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gif" ContentType="image/gif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rels" ContentType="application/vnd.openxmlformats-package.relationships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embeddings/Microsoft_Equation4.bin" ContentType="application/vnd.openxmlformats-officedocument.oleObject"/>
  <Override PartName="/ppt/slideLayouts/slideLayout3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embeddings/Microsoft_Equation3.bin" ContentType="application/vnd.openxmlformats-officedocument.oleObject"/>
  <Default Extension="pict" ContentType="image/pict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Microsoft_Equation2.bin" ContentType="application/vnd.openxmlformats-officedocument.oleObject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embeddings/Microsoft_Equation1.bin" ContentType="application/vnd.openxmlformats-officedocument.oleObject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42"/>
  </p:notesMasterIdLst>
  <p:sldIdLst>
    <p:sldId id="256" r:id="rId4"/>
    <p:sldId id="297" r:id="rId5"/>
    <p:sldId id="299" r:id="rId6"/>
    <p:sldId id="298" r:id="rId7"/>
    <p:sldId id="333" r:id="rId8"/>
    <p:sldId id="301" r:id="rId9"/>
    <p:sldId id="260" r:id="rId10"/>
    <p:sldId id="261" r:id="rId11"/>
    <p:sldId id="262" r:id="rId12"/>
    <p:sldId id="342" r:id="rId13"/>
    <p:sldId id="344" r:id="rId14"/>
    <p:sldId id="302" r:id="rId15"/>
    <p:sldId id="334" r:id="rId16"/>
    <p:sldId id="335" r:id="rId17"/>
    <p:sldId id="332" r:id="rId18"/>
    <p:sldId id="341" r:id="rId19"/>
    <p:sldId id="258" r:id="rId20"/>
    <p:sldId id="259" r:id="rId21"/>
    <p:sldId id="336" r:id="rId22"/>
    <p:sldId id="337" r:id="rId23"/>
    <p:sldId id="346" r:id="rId24"/>
    <p:sldId id="347" r:id="rId25"/>
    <p:sldId id="348" r:id="rId26"/>
    <p:sldId id="264" r:id="rId27"/>
    <p:sldId id="265" r:id="rId28"/>
    <p:sldId id="266" r:id="rId29"/>
    <p:sldId id="311" r:id="rId30"/>
    <p:sldId id="312" r:id="rId31"/>
    <p:sldId id="305" r:id="rId32"/>
    <p:sldId id="306" r:id="rId33"/>
    <p:sldId id="345" r:id="rId34"/>
    <p:sldId id="267" r:id="rId35"/>
    <p:sldId id="307" r:id="rId36"/>
    <p:sldId id="308" r:id="rId37"/>
    <p:sldId id="309" r:id="rId38"/>
    <p:sldId id="310" r:id="rId39"/>
    <p:sldId id="316" r:id="rId40"/>
    <p:sldId id="317" r:id="rId41"/>
  </p:sldIdLst>
  <p:sldSz cx="9144000" cy="6858000" type="screen4x3"/>
  <p:notesSz cx="6858000" cy="9144000"/>
  <p:defaultTextStyle>
    <a:defPPr>
      <a:defRPr lang="en-US"/>
    </a:defPPr>
    <a:lvl1pPr algn="ctr" rtl="0" fontAlgn="base">
      <a:lnSpc>
        <a:spcPct val="80000"/>
      </a:lnSpc>
      <a:spcBef>
        <a:spcPts val="338"/>
      </a:spcBef>
      <a:spcAft>
        <a:spcPct val="0"/>
      </a:spcAft>
      <a:defRPr sz="1400" kern="1200">
        <a:solidFill>
          <a:srgbClr val="000000"/>
        </a:solidFill>
        <a:latin typeface="Tahoma" charset="0"/>
        <a:ea typeface="ヒラギノ角ゴ ProN W3" charset="-128"/>
        <a:cs typeface="ヒラギノ角ゴ ProN W3" charset="-128"/>
        <a:sym typeface="Tahoma" charset="0"/>
      </a:defRPr>
    </a:lvl1pPr>
    <a:lvl2pPr marL="457200" algn="ctr" rtl="0" fontAlgn="base">
      <a:lnSpc>
        <a:spcPct val="80000"/>
      </a:lnSpc>
      <a:spcBef>
        <a:spcPts val="338"/>
      </a:spcBef>
      <a:spcAft>
        <a:spcPct val="0"/>
      </a:spcAft>
      <a:defRPr sz="1400" kern="1200">
        <a:solidFill>
          <a:srgbClr val="000000"/>
        </a:solidFill>
        <a:latin typeface="Tahoma" charset="0"/>
        <a:ea typeface="ヒラギノ角ゴ ProN W3" charset="-128"/>
        <a:cs typeface="ヒラギノ角ゴ ProN W3" charset="-128"/>
        <a:sym typeface="Tahoma" charset="0"/>
      </a:defRPr>
    </a:lvl2pPr>
    <a:lvl3pPr marL="914400" algn="ctr" rtl="0" fontAlgn="base">
      <a:lnSpc>
        <a:spcPct val="80000"/>
      </a:lnSpc>
      <a:spcBef>
        <a:spcPts val="338"/>
      </a:spcBef>
      <a:spcAft>
        <a:spcPct val="0"/>
      </a:spcAft>
      <a:defRPr sz="1400" kern="1200">
        <a:solidFill>
          <a:srgbClr val="000000"/>
        </a:solidFill>
        <a:latin typeface="Tahoma" charset="0"/>
        <a:ea typeface="ヒラギノ角ゴ ProN W3" charset="-128"/>
        <a:cs typeface="ヒラギノ角ゴ ProN W3" charset="-128"/>
        <a:sym typeface="Tahoma" charset="0"/>
      </a:defRPr>
    </a:lvl3pPr>
    <a:lvl4pPr marL="1371600" algn="ctr" rtl="0" fontAlgn="base">
      <a:lnSpc>
        <a:spcPct val="80000"/>
      </a:lnSpc>
      <a:spcBef>
        <a:spcPts val="338"/>
      </a:spcBef>
      <a:spcAft>
        <a:spcPct val="0"/>
      </a:spcAft>
      <a:defRPr sz="1400" kern="1200">
        <a:solidFill>
          <a:srgbClr val="000000"/>
        </a:solidFill>
        <a:latin typeface="Tahoma" charset="0"/>
        <a:ea typeface="ヒラギノ角ゴ ProN W3" charset="-128"/>
        <a:cs typeface="ヒラギノ角ゴ ProN W3" charset="-128"/>
        <a:sym typeface="Tahoma" charset="0"/>
      </a:defRPr>
    </a:lvl4pPr>
    <a:lvl5pPr marL="1828800" algn="ctr" rtl="0" fontAlgn="base">
      <a:lnSpc>
        <a:spcPct val="80000"/>
      </a:lnSpc>
      <a:spcBef>
        <a:spcPts val="338"/>
      </a:spcBef>
      <a:spcAft>
        <a:spcPct val="0"/>
      </a:spcAft>
      <a:defRPr sz="1400" kern="1200">
        <a:solidFill>
          <a:srgbClr val="000000"/>
        </a:solidFill>
        <a:latin typeface="Tahoma" charset="0"/>
        <a:ea typeface="ヒラギノ角ゴ ProN W3" charset="-128"/>
        <a:cs typeface="ヒラギノ角ゴ ProN W3" charset="-128"/>
        <a:sym typeface="Tahoma" charset="0"/>
      </a:defRPr>
    </a:lvl5pPr>
    <a:lvl6pPr marL="2286000" algn="l" defTabSz="457200" rtl="0" eaLnBrk="1" latinLnBrk="0" hangingPunct="1">
      <a:defRPr sz="1400" kern="1200">
        <a:solidFill>
          <a:srgbClr val="000000"/>
        </a:solidFill>
        <a:latin typeface="Tahoma" charset="0"/>
        <a:ea typeface="ヒラギノ角ゴ ProN W3" charset="-128"/>
        <a:cs typeface="ヒラギノ角ゴ ProN W3" charset="-128"/>
        <a:sym typeface="Tahoma" charset="0"/>
      </a:defRPr>
    </a:lvl6pPr>
    <a:lvl7pPr marL="2743200" algn="l" defTabSz="457200" rtl="0" eaLnBrk="1" latinLnBrk="0" hangingPunct="1">
      <a:defRPr sz="1400" kern="1200">
        <a:solidFill>
          <a:srgbClr val="000000"/>
        </a:solidFill>
        <a:latin typeface="Tahoma" charset="0"/>
        <a:ea typeface="ヒラギノ角ゴ ProN W3" charset="-128"/>
        <a:cs typeface="ヒラギノ角ゴ ProN W3" charset="-128"/>
        <a:sym typeface="Tahoma" charset="0"/>
      </a:defRPr>
    </a:lvl7pPr>
    <a:lvl8pPr marL="3200400" algn="l" defTabSz="457200" rtl="0" eaLnBrk="1" latinLnBrk="0" hangingPunct="1">
      <a:defRPr sz="1400" kern="1200">
        <a:solidFill>
          <a:srgbClr val="000000"/>
        </a:solidFill>
        <a:latin typeface="Tahoma" charset="0"/>
        <a:ea typeface="ヒラギノ角ゴ ProN W3" charset="-128"/>
        <a:cs typeface="ヒラギノ角ゴ ProN W3" charset="-128"/>
        <a:sym typeface="Tahoma" charset="0"/>
      </a:defRPr>
    </a:lvl8pPr>
    <a:lvl9pPr marL="3657600" algn="l" defTabSz="457200" rtl="0" eaLnBrk="1" latinLnBrk="0" hangingPunct="1">
      <a:defRPr sz="1400" kern="1200">
        <a:solidFill>
          <a:srgbClr val="000000"/>
        </a:solidFill>
        <a:latin typeface="Tahoma" charset="0"/>
        <a:ea typeface="ヒラギノ角ゴ ProN W3" charset="-128"/>
        <a:cs typeface="ヒラギノ角ゴ ProN W3" charset="-128"/>
        <a:sym typeface="Tahom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Relationship Id="rId2" Type="http://schemas.openxmlformats.org/officeDocument/2006/relationships/image" Target="../media/image3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30" tIns="44865" rIns="89730" bIns="44865">
            <a:prstTxWarp prst="textNoShape">
              <a:avLst/>
            </a:prstTxWarp>
          </a:bodyPr>
          <a:lstStyle/>
          <a:p>
            <a:fld id="{B39FD3C0-0932-AD48-9BED-36D85DAD94CE}" type="slidenum">
              <a:rPr lang="en-US"/>
              <a:pPr/>
              <a:t>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30" tIns="44865" rIns="89730" bIns="44865">
            <a:prstTxWarp prst="textNoShape">
              <a:avLst/>
            </a:prstTxWarp>
          </a:bodyPr>
          <a:lstStyle/>
          <a:p>
            <a:fld id="{89D3BCE4-FCC6-9140-A480-8BA6AB4073FE}" type="slidenum">
              <a:rPr lang="en-US"/>
              <a:pPr/>
              <a:t>13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30" tIns="44865" rIns="89730" bIns="44865">
            <a:prstTxWarp prst="textNoShape">
              <a:avLst/>
            </a:prstTxWarp>
          </a:bodyPr>
          <a:lstStyle/>
          <a:p>
            <a:fld id="{7A4DA955-73C6-9045-86A2-B424D5FFD289}" type="slidenum">
              <a:rPr lang="en-US"/>
              <a:pPr/>
              <a:t>14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688" eaLnBrk="1" hangingPunct="1">
              <a:spcBef>
                <a:spcPts val="413"/>
              </a:spcBef>
            </a:pPr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Scalable reliable...?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99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99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866775"/>
            <a:ext cx="9144000" cy="5648325"/>
          </a:xfrm>
        </p:spPr>
        <p:txBody>
          <a:bodyPr/>
          <a:lstStyle/>
          <a:p>
            <a:pPr lvl="0"/>
            <a:endParaRPr lang="en-US" noProof="0" smtClean="0">
              <a:sym typeface="Tahoma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8538"/>
            <a:ext cx="4495800" cy="585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8538"/>
            <a:ext cx="4495800" cy="5859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99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991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ahom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0"/>
            <a:ext cx="8797925" cy="68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60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ahoma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99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40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ahoma" charset="0"/>
              </a:rPr>
              <a:t>Click to edit Master text styles</a:t>
            </a:r>
          </a:p>
          <a:p>
            <a:pPr lvl="1"/>
            <a:r>
              <a:rPr lang="en-US">
                <a:sym typeface="Tahoma" charset="0"/>
              </a:rPr>
              <a:t>Second level</a:t>
            </a:r>
          </a:p>
          <a:p>
            <a:pPr lvl="2"/>
            <a:r>
              <a:rPr lang="en-US">
                <a:sym typeface="Tahoma" charset="0"/>
              </a:rPr>
              <a:t>Third level</a:t>
            </a:r>
          </a:p>
          <a:p>
            <a:pPr lvl="3"/>
            <a:r>
              <a:rPr lang="en-US">
                <a:sym typeface="Tahoma" charset="0"/>
              </a:rPr>
              <a:t>Fourth level</a:t>
            </a:r>
          </a:p>
          <a:p>
            <a:pPr lvl="4"/>
            <a:r>
              <a:rPr lang="en-US">
                <a:sym typeface="Tahom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marL="14288" indent="-14288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Tahoma" charset="0"/>
        </a:defRPr>
      </a:lvl1pPr>
      <a:lvl2pPr marL="14288" indent="-14288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2pPr>
      <a:lvl3pPr marL="14288" indent="-14288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3pPr>
      <a:lvl4pPr marL="14288" indent="-14288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4pPr>
      <a:lvl5pPr marL="14288" indent="-14288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5pPr>
      <a:lvl6pPr marL="471488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6pPr>
      <a:lvl7pPr marL="928688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7pPr>
      <a:lvl8pPr marL="1385888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8pPr>
      <a:lvl9pPr marL="1843088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FF6600"/>
        </a:buClr>
        <a:buSzPct val="120000"/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FF6600"/>
        </a:buClr>
        <a:buSzPct val="100000"/>
        <a:buFont typeface="Tahoma" charset="0"/>
        <a:buChar char="−"/>
        <a:defRPr sz="24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Clr>
          <a:srgbClr val="FF6600"/>
        </a:buClr>
        <a:buSzPct val="100000"/>
        <a:buFont typeface="Tahoma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FF6600"/>
        </a:buClr>
        <a:buSzPct val="100000"/>
        <a:buFont typeface="Wingdings" charset="2"/>
        <a:buChar char="§"/>
        <a:defRPr sz="19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4pPr>
      <a:lvl5pPr marL="2046288" indent="-228600" algn="l" rtl="0" eaLnBrk="0" fontAlgn="base" hangingPunct="0">
        <a:spcBef>
          <a:spcPts val="400"/>
        </a:spcBef>
        <a:spcAft>
          <a:spcPct val="0"/>
        </a:spcAft>
        <a:buClr>
          <a:srgbClr val="333399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5pPr>
      <a:lvl6pPr marL="2503488" indent="-228600" algn="l" rtl="0" fontAlgn="base">
        <a:spcBef>
          <a:spcPts val="400"/>
        </a:spcBef>
        <a:spcAft>
          <a:spcPct val="0"/>
        </a:spcAft>
        <a:buClr>
          <a:srgbClr val="333399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6pPr>
      <a:lvl7pPr marL="2960688" indent="-228600" algn="l" rtl="0" fontAlgn="base">
        <a:spcBef>
          <a:spcPts val="400"/>
        </a:spcBef>
        <a:spcAft>
          <a:spcPct val="0"/>
        </a:spcAft>
        <a:buClr>
          <a:srgbClr val="333399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7pPr>
      <a:lvl8pPr marL="3417888" indent="-228600" algn="l" rtl="0" fontAlgn="base">
        <a:spcBef>
          <a:spcPts val="400"/>
        </a:spcBef>
        <a:spcAft>
          <a:spcPct val="0"/>
        </a:spcAft>
        <a:buClr>
          <a:srgbClr val="333399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8pPr>
      <a:lvl9pPr marL="3875088" indent="-228600" algn="l" rtl="0" fontAlgn="base">
        <a:spcBef>
          <a:spcPts val="400"/>
        </a:spcBef>
        <a:spcAft>
          <a:spcPct val="0"/>
        </a:spcAft>
        <a:buClr>
          <a:srgbClr val="333399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0"/>
            <a:ext cx="8797925" cy="68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60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ahoma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99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40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ahoma" charset="0"/>
              </a:rPr>
              <a:t>Click to edit Master text styles</a:t>
            </a:r>
          </a:p>
          <a:p>
            <a:pPr lvl="1"/>
            <a:r>
              <a:rPr lang="en-US">
                <a:sym typeface="Tahoma" charset="0"/>
              </a:rPr>
              <a:t>Second level</a:t>
            </a:r>
          </a:p>
          <a:p>
            <a:pPr lvl="2"/>
            <a:r>
              <a:rPr lang="en-US">
                <a:sym typeface="Tahoma" charset="0"/>
              </a:rPr>
              <a:t>Third level</a:t>
            </a:r>
          </a:p>
          <a:p>
            <a:pPr lvl="3"/>
            <a:r>
              <a:rPr lang="en-US">
                <a:sym typeface="Tahoma" charset="0"/>
              </a:rPr>
              <a:t>Fourth level</a:t>
            </a:r>
          </a:p>
          <a:p>
            <a:pPr lvl="4"/>
            <a:r>
              <a:rPr lang="en-US">
                <a:sym typeface="Tahom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>
      <a:lvl1pPr marL="14288" indent="-14288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Tahoma" charset="0"/>
        </a:defRPr>
      </a:lvl1pPr>
      <a:lvl2pPr marL="14288" indent="-14288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2pPr>
      <a:lvl3pPr marL="14288" indent="-14288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3pPr>
      <a:lvl4pPr marL="14288" indent="-14288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4pPr>
      <a:lvl5pPr marL="14288" indent="-14288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5pPr>
      <a:lvl6pPr marL="471488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6pPr>
      <a:lvl7pPr marL="928688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7pPr>
      <a:lvl8pPr marL="1385888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8pPr>
      <a:lvl9pPr marL="1843088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FF6600"/>
        </a:buClr>
        <a:buSzPct val="120000"/>
        <a:buFont typeface="Wingdings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FF6600"/>
        </a:buClr>
        <a:buSzPct val="100000"/>
        <a:buFont typeface="Tahoma" charset="0"/>
        <a:buChar char="−"/>
        <a:defRPr sz="24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Clr>
          <a:srgbClr val="FF6600"/>
        </a:buClr>
        <a:buSzPct val="100000"/>
        <a:buFont typeface="Tahoma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FF6600"/>
        </a:buClr>
        <a:buSzPct val="100000"/>
        <a:buFont typeface="Wingdings" charset="2"/>
        <a:buChar char="§"/>
        <a:defRPr sz="19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4pPr>
      <a:lvl5pPr marL="2046288" indent="-228600" algn="l" rtl="0" eaLnBrk="0" fontAlgn="base" hangingPunct="0">
        <a:spcBef>
          <a:spcPts val="400"/>
        </a:spcBef>
        <a:spcAft>
          <a:spcPct val="0"/>
        </a:spcAft>
        <a:buClr>
          <a:srgbClr val="333399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5pPr>
      <a:lvl6pPr marL="2503488" indent="-228600" algn="l" rtl="0" fontAlgn="base">
        <a:spcBef>
          <a:spcPts val="400"/>
        </a:spcBef>
        <a:spcAft>
          <a:spcPct val="0"/>
        </a:spcAft>
        <a:buClr>
          <a:srgbClr val="333399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6pPr>
      <a:lvl7pPr marL="2960688" indent="-228600" algn="l" rtl="0" fontAlgn="base">
        <a:spcBef>
          <a:spcPts val="400"/>
        </a:spcBef>
        <a:spcAft>
          <a:spcPct val="0"/>
        </a:spcAft>
        <a:buClr>
          <a:srgbClr val="333399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7pPr>
      <a:lvl8pPr marL="3417888" indent="-228600" algn="l" rtl="0" fontAlgn="base">
        <a:spcBef>
          <a:spcPts val="400"/>
        </a:spcBef>
        <a:spcAft>
          <a:spcPct val="0"/>
        </a:spcAft>
        <a:buClr>
          <a:srgbClr val="333399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8pPr>
      <a:lvl9pPr marL="3875088" indent="-228600" algn="l" rtl="0" fontAlgn="base">
        <a:spcBef>
          <a:spcPts val="400"/>
        </a:spcBef>
        <a:spcAft>
          <a:spcPct val="0"/>
        </a:spcAft>
        <a:buClr>
          <a:srgbClr val="333399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6613" y="0"/>
            <a:ext cx="8307387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60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ahoma" charset="0"/>
              </a:rPr>
              <a:t>Click to edit Master title style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98538"/>
            <a:ext cx="9144000" cy="5859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40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Tahoma" charset="0"/>
              </a:rPr>
              <a:t>Click to edit Master text styles</a:t>
            </a:r>
          </a:p>
          <a:p>
            <a:pPr lvl="1"/>
            <a:r>
              <a:rPr lang="en-US">
                <a:sym typeface="Tahoma" charset="0"/>
              </a:rPr>
              <a:t>Second level</a:t>
            </a:r>
          </a:p>
          <a:p>
            <a:pPr lvl="2"/>
            <a:r>
              <a:rPr lang="en-US">
                <a:sym typeface="Tahoma" charset="0"/>
              </a:rPr>
              <a:t>Third level</a:t>
            </a:r>
          </a:p>
          <a:p>
            <a:pPr lvl="3"/>
            <a:r>
              <a:rPr lang="en-US">
                <a:sym typeface="Tahoma" charset="0"/>
              </a:rPr>
              <a:t>Fourth level</a:t>
            </a:r>
          </a:p>
          <a:p>
            <a:pPr lvl="4"/>
            <a:r>
              <a:rPr lang="en-US">
                <a:sym typeface="Tahom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marL="14288" indent="-14288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+mj-lt"/>
          <a:ea typeface="+mj-ea"/>
          <a:cs typeface="+mj-cs"/>
          <a:sym typeface="Tahoma" charset="0"/>
        </a:defRPr>
      </a:lvl1pPr>
      <a:lvl2pPr marL="14288" indent="-14288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2pPr>
      <a:lvl3pPr marL="14288" indent="-14288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3pPr>
      <a:lvl4pPr marL="14288" indent="-14288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4pPr>
      <a:lvl5pPr marL="14288" indent="-14288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5pPr>
      <a:lvl6pPr marL="471488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6pPr>
      <a:lvl7pPr marL="928688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7pPr>
      <a:lvl8pPr marL="1385888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8pPr>
      <a:lvl9pPr marL="1843088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Tahoma" charset="0"/>
          <a:ea typeface="ヒラギノ角ゴ ProN W3" charset="-128"/>
          <a:cs typeface="ヒラギノ角ゴ ProN W3" charset="-128"/>
          <a:sym typeface="Tahoma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3333CC"/>
        </a:buClr>
        <a:buSzPct val="85000"/>
        <a:buFont typeface="Wingdings" charset="2"/>
        <a:buChar char="ü"/>
        <a:defRPr sz="28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1pPr>
      <a:lvl2pPr marL="731838" indent="-285750" algn="l" rtl="0" eaLnBrk="0" fontAlgn="base" hangingPunct="0">
        <a:spcBef>
          <a:spcPts val="600"/>
        </a:spcBef>
        <a:spcAft>
          <a:spcPct val="0"/>
        </a:spcAft>
        <a:buClr>
          <a:srgbClr val="FF0000"/>
        </a:buClr>
        <a:buSzPct val="75000"/>
        <a:buFont typeface="Wingdings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2pPr>
      <a:lvl3pPr marL="1131888" indent="-228600" algn="l" rtl="0" eaLnBrk="0" fontAlgn="base" hangingPunct="0">
        <a:spcBef>
          <a:spcPts val="500"/>
        </a:spcBef>
        <a:spcAft>
          <a:spcPct val="0"/>
        </a:spcAft>
        <a:buClr>
          <a:srgbClr val="3333CC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FF0000"/>
        </a:buClr>
        <a:buSzPct val="69000"/>
        <a:buFont typeface="Tahoma" charset="0"/>
        <a:buChar char="o"/>
        <a:defRPr sz="1900"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4pPr>
      <a:lvl5pPr marL="2046288" indent="-228600" algn="l" rtl="0" eaLnBrk="0" fontAlgn="base" hangingPunct="0">
        <a:spcBef>
          <a:spcPts val="400"/>
        </a:spcBef>
        <a:spcAft>
          <a:spcPct val="0"/>
        </a:spcAft>
        <a:buClr>
          <a:srgbClr val="333399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5pPr>
      <a:lvl6pPr marL="2503488" indent="-228600" algn="l" rtl="0" fontAlgn="base">
        <a:spcBef>
          <a:spcPts val="400"/>
        </a:spcBef>
        <a:spcAft>
          <a:spcPct val="0"/>
        </a:spcAft>
        <a:buClr>
          <a:srgbClr val="333399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6pPr>
      <a:lvl7pPr marL="2960688" indent="-228600" algn="l" rtl="0" fontAlgn="base">
        <a:spcBef>
          <a:spcPts val="400"/>
        </a:spcBef>
        <a:spcAft>
          <a:spcPct val="0"/>
        </a:spcAft>
        <a:buClr>
          <a:srgbClr val="333399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7pPr>
      <a:lvl8pPr marL="3417888" indent="-228600" algn="l" rtl="0" fontAlgn="base">
        <a:spcBef>
          <a:spcPts val="400"/>
        </a:spcBef>
        <a:spcAft>
          <a:spcPct val="0"/>
        </a:spcAft>
        <a:buClr>
          <a:srgbClr val="333399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8pPr>
      <a:lvl9pPr marL="3875088" indent="-228600" algn="l" rtl="0" fontAlgn="base">
        <a:spcBef>
          <a:spcPts val="400"/>
        </a:spcBef>
        <a:spcAft>
          <a:spcPct val="0"/>
        </a:spcAft>
        <a:buClr>
          <a:srgbClr val="333399"/>
        </a:buClr>
        <a:buSzPct val="50000"/>
        <a:buFont typeface="Wingdings" charset="2"/>
        <a:buChar char="q"/>
        <a:defRPr>
          <a:solidFill>
            <a:schemeClr val="tx1"/>
          </a:solidFill>
          <a:latin typeface="+mn-lt"/>
          <a:ea typeface="+mn-ea"/>
          <a:cs typeface="+mn-cs"/>
          <a:sym typeface="Tahom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7" Type="http://schemas.openxmlformats.org/officeDocument/2006/relationships/image" Target="../media/image10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6.wmf"/><Relationship Id="rId5" Type="http://schemas.openxmlformats.org/officeDocument/2006/relationships/image" Target="../media/image10.wmf"/><Relationship Id="rId6" Type="http://schemas.openxmlformats.org/officeDocument/2006/relationships/image" Target="../media/image7.wmf"/><Relationship Id="rId7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video" Target="file://localhost/Users/griff/SVN/nd/papers/MiSMoSS/slides/courses/INF5071/H10/05-nonqos-cont.ppt_media/Animation_480x320-25_PAT3-4.mov" TargetMode="External"/><Relationship Id="rId2" Type="http://schemas.openxmlformats.org/officeDocument/2006/relationships/video" Target="file://localhost/Users/griff/SVN/nd/papers/MiSMoSS/slides/courses/INF5071/H10/05-nonqos-cont.ppt_media/Animation_480x320-25_PAT3-5.mo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5.png"/><Relationship Id="rId1" Type="http://schemas.openxmlformats.org/officeDocument/2006/relationships/video" Target="file://localhost/Users/griff/SVN/nd/papers/MiSMoSS/slides/courses/INF5071/H10/Animation_480x320-25_PAT0.mp4" TargetMode="External"/><Relationship Id="rId2" Type="http://schemas.openxmlformats.org/officeDocument/2006/relationships/video" Target="file://localhost/Users/griff/SVN/nd/papers/MiSMoSS/slides/courses/INF5071/H10/Animation_480x320-25_PAT3.mp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w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7.gif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29.png"/><Relationship Id="rId6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1.png"/><Relationship Id="rId1" Type="http://schemas.openxmlformats.org/officeDocument/2006/relationships/video" Target="file://localhost/Users/griff/SVN/nd/papers/MiSMoSS/slides/courses/INF5071/H10/05-nonqos-cont.ppt_media/Animation_480x320-25_PAT3-4.mov" TargetMode="Externa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1"/>
          <p:cNvGrpSpPr>
            <a:grpSpLocks/>
          </p:cNvGrpSpPr>
          <p:nvPr/>
        </p:nvGrpSpPr>
        <p:grpSpPr bwMode="auto">
          <a:xfrm>
            <a:off x="171450" y="2155825"/>
            <a:ext cx="1397000" cy="1276350"/>
            <a:chOff x="0" y="0"/>
            <a:chExt cx="880" cy="804"/>
          </a:xfrm>
        </p:grpSpPr>
        <p:sp>
          <p:nvSpPr>
            <p:cNvPr id="39948" name="Rectangle 2"/>
            <p:cNvSpPr>
              <a:spLocks/>
            </p:cNvSpPr>
            <p:nvPr/>
          </p:nvSpPr>
          <p:spPr bwMode="auto">
            <a:xfrm>
              <a:off x="0" y="0"/>
              <a:ext cx="880" cy="804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9" name="Rectangle 3"/>
            <p:cNvSpPr>
              <a:spLocks/>
            </p:cNvSpPr>
            <p:nvPr/>
          </p:nvSpPr>
          <p:spPr bwMode="auto">
            <a:xfrm>
              <a:off x="0" y="0"/>
              <a:ext cx="880" cy="8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36513" y="3336925"/>
            <a:ext cx="8985250" cy="46038"/>
            <a:chOff x="0" y="0"/>
            <a:chExt cx="5660" cy="29"/>
          </a:xfrm>
        </p:grpSpPr>
        <p:sp>
          <p:nvSpPr>
            <p:cNvPr id="39946" name="Rectangle 5"/>
            <p:cNvSpPr>
              <a:spLocks/>
            </p:cNvSpPr>
            <p:nvPr/>
          </p:nvSpPr>
          <p:spPr bwMode="auto">
            <a:xfrm>
              <a:off x="0" y="0"/>
              <a:ext cx="5660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7" name="Rectangle 6"/>
            <p:cNvSpPr>
              <a:spLocks/>
            </p:cNvSpPr>
            <p:nvPr/>
          </p:nvSpPr>
          <p:spPr bwMode="auto">
            <a:xfrm>
              <a:off x="0" y="0"/>
              <a:ext cx="5660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9940" name="Group 7"/>
          <p:cNvGrpSpPr>
            <a:grpSpLocks/>
          </p:cNvGrpSpPr>
          <p:nvPr/>
        </p:nvGrpSpPr>
        <p:grpSpPr bwMode="auto">
          <a:xfrm rot="-5400000">
            <a:off x="-517525" y="2586038"/>
            <a:ext cx="1685925" cy="92075"/>
            <a:chOff x="0" y="0"/>
            <a:chExt cx="1062" cy="58"/>
          </a:xfrm>
        </p:grpSpPr>
        <p:sp>
          <p:nvSpPr>
            <p:cNvPr id="39944" name="Rectangle 8"/>
            <p:cNvSpPr>
              <a:spLocks/>
            </p:cNvSpPr>
            <p:nvPr/>
          </p:nvSpPr>
          <p:spPr bwMode="auto">
            <a:xfrm>
              <a:off x="0" y="0"/>
              <a:ext cx="1062" cy="58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1C1C1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5" name="Rectangle 9"/>
            <p:cNvSpPr>
              <a:spLocks/>
            </p:cNvSpPr>
            <p:nvPr/>
          </p:nvSpPr>
          <p:spPr bwMode="auto">
            <a:xfrm>
              <a:off x="0" y="0"/>
              <a:ext cx="1062" cy="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990600" y="36513"/>
            <a:ext cx="7407275" cy="3176587"/>
          </a:xfrm>
        </p:spPr>
        <p:txBody>
          <a:bodyPr lIns="50800" tIns="50800" rIns="40639" bIns="50800"/>
          <a:lstStyle/>
          <a:p>
            <a:pPr marL="0" indent="0" algn="ctr" eaLnBrk="1" hangingPunct="1">
              <a:defRPr/>
            </a:pPr>
            <a:r>
              <a:rPr lang="en-US" sz="4800" b="1">
                <a:effectLst>
                  <a:outerShdw blurRad="38100" dist="38100" dir="2700000" algn="tl">
                    <a:srgbClr val="DDDDDD"/>
                  </a:outerShdw>
                </a:effectLst>
              </a:rPr>
              <a:t>Protocols </a:t>
            </a:r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/>
            </a:r>
            <a:b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</a:br>
            <a:endParaRPr lang="en-US" sz="4800">
              <a:effectLst>
                <a:outerShdw blurRad="38100" dist="38100" dir="2700000" algn="tl">
                  <a:srgbClr val="DDDDDD"/>
                </a:outerShdw>
              </a:effectLst>
              <a:latin typeface="ＭＳ Ｐゴシック" charset="-128"/>
              <a:ea typeface="ＭＳ Ｐゴシック" charset="-128"/>
              <a:cs typeface="ＭＳ Ｐゴシック" charset="-128"/>
              <a:sym typeface="ＭＳ Ｐゴシック" charset="-128"/>
            </a:endParaRPr>
          </a:p>
        </p:txBody>
      </p:sp>
      <p:sp>
        <p:nvSpPr>
          <p:cNvPr id="3994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</p:spPr>
        <p:txBody>
          <a:bodyPr rIns="40639"/>
          <a:lstStyle/>
          <a:p>
            <a:pPr marL="39688" indent="0" algn="ctr" eaLnBrk="1" hangingPunct="1">
              <a:buFont typeface="Wingdings" charset="2"/>
              <a:buNone/>
            </a:pPr>
            <a:r>
              <a:rPr lang="en-US"/>
              <a:t>October 01, 2010</a:t>
            </a:r>
          </a:p>
        </p:txBody>
      </p:sp>
      <p:sp>
        <p:nvSpPr>
          <p:cNvPr id="39943" name="Rectangle 12"/>
          <p:cNvSpPr>
            <a:spLocks/>
          </p:cNvSpPr>
          <p:nvPr/>
        </p:nvSpPr>
        <p:spPr bwMode="auto">
          <a:xfrm>
            <a:off x="1131888" y="1233488"/>
            <a:ext cx="61722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000" b="1">
                <a:solidFill>
                  <a:srgbClr val="333399"/>
                </a:solidFill>
                <a:ea typeface="Tahoma" charset="0"/>
                <a:cs typeface="Tahoma" charset="0"/>
              </a:rPr>
              <a:t>INF5071 – Performance in Distributed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 bwMode="auto">
          <a:xfrm>
            <a:off x="381000" y="4648200"/>
            <a:ext cx="2362200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Sender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50194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5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0179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50192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3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0181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50190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1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0183" name="Picture 12"/>
          <p:cNvPicPr>
            <a:picLocks noChangeArrowheads="1"/>
          </p:cNvPicPr>
          <p:nvPr/>
        </p:nvPicPr>
        <p:blipFill>
          <a:blip r:embed="rId4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50188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9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0185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50186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 dirty="0" smtClean="0"/>
              <a:t>Loss-Delay Adjustment Algorithm</a:t>
            </a:r>
            <a:endParaRPr lang="en-US" dirty="0"/>
          </a:p>
        </p:txBody>
      </p:sp>
      <p:sp>
        <p:nvSpPr>
          <p:cNvPr id="50187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2181225"/>
          </a:xfrm>
        </p:spPr>
        <p:txBody>
          <a:bodyPr rIns="57200"/>
          <a:lstStyle/>
          <a:p>
            <a:pPr eaLnBrk="1" hangingPunct="1"/>
            <a:r>
              <a:rPr lang="en-US" dirty="0" smtClean="0"/>
              <a:t>LDA</a:t>
            </a:r>
          </a:p>
          <a:p>
            <a:pPr lvl="1" eaLnBrk="1" hangingPunct="1"/>
            <a:r>
              <a:rPr lang="en-US" dirty="0" smtClean="0"/>
              <a:t>An algorithm to stream with RTP in a TCP-friendly way</a:t>
            </a:r>
          </a:p>
          <a:p>
            <a:pPr lvl="1" eaLnBrk="1" hangingPunct="1"/>
            <a:r>
              <a:rPr lang="en-US" dirty="0" smtClean="0"/>
              <a:t>use RTCP receiver reports (RR)</a:t>
            </a:r>
          </a:p>
          <a:p>
            <a:pPr lvl="2" eaLnBrk="1" hangingPunct="1"/>
            <a:r>
              <a:rPr lang="en-US" dirty="0" smtClean="0"/>
              <a:t>RTCP sends RR periodically</a:t>
            </a:r>
          </a:p>
          <a:p>
            <a:pPr lvl="1" eaLnBrk="1" hangingPunct="1"/>
            <a:r>
              <a:rPr lang="en-US" dirty="0" smtClean="0"/>
              <a:t>works like TCP's AIMD</a:t>
            </a:r>
          </a:p>
          <a:p>
            <a:pPr lvl="2" eaLnBrk="1" hangingPunct="1"/>
            <a:r>
              <a:rPr lang="en-US" dirty="0" smtClean="0"/>
              <a:t>but </a:t>
            </a:r>
            <a:r>
              <a:rPr lang="en-US" dirty="0" err="1" smtClean="0"/>
              <a:t>RRs</a:t>
            </a:r>
            <a:r>
              <a:rPr lang="en-US" dirty="0" smtClean="0"/>
              <a:t> are rare</a:t>
            </a:r>
          </a:p>
          <a:p>
            <a:pPr lvl="2" eaLnBrk="1" hangingPunct="1"/>
            <a:r>
              <a:rPr lang="en-US" dirty="0" smtClean="0"/>
              <a:t>can't adapt every time</a:t>
            </a:r>
          </a:p>
          <a:p>
            <a:pPr lvl="2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step one: find the bottleneck bandwidth </a:t>
            </a:r>
            <a:r>
              <a:rPr lang="en-US" i="1" dirty="0" err="1" smtClean="0">
                <a:latin typeface="Times New Roman"/>
                <a:cs typeface="Times New Roman"/>
              </a:rPr>
              <a:t>b</a:t>
            </a:r>
            <a:endParaRPr lang="en-US" i="1" dirty="0" smtClean="0">
              <a:latin typeface="Times New Roman"/>
              <a:cs typeface="Times New Roman"/>
            </a:endParaRP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use packet size and gaps size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914400" y="4953000"/>
            <a:ext cx="1371600" cy="152400"/>
            <a:chOff x="914400" y="4953000"/>
            <a:chExt cx="1371600" cy="1524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914400" y="4953000"/>
              <a:ext cx="228600" cy="1524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ts val="3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143000" y="4953000"/>
              <a:ext cx="228600" cy="1524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ts val="3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371600" y="4953000"/>
              <a:ext cx="228600" cy="1524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ts val="3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600200" y="4953000"/>
              <a:ext cx="228600" cy="1524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ts val="3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828800" y="4953000"/>
              <a:ext cx="228600" cy="1524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ts val="3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057400" y="4953000"/>
              <a:ext cx="228600" cy="1524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ts val="3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endParaRPr>
            </a:p>
          </p:txBody>
        </p:sp>
      </p:grpSp>
      <p:sp>
        <p:nvSpPr>
          <p:cNvPr id="30" name="Rectangle 29"/>
          <p:cNvSpPr/>
          <p:nvPr/>
        </p:nvSpPr>
        <p:spPr bwMode="auto">
          <a:xfrm>
            <a:off x="6172200" y="5334000"/>
            <a:ext cx="2362200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Receiver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400800" y="5638800"/>
            <a:ext cx="1905000" cy="152400"/>
            <a:chOff x="6400800" y="5638800"/>
            <a:chExt cx="1905000" cy="1524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6400800" y="5638800"/>
              <a:ext cx="228600" cy="1524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ts val="3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705600" y="5638800"/>
              <a:ext cx="228600" cy="1524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ts val="3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086600" y="5638800"/>
              <a:ext cx="228600" cy="1524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ts val="3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7391400" y="5638800"/>
              <a:ext cx="228600" cy="1524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ts val="3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848600" y="5638800"/>
              <a:ext cx="228600" cy="1524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ts val="3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8077200" y="5638800"/>
              <a:ext cx="228600" cy="152400"/>
            </a:xfrm>
            <a:prstGeom prst="rect">
              <a:avLst/>
            </a:prstGeom>
            <a:solidFill>
              <a:srgbClr val="FF0000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ts val="3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029200" y="5791200"/>
            <a:ext cx="3048000" cy="533400"/>
            <a:chOff x="5029200" y="5791200"/>
            <a:chExt cx="3048000" cy="533400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V="1">
              <a:off x="5029200" y="5791200"/>
              <a:ext cx="1600200" cy="533400"/>
            </a:xfrm>
            <a:prstGeom prst="curvedConnector3">
              <a:avLst>
                <a:gd name="adj1" fmla="val 100313"/>
              </a:avLst>
            </a:prstGeom>
            <a:solidFill>
              <a:srgbClr val="00E4A8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39"/>
            <p:cNvCxnSpPr/>
            <p:nvPr/>
          </p:nvCxnSpPr>
          <p:spPr bwMode="auto">
            <a:xfrm flipV="1">
              <a:off x="5029200" y="5791200"/>
              <a:ext cx="1981200" cy="533400"/>
            </a:xfrm>
            <a:prstGeom prst="curvedConnector3">
              <a:avLst>
                <a:gd name="adj1" fmla="val 100940"/>
              </a:avLst>
            </a:prstGeom>
            <a:solidFill>
              <a:srgbClr val="00E4A8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39"/>
            <p:cNvCxnSpPr/>
            <p:nvPr/>
          </p:nvCxnSpPr>
          <p:spPr bwMode="auto">
            <a:xfrm flipV="1">
              <a:off x="5029200" y="5867400"/>
              <a:ext cx="2362200" cy="457200"/>
            </a:xfrm>
            <a:prstGeom prst="curvedConnector3">
              <a:avLst>
                <a:gd name="adj1" fmla="val 100672"/>
              </a:avLst>
            </a:prstGeom>
            <a:solidFill>
              <a:srgbClr val="00E4A8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39"/>
            <p:cNvCxnSpPr/>
            <p:nvPr/>
          </p:nvCxnSpPr>
          <p:spPr bwMode="auto">
            <a:xfrm flipV="1">
              <a:off x="5029200" y="5791200"/>
              <a:ext cx="2743200" cy="533400"/>
            </a:xfrm>
            <a:prstGeom prst="curvedConnector3">
              <a:avLst>
                <a:gd name="adj1" fmla="val 100431"/>
              </a:avLst>
            </a:prstGeom>
            <a:solidFill>
              <a:srgbClr val="00E4A8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39"/>
            <p:cNvCxnSpPr/>
            <p:nvPr/>
          </p:nvCxnSpPr>
          <p:spPr bwMode="auto">
            <a:xfrm flipV="1">
              <a:off x="5029200" y="5867400"/>
              <a:ext cx="3048000" cy="457200"/>
            </a:xfrm>
            <a:prstGeom prst="curvedConnector3">
              <a:avLst>
                <a:gd name="adj1" fmla="val 100969"/>
              </a:avLst>
            </a:prstGeom>
            <a:solidFill>
              <a:srgbClr val="00E4A8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</p:cxnSp>
      </p:grpSp>
      <p:grpSp>
        <p:nvGrpSpPr>
          <p:cNvPr id="64" name="Group 63"/>
          <p:cNvGrpSpPr/>
          <p:nvPr/>
        </p:nvGrpSpPr>
        <p:grpSpPr>
          <a:xfrm>
            <a:off x="2819400" y="5715000"/>
            <a:ext cx="2209800" cy="990600"/>
            <a:chOff x="2819400" y="5715000"/>
            <a:chExt cx="2209800" cy="990600"/>
          </a:xfrm>
        </p:grpSpPr>
        <p:sp>
          <p:nvSpPr>
            <p:cNvPr id="63" name="Rectangle 62"/>
            <p:cNvSpPr/>
            <p:nvPr/>
          </p:nvSpPr>
          <p:spPr bwMode="auto">
            <a:xfrm>
              <a:off x="2819400" y="5715000"/>
              <a:ext cx="2209800" cy="990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ts val="3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endParaRPr>
            </a:p>
          </p:txBody>
        </p:sp>
        <p:graphicFrame>
          <p:nvGraphicFramePr>
            <p:cNvPr id="62" name="Object 61"/>
            <p:cNvGraphicFramePr>
              <a:graphicFrameLocks noChangeAspect="1"/>
            </p:cNvGraphicFramePr>
            <p:nvPr/>
          </p:nvGraphicFramePr>
          <p:xfrm>
            <a:off x="2971800" y="5791200"/>
            <a:ext cx="1752600" cy="744255"/>
          </p:xfrm>
          <a:graphic>
            <a:graphicData uri="http://schemas.openxmlformats.org/presentationml/2006/ole">
              <p:oleObj spid="_x0000_s51203" name="Equation" r:id="rId5" imgW="927100" imgH="39370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0187" grpId="0" uiExpand="1" build="p" bldLvl="2"/>
      <p:bldP spid="50187" grpId="1" uiExpand="1" build="p" bldLvl="2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50194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5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0179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50192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3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0181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50190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1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0183" name="Picture 12"/>
          <p:cNvPicPr>
            <a:picLocks noChangeArrowheads="1"/>
          </p:cNvPicPr>
          <p:nvPr/>
        </p:nvPicPr>
        <p:blipFill>
          <a:blip r:embed="rId4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50188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9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0185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50186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 dirty="0" smtClean="0"/>
              <a:t>Loss-Delay Adjustment Algorithm</a:t>
            </a:r>
            <a:endParaRPr lang="en-US" dirty="0"/>
          </a:p>
        </p:txBody>
      </p:sp>
      <p:sp>
        <p:nvSpPr>
          <p:cNvPr id="50187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5686425"/>
          </a:xfrm>
        </p:spPr>
        <p:txBody>
          <a:bodyPr rIns="57200"/>
          <a:lstStyle/>
          <a:p>
            <a:pPr eaLnBrk="1" hangingPunct="1"/>
            <a:r>
              <a:rPr lang="en-US" dirty="0" smtClean="0"/>
              <a:t>LDA</a:t>
            </a:r>
          </a:p>
          <a:p>
            <a:pPr lvl="1" eaLnBrk="1" hangingPunct="1"/>
            <a:r>
              <a:rPr lang="en-US" dirty="0" smtClean="0"/>
              <a:t>An algorithm to stream with RTP in a TCP-friendly way</a:t>
            </a:r>
          </a:p>
          <a:p>
            <a:pPr lvl="1" eaLnBrk="1" hangingPunct="1"/>
            <a:r>
              <a:rPr lang="en-US" dirty="0" smtClean="0"/>
              <a:t>use RTCP receiver reports (RR)</a:t>
            </a:r>
          </a:p>
          <a:p>
            <a:pPr lvl="2" eaLnBrk="1" hangingPunct="1"/>
            <a:r>
              <a:rPr lang="en-US" dirty="0" smtClean="0"/>
              <a:t>RTCP sends RR periodically</a:t>
            </a:r>
          </a:p>
          <a:p>
            <a:pPr lvl="1" eaLnBrk="1" hangingPunct="1"/>
            <a:r>
              <a:rPr lang="en-US" dirty="0" smtClean="0"/>
              <a:t>works like TCP's AIMD</a:t>
            </a:r>
          </a:p>
          <a:p>
            <a:pPr lvl="2" eaLnBrk="1" hangingPunct="1"/>
            <a:r>
              <a:rPr lang="en-US" dirty="0" smtClean="0"/>
              <a:t>but </a:t>
            </a:r>
            <a:r>
              <a:rPr lang="en-US" dirty="0" err="1" smtClean="0"/>
              <a:t>RRs</a:t>
            </a:r>
            <a:r>
              <a:rPr lang="en-US" dirty="0" smtClean="0"/>
              <a:t> are rare</a:t>
            </a:r>
          </a:p>
          <a:p>
            <a:pPr lvl="2" eaLnBrk="1" hangingPunct="1"/>
            <a:r>
              <a:rPr lang="en-US" dirty="0" smtClean="0"/>
              <a:t>can't adapt every time</a:t>
            </a:r>
          </a:p>
          <a:p>
            <a:pPr lvl="1" eaLnBrk="1" hangingPunct="1"/>
            <a:r>
              <a:rPr lang="en-US" dirty="0" smtClean="0"/>
              <a:t>no loss:</a:t>
            </a:r>
          </a:p>
          <a:p>
            <a:pPr lvl="2" eaLnBrk="1" hangingPunct="1"/>
            <a:r>
              <a:rPr lang="en-US" dirty="0" smtClean="0"/>
              <a:t>use "AIR" – additive increase </a:t>
            </a:r>
            <a:r>
              <a:rPr lang="en-US" i="1" dirty="0" smtClean="0">
                <a:solidFill>
                  <a:srgbClr val="FF0000"/>
                </a:solidFill>
              </a:rPr>
              <a:t>rate</a:t>
            </a:r>
          </a:p>
          <a:p>
            <a:pPr lvl="2" eaLnBrk="1" hangingPunct="1"/>
            <a:r>
              <a:rPr lang="en-US" dirty="0" smtClean="0"/>
              <a:t>but never more than 1 packet/RTT</a:t>
            </a:r>
          </a:p>
          <a:p>
            <a:pPr lvl="1" eaLnBrk="1" hangingPunct="1"/>
            <a:r>
              <a:rPr lang="en-US" dirty="0" smtClean="0"/>
              <a:t>loss:</a:t>
            </a:r>
          </a:p>
          <a:p>
            <a:pPr lvl="2" eaLnBrk="1" hangingPunct="1"/>
            <a:r>
              <a:rPr lang="en-US" dirty="0" smtClean="0"/>
              <a:t>RTCP counts losses </a:t>
            </a:r>
            <a:r>
              <a:rPr lang="en-US" i="1" dirty="0" err="1" smtClean="0">
                <a:latin typeface="Times New Roman"/>
                <a:cs typeface="Times New Roman"/>
              </a:rPr>
              <a:t>l</a:t>
            </a:r>
            <a:endParaRPr lang="en-US" i="1" dirty="0" smtClean="0">
              <a:latin typeface="Times New Roman"/>
              <a:cs typeface="Times New Roman"/>
            </a:endParaRPr>
          </a:p>
          <a:p>
            <a:pPr lvl="2" eaLnBrk="1" hangingPunct="1"/>
            <a:r>
              <a:rPr lang="en-US" i="1" dirty="0" smtClean="0">
                <a:solidFill>
                  <a:srgbClr val="FF0000"/>
                </a:solidFill>
              </a:rPr>
              <a:t>guess </a:t>
            </a:r>
            <a:r>
              <a:rPr lang="en-US" dirty="0" smtClean="0"/>
              <a:t>3 of those losses in one RTT:</a:t>
            </a:r>
          </a:p>
          <a:p>
            <a:pPr lvl="1" eaLnBrk="1" hangingPunct="1">
              <a:buNone/>
            </a:pPr>
            <a:endParaRPr lang="en-US" i="1" dirty="0" smtClean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34000" y="5562600"/>
            <a:ext cx="3657600" cy="762000"/>
            <a:chOff x="5257800" y="5562600"/>
            <a:chExt cx="3657600" cy="7620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5257800" y="5562600"/>
              <a:ext cx="3657600" cy="7620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ts val="3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5624513" y="5791200"/>
            <a:ext cx="2446337" cy="393700"/>
          </p:xfrm>
          <a:graphic>
            <a:graphicData uri="http://schemas.openxmlformats.org/presentationml/2006/ole">
              <p:oleObj spid="_x0000_s83971" name="Equation" r:id="rId5" imgW="1104900" imgH="177800" progId="Equation.3">
                <p:embed/>
              </p:oleObj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5334000" y="2438400"/>
            <a:ext cx="3733800" cy="2971800"/>
            <a:chOff x="5257800" y="2743200"/>
            <a:chExt cx="3733800" cy="29718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5257800" y="2743200"/>
              <a:ext cx="3733800" cy="2971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ts val="3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5470525" y="3505200"/>
            <a:ext cx="3392488" cy="1525588"/>
          </p:xfrm>
          <a:graphic>
            <a:graphicData uri="http://schemas.openxmlformats.org/presentationml/2006/ole">
              <p:oleObj spid="_x0000_s83970" name="Equation" r:id="rId6" imgW="1384300" imgH="622300" progId="Equation.3">
                <p:embed/>
              </p:oleObj>
            </a:graphicData>
          </a:graphic>
        </p:graphicFrame>
        <p:sp>
          <p:nvSpPr>
            <p:cNvPr id="23" name="Line Callout 1 22"/>
            <p:cNvSpPr/>
            <p:nvPr/>
          </p:nvSpPr>
          <p:spPr bwMode="auto">
            <a:xfrm flipH="1">
              <a:off x="6248400" y="2895600"/>
              <a:ext cx="1600200" cy="304800"/>
            </a:xfrm>
            <a:prstGeom prst="borderCallout1">
              <a:avLst>
                <a:gd name="adj1" fmla="val 18750"/>
                <a:gd name="adj2" fmla="val -8333"/>
                <a:gd name="adj3" fmla="val 244499"/>
                <a:gd name="adj4" fmla="val -37378"/>
              </a:avLst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ts val="3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charset="0"/>
                  <a:ea typeface="ヒラギノ角ゴ ProN W3" charset="-128"/>
                  <a:cs typeface="ヒラギノ角ゴ ProN W3" charset="-128"/>
                  <a:sym typeface="Tahoma" charset="0"/>
                </a:rPr>
                <a:t>current rate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endParaRPr>
            </a:p>
          </p:txBody>
        </p:sp>
        <p:sp>
          <p:nvSpPr>
            <p:cNvPr id="25" name="Line Callout 1 24"/>
            <p:cNvSpPr/>
            <p:nvPr/>
          </p:nvSpPr>
          <p:spPr bwMode="auto">
            <a:xfrm flipH="1">
              <a:off x="6934200" y="5257800"/>
              <a:ext cx="1600200" cy="304800"/>
            </a:xfrm>
            <a:prstGeom prst="borderCallout1">
              <a:avLst>
                <a:gd name="adj1" fmla="val 22573"/>
                <a:gd name="adj2" fmla="val 104533"/>
                <a:gd name="adj3" fmla="val -57476"/>
                <a:gd name="adj4" fmla="val 156314"/>
              </a:avLst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ts val="338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charset="0"/>
                  <a:ea typeface="ヒラギノ角ゴ ProN W3" charset="-128"/>
                  <a:cs typeface="ヒラギノ角ゴ ProN W3" charset="-128"/>
                  <a:sym typeface="Tahoma" charset="0"/>
                </a:rPr>
                <a:t>newrate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7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47122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3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7107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47108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47120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1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47109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7110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47118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9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47111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7112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47116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7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7113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47114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/>
              <a:t>Progressive Download</a:t>
            </a:r>
          </a:p>
        </p:txBody>
      </p:sp>
      <p:sp>
        <p:nvSpPr>
          <p:cNvPr id="47115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rIns="57200"/>
          <a:lstStyle/>
          <a:p>
            <a:pPr eaLnBrk="1" hangingPunct="1"/>
            <a:r>
              <a:rPr lang="en-US" sz="2400"/>
              <a:t>In-band in long-running HTTP response</a:t>
            </a:r>
          </a:p>
          <a:p>
            <a:pPr marL="782638" lvl="1" eaLnBrk="1" hangingPunct="1"/>
            <a:r>
              <a:rPr lang="en-US" sz="2000"/>
              <a:t>Plain file for the web server</a:t>
            </a:r>
          </a:p>
          <a:p>
            <a:pPr marL="782638" lvl="1" eaLnBrk="1" hangingPunct="1"/>
            <a:r>
              <a:rPr lang="en-US" sz="2000"/>
              <a:t>Even simpler than FTP</a:t>
            </a:r>
          </a:p>
          <a:p>
            <a:pPr marL="782638" lvl="1" eaLnBrk="1" hangingPunct="1"/>
            <a:r>
              <a:rPr lang="en-US" sz="2000"/>
              <a:t>No user interactions – start, stop, ...</a:t>
            </a:r>
            <a:br>
              <a:rPr lang="en-US" sz="2000"/>
            </a:br>
            <a:endParaRPr lang="en-US" sz="2000"/>
          </a:p>
          <a:p>
            <a:pPr eaLnBrk="1" hangingPunct="1"/>
            <a:r>
              <a:rPr lang="en-US" sz="2400"/>
              <a:t>If packet loss is ...</a:t>
            </a:r>
          </a:p>
          <a:p>
            <a:pPr marL="782638" lvl="1" eaLnBrk="1" hangingPunct="1"/>
            <a:r>
              <a:rPr lang="en-US" sz="2000"/>
              <a:t>... low – rate control by back-pressure from client</a:t>
            </a:r>
          </a:p>
          <a:p>
            <a:pPr marL="782638" lvl="1" eaLnBrk="1" hangingPunct="1"/>
            <a:r>
              <a:rPr lang="en-US" sz="2000"/>
              <a:t>... high – client’s problem</a:t>
            </a:r>
            <a:br>
              <a:rPr lang="en-US" sz="2000"/>
            </a:br>
            <a:endParaRPr lang="en-US" sz="2000"/>
          </a:p>
          <a:p>
            <a:pPr eaLnBrk="1" hangingPunct="1"/>
            <a:r>
              <a:rPr lang="en-US" sz="2400"/>
              <a:t>Applicability</a:t>
            </a:r>
          </a:p>
          <a:p>
            <a:pPr marL="782638" lvl="1" eaLnBrk="1" hangingPunct="1"/>
            <a:r>
              <a:rPr lang="en-US" sz="2000"/>
              <a:t>Theoretical</a:t>
            </a:r>
          </a:p>
          <a:p>
            <a:pPr marL="1182688" lvl="2" eaLnBrk="1" hangingPunct="1"/>
            <a:r>
              <a:rPr lang="en-US" sz="1800"/>
              <a:t>For very low-bit-rate codecs</a:t>
            </a:r>
          </a:p>
          <a:p>
            <a:pPr marL="1182688" lvl="2" eaLnBrk="1" hangingPunct="1"/>
            <a:r>
              <a:rPr lang="en-US" sz="1800"/>
              <a:t>For very loss-intolerant codecs</a:t>
            </a:r>
          </a:p>
          <a:p>
            <a:pPr marL="782638" lvl="1" eaLnBrk="1" hangingPunct="1"/>
            <a:r>
              <a:rPr lang="en-US" sz="2000"/>
              <a:t>Practical</a:t>
            </a:r>
          </a:p>
          <a:p>
            <a:pPr marL="1182688" lvl="2" eaLnBrk="1" hangingPunct="1"/>
            <a:r>
              <a:rPr lang="en-US" sz="1800"/>
              <a:t>All low-volume web servers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162"/>
          <p:cNvSpPr>
            <a:spLocks noChangeArrowheads="1"/>
          </p:cNvSpPr>
          <p:nvPr/>
        </p:nvSpPr>
        <p:spPr bwMode="auto">
          <a:xfrm>
            <a:off x="5940425" y="4652963"/>
            <a:ext cx="252413" cy="971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3" name="AutoShape 206"/>
          <p:cNvSpPr>
            <a:spLocks noChangeArrowheads="1"/>
          </p:cNvSpPr>
          <p:nvPr/>
        </p:nvSpPr>
        <p:spPr bwMode="auto">
          <a:xfrm>
            <a:off x="6084888" y="4689475"/>
            <a:ext cx="925512" cy="935038"/>
          </a:xfrm>
          <a:prstGeom prst="flowChartOr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06" name="Freeform 94"/>
          <p:cNvSpPr>
            <a:spLocks/>
          </p:cNvSpPr>
          <p:nvPr/>
        </p:nvSpPr>
        <p:spPr bwMode="auto">
          <a:xfrm>
            <a:off x="6094413" y="5148263"/>
            <a:ext cx="460375" cy="323850"/>
          </a:xfrm>
          <a:custGeom>
            <a:avLst/>
            <a:gdLst>
              <a:gd name="T0" fmla="*/ 0 w 1157"/>
              <a:gd name="T1" fmla="*/ 0 h 817"/>
              <a:gd name="T2" fmla="*/ 460375 w 1157"/>
              <a:gd name="T3" fmla="*/ 0 h 817"/>
              <a:gd name="T4" fmla="*/ 135287 w 1157"/>
              <a:gd name="T5" fmla="*/ 323850 h 817"/>
              <a:gd name="T6" fmla="*/ 99476 w 1157"/>
              <a:gd name="T7" fmla="*/ 278662 h 817"/>
              <a:gd name="T8" fmla="*/ 63267 w 1157"/>
              <a:gd name="T9" fmla="*/ 233870 h 817"/>
              <a:gd name="T10" fmla="*/ 45361 w 1157"/>
              <a:gd name="T11" fmla="*/ 189078 h 817"/>
              <a:gd name="T12" fmla="*/ 27057 w 1157"/>
              <a:gd name="T13" fmla="*/ 143889 h 817"/>
              <a:gd name="T14" fmla="*/ 9152 w 1157"/>
              <a:gd name="T15" fmla="*/ 80863 h 817"/>
              <a:gd name="T16" fmla="*/ 0 w 1157"/>
              <a:gd name="T17" fmla="*/ 36071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12" name="Freeform 100"/>
          <p:cNvSpPr>
            <a:spLocks/>
          </p:cNvSpPr>
          <p:nvPr/>
        </p:nvSpPr>
        <p:spPr bwMode="auto">
          <a:xfrm rot="-5400000" flipH="1" flipV="1">
            <a:off x="6162675" y="4756150"/>
            <a:ext cx="458788" cy="325438"/>
          </a:xfrm>
          <a:custGeom>
            <a:avLst/>
            <a:gdLst>
              <a:gd name="T0" fmla="*/ 0 w 1157"/>
              <a:gd name="T1" fmla="*/ 0 h 817"/>
              <a:gd name="T2" fmla="*/ 458788 w 1157"/>
              <a:gd name="T3" fmla="*/ 0 h 817"/>
              <a:gd name="T4" fmla="*/ 134821 w 1157"/>
              <a:gd name="T5" fmla="*/ 325438 h 817"/>
              <a:gd name="T6" fmla="*/ 99133 w 1157"/>
              <a:gd name="T7" fmla="*/ 280028 h 817"/>
              <a:gd name="T8" fmla="*/ 63049 w 1157"/>
              <a:gd name="T9" fmla="*/ 235016 h 817"/>
              <a:gd name="T10" fmla="*/ 45205 w 1157"/>
              <a:gd name="T11" fmla="*/ 190005 h 817"/>
              <a:gd name="T12" fmla="*/ 26964 w 1157"/>
              <a:gd name="T13" fmla="*/ 144595 h 817"/>
              <a:gd name="T14" fmla="*/ 9120 w 1157"/>
              <a:gd name="T15" fmla="*/ 81260 h 817"/>
              <a:gd name="T16" fmla="*/ 0 w 1157"/>
              <a:gd name="T17" fmla="*/ 36248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07" name="Freeform 95"/>
          <p:cNvSpPr>
            <a:spLocks/>
          </p:cNvSpPr>
          <p:nvPr/>
        </p:nvSpPr>
        <p:spPr bwMode="auto">
          <a:xfrm flipH="1">
            <a:off x="6554788" y="5148263"/>
            <a:ext cx="458787" cy="323850"/>
          </a:xfrm>
          <a:custGeom>
            <a:avLst/>
            <a:gdLst>
              <a:gd name="T0" fmla="*/ 0 w 1157"/>
              <a:gd name="T1" fmla="*/ 0 h 817"/>
              <a:gd name="T2" fmla="*/ 458787 w 1157"/>
              <a:gd name="T3" fmla="*/ 0 h 817"/>
              <a:gd name="T4" fmla="*/ 134821 w 1157"/>
              <a:gd name="T5" fmla="*/ 323850 h 817"/>
              <a:gd name="T6" fmla="*/ 99133 w 1157"/>
              <a:gd name="T7" fmla="*/ 278662 h 817"/>
              <a:gd name="T8" fmla="*/ 63049 w 1157"/>
              <a:gd name="T9" fmla="*/ 233870 h 817"/>
              <a:gd name="T10" fmla="*/ 45205 w 1157"/>
              <a:gd name="T11" fmla="*/ 189078 h 817"/>
              <a:gd name="T12" fmla="*/ 26964 w 1157"/>
              <a:gd name="T13" fmla="*/ 143889 h 817"/>
              <a:gd name="T14" fmla="*/ 9120 w 1157"/>
              <a:gd name="T15" fmla="*/ 80863 h 817"/>
              <a:gd name="T16" fmla="*/ 0 w 1157"/>
              <a:gd name="T17" fmla="*/ 36071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10" name="Freeform 98"/>
          <p:cNvSpPr>
            <a:spLocks/>
          </p:cNvSpPr>
          <p:nvPr/>
        </p:nvSpPr>
        <p:spPr bwMode="auto">
          <a:xfrm flipV="1">
            <a:off x="6094413" y="4824413"/>
            <a:ext cx="460375" cy="323850"/>
          </a:xfrm>
          <a:custGeom>
            <a:avLst/>
            <a:gdLst>
              <a:gd name="T0" fmla="*/ 0 w 1157"/>
              <a:gd name="T1" fmla="*/ 0 h 817"/>
              <a:gd name="T2" fmla="*/ 460375 w 1157"/>
              <a:gd name="T3" fmla="*/ 0 h 817"/>
              <a:gd name="T4" fmla="*/ 135287 w 1157"/>
              <a:gd name="T5" fmla="*/ 323850 h 817"/>
              <a:gd name="T6" fmla="*/ 99476 w 1157"/>
              <a:gd name="T7" fmla="*/ 278662 h 817"/>
              <a:gd name="T8" fmla="*/ 63267 w 1157"/>
              <a:gd name="T9" fmla="*/ 233870 h 817"/>
              <a:gd name="T10" fmla="*/ 45361 w 1157"/>
              <a:gd name="T11" fmla="*/ 189078 h 817"/>
              <a:gd name="T12" fmla="*/ 27057 w 1157"/>
              <a:gd name="T13" fmla="*/ 143889 h 817"/>
              <a:gd name="T14" fmla="*/ 9152 w 1157"/>
              <a:gd name="T15" fmla="*/ 80863 h 817"/>
              <a:gd name="T16" fmla="*/ 0 w 1157"/>
              <a:gd name="T17" fmla="*/ 36071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13" name="Freeform 101"/>
          <p:cNvSpPr>
            <a:spLocks/>
          </p:cNvSpPr>
          <p:nvPr/>
        </p:nvSpPr>
        <p:spPr bwMode="auto">
          <a:xfrm rot="5400000" flipV="1">
            <a:off x="6487319" y="4756944"/>
            <a:ext cx="458788" cy="323850"/>
          </a:xfrm>
          <a:custGeom>
            <a:avLst/>
            <a:gdLst>
              <a:gd name="T0" fmla="*/ 0 w 1157"/>
              <a:gd name="T1" fmla="*/ 0 h 817"/>
              <a:gd name="T2" fmla="*/ 458788 w 1157"/>
              <a:gd name="T3" fmla="*/ 0 h 817"/>
              <a:gd name="T4" fmla="*/ 134821 w 1157"/>
              <a:gd name="T5" fmla="*/ 323850 h 817"/>
              <a:gd name="T6" fmla="*/ 99133 w 1157"/>
              <a:gd name="T7" fmla="*/ 278662 h 817"/>
              <a:gd name="T8" fmla="*/ 63049 w 1157"/>
              <a:gd name="T9" fmla="*/ 233870 h 817"/>
              <a:gd name="T10" fmla="*/ 45205 w 1157"/>
              <a:gd name="T11" fmla="*/ 189078 h 817"/>
              <a:gd name="T12" fmla="*/ 26964 w 1157"/>
              <a:gd name="T13" fmla="*/ 143889 h 817"/>
              <a:gd name="T14" fmla="*/ 9120 w 1157"/>
              <a:gd name="T15" fmla="*/ 80863 h 817"/>
              <a:gd name="T16" fmla="*/ 0 w 1157"/>
              <a:gd name="T17" fmla="*/ 36071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09" name="Freeform 97"/>
          <p:cNvSpPr>
            <a:spLocks/>
          </p:cNvSpPr>
          <p:nvPr/>
        </p:nvSpPr>
        <p:spPr bwMode="auto">
          <a:xfrm rot="-5400000">
            <a:off x="6487319" y="5215732"/>
            <a:ext cx="458787" cy="323850"/>
          </a:xfrm>
          <a:custGeom>
            <a:avLst/>
            <a:gdLst>
              <a:gd name="T0" fmla="*/ 0 w 1157"/>
              <a:gd name="T1" fmla="*/ 0 h 817"/>
              <a:gd name="T2" fmla="*/ 458787 w 1157"/>
              <a:gd name="T3" fmla="*/ 0 h 817"/>
              <a:gd name="T4" fmla="*/ 134821 w 1157"/>
              <a:gd name="T5" fmla="*/ 323850 h 817"/>
              <a:gd name="T6" fmla="*/ 99133 w 1157"/>
              <a:gd name="T7" fmla="*/ 278662 h 817"/>
              <a:gd name="T8" fmla="*/ 63049 w 1157"/>
              <a:gd name="T9" fmla="*/ 233870 h 817"/>
              <a:gd name="T10" fmla="*/ 45205 w 1157"/>
              <a:gd name="T11" fmla="*/ 189078 h 817"/>
              <a:gd name="T12" fmla="*/ 26964 w 1157"/>
              <a:gd name="T13" fmla="*/ 143889 h 817"/>
              <a:gd name="T14" fmla="*/ 9120 w 1157"/>
              <a:gd name="T15" fmla="*/ 80863 h 817"/>
              <a:gd name="T16" fmla="*/ 0 w 1157"/>
              <a:gd name="T17" fmla="*/ 36071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08" name="Freeform 96"/>
          <p:cNvSpPr>
            <a:spLocks/>
          </p:cNvSpPr>
          <p:nvPr/>
        </p:nvSpPr>
        <p:spPr bwMode="auto">
          <a:xfrm rot="5400000" flipH="1">
            <a:off x="6162675" y="5214938"/>
            <a:ext cx="458787" cy="325438"/>
          </a:xfrm>
          <a:custGeom>
            <a:avLst/>
            <a:gdLst>
              <a:gd name="T0" fmla="*/ 0 w 1157"/>
              <a:gd name="T1" fmla="*/ 0 h 817"/>
              <a:gd name="T2" fmla="*/ 458787 w 1157"/>
              <a:gd name="T3" fmla="*/ 0 h 817"/>
              <a:gd name="T4" fmla="*/ 134821 w 1157"/>
              <a:gd name="T5" fmla="*/ 325438 h 817"/>
              <a:gd name="T6" fmla="*/ 99133 w 1157"/>
              <a:gd name="T7" fmla="*/ 280028 h 817"/>
              <a:gd name="T8" fmla="*/ 63049 w 1157"/>
              <a:gd name="T9" fmla="*/ 235016 h 817"/>
              <a:gd name="T10" fmla="*/ 45205 w 1157"/>
              <a:gd name="T11" fmla="*/ 190005 h 817"/>
              <a:gd name="T12" fmla="*/ 26964 w 1157"/>
              <a:gd name="T13" fmla="*/ 144595 h 817"/>
              <a:gd name="T14" fmla="*/ 9120 w 1157"/>
              <a:gd name="T15" fmla="*/ 81260 h 817"/>
              <a:gd name="T16" fmla="*/ 0 w 1157"/>
              <a:gd name="T17" fmla="*/ 36248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11" name="Freeform 99"/>
          <p:cNvSpPr>
            <a:spLocks/>
          </p:cNvSpPr>
          <p:nvPr/>
        </p:nvSpPr>
        <p:spPr bwMode="auto">
          <a:xfrm flipH="1" flipV="1">
            <a:off x="6554788" y="4824413"/>
            <a:ext cx="458787" cy="323850"/>
          </a:xfrm>
          <a:custGeom>
            <a:avLst/>
            <a:gdLst>
              <a:gd name="T0" fmla="*/ 0 w 1157"/>
              <a:gd name="T1" fmla="*/ 0 h 817"/>
              <a:gd name="T2" fmla="*/ 458787 w 1157"/>
              <a:gd name="T3" fmla="*/ 0 h 817"/>
              <a:gd name="T4" fmla="*/ 134821 w 1157"/>
              <a:gd name="T5" fmla="*/ 323850 h 817"/>
              <a:gd name="T6" fmla="*/ 99133 w 1157"/>
              <a:gd name="T7" fmla="*/ 278662 h 817"/>
              <a:gd name="T8" fmla="*/ 63049 w 1157"/>
              <a:gd name="T9" fmla="*/ 233870 h 817"/>
              <a:gd name="T10" fmla="*/ 45205 w 1157"/>
              <a:gd name="T11" fmla="*/ 189078 h 817"/>
              <a:gd name="T12" fmla="*/ 26964 w 1157"/>
              <a:gd name="T13" fmla="*/ 143889 h 817"/>
              <a:gd name="T14" fmla="*/ 9120 w 1157"/>
              <a:gd name="T15" fmla="*/ 80863 h 817"/>
              <a:gd name="T16" fmla="*/ 0 w 1157"/>
              <a:gd name="T17" fmla="*/ 36071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212" name="Group 204"/>
          <p:cNvGrpSpPr>
            <a:grpSpLocks/>
          </p:cNvGrpSpPr>
          <p:nvPr/>
        </p:nvGrpSpPr>
        <p:grpSpPr bwMode="auto">
          <a:xfrm>
            <a:off x="6094413" y="4689475"/>
            <a:ext cx="925512" cy="935038"/>
            <a:chOff x="3839" y="2954"/>
            <a:chExt cx="576" cy="576"/>
          </a:xfrm>
        </p:grpSpPr>
        <p:sp>
          <p:nvSpPr>
            <p:cNvPr id="51288" name="AutoShape 103"/>
            <p:cNvSpPr>
              <a:spLocks noChangeArrowheads="1"/>
            </p:cNvSpPr>
            <p:nvPr/>
          </p:nvSpPr>
          <p:spPr bwMode="auto">
            <a:xfrm>
              <a:off x="3839" y="2954"/>
              <a:ext cx="576" cy="576"/>
            </a:xfrm>
            <a:prstGeom prst="flowChar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9" name="AutoShape 104"/>
            <p:cNvSpPr>
              <a:spLocks noChangeArrowheads="1"/>
            </p:cNvSpPr>
            <p:nvPr/>
          </p:nvSpPr>
          <p:spPr bwMode="auto">
            <a:xfrm>
              <a:off x="3839" y="2954"/>
              <a:ext cx="576" cy="576"/>
            </a:xfrm>
            <a:prstGeom prst="flowChartSummingJunction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213" name="Rectangle 130"/>
          <p:cNvSpPr>
            <a:spLocks noChangeArrowheads="1"/>
          </p:cNvSpPr>
          <p:nvPr/>
        </p:nvSpPr>
        <p:spPr bwMode="auto">
          <a:xfrm>
            <a:off x="5653088" y="1484313"/>
            <a:ext cx="1871662" cy="12604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Progressive Download</a:t>
            </a:r>
          </a:p>
        </p:txBody>
      </p:sp>
      <p:pic>
        <p:nvPicPr>
          <p:cNvPr id="51215" name="Picture 59" descr="j023826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292600"/>
            <a:ext cx="11938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16" name="Group 89"/>
          <p:cNvGrpSpPr>
            <a:grpSpLocks/>
          </p:cNvGrpSpPr>
          <p:nvPr/>
        </p:nvGrpSpPr>
        <p:grpSpPr bwMode="auto">
          <a:xfrm>
            <a:off x="6084888" y="1557338"/>
            <a:ext cx="1044575" cy="1020762"/>
            <a:chOff x="4037" y="1412"/>
            <a:chExt cx="658" cy="643"/>
          </a:xfrm>
        </p:grpSpPr>
        <p:pic>
          <p:nvPicPr>
            <p:cNvPr id="51286" name="Picture 81" descr="j0230318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37" y="1412"/>
              <a:ext cx="658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7" name="Freeform 88"/>
            <p:cNvSpPr>
              <a:spLocks/>
            </p:cNvSpPr>
            <p:nvPr/>
          </p:nvSpPr>
          <p:spPr bwMode="auto">
            <a:xfrm>
              <a:off x="4105" y="1502"/>
              <a:ext cx="408" cy="340"/>
            </a:xfrm>
            <a:custGeom>
              <a:avLst/>
              <a:gdLst>
                <a:gd name="T0" fmla="*/ 0 w 363"/>
                <a:gd name="T1" fmla="*/ 313 h 295"/>
                <a:gd name="T2" fmla="*/ 26 w 363"/>
                <a:gd name="T3" fmla="*/ 0 h 295"/>
                <a:gd name="T4" fmla="*/ 408 w 363"/>
                <a:gd name="T5" fmla="*/ 0 h 295"/>
                <a:gd name="T6" fmla="*/ 382 w 363"/>
                <a:gd name="T7" fmla="*/ 340 h 295"/>
                <a:gd name="T8" fmla="*/ 0 w 363"/>
                <a:gd name="T9" fmla="*/ 313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295"/>
                <a:gd name="T17" fmla="*/ 363 w 363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295">
                  <a:moveTo>
                    <a:pt x="0" y="272"/>
                  </a:moveTo>
                  <a:lnTo>
                    <a:pt x="23" y="0"/>
                  </a:lnTo>
                  <a:lnTo>
                    <a:pt x="363" y="0"/>
                  </a:lnTo>
                  <a:lnTo>
                    <a:pt x="340" y="295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90999" name="Picture 87" descr="j0162967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4275" y="1736725"/>
            <a:ext cx="50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8" name="Rectangle 107"/>
          <p:cNvSpPr>
            <a:spLocks noChangeArrowheads="1"/>
          </p:cNvSpPr>
          <p:nvPr/>
        </p:nvSpPr>
        <p:spPr bwMode="auto">
          <a:xfrm>
            <a:off x="2159000" y="4113213"/>
            <a:ext cx="1657350" cy="504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pPr marL="342900" indent="-342900"/>
            <a:r>
              <a:rPr lang="en-US" sz="2000"/>
              <a:t>TCP Stack</a:t>
            </a:r>
          </a:p>
        </p:txBody>
      </p:sp>
      <p:sp>
        <p:nvSpPr>
          <p:cNvPr id="1191021" name="Freeform 109"/>
          <p:cNvSpPr>
            <a:spLocks/>
          </p:cNvSpPr>
          <p:nvPr/>
        </p:nvSpPr>
        <p:spPr bwMode="auto">
          <a:xfrm>
            <a:off x="2528888" y="5148263"/>
            <a:ext cx="460375" cy="323850"/>
          </a:xfrm>
          <a:custGeom>
            <a:avLst/>
            <a:gdLst>
              <a:gd name="T0" fmla="*/ 0 w 1157"/>
              <a:gd name="T1" fmla="*/ 0 h 817"/>
              <a:gd name="T2" fmla="*/ 460375 w 1157"/>
              <a:gd name="T3" fmla="*/ 0 h 817"/>
              <a:gd name="T4" fmla="*/ 135287 w 1157"/>
              <a:gd name="T5" fmla="*/ 323850 h 817"/>
              <a:gd name="T6" fmla="*/ 99476 w 1157"/>
              <a:gd name="T7" fmla="*/ 278662 h 817"/>
              <a:gd name="T8" fmla="*/ 63267 w 1157"/>
              <a:gd name="T9" fmla="*/ 233870 h 817"/>
              <a:gd name="T10" fmla="*/ 45361 w 1157"/>
              <a:gd name="T11" fmla="*/ 189078 h 817"/>
              <a:gd name="T12" fmla="*/ 27057 w 1157"/>
              <a:gd name="T13" fmla="*/ 143889 h 817"/>
              <a:gd name="T14" fmla="*/ 9152 w 1157"/>
              <a:gd name="T15" fmla="*/ 80863 h 817"/>
              <a:gd name="T16" fmla="*/ 0 w 1157"/>
              <a:gd name="T17" fmla="*/ 36071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22" name="Freeform 110"/>
          <p:cNvSpPr>
            <a:spLocks/>
          </p:cNvSpPr>
          <p:nvPr/>
        </p:nvSpPr>
        <p:spPr bwMode="auto">
          <a:xfrm flipH="1">
            <a:off x="2989263" y="5148263"/>
            <a:ext cx="458787" cy="323850"/>
          </a:xfrm>
          <a:custGeom>
            <a:avLst/>
            <a:gdLst>
              <a:gd name="T0" fmla="*/ 0 w 1157"/>
              <a:gd name="T1" fmla="*/ 0 h 817"/>
              <a:gd name="T2" fmla="*/ 458787 w 1157"/>
              <a:gd name="T3" fmla="*/ 0 h 817"/>
              <a:gd name="T4" fmla="*/ 134821 w 1157"/>
              <a:gd name="T5" fmla="*/ 323850 h 817"/>
              <a:gd name="T6" fmla="*/ 99133 w 1157"/>
              <a:gd name="T7" fmla="*/ 278662 h 817"/>
              <a:gd name="T8" fmla="*/ 63049 w 1157"/>
              <a:gd name="T9" fmla="*/ 233870 h 817"/>
              <a:gd name="T10" fmla="*/ 45205 w 1157"/>
              <a:gd name="T11" fmla="*/ 189078 h 817"/>
              <a:gd name="T12" fmla="*/ 26964 w 1157"/>
              <a:gd name="T13" fmla="*/ 143889 h 817"/>
              <a:gd name="T14" fmla="*/ 9120 w 1157"/>
              <a:gd name="T15" fmla="*/ 80863 h 817"/>
              <a:gd name="T16" fmla="*/ 0 w 1157"/>
              <a:gd name="T17" fmla="*/ 36071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23" name="Freeform 111"/>
          <p:cNvSpPr>
            <a:spLocks/>
          </p:cNvSpPr>
          <p:nvPr/>
        </p:nvSpPr>
        <p:spPr bwMode="auto">
          <a:xfrm rot="5400000" flipH="1">
            <a:off x="2597150" y="5214938"/>
            <a:ext cx="458787" cy="325438"/>
          </a:xfrm>
          <a:custGeom>
            <a:avLst/>
            <a:gdLst>
              <a:gd name="T0" fmla="*/ 0 w 1157"/>
              <a:gd name="T1" fmla="*/ 0 h 817"/>
              <a:gd name="T2" fmla="*/ 458787 w 1157"/>
              <a:gd name="T3" fmla="*/ 0 h 817"/>
              <a:gd name="T4" fmla="*/ 134821 w 1157"/>
              <a:gd name="T5" fmla="*/ 325438 h 817"/>
              <a:gd name="T6" fmla="*/ 99133 w 1157"/>
              <a:gd name="T7" fmla="*/ 280028 h 817"/>
              <a:gd name="T8" fmla="*/ 63049 w 1157"/>
              <a:gd name="T9" fmla="*/ 235016 h 817"/>
              <a:gd name="T10" fmla="*/ 45205 w 1157"/>
              <a:gd name="T11" fmla="*/ 190005 h 817"/>
              <a:gd name="T12" fmla="*/ 26964 w 1157"/>
              <a:gd name="T13" fmla="*/ 144595 h 817"/>
              <a:gd name="T14" fmla="*/ 9120 w 1157"/>
              <a:gd name="T15" fmla="*/ 81260 h 817"/>
              <a:gd name="T16" fmla="*/ 0 w 1157"/>
              <a:gd name="T17" fmla="*/ 36248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24" name="Freeform 112"/>
          <p:cNvSpPr>
            <a:spLocks/>
          </p:cNvSpPr>
          <p:nvPr/>
        </p:nvSpPr>
        <p:spPr bwMode="auto">
          <a:xfrm rot="-5400000">
            <a:off x="2921794" y="5215732"/>
            <a:ext cx="458787" cy="323850"/>
          </a:xfrm>
          <a:custGeom>
            <a:avLst/>
            <a:gdLst>
              <a:gd name="T0" fmla="*/ 0 w 1157"/>
              <a:gd name="T1" fmla="*/ 0 h 817"/>
              <a:gd name="T2" fmla="*/ 458787 w 1157"/>
              <a:gd name="T3" fmla="*/ 0 h 817"/>
              <a:gd name="T4" fmla="*/ 134821 w 1157"/>
              <a:gd name="T5" fmla="*/ 323850 h 817"/>
              <a:gd name="T6" fmla="*/ 99133 w 1157"/>
              <a:gd name="T7" fmla="*/ 278662 h 817"/>
              <a:gd name="T8" fmla="*/ 63049 w 1157"/>
              <a:gd name="T9" fmla="*/ 233870 h 817"/>
              <a:gd name="T10" fmla="*/ 45205 w 1157"/>
              <a:gd name="T11" fmla="*/ 189078 h 817"/>
              <a:gd name="T12" fmla="*/ 26964 w 1157"/>
              <a:gd name="T13" fmla="*/ 143889 h 817"/>
              <a:gd name="T14" fmla="*/ 9120 w 1157"/>
              <a:gd name="T15" fmla="*/ 80863 h 817"/>
              <a:gd name="T16" fmla="*/ 0 w 1157"/>
              <a:gd name="T17" fmla="*/ 36071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25" name="Freeform 113"/>
          <p:cNvSpPr>
            <a:spLocks/>
          </p:cNvSpPr>
          <p:nvPr/>
        </p:nvSpPr>
        <p:spPr bwMode="auto">
          <a:xfrm flipV="1">
            <a:off x="2528888" y="4824413"/>
            <a:ext cx="460375" cy="323850"/>
          </a:xfrm>
          <a:custGeom>
            <a:avLst/>
            <a:gdLst>
              <a:gd name="T0" fmla="*/ 0 w 1157"/>
              <a:gd name="T1" fmla="*/ 0 h 817"/>
              <a:gd name="T2" fmla="*/ 460375 w 1157"/>
              <a:gd name="T3" fmla="*/ 0 h 817"/>
              <a:gd name="T4" fmla="*/ 135287 w 1157"/>
              <a:gd name="T5" fmla="*/ 323850 h 817"/>
              <a:gd name="T6" fmla="*/ 99476 w 1157"/>
              <a:gd name="T7" fmla="*/ 278662 h 817"/>
              <a:gd name="T8" fmla="*/ 63267 w 1157"/>
              <a:gd name="T9" fmla="*/ 233870 h 817"/>
              <a:gd name="T10" fmla="*/ 45361 w 1157"/>
              <a:gd name="T11" fmla="*/ 189078 h 817"/>
              <a:gd name="T12" fmla="*/ 27057 w 1157"/>
              <a:gd name="T13" fmla="*/ 143889 h 817"/>
              <a:gd name="T14" fmla="*/ 9152 w 1157"/>
              <a:gd name="T15" fmla="*/ 80863 h 817"/>
              <a:gd name="T16" fmla="*/ 0 w 1157"/>
              <a:gd name="T17" fmla="*/ 36071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26" name="Freeform 114"/>
          <p:cNvSpPr>
            <a:spLocks/>
          </p:cNvSpPr>
          <p:nvPr/>
        </p:nvSpPr>
        <p:spPr bwMode="auto">
          <a:xfrm flipH="1" flipV="1">
            <a:off x="2989263" y="4824413"/>
            <a:ext cx="458787" cy="323850"/>
          </a:xfrm>
          <a:custGeom>
            <a:avLst/>
            <a:gdLst>
              <a:gd name="T0" fmla="*/ 0 w 1157"/>
              <a:gd name="T1" fmla="*/ 0 h 817"/>
              <a:gd name="T2" fmla="*/ 458787 w 1157"/>
              <a:gd name="T3" fmla="*/ 0 h 817"/>
              <a:gd name="T4" fmla="*/ 134821 w 1157"/>
              <a:gd name="T5" fmla="*/ 323850 h 817"/>
              <a:gd name="T6" fmla="*/ 99133 w 1157"/>
              <a:gd name="T7" fmla="*/ 278662 h 817"/>
              <a:gd name="T8" fmla="*/ 63049 w 1157"/>
              <a:gd name="T9" fmla="*/ 233870 h 817"/>
              <a:gd name="T10" fmla="*/ 45205 w 1157"/>
              <a:gd name="T11" fmla="*/ 189078 h 817"/>
              <a:gd name="T12" fmla="*/ 26964 w 1157"/>
              <a:gd name="T13" fmla="*/ 143889 h 817"/>
              <a:gd name="T14" fmla="*/ 9120 w 1157"/>
              <a:gd name="T15" fmla="*/ 80863 h 817"/>
              <a:gd name="T16" fmla="*/ 0 w 1157"/>
              <a:gd name="T17" fmla="*/ 36071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27" name="Freeform 115"/>
          <p:cNvSpPr>
            <a:spLocks/>
          </p:cNvSpPr>
          <p:nvPr/>
        </p:nvSpPr>
        <p:spPr bwMode="auto">
          <a:xfrm rot="-5400000" flipH="1" flipV="1">
            <a:off x="2597150" y="4756150"/>
            <a:ext cx="458788" cy="325438"/>
          </a:xfrm>
          <a:custGeom>
            <a:avLst/>
            <a:gdLst>
              <a:gd name="T0" fmla="*/ 0 w 1157"/>
              <a:gd name="T1" fmla="*/ 0 h 817"/>
              <a:gd name="T2" fmla="*/ 458788 w 1157"/>
              <a:gd name="T3" fmla="*/ 0 h 817"/>
              <a:gd name="T4" fmla="*/ 134821 w 1157"/>
              <a:gd name="T5" fmla="*/ 325438 h 817"/>
              <a:gd name="T6" fmla="*/ 99133 w 1157"/>
              <a:gd name="T7" fmla="*/ 280028 h 817"/>
              <a:gd name="T8" fmla="*/ 63049 w 1157"/>
              <a:gd name="T9" fmla="*/ 235016 h 817"/>
              <a:gd name="T10" fmla="*/ 45205 w 1157"/>
              <a:gd name="T11" fmla="*/ 190005 h 817"/>
              <a:gd name="T12" fmla="*/ 26964 w 1157"/>
              <a:gd name="T13" fmla="*/ 144595 h 817"/>
              <a:gd name="T14" fmla="*/ 9120 w 1157"/>
              <a:gd name="T15" fmla="*/ 81260 h 817"/>
              <a:gd name="T16" fmla="*/ 0 w 1157"/>
              <a:gd name="T17" fmla="*/ 36248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28" name="Freeform 116"/>
          <p:cNvSpPr>
            <a:spLocks/>
          </p:cNvSpPr>
          <p:nvPr/>
        </p:nvSpPr>
        <p:spPr bwMode="auto">
          <a:xfrm rot="5400000" flipV="1">
            <a:off x="2921794" y="4756944"/>
            <a:ext cx="458788" cy="323850"/>
          </a:xfrm>
          <a:custGeom>
            <a:avLst/>
            <a:gdLst>
              <a:gd name="T0" fmla="*/ 0 w 1157"/>
              <a:gd name="T1" fmla="*/ 0 h 817"/>
              <a:gd name="T2" fmla="*/ 458788 w 1157"/>
              <a:gd name="T3" fmla="*/ 0 h 817"/>
              <a:gd name="T4" fmla="*/ 134821 w 1157"/>
              <a:gd name="T5" fmla="*/ 323850 h 817"/>
              <a:gd name="T6" fmla="*/ 99133 w 1157"/>
              <a:gd name="T7" fmla="*/ 278662 h 817"/>
              <a:gd name="T8" fmla="*/ 63049 w 1157"/>
              <a:gd name="T9" fmla="*/ 233870 h 817"/>
              <a:gd name="T10" fmla="*/ 45205 w 1157"/>
              <a:gd name="T11" fmla="*/ 189078 h 817"/>
              <a:gd name="T12" fmla="*/ 26964 w 1157"/>
              <a:gd name="T13" fmla="*/ 143889 h 817"/>
              <a:gd name="T14" fmla="*/ 9120 w 1157"/>
              <a:gd name="T15" fmla="*/ 80863 h 817"/>
              <a:gd name="T16" fmla="*/ 0 w 1157"/>
              <a:gd name="T17" fmla="*/ 36071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227" name="Group 117"/>
          <p:cNvGrpSpPr>
            <a:grpSpLocks/>
          </p:cNvGrpSpPr>
          <p:nvPr/>
        </p:nvGrpSpPr>
        <p:grpSpPr bwMode="auto">
          <a:xfrm>
            <a:off x="2528888" y="4689475"/>
            <a:ext cx="914400" cy="914400"/>
            <a:chOff x="3492" y="1820"/>
            <a:chExt cx="384" cy="384"/>
          </a:xfrm>
        </p:grpSpPr>
        <p:sp>
          <p:nvSpPr>
            <p:cNvPr id="51284" name="AutoShape 118"/>
            <p:cNvSpPr>
              <a:spLocks noChangeArrowheads="1"/>
            </p:cNvSpPr>
            <p:nvPr/>
          </p:nvSpPr>
          <p:spPr bwMode="auto">
            <a:xfrm>
              <a:off x="3492" y="1820"/>
              <a:ext cx="384" cy="384"/>
            </a:xfrm>
            <a:prstGeom prst="flowChar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5" name="AutoShape 119"/>
            <p:cNvSpPr>
              <a:spLocks noChangeArrowheads="1"/>
            </p:cNvSpPr>
            <p:nvPr/>
          </p:nvSpPr>
          <p:spPr bwMode="auto">
            <a:xfrm>
              <a:off x="3492" y="1820"/>
              <a:ext cx="384" cy="384"/>
            </a:xfrm>
            <a:prstGeom prst="flowChartSummingJunction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228" name="AutoShape 129"/>
          <p:cNvSpPr>
            <a:spLocks noChangeArrowheads="1"/>
          </p:cNvSpPr>
          <p:nvPr/>
        </p:nvSpPr>
        <p:spPr bwMode="auto">
          <a:xfrm>
            <a:off x="5653088" y="2744788"/>
            <a:ext cx="1871662" cy="576262"/>
          </a:xfrm>
          <a:custGeom>
            <a:avLst/>
            <a:gdLst>
              <a:gd name="T0" fmla="*/ 132320524 w 21600"/>
              <a:gd name="T1" fmla="*/ 7686988 h 21600"/>
              <a:gd name="T2" fmla="*/ 81090709 w 21600"/>
              <a:gd name="T3" fmla="*/ 15373977 h 21600"/>
              <a:gd name="T4" fmla="*/ 29860894 w 21600"/>
              <a:gd name="T5" fmla="*/ 7686988 h 21600"/>
              <a:gd name="T6" fmla="*/ 8109070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77 w 21600"/>
              <a:gd name="T13" fmla="*/ 5777 h 21600"/>
              <a:gd name="T14" fmla="*/ 15823 w 21600"/>
              <a:gd name="T15" fmla="*/ 158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953" y="21600"/>
                </a:lnTo>
                <a:lnTo>
                  <a:pt x="1364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44" name="Freeform 132"/>
          <p:cNvSpPr>
            <a:spLocks/>
          </p:cNvSpPr>
          <p:nvPr/>
        </p:nvSpPr>
        <p:spPr bwMode="auto">
          <a:xfrm>
            <a:off x="6337300" y="3392488"/>
            <a:ext cx="503238" cy="144462"/>
          </a:xfrm>
          <a:custGeom>
            <a:avLst/>
            <a:gdLst>
              <a:gd name="T0" fmla="*/ 0 w 476"/>
              <a:gd name="T1" fmla="*/ 144462 h 182"/>
              <a:gd name="T2" fmla="*/ 0 w 476"/>
              <a:gd name="T3" fmla="*/ 0 h 182"/>
              <a:gd name="T4" fmla="*/ 503238 w 476"/>
              <a:gd name="T5" fmla="*/ 0 h 182"/>
              <a:gd name="T6" fmla="*/ 503238 w 476"/>
              <a:gd name="T7" fmla="*/ 144462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476"/>
              <a:gd name="T13" fmla="*/ 0 h 182"/>
              <a:gd name="T14" fmla="*/ 476 w 47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6" h="182">
                <a:moveTo>
                  <a:pt x="0" y="182"/>
                </a:moveTo>
                <a:lnTo>
                  <a:pt x="0" y="0"/>
                </a:lnTo>
                <a:lnTo>
                  <a:pt x="476" y="0"/>
                </a:lnTo>
                <a:lnTo>
                  <a:pt x="476" y="182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45" name="Freeform 133"/>
          <p:cNvSpPr>
            <a:spLocks/>
          </p:cNvSpPr>
          <p:nvPr/>
        </p:nvSpPr>
        <p:spPr bwMode="auto">
          <a:xfrm>
            <a:off x="6337300" y="3536950"/>
            <a:ext cx="503238" cy="144463"/>
          </a:xfrm>
          <a:custGeom>
            <a:avLst/>
            <a:gdLst>
              <a:gd name="T0" fmla="*/ 0 w 476"/>
              <a:gd name="T1" fmla="*/ 144463 h 182"/>
              <a:gd name="T2" fmla="*/ 0 w 476"/>
              <a:gd name="T3" fmla="*/ 0 h 182"/>
              <a:gd name="T4" fmla="*/ 503238 w 476"/>
              <a:gd name="T5" fmla="*/ 0 h 182"/>
              <a:gd name="T6" fmla="*/ 503238 w 476"/>
              <a:gd name="T7" fmla="*/ 144463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476"/>
              <a:gd name="T13" fmla="*/ 0 h 182"/>
              <a:gd name="T14" fmla="*/ 476 w 47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6" h="182">
                <a:moveTo>
                  <a:pt x="0" y="182"/>
                </a:moveTo>
                <a:lnTo>
                  <a:pt x="0" y="0"/>
                </a:lnTo>
                <a:lnTo>
                  <a:pt x="476" y="0"/>
                </a:lnTo>
                <a:lnTo>
                  <a:pt x="476" y="182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46" name="Freeform 134"/>
          <p:cNvSpPr>
            <a:spLocks/>
          </p:cNvSpPr>
          <p:nvPr/>
        </p:nvSpPr>
        <p:spPr bwMode="auto">
          <a:xfrm>
            <a:off x="6337300" y="3681413"/>
            <a:ext cx="503238" cy="144462"/>
          </a:xfrm>
          <a:custGeom>
            <a:avLst/>
            <a:gdLst>
              <a:gd name="T0" fmla="*/ 0 w 476"/>
              <a:gd name="T1" fmla="*/ 144462 h 182"/>
              <a:gd name="T2" fmla="*/ 0 w 476"/>
              <a:gd name="T3" fmla="*/ 0 h 182"/>
              <a:gd name="T4" fmla="*/ 503238 w 476"/>
              <a:gd name="T5" fmla="*/ 0 h 182"/>
              <a:gd name="T6" fmla="*/ 503238 w 476"/>
              <a:gd name="T7" fmla="*/ 144462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476"/>
              <a:gd name="T13" fmla="*/ 0 h 182"/>
              <a:gd name="T14" fmla="*/ 476 w 47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6" h="182">
                <a:moveTo>
                  <a:pt x="0" y="182"/>
                </a:moveTo>
                <a:lnTo>
                  <a:pt x="0" y="0"/>
                </a:lnTo>
                <a:lnTo>
                  <a:pt x="476" y="0"/>
                </a:lnTo>
                <a:lnTo>
                  <a:pt x="476" y="182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047" name="Freeform 135"/>
          <p:cNvSpPr>
            <a:spLocks/>
          </p:cNvSpPr>
          <p:nvPr/>
        </p:nvSpPr>
        <p:spPr bwMode="auto">
          <a:xfrm>
            <a:off x="6337300" y="3824288"/>
            <a:ext cx="503238" cy="144462"/>
          </a:xfrm>
          <a:custGeom>
            <a:avLst/>
            <a:gdLst>
              <a:gd name="T0" fmla="*/ 0 w 476"/>
              <a:gd name="T1" fmla="*/ 144462 h 182"/>
              <a:gd name="T2" fmla="*/ 0 w 476"/>
              <a:gd name="T3" fmla="*/ 0 h 182"/>
              <a:gd name="T4" fmla="*/ 503238 w 476"/>
              <a:gd name="T5" fmla="*/ 0 h 182"/>
              <a:gd name="T6" fmla="*/ 503238 w 476"/>
              <a:gd name="T7" fmla="*/ 144462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476"/>
              <a:gd name="T13" fmla="*/ 0 h 182"/>
              <a:gd name="T14" fmla="*/ 476 w 47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6" h="182">
                <a:moveTo>
                  <a:pt x="0" y="182"/>
                </a:moveTo>
                <a:lnTo>
                  <a:pt x="0" y="0"/>
                </a:lnTo>
                <a:lnTo>
                  <a:pt x="476" y="0"/>
                </a:lnTo>
                <a:lnTo>
                  <a:pt x="476" y="182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233" name="Group 175"/>
          <p:cNvGrpSpPr>
            <a:grpSpLocks/>
          </p:cNvGrpSpPr>
          <p:nvPr/>
        </p:nvGrpSpPr>
        <p:grpSpPr bwMode="auto">
          <a:xfrm>
            <a:off x="6338888" y="3392488"/>
            <a:ext cx="503237" cy="576262"/>
            <a:chOff x="3970" y="1865"/>
            <a:chExt cx="317" cy="363"/>
          </a:xfrm>
        </p:grpSpPr>
        <p:sp>
          <p:nvSpPr>
            <p:cNvPr id="51280" name="Freeform 120"/>
            <p:cNvSpPr>
              <a:spLocks/>
            </p:cNvSpPr>
            <p:nvPr/>
          </p:nvSpPr>
          <p:spPr bwMode="auto">
            <a:xfrm>
              <a:off x="3970" y="1865"/>
              <a:ext cx="317" cy="91"/>
            </a:xfrm>
            <a:custGeom>
              <a:avLst/>
              <a:gdLst>
                <a:gd name="T0" fmla="*/ 0 w 476"/>
                <a:gd name="T1" fmla="*/ 91 h 182"/>
                <a:gd name="T2" fmla="*/ 0 w 476"/>
                <a:gd name="T3" fmla="*/ 0 h 182"/>
                <a:gd name="T4" fmla="*/ 317 w 476"/>
                <a:gd name="T5" fmla="*/ 0 h 182"/>
                <a:gd name="T6" fmla="*/ 317 w 476"/>
                <a:gd name="T7" fmla="*/ 91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6"/>
                <a:gd name="T13" fmla="*/ 0 h 182"/>
                <a:gd name="T14" fmla="*/ 476 w 476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6" h="182">
                  <a:moveTo>
                    <a:pt x="0" y="182"/>
                  </a:moveTo>
                  <a:lnTo>
                    <a:pt x="0" y="0"/>
                  </a:lnTo>
                  <a:lnTo>
                    <a:pt x="476" y="0"/>
                  </a:lnTo>
                  <a:lnTo>
                    <a:pt x="476" y="18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1" name="Freeform 122"/>
            <p:cNvSpPr>
              <a:spLocks/>
            </p:cNvSpPr>
            <p:nvPr/>
          </p:nvSpPr>
          <p:spPr bwMode="auto">
            <a:xfrm>
              <a:off x="3970" y="1956"/>
              <a:ext cx="317" cy="91"/>
            </a:xfrm>
            <a:custGeom>
              <a:avLst/>
              <a:gdLst>
                <a:gd name="T0" fmla="*/ 0 w 476"/>
                <a:gd name="T1" fmla="*/ 91 h 182"/>
                <a:gd name="T2" fmla="*/ 0 w 476"/>
                <a:gd name="T3" fmla="*/ 0 h 182"/>
                <a:gd name="T4" fmla="*/ 317 w 476"/>
                <a:gd name="T5" fmla="*/ 0 h 182"/>
                <a:gd name="T6" fmla="*/ 317 w 476"/>
                <a:gd name="T7" fmla="*/ 91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6"/>
                <a:gd name="T13" fmla="*/ 0 h 182"/>
                <a:gd name="T14" fmla="*/ 476 w 476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6" h="182">
                  <a:moveTo>
                    <a:pt x="0" y="182"/>
                  </a:moveTo>
                  <a:lnTo>
                    <a:pt x="0" y="0"/>
                  </a:lnTo>
                  <a:lnTo>
                    <a:pt x="476" y="0"/>
                  </a:lnTo>
                  <a:lnTo>
                    <a:pt x="476" y="18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2" name="Freeform 123"/>
            <p:cNvSpPr>
              <a:spLocks/>
            </p:cNvSpPr>
            <p:nvPr/>
          </p:nvSpPr>
          <p:spPr bwMode="auto">
            <a:xfrm>
              <a:off x="3970" y="2046"/>
              <a:ext cx="317" cy="91"/>
            </a:xfrm>
            <a:custGeom>
              <a:avLst/>
              <a:gdLst>
                <a:gd name="T0" fmla="*/ 0 w 476"/>
                <a:gd name="T1" fmla="*/ 91 h 182"/>
                <a:gd name="T2" fmla="*/ 0 w 476"/>
                <a:gd name="T3" fmla="*/ 0 h 182"/>
                <a:gd name="T4" fmla="*/ 317 w 476"/>
                <a:gd name="T5" fmla="*/ 0 h 182"/>
                <a:gd name="T6" fmla="*/ 317 w 476"/>
                <a:gd name="T7" fmla="*/ 91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6"/>
                <a:gd name="T13" fmla="*/ 0 h 182"/>
                <a:gd name="T14" fmla="*/ 476 w 476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6" h="182">
                  <a:moveTo>
                    <a:pt x="0" y="182"/>
                  </a:moveTo>
                  <a:lnTo>
                    <a:pt x="0" y="0"/>
                  </a:lnTo>
                  <a:lnTo>
                    <a:pt x="476" y="0"/>
                  </a:lnTo>
                  <a:lnTo>
                    <a:pt x="476" y="18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3" name="Freeform 124"/>
            <p:cNvSpPr>
              <a:spLocks/>
            </p:cNvSpPr>
            <p:nvPr/>
          </p:nvSpPr>
          <p:spPr bwMode="auto">
            <a:xfrm>
              <a:off x="3970" y="2137"/>
              <a:ext cx="317" cy="91"/>
            </a:xfrm>
            <a:custGeom>
              <a:avLst/>
              <a:gdLst>
                <a:gd name="T0" fmla="*/ 0 w 476"/>
                <a:gd name="T1" fmla="*/ 91 h 182"/>
                <a:gd name="T2" fmla="*/ 0 w 476"/>
                <a:gd name="T3" fmla="*/ 0 h 182"/>
                <a:gd name="T4" fmla="*/ 317 w 476"/>
                <a:gd name="T5" fmla="*/ 0 h 182"/>
                <a:gd name="T6" fmla="*/ 317 w 476"/>
                <a:gd name="T7" fmla="*/ 91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6"/>
                <a:gd name="T13" fmla="*/ 0 h 182"/>
                <a:gd name="T14" fmla="*/ 476 w 476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6" h="182">
                  <a:moveTo>
                    <a:pt x="0" y="182"/>
                  </a:moveTo>
                  <a:lnTo>
                    <a:pt x="0" y="0"/>
                  </a:lnTo>
                  <a:lnTo>
                    <a:pt x="476" y="0"/>
                  </a:lnTo>
                  <a:lnTo>
                    <a:pt x="476" y="18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234" name="Rectangle 92"/>
          <p:cNvSpPr>
            <a:spLocks noChangeArrowheads="1"/>
          </p:cNvSpPr>
          <p:nvPr/>
        </p:nvSpPr>
        <p:spPr bwMode="auto">
          <a:xfrm>
            <a:off x="5724525" y="4113213"/>
            <a:ext cx="1657350" cy="504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pPr marL="342900" indent="-342900"/>
            <a:r>
              <a:rPr lang="en-US" sz="2000"/>
              <a:t>TCP Stack</a:t>
            </a:r>
          </a:p>
        </p:txBody>
      </p:sp>
      <p:sp>
        <p:nvSpPr>
          <p:cNvPr id="51235" name="Text Box 164"/>
          <p:cNvSpPr txBox="1">
            <a:spLocks noChangeArrowheads="1"/>
          </p:cNvSpPr>
          <p:nvPr/>
        </p:nvSpPr>
        <p:spPr bwMode="auto">
          <a:xfrm>
            <a:off x="7380288" y="2924175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4000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000"/>
              <a:t>Decoder</a:t>
            </a:r>
          </a:p>
        </p:txBody>
      </p:sp>
      <p:sp>
        <p:nvSpPr>
          <p:cNvPr id="51236" name="Text Box 165"/>
          <p:cNvSpPr txBox="1">
            <a:spLocks noChangeArrowheads="1"/>
          </p:cNvSpPr>
          <p:nvPr/>
        </p:nvSpPr>
        <p:spPr bwMode="auto">
          <a:xfrm>
            <a:off x="6948488" y="3716338"/>
            <a:ext cx="1754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4000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000"/>
              <a:t>Receive buffer</a:t>
            </a:r>
          </a:p>
        </p:txBody>
      </p:sp>
      <p:grpSp>
        <p:nvGrpSpPr>
          <p:cNvPr id="51237" name="Group 167"/>
          <p:cNvGrpSpPr>
            <a:grpSpLocks/>
          </p:cNvGrpSpPr>
          <p:nvPr/>
        </p:nvGrpSpPr>
        <p:grpSpPr bwMode="auto">
          <a:xfrm>
            <a:off x="3311525" y="4652963"/>
            <a:ext cx="288925" cy="971550"/>
            <a:chOff x="2358" y="3498"/>
            <a:chExt cx="182" cy="612"/>
          </a:xfrm>
        </p:grpSpPr>
        <p:sp>
          <p:nvSpPr>
            <p:cNvPr id="51278" name="Oval 163"/>
            <p:cNvSpPr>
              <a:spLocks noChangeArrowheads="1"/>
            </p:cNvSpPr>
            <p:nvPr/>
          </p:nvSpPr>
          <p:spPr bwMode="auto">
            <a:xfrm>
              <a:off x="2358" y="3498"/>
              <a:ext cx="159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9" name="Rectangle 166"/>
            <p:cNvSpPr>
              <a:spLocks noChangeArrowheads="1"/>
            </p:cNvSpPr>
            <p:nvPr/>
          </p:nvSpPr>
          <p:spPr bwMode="auto">
            <a:xfrm>
              <a:off x="2426" y="3498"/>
              <a:ext cx="114" cy="6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238" name="Group 158"/>
          <p:cNvGrpSpPr>
            <a:grpSpLocks/>
          </p:cNvGrpSpPr>
          <p:nvPr/>
        </p:nvGrpSpPr>
        <p:grpSpPr bwMode="auto">
          <a:xfrm>
            <a:off x="3419475" y="4652963"/>
            <a:ext cx="2627313" cy="971550"/>
            <a:chOff x="1111" y="3521"/>
            <a:chExt cx="1655" cy="612"/>
          </a:xfrm>
        </p:grpSpPr>
        <p:grpSp>
          <p:nvGrpSpPr>
            <p:cNvPr id="51270" name="Group 150"/>
            <p:cNvGrpSpPr>
              <a:grpSpLocks/>
            </p:cNvGrpSpPr>
            <p:nvPr/>
          </p:nvGrpSpPr>
          <p:grpSpPr bwMode="auto">
            <a:xfrm>
              <a:off x="1111" y="3521"/>
              <a:ext cx="1655" cy="113"/>
              <a:chOff x="1111" y="3521"/>
              <a:chExt cx="1655" cy="272"/>
            </a:xfrm>
          </p:grpSpPr>
          <p:sp>
            <p:nvSpPr>
              <p:cNvPr id="51275" name="Line 151"/>
              <p:cNvSpPr>
                <a:spLocks noChangeShapeType="1"/>
              </p:cNvSpPr>
              <p:nvPr/>
            </p:nvSpPr>
            <p:spPr bwMode="auto">
              <a:xfrm>
                <a:off x="1111" y="3521"/>
                <a:ext cx="249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76" name="Line 152"/>
              <p:cNvSpPr>
                <a:spLocks noChangeShapeType="1"/>
              </p:cNvSpPr>
              <p:nvPr/>
            </p:nvSpPr>
            <p:spPr bwMode="auto">
              <a:xfrm>
                <a:off x="1360" y="3793"/>
                <a:ext cx="11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77" name="Line 153"/>
              <p:cNvSpPr>
                <a:spLocks noChangeShapeType="1"/>
              </p:cNvSpPr>
              <p:nvPr/>
            </p:nvSpPr>
            <p:spPr bwMode="auto">
              <a:xfrm flipH="1">
                <a:off x="2517" y="3521"/>
                <a:ext cx="249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1271" name="Group 154"/>
            <p:cNvGrpSpPr>
              <a:grpSpLocks/>
            </p:cNvGrpSpPr>
            <p:nvPr/>
          </p:nvGrpSpPr>
          <p:grpSpPr bwMode="auto">
            <a:xfrm flipV="1">
              <a:off x="1111" y="4020"/>
              <a:ext cx="1655" cy="113"/>
              <a:chOff x="1111" y="3521"/>
              <a:chExt cx="1655" cy="272"/>
            </a:xfrm>
          </p:grpSpPr>
          <p:sp>
            <p:nvSpPr>
              <p:cNvPr id="51272" name="Line 155"/>
              <p:cNvSpPr>
                <a:spLocks noChangeShapeType="1"/>
              </p:cNvSpPr>
              <p:nvPr/>
            </p:nvSpPr>
            <p:spPr bwMode="auto">
              <a:xfrm>
                <a:off x="1111" y="3521"/>
                <a:ext cx="249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73" name="Line 156"/>
              <p:cNvSpPr>
                <a:spLocks noChangeShapeType="1"/>
              </p:cNvSpPr>
              <p:nvPr/>
            </p:nvSpPr>
            <p:spPr bwMode="auto">
              <a:xfrm>
                <a:off x="1360" y="3793"/>
                <a:ext cx="11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74" name="Line 157"/>
              <p:cNvSpPr>
                <a:spLocks noChangeShapeType="1"/>
              </p:cNvSpPr>
              <p:nvPr/>
            </p:nvSpPr>
            <p:spPr bwMode="auto">
              <a:xfrm flipH="1">
                <a:off x="2517" y="3521"/>
                <a:ext cx="249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1239" name="Text Box 168"/>
          <p:cNvSpPr txBox="1">
            <a:spLocks noChangeArrowheads="1"/>
          </p:cNvSpPr>
          <p:nvPr/>
        </p:nvSpPr>
        <p:spPr bwMode="auto">
          <a:xfrm>
            <a:off x="1368425" y="1592263"/>
            <a:ext cx="1419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4000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000"/>
              <a:t>Web server</a:t>
            </a:r>
          </a:p>
        </p:txBody>
      </p:sp>
      <p:sp>
        <p:nvSpPr>
          <p:cNvPr id="1191081" name="Rectangle 169"/>
          <p:cNvSpPr>
            <a:spLocks noChangeArrowheads="1"/>
          </p:cNvSpPr>
          <p:nvPr/>
        </p:nvSpPr>
        <p:spPr bwMode="auto">
          <a:xfrm>
            <a:off x="900113" y="4076700"/>
            <a:ext cx="2873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41" name="Text Box 173"/>
          <p:cNvSpPr txBox="1">
            <a:spLocks noChangeArrowheads="1"/>
          </p:cNvSpPr>
          <p:nvPr/>
        </p:nvSpPr>
        <p:spPr bwMode="auto">
          <a:xfrm>
            <a:off x="3311525" y="5734050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54000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000"/>
              <a:t>Network (uncongested)</a:t>
            </a:r>
          </a:p>
        </p:txBody>
      </p:sp>
      <p:sp>
        <p:nvSpPr>
          <p:cNvPr id="1191090" name="Rectangle 178"/>
          <p:cNvSpPr>
            <a:spLocks noChangeArrowheads="1"/>
          </p:cNvSpPr>
          <p:nvPr/>
        </p:nvSpPr>
        <p:spPr bwMode="auto">
          <a:xfrm>
            <a:off x="900113" y="4076700"/>
            <a:ext cx="2873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091" name="Rectangle 179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093" name="Rectangle 181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094" name="Rectangle 182"/>
          <p:cNvSpPr>
            <a:spLocks noChangeArrowheads="1"/>
          </p:cNvSpPr>
          <p:nvPr/>
        </p:nvSpPr>
        <p:spPr bwMode="auto">
          <a:xfrm>
            <a:off x="900113" y="4076700"/>
            <a:ext cx="2873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095" name="Rectangle 183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096" name="Rectangle 184"/>
          <p:cNvSpPr>
            <a:spLocks noChangeArrowheads="1"/>
          </p:cNvSpPr>
          <p:nvPr/>
        </p:nvSpPr>
        <p:spPr bwMode="auto">
          <a:xfrm>
            <a:off x="900113" y="4076700"/>
            <a:ext cx="2873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097" name="Rectangle 185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098" name="Rectangle 186"/>
          <p:cNvSpPr>
            <a:spLocks noChangeArrowheads="1"/>
          </p:cNvSpPr>
          <p:nvPr/>
        </p:nvSpPr>
        <p:spPr bwMode="auto">
          <a:xfrm>
            <a:off x="900113" y="4076700"/>
            <a:ext cx="2873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099" name="Rectangle 187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100" name="Rectangle 188"/>
          <p:cNvSpPr>
            <a:spLocks noChangeArrowheads="1"/>
          </p:cNvSpPr>
          <p:nvPr/>
        </p:nvSpPr>
        <p:spPr bwMode="auto">
          <a:xfrm>
            <a:off x="900113" y="4076700"/>
            <a:ext cx="2873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101" name="Rectangle 189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102" name="Rectangle 190"/>
          <p:cNvSpPr>
            <a:spLocks noChangeArrowheads="1"/>
          </p:cNvSpPr>
          <p:nvPr/>
        </p:nvSpPr>
        <p:spPr bwMode="auto">
          <a:xfrm>
            <a:off x="900113" y="4076700"/>
            <a:ext cx="2873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103" name="Rectangle 191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104" name="Rectangle 192"/>
          <p:cNvSpPr>
            <a:spLocks noChangeArrowheads="1"/>
          </p:cNvSpPr>
          <p:nvPr/>
        </p:nvSpPr>
        <p:spPr bwMode="auto">
          <a:xfrm>
            <a:off x="900113" y="4076700"/>
            <a:ext cx="2873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105" name="Rectangle 193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106" name="Rectangle 194"/>
          <p:cNvSpPr>
            <a:spLocks noChangeArrowheads="1"/>
          </p:cNvSpPr>
          <p:nvPr/>
        </p:nvSpPr>
        <p:spPr bwMode="auto">
          <a:xfrm>
            <a:off x="900113" y="4076700"/>
            <a:ext cx="2873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107" name="Rectangle 195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108" name="Rectangle 196"/>
          <p:cNvSpPr>
            <a:spLocks noChangeArrowheads="1"/>
          </p:cNvSpPr>
          <p:nvPr/>
        </p:nvSpPr>
        <p:spPr bwMode="auto">
          <a:xfrm>
            <a:off x="900113" y="4076700"/>
            <a:ext cx="2873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109" name="Rectangle 197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110" name="Rectangle 198"/>
          <p:cNvSpPr>
            <a:spLocks noChangeArrowheads="1"/>
          </p:cNvSpPr>
          <p:nvPr/>
        </p:nvSpPr>
        <p:spPr bwMode="auto">
          <a:xfrm>
            <a:off x="900113" y="4076700"/>
            <a:ext cx="2873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111" name="Rectangle 199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112" name="Rectangle 200"/>
          <p:cNvSpPr>
            <a:spLocks noChangeArrowheads="1"/>
          </p:cNvSpPr>
          <p:nvPr/>
        </p:nvSpPr>
        <p:spPr bwMode="auto">
          <a:xfrm>
            <a:off x="900113" y="4076700"/>
            <a:ext cx="2873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113" name="Rectangle 201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1114" name="AutoShape 202"/>
          <p:cNvSpPr>
            <a:spLocks noChangeArrowheads="1"/>
          </p:cNvSpPr>
          <p:nvPr/>
        </p:nvSpPr>
        <p:spPr bwMode="auto">
          <a:xfrm>
            <a:off x="2987675" y="1736725"/>
            <a:ext cx="2663825" cy="1187450"/>
          </a:xfrm>
          <a:prstGeom prst="wedgeEllipseCallout">
            <a:avLst>
              <a:gd name="adj1" fmla="val -47380"/>
              <a:gd name="adj2" fmla="val 18917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Ins="54000" anchor="ctr">
            <a:prstTxWarp prst="textNoShape">
              <a:avLst/>
            </a:prstTxWarp>
          </a:bodyPr>
          <a:lstStyle/>
          <a:p>
            <a:pPr marL="342900" indent="-342900"/>
            <a:r>
              <a:rPr lang="en-US" sz="2000"/>
              <a:t>Backpressure !</a:t>
            </a:r>
          </a:p>
        </p:txBody>
      </p:sp>
      <p:pic>
        <p:nvPicPr>
          <p:cNvPr id="1191115" name="Picture 203" descr="j0173958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2384425"/>
            <a:ext cx="10001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7" name="Picture 60" descr="j0230337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11300" y="2024063"/>
            <a:ext cx="11366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1120" name="AutoShape 208"/>
          <p:cNvSpPr>
            <a:spLocks noChangeArrowheads="1"/>
          </p:cNvSpPr>
          <p:nvPr/>
        </p:nvSpPr>
        <p:spPr bwMode="auto">
          <a:xfrm>
            <a:off x="142875" y="4833938"/>
            <a:ext cx="2376488" cy="971550"/>
          </a:xfrm>
          <a:prstGeom prst="wedgeRectCallout">
            <a:avLst>
              <a:gd name="adj1" fmla="val 29093"/>
              <a:gd name="adj2" fmla="val -202778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Ins="54000" anchor="ctr">
            <a:prstTxWarp prst="textNoShape">
              <a:avLst/>
            </a:prstTxWarp>
          </a:bodyPr>
          <a:lstStyle/>
          <a:p>
            <a:pPr marL="342900" indent="-342900" algn="l"/>
            <a:r>
              <a:rPr lang="en-US" sz="1600"/>
              <a:t>Serves requested files as quickly as possible</a:t>
            </a:r>
          </a:p>
        </p:txBody>
      </p:sp>
      <p:sp>
        <p:nvSpPr>
          <p:cNvPr id="1191121" name="AutoShape 209"/>
          <p:cNvSpPr>
            <a:spLocks noChangeArrowheads="1"/>
          </p:cNvSpPr>
          <p:nvPr/>
        </p:nvSpPr>
        <p:spPr bwMode="auto">
          <a:xfrm>
            <a:off x="6443663" y="4437063"/>
            <a:ext cx="2627312" cy="971550"/>
          </a:xfrm>
          <a:prstGeom prst="wedgeRectCallout">
            <a:avLst>
              <a:gd name="adj1" fmla="val -36343"/>
              <a:gd name="adj2" fmla="val -197384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Ins="54000" anchor="ctr">
            <a:prstTxWarp prst="textNoShape">
              <a:avLst/>
            </a:prstTxWarp>
          </a:bodyPr>
          <a:lstStyle/>
          <a:p>
            <a:pPr marL="342900" indent="-342900" algn="l"/>
            <a:r>
              <a:rPr lang="en-US" sz="1600"/>
              <a:t>Can recreate timing from media file</a:t>
            </a:r>
          </a:p>
          <a:p>
            <a:pPr marL="342900" indent="-342900" algn="l"/>
            <a:r>
              <a:rPr lang="en-US" sz="1600"/>
              <a:t>Accepts buffer underruns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3472 C 0.03282 -0.05903 0.04462 -0.08634 0.07205 -0.09398 C 0.09948 -0.10162 0.15712 -0.10625 0.18038 -0.08056 C 0.20365 -0.05486 0.20521 0.03079 0.21181 0.06018 " pathEditMode="relative" rAng="0" ptsTypes="aaaa">
                                      <p:cBhvr>
                                        <p:cTn id="25" dur="1000" fill="hold"/>
                                        <p:tgtEl>
                                          <p:spTgt spid="1191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7037E-6 C 0.09775 0.00324 0.19567 0.00648 0.25001 -3.7037E-6 C 0.30435 -0.00648 0.31511 -0.01968 0.32588 -0.03843 C 0.33664 -0.05718 0.31667 -0.08264 0.31476 -0.1125 C 0.31286 -0.14236 0.31338 -0.17986 0.3139 -0.21736 " pathEditMode="relative" ptsTypes="aaaaA">
                                      <p:cBhvr>
                                        <p:cTn id="35" dur="2000" fill="hold"/>
                                        <p:tgtEl>
                                          <p:spTgt spid="1191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3472 C 0.03282 -0.05903 0.04462 -0.08634 0.07205 -0.09398 C 0.09948 -0.10162 0.15712 -0.10625 0.18038 -0.08056 C 0.20365 -0.05486 0.20521 0.03079 0.21181 0.06018 " pathEditMode="relative" rAng="0" ptsTypes="aaaa">
                                      <p:cBhvr>
                                        <p:cTn id="51" dur="500" fill="hold"/>
                                        <p:tgtEl>
                                          <p:spTgt spid="1191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047 C 0.09775 0.00348 0.19566 0.00648 0.25 0.00047 C 0.30434 -0.00532 0.31511 -0.01736 0.32587 -0.03449 C 0.33664 -0.05139 0.31667 -0.07453 0.31476 -0.10185 C 0.31285 -0.12893 0.31337 -0.16296 0.31389 -0.19699 " pathEditMode="relative" rAng="0" ptsTypes="aaaaA">
                                      <p:cBhvr>
                                        <p:cTn id="61" dur="500" fill="hold"/>
                                        <p:tgtEl>
                                          <p:spTgt spid="1191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3472 C 0.03282 -0.05903 0.04462 -0.08634 0.07205 -0.09398 C 0.09948 -0.10162 0.15712 -0.10625 0.18038 -0.08056 C 0.20365 -0.05486 0.20521 0.03079 0.21181 0.06018 " pathEditMode="relative" rAng="0" ptsTypes="aaaa">
                                      <p:cBhvr>
                                        <p:cTn id="74" dur="500" fill="hold"/>
                                        <p:tgtEl>
                                          <p:spTgt spid="1191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093 C 0.09775 0.00371 0.19566 0.00648 0.25 0.00093 C 0.30434 -0.00416 0.31511 -0.01504 0.32587 -0.03032 C 0.33664 -0.0456 0.31667 -0.0662 0.31476 -0.09074 C 0.31285 -0.11504 0.31337 -0.1456 0.31389 -0.17592 " pathEditMode="relative" rAng="0" ptsTypes="aaaaA">
                                      <p:cBhvr>
                                        <p:cTn id="84" dur="500" fill="hold"/>
                                        <p:tgtEl>
                                          <p:spTgt spid="1191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3472 C 0.03282 -0.05903 0.04462 -0.08634 0.07205 -0.09398 C 0.09948 -0.10162 0.15712 -0.10625 0.18038 -0.08056 C 0.20365 -0.05486 0.20521 0.03079 0.21181 0.06018 " pathEditMode="relative" rAng="0" ptsTypes="aaaa">
                                      <p:cBhvr>
                                        <p:cTn id="97" dur="500" fill="hold"/>
                                        <p:tgtEl>
                                          <p:spTgt spid="1191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C 0.09775 0.00255 0.19566 0.00533 0.25 -2.96296E-6 C 0.30434 -0.0044 0.31511 -0.01389 0.32587 -0.02754 C 0.33664 -0.04051 0.31667 -0.05856 0.31476 -0.08032 C 0.31285 -0.10162 0.31337 -0.12847 0.31389 -0.15486 " pathEditMode="relative" rAng="0" ptsTypes="aaaaA">
                                      <p:cBhvr>
                                        <p:cTn id="107" dur="500" fill="hold"/>
                                        <p:tgtEl>
                                          <p:spTgt spid="1191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3472 C 0.03282 -0.05903 0.04462 -0.08634 0.07205 -0.09398 C 0.09948 -0.10162 0.15712 -0.10625 0.18038 -0.08056 C 0.20365 -0.05486 0.20521 0.03079 0.21181 0.06018 " pathEditMode="relative" rAng="0" ptsTypes="aaaa">
                                      <p:cBhvr>
                                        <p:cTn id="121" dur="500" fill="hold"/>
                                        <p:tgtEl>
                                          <p:spTgt spid="1191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26789 7.40741E-7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1191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3472 C 0.03282 -0.05903 0.04462 -0.08634 0.07205 -0.09398 C 0.09948 -0.10162 0.15712 -0.10625 0.18038 -0.08056 C 0.20365 -0.05486 0.20521 0.03079 0.21181 0.06018 " pathEditMode="relative" rAng="0" ptsTypes="aaaa">
                                      <p:cBhvr>
                                        <p:cTn id="141" dur="500" fill="hold"/>
                                        <p:tgtEl>
                                          <p:spTgt spid="1191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26789 7.40741E-7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1191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3472 C 0.03282 -0.05903 0.04462 -0.08634 0.07205 -0.09398 C 0.09948 -0.10162 0.15712 -0.10625 0.18038 -0.08056 C 0.20365 -0.05486 0.20521 0.03079 0.21181 0.06018 " pathEditMode="relative" rAng="0" ptsTypes="aaaa">
                                      <p:cBhvr>
                                        <p:cTn id="161" dur="500" fill="hold"/>
                                        <p:tgtEl>
                                          <p:spTgt spid="1191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26789 7.40741E-7 " pathEditMode="relative" rAng="0" ptsTypes="AA">
                                      <p:cBhvr>
                                        <p:cTn id="171" dur="500" fill="hold"/>
                                        <p:tgtEl>
                                          <p:spTgt spid="1191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000"/>
                            </p:stCondLst>
                            <p:childTnLst>
                              <p:par>
                                <p:cTn id="1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3472 C 0.03282 -0.05903 0.04462 -0.08634 0.07205 -0.09398 C 0.09948 -0.10162 0.15712 -0.10625 0.18038 -0.08056 C 0.20365 -0.05486 0.20521 0.03079 0.21181 0.06018 " pathEditMode="relative" rAng="0" ptsTypes="aaaa">
                                      <p:cBhvr>
                                        <p:cTn id="181" dur="500" fill="hold"/>
                                        <p:tgtEl>
                                          <p:spTgt spid="1191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500"/>
                            </p:stCondLst>
                            <p:childTnLst>
                              <p:par>
                                <p:cTn id="19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26789 7.40741E-7 " pathEditMode="relative" rAng="0" ptsTypes="AA">
                                      <p:cBhvr>
                                        <p:cTn id="191" dur="500" fill="hold"/>
                                        <p:tgtEl>
                                          <p:spTgt spid="1191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000"/>
                            </p:stCondLst>
                            <p:childTnLst>
                              <p:par>
                                <p:cTn id="1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3472 C 0.03282 -0.05903 0.04462 -0.08634 0.07205 -0.09398 C 0.09948 -0.10162 0.15712 -0.10625 0.18038 -0.08056 C 0.20365 -0.05486 0.20521 0.03079 0.21181 0.06018 " pathEditMode="relative" rAng="0" ptsTypes="aaaa">
                                      <p:cBhvr>
                                        <p:cTn id="201" dur="500" fill="hold"/>
                                        <p:tgtEl>
                                          <p:spTgt spid="1191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500"/>
                            </p:stCondLst>
                            <p:childTnLst>
                              <p:par>
                                <p:cTn id="20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500"/>
                            </p:stCondLst>
                            <p:childTnLst>
                              <p:par>
                                <p:cTn id="21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26789 7.40741E-7 " pathEditMode="relative" rAng="0" ptsTypes="AA">
                                      <p:cBhvr>
                                        <p:cTn id="211" dur="500" fill="hold"/>
                                        <p:tgtEl>
                                          <p:spTgt spid="1191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0"/>
                            </p:stCondLst>
                            <p:childTnLst>
                              <p:par>
                                <p:cTn id="2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3472 C 0.03282 -0.05903 0.04462 -0.08634 0.07205 -0.09398 C 0.09948 -0.10162 0.15712 -0.10625 0.18038 -0.08056 C 0.20365 -0.05486 0.20521 0.03079 0.21181 0.06018 " pathEditMode="relative" rAng="0" ptsTypes="aaaa">
                                      <p:cBhvr>
                                        <p:cTn id="221" dur="500" fill="hold"/>
                                        <p:tgtEl>
                                          <p:spTgt spid="1191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500"/>
                            </p:stCondLst>
                            <p:childTnLst>
                              <p:par>
                                <p:cTn id="23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26789 7.40741E-7 " pathEditMode="relative" rAng="0" ptsTypes="AA">
                                      <p:cBhvr>
                                        <p:cTn id="231" dur="500" fill="hold"/>
                                        <p:tgtEl>
                                          <p:spTgt spid="1191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000"/>
                            </p:stCondLst>
                            <p:childTnLst>
                              <p:par>
                                <p:cTn id="2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3472 C 0.03282 -0.05903 0.04462 -0.08634 0.07205 -0.09398 C 0.09948 -0.10162 0.15712 -0.10625 0.18038 -0.08056 C 0.20365 -0.05486 0.20521 0.03079 0.21181 0.06018 " pathEditMode="relative" rAng="0" ptsTypes="aaaa">
                                      <p:cBhvr>
                                        <p:cTn id="241" dur="500" fill="hold"/>
                                        <p:tgtEl>
                                          <p:spTgt spid="1191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500"/>
                            </p:stCondLst>
                            <p:childTnLst>
                              <p:par>
                                <p:cTn id="2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500"/>
                            </p:stCondLst>
                            <p:childTnLst>
                              <p:par>
                                <p:cTn id="25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26789 7.40741E-7 " pathEditMode="relative" rAng="0" ptsTypes="AA">
                                      <p:cBhvr>
                                        <p:cTn id="251" dur="500" fill="hold"/>
                                        <p:tgtEl>
                                          <p:spTgt spid="1191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000"/>
                            </p:stCondLst>
                            <p:childTnLst>
                              <p:par>
                                <p:cTn id="2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000"/>
                            </p:stCondLst>
                            <p:childTnLst>
                              <p:par>
                                <p:cTn id="2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3472 C 0.03282 -0.05903 0.04462 -0.08634 0.07205 -0.09398 C 0.09948 -0.10162 0.15712 -0.10625 0.18038 -0.08056 C 0.20365 -0.05486 0.20521 0.03079 0.21181 0.06018 " pathEditMode="relative" rAng="0" ptsTypes="aaaa">
                                      <p:cBhvr>
                                        <p:cTn id="261" dur="500" fill="hold"/>
                                        <p:tgtEl>
                                          <p:spTgt spid="1191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500"/>
                            </p:stCondLst>
                            <p:childTnLst>
                              <p:par>
                                <p:cTn id="2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500"/>
                            </p:stCondLst>
                            <p:childTnLst>
                              <p:par>
                                <p:cTn id="27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26789 7.40741E-7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1191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000"/>
                            </p:stCondLst>
                            <p:childTnLst>
                              <p:par>
                                <p:cTn id="27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1191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006" grpId="0" animBg="1"/>
      <p:bldP spid="1191012" grpId="0" animBg="1"/>
      <p:bldP spid="1191007" grpId="0" animBg="1"/>
      <p:bldP spid="1191010" grpId="0" animBg="1"/>
      <p:bldP spid="1191013" grpId="0" animBg="1"/>
      <p:bldP spid="1191009" grpId="0" animBg="1"/>
      <p:bldP spid="1191008" grpId="0" animBg="1"/>
      <p:bldP spid="1191011" grpId="0" animBg="1"/>
      <p:bldP spid="1191021" grpId="0" animBg="1"/>
      <p:bldP spid="1191022" grpId="0" animBg="1"/>
      <p:bldP spid="1191023" grpId="0" animBg="1"/>
      <p:bldP spid="1191024" grpId="0" animBg="1"/>
      <p:bldP spid="1191025" grpId="0" animBg="1"/>
      <p:bldP spid="1191026" grpId="0" animBg="1"/>
      <p:bldP spid="1191027" grpId="0" animBg="1"/>
      <p:bldP spid="1191028" grpId="0" animBg="1"/>
      <p:bldP spid="1191028" grpId="1" animBg="1"/>
      <p:bldP spid="1191028" grpId="2" animBg="1"/>
      <p:bldP spid="1191028" grpId="3" animBg="1"/>
      <p:bldP spid="1191028" grpId="4" animBg="1"/>
      <p:bldP spid="1191028" grpId="5" animBg="1"/>
      <p:bldP spid="1191028" grpId="6" animBg="1"/>
      <p:bldP spid="1191028" grpId="7" animBg="1"/>
      <p:bldP spid="1191028" grpId="8" animBg="1"/>
      <p:bldP spid="1191044" grpId="0" animBg="1"/>
      <p:bldP spid="1191045" grpId="0" animBg="1"/>
      <p:bldP spid="1191046" grpId="0" animBg="1"/>
      <p:bldP spid="1191047" grpId="0" animBg="1"/>
      <p:bldP spid="1191081" grpId="0" animBg="1"/>
      <p:bldP spid="1191081" grpId="1" animBg="1"/>
      <p:bldP spid="1191081" grpId="2" animBg="1"/>
      <p:bldP spid="1191090" grpId="0" animBg="1"/>
      <p:bldP spid="1191090" grpId="1" animBg="1"/>
      <p:bldP spid="1191090" grpId="2" animBg="1"/>
      <p:bldP spid="1191091" grpId="0" animBg="1"/>
      <p:bldP spid="1191091" grpId="1" animBg="1"/>
      <p:bldP spid="1191091" grpId="2" animBg="1"/>
      <p:bldP spid="1191093" grpId="0" animBg="1"/>
      <p:bldP spid="1191093" grpId="1" animBg="1"/>
      <p:bldP spid="1191093" grpId="2" animBg="1"/>
      <p:bldP spid="1191094" grpId="0" animBg="1"/>
      <p:bldP spid="1191094" grpId="1" animBg="1"/>
      <p:bldP spid="1191094" grpId="2" animBg="1"/>
      <p:bldP spid="1191095" grpId="0" animBg="1"/>
      <p:bldP spid="1191095" grpId="1" animBg="1"/>
      <p:bldP spid="1191095" grpId="2" animBg="1"/>
      <p:bldP spid="1191096" grpId="0" animBg="1"/>
      <p:bldP spid="1191096" grpId="1" animBg="1"/>
      <p:bldP spid="1191096" grpId="2" animBg="1"/>
      <p:bldP spid="1191097" grpId="0" animBg="1"/>
      <p:bldP spid="1191097" grpId="1" animBg="1"/>
      <p:bldP spid="1191097" grpId="2" animBg="1"/>
      <p:bldP spid="1191098" grpId="0" animBg="1"/>
      <p:bldP spid="1191098" grpId="1" animBg="1"/>
      <p:bldP spid="1191098" grpId="2" animBg="1"/>
      <p:bldP spid="1191099" grpId="0" animBg="1"/>
      <p:bldP spid="1191099" grpId="1" animBg="1"/>
      <p:bldP spid="1191099" grpId="2" animBg="1"/>
      <p:bldP spid="1191100" grpId="0" animBg="1"/>
      <p:bldP spid="1191100" grpId="1" animBg="1"/>
      <p:bldP spid="1191100" grpId="2" animBg="1"/>
      <p:bldP spid="1191101" grpId="0" animBg="1"/>
      <p:bldP spid="1191101" grpId="1" animBg="1"/>
      <p:bldP spid="1191101" grpId="2" animBg="1"/>
      <p:bldP spid="1191102" grpId="0" animBg="1"/>
      <p:bldP spid="1191102" grpId="1" animBg="1"/>
      <p:bldP spid="1191102" grpId="2" animBg="1"/>
      <p:bldP spid="1191103" grpId="0" animBg="1"/>
      <p:bldP spid="1191103" grpId="1" animBg="1"/>
      <p:bldP spid="1191103" grpId="2" animBg="1"/>
      <p:bldP spid="1191104" grpId="0" animBg="1"/>
      <p:bldP spid="1191104" grpId="1" animBg="1"/>
      <p:bldP spid="1191104" grpId="2" animBg="1"/>
      <p:bldP spid="1191105" grpId="0" animBg="1"/>
      <p:bldP spid="1191105" grpId="1" animBg="1"/>
      <p:bldP spid="1191105" grpId="2" animBg="1"/>
      <p:bldP spid="1191106" grpId="0" animBg="1"/>
      <p:bldP spid="1191106" grpId="1" animBg="1"/>
      <p:bldP spid="1191106" grpId="2" animBg="1"/>
      <p:bldP spid="1191107" grpId="0" animBg="1"/>
      <p:bldP spid="1191107" grpId="1" animBg="1"/>
      <p:bldP spid="1191107" grpId="2" animBg="1"/>
      <p:bldP spid="1191108" grpId="0" animBg="1"/>
      <p:bldP spid="1191108" grpId="1" animBg="1"/>
      <p:bldP spid="1191108" grpId="2" animBg="1"/>
      <p:bldP spid="1191109" grpId="0" animBg="1"/>
      <p:bldP spid="1191109" grpId="1" animBg="1"/>
      <p:bldP spid="1191109" grpId="2" animBg="1"/>
      <p:bldP spid="1191110" grpId="0" animBg="1"/>
      <p:bldP spid="1191110" grpId="1" animBg="1"/>
      <p:bldP spid="1191110" grpId="2" animBg="1"/>
      <p:bldP spid="1191111" grpId="0" animBg="1"/>
      <p:bldP spid="1191111" grpId="1" animBg="1"/>
      <p:bldP spid="1191111" grpId="2" animBg="1"/>
      <p:bldP spid="1191112" grpId="0" animBg="1"/>
      <p:bldP spid="1191112" grpId="1" animBg="1"/>
      <p:bldP spid="1191112" grpId="2" animBg="1"/>
      <p:bldP spid="1191113" grpId="0" animBg="1"/>
      <p:bldP spid="1191113" grpId="1" animBg="1"/>
      <p:bldP spid="1191113" grpId="2" animBg="1"/>
      <p:bldP spid="1191114" grpId="0" animBg="1"/>
      <p:bldP spid="1191120" grpId="0" animBg="1"/>
      <p:bldP spid="1191120" grpId="1" animBg="1"/>
      <p:bldP spid="1191121" grpId="0" animBg="1"/>
      <p:bldP spid="11911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130" name="Freeform 122"/>
          <p:cNvSpPr>
            <a:spLocks/>
          </p:cNvSpPr>
          <p:nvPr/>
        </p:nvSpPr>
        <p:spPr bwMode="auto">
          <a:xfrm>
            <a:off x="6335713" y="3536950"/>
            <a:ext cx="503237" cy="144463"/>
          </a:xfrm>
          <a:custGeom>
            <a:avLst/>
            <a:gdLst>
              <a:gd name="T0" fmla="*/ 0 w 476"/>
              <a:gd name="T1" fmla="*/ 144463 h 182"/>
              <a:gd name="T2" fmla="*/ 0 w 476"/>
              <a:gd name="T3" fmla="*/ 0 h 182"/>
              <a:gd name="T4" fmla="*/ 503237 w 476"/>
              <a:gd name="T5" fmla="*/ 0 h 182"/>
              <a:gd name="T6" fmla="*/ 503237 w 476"/>
              <a:gd name="T7" fmla="*/ 144463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476"/>
              <a:gd name="T13" fmla="*/ 0 h 182"/>
              <a:gd name="T14" fmla="*/ 476 w 47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6" h="182">
                <a:moveTo>
                  <a:pt x="0" y="182"/>
                </a:moveTo>
                <a:lnTo>
                  <a:pt x="0" y="0"/>
                </a:lnTo>
                <a:lnTo>
                  <a:pt x="476" y="0"/>
                </a:lnTo>
                <a:lnTo>
                  <a:pt x="476" y="182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5129" name="Freeform 121"/>
          <p:cNvSpPr>
            <a:spLocks/>
          </p:cNvSpPr>
          <p:nvPr/>
        </p:nvSpPr>
        <p:spPr bwMode="auto">
          <a:xfrm>
            <a:off x="6337300" y="3392488"/>
            <a:ext cx="503238" cy="144462"/>
          </a:xfrm>
          <a:custGeom>
            <a:avLst/>
            <a:gdLst>
              <a:gd name="T0" fmla="*/ 0 w 476"/>
              <a:gd name="T1" fmla="*/ 144462 h 182"/>
              <a:gd name="T2" fmla="*/ 0 w 476"/>
              <a:gd name="T3" fmla="*/ 0 h 182"/>
              <a:gd name="T4" fmla="*/ 503238 w 476"/>
              <a:gd name="T5" fmla="*/ 0 h 182"/>
              <a:gd name="T6" fmla="*/ 503238 w 476"/>
              <a:gd name="T7" fmla="*/ 144462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476"/>
              <a:gd name="T13" fmla="*/ 0 h 182"/>
              <a:gd name="T14" fmla="*/ 476 w 476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6" h="182">
                <a:moveTo>
                  <a:pt x="0" y="182"/>
                </a:moveTo>
                <a:lnTo>
                  <a:pt x="0" y="0"/>
                </a:lnTo>
                <a:lnTo>
                  <a:pt x="476" y="0"/>
                </a:lnTo>
                <a:lnTo>
                  <a:pt x="476" y="182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95110" name="Picture 102" descr="j0173958[1]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59000" y="2306638"/>
            <a:ext cx="1000125" cy="1254125"/>
          </a:xfrm>
          <a:noFill/>
        </p:spPr>
      </p:pic>
      <p:sp>
        <p:nvSpPr>
          <p:cNvPr id="53253" name="Rectangle 2"/>
          <p:cNvSpPr>
            <a:spLocks noChangeArrowheads="1"/>
          </p:cNvSpPr>
          <p:nvPr/>
        </p:nvSpPr>
        <p:spPr bwMode="auto">
          <a:xfrm>
            <a:off x="5651500" y="1484313"/>
            <a:ext cx="1871663" cy="12604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mtClean="0"/>
              <a:t>Progressive Download</a:t>
            </a:r>
          </a:p>
        </p:txBody>
      </p:sp>
      <p:pic>
        <p:nvPicPr>
          <p:cNvPr id="53255" name="Picture 4" descr="j023826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292600"/>
            <a:ext cx="11938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5" descr="j0230337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1300" y="2024063"/>
            <a:ext cx="11366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7" name="Group 6"/>
          <p:cNvGrpSpPr>
            <a:grpSpLocks/>
          </p:cNvGrpSpPr>
          <p:nvPr/>
        </p:nvGrpSpPr>
        <p:grpSpPr bwMode="auto">
          <a:xfrm>
            <a:off x="6083300" y="1557338"/>
            <a:ext cx="1044575" cy="1020762"/>
            <a:chOff x="4037" y="1412"/>
            <a:chExt cx="658" cy="643"/>
          </a:xfrm>
        </p:grpSpPr>
        <p:pic>
          <p:nvPicPr>
            <p:cNvPr id="53316" name="Picture 7" descr="j0230318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7" y="1412"/>
              <a:ext cx="658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317" name="Freeform 8"/>
            <p:cNvSpPr>
              <a:spLocks/>
            </p:cNvSpPr>
            <p:nvPr/>
          </p:nvSpPr>
          <p:spPr bwMode="auto">
            <a:xfrm>
              <a:off x="4105" y="1502"/>
              <a:ext cx="408" cy="340"/>
            </a:xfrm>
            <a:custGeom>
              <a:avLst/>
              <a:gdLst>
                <a:gd name="T0" fmla="*/ 0 w 363"/>
                <a:gd name="T1" fmla="*/ 313 h 295"/>
                <a:gd name="T2" fmla="*/ 26 w 363"/>
                <a:gd name="T3" fmla="*/ 0 h 295"/>
                <a:gd name="T4" fmla="*/ 408 w 363"/>
                <a:gd name="T5" fmla="*/ 0 h 295"/>
                <a:gd name="T6" fmla="*/ 382 w 363"/>
                <a:gd name="T7" fmla="*/ 340 h 295"/>
                <a:gd name="T8" fmla="*/ 0 w 363"/>
                <a:gd name="T9" fmla="*/ 313 h 2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295"/>
                <a:gd name="T17" fmla="*/ 363 w 363"/>
                <a:gd name="T18" fmla="*/ 295 h 2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295">
                  <a:moveTo>
                    <a:pt x="0" y="272"/>
                  </a:moveTo>
                  <a:lnTo>
                    <a:pt x="23" y="0"/>
                  </a:lnTo>
                  <a:lnTo>
                    <a:pt x="363" y="0"/>
                  </a:lnTo>
                  <a:lnTo>
                    <a:pt x="340" y="295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95017" name="Picture 9" descr="j0162967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62688" y="1736725"/>
            <a:ext cx="5032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Rectangle 10"/>
          <p:cNvSpPr>
            <a:spLocks noChangeArrowheads="1"/>
          </p:cNvSpPr>
          <p:nvPr/>
        </p:nvSpPr>
        <p:spPr bwMode="auto">
          <a:xfrm>
            <a:off x="2159000" y="4113213"/>
            <a:ext cx="1657350" cy="504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pPr marL="342900" indent="-342900"/>
            <a:r>
              <a:rPr lang="en-US" sz="2000"/>
              <a:t>TCP Stack</a:t>
            </a:r>
          </a:p>
        </p:txBody>
      </p:sp>
      <p:sp>
        <p:nvSpPr>
          <p:cNvPr id="1195020" name="Freeform 12"/>
          <p:cNvSpPr>
            <a:spLocks/>
          </p:cNvSpPr>
          <p:nvPr/>
        </p:nvSpPr>
        <p:spPr bwMode="auto">
          <a:xfrm flipH="1">
            <a:off x="2989263" y="5148263"/>
            <a:ext cx="458787" cy="323850"/>
          </a:xfrm>
          <a:custGeom>
            <a:avLst/>
            <a:gdLst>
              <a:gd name="T0" fmla="*/ 0 w 1157"/>
              <a:gd name="T1" fmla="*/ 0 h 817"/>
              <a:gd name="T2" fmla="*/ 458787 w 1157"/>
              <a:gd name="T3" fmla="*/ 0 h 817"/>
              <a:gd name="T4" fmla="*/ 134821 w 1157"/>
              <a:gd name="T5" fmla="*/ 323850 h 817"/>
              <a:gd name="T6" fmla="*/ 99133 w 1157"/>
              <a:gd name="T7" fmla="*/ 278662 h 817"/>
              <a:gd name="T8" fmla="*/ 63049 w 1157"/>
              <a:gd name="T9" fmla="*/ 233870 h 817"/>
              <a:gd name="T10" fmla="*/ 45205 w 1157"/>
              <a:gd name="T11" fmla="*/ 189078 h 817"/>
              <a:gd name="T12" fmla="*/ 26964 w 1157"/>
              <a:gd name="T13" fmla="*/ 143889 h 817"/>
              <a:gd name="T14" fmla="*/ 9120 w 1157"/>
              <a:gd name="T15" fmla="*/ 80863 h 817"/>
              <a:gd name="T16" fmla="*/ 0 w 1157"/>
              <a:gd name="T17" fmla="*/ 36071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5024" name="Freeform 16"/>
          <p:cNvSpPr>
            <a:spLocks/>
          </p:cNvSpPr>
          <p:nvPr/>
        </p:nvSpPr>
        <p:spPr bwMode="auto">
          <a:xfrm flipH="1" flipV="1">
            <a:off x="2989263" y="4824413"/>
            <a:ext cx="458787" cy="323850"/>
          </a:xfrm>
          <a:custGeom>
            <a:avLst/>
            <a:gdLst>
              <a:gd name="T0" fmla="*/ 0 w 1157"/>
              <a:gd name="T1" fmla="*/ 0 h 817"/>
              <a:gd name="T2" fmla="*/ 458787 w 1157"/>
              <a:gd name="T3" fmla="*/ 0 h 817"/>
              <a:gd name="T4" fmla="*/ 134821 w 1157"/>
              <a:gd name="T5" fmla="*/ 323850 h 817"/>
              <a:gd name="T6" fmla="*/ 99133 w 1157"/>
              <a:gd name="T7" fmla="*/ 278662 h 817"/>
              <a:gd name="T8" fmla="*/ 63049 w 1157"/>
              <a:gd name="T9" fmla="*/ 233870 h 817"/>
              <a:gd name="T10" fmla="*/ 45205 w 1157"/>
              <a:gd name="T11" fmla="*/ 189078 h 817"/>
              <a:gd name="T12" fmla="*/ 26964 w 1157"/>
              <a:gd name="T13" fmla="*/ 143889 h 817"/>
              <a:gd name="T14" fmla="*/ 9120 w 1157"/>
              <a:gd name="T15" fmla="*/ 80863 h 817"/>
              <a:gd name="T16" fmla="*/ 0 w 1157"/>
              <a:gd name="T17" fmla="*/ 36071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5026" name="Freeform 18"/>
          <p:cNvSpPr>
            <a:spLocks/>
          </p:cNvSpPr>
          <p:nvPr/>
        </p:nvSpPr>
        <p:spPr bwMode="auto">
          <a:xfrm rot="5400000" flipV="1">
            <a:off x="2921794" y="4756944"/>
            <a:ext cx="458788" cy="323850"/>
          </a:xfrm>
          <a:custGeom>
            <a:avLst/>
            <a:gdLst>
              <a:gd name="T0" fmla="*/ 0 w 1157"/>
              <a:gd name="T1" fmla="*/ 0 h 817"/>
              <a:gd name="T2" fmla="*/ 458788 w 1157"/>
              <a:gd name="T3" fmla="*/ 0 h 817"/>
              <a:gd name="T4" fmla="*/ 134821 w 1157"/>
              <a:gd name="T5" fmla="*/ 323850 h 817"/>
              <a:gd name="T6" fmla="*/ 99133 w 1157"/>
              <a:gd name="T7" fmla="*/ 278662 h 817"/>
              <a:gd name="T8" fmla="*/ 63049 w 1157"/>
              <a:gd name="T9" fmla="*/ 233870 h 817"/>
              <a:gd name="T10" fmla="*/ 45205 w 1157"/>
              <a:gd name="T11" fmla="*/ 189078 h 817"/>
              <a:gd name="T12" fmla="*/ 26964 w 1157"/>
              <a:gd name="T13" fmla="*/ 143889 h 817"/>
              <a:gd name="T14" fmla="*/ 9120 w 1157"/>
              <a:gd name="T15" fmla="*/ 80863 h 817"/>
              <a:gd name="T16" fmla="*/ 0 w 1157"/>
              <a:gd name="T17" fmla="*/ 36071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263" name="Group 19"/>
          <p:cNvGrpSpPr>
            <a:grpSpLocks/>
          </p:cNvGrpSpPr>
          <p:nvPr/>
        </p:nvGrpSpPr>
        <p:grpSpPr bwMode="auto">
          <a:xfrm>
            <a:off x="2528888" y="4689475"/>
            <a:ext cx="914400" cy="914400"/>
            <a:chOff x="3492" y="1820"/>
            <a:chExt cx="384" cy="384"/>
          </a:xfrm>
        </p:grpSpPr>
        <p:sp>
          <p:nvSpPr>
            <p:cNvPr id="53314" name="AutoShape 20"/>
            <p:cNvSpPr>
              <a:spLocks noChangeArrowheads="1"/>
            </p:cNvSpPr>
            <p:nvPr/>
          </p:nvSpPr>
          <p:spPr bwMode="auto">
            <a:xfrm>
              <a:off x="3492" y="1820"/>
              <a:ext cx="384" cy="384"/>
            </a:xfrm>
            <a:prstGeom prst="flowChar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5" name="AutoShape 21"/>
            <p:cNvSpPr>
              <a:spLocks noChangeArrowheads="1"/>
            </p:cNvSpPr>
            <p:nvPr/>
          </p:nvSpPr>
          <p:spPr bwMode="auto">
            <a:xfrm>
              <a:off x="3492" y="1820"/>
              <a:ext cx="384" cy="384"/>
            </a:xfrm>
            <a:prstGeom prst="flowChartSummingJunction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264" name="AutoShape 22"/>
          <p:cNvSpPr>
            <a:spLocks noChangeArrowheads="1"/>
          </p:cNvSpPr>
          <p:nvPr/>
        </p:nvSpPr>
        <p:spPr bwMode="auto">
          <a:xfrm>
            <a:off x="5651500" y="2744788"/>
            <a:ext cx="1871663" cy="576262"/>
          </a:xfrm>
          <a:custGeom>
            <a:avLst/>
            <a:gdLst>
              <a:gd name="T0" fmla="*/ 132320682 w 21600"/>
              <a:gd name="T1" fmla="*/ 7686988 h 21600"/>
              <a:gd name="T2" fmla="*/ 81090839 w 21600"/>
              <a:gd name="T3" fmla="*/ 15373977 h 21600"/>
              <a:gd name="T4" fmla="*/ 29860910 w 21600"/>
              <a:gd name="T5" fmla="*/ 7686988 h 21600"/>
              <a:gd name="T6" fmla="*/ 8109083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77 w 21600"/>
              <a:gd name="T13" fmla="*/ 5777 h 21600"/>
              <a:gd name="T14" fmla="*/ 15823 w 21600"/>
              <a:gd name="T15" fmla="*/ 158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953" y="21600"/>
                </a:lnTo>
                <a:lnTo>
                  <a:pt x="1364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CECFF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265" name="Group 76"/>
          <p:cNvGrpSpPr>
            <a:grpSpLocks/>
          </p:cNvGrpSpPr>
          <p:nvPr/>
        </p:nvGrpSpPr>
        <p:grpSpPr bwMode="auto">
          <a:xfrm>
            <a:off x="6335713" y="3392488"/>
            <a:ext cx="503237" cy="576262"/>
            <a:chOff x="3902" y="1865"/>
            <a:chExt cx="317" cy="363"/>
          </a:xfrm>
        </p:grpSpPr>
        <p:sp>
          <p:nvSpPr>
            <p:cNvPr id="53310" name="Freeform 31"/>
            <p:cNvSpPr>
              <a:spLocks/>
            </p:cNvSpPr>
            <p:nvPr/>
          </p:nvSpPr>
          <p:spPr bwMode="auto">
            <a:xfrm>
              <a:off x="3902" y="1865"/>
              <a:ext cx="317" cy="91"/>
            </a:xfrm>
            <a:custGeom>
              <a:avLst/>
              <a:gdLst>
                <a:gd name="T0" fmla="*/ 0 w 476"/>
                <a:gd name="T1" fmla="*/ 91 h 182"/>
                <a:gd name="T2" fmla="*/ 0 w 476"/>
                <a:gd name="T3" fmla="*/ 0 h 182"/>
                <a:gd name="T4" fmla="*/ 317 w 476"/>
                <a:gd name="T5" fmla="*/ 0 h 182"/>
                <a:gd name="T6" fmla="*/ 317 w 476"/>
                <a:gd name="T7" fmla="*/ 91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6"/>
                <a:gd name="T13" fmla="*/ 0 h 182"/>
                <a:gd name="T14" fmla="*/ 476 w 476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6" h="182">
                  <a:moveTo>
                    <a:pt x="0" y="182"/>
                  </a:moveTo>
                  <a:lnTo>
                    <a:pt x="0" y="0"/>
                  </a:lnTo>
                  <a:lnTo>
                    <a:pt x="476" y="0"/>
                  </a:lnTo>
                  <a:lnTo>
                    <a:pt x="476" y="18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1" name="Freeform 32"/>
            <p:cNvSpPr>
              <a:spLocks/>
            </p:cNvSpPr>
            <p:nvPr/>
          </p:nvSpPr>
          <p:spPr bwMode="auto">
            <a:xfrm>
              <a:off x="3902" y="1956"/>
              <a:ext cx="317" cy="91"/>
            </a:xfrm>
            <a:custGeom>
              <a:avLst/>
              <a:gdLst>
                <a:gd name="T0" fmla="*/ 0 w 476"/>
                <a:gd name="T1" fmla="*/ 91 h 182"/>
                <a:gd name="T2" fmla="*/ 0 w 476"/>
                <a:gd name="T3" fmla="*/ 0 h 182"/>
                <a:gd name="T4" fmla="*/ 317 w 476"/>
                <a:gd name="T5" fmla="*/ 0 h 182"/>
                <a:gd name="T6" fmla="*/ 317 w 476"/>
                <a:gd name="T7" fmla="*/ 91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6"/>
                <a:gd name="T13" fmla="*/ 0 h 182"/>
                <a:gd name="T14" fmla="*/ 476 w 476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6" h="182">
                  <a:moveTo>
                    <a:pt x="0" y="182"/>
                  </a:moveTo>
                  <a:lnTo>
                    <a:pt x="0" y="0"/>
                  </a:lnTo>
                  <a:lnTo>
                    <a:pt x="476" y="0"/>
                  </a:lnTo>
                  <a:lnTo>
                    <a:pt x="476" y="18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2" name="Freeform 33"/>
            <p:cNvSpPr>
              <a:spLocks/>
            </p:cNvSpPr>
            <p:nvPr/>
          </p:nvSpPr>
          <p:spPr bwMode="auto">
            <a:xfrm>
              <a:off x="3902" y="2046"/>
              <a:ext cx="317" cy="91"/>
            </a:xfrm>
            <a:custGeom>
              <a:avLst/>
              <a:gdLst>
                <a:gd name="T0" fmla="*/ 0 w 476"/>
                <a:gd name="T1" fmla="*/ 91 h 182"/>
                <a:gd name="T2" fmla="*/ 0 w 476"/>
                <a:gd name="T3" fmla="*/ 0 h 182"/>
                <a:gd name="T4" fmla="*/ 317 w 476"/>
                <a:gd name="T5" fmla="*/ 0 h 182"/>
                <a:gd name="T6" fmla="*/ 317 w 476"/>
                <a:gd name="T7" fmla="*/ 91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6"/>
                <a:gd name="T13" fmla="*/ 0 h 182"/>
                <a:gd name="T14" fmla="*/ 476 w 476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6" h="182">
                  <a:moveTo>
                    <a:pt x="0" y="182"/>
                  </a:moveTo>
                  <a:lnTo>
                    <a:pt x="0" y="0"/>
                  </a:lnTo>
                  <a:lnTo>
                    <a:pt x="476" y="0"/>
                  </a:lnTo>
                  <a:lnTo>
                    <a:pt x="476" y="18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3" name="Freeform 34"/>
            <p:cNvSpPr>
              <a:spLocks/>
            </p:cNvSpPr>
            <p:nvPr/>
          </p:nvSpPr>
          <p:spPr bwMode="auto">
            <a:xfrm>
              <a:off x="3902" y="2137"/>
              <a:ext cx="317" cy="91"/>
            </a:xfrm>
            <a:custGeom>
              <a:avLst/>
              <a:gdLst>
                <a:gd name="T0" fmla="*/ 0 w 476"/>
                <a:gd name="T1" fmla="*/ 91 h 182"/>
                <a:gd name="T2" fmla="*/ 0 w 476"/>
                <a:gd name="T3" fmla="*/ 0 h 182"/>
                <a:gd name="T4" fmla="*/ 317 w 476"/>
                <a:gd name="T5" fmla="*/ 0 h 182"/>
                <a:gd name="T6" fmla="*/ 317 w 476"/>
                <a:gd name="T7" fmla="*/ 91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6"/>
                <a:gd name="T13" fmla="*/ 0 h 182"/>
                <a:gd name="T14" fmla="*/ 476 w 476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6" h="182">
                  <a:moveTo>
                    <a:pt x="0" y="182"/>
                  </a:moveTo>
                  <a:lnTo>
                    <a:pt x="0" y="0"/>
                  </a:lnTo>
                  <a:lnTo>
                    <a:pt x="476" y="0"/>
                  </a:lnTo>
                  <a:lnTo>
                    <a:pt x="476" y="18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266" name="Oval 38"/>
          <p:cNvSpPr>
            <a:spLocks noChangeArrowheads="1"/>
          </p:cNvSpPr>
          <p:nvPr/>
        </p:nvSpPr>
        <p:spPr bwMode="auto">
          <a:xfrm>
            <a:off x="5940425" y="4652963"/>
            <a:ext cx="252413" cy="971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7" name="Rectangle 39"/>
          <p:cNvSpPr>
            <a:spLocks noChangeArrowheads="1"/>
          </p:cNvSpPr>
          <p:nvPr/>
        </p:nvSpPr>
        <p:spPr bwMode="auto">
          <a:xfrm>
            <a:off x="5724525" y="4113213"/>
            <a:ext cx="1657350" cy="504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pPr marL="342900" indent="-342900"/>
            <a:r>
              <a:rPr lang="en-US" sz="2000"/>
              <a:t>TCP Stack</a:t>
            </a:r>
          </a:p>
        </p:txBody>
      </p:sp>
      <p:sp>
        <p:nvSpPr>
          <p:cNvPr id="53268" name="Text Box 51"/>
          <p:cNvSpPr txBox="1">
            <a:spLocks noChangeArrowheads="1"/>
          </p:cNvSpPr>
          <p:nvPr/>
        </p:nvSpPr>
        <p:spPr bwMode="auto">
          <a:xfrm>
            <a:off x="7378700" y="2924175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4000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000"/>
              <a:t>Decoder</a:t>
            </a:r>
          </a:p>
        </p:txBody>
      </p:sp>
      <p:sp>
        <p:nvSpPr>
          <p:cNvPr id="53269" name="Text Box 52"/>
          <p:cNvSpPr txBox="1">
            <a:spLocks noChangeArrowheads="1"/>
          </p:cNvSpPr>
          <p:nvPr/>
        </p:nvSpPr>
        <p:spPr bwMode="auto">
          <a:xfrm>
            <a:off x="6946900" y="3716338"/>
            <a:ext cx="1754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4000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000"/>
              <a:t>Receive buffer</a:t>
            </a:r>
          </a:p>
        </p:txBody>
      </p:sp>
      <p:grpSp>
        <p:nvGrpSpPr>
          <p:cNvPr id="53270" name="Group 53"/>
          <p:cNvGrpSpPr>
            <a:grpSpLocks/>
          </p:cNvGrpSpPr>
          <p:nvPr/>
        </p:nvGrpSpPr>
        <p:grpSpPr bwMode="auto">
          <a:xfrm>
            <a:off x="3311525" y="4652963"/>
            <a:ext cx="288925" cy="971550"/>
            <a:chOff x="2358" y="3498"/>
            <a:chExt cx="182" cy="612"/>
          </a:xfrm>
        </p:grpSpPr>
        <p:sp>
          <p:nvSpPr>
            <p:cNvPr id="53308" name="Oval 54"/>
            <p:cNvSpPr>
              <a:spLocks noChangeArrowheads="1"/>
            </p:cNvSpPr>
            <p:nvPr/>
          </p:nvSpPr>
          <p:spPr bwMode="auto">
            <a:xfrm>
              <a:off x="2358" y="3498"/>
              <a:ext cx="159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9" name="Rectangle 55"/>
            <p:cNvSpPr>
              <a:spLocks noChangeArrowheads="1"/>
            </p:cNvSpPr>
            <p:nvPr/>
          </p:nvSpPr>
          <p:spPr bwMode="auto">
            <a:xfrm>
              <a:off x="2426" y="3498"/>
              <a:ext cx="114" cy="6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271" name="Group 65"/>
          <p:cNvGrpSpPr>
            <a:grpSpLocks/>
          </p:cNvGrpSpPr>
          <p:nvPr/>
        </p:nvGrpSpPr>
        <p:grpSpPr bwMode="auto">
          <a:xfrm>
            <a:off x="3419475" y="4652963"/>
            <a:ext cx="2627313" cy="971550"/>
            <a:chOff x="1111" y="3521"/>
            <a:chExt cx="1655" cy="612"/>
          </a:xfrm>
        </p:grpSpPr>
        <p:grpSp>
          <p:nvGrpSpPr>
            <p:cNvPr id="53300" name="Group 66"/>
            <p:cNvGrpSpPr>
              <a:grpSpLocks/>
            </p:cNvGrpSpPr>
            <p:nvPr/>
          </p:nvGrpSpPr>
          <p:grpSpPr bwMode="auto">
            <a:xfrm>
              <a:off x="1111" y="3521"/>
              <a:ext cx="1655" cy="272"/>
              <a:chOff x="1111" y="3521"/>
              <a:chExt cx="1655" cy="272"/>
            </a:xfrm>
          </p:grpSpPr>
          <p:sp>
            <p:nvSpPr>
              <p:cNvPr id="53305" name="Line 67"/>
              <p:cNvSpPr>
                <a:spLocks noChangeShapeType="1"/>
              </p:cNvSpPr>
              <p:nvPr/>
            </p:nvSpPr>
            <p:spPr bwMode="auto">
              <a:xfrm>
                <a:off x="1111" y="3521"/>
                <a:ext cx="249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6" name="Line 68"/>
              <p:cNvSpPr>
                <a:spLocks noChangeShapeType="1"/>
              </p:cNvSpPr>
              <p:nvPr/>
            </p:nvSpPr>
            <p:spPr bwMode="auto">
              <a:xfrm>
                <a:off x="1360" y="3793"/>
                <a:ext cx="11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7" name="Line 69"/>
              <p:cNvSpPr>
                <a:spLocks noChangeShapeType="1"/>
              </p:cNvSpPr>
              <p:nvPr/>
            </p:nvSpPr>
            <p:spPr bwMode="auto">
              <a:xfrm flipH="1">
                <a:off x="2517" y="3521"/>
                <a:ext cx="249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3301" name="Group 70"/>
            <p:cNvGrpSpPr>
              <a:grpSpLocks/>
            </p:cNvGrpSpPr>
            <p:nvPr/>
          </p:nvGrpSpPr>
          <p:grpSpPr bwMode="auto">
            <a:xfrm flipV="1">
              <a:off x="1111" y="3861"/>
              <a:ext cx="1655" cy="272"/>
              <a:chOff x="1111" y="3521"/>
              <a:chExt cx="1655" cy="272"/>
            </a:xfrm>
          </p:grpSpPr>
          <p:sp>
            <p:nvSpPr>
              <p:cNvPr id="53302" name="Line 71"/>
              <p:cNvSpPr>
                <a:spLocks noChangeShapeType="1"/>
              </p:cNvSpPr>
              <p:nvPr/>
            </p:nvSpPr>
            <p:spPr bwMode="auto">
              <a:xfrm>
                <a:off x="1111" y="3521"/>
                <a:ext cx="249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3" name="Line 72"/>
              <p:cNvSpPr>
                <a:spLocks noChangeShapeType="1"/>
              </p:cNvSpPr>
              <p:nvPr/>
            </p:nvSpPr>
            <p:spPr bwMode="auto">
              <a:xfrm>
                <a:off x="1360" y="3793"/>
                <a:ext cx="11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4" name="Line 73"/>
              <p:cNvSpPr>
                <a:spLocks noChangeShapeType="1"/>
              </p:cNvSpPr>
              <p:nvPr/>
            </p:nvSpPr>
            <p:spPr bwMode="auto">
              <a:xfrm flipH="1">
                <a:off x="2517" y="3521"/>
                <a:ext cx="249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rIns="5400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3272" name="Text Box 74"/>
          <p:cNvSpPr txBox="1">
            <a:spLocks noChangeArrowheads="1"/>
          </p:cNvSpPr>
          <p:nvPr/>
        </p:nvSpPr>
        <p:spPr bwMode="auto">
          <a:xfrm>
            <a:off x="1368425" y="1592263"/>
            <a:ext cx="1419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4000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000"/>
              <a:t>Web server</a:t>
            </a:r>
          </a:p>
        </p:txBody>
      </p:sp>
      <p:sp>
        <p:nvSpPr>
          <p:cNvPr id="53273" name="AutoShape 90"/>
          <p:cNvSpPr>
            <a:spLocks noChangeArrowheads="1"/>
          </p:cNvSpPr>
          <p:nvPr/>
        </p:nvSpPr>
        <p:spPr bwMode="auto">
          <a:xfrm>
            <a:off x="6084888" y="4689475"/>
            <a:ext cx="925512" cy="935038"/>
          </a:xfrm>
          <a:prstGeom prst="flowChartOr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5101" name="Freeform 93"/>
          <p:cNvSpPr>
            <a:spLocks/>
          </p:cNvSpPr>
          <p:nvPr/>
        </p:nvSpPr>
        <p:spPr bwMode="auto">
          <a:xfrm flipH="1">
            <a:off x="6554788" y="5148263"/>
            <a:ext cx="458787" cy="323850"/>
          </a:xfrm>
          <a:custGeom>
            <a:avLst/>
            <a:gdLst>
              <a:gd name="T0" fmla="*/ 0 w 1157"/>
              <a:gd name="T1" fmla="*/ 0 h 817"/>
              <a:gd name="T2" fmla="*/ 458787 w 1157"/>
              <a:gd name="T3" fmla="*/ 0 h 817"/>
              <a:gd name="T4" fmla="*/ 134821 w 1157"/>
              <a:gd name="T5" fmla="*/ 323850 h 817"/>
              <a:gd name="T6" fmla="*/ 99133 w 1157"/>
              <a:gd name="T7" fmla="*/ 278662 h 817"/>
              <a:gd name="T8" fmla="*/ 63049 w 1157"/>
              <a:gd name="T9" fmla="*/ 233870 h 817"/>
              <a:gd name="T10" fmla="*/ 45205 w 1157"/>
              <a:gd name="T11" fmla="*/ 189078 h 817"/>
              <a:gd name="T12" fmla="*/ 26964 w 1157"/>
              <a:gd name="T13" fmla="*/ 143889 h 817"/>
              <a:gd name="T14" fmla="*/ 9120 w 1157"/>
              <a:gd name="T15" fmla="*/ 80863 h 817"/>
              <a:gd name="T16" fmla="*/ 0 w 1157"/>
              <a:gd name="T17" fmla="*/ 36071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5103" name="Freeform 95"/>
          <p:cNvSpPr>
            <a:spLocks/>
          </p:cNvSpPr>
          <p:nvPr/>
        </p:nvSpPr>
        <p:spPr bwMode="auto">
          <a:xfrm rot="5400000" flipV="1">
            <a:off x="6487319" y="4756944"/>
            <a:ext cx="458788" cy="323850"/>
          </a:xfrm>
          <a:custGeom>
            <a:avLst/>
            <a:gdLst>
              <a:gd name="T0" fmla="*/ 0 w 1157"/>
              <a:gd name="T1" fmla="*/ 0 h 817"/>
              <a:gd name="T2" fmla="*/ 458788 w 1157"/>
              <a:gd name="T3" fmla="*/ 0 h 817"/>
              <a:gd name="T4" fmla="*/ 134821 w 1157"/>
              <a:gd name="T5" fmla="*/ 323850 h 817"/>
              <a:gd name="T6" fmla="*/ 99133 w 1157"/>
              <a:gd name="T7" fmla="*/ 278662 h 817"/>
              <a:gd name="T8" fmla="*/ 63049 w 1157"/>
              <a:gd name="T9" fmla="*/ 233870 h 817"/>
              <a:gd name="T10" fmla="*/ 45205 w 1157"/>
              <a:gd name="T11" fmla="*/ 189078 h 817"/>
              <a:gd name="T12" fmla="*/ 26964 w 1157"/>
              <a:gd name="T13" fmla="*/ 143889 h 817"/>
              <a:gd name="T14" fmla="*/ 9120 w 1157"/>
              <a:gd name="T15" fmla="*/ 80863 h 817"/>
              <a:gd name="T16" fmla="*/ 0 w 1157"/>
              <a:gd name="T17" fmla="*/ 36071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5106" name="Freeform 98"/>
          <p:cNvSpPr>
            <a:spLocks/>
          </p:cNvSpPr>
          <p:nvPr/>
        </p:nvSpPr>
        <p:spPr bwMode="auto">
          <a:xfrm flipH="1" flipV="1">
            <a:off x="6554788" y="4824413"/>
            <a:ext cx="458787" cy="323850"/>
          </a:xfrm>
          <a:custGeom>
            <a:avLst/>
            <a:gdLst>
              <a:gd name="T0" fmla="*/ 0 w 1157"/>
              <a:gd name="T1" fmla="*/ 0 h 817"/>
              <a:gd name="T2" fmla="*/ 458787 w 1157"/>
              <a:gd name="T3" fmla="*/ 0 h 817"/>
              <a:gd name="T4" fmla="*/ 134821 w 1157"/>
              <a:gd name="T5" fmla="*/ 323850 h 817"/>
              <a:gd name="T6" fmla="*/ 99133 w 1157"/>
              <a:gd name="T7" fmla="*/ 278662 h 817"/>
              <a:gd name="T8" fmla="*/ 63049 w 1157"/>
              <a:gd name="T9" fmla="*/ 233870 h 817"/>
              <a:gd name="T10" fmla="*/ 45205 w 1157"/>
              <a:gd name="T11" fmla="*/ 189078 h 817"/>
              <a:gd name="T12" fmla="*/ 26964 w 1157"/>
              <a:gd name="T13" fmla="*/ 143889 h 817"/>
              <a:gd name="T14" fmla="*/ 9120 w 1157"/>
              <a:gd name="T15" fmla="*/ 80863 h 817"/>
              <a:gd name="T16" fmla="*/ 0 w 1157"/>
              <a:gd name="T17" fmla="*/ 36071 h 817"/>
              <a:gd name="T18" fmla="*/ 0 w 1157"/>
              <a:gd name="T19" fmla="*/ 0 h 8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57"/>
              <a:gd name="T31" fmla="*/ 0 h 817"/>
              <a:gd name="T32" fmla="*/ 1157 w 1157"/>
              <a:gd name="T33" fmla="*/ 817 h 8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57" h="817">
                <a:moveTo>
                  <a:pt x="0" y="0"/>
                </a:moveTo>
                <a:lnTo>
                  <a:pt x="1157" y="0"/>
                </a:lnTo>
                <a:lnTo>
                  <a:pt x="340" y="817"/>
                </a:lnTo>
                <a:lnTo>
                  <a:pt x="250" y="703"/>
                </a:lnTo>
                <a:lnTo>
                  <a:pt x="159" y="590"/>
                </a:lnTo>
                <a:lnTo>
                  <a:pt x="114" y="477"/>
                </a:lnTo>
                <a:lnTo>
                  <a:pt x="68" y="363"/>
                </a:lnTo>
                <a:lnTo>
                  <a:pt x="23" y="204"/>
                </a:lnTo>
                <a:lnTo>
                  <a:pt x="0" y="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277" name="Group 99"/>
          <p:cNvGrpSpPr>
            <a:grpSpLocks/>
          </p:cNvGrpSpPr>
          <p:nvPr/>
        </p:nvGrpSpPr>
        <p:grpSpPr bwMode="auto">
          <a:xfrm>
            <a:off x="6094413" y="4689475"/>
            <a:ext cx="925512" cy="935038"/>
            <a:chOff x="3839" y="2954"/>
            <a:chExt cx="576" cy="576"/>
          </a:xfrm>
        </p:grpSpPr>
        <p:sp>
          <p:nvSpPr>
            <p:cNvPr id="53298" name="AutoShape 100"/>
            <p:cNvSpPr>
              <a:spLocks noChangeArrowheads="1"/>
            </p:cNvSpPr>
            <p:nvPr/>
          </p:nvSpPr>
          <p:spPr bwMode="auto">
            <a:xfrm>
              <a:off x="3839" y="2954"/>
              <a:ext cx="576" cy="576"/>
            </a:xfrm>
            <a:prstGeom prst="flowChartOr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9" name="AutoShape 101"/>
            <p:cNvSpPr>
              <a:spLocks noChangeArrowheads="1"/>
            </p:cNvSpPr>
            <p:nvPr/>
          </p:nvSpPr>
          <p:spPr bwMode="auto">
            <a:xfrm>
              <a:off x="3839" y="2954"/>
              <a:ext cx="576" cy="576"/>
            </a:xfrm>
            <a:prstGeom prst="flowChartSummingJunction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278" name="Text Box 104"/>
          <p:cNvSpPr txBox="1">
            <a:spLocks noChangeArrowheads="1"/>
          </p:cNvSpPr>
          <p:nvPr/>
        </p:nvSpPr>
        <p:spPr bwMode="auto">
          <a:xfrm>
            <a:off x="3311525" y="5734050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54000"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000"/>
              <a:t>Network (congested)</a:t>
            </a:r>
          </a:p>
        </p:txBody>
      </p:sp>
      <p:sp>
        <p:nvSpPr>
          <p:cNvPr id="1195113" name="Rectangle 105"/>
          <p:cNvSpPr>
            <a:spLocks noChangeArrowheads="1"/>
          </p:cNvSpPr>
          <p:nvPr/>
        </p:nvSpPr>
        <p:spPr bwMode="auto">
          <a:xfrm>
            <a:off x="900113" y="4076700"/>
            <a:ext cx="2873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5114" name="Rectangle 106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5115" name="Rectangle 107"/>
          <p:cNvSpPr>
            <a:spLocks noChangeArrowheads="1"/>
          </p:cNvSpPr>
          <p:nvPr/>
        </p:nvSpPr>
        <p:spPr bwMode="auto">
          <a:xfrm>
            <a:off x="900113" y="4076700"/>
            <a:ext cx="2873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5116" name="Rectangle 108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5117" name="Rectangle 109"/>
          <p:cNvSpPr>
            <a:spLocks noChangeArrowheads="1"/>
          </p:cNvSpPr>
          <p:nvPr/>
        </p:nvSpPr>
        <p:spPr bwMode="auto">
          <a:xfrm>
            <a:off x="900113" y="4076700"/>
            <a:ext cx="2873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5118" name="Rectangle 110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5119" name="Rectangle 111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5120" name="AutoShape 112"/>
          <p:cNvSpPr>
            <a:spLocks noChangeArrowheads="1"/>
          </p:cNvSpPr>
          <p:nvPr/>
        </p:nvSpPr>
        <p:spPr bwMode="auto">
          <a:xfrm>
            <a:off x="4427538" y="4724400"/>
            <a:ext cx="684212" cy="757238"/>
          </a:xfrm>
          <a:prstGeom prst="irregularSeal2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5121" name="Rectangle 113"/>
          <p:cNvSpPr>
            <a:spLocks noChangeArrowheads="1"/>
          </p:cNvSpPr>
          <p:nvPr/>
        </p:nvSpPr>
        <p:spPr bwMode="auto">
          <a:xfrm>
            <a:off x="900113" y="4076700"/>
            <a:ext cx="2873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5122" name="Rectangle 114"/>
          <p:cNvSpPr>
            <a:spLocks noChangeArrowheads="1"/>
          </p:cNvSpPr>
          <p:nvPr/>
        </p:nvSpPr>
        <p:spPr bwMode="auto">
          <a:xfrm>
            <a:off x="900113" y="4076700"/>
            <a:ext cx="2873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5123" name="Rectangle 115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5124" name="AutoShape 116"/>
          <p:cNvSpPr>
            <a:spLocks noChangeArrowheads="1"/>
          </p:cNvSpPr>
          <p:nvPr/>
        </p:nvSpPr>
        <p:spPr bwMode="auto">
          <a:xfrm>
            <a:off x="2987675" y="1736725"/>
            <a:ext cx="2663825" cy="1187450"/>
          </a:xfrm>
          <a:prstGeom prst="wedgeEllipseCallout">
            <a:avLst>
              <a:gd name="adj1" fmla="val -45769"/>
              <a:gd name="adj2" fmla="val 2113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Ins="54000" anchor="ctr">
            <a:prstTxWarp prst="textNoShape">
              <a:avLst/>
            </a:prstTxWarp>
          </a:bodyPr>
          <a:lstStyle/>
          <a:p>
            <a:pPr marL="342900" indent="-342900"/>
            <a:r>
              <a:rPr lang="en-US" sz="2000"/>
              <a:t>Retransmission Timeout</a:t>
            </a:r>
          </a:p>
        </p:txBody>
      </p:sp>
      <p:sp>
        <p:nvSpPr>
          <p:cNvPr id="1195125" name="Rectangle 117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10" name="Group 127"/>
          <p:cNvGrpSpPr>
            <a:grpSpLocks/>
          </p:cNvGrpSpPr>
          <p:nvPr/>
        </p:nvGrpSpPr>
        <p:grpSpPr bwMode="auto">
          <a:xfrm>
            <a:off x="6119813" y="4473575"/>
            <a:ext cx="935037" cy="180975"/>
            <a:chOff x="4921" y="2976"/>
            <a:chExt cx="589" cy="114"/>
          </a:xfrm>
        </p:grpSpPr>
        <p:sp>
          <p:nvSpPr>
            <p:cNvPr id="1195132" name="Rectangle 124"/>
            <p:cNvSpPr>
              <a:spLocks noChangeArrowheads="1"/>
            </p:cNvSpPr>
            <p:nvPr/>
          </p:nvSpPr>
          <p:spPr bwMode="auto">
            <a:xfrm>
              <a:off x="4921" y="2976"/>
              <a:ext cx="181" cy="11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5133" name="Rectangle 125"/>
            <p:cNvSpPr>
              <a:spLocks noChangeArrowheads="1"/>
            </p:cNvSpPr>
            <p:nvPr/>
          </p:nvSpPr>
          <p:spPr bwMode="auto">
            <a:xfrm>
              <a:off x="5125" y="2976"/>
              <a:ext cx="181" cy="11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5134" name="Rectangle 126"/>
            <p:cNvSpPr>
              <a:spLocks noChangeArrowheads="1"/>
            </p:cNvSpPr>
            <p:nvPr/>
          </p:nvSpPr>
          <p:spPr bwMode="auto">
            <a:xfrm>
              <a:off x="5329" y="2976"/>
              <a:ext cx="181" cy="11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95136" name="Rectangle 128"/>
          <p:cNvSpPr>
            <a:spLocks noChangeArrowheads="1"/>
          </p:cNvSpPr>
          <p:nvPr/>
        </p:nvSpPr>
        <p:spPr bwMode="auto">
          <a:xfrm>
            <a:off x="900113" y="4076700"/>
            <a:ext cx="287337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95137" name="Rectangle 129"/>
          <p:cNvSpPr>
            <a:spLocks noChangeArrowheads="1"/>
          </p:cNvSpPr>
          <p:nvPr/>
        </p:nvSpPr>
        <p:spPr bwMode="auto">
          <a:xfrm>
            <a:off x="3384550" y="5013325"/>
            <a:ext cx="287338" cy="1809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rIns="5400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3472 C 0.03282 -0.05903 0.04462 -0.08634 0.07205 -0.09398 C 0.09948 -0.10162 0.15712 -0.10625 0.18038 -0.08056 C 0.20365 -0.05486 0.20521 0.03079 0.21181 0.06018 " pathEditMode="relative" rAng="0" ptsTypes="aaaa">
                                      <p:cBhvr>
                                        <p:cTn id="11" dur="500" fill="hold"/>
                                        <p:tgtEl>
                                          <p:spTgt spid="1195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C 0.10504 0.00162 0.21024 0.00347 0.26754 -0.00116 C 0.32483 -0.00579 0.33264 0.01134 0.34358 -0.02824 C 0.35452 -0.06782 0.33524 -0.19143 0.33333 -0.23819 C 0.33142 -0.28495 0.33195 -0.29676 0.33247 -0.30856 " pathEditMode="relative" ptsTypes="aaaaA">
                                      <p:cBhvr>
                                        <p:cTn id="21" dur="500" fill="hold"/>
                                        <p:tgtEl>
                                          <p:spTgt spid="1195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3472 C 0.03282 -0.05903 0.04462 -0.08634 0.07205 -0.09398 C 0.09948 -0.10162 0.15712 -0.10625 0.18038 -0.08056 C 0.20365 -0.05486 0.20521 0.03079 0.21181 0.06018 " pathEditMode="relative" rAng="0" ptsTypes="aaaa">
                                      <p:cBhvr>
                                        <p:cTn id="33" dur="500" fill="hold"/>
                                        <p:tgtEl>
                                          <p:spTgt spid="119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C 0.10504 0.00162 0.21024 0.00347 0.26754 -0.00116 C 0.32483 -0.00579 0.33264 0.01134 0.34358 -0.02824 C 0.35452 -0.06782 0.33524 -0.19143 0.33333 -0.23819 C 0.33142 -0.28495 0.33195 -0.29676 0.33247 -0.30856 " pathEditMode="relative" ptsTypes="aaaaA">
                                      <p:cBhvr>
                                        <p:cTn id="43" dur="500" fill="hold"/>
                                        <p:tgtEl>
                                          <p:spTgt spid="1195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3472 C 0.03282 -0.05903 0.04462 -0.08634 0.07205 -0.09398 C 0.09948 -0.10162 0.15712 -0.10625 0.18038 -0.08056 C 0.20365 -0.05486 0.20521 0.03079 0.21181 0.06018 " pathEditMode="relative" rAng="0" ptsTypes="aaaa">
                                      <p:cBhvr>
                                        <p:cTn id="53" dur="500" fill="hold"/>
                                        <p:tgtEl>
                                          <p:spTgt spid="1195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13802 -0.00278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195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119512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3472 C 0.03282 -0.05903 0.04462 -0.08634 0.07205 -0.09398 C 0.09948 -0.10162 0.15712 -0.10625 0.18038 -0.08056 C 0.20365 -0.05486 0.20521 0.03079 0.21181 0.06018 " pathEditMode="relative" rAng="0" ptsTypes="aaaa">
                                      <p:cBhvr>
                                        <p:cTn id="79" dur="500" fill="hold"/>
                                        <p:tgtEl>
                                          <p:spTgt spid="1195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89" dur="500" fill="hold"/>
                                        <p:tgtEl>
                                          <p:spTgt spid="1195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3472 C 0.03282 -0.05903 0.04462 -0.08634 0.07205 -0.09398 C 0.09948 -0.10162 0.15712 -0.10625 0.18038 -0.08056 C 0.20365 -0.05486 0.20521 0.03079 0.21181 0.06018 " pathEditMode="relative" rAng="0" ptsTypes="aaaa">
                                      <p:cBhvr>
                                        <p:cTn id="101" dur="500" fill="hold"/>
                                        <p:tgtEl>
                                          <p:spTgt spid="119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11" dur="500" fill="hold"/>
                                        <p:tgtEl>
                                          <p:spTgt spid="119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26" dur="500" fill="hold"/>
                                        <p:tgtEl>
                                          <p:spTgt spid="119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3.88889E-6 -0.2257 " pathEditMode="relative" rAng="0" ptsTypes="AA">
                                      <p:cBhvr>
                                        <p:cTn id="1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3472 C 0.03282 -0.05903 0.04462 -0.08634 0.07205 -0.09398 C 0.09948 -0.10162 0.15712 -0.10625 0.18038 -0.08056 C 0.20365 -0.05486 0.20521 0.03079 0.21181 0.06018 " pathEditMode="relative" rAng="0" ptsTypes="aaaa">
                                      <p:cBhvr>
                                        <p:cTn id="167" dur="500" fill="hold"/>
                                        <p:tgtEl>
                                          <p:spTgt spid="119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C 0.09479 0.00116 0.18976 0.00232 0.24722 -0.0037 C 0.30469 -0.00972 0.33056 -0.00347 0.34445 -0.03565 C 0.35833 -0.06782 0.34445 -0.13217 0.33056 -0.19629 " pathEditMode="relative" ptsTypes="aaaA">
                                      <p:cBhvr>
                                        <p:cTn id="177" dur="500" fill="hold"/>
                                        <p:tgtEl>
                                          <p:spTgt spid="1195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00"/>
                            </p:stCondLst>
                            <p:childTnLst>
                              <p:par>
                                <p:cTn id="17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130" grpId="0" animBg="1"/>
      <p:bldP spid="1195129" grpId="0" animBg="1"/>
      <p:bldP spid="1195020" grpId="0" animBg="1"/>
      <p:bldP spid="1195020" grpId="1" animBg="1"/>
      <p:bldP spid="1195024" grpId="0" animBg="1"/>
      <p:bldP spid="1195024" grpId="1" animBg="1"/>
      <p:bldP spid="1195026" grpId="0" animBg="1"/>
      <p:bldP spid="1195026" grpId="1" animBg="1"/>
      <p:bldP spid="1195026" grpId="2" animBg="1"/>
      <p:bldP spid="1195026" grpId="3" animBg="1"/>
      <p:bldP spid="1195026" grpId="4" animBg="1"/>
      <p:bldP spid="1195026" grpId="5" animBg="1"/>
      <p:bldP spid="1195026" grpId="6" animBg="1"/>
      <p:bldP spid="1195026" grpId="7" animBg="1"/>
      <p:bldP spid="1195101" grpId="0" animBg="1"/>
      <p:bldP spid="1195101" grpId="1" animBg="1"/>
      <p:bldP spid="1195103" grpId="0" animBg="1"/>
      <p:bldP spid="1195103" grpId="1" animBg="1"/>
      <p:bldP spid="1195106" grpId="0" animBg="1"/>
      <p:bldP spid="1195106" grpId="1" animBg="1"/>
      <p:bldP spid="1195113" grpId="0" animBg="1"/>
      <p:bldP spid="1195113" grpId="1" animBg="1"/>
      <p:bldP spid="1195113" grpId="2" animBg="1"/>
      <p:bldP spid="1195114" grpId="0" animBg="1"/>
      <p:bldP spid="1195114" grpId="1" animBg="1"/>
      <p:bldP spid="1195114" grpId="2" animBg="1"/>
      <p:bldP spid="1195115" grpId="0" animBg="1"/>
      <p:bldP spid="1195115" grpId="1" animBg="1"/>
      <p:bldP spid="1195115" grpId="2" animBg="1"/>
      <p:bldP spid="1195116" grpId="0" animBg="1"/>
      <p:bldP spid="1195116" grpId="1" animBg="1"/>
      <p:bldP spid="1195116" grpId="2" animBg="1"/>
      <p:bldP spid="1195117" grpId="0" animBg="1"/>
      <p:bldP spid="1195117" grpId="1" animBg="1"/>
      <p:bldP spid="1195117" grpId="2" animBg="1"/>
      <p:bldP spid="1195118" grpId="0" animBg="1"/>
      <p:bldP spid="1195118" grpId="1" animBg="1"/>
      <p:bldP spid="1195118" grpId="2" animBg="1"/>
      <p:bldP spid="1195119" grpId="0" animBg="1"/>
      <p:bldP spid="1195119" grpId="1" animBg="1"/>
      <p:bldP spid="1195119" grpId="2" animBg="1"/>
      <p:bldP spid="1195120" grpId="0" animBg="1"/>
      <p:bldP spid="1195120" grpId="1" animBg="1"/>
      <p:bldP spid="1195120" grpId="2" animBg="1"/>
      <p:bldP spid="1195121" grpId="0" animBg="1"/>
      <p:bldP spid="1195121" grpId="1" animBg="1"/>
      <p:bldP spid="1195121" grpId="2" animBg="1"/>
      <p:bldP spid="1195122" grpId="0" animBg="1"/>
      <p:bldP spid="1195122" grpId="1" animBg="1"/>
      <p:bldP spid="1195122" grpId="2" animBg="1"/>
      <p:bldP spid="1195123" grpId="0" animBg="1"/>
      <p:bldP spid="1195123" grpId="1" animBg="1"/>
      <p:bldP spid="1195123" grpId="2" animBg="1"/>
      <p:bldP spid="1195124" grpId="0" animBg="1"/>
      <p:bldP spid="1195124" grpId="1" animBg="1"/>
      <p:bldP spid="1195125" grpId="0" animBg="1"/>
      <p:bldP spid="1195125" grpId="1" animBg="1"/>
      <p:bldP spid="1195125" grpId="2" animBg="1"/>
      <p:bldP spid="1195136" grpId="0" animBg="1"/>
      <p:bldP spid="1195136" grpId="1" animBg="1"/>
      <p:bldP spid="1195136" grpId="2" animBg="1"/>
      <p:bldP spid="1195137" grpId="0" animBg="1"/>
      <p:bldP spid="1195137" grpId="1" animBg="1"/>
      <p:bldP spid="1195137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1701800"/>
            <a:ext cx="2044700" cy="165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4900" y="1854200"/>
            <a:ext cx="1828800" cy="186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5300" name="Group 3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55492" name="Rectangle 4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93" name="Rectangle 5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5301" name="Rectangle 6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55302" name="Group 7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55490" name="Rectangle 8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91" name="Rectangle 9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5303" name="Picture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5304" name="Group 11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55488" name="Rectangle 12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89" name="Rectangle 13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5305" name="Picture 14"/>
          <p:cNvPicPr>
            <a:picLocks noChangeArrowheads="1"/>
          </p:cNvPicPr>
          <p:nvPr/>
        </p:nvPicPr>
        <p:blipFill>
          <a:blip r:embed="rId7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5306" name="Group 15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55486" name="Rectangle 16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87" name="Rectangle 17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5307" name="Rectangle 18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grpSp>
        <p:nvGrpSpPr>
          <p:cNvPr id="55308" name="Group 19"/>
          <p:cNvGrpSpPr>
            <a:grpSpLocks/>
          </p:cNvGrpSpPr>
          <p:nvPr/>
        </p:nvGrpSpPr>
        <p:grpSpPr bwMode="auto">
          <a:xfrm>
            <a:off x="5927725" y="4462463"/>
            <a:ext cx="252413" cy="971550"/>
            <a:chOff x="0" y="0"/>
            <a:chExt cx="159" cy="612"/>
          </a:xfrm>
        </p:grpSpPr>
        <p:sp>
          <p:nvSpPr>
            <p:cNvPr id="55484" name="Oval 20"/>
            <p:cNvSpPr>
              <a:spLocks/>
            </p:cNvSpPr>
            <p:nvPr/>
          </p:nvSpPr>
          <p:spPr bwMode="auto">
            <a:xfrm>
              <a:off x="0" y="0"/>
              <a:ext cx="159" cy="6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85" name="Rectangle 21"/>
            <p:cNvSpPr>
              <a:spLocks/>
            </p:cNvSpPr>
            <p:nvPr/>
          </p:nvSpPr>
          <p:spPr bwMode="auto">
            <a:xfrm>
              <a:off x="23" y="89"/>
              <a:ext cx="112" cy="4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09" name="Group 22"/>
          <p:cNvGrpSpPr>
            <a:grpSpLocks/>
          </p:cNvGrpSpPr>
          <p:nvPr/>
        </p:nvGrpSpPr>
        <p:grpSpPr bwMode="auto">
          <a:xfrm>
            <a:off x="6072188" y="4498975"/>
            <a:ext cx="925512" cy="935038"/>
            <a:chOff x="0" y="0"/>
            <a:chExt cx="583" cy="589"/>
          </a:xfrm>
        </p:grpSpPr>
        <p:sp>
          <p:nvSpPr>
            <p:cNvPr id="55482" name="AutoShape 23"/>
            <p:cNvSpPr>
              <a:spLocks/>
            </p:cNvSpPr>
            <p:nvPr/>
          </p:nvSpPr>
          <p:spPr bwMode="auto">
            <a:xfrm>
              <a:off x="0" y="0"/>
              <a:ext cx="583" cy="58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83" name="Rectangle 24"/>
            <p:cNvSpPr>
              <a:spLocks/>
            </p:cNvSpPr>
            <p:nvPr/>
          </p:nvSpPr>
          <p:spPr bwMode="auto">
            <a:xfrm>
              <a:off x="85" y="86"/>
              <a:ext cx="412" cy="4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10" name="Group 25"/>
          <p:cNvGrpSpPr>
            <a:grpSpLocks/>
          </p:cNvGrpSpPr>
          <p:nvPr/>
        </p:nvGrpSpPr>
        <p:grpSpPr bwMode="auto">
          <a:xfrm>
            <a:off x="6081713" y="4957763"/>
            <a:ext cx="460375" cy="323850"/>
            <a:chOff x="0" y="0"/>
            <a:chExt cx="290" cy="204"/>
          </a:xfrm>
        </p:grpSpPr>
        <p:sp>
          <p:nvSpPr>
            <p:cNvPr id="55480" name="AutoShape 26"/>
            <p:cNvSpPr>
              <a:spLocks/>
            </p:cNvSpPr>
            <p:nvPr/>
          </p:nvSpPr>
          <p:spPr bwMode="auto">
            <a:xfrm>
              <a:off x="0" y="0"/>
              <a:ext cx="290" cy="20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81" name="Rectangle 27"/>
            <p:cNvSpPr>
              <a:spLocks/>
            </p:cNvSpPr>
            <p:nvPr/>
          </p:nvSpPr>
          <p:spPr bwMode="auto">
            <a:xfrm>
              <a:off x="0" y="0"/>
              <a:ext cx="290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11" name="Group 28"/>
          <p:cNvGrpSpPr>
            <a:grpSpLocks/>
          </p:cNvGrpSpPr>
          <p:nvPr/>
        </p:nvGrpSpPr>
        <p:grpSpPr bwMode="auto">
          <a:xfrm rot="5400000">
            <a:off x="6149975" y="4565650"/>
            <a:ext cx="458788" cy="325438"/>
            <a:chOff x="0" y="0"/>
            <a:chExt cx="289" cy="205"/>
          </a:xfrm>
        </p:grpSpPr>
        <p:sp>
          <p:nvSpPr>
            <p:cNvPr id="55478" name="AutoShape 29"/>
            <p:cNvSpPr>
              <a:spLocks/>
            </p:cNvSpPr>
            <p:nvPr/>
          </p:nvSpPr>
          <p:spPr bwMode="auto">
            <a:xfrm>
              <a:off x="0" y="0"/>
              <a:ext cx="289" cy="20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79" name="Rectangle 30"/>
            <p:cNvSpPr>
              <a:spLocks/>
            </p:cNvSpPr>
            <p:nvPr/>
          </p:nvSpPr>
          <p:spPr bwMode="auto">
            <a:xfrm>
              <a:off x="0" y="0"/>
              <a:ext cx="289" cy="2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12" name="Group 31"/>
          <p:cNvGrpSpPr>
            <a:grpSpLocks/>
          </p:cNvGrpSpPr>
          <p:nvPr/>
        </p:nvGrpSpPr>
        <p:grpSpPr bwMode="auto">
          <a:xfrm flipH="1">
            <a:off x="6542088" y="4957763"/>
            <a:ext cx="458787" cy="323850"/>
            <a:chOff x="0" y="0"/>
            <a:chExt cx="289" cy="204"/>
          </a:xfrm>
        </p:grpSpPr>
        <p:sp>
          <p:nvSpPr>
            <p:cNvPr id="55476" name="AutoShape 32"/>
            <p:cNvSpPr>
              <a:spLocks/>
            </p:cNvSpPr>
            <p:nvPr/>
          </p:nvSpPr>
          <p:spPr bwMode="auto">
            <a:xfrm>
              <a:off x="0" y="0"/>
              <a:ext cx="289" cy="20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77" name="Rectangle 33"/>
            <p:cNvSpPr>
              <a:spLocks/>
            </p:cNvSpPr>
            <p:nvPr/>
          </p:nvSpPr>
          <p:spPr bwMode="auto">
            <a:xfrm flipH="1">
              <a:off x="0" y="0"/>
              <a:ext cx="289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13" name="Group 34"/>
          <p:cNvGrpSpPr>
            <a:grpSpLocks/>
          </p:cNvGrpSpPr>
          <p:nvPr/>
        </p:nvGrpSpPr>
        <p:grpSpPr bwMode="auto">
          <a:xfrm rot="10800000" flipH="1">
            <a:off x="6081713" y="4633913"/>
            <a:ext cx="460375" cy="323850"/>
            <a:chOff x="0" y="0"/>
            <a:chExt cx="290" cy="204"/>
          </a:xfrm>
        </p:grpSpPr>
        <p:sp>
          <p:nvSpPr>
            <p:cNvPr id="55474" name="AutoShape 35"/>
            <p:cNvSpPr>
              <a:spLocks/>
            </p:cNvSpPr>
            <p:nvPr/>
          </p:nvSpPr>
          <p:spPr bwMode="auto">
            <a:xfrm>
              <a:off x="0" y="0"/>
              <a:ext cx="290" cy="20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75" name="Rectangle 36"/>
            <p:cNvSpPr>
              <a:spLocks/>
            </p:cNvSpPr>
            <p:nvPr/>
          </p:nvSpPr>
          <p:spPr bwMode="auto">
            <a:xfrm flipH="1">
              <a:off x="0" y="0"/>
              <a:ext cx="290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14" name="Group 37"/>
          <p:cNvGrpSpPr>
            <a:grpSpLocks/>
          </p:cNvGrpSpPr>
          <p:nvPr/>
        </p:nvGrpSpPr>
        <p:grpSpPr bwMode="auto">
          <a:xfrm rot="16200000" flipH="1">
            <a:off x="6473031" y="4564857"/>
            <a:ext cx="458787" cy="323850"/>
            <a:chOff x="0" y="0"/>
            <a:chExt cx="289" cy="204"/>
          </a:xfrm>
        </p:grpSpPr>
        <p:sp>
          <p:nvSpPr>
            <p:cNvPr id="55472" name="AutoShape 38"/>
            <p:cNvSpPr>
              <a:spLocks/>
            </p:cNvSpPr>
            <p:nvPr/>
          </p:nvSpPr>
          <p:spPr bwMode="auto">
            <a:xfrm>
              <a:off x="0" y="0"/>
              <a:ext cx="289" cy="20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73" name="Rectangle 39"/>
            <p:cNvSpPr>
              <a:spLocks/>
            </p:cNvSpPr>
            <p:nvPr/>
          </p:nvSpPr>
          <p:spPr bwMode="auto">
            <a:xfrm flipH="1">
              <a:off x="0" y="0"/>
              <a:ext cx="289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15" name="Group 40"/>
          <p:cNvGrpSpPr>
            <a:grpSpLocks/>
          </p:cNvGrpSpPr>
          <p:nvPr/>
        </p:nvGrpSpPr>
        <p:grpSpPr bwMode="auto">
          <a:xfrm rot="-5400000">
            <a:off x="6473031" y="5023644"/>
            <a:ext cx="458788" cy="323850"/>
            <a:chOff x="0" y="0"/>
            <a:chExt cx="289" cy="204"/>
          </a:xfrm>
        </p:grpSpPr>
        <p:sp>
          <p:nvSpPr>
            <p:cNvPr id="55470" name="AutoShape 41"/>
            <p:cNvSpPr>
              <a:spLocks/>
            </p:cNvSpPr>
            <p:nvPr/>
          </p:nvSpPr>
          <p:spPr bwMode="auto">
            <a:xfrm>
              <a:off x="0" y="0"/>
              <a:ext cx="289" cy="20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71" name="Rectangle 42"/>
            <p:cNvSpPr>
              <a:spLocks/>
            </p:cNvSpPr>
            <p:nvPr/>
          </p:nvSpPr>
          <p:spPr bwMode="auto">
            <a:xfrm>
              <a:off x="0" y="0"/>
              <a:ext cx="289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16" name="Group 43"/>
          <p:cNvGrpSpPr>
            <a:grpSpLocks/>
          </p:cNvGrpSpPr>
          <p:nvPr/>
        </p:nvGrpSpPr>
        <p:grpSpPr bwMode="auto">
          <a:xfrm rot="5400000" flipH="1">
            <a:off x="6149975" y="5024438"/>
            <a:ext cx="458787" cy="325438"/>
            <a:chOff x="0" y="0"/>
            <a:chExt cx="289" cy="205"/>
          </a:xfrm>
        </p:grpSpPr>
        <p:sp>
          <p:nvSpPr>
            <p:cNvPr id="55468" name="AutoShape 44"/>
            <p:cNvSpPr>
              <a:spLocks/>
            </p:cNvSpPr>
            <p:nvPr/>
          </p:nvSpPr>
          <p:spPr bwMode="auto">
            <a:xfrm>
              <a:off x="0" y="0"/>
              <a:ext cx="289" cy="20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69" name="Rectangle 45"/>
            <p:cNvSpPr>
              <a:spLocks/>
            </p:cNvSpPr>
            <p:nvPr/>
          </p:nvSpPr>
          <p:spPr bwMode="auto">
            <a:xfrm flipH="1">
              <a:off x="0" y="0"/>
              <a:ext cx="289" cy="2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17" name="Group 46"/>
          <p:cNvGrpSpPr>
            <a:grpSpLocks/>
          </p:cNvGrpSpPr>
          <p:nvPr/>
        </p:nvGrpSpPr>
        <p:grpSpPr bwMode="auto">
          <a:xfrm rot="10800000">
            <a:off x="6542088" y="4633913"/>
            <a:ext cx="458787" cy="323850"/>
            <a:chOff x="0" y="0"/>
            <a:chExt cx="289" cy="204"/>
          </a:xfrm>
        </p:grpSpPr>
        <p:sp>
          <p:nvSpPr>
            <p:cNvPr id="55466" name="AutoShape 47"/>
            <p:cNvSpPr>
              <a:spLocks/>
            </p:cNvSpPr>
            <p:nvPr/>
          </p:nvSpPr>
          <p:spPr bwMode="auto">
            <a:xfrm>
              <a:off x="0" y="0"/>
              <a:ext cx="289" cy="20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67" name="Rectangle 48"/>
            <p:cNvSpPr>
              <a:spLocks/>
            </p:cNvSpPr>
            <p:nvPr/>
          </p:nvSpPr>
          <p:spPr bwMode="auto">
            <a:xfrm>
              <a:off x="0" y="0"/>
              <a:ext cx="289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18" name="Group 49"/>
          <p:cNvGrpSpPr>
            <a:grpSpLocks/>
          </p:cNvGrpSpPr>
          <p:nvPr/>
        </p:nvGrpSpPr>
        <p:grpSpPr bwMode="auto">
          <a:xfrm>
            <a:off x="6081713" y="4498975"/>
            <a:ext cx="925512" cy="935038"/>
            <a:chOff x="0" y="0"/>
            <a:chExt cx="583" cy="589"/>
          </a:xfrm>
        </p:grpSpPr>
        <p:grpSp>
          <p:nvGrpSpPr>
            <p:cNvPr id="55460" name="Group 50"/>
            <p:cNvGrpSpPr>
              <a:grpSpLocks/>
            </p:cNvGrpSpPr>
            <p:nvPr/>
          </p:nvGrpSpPr>
          <p:grpSpPr bwMode="auto">
            <a:xfrm>
              <a:off x="0" y="0"/>
              <a:ext cx="583" cy="589"/>
              <a:chOff x="0" y="0"/>
              <a:chExt cx="583" cy="589"/>
            </a:xfrm>
          </p:grpSpPr>
          <p:sp>
            <p:nvSpPr>
              <p:cNvPr id="55464" name="AutoShape 51"/>
              <p:cNvSpPr>
                <a:spLocks/>
              </p:cNvSpPr>
              <p:nvPr/>
            </p:nvSpPr>
            <p:spPr bwMode="auto">
              <a:xfrm>
                <a:off x="0" y="0"/>
                <a:ext cx="583" cy="58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0" y="10800"/>
                    </a:moveTo>
                    <a:lnTo>
                      <a:pt x="21600" y="10800"/>
                    </a:lnTo>
                    <a:moveTo>
                      <a:pt x="10800" y="0"/>
                    </a:moveTo>
                    <a:lnTo>
                      <a:pt x="10800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5" name="Rectangle 52"/>
              <p:cNvSpPr>
                <a:spLocks/>
              </p:cNvSpPr>
              <p:nvPr/>
            </p:nvSpPr>
            <p:spPr bwMode="auto">
              <a:xfrm>
                <a:off x="85" y="86"/>
                <a:ext cx="412" cy="4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5461" name="Group 53"/>
            <p:cNvGrpSpPr>
              <a:grpSpLocks/>
            </p:cNvGrpSpPr>
            <p:nvPr/>
          </p:nvGrpSpPr>
          <p:grpSpPr bwMode="auto">
            <a:xfrm>
              <a:off x="0" y="0"/>
              <a:ext cx="583" cy="589"/>
              <a:chOff x="0" y="0"/>
              <a:chExt cx="583" cy="589"/>
            </a:xfrm>
          </p:grpSpPr>
          <p:sp>
            <p:nvSpPr>
              <p:cNvPr id="55462" name="AutoShape 54"/>
              <p:cNvSpPr>
                <a:spLocks/>
              </p:cNvSpPr>
              <p:nvPr/>
            </p:nvSpPr>
            <p:spPr bwMode="auto">
              <a:xfrm>
                <a:off x="0" y="0"/>
                <a:ext cx="583" cy="58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3163" y="3163"/>
                    </a:moveTo>
                    <a:lnTo>
                      <a:pt x="18437" y="18437"/>
                    </a:lnTo>
                    <a:moveTo>
                      <a:pt x="3163" y="18437"/>
                    </a:moveTo>
                    <a:lnTo>
                      <a:pt x="18437" y="316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3" name="Rectangle 55"/>
              <p:cNvSpPr>
                <a:spLocks/>
              </p:cNvSpPr>
              <p:nvPr/>
            </p:nvSpPr>
            <p:spPr bwMode="auto">
              <a:xfrm>
                <a:off x="85" y="86"/>
                <a:ext cx="412" cy="4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5319" name="Rectangle 56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/>
              <a:t>Progressive Download</a:t>
            </a:r>
          </a:p>
        </p:txBody>
      </p:sp>
      <p:grpSp>
        <p:nvGrpSpPr>
          <p:cNvPr id="55320" name="Group 57"/>
          <p:cNvGrpSpPr>
            <a:grpSpLocks/>
          </p:cNvGrpSpPr>
          <p:nvPr/>
        </p:nvGrpSpPr>
        <p:grpSpPr bwMode="auto">
          <a:xfrm>
            <a:off x="2146300" y="5992813"/>
            <a:ext cx="1657350" cy="504825"/>
            <a:chOff x="0" y="0"/>
            <a:chExt cx="1044" cy="318"/>
          </a:xfrm>
        </p:grpSpPr>
        <p:sp>
          <p:nvSpPr>
            <p:cNvPr id="55458" name="Rectangle 58"/>
            <p:cNvSpPr>
              <a:spLocks/>
            </p:cNvSpPr>
            <p:nvPr/>
          </p:nvSpPr>
          <p:spPr bwMode="auto">
            <a:xfrm>
              <a:off x="0" y="0"/>
              <a:ext cx="1044" cy="31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59" name="Rectangle 59"/>
            <p:cNvSpPr>
              <a:spLocks/>
            </p:cNvSpPr>
            <p:nvPr/>
          </p:nvSpPr>
          <p:spPr bwMode="auto">
            <a:xfrm>
              <a:off x="120" y="31"/>
              <a:ext cx="803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3199" bIns="0" anchor="ctr">
              <a:prstTxWarp prst="textNoShape">
                <a:avLst/>
              </a:prstTxWarp>
              <a:spAutoFit/>
            </a:bodyPr>
            <a:lstStyle/>
            <a:p>
              <a:pPr marL="382588" indent="-342900"/>
              <a:r>
                <a:rPr lang="en-US" sz="2000">
                  <a:solidFill>
                    <a:schemeClr val="tx1"/>
                  </a:solidFill>
                  <a:ea typeface="Tahoma" charset="0"/>
                  <a:cs typeface="Tahoma" charset="0"/>
                </a:rPr>
                <a:t>TCP Stack</a:t>
              </a:r>
            </a:p>
          </p:txBody>
        </p:sp>
      </p:grpSp>
      <p:grpSp>
        <p:nvGrpSpPr>
          <p:cNvPr id="55321" name="Group 60"/>
          <p:cNvGrpSpPr>
            <a:grpSpLocks/>
          </p:cNvGrpSpPr>
          <p:nvPr/>
        </p:nvGrpSpPr>
        <p:grpSpPr bwMode="auto">
          <a:xfrm>
            <a:off x="2516188" y="4957763"/>
            <a:ext cx="460375" cy="323850"/>
            <a:chOff x="0" y="0"/>
            <a:chExt cx="290" cy="204"/>
          </a:xfrm>
        </p:grpSpPr>
        <p:sp>
          <p:nvSpPr>
            <p:cNvPr id="55456" name="AutoShape 61"/>
            <p:cNvSpPr>
              <a:spLocks/>
            </p:cNvSpPr>
            <p:nvPr/>
          </p:nvSpPr>
          <p:spPr bwMode="auto">
            <a:xfrm>
              <a:off x="0" y="0"/>
              <a:ext cx="290" cy="20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57" name="Rectangle 62"/>
            <p:cNvSpPr>
              <a:spLocks/>
            </p:cNvSpPr>
            <p:nvPr/>
          </p:nvSpPr>
          <p:spPr bwMode="auto">
            <a:xfrm>
              <a:off x="0" y="0"/>
              <a:ext cx="290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22" name="Group 63"/>
          <p:cNvGrpSpPr>
            <a:grpSpLocks/>
          </p:cNvGrpSpPr>
          <p:nvPr/>
        </p:nvGrpSpPr>
        <p:grpSpPr bwMode="auto">
          <a:xfrm flipH="1">
            <a:off x="2976563" y="4957763"/>
            <a:ext cx="458787" cy="323850"/>
            <a:chOff x="0" y="0"/>
            <a:chExt cx="289" cy="204"/>
          </a:xfrm>
        </p:grpSpPr>
        <p:sp>
          <p:nvSpPr>
            <p:cNvPr id="55454" name="AutoShape 64"/>
            <p:cNvSpPr>
              <a:spLocks/>
            </p:cNvSpPr>
            <p:nvPr/>
          </p:nvSpPr>
          <p:spPr bwMode="auto">
            <a:xfrm>
              <a:off x="0" y="0"/>
              <a:ext cx="289" cy="20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55" name="Rectangle 65"/>
            <p:cNvSpPr>
              <a:spLocks/>
            </p:cNvSpPr>
            <p:nvPr/>
          </p:nvSpPr>
          <p:spPr bwMode="auto">
            <a:xfrm flipH="1">
              <a:off x="0" y="0"/>
              <a:ext cx="289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23" name="Group 66"/>
          <p:cNvGrpSpPr>
            <a:grpSpLocks/>
          </p:cNvGrpSpPr>
          <p:nvPr/>
        </p:nvGrpSpPr>
        <p:grpSpPr bwMode="auto">
          <a:xfrm rot="5400000" flipH="1">
            <a:off x="2584450" y="5024438"/>
            <a:ext cx="458787" cy="325438"/>
            <a:chOff x="0" y="0"/>
            <a:chExt cx="289" cy="205"/>
          </a:xfrm>
        </p:grpSpPr>
        <p:sp>
          <p:nvSpPr>
            <p:cNvPr id="55452" name="AutoShape 67"/>
            <p:cNvSpPr>
              <a:spLocks/>
            </p:cNvSpPr>
            <p:nvPr/>
          </p:nvSpPr>
          <p:spPr bwMode="auto">
            <a:xfrm>
              <a:off x="0" y="0"/>
              <a:ext cx="289" cy="20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53" name="Rectangle 68"/>
            <p:cNvSpPr>
              <a:spLocks/>
            </p:cNvSpPr>
            <p:nvPr/>
          </p:nvSpPr>
          <p:spPr bwMode="auto">
            <a:xfrm flipH="1">
              <a:off x="0" y="0"/>
              <a:ext cx="289" cy="2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24" name="Group 69"/>
          <p:cNvGrpSpPr>
            <a:grpSpLocks/>
          </p:cNvGrpSpPr>
          <p:nvPr/>
        </p:nvGrpSpPr>
        <p:grpSpPr bwMode="auto">
          <a:xfrm rot="-5400000">
            <a:off x="2907506" y="5023644"/>
            <a:ext cx="458788" cy="323850"/>
            <a:chOff x="0" y="0"/>
            <a:chExt cx="289" cy="204"/>
          </a:xfrm>
        </p:grpSpPr>
        <p:sp>
          <p:nvSpPr>
            <p:cNvPr id="55450" name="AutoShape 70"/>
            <p:cNvSpPr>
              <a:spLocks/>
            </p:cNvSpPr>
            <p:nvPr/>
          </p:nvSpPr>
          <p:spPr bwMode="auto">
            <a:xfrm>
              <a:off x="0" y="0"/>
              <a:ext cx="289" cy="20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51" name="Rectangle 71"/>
            <p:cNvSpPr>
              <a:spLocks/>
            </p:cNvSpPr>
            <p:nvPr/>
          </p:nvSpPr>
          <p:spPr bwMode="auto">
            <a:xfrm>
              <a:off x="0" y="0"/>
              <a:ext cx="289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25" name="Group 72"/>
          <p:cNvGrpSpPr>
            <a:grpSpLocks/>
          </p:cNvGrpSpPr>
          <p:nvPr/>
        </p:nvGrpSpPr>
        <p:grpSpPr bwMode="auto">
          <a:xfrm rot="10800000" flipH="1">
            <a:off x="2516188" y="4633913"/>
            <a:ext cx="460375" cy="323850"/>
            <a:chOff x="0" y="0"/>
            <a:chExt cx="290" cy="204"/>
          </a:xfrm>
        </p:grpSpPr>
        <p:sp>
          <p:nvSpPr>
            <p:cNvPr id="55448" name="AutoShape 73"/>
            <p:cNvSpPr>
              <a:spLocks/>
            </p:cNvSpPr>
            <p:nvPr/>
          </p:nvSpPr>
          <p:spPr bwMode="auto">
            <a:xfrm>
              <a:off x="0" y="0"/>
              <a:ext cx="290" cy="20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49" name="Rectangle 74"/>
            <p:cNvSpPr>
              <a:spLocks/>
            </p:cNvSpPr>
            <p:nvPr/>
          </p:nvSpPr>
          <p:spPr bwMode="auto">
            <a:xfrm flipH="1">
              <a:off x="0" y="0"/>
              <a:ext cx="290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26" name="Group 75"/>
          <p:cNvGrpSpPr>
            <a:grpSpLocks/>
          </p:cNvGrpSpPr>
          <p:nvPr/>
        </p:nvGrpSpPr>
        <p:grpSpPr bwMode="auto">
          <a:xfrm rot="10800000">
            <a:off x="2976563" y="4633913"/>
            <a:ext cx="458787" cy="323850"/>
            <a:chOff x="0" y="0"/>
            <a:chExt cx="289" cy="204"/>
          </a:xfrm>
        </p:grpSpPr>
        <p:sp>
          <p:nvSpPr>
            <p:cNvPr id="55446" name="AutoShape 76"/>
            <p:cNvSpPr>
              <a:spLocks/>
            </p:cNvSpPr>
            <p:nvPr/>
          </p:nvSpPr>
          <p:spPr bwMode="auto">
            <a:xfrm>
              <a:off x="0" y="0"/>
              <a:ext cx="289" cy="20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47" name="Rectangle 77"/>
            <p:cNvSpPr>
              <a:spLocks/>
            </p:cNvSpPr>
            <p:nvPr/>
          </p:nvSpPr>
          <p:spPr bwMode="auto">
            <a:xfrm>
              <a:off x="0" y="0"/>
              <a:ext cx="289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27" name="Group 78"/>
          <p:cNvGrpSpPr>
            <a:grpSpLocks/>
          </p:cNvGrpSpPr>
          <p:nvPr/>
        </p:nvGrpSpPr>
        <p:grpSpPr bwMode="auto">
          <a:xfrm rot="5400000">
            <a:off x="2584450" y="4565650"/>
            <a:ext cx="458788" cy="325438"/>
            <a:chOff x="0" y="0"/>
            <a:chExt cx="289" cy="205"/>
          </a:xfrm>
        </p:grpSpPr>
        <p:sp>
          <p:nvSpPr>
            <p:cNvPr id="55444" name="AutoShape 79"/>
            <p:cNvSpPr>
              <a:spLocks/>
            </p:cNvSpPr>
            <p:nvPr/>
          </p:nvSpPr>
          <p:spPr bwMode="auto">
            <a:xfrm>
              <a:off x="0" y="0"/>
              <a:ext cx="289" cy="20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45" name="Rectangle 80"/>
            <p:cNvSpPr>
              <a:spLocks/>
            </p:cNvSpPr>
            <p:nvPr/>
          </p:nvSpPr>
          <p:spPr bwMode="auto">
            <a:xfrm>
              <a:off x="0" y="0"/>
              <a:ext cx="289" cy="2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28" name="Group 81"/>
          <p:cNvGrpSpPr>
            <a:grpSpLocks/>
          </p:cNvGrpSpPr>
          <p:nvPr/>
        </p:nvGrpSpPr>
        <p:grpSpPr bwMode="auto">
          <a:xfrm rot="16200000" flipH="1">
            <a:off x="2907506" y="4564857"/>
            <a:ext cx="458787" cy="323850"/>
            <a:chOff x="0" y="0"/>
            <a:chExt cx="289" cy="204"/>
          </a:xfrm>
        </p:grpSpPr>
        <p:sp>
          <p:nvSpPr>
            <p:cNvPr id="55442" name="AutoShape 82"/>
            <p:cNvSpPr>
              <a:spLocks/>
            </p:cNvSpPr>
            <p:nvPr/>
          </p:nvSpPr>
          <p:spPr bwMode="auto">
            <a:xfrm>
              <a:off x="0" y="0"/>
              <a:ext cx="289" cy="20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43" name="Rectangle 83"/>
            <p:cNvSpPr>
              <a:spLocks/>
            </p:cNvSpPr>
            <p:nvPr/>
          </p:nvSpPr>
          <p:spPr bwMode="auto">
            <a:xfrm flipH="1">
              <a:off x="0" y="0"/>
              <a:ext cx="289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29" name="Group 84"/>
          <p:cNvGrpSpPr>
            <a:grpSpLocks/>
          </p:cNvGrpSpPr>
          <p:nvPr/>
        </p:nvGrpSpPr>
        <p:grpSpPr bwMode="auto">
          <a:xfrm>
            <a:off x="2516188" y="4498975"/>
            <a:ext cx="914400" cy="914400"/>
            <a:chOff x="0" y="0"/>
            <a:chExt cx="576" cy="576"/>
          </a:xfrm>
        </p:grpSpPr>
        <p:grpSp>
          <p:nvGrpSpPr>
            <p:cNvPr id="55436" name="Group 85"/>
            <p:cNvGrpSpPr>
              <a:grpSpLocks/>
            </p:cNvGrpSpPr>
            <p:nvPr/>
          </p:nvGrpSpPr>
          <p:grpSpPr bwMode="auto">
            <a:xfrm>
              <a:off x="0" y="0"/>
              <a:ext cx="576" cy="576"/>
              <a:chOff x="0" y="0"/>
              <a:chExt cx="576" cy="576"/>
            </a:xfrm>
          </p:grpSpPr>
          <p:sp>
            <p:nvSpPr>
              <p:cNvPr id="55440" name="AutoShape 86"/>
              <p:cNvSpPr>
                <a:spLocks/>
              </p:cNvSpPr>
              <p:nvPr/>
            </p:nvSpPr>
            <p:spPr bwMode="auto">
              <a:xfrm>
                <a:off x="0" y="0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0" y="10800"/>
                    </a:moveTo>
                    <a:lnTo>
                      <a:pt x="21600" y="10800"/>
                    </a:lnTo>
                    <a:moveTo>
                      <a:pt x="10800" y="0"/>
                    </a:moveTo>
                    <a:lnTo>
                      <a:pt x="10800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1" name="Rectangle 87"/>
              <p:cNvSpPr>
                <a:spLocks/>
              </p:cNvSpPr>
              <p:nvPr/>
            </p:nvSpPr>
            <p:spPr bwMode="auto">
              <a:xfrm>
                <a:off x="84" y="84"/>
                <a:ext cx="407" cy="4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5437" name="Group 88"/>
            <p:cNvGrpSpPr>
              <a:grpSpLocks/>
            </p:cNvGrpSpPr>
            <p:nvPr/>
          </p:nvGrpSpPr>
          <p:grpSpPr bwMode="auto">
            <a:xfrm>
              <a:off x="0" y="0"/>
              <a:ext cx="576" cy="576"/>
              <a:chOff x="0" y="0"/>
              <a:chExt cx="576" cy="576"/>
            </a:xfrm>
          </p:grpSpPr>
          <p:sp>
            <p:nvSpPr>
              <p:cNvPr id="55438" name="AutoShape 89"/>
              <p:cNvSpPr>
                <a:spLocks/>
              </p:cNvSpPr>
              <p:nvPr/>
            </p:nvSpPr>
            <p:spPr bwMode="auto">
              <a:xfrm>
                <a:off x="0" y="0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3163" y="3163"/>
                    </a:moveTo>
                    <a:lnTo>
                      <a:pt x="18437" y="18437"/>
                    </a:lnTo>
                    <a:moveTo>
                      <a:pt x="3163" y="18437"/>
                    </a:moveTo>
                    <a:lnTo>
                      <a:pt x="18437" y="316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9" name="Rectangle 90"/>
              <p:cNvSpPr>
                <a:spLocks/>
              </p:cNvSpPr>
              <p:nvPr/>
            </p:nvSpPr>
            <p:spPr bwMode="auto">
              <a:xfrm>
                <a:off x="84" y="84"/>
                <a:ext cx="407" cy="4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5330" name="Group 91"/>
          <p:cNvGrpSpPr>
            <a:grpSpLocks/>
          </p:cNvGrpSpPr>
          <p:nvPr/>
        </p:nvGrpSpPr>
        <p:grpSpPr bwMode="auto">
          <a:xfrm>
            <a:off x="5711825" y="5992813"/>
            <a:ext cx="1657350" cy="504825"/>
            <a:chOff x="0" y="0"/>
            <a:chExt cx="1044" cy="318"/>
          </a:xfrm>
        </p:grpSpPr>
        <p:sp>
          <p:nvSpPr>
            <p:cNvPr id="55434" name="Rectangle 92"/>
            <p:cNvSpPr>
              <a:spLocks/>
            </p:cNvSpPr>
            <p:nvPr/>
          </p:nvSpPr>
          <p:spPr bwMode="auto">
            <a:xfrm>
              <a:off x="0" y="0"/>
              <a:ext cx="1044" cy="31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35" name="Rectangle 93"/>
            <p:cNvSpPr>
              <a:spLocks/>
            </p:cNvSpPr>
            <p:nvPr/>
          </p:nvSpPr>
          <p:spPr bwMode="auto">
            <a:xfrm>
              <a:off x="120" y="31"/>
              <a:ext cx="803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3199" bIns="0" anchor="ctr">
              <a:prstTxWarp prst="textNoShape">
                <a:avLst/>
              </a:prstTxWarp>
              <a:spAutoFit/>
            </a:bodyPr>
            <a:lstStyle/>
            <a:p>
              <a:pPr marL="382588" indent="-342900"/>
              <a:r>
                <a:rPr lang="en-US" sz="2000">
                  <a:solidFill>
                    <a:schemeClr val="tx1"/>
                  </a:solidFill>
                  <a:ea typeface="Tahoma" charset="0"/>
                  <a:cs typeface="Tahoma" charset="0"/>
                </a:rPr>
                <a:t>TCP Stack</a:t>
              </a:r>
            </a:p>
          </p:txBody>
        </p:sp>
      </p:grpSp>
      <p:sp>
        <p:nvSpPr>
          <p:cNvPr id="55331" name="Rectangle 94"/>
          <p:cNvSpPr>
            <a:spLocks/>
          </p:cNvSpPr>
          <p:nvPr/>
        </p:nvSpPr>
        <p:spPr bwMode="auto">
          <a:xfrm>
            <a:off x="7375525" y="2924175"/>
            <a:ext cx="1081088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99" bIns="0">
            <a:prstTxWarp prst="textNoShape">
              <a:avLst/>
            </a:prstTxWarp>
            <a:spAutoFit/>
          </a:bodyPr>
          <a:lstStyle/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Decoder</a:t>
            </a:r>
          </a:p>
        </p:txBody>
      </p:sp>
      <p:sp>
        <p:nvSpPr>
          <p:cNvPr id="55332" name="Rectangle 95"/>
          <p:cNvSpPr>
            <a:spLocks/>
          </p:cNvSpPr>
          <p:nvPr/>
        </p:nvSpPr>
        <p:spPr bwMode="auto">
          <a:xfrm>
            <a:off x="7151688" y="4592638"/>
            <a:ext cx="17526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99" bIns="0">
            <a:prstTxWarp prst="textNoShape">
              <a:avLst/>
            </a:prstTxWarp>
            <a:spAutoFit/>
          </a:bodyPr>
          <a:lstStyle/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Receive buffer</a:t>
            </a:r>
          </a:p>
        </p:txBody>
      </p:sp>
      <p:grpSp>
        <p:nvGrpSpPr>
          <p:cNvPr id="55333" name="Group 96"/>
          <p:cNvGrpSpPr>
            <a:grpSpLocks/>
          </p:cNvGrpSpPr>
          <p:nvPr/>
        </p:nvGrpSpPr>
        <p:grpSpPr bwMode="auto">
          <a:xfrm>
            <a:off x="3298825" y="4462463"/>
            <a:ext cx="288925" cy="971550"/>
            <a:chOff x="0" y="0"/>
            <a:chExt cx="182" cy="612"/>
          </a:xfrm>
        </p:grpSpPr>
        <p:grpSp>
          <p:nvGrpSpPr>
            <p:cNvPr id="55428" name="Group 97"/>
            <p:cNvGrpSpPr>
              <a:grpSpLocks/>
            </p:cNvGrpSpPr>
            <p:nvPr/>
          </p:nvGrpSpPr>
          <p:grpSpPr bwMode="auto">
            <a:xfrm>
              <a:off x="0" y="0"/>
              <a:ext cx="159" cy="612"/>
              <a:chOff x="0" y="0"/>
              <a:chExt cx="159" cy="612"/>
            </a:xfrm>
          </p:grpSpPr>
          <p:sp>
            <p:nvSpPr>
              <p:cNvPr id="55432" name="Oval 98"/>
              <p:cNvSpPr>
                <a:spLocks/>
              </p:cNvSpPr>
              <p:nvPr/>
            </p:nvSpPr>
            <p:spPr bwMode="auto">
              <a:xfrm>
                <a:off x="0" y="0"/>
                <a:ext cx="159" cy="61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3" name="Rectangle 99"/>
              <p:cNvSpPr>
                <a:spLocks/>
              </p:cNvSpPr>
              <p:nvPr/>
            </p:nvSpPr>
            <p:spPr bwMode="auto">
              <a:xfrm>
                <a:off x="23" y="89"/>
                <a:ext cx="112" cy="4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5429" name="Group 100"/>
            <p:cNvGrpSpPr>
              <a:grpSpLocks/>
            </p:cNvGrpSpPr>
            <p:nvPr/>
          </p:nvGrpSpPr>
          <p:grpSpPr bwMode="auto">
            <a:xfrm>
              <a:off x="68" y="0"/>
              <a:ext cx="114" cy="612"/>
              <a:chOff x="0" y="0"/>
              <a:chExt cx="114" cy="612"/>
            </a:xfrm>
          </p:grpSpPr>
          <p:sp>
            <p:nvSpPr>
              <p:cNvPr id="55430" name="Rectangle 101"/>
              <p:cNvSpPr>
                <a:spLocks/>
              </p:cNvSpPr>
              <p:nvPr/>
            </p:nvSpPr>
            <p:spPr bwMode="auto">
              <a:xfrm>
                <a:off x="0" y="0"/>
                <a:ext cx="114" cy="612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1" name="Rectangle 102"/>
              <p:cNvSpPr>
                <a:spLocks/>
              </p:cNvSpPr>
              <p:nvPr/>
            </p:nvSpPr>
            <p:spPr bwMode="auto">
              <a:xfrm>
                <a:off x="0" y="0"/>
                <a:ext cx="114" cy="6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5334" name="Group 103"/>
          <p:cNvGrpSpPr>
            <a:grpSpLocks/>
          </p:cNvGrpSpPr>
          <p:nvPr/>
        </p:nvGrpSpPr>
        <p:grpSpPr bwMode="auto">
          <a:xfrm>
            <a:off x="3406775" y="4462463"/>
            <a:ext cx="2627313" cy="971550"/>
            <a:chOff x="0" y="0"/>
            <a:chExt cx="1655" cy="612"/>
          </a:xfrm>
        </p:grpSpPr>
        <p:grpSp>
          <p:nvGrpSpPr>
            <p:cNvPr id="55420" name="Group 104"/>
            <p:cNvGrpSpPr>
              <a:grpSpLocks/>
            </p:cNvGrpSpPr>
            <p:nvPr/>
          </p:nvGrpSpPr>
          <p:grpSpPr bwMode="auto">
            <a:xfrm>
              <a:off x="0" y="0"/>
              <a:ext cx="1655" cy="114"/>
              <a:chOff x="0" y="0"/>
              <a:chExt cx="1655" cy="114"/>
            </a:xfrm>
          </p:grpSpPr>
          <p:sp>
            <p:nvSpPr>
              <p:cNvPr id="55425" name="Line 105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8" cy="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6" name="Line 106"/>
              <p:cNvSpPr>
                <a:spLocks noChangeShapeType="1"/>
              </p:cNvSpPr>
              <p:nvPr/>
            </p:nvSpPr>
            <p:spPr bwMode="auto">
              <a:xfrm>
                <a:off x="249" y="113"/>
                <a:ext cx="115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7" name="Line 107"/>
              <p:cNvSpPr>
                <a:spLocks noChangeShapeType="1"/>
              </p:cNvSpPr>
              <p:nvPr/>
            </p:nvSpPr>
            <p:spPr bwMode="auto">
              <a:xfrm flipH="1">
                <a:off x="1406" y="0"/>
                <a:ext cx="249" cy="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5421" name="Group 108"/>
            <p:cNvGrpSpPr>
              <a:grpSpLocks/>
            </p:cNvGrpSpPr>
            <p:nvPr/>
          </p:nvGrpSpPr>
          <p:grpSpPr bwMode="auto">
            <a:xfrm rot="10800000" flipH="1">
              <a:off x="0" y="498"/>
              <a:ext cx="1655" cy="114"/>
              <a:chOff x="0" y="0"/>
              <a:chExt cx="1655" cy="113"/>
            </a:xfrm>
          </p:grpSpPr>
          <p:sp>
            <p:nvSpPr>
              <p:cNvPr id="55422" name="Line 109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8" cy="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3" name="Line 110"/>
              <p:cNvSpPr>
                <a:spLocks noChangeShapeType="1"/>
              </p:cNvSpPr>
              <p:nvPr/>
            </p:nvSpPr>
            <p:spPr bwMode="auto">
              <a:xfrm>
                <a:off x="249" y="112"/>
                <a:ext cx="115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4" name="Line 111"/>
              <p:cNvSpPr>
                <a:spLocks noChangeShapeType="1"/>
              </p:cNvSpPr>
              <p:nvPr/>
            </p:nvSpPr>
            <p:spPr bwMode="auto">
              <a:xfrm flipH="1">
                <a:off x="1406" y="0"/>
                <a:ext cx="249" cy="1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5335" name="Rectangle 112"/>
          <p:cNvSpPr>
            <a:spLocks/>
          </p:cNvSpPr>
          <p:nvPr/>
        </p:nvSpPr>
        <p:spPr bwMode="auto">
          <a:xfrm>
            <a:off x="1368425" y="1592263"/>
            <a:ext cx="1417638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99" bIns="0">
            <a:prstTxWarp prst="textNoShape">
              <a:avLst/>
            </a:prstTxWarp>
            <a:spAutoFit/>
          </a:bodyPr>
          <a:lstStyle/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Web server</a:t>
            </a:r>
          </a:p>
        </p:txBody>
      </p:sp>
      <p:grpSp>
        <p:nvGrpSpPr>
          <p:cNvPr id="55336" name="Group 113"/>
          <p:cNvGrpSpPr>
            <a:grpSpLocks/>
          </p:cNvGrpSpPr>
          <p:nvPr/>
        </p:nvGrpSpPr>
        <p:grpSpPr bwMode="auto">
          <a:xfrm>
            <a:off x="747713" y="2692400"/>
            <a:ext cx="287337" cy="180975"/>
            <a:chOff x="0" y="0"/>
            <a:chExt cx="181" cy="114"/>
          </a:xfrm>
        </p:grpSpPr>
        <p:sp>
          <p:nvSpPr>
            <p:cNvPr id="15474" name="Rectangle 114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19" name="Rectangle 115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5337" name="Rectangle 116"/>
          <p:cNvSpPr>
            <a:spLocks/>
          </p:cNvSpPr>
          <p:nvPr/>
        </p:nvSpPr>
        <p:spPr bwMode="auto">
          <a:xfrm>
            <a:off x="3411538" y="5454650"/>
            <a:ext cx="28829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199" bIns="0">
            <a:prstTxWarp prst="textNoShape">
              <a:avLst/>
            </a:prstTxWarp>
          </a:bodyPr>
          <a:lstStyle/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Network (uncongested)</a:t>
            </a:r>
          </a:p>
        </p:txBody>
      </p:sp>
      <p:grpSp>
        <p:nvGrpSpPr>
          <p:cNvPr id="55338" name="Group 117"/>
          <p:cNvGrpSpPr>
            <a:grpSpLocks/>
          </p:cNvGrpSpPr>
          <p:nvPr/>
        </p:nvGrpSpPr>
        <p:grpSpPr bwMode="auto">
          <a:xfrm>
            <a:off x="747713" y="2692400"/>
            <a:ext cx="287337" cy="180975"/>
            <a:chOff x="0" y="0"/>
            <a:chExt cx="181" cy="114"/>
          </a:xfrm>
        </p:grpSpPr>
        <p:sp>
          <p:nvSpPr>
            <p:cNvPr id="15478" name="Rectangle 118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17" name="Rectangle 119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39" name="Group 120"/>
          <p:cNvGrpSpPr>
            <a:grpSpLocks/>
          </p:cNvGrpSpPr>
          <p:nvPr/>
        </p:nvGrpSpPr>
        <p:grpSpPr bwMode="auto">
          <a:xfrm>
            <a:off x="3079750" y="2117725"/>
            <a:ext cx="287338" cy="180975"/>
            <a:chOff x="0" y="0"/>
            <a:chExt cx="181" cy="114"/>
          </a:xfrm>
        </p:grpSpPr>
        <p:sp>
          <p:nvSpPr>
            <p:cNvPr id="15481" name="Rectangle 121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15" name="Rectangle 122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40" name="Group 123"/>
          <p:cNvGrpSpPr>
            <a:grpSpLocks/>
          </p:cNvGrpSpPr>
          <p:nvPr/>
        </p:nvGrpSpPr>
        <p:grpSpPr bwMode="auto">
          <a:xfrm>
            <a:off x="3079750" y="2117725"/>
            <a:ext cx="287338" cy="180975"/>
            <a:chOff x="0" y="0"/>
            <a:chExt cx="181" cy="114"/>
          </a:xfrm>
        </p:grpSpPr>
        <p:sp>
          <p:nvSpPr>
            <p:cNvPr id="15484" name="Rectangle 124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13" name="Rectangle 125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41" name="Group 126"/>
          <p:cNvGrpSpPr>
            <a:grpSpLocks/>
          </p:cNvGrpSpPr>
          <p:nvPr/>
        </p:nvGrpSpPr>
        <p:grpSpPr bwMode="auto">
          <a:xfrm>
            <a:off x="747713" y="2692400"/>
            <a:ext cx="287337" cy="180975"/>
            <a:chOff x="0" y="0"/>
            <a:chExt cx="181" cy="114"/>
          </a:xfrm>
        </p:grpSpPr>
        <p:sp>
          <p:nvSpPr>
            <p:cNvPr id="15487" name="Rectangle 127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11" name="Rectangle 128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42" name="Group 129"/>
          <p:cNvGrpSpPr>
            <a:grpSpLocks/>
          </p:cNvGrpSpPr>
          <p:nvPr/>
        </p:nvGrpSpPr>
        <p:grpSpPr bwMode="auto">
          <a:xfrm>
            <a:off x="3079750" y="2117725"/>
            <a:ext cx="287338" cy="180975"/>
            <a:chOff x="0" y="0"/>
            <a:chExt cx="181" cy="114"/>
          </a:xfrm>
        </p:grpSpPr>
        <p:sp>
          <p:nvSpPr>
            <p:cNvPr id="15490" name="Rectangle 130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09" name="Rectangle 131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43" name="Group 132"/>
          <p:cNvGrpSpPr>
            <a:grpSpLocks/>
          </p:cNvGrpSpPr>
          <p:nvPr/>
        </p:nvGrpSpPr>
        <p:grpSpPr bwMode="auto">
          <a:xfrm>
            <a:off x="747713" y="2692400"/>
            <a:ext cx="287337" cy="180975"/>
            <a:chOff x="0" y="0"/>
            <a:chExt cx="181" cy="114"/>
          </a:xfrm>
        </p:grpSpPr>
        <p:sp>
          <p:nvSpPr>
            <p:cNvPr id="15493" name="Rectangle 133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07" name="Rectangle 134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44" name="Group 135"/>
          <p:cNvGrpSpPr>
            <a:grpSpLocks/>
          </p:cNvGrpSpPr>
          <p:nvPr/>
        </p:nvGrpSpPr>
        <p:grpSpPr bwMode="auto">
          <a:xfrm>
            <a:off x="3079750" y="2117725"/>
            <a:ext cx="287338" cy="180975"/>
            <a:chOff x="0" y="0"/>
            <a:chExt cx="181" cy="114"/>
          </a:xfrm>
        </p:grpSpPr>
        <p:sp>
          <p:nvSpPr>
            <p:cNvPr id="15496" name="Rectangle 136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05" name="Rectangle 137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45" name="Group 138"/>
          <p:cNvGrpSpPr>
            <a:grpSpLocks/>
          </p:cNvGrpSpPr>
          <p:nvPr/>
        </p:nvGrpSpPr>
        <p:grpSpPr bwMode="auto">
          <a:xfrm>
            <a:off x="747713" y="2692400"/>
            <a:ext cx="287337" cy="180975"/>
            <a:chOff x="0" y="0"/>
            <a:chExt cx="181" cy="114"/>
          </a:xfrm>
        </p:grpSpPr>
        <p:sp>
          <p:nvSpPr>
            <p:cNvPr id="15499" name="Rectangle 139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03" name="Rectangle 140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46" name="Group 141"/>
          <p:cNvGrpSpPr>
            <a:grpSpLocks/>
          </p:cNvGrpSpPr>
          <p:nvPr/>
        </p:nvGrpSpPr>
        <p:grpSpPr bwMode="auto">
          <a:xfrm>
            <a:off x="3079750" y="2117725"/>
            <a:ext cx="287338" cy="180975"/>
            <a:chOff x="0" y="0"/>
            <a:chExt cx="181" cy="114"/>
          </a:xfrm>
        </p:grpSpPr>
        <p:sp>
          <p:nvSpPr>
            <p:cNvPr id="15502" name="Rectangle 142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401" name="Rectangle 143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47" name="Group 144"/>
          <p:cNvGrpSpPr>
            <a:grpSpLocks/>
          </p:cNvGrpSpPr>
          <p:nvPr/>
        </p:nvGrpSpPr>
        <p:grpSpPr bwMode="auto">
          <a:xfrm>
            <a:off x="747713" y="2692400"/>
            <a:ext cx="287337" cy="180975"/>
            <a:chOff x="0" y="0"/>
            <a:chExt cx="181" cy="114"/>
          </a:xfrm>
        </p:grpSpPr>
        <p:sp>
          <p:nvSpPr>
            <p:cNvPr id="15505" name="Rectangle 145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99" name="Rectangle 146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48" name="Group 147"/>
          <p:cNvGrpSpPr>
            <a:grpSpLocks/>
          </p:cNvGrpSpPr>
          <p:nvPr/>
        </p:nvGrpSpPr>
        <p:grpSpPr bwMode="auto">
          <a:xfrm>
            <a:off x="3079750" y="2117725"/>
            <a:ext cx="287338" cy="180975"/>
            <a:chOff x="0" y="0"/>
            <a:chExt cx="181" cy="114"/>
          </a:xfrm>
        </p:grpSpPr>
        <p:sp>
          <p:nvSpPr>
            <p:cNvPr id="15508" name="Rectangle 148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97" name="Rectangle 149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49" name="Group 150"/>
          <p:cNvGrpSpPr>
            <a:grpSpLocks/>
          </p:cNvGrpSpPr>
          <p:nvPr/>
        </p:nvGrpSpPr>
        <p:grpSpPr bwMode="auto">
          <a:xfrm>
            <a:off x="747713" y="2692400"/>
            <a:ext cx="287337" cy="180975"/>
            <a:chOff x="0" y="0"/>
            <a:chExt cx="181" cy="114"/>
          </a:xfrm>
        </p:grpSpPr>
        <p:sp>
          <p:nvSpPr>
            <p:cNvPr id="15511" name="Rectangle 151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95" name="Rectangle 152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50" name="Group 153"/>
          <p:cNvGrpSpPr>
            <a:grpSpLocks/>
          </p:cNvGrpSpPr>
          <p:nvPr/>
        </p:nvGrpSpPr>
        <p:grpSpPr bwMode="auto">
          <a:xfrm>
            <a:off x="3079750" y="2117725"/>
            <a:ext cx="287338" cy="180975"/>
            <a:chOff x="0" y="0"/>
            <a:chExt cx="181" cy="114"/>
          </a:xfrm>
        </p:grpSpPr>
        <p:sp>
          <p:nvSpPr>
            <p:cNvPr id="15514" name="Rectangle 154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93" name="Rectangle 155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51" name="Group 156"/>
          <p:cNvGrpSpPr>
            <a:grpSpLocks/>
          </p:cNvGrpSpPr>
          <p:nvPr/>
        </p:nvGrpSpPr>
        <p:grpSpPr bwMode="auto">
          <a:xfrm>
            <a:off x="747713" y="2692400"/>
            <a:ext cx="287337" cy="180975"/>
            <a:chOff x="0" y="0"/>
            <a:chExt cx="181" cy="114"/>
          </a:xfrm>
        </p:grpSpPr>
        <p:sp>
          <p:nvSpPr>
            <p:cNvPr id="15517" name="Rectangle 157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91" name="Rectangle 158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52" name="Group 159"/>
          <p:cNvGrpSpPr>
            <a:grpSpLocks/>
          </p:cNvGrpSpPr>
          <p:nvPr/>
        </p:nvGrpSpPr>
        <p:grpSpPr bwMode="auto">
          <a:xfrm>
            <a:off x="3079750" y="2117725"/>
            <a:ext cx="287338" cy="180975"/>
            <a:chOff x="0" y="0"/>
            <a:chExt cx="181" cy="114"/>
          </a:xfrm>
        </p:grpSpPr>
        <p:sp>
          <p:nvSpPr>
            <p:cNvPr id="15520" name="Rectangle 160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89" name="Rectangle 161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53" name="Group 162"/>
          <p:cNvGrpSpPr>
            <a:grpSpLocks/>
          </p:cNvGrpSpPr>
          <p:nvPr/>
        </p:nvGrpSpPr>
        <p:grpSpPr bwMode="auto">
          <a:xfrm>
            <a:off x="747713" y="2692400"/>
            <a:ext cx="287337" cy="180975"/>
            <a:chOff x="0" y="0"/>
            <a:chExt cx="181" cy="114"/>
          </a:xfrm>
        </p:grpSpPr>
        <p:sp>
          <p:nvSpPr>
            <p:cNvPr id="15523" name="Rectangle 163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87" name="Rectangle 164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54" name="Group 165"/>
          <p:cNvGrpSpPr>
            <a:grpSpLocks/>
          </p:cNvGrpSpPr>
          <p:nvPr/>
        </p:nvGrpSpPr>
        <p:grpSpPr bwMode="auto">
          <a:xfrm>
            <a:off x="3079750" y="2117725"/>
            <a:ext cx="287338" cy="180975"/>
            <a:chOff x="0" y="0"/>
            <a:chExt cx="181" cy="114"/>
          </a:xfrm>
        </p:grpSpPr>
        <p:sp>
          <p:nvSpPr>
            <p:cNvPr id="15526" name="Rectangle 166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85" name="Rectangle 167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55" name="Group 168"/>
          <p:cNvGrpSpPr>
            <a:grpSpLocks/>
          </p:cNvGrpSpPr>
          <p:nvPr/>
        </p:nvGrpSpPr>
        <p:grpSpPr bwMode="auto">
          <a:xfrm>
            <a:off x="747713" y="2692400"/>
            <a:ext cx="287337" cy="180975"/>
            <a:chOff x="0" y="0"/>
            <a:chExt cx="181" cy="114"/>
          </a:xfrm>
        </p:grpSpPr>
        <p:sp>
          <p:nvSpPr>
            <p:cNvPr id="15529" name="Rectangle 169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83" name="Rectangle 170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56" name="Group 171"/>
          <p:cNvGrpSpPr>
            <a:grpSpLocks/>
          </p:cNvGrpSpPr>
          <p:nvPr/>
        </p:nvGrpSpPr>
        <p:grpSpPr bwMode="auto">
          <a:xfrm>
            <a:off x="3079750" y="2117725"/>
            <a:ext cx="287338" cy="180975"/>
            <a:chOff x="0" y="0"/>
            <a:chExt cx="181" cy="114"/>
          </a:xfrm>
        </p:grpSpPr>
        <p:sp>
          <p:nvSpPr>
            <p:cNvPr id="15532" name="Rectangle 172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81" name="Rectangle 173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57" name="Group 174"/>
          <p:cNvGrpSpPr>
            <a:grpSpLocks/>
          </p:cNvGrpSpPr>
          <p:nvPr/>
        </p:nvGrpSpPr>
        <p:grpSpPr bwMode="auto">
          <a:xfrm>
            <a:off x="747713" y="2692400"/>
            <a:ext cx="287337" cy="180975"/>
            <a:chOff x="0" y="0"/>
            <a:chExt cx="181" cy="114"/>
          </a:xfrm>
        </p:grpSpPr>
        <p:sp>
          <p:nvSpPr>
            <p:cNvPr id="15535" name="Rectangle 175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79" name="Rectangle 176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58" name="Group 177"/>
          <p:cNvGrpSpPr>
            <a:grpSpLocks/>
          </p:cNvGrpSpPr>
          <p:nvPr/>
        </p:nvGrpSpPr>
        <p:grpSpPr bwMode="auto">
          <a:xfrm>
            <a:off x="3079750" y="2117725"/>
            <a:ext cx="287338" cy="180975"/>
            <a:chOff x="0" y="0"/>
            <a:chExt cx="181" cy="114"/>
          </a:xfrm>
        </p:grpSpPr>
        <p:sp>
          <p:nvSpPr>
            <p:cNvPr id="15538" name="Rectangle 178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77" name="Rectangle 179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59" name="Group 180"/>
          <p:cNvGrpSpPr>
            <a:grpSpLocks/>
          </p:cNvGrpSpPr>
          <p:nvPr/>
        </p:nvGrpSpPr>
        <p:grpSpPr bwMode="auto">
          <a:xfrm>
            <a:off x="747713" y="2692400"/>
            <a:ext cx="287337" cy="180975"/>
            <a:chOff x="0" y="0"/>
            <a:chExt cx="181" cy="114"/>
          </a:xfrm>
        </p:grpSpPr>
        <p:sp>
          <p:nvSpPr>
            <p:cNvPr id="15541" name="Rectangle 181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75" name="Rectangle 182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60" name="Group 183"/>
          <p:cNvGrpSpPr>
            <a:grpSpLocks/>
          </p:cNvGrpSpPr>
          <p:nvPr/>
        </p:nvGrpSpPr>
        <p:grpSpPr bwMode="auto">
          <a:xfrm>
            <a:off x="3079750" y="2117725"/>
            <a:ext cx="287338" cy="180975"/>
            <a:chOff x="0" y="0"/>
            <a:chExt cx="181" cy="114"/>
          </a:xfrm>
        </p:grpSpPr>
        <p:sp>
          <p:nvSpPr>
            <p:cNvPr id="15544" name="Rectangle 184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73" name="Rectangle 185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61" name="Group 186"/>
          <p:cNvGrpSpPr>
            <a:grpSpLocks/>
          </p:cNvGrpSpPr>
          <p:nvPr/>
        </p:nvGrpSpPr>
        <p:grpSpPr bwMode="auto">
          <a:xfrm>
            <a:off x="4205288" y="6523038"/>
            <a:ext cx="2665412" cy="2841625"/>
            <a:chOff x="0" y="0"/>
            <a:chExt cx="1678" cy="1789"/>
          </a:xfrm>
        </p:grpSpPr>
        <p:sp>
          <p:nvSpPr>
            <p:cNvPr id="55370" name="AutoShape 187"/>
            <p:cNvSpPr>
              <a:spLocks/>
            </p:cNvSpPr>
            <p:nvPr/>
          </p:nvSpPr>
          <p:spPr bwMode="auto">
            <a:xfrm>
              <a:off x="0" y="0"/>
              <a:ext cx="1678" cy="1789"/>
            </a:xfrm>
            <a:custGeom>
              <a:avLst/>
              <a:gdLst>
                <a:gd name="T0" fmla="*/ 0 w 18955"/>
                <a:gd name="T1" fmla="*/ 0 h 20988"/>
                <a:gd name="T2" fmla="*/ 18955 w 18955"/>
                <a:gd name="T3" fmla="*/ 20988 h 20988"/>
              </a:gdLst>
              <a:ahLst/>
              <a:cxnLst/>
              <a:rect l="T0" t="T1" r="T2" b="T3"/>
              <a:pathLst>
                <a:path w="18955" h="20988">
                  <a:moveTo>
                    <a:pt x="5465" y="8363"/>
                  </a:moveTo>
                  <a:cubicBezTo>
                    <a:pt x="724" y="7337"/>
                    <a:pt x="-1322" y="4725"/>
                    <a:pt x="894" y="2530"/>
                  </a:cubicBezTo>
                  <a:cubicBezTo>
                    <a:pt x="3111" y="335"/>
                    <a:pt x="8751" y="-612"/>
                    <a:pt x="13491" y="414"/>
                  </a:cubicBezTo>
                  <a:cubicBezTo>
                    <a:pt x="18232" y="1441"/>
                    <a:pt x="20278" y="4052"/>
                    <a:pt x="18062" y="6247"/>
                  </a:cubicBezTo>
                  <a:cubicBezTo>
                    <a:pt x="16426" y="7867"/>
                    <a:pt x="12830" y="8865"/>
                    <a:pt x="8973" y="8770"/>
                  </a:cubicBezTo>
                  <a:lnTo>
                    <a:pt x="499" y="20988"/>
                  </a:lnTo>
                  <a:close/>
                  <a:moveTo>
                    <a:pt x="5465" y="8363"/>
                  </a:moveTo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1" name="Rectangle 188"/>
            <p:cNvSpPr>
              <a:spLocks/>
            </p:cNvSpPr>
            <p:nvPr/>
          </p:nvSpPr>
          <p:spPr bwMode="auto">
            <a:xfrm>
              <a:off x="247" y="254"/>
              <a:ext cx="1184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46092" bIns="38100" anchor="ctr">
              <a:prstTxWarp prst="textNoShape">
                <a:avLst/>
              </a:prstTxWarp>
            </a:bodyPr>
            <a:lstStyle/>
            <a:p>
              <a:pPr marL="344488" indent="-342900"/>
              <a:r>
                <a:rPr lang="en-US" sz="2000">
                  <a:solidFill>
                    <a:schemeClr val="tx1"/>
                  </a:solidFill>
                  <a:ea typeface="Tahoma" charset="0"/>
                  <a:cs typeface="Tahoma" charset="0"/>
                </a:rPr>
                <a:t>Backpressure !</a:t>
              </a:r>
            </a:p>
          </p:txBody>
        </p:sp>
      </p:grpSp>
      <p:grpSp>
        <p:nvGrpSpPr>
          <p:cNvPr id="55362" name="Group 189"/>
          <p:cNvGrpSpPr>
            <a:grpSpLocks/>
          </p:cNvGrpSpPr>
          <p:nvPr/>
        </p:nvGrpSpPr>
        <p:grpSpPr bwMode="auto">
          <a:xfrm>
            <a:off x="536575" y="5978525"/>
            <a:ext cx="2376488" cy="2455863"/>
            <a:chOff x="0" y="0"/>
            <a:chExt cx="1497" cy="1547"/>
          </a:xfrm>
        </p:grpSpPr>
        <p:sp>
          <p:nvSpPr>
            <p:cNvPr id="55368" name="AutoShape 190"/>
            <p:cNvSpPr>
              <a:spLocks/>
            </p:cNvSpPr>
            <p:nvPr/>
          </p:nvSpPr>
          <p:spPr bwMode="auto">
            <a:xfrm>
              <a:off x="0" y="0"/>
              <a:ext cx="1497" cy="154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13055"/>
                  </a:moveTo>
                  <a:lnTo>
                    <a:pt x="0" y="14479"/>
                  </a:lnTo>
                  <a:lnTo>
                    <a:pt x="0" y="16615"/>
                  </a:lnTo>
                  <a:lnTo>
                    <a:pt x="0" y="21600"/>
                  </a:lnTo>
                  <a:lnTo>
                    <a:pt x="12600" y="21600"/>
                  </a:lnTo>
                  <a:lnTo>
                    <a:pt x="18000" y="21600"/>
                  </a:lnTo>
                  <a:lnTo>
                    <a:pt x="21600" y="21600"/>
                  </a:lnTo>
                  <a:lnTo>
                    <a:pt x="21600" y="16615"/>
                  </a:lnTo>
                  <a:lnTo>
                    <a:pt x="21600" y="14479"/>
                  </a:lnTo>
                  <a:lnTo>
                    <a:pt x="21600" y="13055"/>
                  </a:lnTo>
                  <a:lnTo>
                    <a:pt x="18000" y="13055"/>
                  </a:lnTo>
                  <a:lnTo>
                    <a:pt x="17084" y="0"/>
                  </a:lnTo>
                  <a:lnTo>
                    <a:pt x="12600" y="13055"/>
                  </a:lnTo>
                  <a:close/>
                  <a:moveTo>
                    <a:pt x="0" y="13055"/>
                  </a:moveTo>
                </a:path>
              </a:pathLst>
            </a:cu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69" name="Rectangle 191"/>
            <p:cNvSpPr>
              <a:spLocks/>
            </p:cNvSpPr>
            <p:nvPr/>
          </p:nvSpPr>
          <p:spPr bwMode="auto">
            <a:xfrm>
              <a:off x="0" y="1069"/>
              <a:ext cx="1496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199" bIns="0" anchor="ctr">
              <a:prstTxWarp prst="textNoShape">
                <a:avLst/>
              </a:prstTxWarp>
            </a:bodyPr>
            <a:lstStyle/>
            <a:p>
              <a:pPr marL="382588" indent="-342900" algn="l"/>
              <a:r>
                <a:rPr lang="en-US" sz="1600">
                  <a:solidFill>
                    <a:schemeClr val="tx1"/>
                  </a:solidFill>
                  <a:ea typeface="Tahoma" charset="0"/>
                  <a:cs typeface="Tahoma" charset="0"/>
                </a:rPr>
                <a:t>Serves requested files as quickly as possible</a:t>
              </a:r>
            </a:p>
          </p:txBody>
        </p:sp>
      </p:grpSp>
      <p:grpSp>
        <p:nvGrpSpPr>
          <p:cNvPr id="55363" name="Group 192"/>
          <p:cNvGrpSpPr>
            <a:grpSpLocks/>
          </p:cNvGrpSpPr>
          <p:nvPr/>
        </p:nvGrpSpPr>
        <p:grpSpPr bwMode="auto">
          <a:xfrm>
            <a:off x="6938963" y="5608638"/>
            <a:ext cx="2628900" cy="2403475"/>
            <a:chOff x="0" y="0"/>
            <a:chExt cx="1656" cy="1513"/>
          </a:xfrm>
        </p:grpSpPr>
        <p:sp>
          <p:nvSpPr>
            <p:cNvPr id="55366" name="AutoShape 193"/>
            <p:cNvSpPr>
              <a:spLocks/>
            </p:cNvSpPr>
            <p:nvPr/>
          </p:nvSpPr>
          <p:spPr bwMode="auto">
            <a:xfrm>
              <a:off x="0" y="0"/>
              <a:ext cx="1655" cy="151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12869"/>
                  </a:moveTo>
                  <a:lnTo>
                    <a:pt x="0" y="14324"/>
                  </a:lnTo>
                  <a:lnTo>
                    <a:pt x="0" y="16507"/>
                  </a:lnTo>
                  <a:lnTo>
                    <a:pt x="0" y="21600"/>
                  </a:lnTo>
                  <a:lnTo>
                    <a:pt x="3600" y="21600"/>
                  </a:lnTo>
                  <a:lnTo>
                    <a:pt x="9000" y="21600"/>
                  </a:lnTo>
                  <a:lnTo>
                    <a:pt x="21600" y="21600"/>
                  </a:lnTo>
                  <a:lnTo>
                    <a:pt x="21600" y="16507"/>
                  </a:lnTo>
                  <a:lnTo>
                    <a:pt x="21600" y="14324"/>
                  </a:lnTo>
                  <a:lnTo>
                    <a:pt x="21600" y="12869"/>
                  </a:lnTo>
                  <a:lnTo>
                    <a:pt x="9000" y="12869"/>
                  </a:lnTo>
                  <a:lnTo>
                    <a:pt x="2950" y="0"/>
                  </a:lnTo>
                  <a:lnTo>
                    <a:pt x="3600" y="12869"/>
                  </a:lnTo>
                  <a:close/>
                  <a:moveTo>
                    <a:pt x="0" y="12869"/>
                  </a:moveTo>
                </a:path>
              </a:pathLst>
            </a:cu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67" name="Rectangle 194"/>
            <p:cNvSpPr>
              <a:spLocks/>
            </p:cNvSpPr>
            <p:nvPr/>
          </p:nvSpPr>
          <p:spPr bwMode="auto">
            <a:xfrm>
              <a:off x="0" y="963"/>
              <a:ext cx="1656" cy="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3199" bIns="0" anchor="ctr">
              <a:prstTxWarp prst="textNoShape">
                <a:avLst/>
              </a:prstTxWarp>
            </a:bodyPr>
            <a:lstStyle/>
            <a:p>
              <a:pPr marL="382588" indent="-342900" algn="l"/>
              <a:r>
                <a:rPr lang="en-US" sz="1600">
                  <a:solidFill>
                    <a:schemeClr val="tx1"/>
                  </a:solidFill>
                  <a:ea typeface="Tahoma" charset="0"/>
                  <a:cs typeface="Tahoma" charset="0"/>
                </a:rPr>
                <a:t>Can recreate timing from media file</a:t>
              </a:r>
            </a:p>
            <a:p>
              <a:pPr marL="382588" indent="-342900" algn="l"/>
              <a:r>
                <a:rPr lang="en-US" sz="1600">
                  <a:solidFill>
                    <a:schemeClr val="tx1"/>
                  </a:solidFill>
                  <a:ea typeface="Tahoma" charset="0"/>
                  <a:cs typeface="Tahoma" charset="0"/>
                </a:rPr>
                <a:t>Accepts buffer underruns</a:t>
              </a:r>
            </a:p>
          </p:txBody>
        </p:sp>
      </p:grpSp>
      <p:pic>
        <p:nvPicPr>
          <p:cNvPr id="55364" name="Picture 68" descr="/Users/griff/SVN/nd/papers/MiSMoSS/slides/courses/INF5071/H10/05-nonqos-cont.ppt_media/Animation_480x320-25_PAT3-4.mov">
            <a:hlinkClick r:id="" action="ppaction://media"/>
          </p:cNvPr>
          <p:cNvPicPr/>
          <p:nvPr>
            <a:vide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134100" y="1892300"/>
            <a:ext cx="17907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65" name="Picture 69" descr="/Users/griff/SVN/nd/papers/MiSMoSS/slides/courses/INF5071/H10/05-nonqos-cont.ppt_media/Animation_480x320-25_PAT3-5.mov">
            <a:hlinkClick r:id="" action="ppaction://media"/>
          </p:cNvPr>
          <p:cNvPicPr/>
          <p:nvPr>
            <a:vide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134100" y="1892300"/>
            <a:ext cx="17907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Towsley</a:t>
            </a:r>
            <a:r>
              <a:rPr lang="en-US" dirty="0" smtClean="0"/>
              <a:t> Wang paper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56413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4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6323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56324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56411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2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6325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6326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56409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0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6327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6328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56407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8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6329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56330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/>
              <a:t>Coding for Adaptive Streaming: MPEG-1</a:t>
            </a:r>
          </a:p>
        </p:txBody>
      </p:sp>
      <p:sp>
        <p:nvSpPr>
          <p:cNvPr id="56331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8199438" cy="3081337"/>
          </a:xfrm>
        </p:spPr>
        <p:txBody>
          <a:bodyPr rIns="57200"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International Standard: Moving Pictures Expert Group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1800"/>
              <a:t>Compression of audio and video for playback (1.5 Mbit/s)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1800"/>
              <a:t>Real-time decoding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/>
              <a:t>Sequence of I-, P-, and B-Frames</a:t>
            </a:r>
          </a:p>
        </p:txBody>
      </p:sp>
      <p:sp>
        <p:nvSpPr>
          <p:cNvPr id="17427" name="Rectangle 19"/>
          <p:cNvSpPr>
            <a:spLocks/>
          </p:cNvSpPr>
          <p:nvPr/>
        </p:nvSpPr>
        <p:spPr bwMode="auto">
          <a:xfrm>
            <a:off x="1019175" y="4916488"/>
            <a:ext cx="509588" cy="808037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8" name="Rectangle 20"/>
          <p:cNvSpPr>
            <a:spLocks/>
          </p:cNvSpPr>
          <p:nvPr/>
        </p:nvSpPr>
        <p:spPr bwMode="auto">
          <a:xfrm>
            <a:off x="7332663" y="5170488"/>
            <a:ext cx="509587" cy="561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9" name="Rectangle 21"/>
          <p:cNvSpPr>
            <a:spLocks/>
          </p:cNvSpPr>
          <p:nvPr/>
        </p:nvSpPr>
        <p:spPr bwMode="auto">
          <a:xfrm>
            <a:off x="4187825" y="5165725"/>
            <a:ext cx="509588" cy="561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0" name="Rectangle 22"/>
          <p:cNvSpPr>
            <a:spLocks/>
          </p:cNvSpPr>
          <p:nvPr/>
        </p:nvSpPr>
        <p:spPr bwMode="auto">
          <a:xfrm>
            <a:off x="1830388" y="5367338"/>
            <a:ext cx="509587" cy="350837"/>
          </a:xfrm>
          <a:prstGeom prst="rect">
            <a:avLst/>
          </a:prstGeom>
          <a:solidFill>
            <a:srgbClr val="99CC00"/>
          </a:solidFill>
          <a:ln w="25400">
            <a:solidFill>
              <a:srgbClr val="33CC33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1" name="AutoShape 23"/>
          <p:cNvSpPr>
            <a:spLocks/>
          </p:cNvSpPr>
          <p:nvPr/>
        </p:nvSpPr>
        <p:spPr bwMode="auto">
          <a:xfrm>
            <a:off x="1282700" y="5618163"/>
            <a:ext cx="825500" cy="342900"/>
          </a:xfrm>
          <a:custGeom>
            <a:avLst/>
            <a:gdLst>
              <a:gd name="T0" fmla="*/ 0 w 21600"/>
              <a:gd name="T1" fmla="*/ 0 h 21043"/>
              <a:gd name="T2" fmla="*/ 21600 w 21600"/>
              <a:gd name="T3" fmla="*/ 21043 h 21043"/>
            </a:gdLst>
            <a:ahLst/>
            <a:cxnLst/>
            <a:rect l="T0" t="T1" r="T2" b="T3"/>
            <a:pathLst>
              <a:path w="21600" h="21043">
                <a:moveTo>
                  <a:pt x="21600" y="0"/>
                </a:moveTo>
                <a:cubicBezTo>
                  <a:pt x="16740" y="10216"/>
                  <a:pt x="11880" y="20432"/>
                  <a:pt x="8266" y="21016"/>
                </a:cubicBezTo>
                <a:cubicBezTo>
                  <a:pt x="4652" y="21600"/>
                  <a:pt x="2326" y="12649"/>
                  <a:pt x="0" y="3795"/>
                </a:cubicBezTo>
              </a:path>
            </a:pathLst>
          </a:custGeom>
          <a:noFill/>
          <a:ln w="25400">
            <a:solidFill>
              <a:srgbClr val="33CC33"/>
            </a:solidFill>
            <a:miter lim="800000"/>
            <a:headEnd/>
            <a:tailEnd type="triangle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2" name="AutoShape 24"/>
          <p:cNvSpPr>
            <a:spLocks/>
          </p:cNvSpPr>
          <p:nvPr/>
        </p:nvSpPr>
        <p:spPr bwMode="auto">
          <a:xfrm>
            <a:off x="2125663" y="5626100"/>
            <a:ext cx="2286000" cy="519113"/>
          </a:xfrm>
          <a:custGeom>
            <a:avLst/>
            <a:gdLst>
              <a:gd name="T0" fmla="*/ 0 w 21600"/>
              <a:gd name="T1" fmla="*/ 0 h 21157"/>
              <a:gd name="T2" fmla="*/ 21600 w 21600"/>
              <a:gd name="T3" fmla="*/ 21157 h 21157"/>
            </a:gdLst>
            <a:ahLst/>
            <a:cxnLst/>
            <a:rect l="T0" t="T1" r="T2" b="T3"/>
            <a:pathLst>
              <a:path w="21600" h="21157">
                <a:moveTo>
                  <a:pt x="0" y="0"/>
                </a:moveTo>
                <a:cubicBezTo>
                  <a:pt x="2775" y="3492"/>
                  <a:pt x="13020" y="20695"/>
                  <a:pt x="16620" y="21147"/>
                </a:cubicBezTo>
                <a:cubicBezTo>
                  <a:pt x="20220" y="21600"/>
                  <a:pt x="20565" y="6726"/>
                  <a:pt x="21600" y="2910"/>
                </a:cubicBezTo>
              </a:path>
            </a:pathLst>
          </a:custGeom>
          <a:noFill/>
          <a:ln w="25400">
            <a:solidFill>
              <a:srgbClr val="33CC33"/>
            </a:solidFill>
            <a:miter lim="800000"/>
            <a:headEnd/>
            <a:tailEnd type="triangle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3" name="Rectangle 25"/>
          <p:cNvSpPr>
            <a:spLocks/>
          </p:cNvSpPr>
          <p:nvPr/>
        </p:nvSpPr>
        <p:spPr bwMode="auto">
          <a:xfrm>
            <a:off x="2625725" y="5380038"/>
            <a:ext cx="509588" cy="350837"/>
          </a:xfrm>
          <a:prstGeom prst="rect">
            <a:avLst/>
          </a:prstGeom>
          <a:solidFill>
            <a:srgbClr val="99CC00"/>
          </a:solidFill>
          <a:ln w="25400">
            <a:solidFill>
              <a:srgbClr val="33CC33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4" name="AutoShape 26"/>
          <p:cNvSpPr>
            <a:spLocks/>
          </p:cNvSpPr>
          <p:nvPr/>
        </p:nvSpPr>
        <p:spPr bwMode="auto">
          <a:xfrm>
            <a:off x="2868613" y="5657850"/>
            <a:ext cx="1538287" cy="400050"/>
          </a:xfrm>
          <a:custGeom>
            <a:avLst/>
            <a:gdLst>
              <a:gd name="T0" fmla="*/ 0 w 21600"/>
              <a:gd name="T1" fmla="*/ 0 h 21034"/>
              <a:gd name="T2" fmla="*/ 21600 w 21600"/>
              <a:gd name="T3" fmla="*/ 21034 h 21034"/>
            </a:gdLst>
            <a:ahLst/>
            <a:cxnLst/>
            <a:rect l="T0" t="T1" r="T2" b="T3"/>
            <a:pathLst>
              <a:path w="21600" h="21034">
                <a:moveTo>
                  <a:pt x="0" y="0"/>
                </a:moveTo>
                <a:cubicBezTo>
                  <a:pt x="2385" y="3503"/>
                  <a:pt x="10677" y="20432"/>
                  <a:pt x="14266" y="21016"/>
                </a:cubicBezTo>
                <a:cubicBezTo>
                  <a:pt x="17855" y="21600"/>
                  <a:pt x="20084" y="7256"/>
                  <a:pt x="21600" y="3669"/>
                </a:cubicBezTo>
              </a:path>
            </a:pathLst>
          </a:custGeom>
          <a:noFill/>
          <a:ln w="25400">
            <a:solidFill>
              <a:srgbClr val="33CC33"/>
            </a:solidFill>
            <a:miter lim="800000"/>
            <a:headEnd/>
            <a:tailEnd type="triangle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5" name="AutoShape 27"/>
          <p:cNvSpPr>
            <a:spLocks/>
          </p:cNvSpPr>
          <p:nvPr/>
        </p:nvSpPr>
        <p:spPr bwMode="auto">
          <a:xfrm>
            <a:off x="1303338" y="5640388"/>
            <a:ext cx="1528762" cy="425450"/>
          </a:xfrm>
          <a:custGeom>
            <a:avLst/>
            <a:gdLst>
              <a:gd name="T0" fmla="*/ 0 w 21600"/>
              <a:gd name="T1" fmla="*/ 0 h 21065"/>
              <a:gd name="T2" fmla="*/ 21600 w 21600"/>
              <a:gd name="T3" fmla="*/ 21065 h 21065"/>
            </a:gdLst>
            <a:ahLst/>
            <a:cxnLst/>
            <a:rect l="T0" t="T1" r="T2" b="T3"/>
            <a:pathLst>
              <a:path w="21600" h="21065">
                <a:moveTo>
                  <a:pt x="21600" y="0"/>
                </a:moveTo>
                <a:cubicBezTo>
                  <a:pt x="18707" y="3535"/>
                  <a:pt x="7783" y="20500"/>
                  <a:pt x="4172" y="21050"/>
                </a:cubicBezTo>
                <a:cubicBezTo>
                  <a:pt x="561" y="21600"/>
                  <a:pt x="875" y="6833"/>
                  <a:pt x="0" y="3063"/>
                </a:cubicBezTo>
              </a:path>
            </a:pathLst>
          </a:custGeom>
          <a:noFill/>
          <a:ln w="25400">
            <a:solidFill>
              <a:srgbClr val="33CC33"/>
            </a:solidFill>
            <a:miter lim="800000"/>
            <a:headEnd/>
            <a:tailEnd type="triangle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6" name="Rectangle 28"/>
          <p:cNvSpPr>
            <a:spLocks/>
          </p:cNvSpPr>
          <p:nvPr/>
        </p:nvSpPr>
        <p:spPr bwMode="auto">
          <a:xfrm>
            <a:off x="3392488" y="5373688"/>
            <a:ext cx="509587" cy="350837"/>
          </a:xfrm>
          <a:prstGeom prst="rect">
            <a:avLst/>
          </a:prstGeom>
          <a:solidFill>
            <a:srgbClr val="99CC00"/>
          </a:solidFill>
          <a:ln w="25400">
            <a:solidFill>
              <a:srgbClr val="33CC33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7" name="AutoShape 29"/>
          <p:cNvSpPr>
            <a:spLocks/>
          </p:cNvSpPr>
          <p:nvPr/>
        </p:nvSpPr>
        <p:spPr bwMode="auto">
          <a:xfrm>
            <a:off x="3619500" y="5626100"/>
            <a:ext cx="755650" cy="295275"/>
          </a:xfrm>
          <a:custGeom>
            <a:avLst/>
            <a:gdLst>
              <a:gd name="T0" fmla="*/ 0 w 21600"/>
              <a:gd name="T1" fmla="*/ 0 h 21120"/>
              <a:gd name="T2" fmla="*/ 21600 w 21600"/>
              <a:gd name="T3" fmla="*/ 21120 h 21120"/>
            </a:gdLst>
            <a:ahLst/>
            <a:cxnLst/>
            <a:rect l="T0" t="T1" r="T2" b="T3"/>
            <a:pathLst>
              <a:path w="21600" h="21120">
                <a:moveTo>
                  <a:pt x="0" y="0"/>
                </a:moveTo>
                <a:cubicBezTo>
                  <a:pt x="1185" y="10301"/>
                  <a:pt x="2385" y="20601"/>
                  <a:pt x="5985" y="21101"/>
                </a:cubicBezTo>
                <a:cubicBezTo>
                  <a:pt x="9585" y="21600"/>
                  <a:pt x="15585" y="12173"/>
                  <a:pt x="21600" y="2809"/>
                </a:cubicBezTo>
              </a:path>
            </a:pathLst>
          </a:custGeom>
          <a:noFill/>
          <a:ln w="25400">
            <a:solidFill>
              <a:srgbClr val="33CC33"/>
            </a:solidFill>
            <a:miter lim="800000"/>
            <a:headEnd/>
            <a:tailEnd type="triangle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8" name="AutoShape 30"/>
          <p:cNvSpPr>
            <a:spLocks/>
          </p:cNvSpPr>
          <p:nvPr/>
        </p:nvSpPr>
        <p:spPr bwMode="auto">
          <a:xfrm>
            <a:off x="1308100" y="5651500"/>
            <a:ext cx="2249488" cy="449263"/>
          </a:xfrm>
          <a:custGeom>
            <a:avLst/>
            <a:gdLst>
              <a:gd name="T0" fmla="*/ 0 w 21138"/>
              <a:gd name="T1" fmla="*/ 0 h 21161"/>
              <a:gd name="T2" fmla="*/ 21138 w 21138"/>
              <a:gd name="T3" fmla="*/ 21161 h 21161"/>
            </a:gdLst>
            <a:ahLst/>
            <a:cxnLst/>
            <a:rect l="T0" t="T1" r="T2" b="T3"/>
            <a:pathLst>
              <a:path w="21138" h="21161">
                <a:moveTo>
                  <a:pt x="21138" y="0"/>
                </a:moveTo>
                <a:cubicBezTo>
                  <a:pt x="18125" y="3513"/>
                  <a:pt x="6579" y="20703"/>
                  <a:pt x="3058" y="21152"/>
                </a:cubicBezTo>
                <a:cubicBezTo>
                  <a:pt x="-462" y="21600"/>
                  <a:pt x="642" y="6727"/>
                  <a:pt x="0" y="2915"/>
                </a:cubicBezTo>
              </a:path>
            </a:pathLst>
          </a:custGeom>
          <a:noFill/>
          <a:ln w="25400">
            <a:solidFill>
              <a:srgbClr val="33CC33"/>
            </a:solidFill>
            <a:miter lim="800000"/>
            <a:headEnd/>
            <a:tailEnd type="triangle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" name="Rectangle 31"/>
          <p:cNvSpPr>
            <a:spLocks/>
          </p:cNvSpPr>
          <p:nvPr/>
        </p:nvSpPr>
        <p:spPr bwMode="auto">
          <a:xfrm>
            <a:off x="4972050" y="5370513"/>
            <a:ext cx="509588" cy="350837"/>
          </a:xfrm>
          <a:prstGeom prst="rect">
            <a:avLst/>
          </a:prstGeom>
          <a:solidFill>
            <a:srgbClr val="99CC00"/>
          </a:solidFill>
          <a:ln w="25400">
            <a:solidFill>
              <a:srgbClr val="33CC33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0" name="AutoShape 32"/>
          <p:cNvSpPr>
            <a:spLocks/>
          </p:cNvSpPr>
          <p:nvPr/>
        </p:nvSpPr>
        <p:spPr bwMode="auto">
          <a:xfrm>
            <a:off x="4478338" y="5630863"/>
            <a:ext cx="825500" cy="342900"/>
          </a:xfrm>
          <a:custGeom>
            <a:avLst/>
            <a:gdLst>
              <a:gd name="T0" fmla="*/ 0 w 21600"/>
              <a:gd name="T1" fmla="*/ 0 h 21043"/>
              <a:gd name="T2" fmla="*/ 21600 w 21600"/>
              <a:gd name="T3" fmla="*/ 21043 h 21043"/>
            </a:gdLst>
            <a:ahLst/>
            <a:cxnLst/>
            <a:rect l="T0" t="T1" r="T2" b="T3"/>
            <a:pathLst>
              <a:path w="21600" h="21043">
                <a:moveTo>
                  <a:pt x="21600" y="0"/>
                </a:moveTo>
                <a:cubicBezTo>
                  <a:pt x="16740" y="10216"/>
                  <a:pt x="11880" y="20432"/>
                  <a:pt x="8266" y="21016"/>
                </a:cubicBezTo>
                <a:cubicBezTo>
                  <a:pt x="4652" y="21600"/>
                  <a:pt x="2326" y="12649"/>
                  <a:pt x="0" y="3795"/>
                </a:cubicBezTo>
              </a:path>
            </a:pathLst>
          </a:custGeom>
          <a:noFill/>
          <a:ln w="25400">
            <a:solidFill>
              <a:srgbClr val="33CC33"/>
            </a:solidFill>
            <a:miter lim="800000"/>
            <a:headEnd/>
            <a:tailEnd type="triangle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1" name="AutoShape 33"/>
          <p:cNvSpPr>
            <a:spLocks/>
          </p:cNvSpPr>
          <p:nvPr/>
        </p:nvSpPr>
        <p:spPr bwMode="auto">
          <a:xfrm>
            <a:off x="5321300" y="5638800"/>
            <a:ext cx="2286000" cy="519113"/>
          </a:xfrm>
          <a:custGeom>
            <a:avLst/>
            <a:gdLst>
              <a:gd name="T0" fmla="*/ 0 w 21600"/>
              <a:gd name="T1" fmla="*/ 0 h 21157"/>
              <a:gd name="T2" fmla="*/ 21600 w 21600"/>
              <a:gd name="T3" fmla="*/ 21157 h 21157"/>
            </a:gdLst>
            <a:ahLst/>
            <a:cxnLst/>
            <a:rect l="T0" t="T1" r="T2" b="T3"/>
            <a:pathLst>
              <a:path w="21600" h="21157">
                <a:moveTo>
                  <a:pt x="0" y="0"/>
                </a:moveTo>
                <a:cubicBezTo>
                  <a:pt x="2775" y="3492"/>
                  <a:pt x="13020" y="20695"/>
                  <a:pt x="16620" y="21147"/>
                </a:cubicBezTo>
                <a:cubicBezTo>
                  <a:pt x="20220" y="21600"/>
                  <a:pt x="20565" y="6726"/>
                  <a:pt x="21600" y="2910"/>
                </a:cubicBezTo>
              </a:path>
            </a:pathLst>
          </a:custGeom>
          <a:noFill/>
          <a:ln w="25400">
            <a:solidFill>
              <a:srgbClr val="33CC33"/>
            </a:solidFill>
            <a:miter lim="800000"/>
            <a:headEnd/>
            <a:tailEnd type="triangle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2" name="Rectangle 34"/>
          <p:cNvSpPr>
            <a:spLocks/>
          </p:cNvSpPr>
          <p:nvPr/>
        </p:nvSpPr>
        <p:spPr bwMode="auto">
          <a:xfrm>
            <a:off x="5767388" y="5383213"/>
            <a:ext cx="509587" cy="350837"/>
          </a:xfrm>
          <a:prstGeom prst="rect">
            <a:avLst/>
          </a:prstGeom>
          <a:solidFill>
            <a:srgbClr val="99CC00"/>
          </a:solidFill>
          <a:ln w="25400">
            <a:solidFill>
              <a:srgbClr val="33CC33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3" name="AutoShape 35"/>
          <p:cNvSpPr>
            <a:spLocks/>
          </p:cNvSpPr>
          <p:nvPr/>
        </p:nvSpPr>
        <p:spPr bwMode="auto">
          <a:xfrm>
            <a:off x="6064250" y="5670550"/>
            <a:ext cx="1538288" cy="400050"/>
          </a:xfrm>
          <a:custGeom>
            <a:avLst/>
            <a:gdLst>
              <a:gd name="T0" fmla="*/ 0 w 21600"/>
              <a:gd name="T1" fmla="*/ 0 h 21034"/>
              <a:gd name="T2" fmla="*/ 21600 w 21600"/>
              <a:gd name="T3" fmla="*/ 21034 h 21034"/>
            </a:gdLst>
            <a:ahLst/>
            <a:cxnLst/>
            <a:rect l="T0" t="T1" r="T2" b="T3"/>
            <a:pathLst>
              <a:path w="21600" h="21034">
                <a:moveTo>
                  <a:pt x="0" y="0"/>
                </a:moveTo>
                <a:cubicBezTo>
                  <a:pt x="2385" y="3503"/>
                  <a:pt x="10677" y="20432"/>
                  <a:pt x="14266" y="21016"/>
                </a:cubicBezTo>
                <a:cubicBezTo>
                  <a:pt x="17855" y="21600"/>
                  <a:pt x="20084" y="7256"/>
                  <a:pt x="21600" y="3669"/>
                </a:cubicBezTo>
              </a:path>
            </a:pathLst>
          </a:custGeom>
          <a:noFill/>
          <a:ln w="25400">
            <a:solidFill>
              <a:srgbClr val="33CC33"/>
            </a:solidFill>
            <a:miter lim="800000"/>
            <a:headEnd/>
            <a:tailEnd type="triangle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4" name="AutoShape 36"/>
          <p:cNvSpPr>
            <a:spLocks/>
          </p:cNvSpPr>
          <p:nvPr/>
        </p:nvSpPr>
        <p:spPr bwMode="auto">
          <a:xfrm>
            <a:off x="4498975" y="5653088"/>
            <a:ext cx="1528763" cy="425450"/>
          </a:xfrm>
          <a:custGeom>
            <a:avLst/>
            <a:gdLst>
              <a:gd name="T0" fmla="*/ 0 w 21600"/>
              <a:gd name="T1" fmla="*/ 0 h 21065"/>
              <a:gd name="T2" fmla="*/ 21600 w 21600"/>
              <a:gd name="T3" fmla="*/ 21065 h 21065"/>
            </a:gdLst>
            <a:ahLst/>
            <a:cxnLst/>
            <a:rect l="T0" t="T1" r="T2" b="T3"/>
            <a:pathLst>
              <a:path w="21600" h="21065">
                <a:moveTo>
                  <a:pt x="21600" y="0"/>
                </a:moveTo>
                <a:cubicBezTo>
                  <a:pt x="18707" y="3535"/>
                  <a:pt x="7783" y="20500"/>
                  <a:pt x="4172" y="21050"/>
                </a:cubicBezTo>
                <a:cubicBezTo>
                  <a:pt x="561" y="21600"/>
                  <a:pt x="875" y="6833"/>
                  <a:pt x="0" y="3063"/>
                </a:cubicBezTo>
              </a:path>
            </a:pathLst>
          </a:custGeom>
          <a:noFill/>
          <a:ln w="25400">
            <a:solidFill>
              <a:srgbClr val="33CC33"/>
            </a:solidFill>
            <a:miter lim="800000"/>
            <a:headEnd/>
            <a:tailEnd type="triangle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5" name="Rectangle 37"/>
          <p:cNvSpPr>
            <a:spLocks/>
          </p:cNvSpPr>
          <p:nvPr/>
        </p:nvSpPr>
        <p:spPr bwMode="auto">
          <a:xfrm>
            <a:off x="6534150" y="5376863"/>
            <a:ext cx="509588" cy="350837"/>
          </a:xfrm>
          <a:prstGeom prst="rect">
            <a:avLst/>
          </a:prstGeom>
          <a:solidFill>
            <a:srgbClr val="99CC00"/>
          </a:solidFill>
          <a:ln w="25400">
            <a:solidFill>
              <a:srgbClr val="33CC33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6" name="AutoShape 38"/>
          <p:cNvSpPr>
            <a:spLocks/>
          </p:cNvSpPr>
          <p:nvPr/>
        </p:nvSpPr>
        <p:spPr bwMode="auto">
          <a:xfrm>
            <a:off x="6815138" y="5638800"/>
            <a:ext cx="755650" cy="295275"/>
          </a:xfrm>
          <a:custGeom>
            <a:avLst/>
            <a:gdLst>
              <a:gd name="T0" fmla="*/ 0 w 21600"/>
              <a:gd name="T1" fmla="*/ 0 h 21120"/>
              <a:gd name="T2" fmla="*/ 21600 w 21600"/>
              <a:gd name="T3" fmla="*/ 21120 h 21120"/>
            </a:gdLst>
            <a:ahLst/>
            <a:cxnLst/>
            <a:rect l="T0" t="T1" r="T2" b="T3"/>
            <a:pathLst>
              <a:path w="21600" h="21120">
                <a:moveTo>
                  <a:pt x="0" y="0"/>
                </a:moveTo>
                <a:cubicBezTo>
                  <a:pt x="1185" y="10301"/>
                  <a:pt x="2385" y="20601"/>
                  <a:pt x="5985" y="21101"/>
                </a:cubicBezTo>
                <a:cubicBezTo>
                  <a:pt x="9585" y="21600"/>
                  <a:pt x="15585" y="12173"/>
                  <a:pt x="21600" y="2809"/>
                </a:cubicBezTo>
              </a:path>
            </a:pathLst>
          </a:custGeom>
          <a:noFill/>
          <a:ln w="25400">
            <a:solidFill>
              <a:srgbClr val="33CC33"/>
            </a:solidFill>
            <a:miter lim="800000"/>
            <a:headEnd/>
            <a:tailEnd type="triangle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7" name="AutoShape 39"/>
          <p:cNvSpPr>
            <a:spLocks/>
          </p:cNvSpPr>
          <p:nvPr/>
        </p:nvSpPr>
        <p:spPr bwMode="auto">
          <a:xfrm>
            <a:off x="4503738" y="5664200"/>
            <a:ext cx="2249487" cy="449263"/>
          </a:xfrm>
          <a:custGeom>
            <a:avLst/>
            <a:gdLst>
              <a:gd name="T0" fmla="*/ 0 w 21138"/>
              <a:gd name="T1" fmla="*/ 0 h 21161"/>
              <a:gd name="T2" fmla="*/ 21138 w 21138"/>
              <a:gd name="T3" fmla="*/ 21161 h 21161"/>
            </a:gdLst>
            <a:ahLst/>
            <a:cxnLst/>
            <a:rect l="T0" t="T1" r="T2" b="T3"/>
            <a:pathLst>
              <a:path w="21138" h="21161">
                <a:moveTo>
                  <a:pt x="21138" y="0"/>
                </a:moveTo>
                <a:cubicBezTo>
                  <a:pt x="18125" y="3513"/>
                  <a:pt x="6579" y="20703"/>
                  <a:pt x="3058" y="21152"/>
                </a:cubicBezTo>
                <a:cubicBezTo>
                  <a:pt x="-462" y="21600"/>
                  <a:pt x="642" y="6727"/>
                  <a:pt x="0" y="2915"/>
                </a:cubicBezTo>
              </a:path>
            </a:pathLst>
          </a:custGeom>
          <a:noFill/>
          <a:ln w="25400">
            <a:solidFill>
              <a:srgbClr val="33CC33"/>
            </a:solidFill>
            <a:miter lim="800000"/>
            <a:headEnd/>
            <a:tailEnd type="triangle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8" name="AutoShape 40"/>
          <p:cNvSpPr>
            <a:spLocks/>
          </p:cNvSpPr>
          <p:nvPr/>
        </p:nvSpPr>
        <p:spPr bwMode="auto">
          <a:xfrm>
            <a:off x="1308100" y="5494338"/>
            <a:ext cx="3146425" cy="695325"/>
          </a:xfrm>
          <a:custGeom>
            <a:avLst/>
            <a:gdLst>
              <a:gd name="T0" fmla="*/ 0 w 21600"/>
              <a:gd name="T1" fmla="*/ 0 h 21551"/>
              <a:gd name="T2" fmla="*/ 21600 w 21600"/>
              <a:gd name="T3" fmla="*/ 21551 h 21551"/>
            </a:gdLst>
            <a:ahLst/>
            <a:cxnLst/>
            <a:rect l="T0" t="T1" r="T2" b="T3"/>
            <a:pathLst>
              <a:path w="21600" h="21551">
                <a:moveTo>
                  <a:pt x="21600" y="0"/>
                </a:moveTo>
                <a:cubicBezTo>
                  <a:pt x="17720" y="10726"/>
                  <a:pt x="13851" y="21502"/>
                  <a:pt x="10255" y="21551"/>
                </a:cubicBezTo>
                <a:cubicBezTo>
                  <a:pt x="6659" y="21600"/>
                  <a:pt x="1711" y="3838"/>
                  <a:pt x="0" y="295"/>
                </a:cubicBez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9" name="AutoShape 41"/>
          <p:cNvSpPr>
            <a:spLocks/>
          </p:cNvSpPr>
          <p:nvPr/>
        </p:nvSpPr>
        <p:spPr bwMode="auto">
          <a:xfrm>
            <a:off x="4468813" y="5497513"/>
            <a:ext cx="3146425" cy="695325"/>
          </a:xfrm>
          <a:custGeom>
            <a:avLst/>
            <a:gdLst>
              <a:gd name="T0" fmla="*/ 0 w 21600"/>
              <a:gd name="T1" fmla="*/ 0 h 21551"/>
              <a:gd name="T2" fmla="*/ 21600 w 21600"/>
              <a:gd name="T3" fmla="*/ 21551 h 21551"/>
            </a:gdLst>
            <a:ahLst/>
            <a:cxnLst/>
            <a:rect l="T0" t="T1" r="T2" b="T3"/>
            <a:pathLst>
              <a:path w="21600" h="21551">
                <a:moveTo>
                  <a:pt x="21600" y="0"/>
                </a:moveTo>
                <a:cubicBezTo>
                  <a:pt x="17720" y="10726"/>
                  <a:pt x="13851" y="21502"/>
                  <a:pt x="10255" y="21551"/>
                </a:cubicBezTo>
                <a:cubicBezTo>
                  <a:pt x="6659" y="21600"/>
                  <a:pt x="1711" y="3838"/>
                  <a:pt x="0" y="295"/>
                </a:cubicBez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0" name="Rectangle 42"/>
          <p:cNvSpPr>
            <a:spLocks/>
          </p:cNvSpPr>
          <p:nvPr/>
        </p:nvSpPr>
        <p:spPr bwMode="auto">
          <a:xfrm>
            <a:off x="1042988" y="2924175"/>
            <a:ext cx="509587" cy="1598613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1" name="Rectangle 43"/>
          <p:cNvSpPr>
            <a:spLocks/>
          </p:cNvSpPr>
          <p:nvPr/>
        </p:nvSpPr>
        <p:spPr bwMode="auto">
          <a:xfrm>
            <a:off x="4211638" y="2924175"/>
            <a:ext cx="509587" cy="1598613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2" name="Rectangle 44"/>
          <p:cNvSpPr>
            <a:spLocks/>
          </p:cNvSpPr>
          <p:nvPr/>
        </p:nvSpPr>
        <p:spPr bwMode="auto">
          <a:xfrm>
            <a:off x="7380288" y="2924175"/>
            <a:ext cx="509587" cy="1598613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3" name="Rectangle 45"/>
          <p:cNvSpPr>
            <a:spLocks/>
          </p:cNvSpPr>
          <p:nvPr/>
        </p:nvSpPr>
        <p:spPr bwMode="auto">
          <a:xfrm>
            <a:off x="6588125" y="2924175"/>
            <a:ext cx="509588" cy="1598613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4" name="Rectangle 46"/>
          <p:cNvSpPr>
            <a:spLocks/>
          </p:cNvSpPr>
          <p:nvPr/>
        </p:nvSpPr>
        <p:spPr bwMode="auto">
          <a:xfrm>
            <a:off x="5795963" y="2924175"/>
            <a:ext cx="509587" cy="1598613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5" name="Rectangle 47"/>
          <p:cNvSpPr>
            <a:spLocks/>
          </p:cNvSpPr>
          <p:nvPr/>
        </p:nvSpPr>
        <p:spPr bwMode="auto">
          <a:xfrm>
            <a:off x="5003800" y="2924175"/>
            <a:ext cx="509588" cy="1598613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6" name="Rectangle 48"/>
          <p:cNvSpPr>
            <a:spLocks/>
          </p:cNvSpPr>
          <p:nvPr/>
        </p:nvSpPr>
        <p:spPr bwMode="auto">
          <a:xfrm>
            <a:off x="3419475" y="2924175"/>
            <a:ext cx="509588" cy="1598613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7" name="Rectangle 49"/>
          <p:cNvSpPr>
            <a:spLocks/>
          </p:cNvSpPr>
          <p:nvPr/>
        </p:nvSpPr>
        <p:spPr bwMode="auto">
          <a:xfrm>
            <a:off x="2627313" y="2924175"/>
            <a:ext cx="509587" cy="1598613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8" name="Rectangle 50"/>
          <p:cNvSpPr>
            <a:spLocks/>
          </p:cNvSpPr>
          <p:nvPr/>
        </p:nvSpPr>
        <p:spPr bwMode="auto">
          <a:xfrm>
            <a:off x="1835150" y="2924175"/>
            <a:ext cx="509588" cy="1598613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>
            <a:off x="1331913" y="3716338"/>
            <a:ext cx="0" cy="10810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1331913" y="3716338"/>
            <a:ext cx="3170237" cy="1368425"/>
            <a:chOff x="0" y="0"/>
            <a:chExt cx="1997" cy="862"/>
          </a:xfrm>
        </p:grpSpPr>
        <p:sp>
          <p:nvSpPr>
            <p:cNvPr id="56405" name="Line 53"/>
            <p:cNvSpPr>
              <a:spLocks noChangeShapeType="1"/>
            </p:cNvSpPr>
            <p:nvPr/>
          </p:nvSpPr>
          <p:spPr bwMode="auto">
            <a:xfrm>
              <a:off x="1996" y="0"/>
              <a:ext cx="1" cy="86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6" name="Line 54"/>
            <p:cNvSpPr>
              <a:spLocks noChangeShapeType="1"/>
            </p:cNvSpPr>
            <p:nvPr/>
          </p:nvSpPr>
          <p:spPr bwMode="auto">
            <a:xfrm>
              <a:off x="0" y="0"/>
              <a:ext cx="1996" cy="86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4500563" y="3716338"/>
            <a:ext cx="3168650" cy="1368425"/>
            <a:chOff x="0" y="0"/>
            <a:chExt cx="1996" cy="862"/>
          </a:xfrm>
        </p:grpSpPr>
        <p:sp>
          <p:nvSpPr>
            <p:cNvPr id="56403" name="Line 56"/>
            <p:cNvSpPr>
              <a:spLocks noChangeShapeType="1"/>
            </p:cNvSpPr>
            <p:nvPr/>
          </p:nvSpPr>
          <p:spPr bwMode="auto">
            <a:xfrm>
              <a:off x="1995" y="0"/>
              <a:ext cx="1" cy="86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4" name="Line 57"/>
            <p:cNvSpPr>
              <a:spLocks noChangeShapeType="1"/>
            </p:cNvSpPr>
            <p:nvPr/>
          </p:nvSpPr>
          <p:spPr bwMode="auto">
            <a:xfrm>
              <a:off x="0" y="0"/>
              <a:ext cx="1996" cy="86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1331913" y="3716338"/>
            <a:ext cx="3168650" cy="1584325"/>
            <a:chOff x="0" y="0"/>
            <a:chExt cx="1996" cy="998"/>
          </a:xfrm>
        </p:grpSpPr>
        <p:sp>
          <p:nvSpPr>
            <p:cNvPr id="56400" name="Line 59"/>
            <p:cNvSpPr>
              <a:spLocks noChangeShapeType="1"/>
            </p:cNvSpPr>
            <p:nvPr/>
          </p:nvSpPr>
          <p:spPr bwMode="auto">
            <a:xfrm>
              <a:off x="499" y="0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1" name="Line 60"/>
            <p:cNvSpPr>
              <a:spLocks noChangeShapeType="1"/>
            </p:cNvSpPr>
            <p:nvPr/>
          </p:nvSpPr>
          <p:spPr bwMode="auto">
            <a:xfrm>
              <a:off x="0" y="0"/>
              <a:ext cx="499" cy="9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Line 61"/>
            <p:cNvSpPr>
              <a:spLocks noChangeShapeType="1"/>
            </p:cNvSpPr>
            <p:nvPr/>
          </p:nvSpPr>
          <p:spPr bwMode="auto">
            <a:xfrm flipH="1">
              <a:off x="499" y="0"/>
              <a:ext cx="1497" cy="9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4500563" y="3716338"/>
            <a:ext cx="3168650" cy="1584325"/>
            <a:chOff x="0" y="0"/>
            <a:chExt cx="1996" cy="998"/>
          </a:xfrm>
        </p:grpSpPr>
        <p:sp>
          <p:nvSpPr>
            <p:cNvPr id="56397" name="Line 63"/>
            <p:cNvSpPr>
              <a:spLocks noChangeShapeType="1"/>
            </p:cNvSpPr>
            <p:nvPr/>
          </p:nvSpPr>
          <p:spPr bwMode="auto">
            <a:xfrm>
              <a:off x="499" y="0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8" name="Line 64"/>
            <p:cNvSpPr>
              <a:spLocks noChangeShapeType="1"/>
            </p:cNvSpPr>
            <p:nvPr/>
          </p:nvSpPr>
          <p:spPr bwMode="auto">
            <a:xfrm>
              <a:off x="0" y="0"/>
              <a:ext cx="499" cy="9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9" name="Line 65"/>
            <p:cNvSpPr>
              <a:spLocks noChangeShapeType="1"/>
            </p:cNvSpPr>
            <p:nvPr/>
          </p:nvSpPr>
          <p:spPr bwMode="auto">
            <a:xfrm flipH="1">
              <a:off x="499" y="0"/>
              <a:ext cx="1497" cy="9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1331913" y="3716338"/>
            <a:ext cx="3168650" cy="1584325"/>
            <a:chOff x="0" y="0"/>
            <a:chExt cx="1996" cy="998"/>
          </a:xfrm>
        </p:grpSpPr>
        <p:sp>
          <p:nvSpPr>
            <p:cNvPr id="56394" name="Line 67"/>
            <p:cNvSpPr>
              <a:spLocks noChangeShapeType="1"/>
            </p:cNvSpPr>
            <p:nvPr/>
          </p:nvSpPr>
          <p:spPr bwMode="auto">
            <a:xfrm>
              <a:off x="998" y="0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5" name="Line 68"/>
            <p:cNvSpPr>
              <a:spLocks noChangeShapeType="1"/>
            </p:cNvSpPr>
            <p:nvPr/>
          </p:nvSpPr>
          <p:spPr bwMode="auto">
            <a:xfrm>
              <a:off x="0" y="0"/>
              <a:ext cx="997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6" name="Line 69"/>
            <p:cNvSpPr>
              <a:spLocks noChangeShapeType="1"/>
            </p:cNvSpPr>
            <p:nvPr/>
          </p:nvSpPr>
          <p:spPr bwMode="auto">
            <a:xfrm flipH="1">
              <a:off x="998" y="0"/>
              <a:ext cx="998" cy="9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4500563" y="3716338"/>
            <a:ext cx="3168650" cy="1584325"/>
            <a:chOff x="0" y="0"/>
            <a:chExt cx="1996" cy="998"/>
          </a:xfrm>
        </p:grpSpPr>
        <p:sp>
          <p:nvSpPr>
            <p:cNvPr id="56391" name="Line 71"/>
            <p:cNvSpPr>
              <a:spLocks noChangeShapeType="1"/>
            </p:cNvSpPr>
            <p:nvPr/>
          </p:nvSpPr>
          <p:spPr bwMode="auto">
            <a:xfrm>
              <a:off x="998" y="0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72"/>
            <p:cNvSpPr>
              <a:spLocks noChangeShapeType="1"/>
            </p:cNvSpPr>
            <p:nvPr/>
          </p:nvSpPr>
          <p:spPr bwMode="auto">
            <a:xfrm>
              <a:off x="0" y="0"/>
              <a:ext cx="997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3" name="Line 73"/>
            <p:cNvSpPr>
              <a:spLocks noChangeShapeType="1"/>
            </p:cNvSpPr>
            <p:nvPr/>
          </p:nvSpPr>
          <p:spPr bwMode="auto">
            <a:xfrm flipH="1">
              <a:off x="998" y="0"/>
              <a:ext cx="998" cy="9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1331913" y="3716338"/>
            <a:ext cx="3167062" cy="1584325"/>
            <a:chOff x="0" y="0"/>
            <a:chExt cx="1995" cy="998"/>
          </a:xfrm>
        </p:grpSpPr>
        <p:sp>
          <p:nvSpPr>
            <p:cNvPr id="56388" name="Line 75"/>
            <p:cNvSpPr>
              <a:spLocks noChangeShapeType="1"/>
            </p:cNvSpPr>
            <p:nvPr/>
          </p:nvSpPr>
          <p:spPr bwMode="auto">
            <a:xfrm>
              <a:off x="1497" y="0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9" name="Line 76"/>
            <p:cNvSpPr>
              <a:spLocks noChangeShapeType="1"/>
            </p:cNvSpPr>
            <p:nvPr/>
          </p:nvSpPr>
          <p:spPr bwMode="auto">
            <a:xfrm>
              <a:off x="0" y="0"/>
              <a:ext cx="1497" cy="9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0" name="Line 77"/>
            <p:cNvSpPr>
              <a:spLocks noChangeShapeType="1"/>
            </p:cNvSpPr>
            <p:nvPr/>
          </p:nvSpPr>
          <p:spPr bwMode="auto">
            <a:xfrm flipH="1">
              <a:off x="1497" y="0"/>
              <a:ext cx="498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4500563" y="3716338"/>
            <a:ext cx="3168650" cy="1584325"/>
            <a:chOff x="0" y="0"/>
            <a:chExt cx="1995" cy="998"/>
          </a:xfrm>
        </p:grpSpPr>
        <p:sp>
          <p:nvSpPr>
            <p:cNvPr id="56385" name="Line 79"/>
            <p:cNvSpPr>
              <a:spLocks noChangeShapeType="1"/>
            </p:cNvSpPr>
            <p:nvPr/>
          </p:nvSpPr>
          <p:spPr bwMode="auto">
            <a:xfrm>
              <a:off x="1497" y="0"/>
              <a:ext cx="0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6" name="Line 80"/>
            <p:cNvSpPr>
              <a:spLocks noChangeShapeType="1"/>
            </p:cNvSpPr>
            <p:nvPr/>
          </p:nvSpPr>
          <p:spPr bwMode="auto">
            <a:xfrm>
              <a:off x="0" y="0"/>
              <a:ext cx="1497" cy="99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7" name="Line 81"/>
            <p:cNvSpPr>
              <a:spLocks noChangeShapeType="1"/>
            </p:cNvSpPr>
            <p:nvPr/>
          </p:nvSpPr>
          <p:spPr bwMode="auto">
            <a:xfrm flipH="1">
              <a:off x="1497" y="0"/>
              <a:ext cx="498" cy="9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90" name="Rectangle 82"/>
          <p:cNvSpPr>
            <a:spLocks/>
          </p:cNvSpPr>
          <p:nvPr/>
        </p:nvSpPr>
        <p:spPr bwMode="auto">
          <a:xfrm>
            <a:off x="395288" y="2997200"/>
            <a:ext cx="1503362" cy="6731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Tahoma" charset="0"/>
                <a:cs typeface="Tahoma" charset="0"/>
              </a:rPr>
              <a:t>I-Frames</a:t>
            </a:r>
          </a:p>
          <a:p>
            <a:pPr marL="39688"/>
            <a:r>
              <a:rPr lang="en-US" sz="1800">
                <a:solidFill>
                  <a:schemeClr val="tx1"/>
                </a:solidFill>
                <a:ea typeface="Tahoma" charset="0"/>
                <a:cs typeface="Tahoma" charset="0"/>
              </a:rPr>
              <a:t>“intra-coded”</a:t>
            </a:r>
          </a:p>
        </p:txBody>
      </p:sp>
      <p:sp>
        <p:nvSpPr>
          <p:cNvPr id="17491" name="Rectangle 83"/>
          <p:cNvSpPr>
            <a:spLocks/>
          </p:cNvSpPr>
          <p:nvPr/>
        </p:nvSpPr>
        <p:spPr bwMode="auto">
          <a:xfrm>
            <a:off x="6667500" y="2997200"/>
            <a:ext cx="1828800" cy="6731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Tahoma" charset="0"/>
                <a:cs typeface="Tahoma" charset="0"/>
              </a:rPr>
              <a:t>P-Frames</a:t>
            </a:r>
          </a:p>
          <a:p>
            <a:pPr marL="39688"/>
            <a:r>
              <a:rPr lang="en-US" sz="1800">
                <a:solidFill>
                  <a:schemeClr val="tx1"/>
                </a:solidFill>
                <a:ea typeface="Tahoma" charset="0"/>
                <a:cs typeface="Tahoma" charset="0"/>
              </a:rPr>
              <a:t>predictive coded</a:t>
            </a:r>
          </a:p>
        </p:txBody>
      </p:sp>
      <p:sp>
        <p:nvSpPr>
          <p:cNvPr id="17492" name="Rectangle 84"/>
          <p:cNvSpPr>
            <a:spLocks/>
          </p:cNvSpPr>
          <p:nvPr/>
        </p:nvSpPr>
        <p:spPr bwMode="auto">
          <a:xfrm>
            <a:off x="2633663" y="2781300"/>
            <a:ext cx="1647825" cy="939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ea typeface="Tahoma" charset="0"/>
                <a:cs typeface="Tahoma" charset="0"/>
              </a:rPr>
              <a:t>B-Frames</a:t>
            </a:r>
          </a:p>
          <a:p>
            <a:pPr marL="39688"/>
            <a:r>
              <a:rPr lang="en-US" sz="1800">
                <a:solidFill>
                  <a:schemeClr val="tx1"/>
                </a:solidFill>
                <a:ea typeface="Tahoma" charset="0"/>
                <a:cs typeface="Tahoma" charset="0"/>
              </a:rPr>
              <a:t>bi-directionally</a:t>
            </a:r>
          </a:p>
          <a:p>
            <a:pPr marL="39688"/>
            <a:r>
              <a:rPr lang="en-US" sz="1800">
                <a:solidFill>
                  <a:schemeClr val="tx1"/>
                </a:solidFill>
                <a:ea typeface="Tahoma" charset="0"/>
                <a:cs typeface="Tahoma" charset="0"/>
              </a:rPr>
              <a:t>coded</a:t>
            </a:r>
          </a:p>
        </p:txBody>
      </p:sp>
      <p:sp>
        <p:nvSpPr>
          <p:cNvPr id="17493" name="AutoShape 85"/>
          <p:cNvSpPr>
            <a:spLocks/>
          </p:cNvSpPr>
          <p:nvPr/>
        </p:nvSpPr>
        <p:spPr bwMode="auto">
          <a:xfrm>
            <a:off x="1157288" y="3648075"/>
            <a:ext cx="117475" cy="1268413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4" name="AutoShape 86"/>
          <p:cNvSpPr>
            <a:spLocks/>
          </p:cNvSpPr>
          <p:nvPr/>
        </p:nvSpPr>
        <p:spPr bwMode="auto">
          <a:xfrm flipH="1">
            <a:off x="4443413" y="3648075"/>
            <a:ext cx="3140075" cy="151765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5" name="Line 87"/>
          <p:cNvSpPr>
            <a:spLocks noChangeShapeType="1"/>
          </p:cNvSpPr>
          <p:nvPr/>
        </p:nvSpPr>
        <p:spPr bwMode="auto">
          <a:xfrm>
            <a:off x="7583488" y="3648075"/>
            <a:ext cx="4762" cy="152241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6" name="AutoShape 88"/>
          <p:cNvSpPr>
            <a:spLocks/>
          </p:cNvSpPr>
          <p:nvPr/>
        </p:nvSpPr>
        <p:spPr bwMode="auto">
          <a:xfrm flipH="1">
            <a:off x="2085975" y="3706813"/>
            <a:ext cx="1373188" cy="16605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7" name="AutoShape 89"/>
          <p:cNvSpPr>
            <a:spLocks/>
          </p:cNvSpPr>
          <p:nvPr/>
        </p:nvSpPr>
        <p:spPr bwMode="auto">
          <a:xfrm flipH="1">
            <a:off x="2881313" y="3706813"/>
            <a:ext cx="577850" cy="16732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8" name="AutoShape 90"/>
          <p:cNvSpPr>
            <a:spLocks/>
          </p:cNvSpPr>
          <p:nvPr/>
        </p:nvSpPr>
        <p:spPr bwMode="auto">
          <a:xfrm>
            <a:off x="3459163" y="3706813"/>
            <a:ext cx="188912" cy="1666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99" name="AutoShape 91"/>
          <p:cNvSpPr>
            <a:spLocks/>
          </p:cNvSpPr>
          <p:nvPr/>
        </p:nvSpPr>
        <p:spPr bwMode="auto">
          <a:xfrm>
            <a:off x="3459163" y="3706813"/>
            <a:ext cx="1768475" cy="16637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0" name="AutoShape 92"/>
          <p:cNvSpPr>
            <a:spLocks/>
          </p:cNvSpPr>
          <p:nvPr/>
        </p:nvSpPr>
        <p:spPr bwMode="auto">
          <a:xfrm>
            <a:off x="3459163" y="3706813"/>
            <a:ext cx="2563812" cy="16764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01" name="AutoShape 93"/>
          <p:cNvSpPr>
            <a:spLocks/>
          </p:cNvSpPr>
          <p:nvPr/>
        </p:nvSpPr>
        <p:spPr bwMode="auto">
          <a:xfrm>
            <a:off x="3459163" y="3706813"/>
            <a:ext cx="3330575" cy="167005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2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3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4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5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6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7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1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2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1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1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2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3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4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1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2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3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3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4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4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5"/>
                            </p:stCondLst>
                            <p:childTnLst>
                              <p:par>
                                <p:cTn id="10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5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6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6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7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7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508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8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9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51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11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512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013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514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015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1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2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3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4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5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6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007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508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9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1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11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512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013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514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15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8516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9017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9518"/>
                            </p:stCondLst>
                            <p:childTnLst>
                              <p:par>
                                <p:cTn id="207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19"/>
                            </p:stCondLst>
                            <p:childTnLst>
                              <p:par>
                                <p:cTn id="210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520"/>
                            </p:stCondLst>
                            <p:childTnLst>
                              <p:par>
                                <p:cTn id="213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1021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1522"/>
                            </p:stCondLst>
                            <p:childTnLst>
                              <p:par>
                                <p:cTn id="219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2023"/>
                            </p:stCondLst>
                            <p:childTnLst>
                              <p:par>
                                <p:cTn id="222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2524"/>
                            </p:stCondLst>
                            <p:childTnLst>
                              <p:par>
                                <p:cTn id="225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3025"/>
                            </p:stCondLst>
                            <p:childTnLst>
                              <p:par>
                                <p:cTn id="228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animBg="1"/>
      <p:bldP spid="17428" grpId="0" animBg="1"/>
      <p:bldP spid="17429" grpId="0" animBg="1"/>
      <p:bldP spid="17430" grpId="0" animBg="1"/>
      <p:bldP spid="17431" grpId="0" animBg="1"/>
      <p:bldP spid="17432" grpId="0" animBg="1"/>
      <p:bldP spid="17433" grpId="0" animBg="1"/>
      <p:bldP spid="17434" grpId="0" animBg="1"/>
      <p:bldP spid="17435" grpId="0" animBg="1"/>
      <p:bldP spid="17436" grpId="0" animBg="1"/>
      <p:bldP spid="17437" grpId="0" animBg="1"/>
      <p:bldP spid="17438" grpId="0" animBg="1"/>
      <p:bldP spid="17439" grpId="0" animBg="1"/>
      <p:bldP spid="17440" grpId="0" animBg="1"/>
      <p:bldP spid="17441" grpId="0" animBg="1"/>
      <p:bldP spid="17442" grpId="0" animBg="1"/>
      <p:bldP spid="17443" grpId="0" animBg="1"/>
      <p:bldP spid="17444" grpId="0" animBg="1"/>
      <p:bldP spid="17445" grpId="0" animBg="1"/>
      <p:bldP spid="17446" grpId="0" animBg="1"/>
      <p:bldP spid="17447" grpId="0" animBg="1"/>
      <p:bldP spid="17448" grpId="0" animBg="1"/>
      <p:bldP spid="17449" grpId="0" animBg="1"/>
      <p:bldP spid="17450" grpId="0" animBg="1"/>
      <p:bldP spid="17450" grpId="1" animBg="1"/>
      <p:bldP spid="17451" grpId="0" animBg="1"/>
      <p:bldP spid="17451" grpId="1" animBg="1"/>
      <p:bldP spid="17452" grpId="0" animBg="1"/>
      <p:bldP spid="17452" grpId="1" animBg="1"/>
      <p:bldP spid="17453" grpId="0" animBg="1"/>
      <p:bldP spid="17453" grpId="1" animBg="1"/>
      <p:bldP spid="17454" grpId="0" animBg="1"/>
      <p:bldP spid="17454" grpId="1" animBg="1"/>
      <p:bldP spid="17455" grpId="0" animBg="1"/>
      <p:bldP spid="17455" grpId="1" animBg="1"/>
      <p:bldP spid="17456" grpId="0" animBg="1"/>
      <p:bldP spid="17456" grpId="1" animBg="1"/>
      <p:bldP spid="17457" grpId="0" animBg="1"/>
      <p:bldP spid="17457" grpId="1" animBg="1"/>
      <p:bldP spid="17458" grpId="0" animBg="1"/>
      <p:bldP spid="17458" grpId="1" animBg="1"/>
      <p:bldP spid="17459" grpId="0" animBg="1"/>
      <p:bldP spid="17459" grpId="1" animBg="1"/>
      <p:bldP spid="17490" grpId="0" animBg="1" autoUpdateAnimBg="0"/>
      <p:bldP spid="17491" grpId="0" animBg="1" autoUpdateAnimBg="0"/>
      <p:bldP spid="17492" grpId="0" animBg="1" autoUpdateAnimBg="0"/>
      <p:bldP spid="17493" grpId="0" animBg="1"/>
      <p:bldP spid="17494" grpId="0" animBg="1"/>
      <p:bldP spid="17495" grpId="0" animBg="1"/>
      <p:bldP spid="17496" grpId="0" animBg="1"/>
      <p:bldP spid="17497" grpId="0" animBg="1"/>
      <p:bldP spid="17498" grpId="0" animBg="1"/>
      <p:bldP spid="17499" grpId="0" animBg="1"/>
      <p:bldP spid="17500" grpId="0" animBg="1"/>
      <p:bldP spid="175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57391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92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7347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57348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57389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90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7349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7350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57387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8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7351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7352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57385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6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7353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57354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/>
              <a:t>Coding ...: MPEG-1</a:t>
            </a:r>
          </a:p>
        </p:txBody>
      </p:sp>
      <p:sp>
        <p:nvSpPr>
          <p:cNvPr id="57355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755650" y="1341438"/>
            <a:ext cx="8199438" cy="3259137"/>
          </a:xfrm>
        </p:spPr>
        <p:txBody>
          <a:bodyPr rIns="57200"/>
          <a:lstStyle/>
          <a:p>
            <a:pPr eaLnBrk="1" hangingPunct="1"/>
            <a:r>
              <a:rPr lang="en-US" sz="2400"/>
              <a:t>Frames can be dropped</a:t>
            </a:r>
          </a:p>
          <a:p>
            <a:pPr marL="782638" lvl="1" eaLnBrk="1" hangingPunct="1"/>
            <a:r>
              <a:rPr lang="en-US" sz="2000"/>
              <a:t>In a controlled manner</a:t>
            </a:r>
          </a:p>
          <a:p>
            <a:pPr marL="782638" lvl="1" eaLnBrk="1" hangingPunct="1"/>
            <a:r>
              <a:rPr lang="en-US" sz="2000"/>
              <a:t>Frame dropping does not violate dependancies</a:t>
            </a:r>
          </a:p>
          <a:p>
            <a:pPr marL="782638" lvl="1" eaLnBrk="1" hangingPunct="1"/>
            <a:r>
              <a:rPr lang="en-US" sz="2000"/>
              <a:t>Example: B-frame dropping in MPEG-1</a:t>
            </a:r>
          </a:p>
        </p:txBody>
      </p:sp>
      <p:sp>
        <p:nvSpPr>
          <p:cNvPr id="57356" name="Rectangle 19"/>
          <p:cNvSpPr>
            <a:spLocks/>
          </p:cNvSpPr>
          <p:nvPr/>
        </p:nvSpPr>
        <p:spPr bwMode="auto">
          <a:xfrm>
            <a:off x="1116013" y="3900488"/>
            <a:ext cx="509587" cy="808037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Rectangle 20"/>
          <p:cNvSpPr>
            <a:spLocks/>
          </p:cNvSpPr>
          <p:nvPr/>
        </p:nvSpPr>
        <p:spPr bwMode="auto">
          <a:xfrm>
            <a:off x="7429500" y="4154488"/>
            <a:ext cx="509588" cy="561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8" name="Rectangle 21"/>
          <p:cNvSpPr>
            <a:spLocks/>
          </p:cNvSpPr>
          <p:nvPr/>
        </p:nvSpPr>
        <p:spPr bwMode="auto">
          <a:xfrm>
            <a:off x="4284663" y="4149725"/>
            <a:ext cx="509587" cy="561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379538" y="4351338"/>
            <a:ext cx="3128962" cy="777875"/>
            <a:chOff x="0" y="0"/>
            <a:chExt cx="1971" cy="490"/>
          </a:xfrm>
        </p:grpSpPr>
        <p:sp>
          <p:nvSpPr>
            <p:cNvPr id="57382" name="Rectangle 23"/>
            <p:cNvSpPr>
              <a:spLocks/>
            </p:cNvSpPr>
            <p:nvPr/>
          </p:nvSpPr>
          <p:spPr bwMode="auto">
            <a:xfrm>
              <a:off x="345" y="0"/>
              <a:ext cx="321" cy="221"/>
            </a:xfrm>
            <a:prstGeom prst="rect">
              <a:avLst/>
            </a:prstGeom>
            <a:solidFill>
              <a:srgbClr val="99CC00"/>
            </a:solidFill>
            <a:ln w="25400">
              <a:solidFill>
                <a:srgbClr val="33CC33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3" name="AutoShape 24"/>
            <p:cNvSpPr>
              <a:spLocks/>
            </p:cNvSpPr>
            <p:nvPr/>
          </p:nvSpPr>
          <p:spPr bwMode="auto">
            <a:xfrm>
              <a:off x="0" y="158"/>
              <a:ext cx="520" cy="216"/>
            </a:xfrm>
            <a:custGeom>
              <a:avLst/>
              <a:gdLst>
                <a:gd name="T0" fmla="*/ 0 w 21600"/>
                <a:gd name="T1" fmla="*/ 0 h 21043"/>
                <a:gd name="T2" fmla="*/ 21600 w 21600"/>
                <a:gd name="T3" fmla="*/ 21043 h 21043"/>
              </a:gdLst>
              <a:ahLst/>
              <a:cxnLst/>
              <a:rect l="T0" t="T1" r="T2" b="T3"/>
              <a:pathLst>
                <a:path w="21600" h="21043">
                  <a:moveTo>
                    <a:pt x="21600" y="0"/>
                  </a:moveTo>
                  <a:cubicBezTo>
                    <a:pt x="16740" y="10216"/>
                    <a:pt x="11880" y="20432"/>
                    <a:pt x="8266" y="21016"/>
                  </a:cubicBezTo>
                  <a:cubicBezTo>
                    <a:pt x="4652" y="21600"/>
                    <a:pt x="2326" y="12649"/>
                    <a:pt x="0" y="3795"/>
                  </a:cubicBezTo>
                </a:path>
              </a:pathLst>
            </a:custGeom>
            <a:noFill/>
            <a:ln w="25400">
              <a:solidFill>
                <a:srgbClr val="33CC33"/>
              </a:solidFill>
              <a:miter lim="800000"/>
              <a:headEnd/>
              <a:tailEnd type="triangle" w="lg" len="lg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4" name="AutoShape 25"/>
            <p:cNvSpPr>
              <a:spLocks/>
            </p:cNvSpPr>
            <p:nvPr/>
          </p:nvSpPr>
          <p:spPr bwMode="auto">
            <a:xfrm>
              <a:off x="531" y="162"/>
              <a:ext cx="1440" cy="328"/>
            </a:xfrm>
            <a:custGeom>
              <a:avLst/>
              <a:gdLst>
                <a:gd name="T0" fmla="*/ 0 w 21600"/>
                <a:gd name="T1" fmla="*/ 0 h 21157"/>
                <a:gd name="T2" fmla="*/ 21600 w 21600"/>
                <a:gd name="T3" fmla="*/ 21157 h 21157"/>
              </a:gdLst>
              <a:ahLst/>
              <a:cxnLst/>
              <a:rect l="T0" t="T1" r="T2" b="T3"/>
              <a:pathLst>
                <a:path w="21600" h="21157">
                  <a:moveTo>
                    <a:pt x="0" y="0"/>
                  </a:moveTo>
                  <a:cubicBezTo>
                    <a:pt x="2775" y="3492"/>
                    <a:pt x="13020" y="20695"/>
                    <a:pt x="16620" y="21147"/>
                  </a:cubicBezTo>
                  <a:cubicBezTo>
                    <a:pt x="20220" y="21600"/>
                    <a:pt x="20565" y="6726"/>
                    <a:pt x="21600" y="2910"/>
                  </a:cubicBezTo>
                </a:path>
              </a:pathLst>
            </a:custGeom>
            <a:noFill/>
            <a:ln w="25400">
              <a:solidFill>
                <a:srgbClr val="33CC33"/>
              </a:solidFill>
              <a:miter lim="800000"/>
              <a:headEnd/>
              <a:tailEnd type="triangle" w="lg" len="lg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400175" y="4364038"/>
            <a:ext cx="3103563" cy="685800"/>
            <a:chOff x="0" y="0"/>
            <a:chExt cx="1955" cy="432"/>
          </a:xfrm>
        </p:grpSpPr>
        <p:sp>
          <p:nvSpPr>
            <p:cNvPr id="57379" name="Rectangle 27"/>
            <p:cNvSpPr>
              <a:spLocks/>
            </p:cNvSpPr>
            <p:nvPr/>
          </p:nvSpPr>
          <p:spPr bwMode="auto">
            <a:xfrm>
              <a:off x="833" y="0"/>
              <a:ext cx="321" cy="221"/>
            </a:xfrm>
            <a:prstGeom prst="rect">
              <a:avLst/>
            </a:prstGeom>
            <a:solidFill>
              <a:srgbClr val="99CC00"/>
            </a:solidFill>
            <a:ln w="25400">
              <a:solidFill>
                <a:srgbClr val="33CC33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0" name="AutoShape 28"/>
            <p:cNvSpPr>
              <a:spLocks/>
            </p:cNvSpPr>
            <p:nvPr/>
          </p:nvSpPr>
          <p:spPr bwMode="auto">
            <a:xfrm>
              <a:off x="986" y="174"/>
              <a:ext cx="969" cy="253"/>
            </a:xfrm>
            <a:custGeom>
              <a:avLst/>
              <a:gdLst>
                <a:gd name="T0" fmla="*/ 0 w 21600"/>
                <a:gd name="T1" fmla="*/ 0 h 21034"/>
                <a:gd name="T2" fmla="*/ 21600 w 21600"/>
                <a:gd name="T3" fmla="*/ 21034 h 21034"/>
              </a:gdLst>
              <a:ahLst/>
              <a:cxnLst/>
              <a:rect l="T0" t="T1" r="T2" b="T3"/>
              <a:pathLst>
                <a:path w="21600" h="21034">
                  <a:moveTo>
                    <a:pt x="0" y="0"/>
                  </a:moveTo>
                  <a:cubicBezTo>
                    <a:pt x="2385" y="3503"/>
                    <a:pt x="10677" y="20432"/>
                    <a:pt x="14266" y="21016"/>
                  </a:cubicBezTo>
                  <a:cubicBezTo>
                    <a:pt x="17855" y="21600"/>
                    <a:pt x="20084" y="7256"/>
                    <a:pt x="21600" y="3669"/>
                  </a:cubicBezTo>
                </a:path>
              </a:pathLst>
            </a:custGeom>
            <a:noFill/>
            <a:ln w="25400">
              <a:solidFill>
                <a:srgbClr val="33CC33"/>
              </a:solidFill>
              <a:miter lim="800000"/>
              <a:headEnd/>
              <a:tailEnd type="triangle" w="lg" len="lg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81" name="AutoShape 29"/>
            <p:cNvSpPr>
              <a:spLocks/>
            </p:cNvSpPr>
            <p:nvPr/>
          </p:nvSpPr>
          <p:spPr bwMode="auto">
            <a:xfrm>
              <a:off x="0" y="164"/>
              <a:ext cx="963" cy="268"/>
            </a:xfrm>
            <a:custGeom>
              <a:avLst/>
              <a:gdLst>
                <a:gd name="T0" fmla="*/ 0 w 21600"/>
                <a:gd name="T1" fmla="*/ 0 h 21065"/>
                <a:gd name="T2" fmla="*/ 21600 w 21600"/>
                <a:gd name="T3" fmla="*/ 21065 h 21065"/>
              </a:gdLst>
              <a:ahLst/>
              <a:cxnLst/>
              <a:rect l="T0" t="T1" r="T2" b="T3"/>
              <a:pathLst>
                <a:path w="21600" h="21065">
                  <a:moveTo>
                    <a:pt x="21600" y="0"/>
                  </a:moveTo>
                  <a:cubicBezTo>
                    <a:pt x="18707" y="3535"/>
                    <a:pt x="7783" y="20500"/>
                    <a:pt x="4172" y="21050"/>
                  </a:cubicBezTo>
                  <a:cubicBezTo>
                    <a:pt x="561" y="21600"/>
                    <a:pt x="875" y="6833"/>
                    <a:pt x="0" y="3063"/>
                  </a:cubicBezTo>
                </a:path>
              </a:pathLst>
            </a:custGeom>
            <a:noFill/>
            <a:ln w="25400">
              <a:solidFill>
                <a:srgbClr val="33CC33"/>
              </a:solidFill>
              <a:miter lim="800000"/>
              <a:headEnd/>
              <a:tailEnd type="triangle" w="lg" len="lg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404938" y="4357688"/>
            <a:ext cx="3067050" cy="727075"/>
            <a:chOff x="0" y="0"/>
            <a:chExt cx="1932" cy="458"/>
          </a:xfrm>
        </p:grpSpPr>
        <p:sp>
          <p:nvSpPr>
            <p:cNvPr id="57376" name="Rectangle 31"/>
            <p:cNvSpPr>
              <a:spLocks/>
            </p:cNvSpPr>
            <p:nvPr/>
          </p:nvSpPr>
          <p:spPr bwMode="auto">
            <a:xfrm>
              <a:off x="1313" y="0"/>
              <a:ext cx="321" cy="221"/>
            </a:xfrm>
            <a:prstGeom prst="rect">
              <a:avLst/>
            </a:prstGeom>
            <a:solidFill>
              <a:srgbClr val="99CC00"/>
            </a:solidFill>
            <a:ln w="25400">
              <a:solidFill>
                <a:srgbClr val="33CC33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7" name="AutoShape 32"/>
            <p:cNvSpPr>
              <a:spLocks/>
            </p:cNvSpPr>
            <p:nvPr/>
          </p:nvSpPr>
          <p:spPr bwMode="auto">
            <a:xfrm>
              <a:off x="1456" y="159"/>
              <a:ext cx="476" cy="186"/>
            </a:xfrm>
            <a:custGeom>
              <a:avLst/>
              <a:gdLst>
                <a:gd name="T0" fmla="*/ 0 w 21600"/>
                <a:gd name="T1" fmla="*/ 0 h 21120"/>
                <a:gd name="T2" fmla="*/ 21600 w 21600"/>
                <a:gd name="T3" fmla="*/ 21120 h 21120"/>
              </a:gdLst>
              <a:ahLst/>
              <a:cxnLst/>
              <a:rect l="T0" t="T1" r="T2" b="T3"/>
              <a:pathLst>
                <a:path w="21600" h="21120">
                  <a:moveTo>
                    <a:pt x="0" y="0"/>
                  </a:moveTo>
                  <a:cubicBezTo>
                    <a:pt x="1185" y="10301"/>
                    <a:pt x="2385" y="20601"/>
                    <a:pt x="5985" y="21101"/>
                  </a:cubicBezTo>
                  <a:cubicBezTo>
                    <a:pt x="9585" y="21600"/>
                    <a:pt x="15585" y="12173"/>
                    <a:pt x="21600" y="2809"/>
                  </a:cubicBezTo>
                </a:path>
              </a:pathLst>
            </a:custGeom>
            <a:noFill/>
            <a:ln w="25400">
              <a:solidFill>
                <a:srgbClr val="33CC33"/>
              </a:solidFill>
              <a:miter lim="800000"/>
              <a:headEnd/>
              <a:tailEnd type="triangle" w="lg" len="lg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8" name="AutoShape 33"/>
            <p:cNvSpPr>
              <a:spLocks/>
            </p:cNvSpPr>
            <p:nvPr/>
          </p:nvSpPr>
          <p:spPr bwMode="auto">
            <a:xfrm>
              <a:off x="0" y="175"/>
              <a:ext cx="1417" cy="283"/>
            </a:xfrm>
            <a:custGeom>
              <a:avLst/>
              <a:gdLst>
                <a:gd name="T0" fmla="*/ 0 w 21138"/>
                <a:gd name="T1" fmla="*/ 0 h 21161"/>
                <a:gd name="T2" fmla="*/ 21138 w 21138"/>
                <a:gd name="T3" fmla="*/ 21161 h 21161"/>
              </a:gdLst>
              <a:ahLst/>
              <a:cxnLst/>
              <a:rect l="T0" t="T1" r="T2" b="T3"/>
              <a:pathLst>
                <a:path w="21138" h="21161">
                  <a:moveTo>
                    <a:pt x="21138" y="0"/>
                  </a:moveTo>
                  <a:cubicBezTo>
                    <a:pt x="18125" y="3513"/>
                    <a:pt x="6579" y="20703"/>
                    <a:pt x="3058" y="21152"/>
                  </a:cubicBezTo>
                  <a:cubicBezTo>
                    <a:pt x="-462" y="21600"/>
                    <a:pt x="642" y="6727"/>
                    <a:pt x="0" y="2915"/>
                  </a:cubicBezTo>
                </a:path>
              </a:pathLst>
            </a:custGeom>
            <a:noFill/>
            <a:ln w="25400">
              <a:solidFill>
                <a:srgbClr val="33CC33"/>
              </a:solidFill>
              <a:miter lim="800000"/>
              <a:headEnd/>
              <a:tailEnd type="triangle" w="lg" len="lg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4575175" y="4354513"/>
            <a:ext cx="3128963" cy="787400"/>
            <a:chOff x="0" y="0"/>
            <a:chExt cx="1971" cy="496"/>
          </a:xfrm>
        </p:grpSpPr>
        <p:sp>
          <p:nvSpPr>
            <p:cNvPr id="57373" name="Rectangle 35"/>
            <p:cNvSpPr>
              <a:spLocks/>
            </p:cNvSpPr>
            <p:nvPr/>
          </p:nvSpPr>
          <p:spPr bwMode="auto">
            <a:xfrm>
              <a:off x="311" y="0"/>
              <a:ext cx="321" cy="221"/>
            </a:xfrm>
            <a:prstGeom prst="rect">
              <a:avLst/>
            </a:prstGeom>
            <a:solidFill>
              <a:srgbClr val="99CC00"/>
            </a:solidFill>
            <a:ln w="25400">
              <a:solidFill>
                <a:srgbClr val="33CC33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4" name="AutoShape 36"/>
            <p:cNvSpPr>
              <a:spLocks/>
            </p:cNvSpPr>
            <p:nvPr/>
          </p:nvSpPr>
          <p:spPr bwMode="auto">
            <a:xfrm>
              <a:off x="0" y="164"/>
              <a:ext cx="520" cy="216"/>
            </a:xfrm>
            <a:custGeom>
              <a:avLst/>
              <a:gdLst>
                <a:gd name="T0" fmla="*/ 0 w 21600"/>
                <a:gd name="T1" fmla="*/ 0 h 21043"/>
                <a:gd name="T2" fmla="*/ 21600 w 21600"/>
                <a:gd name="T3" fmla="*/ 21043 h 21043"/>
              </a:gdLst>
              <a:ahLst/>
              <a:cxnLst/>
              <a:rect l="T0" t="T1" r="T2" b="T3"/>
              <a:pathLst>
                <a:path w="21600" h="21043">
                  <a:moveTo>
                    <a:pt x="21600" y="0"/>
                  </a:moveTo>
                  <a:cubicBezTo>
                    <a:pt x="16740" y="10216"/>
                    <a:pt x="11880" y="20432"/>
                    <a:pt x="8266" y="21016"/>
                  </a:cubicBezTo>
                  <a:cubicBezTo>
                    <a:pt x="4652" y="21600"/>
                    <a:pt x="2326" y="12649"/>
                    <a:pt x="0" y="3795"/>
                  </a:cubicBezTo>
                </a:path>
              </a:pathLst>
            </a:custGeom>
            <a:noFill/>
            <a:ln w="25400">
              <a:solidFill>
                <a:srgbClr val="33CC33"/>
              </a:solidFill>
              <a:miter lim="800000"/>
              <a:headEnd/>
              <a:tailEnd type="triangle" w="lg" len="lg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5" name="AutoShape 37"/>
            <p:cNvSpPr>
              <a:spLocks/>
            </p:cNvSpPr>
            <p:nvPr/>
          </p:nvSpPr>
          <p:spPr bwMode="auto">
            <a:xfrm>
              <a:off x="531" y="168"/>
              <a:ext cx="1440" cy="328"/>
            </a:xfrm>
            <a:custGeom>
              <a:avLst/>
              <a:gdLst>
                <a:gd name="T0" fmla="*/ 0 w 21600"/>
                <a:gd name="T1" fmla="*/ 0 h 21157"/>
                <a:gd name="T2" fmla="*/ 21600 w 21600"/>
                <a:gd name="T3" fmla="*/ 21157 h 21157"/>
              </a:gdLst>
              <a:ahLst/>
              <a:cxnLst/>
              <a:rect l="T0" t="T1" r="T2" b="T3"/>
              <a:pathLst>
                <a:path w="21600" h="21157">
                  <a:moveTo>
                    <a:pt x="0" y="0"/>
                  </a:moveTo>
                  <a:cubicBezTo>
                    <a:pt x="2775" y="3492"/>
                    <a:pt x="13020" y="20695"/>
                    <a:pt x="16620" y="21147"/>
                  </a:cubicBezTo>
                  <a:cubicBezTo>
                    <a:pt x="20220" y="21600"/>
                    <a:pt x="20565" y="6726"/>
                    <a:pt x="21600" y="2910"/>
                  </a:cubicBezTo>
                </a:path>
              </a:pathLst>
            </a:custGeom>
            <a:noFill/>
            <a:ln w="25400">
              <a:solidFill>
                <a:srgbClr val="33CC33"/>
              </a:solidFill>
              <a:miter lim="800000"/>
              <a:headEnd/>
              <a:tailEnd type="triangle" w="lg" len="lg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4595813" y="4367213"/>
            <a:ext cx="3103562" cy="695325"/>
            <a:chOff x="0" y="0"/>
            <a:chExt cx="1955" cy="438"/>
          </a:xfrm>
        </p:grpSpPr>
        <p:sp>
          <p:nvSpPr>
            <p:cNvPr id="57370" name="Rectangle 39"/>
            <p:cNvSpPr>
              <a:spLocks/>
            </p:cNvSpPr>
            <p:nvPr/>
          </p:nvSpPr>
          <p:spPr bwMode="auto">
            <a:xfrm>
              <a:off x="799" y="0"/>
              <a:ext cx="321" cy="221"/>
            </a:xfrm>
            <a:prstGeom prst="rect">
              <a:avLst/>
            </a:prstGeom>
            <a:solidFill>
              <a:srgbClr val="99CC00"/>
            </a:solidFill>
            <a:ln w="25400">
              <a:solidFill>
                <a:srgbClr val="33CC33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1" name="AutoShape 40"/>
            <p:cNvSpPr>
              <a:spLocks/>
            </p:cNvSpPr>
            <p:nvPr/>
          </p:nvSpPr>
          <p:spPr bwMode="auto">
            <a:xfrm>
              <a:off x="986" y="180"/>
              <a:ext cx="969" cy="253"/>
            </a:xfrm>
            <a:custGeom>
              <a:avLst/>
              <a:gdLst>
                <a:gd name="T0" fmla="*/ 0 w 21600"/>
                <a:gd name="T1" fmla="*/ 0 h 21034"/>
                <a:gd name="T2" fmla="*/ 21600 w 21600"/>
                <a:gd name="T3" fmla="*/ 21034 h 21034"/>
              </a:gdLst>
              <a:ahLst/>
              <a:cxnLst/>
              <a:rect l="T0" t="T1" r="T2" b="T3"/>
              <a:pathLst>
                <a:path w="21600" h="21034">
                  <a:moveTo>
                    <a:pt x="0" y="0"/>
                  </a:moveTo>
                  <a:cubicBezTo>
                    <a:pt x="2385" y="3503"/>
                    <a:pt x="10677" y="20432"/>
                    <a:pt x="14266" y="21016"/>
                  </a:cubicBezTo>
                  <a:cubicBezTo>
                    <a:pt x="17855" y="21600"/>
                    <a:pt x="20084" y="7256"/>
                    <a:pt x="21600" y="3669"/>
                  </a:cubicBezTo>
                </a:path>
              </a:pathLst>
            </a:custGeom>
            <a:noFill/>
            <a:ln w="25400">
              <a:solidFill>
                <a:srgbClr val="33CC33"/>
              </a:solidFill>
              <a:miter lim="800000"/>
              <a:headEnd/>
              <a:tailEnd type="triangle" w="lg" len="lg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72" name="AutoShape 41"/>
            <p:cNvSpPr>
              <a:spLocks/>
            </p:cNvSpPr>
            <p:nvPr/>
          </p:nvSpPr>
          <p:spPr bwMode="auto">
            <a:xfrm>
              <a:off x="0" y="170"/>
              <a:ext cx="963" cy="268"/>
            </a:xfrm>
            <a:custGeom>
              <a:avLst/>
              <a:gdLst>
                <a:gd name="T0" fmla="*/ 0 w 21600"/>
                <a:gd name="T1" fmla="*/ 0 h 21065"/>
                <a:gd name="T2" fmla="*/ 21600 w 21600"/>
                <a:gd name="T3" fmla="*/ 21065 h 21065"/>
              </a:gdLst>
              <a:ahLst/>
              <a:cxnLst/>
              <a:rect l="T0" t="T1" r="T2" b="T3"/>
              <a:pathLst>
                <a:path w="21600" h="21065">
                  <a:moveTo>
                    <a:pt x="21600" y="0"/>
                  </a:moveTo>
                  <a:cubicBezTo>
                    <a:pt x="18707" y="3535"/>
                    <a:pt x="7783" y="20500"/>
                    <a:pt x="4172" y="21050"/>
                  </a:cubicBezTo>
                  <a:cubicBezTo>
                    <a:pt x="561" y="21600"/>
                    <a:pt x="875" y="6833"/>
                    <a:pt x="0" y="3063"/>
                  </a:cubicBezTo>
                </a:path>
              </a:pathLst>
            </a:custGeom>
            <a:noFill/>
            <a:ln w="25400">
              <a:solidFill>
                <a:srgbClr val="33CC33"/>
              </a:solidFill>
              <a:miter lim="800000"/>
              <a:headEnd/>
              <a:tailEnd type="triangle" w="lg" len="lg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600575" y="4360863"/>
            <a:ext cx="3067050" cy="736600"/>
            <a:chOff x="0" y="0"/>
            <a:chExt cx="1932" cy="464"/>
          </a:xfrm>
        </p:grpSpPr>
        <p:sp>
          <p:nvSpPr>
            <p:cNvPr id="57367" name="Rectangle 43"/>
            <p:cNvSpPr>
              <a:spLocks/>
            </p:cNvSpPr>
            <p:nvPr/>
          </p:nvSpPr>
          <p:spPr bwMode="auto">
            <a:xfrm>
              <a:off x="1279" y="0"/>
              <a:ext cx="321" cy="221"/>
            </a:xfrm>
            <a:prstGeom prst="rect">
              <a:avLst/>
            </a:prstGeom>
            <a:solidFill>
              <a:srgbClr val="99CC00"/>
            </a:solidFill>
            <a:ln w="25400">
              <a:solidFill>
                <a:srgbClr val="33CC33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8" name="AutoShape 44"/>
            <p:cNvSpPr>
              <a:spLocks/>
            </p:cNvSpPr>
            <p:nvPr/>
          </p:nvSpPr>
          <p:spPr bwMode="auto">
            <a:xfrm>
              <a:off x="1456" y="165"/>
              <a:ext cx="476" cy="186"/>
            </a:xfrm>
            <a:custGeom>
              <a:avLst/>
              <a:gdLst>
                <a:gd name="T0" fmla="*/ 0 w 21600"/>
                <a:gd name="T1" fmla="*/ 0 h 21120"/>
                <a:gd name="T2" fmla="*/ 21600 w 21600"/>
                <a:gd name="T3" fmla="*/ 21120 h 21120"/>
              </a:gdLst>
              <a:ahLst/>
              <a:cxnLst/>
              <a:rect l="T0" t="T1" r="T2" b="T3"/>
              <a:pathLst>
                <a:path w="21600" h="21120">
                  <a:moveTo>
                    <a:pt x="0" y="0"/>
                  </a:moveTo>
                  <a:cubicBezTo>
                    <a:pt x="1185" y="10301"/>
                    <a:pt x="2385" y="20601"/>
                    <a:pt x="5985" y="21101"/>
                  </a:cubicBezTo>
                  <a:cubicBezTo>
                    <a:pt x="9585" y="21600"/>
                    <a:pt x="15585" y="12173"/>
                    <a:pt x="21600" y="2809"/>
                  </a:cubicBezTo>
                </a:path>
              </a:pathLst>
            </a:custGeom>
            <a:noFill/>
            <a:ln w="25400">
              <a:solidFill>
                <a:srgbClr val="33CC33"/>
              </a:solidFill>
              <a:miter lim="800000"/>
              <a:headEnd/>
              <a:tailEnd type="triangle" w="lg" len="lg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9" name="AutoShape 45"/>
            <p:cNvSpPr>
              <a:spLocks/>
            </p:cNvSpPr>
            <p:nvPr/>
          </p:nvSpPr>
          <p:spPr bwMode="auto">
            <a:xfrm>
              <a:off x="0" y="181"/>
              <a:ext cx="1417" cy="283"/>
            </a:xfrm>
            <a:custGeom>
              <a:avLst/>
              <a:gdLst>
                <a:gd name="T0" fmla="*/ 0 w 21138"/>
                <a:gd name="T1" fmla="*/ 0 h 21161"/>
                <a:gd name="T2" fmla="*/ 21138 w 21138"/>
                <a:gd name="T3" fmla="*/ 21161 h 21161"/>
              </a:gdLst>
              <a:ahLst/>
              <a:cxnLst/>
              <a:rect l="T0" t="T1" r="T2" b="T3"/>
              <a:pathLst>
                <a:path w="21138" h="21161">
                  <a:moveTo>
                    <a:pt x="21138" y="0"/>
                  </a:moveTo>
                  <a:cubicBezTo>
                    <a:pt x="18125" y="3513"/>
                    <a:pt x="6579" y="20703"/>
                    <a:pt x="3058" y="21152"/>
                  </a:cubicBezTo>
                  <a:cubicBezTo>
                    <a:pt x="-462" y="21600"/>
                    <a:pt x="642" y="6727"/>
                    <a:pt x="0" y="2915"/>
                  </a:cubicBezTo>
                </a:path>
              </a:pathLst>
            </a:custGeom>
            <a:noFill/>
            <a:ln w="25400">
              <a:solidFill>
                <a:srgbClr val="33CC33"/>
              </a:solidFill>
              <a:miter lim="800000"/>
              <a:headEnd/>
              <a:tailEnd type="triangle" w="lg" len="lg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365" name="AutoShape 46"/>
          <p:cNvSpPr>
            <a:spLocks/>
          </p:cNvSpPr>
          <p:nvPr/>
        </p:nvSpPr>
        <p:spPr bwMode="auto">
          <a:xfrm>
            <a:off x="1404938" y="4478338"/>
            <a:ext cx="3146425" cy="695325"/>
          </a:xfrm>
          <a:custGeom>
            <a:avLst/>
            <a:gdLst>
              <a:gd name="T0" fmla="*/ 0 w 21600"/>
              <a:gd name="T1" fmla="*/ 0 h 21551"/>
              <a:gd name="T2" fmla="*/ 21600 w 21600"/>
              <a:gd name="T3" fmla="*/ 21551 h 21551"/>
            </a:gdLst>
            <a:ahLst/>
            <a:cxnLst/>
            <a:rect l="T0" t="T1" r="T2" b="T3"/>
            <a:pathLst>
              <a:path w="21600" h="21551">
                <a:moveTo>
                  <a:pt x="21600" y="0"/>
                </a:moveTo>
                <a:cubicBezTo>
                  <a:pt x="17720" y="10726"/>
                  <a:pt x="13851" y="21502"/>
                  <a:pt x="10255" y="21551"/>
                </a:cubicBezTo>
                <a:cubicBezTo>
                  <a:pt x="6659" y="21600"/>
                  <a:pt x="1711" y="3838"/>
                  <a:pt x="0" y="295"/>
                </a:cubicBez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6" name="AutoShape 47"/>
          <p:cNvSpPr>
            <a:spLocks/>
          </p:cNvSpPr>
          <p:nvPr/>
        </p:nvSpPr>
        <p:spPr bwMode="auto">
          <a:xfrm>
            <a:off x="4565650" y="4481513"/>
            <a:ext cx="3146425" cy="695325"/>
          </a:xfrm>
          <a:custGeom>
            <a:avLst/>
            <a:gdLst>
              <a:gd name="T0" fmla="*/ 0 w 21600"/>
              <a:gd name="T1" fmla="*/ 0 h 21551"/>
              <a:gd name="T2" fmla="*/ 21600 w 21600"/>
              <a:gd name="T3" fmla="*/ 21551 h 21551"/>
            </a:gdLst>
            <a:ahLst/>
            <a:cxnLst/>
            <a:rect l="T0" t="T1" r="T2" b="T3"/>
            <a:pathLst>
              <a:path w="21600" h="21551">
                <a:moveTo>
                  <a:pt x="21600" y="0"/>
                </a:moveTo>
                <a:cubicBezTo>
                  <a:pt x="17720" y="10726"/>
                  <a:pt x="13851" y="21502"/>
                  <a:pt x="10255" y="21551"/>
                </a:cubicBezTo>
                <a:cubicBezTo>
                  <a:pt x="6659" y="21600"/>
                  <a:pt x="1711" y="3838"/>
                  <a:pt x="0" y="295"/>
                </a:cubicBez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1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2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58474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75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8371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58372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58472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73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8373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8374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58470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71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8375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8376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58468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69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8377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58378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/>
              <a:t>Coding ...: hierarchical layer coding</a:t>
            </a:r>
          </a:p>
        </p:txBody>
      </p:sp>
      <p:sp>
        <p:nvSpPr>
          <p:cNvPr id="19484" name="Rectangle 28"/>
          <p:cNvSpPr>
            <a:spLocks/>
          </p:cNvSpPr>
          <p:nvPr/>
        </p:nvSpPr>
        <p:spPr bwMode="auto">
          <a:xfrm>
            <a:off x="990600" y="4000500"/>
            <a:ext cx="508000" cy="2032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5" name="Rectangle 29"/>
          <p:cNvSpPr>
            <a:spLocks/>
          </p:cNvSpPr>
          <p:nvPr/>
        </p:nvSpPr>
        <p:spPr bwMode="auto">
          <a:xfrm>
            <a:off x="990600" y="3454400"/>
            <a:ext cx="508000" cy="2032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6" name="Rectangle 30"/>
          <p:cNvSpPr>
            <a:spLocks/>
          </p:cNvSpPr>
          <p:nvPr/>
        </p:nvSpPr>
        <p:spPr bwMode="auto">
          <a:xfrm>
            <a:off x="990600" y="2908300"/>
            <a:ext cx="508000" cy="2032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7" name="Rectangle 31"/>
          <p:cNvSpPr>
            <a:spLocks/>
          </p:cNvSpPr>
          <p:nvPr/>
        </p:nvSpPr>
        <p:spPr bwMode="auto">
          <a:xfrm>
            <a:off x="990600" y="2362200"/>
            <a:ext cx="508000" cy="2032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9" name="Rectangle 33"/>
          <p:cNvSpPr>
            <a:spLocks/>
          </p:cNvSpPr>
          <p:nvPr/>
        </p:nvSpPr>
        <p:spPr bwMode="auto">
          <a:xfrm>
            <a:off x="4241800" y="4051300"/>
            <a:ext cx="508000" cy="152400"/>
          </a:xfrm>
          <a:prstGeom prst="rect">
            <a:avLst/>
          </a:prstGeom>
          <a:solidFill>
            <a:srgbClr val="2EE4A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0" name="Rectangle 34"/>
          <p:cNvSpPr>
            <a:spLocks/>
          </p:cNvSpPr>
          <p:nvPr/>
        </p:nvSpPr>
        <p:spPr bwMode="auto">
          <a:xfrm>
            <a:off x="4241800" y="3505200"/>
            <a:ext cx="508000" cy="152400"/>
          </a:xfrm>
          <a:prstGeom prst="rect">
            <a:avLst/>
          </a:prstGeom>
          <a:solidFill>
            <a:srgbClr val="2EE4A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1" name="Rectangle 35"/>
          <p:cNvSpPr>
            <a:spLocks/>
          </p:cNvSpPr>
          <p:nvPr/>
        </p:nvSpPr>
        <p:spPr bwMode="auto">
          <a:xfrm>
            <a:off x="4241800" y="2959100"/>
            <a:ext cx="508000" cy="152400"/>
          </a:xfrm>
          <a:prstGeom prst="rect">
            <a:avLst/>
          </a:prstGeom>
          <a:solidFill>
            <a:srgbClr val="2EE4A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2" name="Rectangle 36"/>
          <p:cNvSpPr>
            <a:spLocks/>
          </p:cNvSpPr>
          <p:nvPr/>
        </p:nvSpPr>
        <p:spPr bwMode="auto">
          <a:xfrm>
            <a:off x="4241800" y="2425700"/>
            <a:ext cx="508000" cy="139700"/>
          </a:xfrm>
          <a:prstGeom prst="rect">
            <a:avLst/>
          </a:prstGeom>
          <a:solidFill>
            <a:srgbClr val="2EE4A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4" name="Rectangle 38"/>
          <p:cNvSpPr>
            <a:spLocks/>
          </p:cNvSpPr>
          <p:nvPr/>
        </p:nvSpPr>
        <p:spPr bwMode="auto">
          <a:xfrm>
            <a:off x="7493000" y="4051300"/>
            <a:ext cx="508000" cy="152400"/>
          </a:xfrm>
          <a:prstGeom prst="rect">
            <a:avLst/>
          </a:prstGeom>
          <a:solidFill>
            <a:srgbClr val="2EE4A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5" name="Rectangle 39"/>
          <p:cNvSpPr>
            <a:spLocks/>
          </p:cNvSpPr>
          <p:nvPr/>
        </p:nvSpPr>
        <p:spPr bwMode="auto">
          <a:xfrm>
            <a:off x="7493000" y="3505200"/>
            <a:ext cx="508000" cy="152400"/>
          </a:xfrm>
          <a:prstGeom prst="rect">
            <a:avLst/>
          </a:prstGeom>
          <a:solidFill>
            <a:srgbClr val="2EE4A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6" name="Rectangle 40"/>
          <p:cNvSpPr>
            <a:spLocks/>
          </p:cNvSpPr>
          <p:nvPr/>
        </p:nvSpPr>
        <p:spPr bwMode="auto">
          <a:xfrm>
            <a:off x="7493000" y="2959100"/>
            <a:ext cx="508000" cy="152400"/>
          </a:xfrm>
          <a:prstGeom prst="rect">
            <a:avLst/>
          </a:prstGeom>
          <a:solidFill>
            <a:srgbClr val="2EE4A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7" name="Rectangle 41"/>
          <p:cNvSpPr>
            <a:spLocks/>
          </p:cNvSpPr>
          <p:nvPr/>
        </p:nvSpPr>
        <p:spPr bwMode="auto">
          <a:xfrm>
            <a:off x="7493000" y="2425700"/>
            <a:ext cx="508000" cy="139700"/>
          </a:xfrm>
          <a:prstGeom prst="rect">
            <a:avLst/>
          </a:prstGeom>
          <a:solidFill>
            <a:srgbClr val="2EE4A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9" name="Rectangle 43"/>
          <p:cNvSpPr>
            <a:spLocks/>
          </p:cNvSpPr>
          <p:nvPr/>
        </p:nvSpPr>
        <p:spPr bwMode="auto">
          <a:xfrm>
            <a:off x="1803400" y="4140200"/>
            <a:ext cx="508000" cy="635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0" name="Rectangle 44"/>
          <p:cNvSpPr>
            <a:spLocks/>
          </p:cNvSpPr>
          <p:nvPr/>
        </p:nvSpPr>
        <p:spPr bwMode="auto">
          <a:xfrm>
            <a:off x="1803400" y="3594100"/>
            <a:ext cx="508000" cy="635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1" name="Rectangle 45"/>
          <p:cNvSpPr>
            <a:spLocks/>
          </p:cNvSpPr>
          <p:nvPr/>
        </p:nvSpPr>
        <p:spPr bwMode="auto">
          <a:xfrm>
            <a:off x="1803400" y="3060700"/>
            <a:ext cx="508000" cy="508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2" name="Rectangle 46"/>
          <p:cNvSpPr>
            <a:spLocks/>
          </p:cNvSpPr>
          <p:nvPr/>
        </p:nvSpPr>
        <p:spPr bwMode="auto">
          <a:xfrm>
            <a:off x="1803400" y="2514600"/>
            <a:ext cx="508000" cy="508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4" name="Rectangle 48"/>
          <p:cNvSpPr>
            <a:spLocks/>
          </p:cNvSpPr>
          <p:nvPr/>
        </p:nvSpPr>
        <p:spPr bwMode="auto">
          <a:xfrm>
            <a:off x="2616200" y="4140200"/>
            <a:ext cx="508000" cy="635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5" name="Rectangle 49"/>
          <p:cNvSpPr>
            <a:spLocks/>
          </p:cNvSpPr>
          <p:nvPr/>
        </p:nvSpPr>
        <p:spPr bwMode="auto">
          <a:xfrm>
            <a:off x="2616200" y="3594100"/>
            <a:ext cx="508000" cy="635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6" name="Rectangle 50"/>
          <p:cNvSpPr>
            <a:spLocks/>
          </p:cNvSpPr>
          <p:nvPr/>
        </p:nvSpPr>
        <p:spPr bwMode="auto">
          <a:xfrm>
            <a:off x="2616200" y="3060700"/>
            <a:ext cx="508000" cy="508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7" name="Rectangle 51"/>
          <p:cNvSpPr>
            <a:spLocks/>
          </p:cNvSpPr>
          <p:nvPr/>
        </p:nvSpPr>
        <p:spPr bwMode="auto">
          <a:xfrm>
            <a:off x="2616200" y="2514600"/>
            <a:ext cx="508000" cy="508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9" name="Rectangle 53"/>
          <p:cNvSpPr>
            <a:spLocks/>
          </p:cNvSpPr>
          <p:nvPr/>
        </p:nvSpPr>
        <p:spPr bwMode="auto">
          <a:xfrm>
            <a:off x="3429000" y="4140200"/>
            <a:ext cx="508000" cy="635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0" name="Rectangle 54"/>
          <p:cNvSpPr>
            <a:spLocks/>
          </p:cNvSpPr>
          <p:nvPr/>
        </p:nvSpPr>
        <p:spPr bwMode="auto">
          <a:xfrm>
            <a:off x="3429000" y="3594100"/>
            <a:ext cx="508000" cy="635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1" name="Rectangle 55"/>
          <p:cNvSpPr>
            <a:spLocks/>
          </p:cNvSpPr>
          <p:nvPr/>
        </p:nvSpPr>
        <p:spPr bwMode="auto">
          <a:xfrm>
            <a:off x="3429000" y="3060700"/>
            <a:ext cx="508000" cy="508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2" name="Rectangle 56"/>
          <p:cNvSpPr>
            <a:spLocks/>
          </p:cNvSpPr>
          <p:nvPr/>
        </p:nvSpPr>
        <p:spPr bwMode="auto">
          <a:xfrm>
            <a:off x="3429000" y="2514600"/>
            <a:ext cx="508000" cy="508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4" name="Rectangle 58"/>
          <p:cNvSpPr>
            <a:spLocks/>
          </p:cNvSpPr>
          <p:nvPr/>
        </p:nvSpPr>
        <p:spPr bwMode="auto">
          <a:xfrm>
            <a:off x="5054600" y="4140200"/>
            <a:ext cx="508000" cy="635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5" name="Rectangle 59"/>
          <p:cNvSpPr>
            <a:spLocks/>
          </p:cNvSpPr>
          <p:nvPr/>
        </p:nvSpPr>
        <p:spPr bwMode="auto">
          <a:xfrm>
            <a:off x="5054600" y="3594100"/>
            <a:ext cx="508000" cy="635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6" name="Rectangle 60"/>
          <p:cNvSpPr>
            <a:spLocks/>
          </p:cNvSpPr>
          <p:nvPr/>
        </p:nvSpPr>
        <p:spPr bwMode="auto">
          <a:xfrm>
            <a:off x="5054600" y="3060700"/>
            <a:ext cx="508000" cy="508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7" name="Rectangle 61"/>
          <p:cNvSpPr>
            <a:spLocks/>
          </p:cNvSpPr>
          <p:nvPr/>
        </p:nvSpPr>
        <p:spPr bwMode="auto">
          <a:xfrm>
            <a:off x="5054600" y="2514600"/>
            <a:ext cx="508000" cy="508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9" name="Rectangle 63"/>
          <p:cNvSpPr>
            <a:spLocks/>
          </p:cNvSpPr>
          <p:nvPr/>
        </p:nvSpPr>
        <p:spPr bwMode="auto">
          <a:xfrm>
            <a:off x="5867400" y="4140200"/>
            <a:ext cx="508000" cy="635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0" name="Rectangle 64"/>
          <p:cNvSpPr>
            <a:spLocks/>
          </p:cNvSpPr>
          <p:nvPr/>
        </p:nvSpPr>
        <p:spPr bwMode="auto">
          <a:xfrm>
            <a:off x="5867400" y="3594100"/>
            <a:ext cx="508000" cy="635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1" name="Rectangle 65"/>
          <p:cNvSpPr>
            <a:spLocks/>
          </p:cNvSpPr>
          <p:nvPr/>
        </p:nvSpPr>
        <p:spPr bwMode="auto">
          <a:xfrm>
            <a:off x="5867400" y="3060700"/>
            <a:ext cx="508000" cy="508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2" name="Rectangle 66"/>
          <p:cNvSpPr>
            <a:spLocks/>
          </p:cNvSpPr>
          <p:nvPr/>
        </p:nvSpPr>
        <p:spPr bwMode="auto">
          <a:xfrm>
            <a:off x="5867400" y="2514600"/>
            <a:ext cx="508000" cy="508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4" name="Rectangle 68"/>
          <p:cNvSpPr>
            <a:spLocks/>
          </p:cNvSpPr>
          <p:nvPr/>
        </p:nvSpPr>
        <p:spPr bwMode="auto">
          <a:xfrm>
            <a:off x="6680200" y="4140200"/>
            <a:ext cx="508000" cy="635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5" name="Rectangle 69"/>
          <p:cNvSpPr>
            <a:spLocks/>
          </p:cNvSpPr>
          <p:nvPr/>
        </p:nvSpPr>
        <p:spPr bwMode="auto">
          <a:xfrm>
            <a:off x="6680200" y="3594100"/>
            <a:ext cx="508000" cy="635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6" name="Rectangle 70"/>
          <p:cNvSpPr>
            <a:spLocks/>
          </p:cNvSpPr>
          <p:nvPr/>
        </p:nvSpPr>
        <p:spPr bwMode="auto">
          <a:xfrm>
            <a:off x="6680200" y="3060700"/>
            <a:ext cx="508000" cy="508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7" name="Rectangle 71"/>
          <p:cNvSpPr>
            <a:spLocks/>
          </p:cNvSpPr>
          <p:nvPr/>
        </p:nvSpPr>
        <p:spPr bwMode="auto">
          <a:xfrm>
            <a:off x="6680200" y="2514600"/>
            <a:ext cx="508000" cy="50800"/>
          </a:xfrm>
          <a:prstGeom prst="rect">
            <a:avLst/>
          </a:prstGeom>
          <a:solidFill>
            <a:srgbClr val="99CB0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5" name="Straight Arrow Connector 74"/>
          <p:cNvCxnSpPr>
            <a:cxnSpLocks noChangeShapeType="1"/>
          </p:cNvCxnSpPr>
          <p:nvPr/>
        </p:nvCxnSpPr>
        <p:spPr bwMode="auto">
          <a:xfrm rot="5400000">
            <a:off x="2870200" y="2578101"/>
            <a:ext cx="3175" cy="3251200"/>
          </a:xfrm>
          <a:prstGeom prst="curvedConnector3">
            <a:avLst>
              <a:gd name="adj1" fmla="val 29391940"/>
            </a:avLst>
          </a:prstGeom>
          <a:noFill/>
          <a:ln w="28575">
            <a:solidFill>
              <a:srgbClr val="000000"/>
            </a:solidFill>
            <a:round/>
            <a:headEnd/>
            <a:tailEnd type="stealth" w="lg" len="med"/>
          </a:ln>
        </p:spPr>
      </p:cxnSp>
      <p:cxnSp>
        <p:nvCxnSpPr>
          <p:cNvPr id="81" name="Straight Arrow Connector 80"/>
          <p:cNvCxnSpPr>
            <a:cxnSpLocks noChangeShapeType="1"/>
          </p:cNvCxnSpPr>
          <p:nvPr/>
        </p:nvCxnSpPr>
        <p:spPr bwMode="auto">
          <a:xfrm rot="5400000">
            <a:off x="6121400" y="2578101"/>
            <a:ext cx="3175" cy="3251200"/>
          </a:xfrm>
          <a:prstGeom prst="curvedConnector3">
            <a:avLst>
              <a:gd name="adj1" fmla="val 31534319"/>
            </a:avLst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85" name="Straight Arrow Connector 84"/>
          <p:cNvCxnSpPr>
            <a:cxnSpLocks noChangeShapeType="1"/>
          </p:cNvCxnSpPr>
          <p:nvPr/>
        </p:nvCxnSpPr>
        <p:spPr bwMode="auto">
          <a:xfrm rot="5400000">
            <a:off x="1073151" y="3829050"/>
            <a:ext cx="342900" cy="3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86" name="Straight Arrow Connector 85"/>
          <p:cNvCxnSpPr>
            <a:cxnSpLocks noChangeShapeType="1"/>
          </p:cNvCxnSpPr>
          <p:nvPr/>
        </p:nvCxnSpPr>
        <p:spPr bwMode="auto">
          <a:xfrm rot="5400000">
            <a:off x="1073151" y="3282950"/>
            <a:ext cx="342900" cy="3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89" name="Straight Arrow Connector 88"/>
          <p:cNvCxnSpPr>
            <a:cxnSpLocks noChangeShapeType="1"/>
          </p:cNvCxnSpPr>
          <p:nvPr/>
        </p:nvCxnSpPr>
        <p:spPr bwMode="auto">
          <a:xfrm rot="5400000">
            <a:off x="1073151" y="2736850"/>
            <a:ext cx="342900" cy="3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92" name="Straight Arrow Connector 91"/>
          <p:cNvCxnSpPr>
            <a:cxnSpLocks noChangeShapeType="1"/>
          </p:cNvCxnSpPr>
          <p:nvPr/>
        </p:nvCxnSpPr>
        <p:spPr bwMode="auto">
          <a:xfrm rot="5400000">
            <a:off x="4298951" y="2762250"/>
            <a:ext cx="393700" cy="3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95" name="Straight Arrow Connector 94"/>
          <p:cNvCxnSpPr>
            <a:cxnSpLocks noChangeShapeType="1"/>
          </p:cNvCxnSpPr>
          <p:nvPr/>
        </p:nvCxnSpPr>
        <p:spPr bwMode="auto">
          <a:xfrm rot="5400000">
            <a:off x="4298951" y="3308350"/>
            <a:ext cx="393700" cy="3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98" name="Straight Arrow Connector 97"/>
          <p:cNvCxnSpPr>
            <a:cxnSpLocks noChangeShapeType="1"/>
          </p:cNvCxnSpPr>
          <p:nvPr/>
        </p:nvCxnSpPr>
        <p:spPr bwMode="auto">
          <a:xfrm rot="5400000">
            <a:off x="4298951" y="3854450"/>
            <a:ext cx="393700" cy="3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1" name="Straight Arrow Connector 100"/>
          <p:cNvCxnSpPr>
            <a:cxnSpLocks noChangeShapeType="1"/>
          </p:cNvCxnSpPr>
          <p:nvPr/>
        </p:nvCxnSpPr>
        <p:spPr bwMode="auto">
          <a:xfrm rot="5400000">
            <a:off x="7550151" y="2762250"/>
            <a:ext cx="393700" cy="3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4" name="Straight Arrow Connector 103"/>
          <p:cNvCxnSpPr>
            <a:cxnSpLocks noChangeShapeType="1"/>
          </p:cNvCxnSpPr>
          <p:nvPr/>
        </p:nvCxnSpPr>
        <p:spPr bwMode="auto">
          <a:xfrm rot="5400000">
            <a:off x="7550151" y="3308350"/>
            <a:ext cx="393700" cy="3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7" name="Straight Arrow Connector 106"/>
          <p:cNvCxnSpPr>
            <a:cxnSpLocks noChangeShapeType="1"/>
          </p:cNvCxnSpPr>
          <p:nvPr/>
        </p:nvCxnSpPr>
        <p:spPr bwMode="auto">
          <a:xfrm rot="5400000">
            <a:off x="7550151" y="3854450"/>
            <a:ext cx="393700" cy="3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29" name="Straight Arrow Connector 109"/>
          <p:cNvCxnSpPr>
            <a:cxnSpLocks noChangeShapeType="1"/>
          </p:cNvCxnSpPr>
          <p:nvPr/>
        </p:nvCxnSpPr>
        <p:spPr bwMode="auto">
          <a:xfrm rot="5400000">
            <a:off x="2057400" y="3390901"/>
            <a:ext cx="3175" cy="1625600"/>
          </a:xfrm>
          <a:prstGeom prst="curvedConnector3">
            <a:avLst>
              <a:gd name="adj1" fmla="val 8679685"/>
            </a:avLst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40" name="Straight Arrow Connector 109"/>
          <p:cNvCxnSpPr>
            <a:cxnSpLocks noChangeShapeType="1"/>
          </p:cNvCxnSpPr>
          <p:nvPr/>
        </p:nvCxnSpPr>
        <p:spPr bwMode="auto">
          <a:xfrm rot="5400000">
            <a:off x="2463800" y="2984501"/>
            <a:ext cx="3175" cy="2438400"/>
          </a:xfrm>
          <a:prstGeom prst="curvedConnector3">
            <a:avLst>
              <a:gd name="adj1" fmla="val 11178803"/>
            </a:avLst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47" name="Straight Arrow Connector 109"/>
          <p:cNvCxnSpPr>
            <a:cxnSpLocks noChangeShapeType="1"/>
            <a:stCxn id="19499" idx="2"/>
            <a:endCxn id="19484" idx="2"/>
          </p:cNvCxnSpPr>
          <p:nvPr/>
        </p:nvCxnSpPr>
        <p:spPr bwMode="auto">
          <a:xfrm rot="5400000">
            <a:off x="1651000" y="3797300"/>
            <a:ext cx="1588" cy="812800"/>
          </a:xfrm>
          <a:prstGeom prst="curvedConnector3">
            <a:avLst>
              <a:gd name="adj1" fmla="val 14395466"/>
            </a:avLst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57" name="Straight Arrow Connector 156"/>
          <p:cNvCxnSpPr>
            <a:cxnSpLocks noChangeShapeType="1"/>
          </p:cNvCxnSpPr>
          <p:nvPr/>
        </p:nvCxnSpPr>
        <p:spPr bwMode="auto">
          <a:xfrm rot="5400000">
            <a:off x="1816101" y="3898900"/>
            <a:ext cx="482600" cy="31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60" name="Straight Arrow Connector 159"/>
          <p:cNvCxnSpPr>
            <a:cxnSpLocks noChangeShapeType="1"/>
          </p:cNvCxnSpPr>
          <p:nvPr/>
        </p:nvCxnSpPr>
        <p:spPr bwMode="auto">
          <a:xfrm rot="5400000">
            <a:off x="1816101" y="3352800"/>
            <a:ext cx="482600" cy="31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63" name="Straight Arrow Connector 162"/>
          <p:cNvCxnSpPr>
            <a:cxnSpLocks noChangeShapeType="1"/>
          </p:cNvCxnSpPr>
          <p:nvPr/>
        </p:nvCxnSpPr>
        <p:spPr bwMode="auto">
          <a:xfrm rot="5400000">
            <a:off x="2628901" y="3352800"/>
            <a:ext cx="482600" cy="31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66" name="Straight Arrow Connector 165"/>
          <p:cNvCxnSpPr>
            <a:cxnSpLocks noChangeShapeType="1"/>
          </p:cNvCxnSpPr>
          <p:nvPr/>
        </p:nvCxnSpPr>
        <p:spPr bwMode="auto">
          <a:xfrm rot="5400000">
            <a:off x="2628901" y="3898900"/>
            <a:ext cx="482600" cy="31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69" name="Straight Arrow Connector 168"/>
          <p:cNvCxnSpPr>
            <a:cxnSpLocks noChangeShapeType="1"/>
          </p:cNvCxnSpPr>
          <p:nvPr/>
        </p:nvCxnSpPr>
        <p:spPr bwMode="auto">
          <a:xfrm rot="5400000">
            <a:off x="1809751" y="2813050"/>
            <a:ext cx="495300" cy="31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72" name="Straight Arrow Connector 171"/>
          <p:cNvCxnSpPr>
            <a:cxnSpLocks noChangeShapeType="1"/>
          </p:cNvCxnSpPr>
          <p:nvPr/>
        </p:nvCxnSpPr>
        <p:spPr bwMode="auto">
          <a:xfrm rot="5400000">
            <a:off x="2622551" y="2813050"/>
            <a:ext cx="495300" cy="31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75" name="Straight Arrow Connector 174"/>
          <p:cNvCxnSpPr>
            <a:cxnSpLocks noChangeShapeType="1"/>
          </p:cNvCxnSpPr>
          <p:nvPr/>
        </p:nvCxnSpPr>
        <p:spPr bwMode="auto">
          <a:xfrm rot="5400000">
            <a:off x="3435351" y="2813050"/>
            <a:ext cx="495300" cy="31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78" name="Straight Arrow Connector 177"/>
          <p:cNvCxnSpPr>
            <a:cxnSpLocks noChangeShapeType="1"/>
          </p:cNvCxnSpPr>
          <p:nvPr/>
        </p:nvCxnSpPr>
        <p:spPr bwMode="auto">
          <a:xfrm rot="5400000">
            <a:off x="3441701" y="3898900"/>
            <a:ext cx="482600" cy="31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81" name="Straight Arrow Connector 180"/>
          <p:cNvCxnSpPr>
            <a:cxnSpLocks noChangeShapeType="1"/>
          </p:cNvCxnSpPr>
          <p:nvPr/>
        </p:nvCxnSpPr>
        <p:spPr bwMode="auto">
          <a:xfrm rot="5400000">
            <a:off x="3441701" y="3352800"/>
            <a:ext cx="482600" cy="31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84" name="Straight Arrow Connector 183"/>
          <p:cNvCxnSpPr>
            <a:cxnSpLocks noChangeShapeType="1"/>
          </p:cNvCxnSpPr>
          <p:nvPr/>
        </p:nvCxnSpPr>
        <p:spPr bwMode="auto">
          <a:xfrm rot="5400000">
            <a:off x="5067301" y="3898900"/>
            <a:ext cx="482600" cy="31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85" name="Straight Arrow Connector 184"/>
          <p:cNvCxnSpPr>
            <a:cxnSpLocks noChangeShapeType="1"/>
          </p:cNvCxnSpPr>
          <p:nvPr/>
        </p:nvCxnSpPr>
        <p:spPr bwMode="auto">
          <a:xfrm rot="5400000">
            <a:off x="5067301" y="3352800"/>
            <a:ext cx="482600" cy="31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86" name="Straight Arrow Connector 185"/>
          <p:cNvCxnSpPr>
            <a:cxnSpLocks noChangeShapeType="1"/>
          </p:cNvCxnSpPr>
          <p:nvPr/>
        </p:nvCxnSpPr>
        <p:spPr bwMode="auto">
          <a:xfrm rot="5400000">
            <a:off x="5880101" y="3352800"/>
            <a:ext cx="482600" cy="31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87" name="Straight Arrow Connector 186"/>
          <p:cNvCxnSpPr>
            <a:cxnSpLocks noChangeShapeType="1"/>
          </p:cNvCxnSpPr>
          <p:nvPr/>
        </p:nvCxnSpPr>
        <p:spPr bwMode="auto">
          <a:xfrm rot="5400000">
            <a:off x="5880101" y="3898900"/>
            <a:ext cx="482600" cy="31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88" name="Straight Arrow Connector 187"/>
          <p:cNvCxnSpPr>
            <a:cxnSpLocks noChangeShapeType="1"/>
          </p:cNvCxnSpPr>
          <p:nvPr/>
        </p:nvCxnSpPr>
        <p:spPr bwMode="auto">
          <a:xfrm rot="5400000">
            <a:off x="5060951" y="2813050"/>
            <a:ext cx="495300" cy="31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89" name="Straight Arrow Connector 188"/>
          <p:cNvCxnSpPr>
            <a:cxnSpLocks noChangeShapeType="1"/>
          </p:cNvCxnSpPr>
          <p:nvPr/>
        </p:nvCxnSpPr>
        <p:spPr bwMode="auto">
          <a:xfrm rot="5400000">
            <a:off x="5873751" y="2813050"/>
            <a:ext cx="495300" cy="31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90" name="Straight Arrow Connector 189"/>
          <p:cNvCxnSpPr>
            <a:cxnSpLocks noChangeShapeType="1"/>
          </p:cNvCxnSpPr>
          <p:nvPr/>
        </p:nvCxnSpPr>
        <p:spPr bwMode="auto">
          <a:xfrm rot="5400000">
            <a:off x="6686551" y="2813050"/>
            <a:ext cx="495300" cy="31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91" name="Straight Arrow Connector 190"/>
          <p:cNvCxnSpPr>
            <a:cxnSpLocks noChangeShapeType="1"/>
          </p:cNvCxnSpPr>
          <p:nvPr/>
        </p:nvCxnSpPr>
        <p:spPr bwMode="auto">
          <a:xfrm rot="5400000">
            <a:off x="6692901" y="3898900"/>
            <a:ext cx="482600" cy="31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192" name="Straight Arrow Connector 191"/>
          <p:cNvCxnSpPr>
            <a:cxnSpLocks noChangeShapeType="1"/>
          </p:cNvCxnSpPr>
          <p:nvPr/>
        </p:nvCxnSpPr>
        <p:spPr bwMode="auto">
          <a:xfrm rot="5400000">
            <a:off x="6692901" y="3352800"/>
            <a:ext cx="482600" cy="3175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23" name="Straight Arrow Connector 109"/>
          <p:cNvCxnSpPr>
            <a:cxnSpLocks noChangeShapeType="1"/>
          </p:cNvCxnSpPr>
          <p:nvPr/>
        </p:nvCxnSpPr>
        <p:spPr bwMode="auto">
          <a:xfrm rot="5400000">
            <a:off x="5715000" y="2984501"/>
            <a:ext cx="3175" cy="2438400"/>
          </a:xfrm>
          <a:prstGeom prst="curvedConnector3">
            <a:avLst>
              <a:gd name="adj1" fmla="val 9395055"/>
            </a:avLst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26" name="Straight Arrow Connector 109"/>
          <p:cNvCxnSpPr>
            <a:cxnSpLocks noChangeShapeType="1"/>
          </p:cNvCxnSpPr>
          <p:nvPr/>
        </p:nvCxnSpPr>
        <p:spPr bwMode="auto">
          <a:xfrm rot="5400000">
            <a:off x="5308600" y="3390901"/>
            <a:ext cx="3175" cy="1625600"/>
          </a:xfrm>
          <a:prstGeom prst="curvedConnector3">
            <a:avLst>
              <a:gd name="adj1" fmla="val 7609165"/>
            </a:avLst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29" name="Straight Arrow Connector 109"/>
          <p:cNvCxnSpPr>
            <a:cxnSpLocks noChangeShapeType="1"/>
          </p:cNvCxnSpPr>
          <p:nvPr/>
        </p:nvCxnSpPr>
        <p:spPr bwMode="auto">
          <a:xfrm rot="5400000">
            <a:off x="4902200" y="3797301"/>
            <a:ext cx="3175" cy="812800"/>
          </a:xfrm>
          <a:prstGeom prst="curvedConnector3">
            <a:avLst>
              <a:gd name="adj1" fmla="val 5824472"/>
            </a:avLst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33" name="Straight Arrow Connector 232"/>
          <p:cNvCxnSpPr>
            <a:cxnSpLocks noChangeShapeType="1"/>
          </p:cNvCxnSpPr>
          <p:nvPr/>
        </p:nvCxnSpPr>
        <p:spPr bwMode="auto">
          <a:xfrm rot="5400000">
            <a:off x="1555750" y="3600450"/>
            <a:ext cx="444500" cy="5588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36" name="Straight Arrow Connector 235"/>
          <p:cNvCxnSpPr>
            <a:cxnSpLocks noChangeShapeType="1"/>
          </p:cNvCxnSpPr>
          <p:nvPr/>
        </p:nvCxnSpPr>
        <p:spPr bwMode="auto">
          <a:xfrm rot="5400000">
            <a:off x="1962150" y="3194050"/>
            <a:ext cx="444500" cy="13716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39" name="Straight Arrow Connector 238"/>
          <p:cNvCxnSpPr>
            <a:cxnSpLocks noChangeShapeType="1"/>
          </p:cNvCxnSpPr>
          <p:nvPr/>
        </p:nvCxnSpPr>
        <p:spPr bwMode="auto">
          <a:xfrm rot="5400000">
            <a:off x="2368550" y="2787650"/>
            <a:ext cx="444500" cy="21844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42" name="Straight Arrow Connector 241"/>
          <p:cNvCxnSpPr>
            <a:cxnSpLocks noChangeShapeType="1"/>
          </p:cNvCxnSpPr>
          <p:nvPr/>
        </p:nvCxnSpPr>
        <p:spPr bwMode="auto">
          <a:xfrm rot="5400000">
            <a:off x="5607050" y="2800350"/>
            <a:ext cx="469900" cy="21844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45" name="Straight Arrow Connector 244"/>
          <p:cNvCxnSpPr>
            <a:cxnSpLocks noChangeShapeType="1"/>
          </p:cNvCxnSpPr>
          <p:nvPr/>
        </p:nvCxnSpPr>
        <p:spPr bwMode="auto">
          <a:xfrm rot="5400000">
            <a:off x="5200650" y="3206750"/>
            <a:ext cx="469900" cy="13716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48" name="Straight Arrow Connector 247"/>
          <p:cNvCxnSpPr>
            <a:cxnSpLocks noChangeShapeType="1"/>
          </p:cNvCxnSpPr>
          <p:nvPr/>
        </p:nvCxnSpPr>
        <p:spPr bwMode="auto">
          <a:xfrm rot="5400000">
            <a:off x="4794250" y="3613150"/>
            <a:ext cx="469900" cy="5588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51" name="Straight Arrow Connector 250"/>
          <p:cNvCxnSpPr>
            <a:cxnSpLocks noChangeShapeType="1"/>
          </p:cNvCxnSpPr>
          <p:nvPr/>
        </p:nvCxnSpPr>
        <p:spPr bwMode="auto">
          <a:xfrm rot="5400000">
            <a:off x="4794250" y="3067050"/>
            <a:ext cx="469900" cy="5588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54" name="Straight Arrow Connector 253"/>
          <p:cNvCxnSpPr>
            <a:cxnSpLocks noChangeShapeType="1"/>
          </p:cNvCxnSpPr>
          <p:nvPr/>
        </p:nvCxnSpPr>
        <p:spPr bwMode="auto">
          <a:xfrm rot="5400000">
            <a:off x="5200650" y="2660650"/>
            <a:ext cx="469900" cy="13716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57" name="Straight Arrow Connector 256"/>
          <p:cNvCxnSpPr>
            <a:cxnSpLocks noChangeShapeType="1"/>
          </p:cNvCxnSpPr>
          <p:nvPr/>
        </p:nvCxnSpPr>
        <p:spPr bwMode="auto">
          <a:xfrm rot="5400000">
            <a:off x="5607050" y="2254250"/>
            <a:ext cx="469900" cy="21844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60" name="Straight Arrow Connector 259"/>
          <p:cNvCxnSpPr>
            <a:cxnSpLocks noChangeShapeType="1"/>
          </p:cNvCxnSpPr>
          <p:nvPr/>
        </p:nvCxnSpPr>
        <p:spPr bwMode="auto">
          <a:xfrm rot="5400000">
            <a:off x="5607050" y="1708150"/>
            <a:ext cx="469900" cy="21844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63" name="Straight Arrow Connector 262"/>
          <p:cNvCxnSpPr>
            <a:cxnSpLocks noChangeShapeType="1"/>
          </p:cNvCxnSpPr>
          <p:nvPr/>
        </p:nvCxnSpPr>
        <p:spPr bwMode="auto">
          <a:xfrm rot="5400000">
            <a:off x="5200650" y="2114550"/>
            <a:ext cx="469900" cy="13716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66" name="Straight Arrow Connector 265"/>
          <p:cNvCxnSpPr>
            <a:cxnSpLocks noChangeShapeType="1"/>
          </p:cNvCxnSpPr>
          <p:nvPr/>
        </p:nvCxnSpPr>
        <p:spPr bwMode="auto">
          <a:xfrm rot="5400000">
            <a:off x="4794250" y="2520950"/>
            <a:ext cx="469900" cy="5588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69" name="Straight Arrow Connector 268"/>
          <p:cNvCxnSpPr>
            <a:cxnSpLocks noChangeShapeType="1"/>
          </p:cNvCxnSpPr>
          <p:nvPr/>
        </p:nvCxnSpPr>
        <p:spPr bwMode="auto">
          <a:xfrm rot="5400000">
            <a:off x="2368550" y="2241550"/>
            <a:ext cx="444500" cy="21844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72" name="Straight Arrow Connector 271"/>
          <p:cNvCxnSpPr>
            <a:cxnSpLocks noChangeShapeType="1"/>
          </p:cNvCxnSpPr>
          <p:nvPr/>
        </p:nvCxnSpPr>
        <p:spPr bwMode="auto">
          <a:xfrm rot="5400000">
            <a:off x="1962150" y="2647950"/>
            <a:ext cx="444500" cy="13716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75" name="Straight Arrow Connector 274"/>
          <p:cNvCxnSpPr>
            <a:cxnSpLocks noChangeShapeType="1"/>
          </p:cNvCxnSpPr>
          <p:nvPr/>
        </p:nvCxnSpPr>
        <p:spPr bwMode="auto">
          <a:xfrm rot="5400000">
            <a:off x="1555750" y="3054350"/>
            <a:ext cx="444500" cy="5588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79" name="Straight Arrow Connector 278"/>
          <p:cNvCxnSpPr>
            <a:cxnSpLocks noChangeShapeType="1"/>
          </p:cNvCxnSpPr>
          <p:nvPr/>
        </p:nvCxnSpPr>
        <p:spPr bwMode="auto">
          <a:xfrm rot="5400000">
            <a:off x="1555750" y="2508250"/>
            <a:ext cx="444500" cy="5588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82" name="Straight Arrow Connector 281"/>
          <p:cNvCxnSpPr>
            <a:cxnSpLocks noChangeShapeType="1"/>
          </p:cNvCxnSpPr>
          <p:nvPr/>
        </p:nvCxnSpPr>
        <p:spPr bwMode="auto">
          <a:xfrm rot="5400000">
            <a:off x="1962150" y="2101850"/>
            <a:ext cx="444500" cy="13716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285" name="Straight Arrow Connector 284"/>
          <p:cNvCxnSpPr>
            <a:cxnSpLocks noChangeShapeType="1"/>
          </p:cNvCxnSpPr>
          <p:nvPr/>
        </p:nvCxnSpPr>
        <p:spPr bwMode="auto">
          <a:xfrm rot="5400000">
            <a:off x="2368550" y="1695450"/>
            <a:ext cx="444500" cy="218440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 animBg="1"/>
      <p:bldP spid="19485" grpId="0" animBg="1"/>
      <p:bldP spid="19486" grpId="0" animBg="1"/>
      <p:bldP spid="19487" grpId="0" animBg="1"/>
      <p:bldP spid="19489" grpId="0" animBg="1"/>
      <p:bldP spid="19490" grpId="0" animBg="1"/>
      <p:bldP spid="19491" grpId="0" animBg="1"/>
      <p:bldP spid="19492" grpId="0" animBg="1"/>
      <p:bldP spid="19494" grpId="0" animBg="1"/>
      <p:bldP spid="19495" grpId="0" animBg="1"/>
      <p:bldP spid="19496" grpId="0" animBg="1"/>
      <p:bldP spid="19497" grpId="0" animBg="1"/>
      <p:bldP spid="19499" grpId="0" animBg="1"/>
      <p:bldP spid="19500" grpId="0" animBg="1"/>
      <p:bldP spid="19501" grpId="0" animBg="1"/>
      <p:bldP spid="19502" grpId="0" animBg="1"/>
      <p:bldP spid="19504" grpId="0" animBg="1"/>
      <p:bldP spid="19505" grpId="0" animBg="1"/>
      <p:bldP spid="19506" grpId="0" animBg="1"/>
      <p:bldP spid="19507" grpId="0" animBg="1"/>
      <p:bldP spid="19509" grpId="0" animBg="1"/>
      <p:bldP spid="19510" grpId="0" animBg="1"/>
      <p:bldP spid="19511" grpId="0" animBg="1"/>
      <p:bldP spid="19512" grpId="0" animBg="1"/>
      <p:bldP spid="19514" grpId="0" animBg="1"/>
      <p:bldP spid="19515" grpId="0" animBg="1"/>
      <p:bldP spid="19516" grpId="0" animBg="1"/>
      <p:bldP spid="19517" grpId="0" animBg="1"/>
      <p:bldP spid="19519" grpId="0" animBg="1"/>
      <p:bldP spid="19520" grpId="0" animBg="1"/>
      <p:bldP spid="19521" grpId="0" animBg="1"/>
      <p:bldP spid="19522" grpId="0" animBg="1"/>
      <p:bldP spid="19524" grpId="0" animBg="1"/>
      <p:bldP spid="19525" grpId="0" animBg="1"/>
      <p:bldP spid="19526" grpId="0" animBg="1"/>
      <p:bldP spid="19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"/>
          <p:cNvGrpSpPr>
            <a:grpSpLocks/>
          </p:cNvGrpSpPr>
          <p:nvPr/>
        </p:nvGrpSpPr>
        <p:grpSpPr bwMode="auto">
          <a:xfrm>
            <a:off x="171450" y="2155825"/>
            <a:ext cx="1397000" cy="1276350"/>
            <a:chOff x="0" y="0"/>
            <a:chExt cx="880" cy="804"/>
          </a:xfrm>
        </p:grpSpPr>
        <p:sp>
          <p:nvSpPr>
            <p:cNvPr id="40971" name="Rectangle 2"/>
            <p:cNvSpPr>
              <a:spLocks/>
            </p:cNvSpPr>
            <p:nvPr/>
          </p:nvSpPr>
          <p:spPr bwMode="auto">
            <a:xfrm>
              <a:off x="0" y="0"/>
              <a:ext cx="880" cy="804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2" name="Rectangle 3"/>
            <p:cNvSpPr>
              <a:spLocks/>
            </p:cNvSpPr>
            <p:nvPr/>
          </p:nvSpPr>
          <p:spPr bwMode="auto">
            <a:xfrm>
              <a:off x="0" y="0"/>
              <a:ext cx="880" cy="8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36513" y="3336925"/>
            <a:ext cx="8985250" cy="46038"/>
            <a:chOff x="0" y="0"/>
            <a:chExt cx="5660" cy="29"/>
          </a:xfrm>
        </p:grpSpPr>
        <p:sp>
          <p:nvSpPr>
            <p:cNvPr id="40969" name="Rectangle 5"/>
            <p:cNvSpPr>
              <a:spLocks/>
            </p:cNvSpPr>
            <p:nvPr/>
          </p:nvSpPr>
          <p:spPr bwMode="auto">
            <a:xfrm>
              <a:off x="0" y="0"/>
              <a:ext cx="5660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70" name="Rectangle 6"/>
            <p:cNvSpPr>
              <a:spLocks/>
            </p:cNvSpPr>
            <p:nvPr/>
          </p:nvSpPr>
          <p:spPr bwMode="auto">
            <a:xfrm>
              <a:off x="0" y="0"/>
              <a:ext cx="5660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0964" name="Group 7"/>
          <p:cNvGrpSpPr>
            <a:grpSpLocks/>
          </p:cNvGrpSpPr>
          <p:nvPr/>
        </p:nvGrpSpPr>
        <p:grpSpPr bwMode="auto">
          <a:xfrm rot="-5400000">
            <a:off x="-517525" y="2586038"/>
            <a:ext cx="1685925" cy="92075"/>
            <a:chOff x="0" y="0"/>
            <a:chExt cx="1062" cy="58"/>
          </a:xfrm>
        </p:grpSpPr>
        <p:sp>
          <p:nvSpPr>
            <p:cNvPr id="40967" name="Rectangle 8"/>
            <p:cNvSpPr>
              <a:spLocks/>
            </p:cNvSpPr>
            <p:nvPr/>
          </p:nvSpPr>
          <p:spPr bwMode="auto">
            <a:xfrm>
              <a:off x="0" y="0"/>
              <a:ext cx="1062" cy="58"/>
            </a:xfrm>
            <a:prstGeom prst="rect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1C1C1C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68" name="Rectangle 9"/>
            <p:cNvSpPr>
              <a:spLocks/>
            </p:cNvSpPr>
            <p:nvPr/>
          </p:nvSpPr>
          <p:spPr bwMode="auto">
            <a:xfrm>
              <a:off x="0" y="0"/>
              <a:ext cx="1062" cy="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0965" name="Rectangle 10"/>
          <p:cNvSpPr>
            <a:spLocks noGrp="1" noChangeArrowheads="1"/>
          </p:cNvSpPr>
          <p:nvPr>
            <p:ph type="title"/>
          </p:nvPr>
        </p:nvSpPr>
        <p:spPr>
          <a:xfrm>
            <a:off x="638175" y="0"/>
            <a:ext cx="7772400" cy="3170238"/>
          </a:xfrm>
        </p:spPr>
        <p:txBody>
          <a:bodyPr lIns="50800" tIns="50800" rIns="40639" bIns="50800"/>
          <a:lstStyle/>
          <a:p>
            <a:pPr marL="0" indent="0" algn="ctr" eaLnBrk="1" hangingPunct="1"/>
            <a:r>
              <a:rPr lang="en-US"/>
              <a:t>On–demand Streaming Applications</a:t>
            </a:r>
          </a:p>
        </p:txBody>
      </p:sp>
      <p:sp>
        <p:nvSpPr>
          <p:cNvPr id="4096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</p:spPr>
        <p:txBody>
          <a:bodyPr rIns="40639"/>
          <a:lstStyle/>
          <a:p>
            <a:pPr marL="39688" indent="0" algn="ctr" eaLnBrk="1" hangingPunct="1">
              <a:buFont typeface="Wingdings" charset="2"/>
              <a:buNone/>
            </a:pPr>
            <a:r>
              <a:rPr lang="en-US"/>
              <a:t>Stable bandwidth problem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59525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6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9395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59396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59523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4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9397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9398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59521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2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9399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9400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59519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20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9401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59402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/>
              <a:t>Coding ...: hierarchical layer coding</a:t>
            </a:r>
          </a:p>
        </p:txBody>
      </p:sp>
      <p:sp>
        <p:nvSpPr>
          <p:cNvPr id="59403" name="Rectangle 28"/>
          <p:cNvSpPr>
            <a:spLocks/>
          </p:cNvSpPr>
          <p:nvPr/>
        </p:nvSpPr>
        <p:spPr bwMode="auto">
          <a:xfrm>
            <a:off x="990600" y="4000500"/>
            <a:ext cx="508000" cy="2032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Rectangle 29"/>
          <p:cNvSpPr>
            <a:spLocks/>
          </p:cNvSpPr>
          <p:nvPr/>
        </p:nvSpPr>
        <p:spPr bwMode="auto">
          <a:xfrm>
            <a:off x="990600" y="3454400"/>
            <a:ext cx="508000" cy="2032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Rectangle 30"/>
          <p:cNvSpPr>
            <a:spLocks/>
          </p:cNvSpPr>
          <p:nvPr/>
        </p:nvSpPr>
        <p:spPr bwMode="auto">
          <a:xfrm>
            <a:off x="990600" y="2908300"/>
            <a:ext cx="508000" cy="2032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Rectangle 33"/>
          <p:cNvSpPr>
            <a:spLocks/>
          </p:cNvSpPr>
          <p:nvPr/>
        </p:nvSpPr>
        <p:spPr bwMode="auto">
          <a:xfrm>
            <a:off x="4241800" y="4051300"/>
            <a:ext cx="508000" cy="152400"/>
          </a:xfrm>
          <a:prstGeom prst="rect">
            <a:avLst/>
          </a:prstGeom>
          <a:solidFill>
            <a:srgbClr val="2EE4A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Rectangle 34"/>
          <p:cNvSpPr>
            <a:spLocks/>
          </p:cNvSpPr>
          <p:nvPr/>
        </p:nvSpPr>
        <p:spPr bwMode="auto">
          <a:xfrm>
            <a:off x="4241800" y="3505200"/>
            <a:ext cx="508000" cy="152400"/>
          </a:xfrm>
          <a:prstGeom prst="rect">
            <a:avLst/>
          </a:prstGeom>
          <a:solidFill>
            <a:srgbClr val="2EE4A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Rectangle 35"/>
          <p:cNvSpPr>
            <a:spLocks/>
          </p:cNvSpPr>
          <p:nvPr/>
        </p:nvSpPr>
        <p:spPr bwMode="auto">
          <a:xfrm>
            <a:off x="4241800" y="2959100"/>
            <a:ext cx="508000" cy="152400"/>
          </a:xfrm>
          <a:prstGeom prst="rect">
            <a:avLst/>
          </a:prstGeom>
          <a:solidFill>
            <a:srgbClr val="2EE4A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Rectangle 38"/>
          <p:cNvSpPr>
            <a:spLocks/>
          </p:cNvSpPr>
          <p:nvPr/>
        </p:nvSpPr>
        <p:spPr bwMode="auto">
          <a:xfrm>
            <a:off x="7493000" y="4051300"/>
            <a:ext cx="508000" cy="152400"/>
          </a:xfrm>
          <a:prstGeom prst="rect">
            <a:avLst/>
          </a:prstGeom>
          <a:solidFill>
            <a:srgbClr val="2EE4A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0" name="Rectangle 39"/>
          <p:cNvSpPr>
            <a:spLocks/>
          </p:cNvSpPr>
          <p:nvPr/>
        </p:nvSpPr>
        <p:spPr bwMode="auto">
          <a:xfrm>
            <a:off x="7493000" y="3505200"/>
            <a:ext cx="508000" cy="152400"/>
          </a:xfrm>
          <a:prstGeom prst="rect">
            <a:avLst/>
          </a:prstGeom>
          <a:solidFill>
            <a:srgbClr val="2EE4A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1" name="Rectangle 40"/>
          <p:cNvSpPr>
            <a:spLocks/>
          </p:cNvSpPr>
          <p:nvPr/>
        </p:nvSpPr>
        <p:spPr bwMode="auto">
          <a:xfrm>
            <a:off x="7493000" y="2959100"/>
            <a:ext cx="508000" cy="152400"/>
          </a:xfrm>
          <a:prstGeom prst="rect">
            <a:avLst/>
          </a:prstGeom>
          <a:solidFill>
            <a:srgbClr val="2EE4A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9412" name="Straight Arrow Connector 74"/>
          <p:cNvCxnSpPr>
            <a:cxnSpLocks noChangeShapeType="1"/>
          </p:cNvCxnSpPr>
          <p:nvPr/>
        </p:nvCxnSpPr>
        <p:spPr bwMode="auto">
          <a:xfrm rot="5400000">
            <a:off x="2870200" y="2578101"/>
            <a:ext cx="3175" cy="3251200"/>
          </a:xfrm>
          <a:prstGeom prst="curvedConnector3">
            <a:avLst>
              <a:gd name="adj1" fmla="val 29391940"/>
            </a:avLst>
          </a:prstGeom>
          <a:noFill/>
          <a:ln w="28575">
            <a:solidFill>
              <a:srgbClr val="000000"/>
            </a:solidFill>
            <a:round/>
            <a:headEnd/>
            <a:tailEnd type="stealth" w="lg" len="med"/>
          </a:ln>
        </p:spPr>
      </p:cxnSp>
      <p:cxnSp>
        <p:nvCxnSpPr>
          <p:cNvPr id="59413" name="Straight Arrow Connector 80"/>
          <p:cNvCxnSpPr>
            <a:cxnSpLocks noChangeShapeType="1"/>
          </p:cNvCxnSpPr>
          <p:nvPr/>
        </p:nvCxnSpPr>
        <p:spPr bwMode="auto">
          <a:xfrm rot="5400000">
            <a:off x="6121400" y="2578101"/>
            <a:ext cx="3175" cy="3251200"/>
          </a:xfrm>
          <a:prstGeom prst="curvedConnector3">
            <a:avLst>
              <a:gd name="adj1" fmla="val 31534319"/>
            </a:avLst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59414" name="Straight Arrow Connector 84"/>
          <p:cNvCxnSpPr>
            <a:cxnSpLocks noChangeShapeType="1"/>
          </p:cNvCxnSpPr>
          <p:nvPr/>
        </p:nvCxnSpPr>
        <p:spPr bwMode="auto">
          <a:xfrm rot="5400000">
            <a:off x="1073151" y="3829050"/>
            <a:ext cx="342900" cy="3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59415" name="Straight Arrow Connector 85"/>
          <p:cNvCxnSpPr>
            <a:cxnSpLocks noChangeShapeType="1"/>
          </p:cNvCxnSpPr>
          <p:nvPr/>
        </p:nvCxnSpPr>
        <p:spPr bwMode="auto">
          <a:xfrm rot="5400000">
            <a:off x="1073151" y="3282950"/>
            <a:ext cx="342900" cy="3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grpSp>
        <p:nvGrpSpPr>
          <p:cNvPr id="6" name="Group 107"/>
          <p:cNvGrpSpPr>
            <a:grpSpLocks/>
          </p:cNvGrpSpPr>
          <p:nvPr/>
        </p:nvGrpSpPr>
        <p:grpSpPr bwMode="auto">
          <a:xfrm>
            <a:off x="990600" y="2362200"/>
            <a:ext cx="508000" cy="547688"/>
            <a:chOff x="990600" y="2362200"/>
            <a:chExt cx="508000" cy="546894"/>
          </a:xfrm>
        </p:grpSpPr>
        <p:sp>
          <p:nvSpPr>
            <p:cNvPr id="59517" name="Rectangle 31"/>
            <p:cNvSpPr>
              <a:spLocks/>
            </p:cNvSpPr>
            <p:nvPr/>
          </p:nvSpPr>
          <p:spPr bwMode="auto">
            <a:xfrm>
              <a:off x="990600" y="2362200"/>
              <a:ext cx="508000" cy="2032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18" name="Straight Arrow Connector 88"/>
            <p:cNvCxnSpPr>
              <a:cxnSpLocks noChangeShapeType="1"/>
            </p:cNvCxnSpPr>
            <p:nvPr/>
          </p:nvCxnSpPr>
          <p:spPr bwMode="auto">
            <a:xfrm rot="5400000">
              <a:off x="1073150" y="2736850"/>
              <a:ext cx="3429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7" name="Group 111"/>
          <p:cNvGrpSpPr>
            <a:grpSpLocks/>
          </p:cNvGrpSpPr>
          <p:nvPr/>
        </p:nvGrpSpPr>
        <p:grpSpPr bwMode="auto">
          <a:xfrm>
            <a:off x="4241800" y="2425700"/>
            <a:ext cx="508000" cy="534988"/>
            <a:chOff x="4241800" y="2425700"/>
            <a:chExt cx="508000" cy="534194"/>
          </a:xfrm>
        </p:grpSpPr>
        <p:sp>
          <p:nvSpPr>
            <p:cNvPr id="59515" name="Rectangle 36"/>
            <p:cNvSpPr>
              <a:spLocks/>
            </p:cNvSpPr>
            <p:nvPr/>
          </p:nvSpPr>
          <p:spPr bwMode="auto">
            <a:xfrm>
              <a:off x="4241800" y="2425700"/>
              <a:ext cx="508000" cy="139700"/>
            </a:xfrm>
            <a:prstGeom prst="rect">
              <a:avLst/>
            </a:prstGeom>
            <a:solidFill>
              <a:srgbClr val="2EE4A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16" name="Straight Arrow Connector 91"/>
            <p:cNvCxnSpPr>
              <a:cxnSpLocks noChangeShapeType="1"/>
            </p:cNvCxnSpPr>
            <p:nvPr/>
          </p:nvCxnSpPr>
          <p:spPr bwMode="auto">
            <a:xfrm rot="5400000">
              <a:off x="4298950" y="2762250"/>
              <a:ext cx="3937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59418" name="Straight Arrow Connector 94"/>
          <p:cNvCxnSpPr>
            <a:cxnSpLocks noChangeShapeType="1"/>
          </p:cNvCxnSpPr>
          <p:nvPr/>
        </p:nvCxnSpPr>
        <p:spPr bwMode="auto">
          <a:xfrm rot="5400000">
            <a:off x="4298951" y="3308350"/>
            <a:ext cx="393700" cy="3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59419" name="Straight Arrow Connector 97"/>
          <p:cNvCxnSpPr>
            <a:cxnSpLocks noChangeShapeType="1"/>
          </p:cNvCxnSpPr>
          <p:nvPr/>
        </p:nvCxnSpPr>
        <p:spPr bwMode="auto">
          <a:xfrm rot="5400000">
            <a:off x="4298951" y="3854450"/>
            <a:ext cx="393700" cy="3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grpSp>
        <p:nvGrpSpPr>
          <p:cNvPr id="8" name="Group 115"/>
          <p:cNvGrpSpPr>
            <a:grpSpLocks/>
          </p:cNvGrpSpPr>
          <p:nvPr/>
        </p:nvGrpSpPr>
        <p:grpSpPr bwMode="auto">
          <a:xfrm>
            <a:off x="7493000" y="2425700"/>
            <a:ext cx="508000" cy="534988"/>
            <a:chOff x="7493000" y="2425700"/>
            <a:chExt cx="508000" cy="534194"/>
          </a:xfrm>
        </p:grpSpPr>
        <p:sp>
          <p:nvSpPr>
            <p:cNvPr id="59513" name="Rectangle 41"/>
            <p:cNvSpPr>
              <a:spLocks/>
            </p:cNvSpPr>
            <p:nvPr/>
          </p:nvSpPr>
          <p:spPr bwMode="auto">
            <a:xfrm>
              <a:off x="7493000" y="2425700"/>
              <a:ext cx="508000" cy="139700"/>
            </a:xfrm>
            <a:prstGeom prst="rect">
              <a:avLst/>
            </a:prstGeom>
            <a:solidFill>
              <a:srgbClr val="2EE4A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14" name="Straight Arrow Connector 100"/>
            <p:cNvCxnSpPr>
              <a:cxnSpLocks noChangeShapeType="1"/>
            </p:cNvCxnSpPr>
            <p:nvPr/>
          </p:nvCxnSpPr>
          <p:spPr bwMode="auto">
            <a:xfrm rot="5400000">
              <a:off x="7550150" y="2762250"/>
              <a:ext cx="3937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59421" name="Straight Arrow Connector 103"/>
          <p:cNvCxnSpPr>
            <a:cxnSpLocks noChangeShapeType="1"/>
          </p:cNvCxnSpPr>
          <p:nvPr/>
        </p:nvCxnSpPr>
        <p:spPr bwMode="auto">
          <a:xfrm rot="5400000">
            <a:off x="7550151" y="3308350"/>
            <a:ext cx="393700" cy="3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59422" name="Straight Arrow Connector 106"/>
          <p:cNvCxnSpPr>
            <a:cxnSpLocks noChangeShapeType="1"/>
          </p:cNvCxnSpPr>
          <p:nvPr/>
        </p:nvCxnSpPr>
        <p:spPr bwMode="auto">
          <a:xfrm rot="5400000">
            <a:off x="7550151" y="3854450"/>
            <a:ext cx="393700" cy="3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arrow" w="med" len="med"/>
          </a:ln>
        </p:spPr>
      </p:cxnSp>
      <p:grpSp>
        <p:nvGrpSpPr>
          <p:cNvPr id="59423" name="Group 130"/>
          <p:cNvGrpSpPr>
            <a:grpSpLocks/>
          </p:cNvGrpSpPr>
          <p:nvPr/>
        </p:nvGrpSpPr>
        <p:grpSpPr bwMode="auto">
          <a:xfrm>
            <a:off x="1246188" y="4140200"/>
            <a:ext cx="1878012" cy="65088"/>
            <a:chOff x="1245394" y="4140200"/>
            <a:chExt cx="1878806" cy="64294"/>
          </a:xfrm>
        </p:grpSpPr>
        <p:sp>
          <p:nvSpPr>
            <p:cNvPr id="59511" name="Rectangle 48"/>
            <p:cNvSpPr>
              <a:spLocks/>
            </p:cNvSpPr>
            <p:nvPr/>
          </p:nvSpPr>
          <p:spPr bwMode="auto">
            <a:xfrm>
              <a:off x="2616200" y="4140200"/>
              <a:ext cx="508000" cy="635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12" name="Straight Arrow Connector 109"/>
            <p:cNvCxnSpPr>
              <a:cxnSpLocks noChangeShapeType="1"/>
            </p:cNvCxnSpPr>
            <p:nvPr/>
          </p:nvCxnSpPr>
          <p:spPr bwMode="auto">
            <a:xfrm rot="5400000">
              <a:off x="2057400" y="3390900"/>
              <a:ext cx="1588" cy="1625600"/>
            </a:xfrm>
            <a:prstGeom prst="curvedConnector3">
              <a:avLst>
                <a:gd name="adj1" fmla="val 17966060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0" name="Group 131"/>
          <p:cNvGrpSpPr>
            <a:grpSpLocks/>
          </p:cNvGrpSpPr>
          <p:nvPr/>
        </p:nvGrpSpPr>
        <p:grpSpPr bwMode="auto">
          <a:xfrm>
            <a:off x="1246188" y="4140200"/>
            <a:ext cx="2690812" cy="65088"/>
            <a:chOff x="1245394" y="4140200"/>
            <a:chExt cx="2691606" cy="64294"/>
          </a:xfrm>
        </p:grpSpPr>
        <p:sp>
          <p:nvSpPr>
            <p:cNvPr id="59509" name="Rectangle 53"/>
            <p:cNvSpPr>
              <a:spLocks/>
            </p:cNvSpPr>
            <p:nvPr/>
          </p:nvSpPr>
          <p:spPr bwMode="auto">
            <a:xfrm>
              <a:off x="3429000" y="4140200"/>
              <a:ext cx="508000" cy="635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10" name="Straight Arrow Connector 109"/>
            <p:cNvCxnSpPr>
              <a:cxnSpLocks noChangeShapeType="1"/>
            </p:cNvCxnSpPr>
            <p:nvPr/>
          </p:nvCxnSpPr>
          <p:spPr bwMode="auto">
            <a:xfrm rot="5400000">
              <a:off x="2463800" y="2984500"/>
              <a:ext cx="1588" cy="2438400"/>
            </a:xfrm>
            <a:prstGeom prst="curvedConnector3">
              <a:avLst>
                <a:gd name="adj1" fmla="val 21536648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1246188" y="4140200"/>
            <a:ext cx="1065212" cy="65088"/>
            <a:chOff x="1245394" y="4140200"/>
            <a:chExt cx="1066006" cy="64294"/>
          </a:xfrm>
        </p:grpSpPr>
        <p:sp>
          <p:nvSpPr>
            <p:cNvPr id="59507" name="Rectangle 43"/>
            <p:cNvSpPr>
              <a:spLocks/>
            </p:cNvSpPr>
            <p:nvPr/>
          </p:nvSpPr>
          <p:spPr bwMode="auto">
            <a:xfrm>
              <a:off x="1803400" y="4140200"/>
              <a:ext cx="508000" cy="635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08" name="Straight Arrow Connector 109"/>
            <p:cNvCxnSpPr>
              <a:cxnSpLocks noChangeShapeType="1"/>
            </p:cNvCxnSpPr>
            <p:nvPr/>
          </p:nvCxnSpPr>
          <p:spPr bwMode="auto">
            <a:xfrm rot="5400000">
              <a:off x="1651000" y="3797300"/>
              <a:ext cx="1588" cy="812800"/>
            </a:xfrm>
            <a:prstGeom prst="curvedConnector3">
              <a:avLst>
                <a:gd name="adj1" fmla="val 14395468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2" name="Group 134"/>
          <p:cNvGrpSpPr>
            <a:grpSpLocks/>
          </p:cNvGrpSpPr>
          <p:nvPr/>
        </p:nvGrpSpPr>
        <p:grpSpPr bwMode="auto">
          <a:xfrm>
            <a:off x="4497388" y="4140200"/>
            <a:ext cx="2690812" cy="65088"/>
            <a:chOff x="4496594" y="4140200"/>
            <a:chExt cx="2691606" cy="64294"/>
          </a:xfrm>
        </p:grpSpPr>
        <p:sp>
          <p:nvSpPr>
            <p:cNvPr id="59505" name="Rectangle 68"/>
            <p:cNvSpPr>
              <a:spLocks/>
            </p:cNvSpPr>
            <p:nvPr/>
          </p:nvSpPr>
          <p:spPr bwMode="auto">
            <a:xfrm>
              <a:off x="6680200" y="4140200"/>
              <a:ext cx="508000" cy="635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06" name="Straight Arrow Connector 109"/>
            <p:cNvCxnSpPr>
              <a:cxnSpLocks noChangeShapeType="1"/>
            </p:cNvCxnSpPr>
            <p:nvPr/>
          </p:nvCxnSpPr>
          <p:spPr bwMode="auto">
            <a:xfrm rot="5400000">
              <a:off x="5715000" y="2984500"/>
              <a:ext cx="1588" cy="2438400"/>
            </a:xfrm>
            <a:prstGeom prst="curvedConnector3">
              <a:avLst>
                <a:gd name="adj1" fmla="val 17216418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9427" name="Group 133"/>
          <p:cNvGrpSpPr>
            <a:grpSpLocks/>
          </p:cNvGrpSpPr>
          <p:nvPr/>
        </p:nvGrpSpPr>
        <p:grpSpPr bwMode="auto">
          <a:xfrm>
            <a:off x="4497388" y="4140200"/>
            <a:ext cx="1878012" cy="65088"/>
            <a:chOff x="4496594" y="4140200"/>
            <a:chExt cx="1878806" cy="64294"/>
          </a:xfrm>
        </p:grpSpPr>
        <p:sp>
          <p:nvSpPr>
            <p:cNvPr id="59503" name="Rectangle 63"/>
            <p:cNvSpPr>
              <a:spLocks/>
            </p:cNvSpPr>
            <p:nvPr/>
          </p:nvSpPr>
          <p:spPr bwMode="auto">
            <a:xfrm>
              <a:off x="5867400" y="4140200"/>
              <a:ext cx="508000" cy="635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04" name="Straight Arrow Connector 109"/>
            <p:cNvCxnSpPr>
              <a:cxnSpLocks noChangeShapeType="1"/>
            </p:cNvCxnSpPr>
            <p:nvPr/>
          </p:nvCxnSpPr>
          <p:spPr bwMode="auto">
            <a:xfrm rot="5400000">
              <a:off x="5308600" y="3390900"/>
              <a:ext cx="1588" cy="1625600"/>
            </a:xfrm>
            <a:prstGeom prst="curvedConnector3">
              <a:avLst>
                <a:gd name="adj1" fmla="val 14395468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4" name="Group 132"/>
          <p:cNvGrpSpPr>
            <a:grpSpLocks/>
          </p:cNvGrpSpPr>
          <p:nvPr/>
        </p:nvGrpSpPr>
        <p:grpSpPr bwMode="auto">
          <a:xfrm>
            <a:off x="4497388" y="4140200"/>
            <a:ext cx="1065212" cy="65088"/>
            <a:chOff x="4496594" y="4140200"/>
            <a:chExt cx="1066006" cy="64294"/>
          </a:xfrm>
        </p:grpSpPr>
        <p:sp>
          <p:nvSpPr>
            <p:cNvPr id="59501" name="Rectangle 58"/>
            <p:cNvSpPr>
              <a:spLocks/>
            </p:cNvSpPr>
            <p:nvPr/>
          </p:nvSpPr>
          <p:spPr bwMode="auto">
            <a:xfrm>
              <a:off x="5054600" y="4140200"/>
              <a:ext cx="508000" cy="635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502" name="Straight Arrow Connector 109"/>
            <p:cNvCxnSpPr>
              <a:cxnSpLocks noChangeShapeType="1"/>
            </p:cNvCxnSpPr>
            <p:nvPr/>
          </p:nvCxnSpPr>
          <p:spPr bwMode="auto">
            <a:xfrm rot="5400000">
              <a:off x="4902200" y="3797300"/>
              <a:ext cx="1588" cy="812800"/>
            </a:xfrm>
            <a:prstGeom prst="curvedConnector3">
              <a:avLst>
                <a:gd name="adj1" fmla="val 10824875"/>
              </a:avLst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5" name="Group 122"/>
          <p:cNvGrpSpPr>
            <a:grpSpLocks/>
          </p:cNvGrpSpPr>
          <p:nvPr/>
        </p:nvGrpSpPr>
        <p:grpSpPr bwMode="auto">
          <a:xfrm>
            <a:off x="1498600" y="3594100"/>
            <a:ext cx="812800" cy="547688"/>
            <a:chOff x="1498600" y="3594100"/>
            <a:chExt cx="812800" cy="546894"/>
          </a:xfrm>
        </p:grpSpPr>
        <p:sp>
          <p:nvSpPr>
            <p:cNvPr id="59498" name="Rectangle 44"/>
            <p:cNvSpPr>
              <a:spLocks/>
            </p:cNvSpPr>
            <p:nvPr/>
          </p:nvSpPr>
          <p:spPr bwMode="auto">
            <a:xfrm>
              <a:off x="1803400" y="3594100"/>
              <a:ext cx="508000" cy="635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99" name="Straight Arrow Connector 156"/>
            <p:cNvCxnSpPr>
              <a:cxnSpLocks noChangeShapeType="1"/>
            </p:cNvCxnSpPr>
            <p:nvPr/>
          </p:nvCxnSpPr>
          <p:spPr bwMode="auto">
            <a:xfrm rot="5400000">
              <a:off x="1816100" y="3898900"/>
              <a:ext cx="482600" cy="158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9500" name="Straight Arrow Connector 232"/>
            <p:cNvCxnSpPr>
              <a:cxnSpLocks noChangeShapeType="1"/>
            </p:cNvCxnSpPr>
            <p:nvPr/>
          </p:nvCxnSpPr>
          <p:spPr bwMode="auto">
            <a:xfrm rot="5400000">
              <a:off x="1555750" y="3600450"/>
              <a:ext cx="444500" cy="5588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9430" name="Group 123"/>
          <p:cNvGrpSpPr>
            <a:grpSpLocks/>
          </p:cNvGrpSpPr>
          <p:nvPr/>
        </p:nvGrpSpPr>
        <p:grpSpPr bwMode="auto">
          <a:xfrm>
            <a:off x="1498600" y="3594100"/>
            <a:ext cx="1625600" cy="547688"/>
            <a:chOff x="1498600" y="3594100"/>
            <a:chExt cx="1625600" cy="546894"/>
          </a:xfrm>
        </p:grpSpPr>
        <p:sp>
          <p:nvSpPr>
            <p:cNvPr id="59495" name="Rectangle 49"/>
            <p:cNvSpPr>
              <a:spLocks/>
            </p:cNvSpPr>
            <p:nvPr/>
          </p:nvSpPr>
          <p:spPr bwMode="auto">
            <a:xfrm>
              <a:off x="2616200" y="3594100"/>
              <a:ext cx="508000" cy="635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96" name="Straight Arrow Connector 165"/>
            <p:cNvCxnSpPr>
              <a:cxnSpLocks noChangeShapeType="1"/>
            </p:cNvCxnSpPr>
            <p:nvPr/>
          </p:nvCxnSpPr>
          <p:spPr bwMode="auto">
            <a:xfrm rot="5400000">
              <a:off x="2628900" y="3898900"/>
              <a:ext cx="482600" cy="158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9497" name="Straight Arrow Connector 235"/>
            <p:cNvCxnSpPr>
              <a:cxnSpLocks noChangeShapeType="1"/>
            </p:cNvCxnSpPr>
            <p:nvPr/>
          </p:nvCxnSpPr>
          <p:spPr bwMode="auto">
            <a:xfrm rot="5400000">
              <a:off x="1962150" y="3194050"/>
              <a:ext cx="444500" cy="13716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7" name="Group 124"/>
          <p:cNvGrpSpPr>
            <a:grpSpLocks/>
          </p:cNvGrpSpPr>
          <p:nvPr/>
        </p:nvGrpSpPr>
        <p:grpSpPr bwMode="auto">
          <a:xfrm>
            <a:off x="1498600" y="3594100"/>
            <a:ext cx="2438400" cy="547688"/>
            <a:chOff x="1498600" y="3594100"/>
            <a:chExt cx="2438400" cy="546894"/>
          </a:xfrm>
        </p:grpSpPr>
        <p:sp>
          <p:nvSpPr>
            <p:cNvPr id="59492" name="Rectangle 54"/>
            <p:cNvSpPr>
              <a:spLocks/>
            </p:cNvSpPr>
            <p:nvPr/>
          </p:nvSpPr>
          <p:spPr bwMode="auto">
            <a:xfrm>
              <a:off x="3429000" y="3594100"/>
              <a:ext cx="508000" cy="635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93" name="Straight Arrow Connector 177"/>
            <p:cNvCxnSpPr>
              <a:cxnSpLocks noChangeShapeType="1"/>
            </p:cNvCxnSpPr>
            <p:nvPr/>
          </p:nvCxnSpPr>
          <p:spPr bwMode="auto">
            <a:xfrm rot="5400000">
              <a:off x="3441700" y="3898900"/>
              <a:ext cx="482600" cy="158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9494" name="Straight Arrow Connector 238"/>
            <p:cNvCxnSpPr>
              <a:cxnSpLocks noChangeShapeType="1"/>
            </p:cNvCxnSpPr>
            <p:nvPr/>
          </p:nvCxnSpPr>
          <p:spPr bwMode="auto">
            <a:xfrm rot="5400000">
              <a:off x="2368550" y="2787650"/>
              <a:ext cx="444500" cy="21844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8" name="Group 127"/>
          <p:cNvGrpSpPr>
            <a:grpSpLocks/>
          </p:cNvGrpSpPr>
          <p:nvPr/>
        </p:nvGrpSpPr>
        <p:grpSpPr bwMode="auto">
          <a:xfrm>
            <a:off x="4749800" y="3594100"/>
            <a:ext cx="2438400" cy="547688"/>
            <a:chOff x="4749800" y="3594100"/>
            <a:chExt cx="2438400" cy="546894"/>
          </a:xfrm>
        </p:grpSpPr>
        <p:sp>
          <p:nvSpPr>
            <p:cNvPr id="59489" name="Rectangle 69"/>
            <p:cNvSpPr>
              <a:spLocks/>
            </p:cNvSpPr>
            <p:nvPr/>
          </p:nvSpPr>
          <p:spPr bwMode="auto">
            <a:xfrm>
              <a:off x="6680200" y="3594100"/>
              <a:ext cx="508000" cy="635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90" name="Straight Arrow Connector 190"/>
            <p:cNvCxnSpPr>
              <a:cxnSpLocks noChangeShapeType="1"/>
            </p:cNvCxnSpPr>
            <p:nvPr/>
          </p:nvCxnSpPr>
          <p:spPr bwMode="auto">
            <a:xfrm rot="5400000">
              <a:off x="6692900" y="3898900"/>
              <a:ext cx="482600" cy="158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9491" name="Straight Arrow Connector 241"/>
            <p:cNvCxnSpPr>
              <a:cxnSpLocks noChangeShapeType="1"/>
            </p:cNvCxnSpPr>
            <p:nvPr/>
          </p:nvCxnSpPr>
          <p:spPr bwMode="auto">
            <a:xfrm rot="5400000">
              <a:off x="5607050" y="2800350"/>
              <a:ext cx="469900" cy="21844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9433" name="Group 126"/>
          <p:cNvGrpSpPr>
            <a:grpSpLocks/>
          </p:cNvGrpSpPr>
          <p:nvPr/>
        </p:nvGrpSpPr>
        <p:grpSpPr bwMode="auto">
          <a:xfrm>
            <a:off x="4749800" y="3594100"/>
            <a:ext cx="1625600" cy="547688"/>
            <a:chOff x="4749800" y="3594100"/>
            <a:chExt cx="1625600" cy="546894"/>
          </a:xfrm>
        </p:grpSpPr>
        <p:sp>
          <p:nvSpPr>
            <p:cNvPr id="59486" name="Rectangle 64"/>
            <p:cNvSpPr>
              <a:spLocks/>
            </p:cNvSpPr>
            <p:nvPr/>
          </p:nvSpPr>
          <p:spPr bwMode="auto">
            <a:xfrm>
              <a:off x="5867400" y="3594100"/>
              <a:ext cx="508000" cy="635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87" name="Straight Arrow Connector 186"/>
            <p:cNvCxnSpPr>
              <a:cxnSpLocks noChangeShapeType="1"/>
            </p:cNvCxnSpPr>
            <p:nvPr/>
          </p:nvCxnSpPr>
          <p:spPr bwMode="auto">
            <a:xfrm rot="5400000">
              <a:off x="5880100" y="3898900"/>
              <a:ext cx="482600" cy="158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9488" name="Straight Arrow Connector 244"/>
            <p:cNvCxnSpPr>
              <a:cxnSpLocks noChangeShapeType="1"/>
            </p:cNvCxnSpPr>
            <p:nvPr/>
          </p:nvCxnSpPr>
          <p:spPr bwMode="auto">
            <a:xfrm rot="5400000">
              <a:off x="5200650" y="3206750"/>
              <a:ext cx="469900" cy="13716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0" name="Group 125"/>
          <p:cNvGrpSpPr>
            <a:grpSpLocks/>
          </p:cNvGrpSpPr>
          <p:nvPr/>
        </p:nvGrpSpPr>
        <p:grpSpPr bwMode="auto">
          <a:xfrm>
            <a:off x="4749800" y="3594100"/>
            <a:ext cx="812800" cy="547688"/>
            <a:chOff x="4749800" y="3594100"/>
            <a:chExt cx="812800" cy="546894"/>
          </a:xfrm>
        </p:grpSpPr>
        <p:sp>
          <p:nvSpPr>
            <p:cNvPr id="59483" name="Rectangle 59"/>
            <p:cNvSpPr>
              <a:spLocks/>
            </p:cNvSpPr>
            <p:nvPr/>
          </p:nvSpPr>
          <p:spPr bwMode="auto">
            <a:xfrm>
              <a:off x="5054600" y="3594100"/>
              <a:ext cx="508000" cy="635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84" name="Straight Arrow Connector 183"/>
            <p:cNvCxnSpPr>
              <a:cxnSpLocks noChangeShapeType="1"/>
            </p:cNvCxnSpPr>
            <p:nvPr/>
          </p:nvCxnSpPr>
          <p:spPr bwMode="auto">
            <a:xfrm rot="5400000">
              <a:off x="5067300" y="3898900"/>
              <a:ext cx="482600" cy="158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9485" name="Straight Arrow Connector 247"/>
            <p:cNvCxnSpPr>
              <a:cxnSpLocks noChangeShapeType="1"/>
            </p:cNvCxnSpPr>
            <p:nvPr/>
          </p:nvCxnSpPr>
          <p:spPr bwMode="auto">
            <a:xfrm rot="5400000">
              <a:off x="4794250" y="3613150"/>
              <a:ext cx="469900" cy="5588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1" name="Group 119"/>
          <p:cNvGrpSpPr>
            <a:grpSpLocks/>
          </p:cNvGrpSpPr>
          <p:nvPr/>
        </p:nvGrpSpPr>
        <p:grpSpPr bwMode="auto">
          <a:xfrm>
            <a:off x="4749800" y="3060700"/>
            <a:ext cx="812800" cy="534988"/>
            <a:chOff x="4749800" y="3060700"/>
            <a:chExt cx="812800" cy="534194"/>
          </a:xfrm>
        </p:grpSpPr>
        <p:sp>
          <p:nvSpPr>
            <p:cNvPr id="59480" name="Rectangle 60"/>
            <p:cNvSpPr>
              <a:spLocks/>
            </p:cNvSpPr>
            <p:nvPr/>
          </p:nvSpPr>
          <p:spPr bwMode="auto">
            <a:xfrm>
              <a:off x="5054600" y="3060700"/>
              <a:ext cx="508000" cy="508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81" name="Straight Arrow Connector 184"/>
            <p:cNvCxnSpPr>
              <a:cxnSpLocks noChangeShapeType="1"/>
            </p:cNvCxnSpPr>
            <p:nvPr/>
          </p:nvCxnSpPr>
          <p:spPr bwMode="auto">
            <a:xfrm rot="5400000">
              <a:off x="5067300" y="3352800"/>
              <a:ext cx="482600" cy="158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9482" name="Straight Arrow Connector 250"/>
            <p:cNvCxnSpPr>
              <a:cxnSpLocks noChangeShapeType="1"/>
            </p:cNvCxnSpPr>
            <p:nvPr/>
          </p:nvCxnSpPr>
          <p:spPr bwMode="auto">
            <a:xfrm rot="5400000">
              <a:off x="4794250" y="3067050"/>
              <a:ext cx="469900" cy="5588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2" name="Group 120"/>
          <p:cNvGrpSpPr>
            <a:grpSpLocks/>
          </p:cNvGrpSpPr>
          <p:nvPr/>
        </p:nvGrpSpPr>
        <p:grpSpPr bwMode="auto">
          <a:xfrm>
            <a:off x="4749800" y="3060700"/>
            <a:ext cx="1625600" cy="534988"/>
            <a:chOff x="4749800" y="3060700"/>
            <a:chExt cx="1625600" cy="534194"/>
          </a:xfrm>
        </p:grpSpPr>
        <p:sp>
          <p:nvSpPr>
            <p:cNvPr id="59477" name="Rectangle 65"/>
            <p:cNvSpPr>
              <a:spLocks/>
            </p:cNvSpPr>
            <p:nvPr/>
          </p:nvSpPr>
          <p:spPr bwMode="auto">
            <a:xfrm>
              <a:off x="5867400" y="3060700"/>
              <a:ext cx="508000" cy="508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78" name="Straight Arrow Connector 185"/>
            <p:cNvCxnSpPr>
              <a:cxnSpLocks noChangeShapeType="1"/>
            </p:cNvCxnSpPr>
            <p:nvPr/>
          </p:nvCxnSpPr>
          <p:spPr bwMode="auto">
            <a:xfrm rot="5400000">
              <a:off x="5880100" y="3352800"/>
              <a:ext cx="482600" cy="158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9479" name="Straight Arrow Connector 253"/>
            <p:cNvCxnSpPr>
              <a:cxnSpLocks noChangeShapeType="1"/>
            </p:cNvCxnSpPr>
            <p:nvPr/>
          </p:nvCxnSpPr>
          <p:spPr bwMode="auto">
            <a:xfrm rot="5400000">
              <a:off x="5200650" y="2660650"/>
              <a:ext cx="469900" cy="13716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3" name="Group 121"/>
          <p:cNvGrpSpPr>
            <a:grpSpLocks/>
          </p:cNvGrpSpPr>
          <p:nvPr/>
        </p:nvGrpSpPr>
        <p:grpSpPr bwMode="auto">
          <a:xfrm>
            <a:off x="4749800" y="3060700"/>
            <a:ext cx="2438400" cy="534988"/>
            <a:chOff x="4749800" y="3060700"/>
            <a:chExt cx="2438400" cy="534194"/>
          </a:xfrm>
        </p:grpSpPr>
        <p:sp>
          <p:nvSpPr>
            <p:cNvPr id="59474" name="Rectangle 70"/>
            <p:cNvSpPr>
              <a:spLocks/>
            </p:cNvSpPr>
            <p:nvPr/>
          </p:nvSpPr>
          <p:spPr bwMode="auto">
            <a:xfrm>
              <a:off x="6680200" y="3060700"/>
              <a:ext cx="508000" cy="508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75" name="Straight Arrow Connector 191"/>
            <p:cNvCxnSpPr>
              <a:cxnSpLocks noChangeShapeType="1"/>
            </p:cNvCxnSpPr>
            <p:nvPr/>
          </p:nvCxnSpPr>
          <p:spPr bwMode="auto">
            <a:xfrm rot="5400000">
              <a:off x="6692900" y="3352800"/>
              <a:ext cx="482600" cy="158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9476" name="Straight Arrow Connector 256"/>
            <p:cNvCxnSpPr>
              <a:cxnSpLocks noChangeShapeType="1"/>
            </p:cNvCxnSpPr>
            <p:nvPr/>
          </p:nvCxnSpPr>
          <p:spPr bwMode="auto">
            <a:xfrm rot="5400000">
              <a:off x="5607050" y="2254250"/>
              <a:ext cx="469900" cy="21844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4" name="Group 114"/>
          <p:cNvGrpSpPr>
            <a:grpSpLocks/>
          </p:cNvGrpSpPr>
          <p:nvPr/>
        </p:nvGrpSpPr>
        <p:grpSpPr bwMode="auto">
          <a:xfrm>
            <a:off x="4749800" y="2514600"/>
            <a:ext cx="2438400" cy="547688"/>
            <a:chOff x="4749800" y="2514600"/>
            <a:chExt cx="2438400" cy="546894"/>
          </a:xfrm>
        </p:grpSpPr>
        <p:sp>
          <p:nvSpPr>
            <p:cNvPr id="59471" name="Rectangle 71"/>
            <p:cNvSpPr>
              <a:spLocks/>
            </p:cNvSpPr>
            <p:nvPr/>
          </p:nvSpPr>
          <p:spPr bwMode="auto">
            <a:xfrm>
              <a:off x="6680200" y="2514600"/>
              <a:ext cx="508000" cy="508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72" name="Straight Arrow Connector 189"/>
            <p:cNvCxnSpPr>
              <a:cxnSpLocks noChangeShapeType="1"/>
            </p:cNvCxnSpPr>
            <p:nvPr/>
          </p:nvCxnSpPr>
          <p:spPr bwMode="auto">
            <a:xfrm rot="5400000">
              <a:off x="6686550" y="2813050"/>
              <a:ext cx="495300" cy="158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9473" name="Straight Arrow Connector 259"/>
            <p:cNvCxnSpPr>
              <a:cxnSpLocks noChangeShapeType="1"/>
            </p:cNvCxnSpPr>
            <p:nvPr/>
          </p:nvCxnSpPr>
          <p:spPr bwMode="auto">
            <a:xfrm rot="5400000">
              <a:off x="5607050" y="1708150"/>
              <a:ext cx="469900" cy="21844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5" name="Group 113"/>
          <p:cNvGrpSpPr>
            <a:grpSpLocks/>
          </p:cNvGrpSpPr>
          <p:nvPr/>
        </p:nvGrpSpPr>
        <p:grpSpPr bwMode="auto">
          <a:xfrm>
            <a:off x="4749800" y="2514600"/>
            <a:ext cx="1625600" cy="547688"/>
            <a:chOff x="4749800" y="2514600"/>
            <a:chExt cx="1625600" cy="546894"/>
          </a:xfrm>
        </p:grpSpPr>
        <p:sp>
          <p:nvSpPr>
            <p:cNvPr id="59468" name="Rectangle 66"/>
            <p:cNvSpPr>
              <a:spLocks/>
            </p:cNvSpPr>
            <p:nvPr/>
          </p:nvSpPr>
          <p:spPr bwMode="auto">
            <a:xfrm>
              <a:off x="5867400" y="2514600"/>
              <a:ext cx="508000" cy="508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69" name="Straight Arrow Connector 188"/>
            <p:cNvCxnSpPr>
              <a:cxnSpLocks noChangeShapeType="1"/>
            </p:cNvCxnSpPr>
            <p:nvPr/>
          </p:nvCxnSpPr>
          <p:spPr bwMode="auto">
            <a:xfrm rot="5400000">
              <a:off x="5873750" y="2813050"/>
              <a:ext cx="495300" cy="158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9470" name="Straight Arrow Connector 262"/>
            <p:cNvCxnSpPr>
              <a:cxnSpLocks noChangeShapeType="1"/>
            </p:cNvCxnSpPr>
            <p:nvPr/>
          </p:nvCxnSpPr>
          <p:spPr bwMode="auto">
            <a:xfrm rot="5400000">
              <a:off x="5200650" y="2114550"/>
              <a:ext cx="469900" cy="13716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6" name="Group 112"/>
          <p:cNvGrpSpPr>
            <a:grpSpLocks/>
          </p:cNvGrpSpPr>
          <p:nvPr/>
        </p:nvGrpSpPr>
        <p:grpSpPr bwMode="auto">
          <a:xfrm>
            <a:off x="4749800" y="2514600"/>
            <a:ext cx="812800" cy="547688"/>
            <a:chOff x="4749800" y="2514600"/>
            <a:chExt cx="812800" cy="546894"/>
          </a:xfrm>
        </p:grpSpPr>
        <p:sp>
          <p:nvSpPr>
            <p:cNvPr id="59465" name="Rectangle 61"/>
            <p:cNvSpPr>
              <a:spLocks/>
            </p:cNvSpPr>
            <p:nvPr/>
          </p:nvSpPr>
          <p:spPr bwMode="auto">
            <a:xfrm>
              <a:off x="5054600" y="2514600"/>
              <a:ext cx="508000" cy="508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66" name="Straight Arrow Connector 187"/>
            <p:cNvCxnSpPr>
              <a:cxnSpLocks noChangeShapeType="1"/>
            </p:cNvCxnSpPr>
            <p:nvPr/>
          </p:nvCxnSpPr>
          <p:spPr bwMode="auto">
            <a:xfrm rot="5400000">
              <a:off x="5060950" y="2813050"/>
              <a:ext cx="495300" cy="158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9467" name="Straight Arrow Connector 265"/>
            <p:cNvCxnSpPr>
              <a:cxnSpLocks noChangeShapeType="1"/>
            </p:cNvCxnSpPr>
            <p:nvPr/>
          </p:nvCxnSpPr>
          <p:spPr bwMode="auto">
            <a:xfrm rot="5400000">
              <a:off x="4794250" y="2520950"/>
              <a:ext cx="469900" cy="5588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7" name="Group 118"/>
          <p:cNvGrpSpPr>
            <a:grpSpLocks/>
          </p:cNvGrpSpPr>
          <p:nvPr/>
        </p:nvGrpSpPr>
        <p:grpSpPr bwMode="auto">
          <a:xfrm>
            <a:off x="1498600" y="3060700"/>
            <a:ext cx="2438400" cy="534988"/>
            <a:chOff x="1498600" y="3060700"/>
            <a:chExt cx="2438400" cy="534194"/>
          </a:xfrm>
        </p:grpSpPr>
        <p:sp>
          <p:nvSpPr>
            <p:cNvPr id="59462" name="Rectangle 55"/>
            <p:cNvSpPr>
              <a:spLocks/>
            </p:cNvSpPr>
            <p:nvPr/>
          </p:nvSpPr>
          <p:spPr bwMode="auto">
            <a:xfrm>
              <a:off x="3429000" y="3060700"/>
              <a:ext cx="508000" cy="508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63" name="Straight Arrow Connector 180"/>
            <p:cNvCxnSpPr>
              <a:cxnSpLocks noChangeShapeType="1"/>
            </p:cNvCxnSpPr>
            <p:nvPr/>
          </p:nvCxnSpPr>
          <p:spPr bwMode="auto">
            <a:xfrm rot="5400000">
              <a:off x="3441700" y="3352800"/>
              <a:ext cx="482600" cy="158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9464" name="Straight Arrow Connector 268"/>
            <p:cNvCxnSpPr>
              <a:cxnSpLocks noChangeShapeType="1"/>
            </p:cNvCxnSpPr>
            <p:nvPr/>
          </p:nvCxnSpPr>
          <p:spPr bwMode="auto">
            <a:xfrm rot="5400000">
              <a:off x="2368550" y="2241550"/>
              <a:ext cx="444500" cy="21844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8" name="Group 117"/>
          <p:cNvGrpSpPr>
            <a:grpSpLocks/>
          </p:cNvGrpSpPr>
          <p:nvPr/>
        </p:nvGrpSpPr>
        <p:grpSpPr bwMode="auto">
          <a:xfrm>
            <a:off x="1498600" y="3060700"/>
            <a:ext cx="1625600" cy="534988"/>
            <a:chOff x="1498600" y="3060700"/>
            <a:chExt cx="1625600" cy="534194"/>
          </a:xfrm>
        </p:grpSpPr>
        <p:sp>
          <p:nvSpPr>
            <p:cNvPr id="59459" name="Rectangle 50"/>
            <p:cNvSpPr>
              <a:spLocks/>
            </p:cNvSpPr>
            <p:nvPr/>
          </p:nvSpPr>
          <p:spPr bwMode="auto">
            <a:xfrm>
              <a:off x="2616200" y="3060700"/>
              <a:ext cx="508000" cy="508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60" name="Straight Arrow Connector 162"/>
            <p:cNvCxnSpPr>
              <a:cxnSpLocks noChangeShapeType="1"/>
            </p:cNvCxnSpPr>
            <p:nvPr/>
          </p:nvCxnSpPr>
          <p:spPr bwMode="auto">
            <a:xfrm rot="5400000">
              <a:off x="2628900" y="3352800"/>
              <a:ext cx="482600" cy="158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9461" name="Straight Arrow Connector 271"/>
            <p:cNvCxnSpPr>
              <a:cxnSpLocks noChangeShapeType="1"/>
            </p:cNvCxnSpPr>
            <p:nvPr/>
          </p:nvCxnSpPr>
          <p:spPr bwMode="auto">
            <a:xfrm rot="5400000">
              <a:off x="1962150" y="2647950"/>
              <a:ext cx="444500" cy="13716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29" name="Group 116"/>
          <p:cNvGrpSpPr>
            <a:grpSpLocks/>
          </p:cNvGrpSpPr>
          <p:nvPr/>
        </p:nvGrpSpPr>
        <p:grpSpPr bwMode="auto">
          <a:xfrm>
            <a:off x="1498600" y="3060700"/>
            <a:ext cx="812800" cy="534988"/>
            <a:chOff x="1498600" y="3060700"/>
            <a:chExt cx="812800" cy="534194"/>
          </a:xfrm>
        </p:grpSpPr>
        <p:sp>
          <p:nvSpPr>
            <p:cNvPr id="59456" name="Rectangle 45"/>
            <p:cNvSpPr>
              <a:spLocks/>
            </p:cNvSpPr>
            <p:nvPr/>
          </p:nvSpPr>
          <p:spPr bwMode="auto">
            <a:xfrm>
              <a:off x="1803400" y="3060700"/>
              <a:ext cx="508000" cy="508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57" name="Straight Arrow Connector 159"/>
            <p:cNvCxnSpPr>
              <a:cxnSpLocks noChangeShapeType="1"/>
            </p:cNvCxnSpPr>
            <p:nvPr/>
          </p:nvCxnSpPr>
          <p:spPr bwMode="auto">
            <a:xfrm rot="5400000">
              <a:off x="1816100" y="3352800"/>
              <a:ext cx="482600" cy="158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9458" name="Straight Arrow Connector 274"/>
            <p:cNvCxnSpPr>
              <a:cxnSpLocks noChangeShapeType="1"/>
            </p:cNvCxnSpPr>
            <p:nvPr/>
          </p:nvCxnSpPr>
          <p:spPr bwMode="auto">
            <a:xfrm rot="5400000">
              <a:off x="1555750" y="3054350"/>
              <a:ext cx="444500" cy="5588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0" name="Group 108"/>
          <p:cNvGrpSpPr>
            <a:grpSpLocks/>
          </p:cNvGrpSpPr>
          <p:nvPr/>
        </p:nvGrpSpPr>
        <p:grpSpPr bwMode="auto">
          <a:xfrm>
            <a:off x="1498600" y="2514600"/>
            <a:ext cx="812800" cy="547688"/>
            <a:chOff x="1498600" y="2514600"/>
            <a:chExt cx="812800" cy="546894"/>
          </a:xfrm>
        </p:grpSpPr>
        <p:sp>
          <p:nvSpPr>
            <p:cNvPr id="59453" name="Rectangle 46"/>
            <p:cNvSpPr>
              <a:spLocks/>
            </p:cNvSpPr>
            <p:nvPr/>
          </p:nvSpPr>
          <p:spPr bwMode="auto">
            <a:xfrm>
              <a:off x="1803400" y="2514600"/>
              <a:ext cx="508000" cy="508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54" name="Straight Arrow Connector 168"/>
            <p:cNvCxnSpPr>
              <a:cxnSpLocks noChangeShapeType="1"/>
            </p:cNvCxnSpPr>
            <p:nvPr/>
          </p:nvCxnSpPr>
          <p:spPr bwMode="auto">
            <a:xfrm rot="5400000">
              <a:off x="1809750" y="2813050"/>
              <a:ext cx="495300" cy="158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9455" name="Straight Arrow Connector 278"/>
            <p:cNvCxnSpPr>
              <a:cxnSpLocks noChangeShapeType="1"/>
            </p:cNvCxnSpPr>
            <p:nvPr/>
          </p:nvCxnSpPr>
          <p:spPr bwMode="auto">
            <a:xfrm rot="5400000">
              <a:off x="1555750" y="2508250"/>
              <a:ext cx="444500" cy="5588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1" name="Group 109"/>
          <p:cNvGrpSpPr>
            <a:grpSpLocks/>
          </p:cNvGrpSpPr>
          <p:nvPr/>
        </p:nvGrpSpPr>
        <p:grpSpPr bwMode="auto">
          <a:xfrm>
            <a:off x="1498600" y="2514600"/>
            <a:ext cx="1625600" cy="547688"/>
            <a:chOff x="1498600" y="2514600"/>
            <a:chExt cx="1625600" cy="546894"/>
          </a:xfrm>
        </p:grpSpPr>
        <p:sp>
          <p:nvSpPr>
            <p:cNvPr id="59450" name="Rectangle 51"/>
            <p:cNvSpPr>
              <a:spLocks/>
            </p:cNvSpPr>
            <p:nvPr/>
          </p:nvSpPr>
          <p:spPr bwMode="auto">
            <a:xfrm>
              <a:off x="2616200" y="2514600"/>
              <a:ext cx="508000" cy="508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51" name="Straight Arrow Connector 171"/>
            <p:cNvCxnSpPr>
              <a:cxnSpLocks noChangeShapeType="1"/>
            </p:cNvCxnSpPr>
            <p:nvPr/>
          </p:nvCxnSpPr>
          <p:spPr bwMode="auto">
            <a:xfrm rot="5400000">
              <a:off x="2622550" y="2813050"/>
              <a:ext cx="495300" cy="158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9452" name="Straight Arrow Connector 281"/>
            <p:cNvCxnSpPr>
              <a:cxnSpLocks noChangeShapeType="1"/>
            </p:cNvCxnSpPr>
            <p:nvPr/>
          </p:nvCxnSpPr>
          <p:spPr bwMode="auto">
            <a:xfrm rot="5400000">
              <a:off x="1962150" y="2101850"/>
              <a:ext cx="444500" cy="13716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4" name="Group 110"/>
          <p:cNvGrpSpPr>
            <a:grpSpLocks/>
          </p:cNvGrpSpPr>
          <p:nvPr/>
        </p:nvGrpSpPr>
        <p:grpSpPr bwMode="auto">
          <a:xfrm>
            <a:off x="1498600" y="2514600"/>
            <a:ext cx="2438400" cy="547688"/>
            <a:chOff x="1498600" y="2514600"/>
            <a:chExt cx="2438400" cy="546894"/>
          </a:xfrm>
        </p:grpSpPr>
        <p:sp>
          <p:nvSpPr>
            <p:cNvPr id="59447" name="Rectangle 56"/>
            <p:cNvSpPr>
              <a:spLocks/>
            </p:cNvSpPr>
            <p:nvPr/>
          </p:nvSpPr>
          <p:spPr bwMode="auto">
            <a:xfrm>
              <a:off x="3429000" y="2514600"/>
              <a:ext cx="508000" cy="50800"/>
            </a:xfrm>
            <a:prstGeom prst="rect">
              <a:avLst/>
            </a:prstGeom>
            <a:solidFill>
              <a:srgbClr val="99CB0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9448" name="Straight Arrow Connector 174"/>
            <p:cNvCxnSpPr>
              <a:cxnSpLocks noChangeShapeType="1"/>
            </p:cNvCxnSpPr>
            <p:nvPr/>
          </p:nvCxnSpPr>
          <p:spPr bwMode="auto">
            <a:xfrm rot="5400000">
              <a:off x="3435350" y="2813050"/>
              <a:ext cx="495300" cy="158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  <p:cxnSp>
          <p:nvCxnSpPr>
            <p:cNvPr id="59449" name="Straight Arrow Connector 284"/>
            <p:cNvCxnSpPr>
              <a:cxnSpLocks noChangeShapeType="1"/>
            </p:cNvCxnSpPr>
            <p:nvPr/>
          </p:nvCxnSpPr>
          <p:spPr bwMode="auto">
            <a:xfrm rot="5400000">
              <a:off x="2368550" y="1695450"/>
              <a:ext cx="444500" cy="21844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...: hierarchical layer coding</a:t>
            </a:r>
            <a:endParaRPr lang="en-US" dirty="0"/>
          </a:p>
        </p:txBody>
      </p:sp>
      <p:grpSp>
        <p:nvGrpSpPr>
          <p:cNvPr id="3" name="Group 22"/>
          <p:cNvGrpSpPr>
            <a:grpSpLocks noChangeAspect="1"/>
          </p:cNvGrpSpPr>
          <p:nvPr/>
        </p:nvGrpSpPr>
        <p:grpSpPr bwMode="auto">
          <a:xfrm>
            <a:off x="304800" y="4343400"/>
            <a:ext cx="3657600" cy="1290638"/>
            <a:chOff x="990600" y="2362200"/>
            <a:chExt cx="7010400" cy="1842294"/>
          </a:xfrm>
        </p:grpSpPr>
        <p:sp>
          <p:nvSpPr>
            <p:cNvPr id="5" name="Rectangle 28"/>
            <p:cNvSpPr>
              <a:spLocks/>
            </p:cNvSpPr>
            <p:nvPr/>
          </p:nvSpPr>
          <p:spPr bwMode="auto">
            <a:xfrm>
              <a:off x="990600" y="4000500"/>
              <a:ext cx="508000" cy="2032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29"/>
            <p:cNvSpPr>
              <a:spLocks/>
            </p:cNvSpPr>
            <p:nvPr/>
          </p:nvSpPr>
          <p:spPr bwMode="auto">
            <a:xfrm>
              <a:off x="990600" y="3454400"/>
              <a:ext cx="508000" cy="2032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0"/>
            <p:cNvSpPr>
              <a:spLocks/>
            </p:cNvSpPr>
            <p:nvPr/>
          </p:nvSpPr>
          <p:spPr bwMode="auto">
            <a:xfrm>
              <a:off x="990600" y="2908300"/>
              <a:ext cx="508000" cy="2032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33"/>
            <p:cNvSpPr>
              <a:spLocks/>
            </p:cNvSpPr>
            <p:nvPr/>
          </p:nvSpPr>
          <p:spPr bwMode="auto">
            <a:xfrm>
              <a:off x="4241800" y="4051300"/>
              <a:ext cx="508000" cy="152400"/>
            </a:xfrm>
            <a:prstGeom prst="rect">
              <a:avLst/>
            </a:prstGeom>
            <a:solidFill>
              <a:srgbClr val="2EE4A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34"/>
            <p:cNvSpPr>
              <a:spLocks/>
            </p:cNvSpPr>
            <p:nvPr/>
          </p:nvSpPr>
          <p:spPr bwMode="auto">
            <a:xfrm>
              <a:off x="4241800" y="3505200"/>
              <a:ext cx="508000" cy="152400"/>
            </a:xfrm>
            <a:prstGeom prst="rect">
              <a:avLst/>
            </a:prstGeom>
            <a:solidFill>
              <a:srgbClr val="2EE4A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35"/>
            <p:cNvSpPr>
              <a:spLocks/>
            </p:cNvSpPr>
            <p:nvPr/>
          </p:nvSpPr>
          <p:spPr bwMode="auto">
            <a:xfrm>
              <a:off x="4241800" y="2959100"/>
              <a:ext cx="508000" cy="152400"/>
            </a:xfrm>
            <a:prstGeom prst="rect">
              <a:avLst/>
            </a:prstGeom>
            <a:solidFill>
              <a:srgbClr val="2EE4A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38"/>
            <p:cNvSpPr>
              <a:spLocks/>
            </p:cNvSpPr>
            <p:nvPr/>
          </p:nvSpPr>
          <p:spPr bwMode="auto">
            <a:xfrm>
              <a:off x="7493000" y="4051300"/>
              <a:ext cx="508000" cy="152400"/>
            </a:xfrm>
            <a:prstGeom prst="rect">
              <a:avLst/>
            </a:prstGeom>
            <a:solidFill>
              <a:srgbClr val="2EE4A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39"/>
            <p:cNvSpPr>
              <a:spLocks/>
            </p:cNvSpPr>
            <p:nvPr/>
          </p:nvSpPr>
          <p:spPr bwMode="auto">
            <a:xfrm>
              <a:off x="7493000" y="3505200"/>
              <a:ext cx="508000" cy="152400"/>
            </a:xfrm>
            <a:prstGeom prst="rect">
              <a:avLst/>
            </a:prstGeom>
            <a:solidFill>
              <a:srgbClr val="2EE4A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40"/>
            <p:cNvSpPr>
              <a:spLocks/>
            </p:cNvSpPr>
            <p:nvPr/>
          </p:nvSpPr>
          <p:spPr bwMode="auto">
            <a:xfrm>
              <a:off x="7493000" y="2959100"/>
              <a:ext cx="508000" cy="152400"/>
            </a:xfrm>
            <a:prstGeom prst="rect">
              <a:avLst/>
            </a:prstGeom>
            <a:solidFill>
              <a:srgbClr val="2EE4A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4" name="Straight Arrow Connector 74"/>
            <p:cNvCxnSpPr>
              <a:cxnSpLocks noChangeShapeType="1"/>
            </p:cNvCxnSpPr>
            <p:nvPr/>
          </p:nvCxnSpPr>
          <p:spPr bwMode="auto">
            <a:xfrm rot="5400000">
              <a:off x="2870200" y="2578100"/>
              <a:ext cx="1588" cy="3251200"/>
            </a:xfrm>
            <a:prstGeom prst="curvedConnector3">
              <a:avLst>
                <a:gd name="adj1" fmla="val 2939194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 type="stealth" w="lg" len="med"/>
            </a:ln>
          </p:spPr>
        </p:cxnSp>
        <p:cxnSp>
          <p:nvCxnSpPr>
            <p:cNvPr id="15" name="Straight Arrow Connector 80"/>
            <p:cNvCxnSpPr>
              <a:cxnSpLocks noChangeShapeType="1"/>
            </p:cNvCxnSpPr>
            <p:nvPr/>
          </p:nvCxnSpPr>
          <p:spPr bwMode="auto">
            <a:xfrm rot="5400000">
              <a:off x="6121400" y="2578100"/>
              <a:ext cx="1588" cy="3251200"/>
            </a:xfrm>
            <a:prstGeom prst="curvedConnector3">
              <a:avLst>
                <a:gd name="adj1" fmla="val 31534319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34"/>
            <p:cNvCxnSpPr>
              <a:cxnSpLocks noChangeShapeType="1"/>
            </p:cNvCxnSpPr>
            <p:nvPr/>
          </p:nvCxnSpPr>
          <p:spPr bwMode="auto">
            <a:xfrm rot="5400000">
              <a:off x="1073150" y="3829050"/>
              <a:ext cx="3429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Arrow Connector 35"/>
            <p:cNvCxnSpPr>
              <a:cxnSpLocks noChangeShapeType="1"/>
            </p:cNvCxnSpPr>
            <p:nvPr/>
          </p:nvCxnSpPr>
          <p:spPr bwMode="auto">
            <a:xfrm rot="5400000">
              <a:off x="1073150" y="3282950"/>
              <a:ext cx="3429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grpSp>
          <p:nvGrpSpPr>
            <p:cNvPr id="4" name="Group 107"/>
            <p:cNvGrpSpPr>
              <a:grpSpLocks/>
            </p:cNvGrpSpPr>
            <p:nvPr/>
          </p:nvGrpSpPr>
          <p:grpSpPr bwMode="auto">
            <a:xfrm>
              <a:off x="990600" y="2362200"/>
              <a:ext cx="508000" cy="546894"/>
              <a:chOff x="990600" y="2362200"/>
              <a:chExt cx="508000" cy="546894"/>
            </a:xfrm>
          </p:grpSpPr>
          <p:sp>
            <p:nvSpPr>
              <p:cNvPr id="71" name="Rectangle 31"/>
              <p:cNvSpPr>
                <a:spLocks/>
              </p:cNvSpPr>
              <p:nvPr/>
            </p:nvSpPr>
            <p:spPr bwMode="auto">
              <a:xfrm>
                <a:off x="990600" y="2362200"/>
                <a:ext cx="508000" cy="203200"/>
              </a:xfrm>
              <a:prstGeom prst="rect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72" name="Straight Arrow Connector 90"/>
              <p:cNvCxnSpPr>
                <a:cxnSpLocks noChangeShapeType="1"/>
              </p:cNvCxnSpPr>
              <p:nvPr/>
            </p:nvCxnSpPr>
            <p:spPr bwMode="auto">
              <a:xfrm rot="5400000">
                <a:off x="1073150" y="2736850"/>
                <a:ext cx="342900" cy="1588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8" name="Group 111"/>
            <p:cNvGrpSpPr>
              <a:grpSpLocks/>
            </p:cNvGrpSpPr>
            <p:nvPr/>
          </p:nvGrpSpPr>
          <p:grpSpPr bwMode="auto">
            <a:xfrm>
              <a:off x="4241800" y="2425700"/>
              <a:ext cx="508000" cy="534194"/>
              <a:chOff x="4241800" y="2425700"/>
              <a:chExt cx="508000" cy="534194"/>
            </a:xfrm>
          </p:grpSpPr>
          <p:sp>
            <p:nvSpPr>
              <p:cNvPr id="69" name="Rectangle 36"/>
              <p:cNvSpPr>
                <a:spLocks/>
              </p:cNvSpPr>
              <p:nvPr/>
            </p:nvSpPr>
            <p:spPr bwMode="auto">
              <a:xfrm>
                <a:off x="4241800" y="2425700"/>
                <a:ext cx="508000" cy="139700"/>
              </a:xfrm>
              <a:prstGeom prst="rect">
                <a:avLst/>
              </a:prstGeom>
              <a:solidFill>
                <a:srgbClr val="2EE4A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70" name="Straight Arrow Connector 88"/>
              <p:cNvCxnSpPr>
                <a:cxnSpLocks noChangeShapeType="1"/>
              </p:cNvCxnSpPr>
              <p:nvPr/>
            </p:nvCxnSpPr>
            <p:spPr bwMode="auto">
              <a:xfrm rot="5400000">
                <a:off x="4298950" y="2762250"/>
                <a:ext cx="393700" cy="1588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20" name="Straight Arrow Connector 38"/>
            <p:cNvCxnSpPr>
              <a:cxnSpLocks noChangeShapeType="1"/>
            </p:cNvCxnSpPr>
            <p:nvPr/>
          </p:nvCxnSpPr>
          <p:spPr bwMode="auto">
            <a:xfrm rot="5400000">
              <a:off x="4298950" y="3308350"/>
              <a:ext cx="3937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1" name="Straight Arrow Connector 39"/>
            <p:cNvCxnSpPr>
              <a:cxnSpLocks noChangeShapeType="1"/>
            </p:cNvCxnSpPr>
            <p:nvPr/>
          </p:nvCxnSpPr>
          <p:spPr bwMode="auto">
            <a:xfrm rot="5400000">
              <a:off x="4298950" y="3854450"/>
              <a:ext cx="3937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grpSp>
          <p:nvGrpSpPr>
            <p:cNvPr id="19" name="Group 115"/>
            <p:cNvGrpSpPr>
              <a:grpSpLocks/>
            </p:cNvGrpSpPr>
            <p:nvPr/>
          </p:nvGrpSpPr>
          <p:grpSpPr bwMode="auto">
            <a:xfrm>
              <a:off x="7493000" y="2425700"/>
              <a:ext cx="508000" cy="534194"/>
              <a:chOff x="7493000" y="2425700"/>
              <a:chExt cx="508000" cy="534194"/>
            </a:xfrm>
          </p:grpSpPr>
          <p:sp>
            <p:nvSpPr>
              <p:cNvPr id="67" name="Rectangle 41"/>
              <p:cNvSpPr>
                <a:spLocks/>
              </p:cNvSpPr>
              <p:nvPr/>
            </p:nvSpPr>
            <p:spPr bwMode="auto">
              <a:xfrm>
                <a:off x="7493000" y="2425700"/>
                <a:ext cx="508000" cy="139700"/>
              </a:xfrm>
              <a:prstGeom prst="rect">
                <a:avLst/>
              </a:prstGeom>
              <a:solidFill>
                <a:srgbClr val="2EE4A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68" name="Straight Arrow Connector 86"/>
              <p:cNvCxnSpPr>
                <a:cxnSpLocks noChangeShapeType="1"/>
              </p:cNvCxnSpPr>
              <p:nvPr/>
            </p:nvCxnSpPr>
            <p:spPr bwMode="auto">
              <a:xfrm rot="5400000">
                <a:off x="7550150" y="2762250"/>
                <a:ext cx="393700" cy="1588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23" name="Straight Arrow Connector 41"/>
            <p:cNvCxnSpPr>
              <a:cxnSpLocks noChangeShapeType="1"/>
            </p:cNvCxnSpPr>
            <p:nvPr/>
          </p:nvCxnSpPr>
          <p:spPr bwMode="auto">
            <a:xfrm rot="5400000">
              <a:off x="7550150" y="3308350"/>
              <a:ext cx="3937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4" name="Straight Arrow Connector 42"/>
            <p:cNvCxnSpPr>
              <a:cxnSpLocks noChangeShapeType="1"/>
            </p:cNvCxnSpPr>
            <p:nvPr/>
          </p:nvCxnSpPr>
          <p:spPr bwMode="auto">
            <a:xfrm rot="5400000">
              <a:off x="7550150" y="3854450"/>
              <a:ext cx="3937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grpSp>
          <p:nvGrpSpPr>
            <p:cNvPr id="22" name="Group 130"/>
            <p:cNvGrpSpPr>
              <a:grpSpLocks/>
            </p:cNvGrpSpPr>
            <p:nvPr/>
          </p:nvGrpSpPr>
          <p:grpSpPr bwMode="auto">
            <a:xfrm>
              <a:off x="1245394" y="4140200"/>
              <a:ext cx="1878806" cy="64294"/>
              <a:chOff x="1245394" y="4140200"/>
              <a:chExt cx="1878806" cy="64294"/>
            </a:xfrm>
          </p:grpSpPr>
          <p:sp>
            <p:nvSpPr>
              <p:cNvPr id="65" name="Rectangle 48"/>
              <p:cNvSpPr>
                <a:spLocks/>
              </p:cNvSpPr>
              <p:nvPr/>
            </p:nvSpPr>
            <p:spPr bwMode="auto">
              <a:xfrm>
                <a:off x="2616200" y="4140200"/>
                <a:ext cx="508000" cy="635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66" name="Straight Arrow Connector 109"/>
              <p:cNvCxnSpPr>
                <a:cxnSpLocks noChangeShapeType="1"/>
              </p:cNvCxnSpPr>
              <p:nvPr/>
            </p:nvCxnSpPr>
            <p:spPr bwMode="auto">
              <a:xfrm rot="5400000">
                <a:off x="2057400" y="3390900"/>
                <a:ext cx="1588" cy="1625600"/>
              </a:xfrm>
              <a:prstGeom prst="curvedConnector3">
                <a:avLst>
                  <a:gd name="adj1" fmla="val 17966060"/>
                </a:avLst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25" name="Group 131"/>
            <p:cNvGrpSpPr>
              <a:grpSpLocks/>
            </p:cNvGrpSpPr>
            <p:nvPr/>
          </p:nvGrpSpPr>
          <p:grpSpPr bwMode="auto">
            <a:xfrm>
              <a:off x="1245394" y="4140200"/>
              <a:ext cx="2691606" cy="64294"/>
              <a:chOff x="1245394" y="4140200"/>
              <a:chExt cx="2691606" cy="64294"/>
            </a:xfrm>
          </p:grpSpPr>
          <p:sp>
            <p:nvSpPr>
              <p:cNvPr id="63" name="Rectangle 53"/>
              <p:cNvSpPr>
                <a:spLocks/>
              </p:cNvSpPr>
              <p:nvPr/>
            </p:nvSpPr>
            <p:spPr bwMode="auto">
              <a:xfrm>
                <a:off x="3429000" y="4140200"/>
                <a:ext cx="508000" cy="635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64" name="Straight Arrow Connector 109"/>
              <p:cNvCxnSpPr>
                <a:cxnSpLocks noChangeShapeType="1"/>
              </p:cNvCxnSpPr>
              <p:nvPr/>
            </p:nvCxnSpPr>
            <p:spPr bwMode="auto">
              <a:xfrm rot="5400000">
                <a:off x="2463800" y="2984500"/>
                <a:ext cx="1588" cy="2438400"/>
              </a:xfrm>
              <a:prstGeom prst="curvedConnector3">
                <a:avLst>
                  <a:gd name="adj1" fmla="val 21536648"/>
                </a:avLst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26" name="Group 129"/>
            <p:cNvGrpSpPr>
              <a:grpSpLocks/>
            </p:cNvGrpSpPr>
            <p:nvPr/>
          </p:nvGrpSpPr>
          <p:grpSpPr bwMode="auto">
            <a:xfrm>
              <a:off x="1245394" y="4140200"/>
              <a:ext cx="1066006" cy="64294"/>
              <a:chOff x="1245394" y="4140200"/>
              <a:chExt cx="1066006" cy="64294"/>
            </a:xfrm>
          </p:grpSpPr>
          <p:sp>
            <p:nvSpPr>
              <p:cNvPr id="61" name="Rectangle 43"/>
              <p:cNvSpPr>
                <a:spLocks/>
              </p:cNvSpPr>
              <p:nvPr/>
            </p:nvSpPr>
            <p:spPr bwMode="auto">
              <a:xfrm>
                <a:off x="1803400" y="4140200"/>
                <a:ext cx="508000" cy="635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62" name="Straight Arrow Connector 109"/>
              <p:cNvCxnSpPr>
                <a:cxnSpLocks noChangeShapeType="1"/>
              </p:cNvCxnSpPr>
              <p:nvPr/>
            </p:nvCxnSpPr>
            <p:spPr bwMode="auto">
              <a:xfrm rot="5400000">
                <a:off x="1651000" y="3797300"/>
                <a:ext cx="1588" cy="812800"/>
              </a:xfrm>
              <a:prstGeom prst="curvedConnector3">
                <a:avLst>
                  <a:gd name="adj1" fmla="val 14395468"/>
                </a:avLst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27" name="Group 134"/>
            <p:cNvGrpSpPr>
              <a:grpSpLocks/>
            </p:cNvGrpSpPr>
            <p:nvPr/>
          </p:nvGrpSpPr>
          <p:grpSpPr bwMode="auto">
            <a:xfrm>
              <a:off x="4496594" y="4140200"/>
              <a:ext cx="2691606" cy="64294"/>
              <a:chOff x="4496594" y="4140200"/>
              <a:chExt cx="2691606" cy="64294"/>
            </a:xfrm>
          </p:grpSpPr>
          <p:sp>
            <p:nvSpPr>
              <p:cNvPr id="59" name="Rectangle 68"/>
              <p:cNvSpPr>
                <a:spLocks/>
              </p:cNvSpPr>
              <p:nvPr/>
            </p:nvSpPr>
            <p:spPr bwMode="auto">
              <a:xfrm>
                <a:off x="6680200" y="4140200"/>
                <a:ext cx="508000" cy="635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60" name="Straight Arrow Connector 109"/>
              <p:cNvCxnSpPr>
                <a:cxnSpLocks noChangeShapeType="1"/>
              </p:cNvCxnSpPr>
              <p:nvPr/>
            </p:nvCxnSpPr>
            <p:spPr bwMode="auto">
              <a:xfrm rot="5400000">
                <a:off x="5715000" y="2984500"/>
                <a:ext cx="1588" cy="2438400"/>
              </a:xfrm>
              <a:prstGeom prst="curvedConnector3">
                <a:avLst>
                  <a:gd name="adj1" fmla="val 14395468"/>
                </a:avLst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4496594" y="4140200"/>
              <a:ext cx="1878806" cy="64294"/>
              <a:chOff x="4496594" y="4140200"/>
              <a:chExt cx="1878806" cy="64294"/>
            </a:xfrm>
          </p:grpSpPr>
          <p:sp>
            <p:nvSpPr>
              <p:cNvPr id="57" name="Rectangle 63"/>
              <p:cNvSpPr>
                <a:spLocks/>
              </p:cNvSpPr>
              <p:nvPr/>
            </p:nvSpPr>
            <p:spPr bwMode="auto">
              <a:xfrm>
                <a:off x="5867400" y="4140200"/>
                <a:ext cx="508000" cy="635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8" name="Straight Arrow Connector 109"/>
              <p:cNvCxnSpPr>
                <a:cxnSpLocks noChangeShapeType="1"/>
              </p:cNvCxnSpPr>
              <p:nvPr/>
            </p:nvCxnSpPr>
            <p:spPr bwMode="auto">
              <a:xfrm rot="5400000">
                <a:off x="5308600" y="3390900"/>
                <a:ext cx="1588" cy="1625600"/>
              </a:xfrm>
              <a:prstGeom prst="curvedConnector3">
                <a:avLst>
                  <a:gd name="adj1" fmla="val 14395468"/>
                </a:avLst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29" name="Group 132"/>
            <p:cNvGrpSpPr>
              <a:grpSpLocks/>
            </p:cNvGrpSpPr>
            <p:nvPr/>
          </p:nvGrpSpPr>
          <p:grpSpPr bwMode="auto">
            <a:xfrm>
              <a:off x="4496594" y="4140200"/>
              <a:ext cx="1066006" cy="64294"/>
              <a:chOff x="4496594" y="4140200"/>
              <a:chExt cx="1066006" cy="64294"/>
            </a:xfrm>
          </p:grpSpPr>
          <p:sp>
            <p:nvSpPr>
              <p:cNvPr id="55" name="Rectangle 58"/>
              <p:cNvSpPr>
                <a:spLocks/>
              </p:cNvSpPr>
              <p:nvPr/>
            </p:nvSpPr>
            <p:spPr bwMode="auto">
              <a:xfrm>
                <a:off x="5054600" y="4140200"/>
                <a:ext cx="508000" cy="635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6" name="Straight Arrow Connector 109"/>
              <p:cNvCxnSpPr>
                <a:cxnSpLocks noChangeShapeType="1"/>
              </p:cNvCxnSpPr>
              <p:nvPr/>
            </p:nvCxnSpPr>
            <p:spPr bwMode="auto">
              <a:xfrm rot="5400000">
                <a:off x="4902200" y="3797300"/>
                <a:ext cx="1588" cy="812800"/>
              </a:xfrm>
              <a:prstGeom prst="curvedConnector3">
                <a:avLst>
                  <a:gd name="adj1" fmla="val 10824875"/>
                </a:avLst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30" name="Group 123"/>
            <p:cNvGrpSpPr>
              <a:grpSpLocks/>
            </p:cNvGrpSpPr>
            <p:nvPr/>
          </p:nvGrpSpPr>
          <p:grpSpPr bwMode="auto">
            <a:xfrm>
              <a:off x="1498600" y="3594100"/>
              <a:ext cx="1625600" cy="546894"/>
              <a:chOff x="1498600" y="3594100"/>
              <a:chExt cx="1625600" cy="546894"/>
            </a:xfrm>
          </p:grpSpPr>
          <p:sp>
            <p:nvSpPr>
              <p:cNvPr id="52" name="Rectangle 49"/>
              <p:cNvSpPr>
                <a:spLocks/>
              </p:cNvSpPr>
              <p:nvPr/>
            </p:nvSpPr>
            <p:spPr bwMode="auto">
              <a:xfrm>
                <a:off x="2616200" y="3594100"/>
                <a:ext cx="508000" cy="635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3" name="Straight Arrow Connector 71"/>
              <p:cNvCxnSpPr>
                <a:cxnSpLocks noChangeShapeType="1"/>
              </p:cNvCxnSpPr>
              <p:nvPr/>
            </p:nvCxnSpPr>
            <p:spPr bwMode="auto">
              <a:xfrm rot="5400000">
                <a:off x="2628900" y="3898900"/>
                <a:ext cx="482600" cy="1588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4" name="Straight Arrow Connector 72"/>
              <p:cNvCxnSpPr>
                <a:cxnSpLocks noChangeShapeType="1"/>
              </p:cNvCxnSpPr>
              <p:nvPr/>
            </p:nvCxnSpPr>
            <p:spPr bwMode="auto">
              <a:xfrm rot="5400000">
                <a:off x="1962150" y="3194050"/>
                <a:ext cx="444500" cy="137160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31" name="Group 126"/>
            <p:cNvGrpSpPr>
              <a:grpSpLocks/>
            </p:cNvGrpSpPr>
            <p:nvPr/>
          </p:nvGrpSpPr>
          <p:grpSpPr bwMode="auto">
            <a:xfrm>
              <a:off x="4749800" y="3594100"/>
              <a:ext cx="1625600" cy="546894"/>
              <a:chOff x="4749800" y="3594100"/>
              <a:chExt cx="1625600" cy="546894"/>
            </a:xfrm>
          </p:grpSpPr>
          <p:sp>
            <p:nvSpPr>
              <p:cNvPr id="49" name="Rectangle 64"/>
              <p:cNvSpPr>
                <a:spLocks/>
              </p:cNvSpPr>
              <p:nvPr/>
            </p:nvSpPr>
            <p:spPr bwMode="auto">
              <a:xfrm>
                <a:off x="5867400" y="3594100"/>
                <a:ext cx="508000" cy="635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0" name="Straight Arrow Connector 68"/>
              <p:cNvCxnSpPr>
                <a:cxnSpLocks noChangeShapeType="1"/>
              </p:cNvCxnSpPr>
              <p:nvPr/>
            </p:nvCxnSpPr>
            <p:spPr bwMode="auto">
              <a:xfrm rot="5400000">
                <a:off x="5880100" y="3898900"/>
                <a:ext cx="482600" cy="1588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1" name="Straight Arrow Connector 69"/>
              <p:cNvCxnSpPr>
                <a:cxnSpLocks noChangeShapeType="1"/>
              </p:cNvCxnSpPr>
              <p:nvPr/>
            </p:nvCxnSpPr>
            <p:spPr bwMode="auto">
              <a:xfrm rot="5400000">
                <a:off x="5200650" y="3206750"/>
                <a:ext cx="469900" cy="137160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32" name="Group 120"/>
            <p:cNvGrpSpPr>
              <a:grpSpLocks/>
            </p:cNvGrpSpPr>
            <p:nvPr/>
          </p:nvGrpSpPr>
          <p:grpSpPr bwMode="auto">
            <a:xfrm>
              <a:off x="4749800" y="3060700"/>
              <a:ext cx="1625600" cy="534194"/>
              <a:chOff x="4749800" y="3060700"/>
              <a:chExt cx="1625600" cy="534194"/>
            </a:xfrm>
          </p:grpSpPr>
          <p:sp>
            <p:nvSpPr>
              <p:cNvPr id="46" name="Rectangle 65"/>
              <p:cNvSpPr>
                <a:spLocks/>
              </p:cNvSpPr>
              <p:nvPr/>
            </p:nvSpPr>
            <p:spPr bwMode="auto">
              <a:xfrm>
                <a:off x="5867400" y="3060700"/>
                <a:ext cx="508000" cy="508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47" name="Straight Arrow Connector 65"/>
              <p:cNvCxnSpPr>
                <a:cxnSpLocks noChangeShapeType="1"/>
              </p:cNvCxnSpPr>
              <p:nvPr/>
            </p:nvCxnSpPr>
            <p:spPr bwMode="auto">
              <a:xfrm rot="5400000">
                <a:off x="5880100" y="3352800"/>
                <a:ext cx="482600" cy="1588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8" name="Straight Arrow Connector 66"/>
              <p:cNvCxnSpPr>
                <a:cxnSpLocks noChangeShapeType="1"/>
              </p:cNvCxnSpPr>
              <p:nvPr/>
            </p:nvCxnSpPr>
            <p:spPr bwMode="auto">
              <a:xfrm rot="5400000">
                <a:off x="5200650" y="2660650"/>
                <a:ext cx="469900" cy="137160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33" name="Group 113"/>
            <p:cNvGrpSpPr>
              <a:grpSpLocks/>
            </p:cNvGrpSpPr>
            <p:nvPr/>
          </p:nvGrpSpPr>
          <p:grpSpPr bwMode="auto">
            <a:xfrm>
              <a:off x="4749800" y="2514600"/>
              <a:ext cx="1625600" cy="546894"/>
              <a:chOff x="4749800" y="2514600"/>
              <a:chExt cx="1625600" cy="546894"/>
            </a:xfrm>
          </p:grpSpPr>
          <p:sp>
            <p:nvSpPr>
              <p:cNvPr id="43" name="Rectangle 66"/>
              <p:cNvSpPr>
                <a:spLocks/>
              </p:cNvSpPr>
              <p:nvPr/>
            </p:nvSpPr>
            <p:spPr bwMode="auto">
              <a:xfrm>
                <a:off x="5867400" y="2514600"/>
                <a:ext cx="508000" cy="508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44" name="Straight Arrow Connector 62"/>
              <p:cNvCxnSpPr>
                <a:cxnSpLocks noChangeShapeType="1"/>
              </p:cNvCxnSpPr>
              <p:nvPr/>
            </p:nvCxnSpPr>
            <p:spPr bwMode="auto">
              <a:xfrm rot="5400000">
                <a:off x="5873750" y="2813050"/>
                <a:ext cx="495300" cy="1588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5" name="Straight Arrow Connector 63"/>
              <p:cNvCxnSpPr>
                <a:cxnSpLocks noChangeShapeType="1"/>
              </p:cNvCxnSpPr>
              <p:nvPr/>
            </p:nvCxnSpPr>
            <p:spPr bwMode="auto">
              <a:xfrm rot="5400000">
                <a:off x="5200650" y="2114550"/>
                <a:ext cx="469900" cy="137160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34" name="Group 117"/>
            <p:cNvGrpSpPr>
              <a:grpSpLocks/>
            </p:cNvGrpSpPr>
            <p:nvPr/>
          </p:nvGrpSpPr>
          <p:grpSpPr bwMode="auto">
            <a:xfrm>
              <a:off x="1498600" y="3060700"/>
              <a:ext cx="1625600" cy="534194"/>
              <a:chOff x="1498600" y="3060700"/>
              <a:chExt cx="1625600" cy="534194"/>
            </a:xfrm>
          </p:grpSpPr>
          <p:sp>
            <p:nvSpPr>
              <p:cNvPr id="40" name="Rectangle 50"/>
              <p:cNvSpPr>
                <a:spLocks/>
              </p:cNvSpPr>
              <p:nvPr/>
            </p:nvSpPr>
            <p:spPr bwMode="auto">
              <a:xfrm>
                <a:off x="2616200" y="3060700"/>
                <a:ext cx="508000" cy="508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41" name="Straight Arrow Connector 59"/>
              <p:cNvCxnSpPr>
                <a:cxnSpLocks noChangeShapeType="1"/>
              </p:cNvCxnSpPr>
              <p:nvPr/>
            </p:nvCxnSpPr>
            <p:spPr bwMode="auto">
              <a:xfrm rot="5400000">
                <a:off x="2628900" y="3352800"/>
                <a:ext cx="482600" cy="1588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42" name="Straight Arrow Connector 60"/>
              <p:cNvCxnSpPr>
                <a:cxnSpLocks noChangeShapeType="1"/>
              </p:cNvCxnSpPr>
              <p:nvPr/>
            </p:nvCxnSpPr>
            <p:spPr bwMode="auto">
              <a:xfrm rot="5400000">
                <a:off x="1962150" y="2647950"/>
                <a:ext cx="444500" cy="137160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35" name="Group 109"/>
            <p:cNvGrpSpPr>
              <a:grpSpLocks/>
            </p:cNvGrpSpPr>
            <p:nvPr/>
          </p:nvGrpSpPr>
          <p:grpSpPr bwMode="auto">
            <a:xfrm>
              <a:off x="1498600" y="2514600"/>
              <a:ext cx="1625600" cy="546894"/>
              <a:chOff x="1498600" y="2514600"/>
              <a:chExt cx="1625600" cy="546894"/>
            </a:xfrm>
          </p:grpSpPr>
          <p:sp>
            <p:nvSpPr>
              <p:cNvPr id="37" name="Rectangle 51"/>
              <p:cNvSpPr>
                <a:spLocks/>
              </p:cNvSpPr>
              <p:nvPr/>
            </p:nvSpPr>
            <p:spPr bwMode="auto">
              <a:xfrm>
                <a:off x="2616200" y="2514600"/>
                <a:ext cx="508000" cy="508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8" name="Straight Arrow Connector 56"/>
              <p:cNvCxnSpPr>
                <a:cxnSpLocks noChangeShapeType="1"/>
              </p:cNvCxnSpPr>
              <p:nvPr/>
            </p:nvCxnSpPr>
            <p:spPr bwMode="auto">
              <a:xfrm rot="5400000">
                <a:off x="2622550" y="2813050"/>
                <a:ext cx="495300" cy="1588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9" name="Straight Arrow Connector 57"/>
              <p:cNvCxnSpPr>
                <a:cxnSpLocks noChangeShapeType="1"/>
              </p:cNvCxnSpPr>
              <p:nvPr/>
            </p:nvCxnSpPr>
            <p:spPr bwMode="auto">
              <a:xfrm rot="5400000">
                <a:off x="1962150" y="2101850"/>
                <a:ext cx="444500" cy="137160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</p:grpSp>
      <p:grpSp>
        <p:nvGrpSpPr>
          <p:cNvPr id="36" name="Group 91"/>
          <p:cNvGrpSpPr>
            <a:grpSpLocks noChangeAspect="1"/>
          </p:cNvGrpSpPr>
          <p:nvPr/>
        </p:nvGrpSpPr>
        <p:grpSpPr bwMode="auto">
          <a:xfrm>
            <a:off x="4953000" y="4343400"/>
            <a:ext cx="3657600" cy="1290638"/>
            <a:chOff x="990600" y="2362200"/>
            <a:chExt cx="7010400" cy="1842294"/>
          </a:xfrm>
        </p:grpSpPr>
        <p:sp>
          <p:nvSpPr>
            <p:cNvPr id="74" name="Rectangle 28"/>
            <p:cNvSpPr>
              <a:spLocks/>
            </p:cNvSpPr>
            <p:nvPr/>
          </p:nvSpPr>
          <p:spPr bwMode="auto">
            <a:xfrm>
              <a:off x="990600" y="4000500"/>
              <a:ext cx="508000" cy="2032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9"/>
            <p:cNvSpPr>
              <a:spLocks/>
            </p:cNvSpPr>
            <p:nvPr/>
          </p:nvSpPr>
          <p:spPr bwMode="auto">
            <a:xfrm>
              <a:off x="990600" y="3454400"/>
              <a:ext cx="508000" cy="2032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30"/>
            <p:cNvSpPr>
              <a:spLocks/>
            </p:cNvSpPr>
            <p:nvPr/>
          </p:nvSpPr>
          <p:spPr bwMode="auto">
            <a:xfrm>
              <a:off x="990600" y="2908300"/>
              <a:ext cx="508000" cy="2032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33"/>
            <p:cNvSpPr>
              <a:spLocks/>
            </p:cNvSpPr>
            <p:nvPr/>
          </p:nvSpPr>
          <p:spPr bwMode="auto">
            <a:xfrm>
              <a:off x="4241800" y="4051300"/>
              <a:ext cx="508000" cy="152400"/>
            </a:xfrm>
            <a:prstGeom prst="rect">
              <a:avLst/>
            </a:prstGeom>
            <a:solidFill>
              <a:srgbClr val="2EE4A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38"/>
            <p:cNvSpPr>
              <a:spLocks/>
            </p:cNvSpPr>
            <p:nvPr/>
          </p:nvSpPr>
          <p:spPr bwMode="auto">
            <a:xfrm>
              <a:off x="7493000" y="4051300"/>
              <a:ext cx="508000" cy="152400"/>
            </a:xfrm>
            <a:prstGeom prst="rect">
              <a:avLst/>
            </a:prstGeom>
            <a:solidFill>
              <a:srgbClr val="2EE4A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39"/>
            <p:cNvSpPr>
              <a:spLocks/>
            </p:cNvSpPr>
            <p:nvPr/>
          </p:nvSpPr>
          <p:spPr bwMode="auto">
            <a:xfrm>
              <a:off x="7493000" y="3505200"/>
              <a:ext cx="508000" cy="152400"/>
            </a:xfrm>
            <a:prstGeom prst="rect">
              <a:avLst/>
            </a:prstGeom>
            <a:solidFill>
              <a:srgbClr val="2EE4A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40"/>
            <p:cNvSpPr>
              <a:spLocks/>
            </p:cNvSpPr>
            <p:nvPr/>
          </p:nvSpPr>
          <p:spPr bwMode="auto">
            <a:xfrm>
              <a:off x="7493000" y="2959100"/>
              <a:ext cx="508000" cy="152400"/>
            </a:xfrm>
            <a:prstGeom prst="rect">
              <a:avLst/>
            </a:prstGeom>
            <a:solidFill>
              <a:srgbClr val="2EE4A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1" name="Straight Arrow Connector 74"/>
            <p:cNvCxnSpPr>
              <a:cxnSpLocks noChangeShapeType="1"/>
            </p:cNvCxnSpPr>
            <p:nvPr/>
          </p:nvCxnSpPr>
          <p:spPr bwMode="auto">
            <a:xfrm rot="5400000">
              <a:off x="2870200" y="2578100"/>
              <a:ext cx="1588" cy="3251200"/>
            </a:xfrm>
            <a:prstGeom prst="curvedConnector3">
              <a:avLst>
                <a:gd name="adj1" fmla="val 2939194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 type="stealth" w="lg" len="med"/>
            </a:ln>
          </p:spPr>
        </p:cxnSp>
        <p:cxnSp>
          <p:nvCxnSpPr>
            <p:cNvPr id="82" name="Straight Arrow Connector 80"/>
            <p:cNvCxnSpPr>
              <a:cxnSpLocks noChangeShapeType="1"/>
            </p:cNvCxnSpPr>
            <p:nvPr/>
          </p:nvCxnSpPr>
          <p:spPr bwMode="auto">
            <a:xfrm rot="5400000">
              <a:off x="6121400" y="2578100"/>
              <a:ext cx="1588" cy="3251200"/>
            </a:xfrm>
            <a:prstGeom prst="curvedConnector3">
              <a:avLst>
                <a:gd name="adj1" fmla="val 31534319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3" name="Straight Arrow Connector 101"/>
            <p:cNvCxnSpPr>
              <a:cxnSpLocks noChangeShapeType="1"/>
            </p:cNvCxnSpPr>
            <p:nvPr/>
          </p:nvCxnSpPr>
          <p:spPr bwMode="auto">
            <a:xfrm rot="5400000">
              <a:off x="1073150" y="3829050"/>
              <a:ext cx="3429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4" name="Straight Arrow Connector 102"/>
            <p:cNvCxnSpPr>
              <a:cxnSpLocks noChangeShapeType="1"/>
            </p:cNvCxnSpPr>
            <p:nvPr/>
          </p:nvCxnSpPr>
          <p:spPr bwMode="auto">
            <a:xfrm rot="5400000">
              <a:off x="1073150" y="3282950"/>
              <a:ext cx="3429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grpSp>
          <p:nvGrpSpPr>
            <p:cNvPr id="73" name="Group 107"/>
            <p:cNvGrpSpPr>
              <a:grpSpLocks/>
            </p:cNvGrpSpPr>
            <p:nvPr/>
          </p:nvGrpSpPr>
          <p:grpSpPr bwMode="auto">
            <a:xfrm>
              <a:off x="990600" y="2362200"/>
              <a:ext cx="508000" cy="546894"/>
              <a:chOff x="990600" y="2362200"/>
              <a:chExt cx="508000" cy="546894"/>
            </a:xfrm>
          </p:grpSpPr>
          <p:sp>
            <p:nvSpPr>
              <p:cNvPr id="145" name="Rectangle 31"/>
              <p:cNvSpPr>
                <a:spLocks/>
              </p:cNvSpPr>
              <p:nvPr/>
            </p:nvSpPr>
            <p:spPr bwMode="auto">
              <a:xfrm>
                <a:off x="990600" y="2362200"/>
                <a:ext cx="508000" cy="203200"/>
              </a:xfrm>
              <a:prstGeom prst="rect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46" name="Straight Arrow Connector 164"/>
              <p:cNvCxnSpPr>
                <a:cxnSpLocks noChangeShapeType="1"/>
              </p:cNvCxnSpPr>
              <p:nvPr/>
            </p:nvCxnSpPr>
            <p:spPr bwMode="auto">
              <a:xfrm rot="5400000">
                <a:off x="1073150" y="2736850"/>
                <a:ext cx="342900" cy="1588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85" name="Group 115"/>
            <p:cNvGrpSpPr>
              <a:grpSpLocks/>
            </p:cNvGrpSpPr>
            <p:nvPr/>
          </p:nvGrpSpPr>
          <p:grpSpPr bwMode="auto">
            <a:xfrm>
              <a:off x="7493000" y="2425700"/>
              <a:ext cx="508000" cy="534194"/>
              <a:chOff x="7493000" y="2425700"/>
              <a:chExt cx="508000" cy="534194"/>
            </a:xfrm>
          </p:grpSpPr>
          <p:sp>
            <p:nvSpPr>
              <p:cNvPr id="143" name="Rectangle 41"/>
              <p:cNvSpPr>
                <a:spLocks/>
              </p:cNvSpPr>
              <p:nvPr/>
            </p:nvSpPr>
            <p:spPr bwMode="auto">
              <a:xfrm>
                <a:off x="7493000" y="2425700"/>
                <a:ext cx="508000" cy="139700"/>
              </a:xfrm>
              <a:prstGeom prst="rect">
                <a:avLst/>
              </a:prstGeom>
              <a:solidFill>
                <a:srgbClr val="2EE4A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44" name="Straight Arrow Connector 162"/>
              <p:cNvCxnSpPr>
                <a:cxnSpLocks noChangeShapeType="1"/>
              </p:cNvCxnSpPr>
              <p:nvPr/>
            </p:nvCxnSpPr>
            <p:spPr bwMode="auto">
              <a:xfrm rot="5400000">
                <a:off x="7550150" y="2762250"/>
                <a:ext cx="393700" cy="1588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</p:cxnSp>
        </p:grpSp>
        <p:cxnSp>
          <p:nvCxnSpPr>
            <p:cNvPr id="87" name="Straight Arrow Connector 105"/>
            <p:cNvCxnSpPr>
              <a:cxnSpLocks noChangeShapeType="1"/>
            </p:cNvCxnSpPr>
            <p:nvPr/>
          </p:nvCxnSpPr>
          <p:spPr bwMode="auto">
            <a:xfrm rot="5400000">
              <a:off x="7550150" y="3308350"/>
              <a:ext cx="3937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88" name="Straight Arrow Connector 106"/>
            <p:cNvCxnSpPr>
              <a:cxnSpLocks noChangeShapeType="1"/>
            </p:cNvCxnSpPr>
            <p:nvPr/>
          </p:nvCxnSpPr>
          <p:spPr bwMode="auto">
            <a:xfrm rot="5400000">
              <a:off x="7550150" y="3854450"/>
              <a:ext cx="393700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grpSp>
          <p:nvGrpSpPr>
            <p:cNvPr id="86" name="Group 130"/>
            <p:cNvGrpSpPr>
              <a:grpSpLocks/>
            </p:cNvGrpSpPr>
            <p:nvPr/>
          </p:nvGrpSpPr>
          <p:grpSpPr bwMode="auto">
            <a:xfrm>
              <a:off x="1245394" y="4140200"/>
              <a:ext cx="1878806" cy="64294"/>
              <a:chOff x="1245394" y="4140200"/>
              <a:chExt cx="1878806" cy="64294"/>
            </a:xfrm>
          </p:grpSpPr>
          <p:sp>
            <p:nvSpPr>
              <p:cNvPr id="141" name="Rectangle 48"/>
              <p:cNvSpPr>
                <a:spLocks/>
              </p:cNvSpPr>
              <p:nvPr/>
            </p:nvSpPr>
            <p:spPr bwMode="auto">
              <a:xfrm>
                <a:off x="2616200" y="4140200"/>
                <a:ext cx="508000" cy="635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42" name="Straight Arrow Connector 109"/>
              <p:cNvCxnSpPr>
                <a:cxnSpLocks noChangeShapeType="1"/>
              </p:cNvCxnSpPr>
              <p:nvPr/>
            </p:nvCxnSpPr>
            <p:spPr bwMode="auto">
              <a:xfrm rot="5400000">
                <a:off x="2057400" y="3390900"/>
                <a:ext cx="1588" cy="1625600"/>
              </a:xfrm>
              <a:prstGeom prst="curvedConnector3">
                <a:avLst>
                  <a:gd name="adj1" fmla="val 17966060"/>
                </a:avLst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89" name="Group 131"/>
            <p:cNvGrpSpPr>
              <a:grpSpLocks/>
            </p:cNvGrpSpPr>
            <p:nvPr/>
          </p:nvGrpSpPr>
          <p:grpSpPr bwMode="auto">
            <a:xfrm>
              <a:off x="1245394" y="4140200"/>
              <a:ext cx="2691606" cy="64294"/>
              <a:chOff x="1245394" y="4140200"/>
              <a:chExt cx="2691606" cy="64294"/>
            </a:xfrm>
          </p:grpSpPr>
          <p:sp>
            <p:nvSpPr>
              <p:cNvPr id="139" name="Rectangle 53"/>
              <p:cNvSpPr>
                <a:spLocks/>
              </p:cNvSpPr>
              <p:nvPr/>
            </p:nvSpPr>
            <p:spPr bwMode="auto">
              <a:xfrm>
                <a:off x="3429000" y="4140200"/>
                <a:ext cx="508000" cy="635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40" name="Straight Arrow Connector 109"/>
              <p:cNvCxnSpPr>
                <a:cxnSpLocks noChangeShapeType="1"/>
              </p:cNvCxnSpPr>
              <p:nvPr/>
            </p:nvCxnSpPr>
            <p:spPr bwMode="auto">
              <a:xfrm rot="5400000">
                <a:off x="2463800" y="2984500"/>
                <a:ext cx="1588" cy="2438400"/>
              </a:xfrm>
              <a:prstGeom prst="curvedConnector3">
                <a:avLst>
                  <a:gd name="adj1" fmla="val 21536648"/>
                </a:avLst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90" name="Group 129"/>
            <p:cNvGrpSpPr>
              <a:grpSpLocks/>
            </p:cNvGrpSpPr>
            <p:nvPr/>
          </p:nvGrpSpPr>
          <p:grpSpPr bwMode="auto">
            <a:xfrm>
              <a:off x="1245394" y="4140200"/>
              <a:ext cx="1066006" cy="64294"/>
              <a:chOff x="1245394" y="4140200"/>
              <a:chExt cx="1066006" cy="64294"/>
            </a:xfrm>
          </p:grpSpPr>
          <p:sp>
            <p:nvSpPr>
              <p:cNvPr id="137" name="Rectangle 43"/>
              <p:cNvSpPr>
                <a:spLocks/>
              </p:cNvSpPr>
              <p:nvPr/>
            </p:nvSpPr>
            <p:spPr bwMode="auto">
              <a:xfrm>
                <a:off x="1803400" y="4140200"/>
                <a:ext cx="508000" cy="635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8" name="Straight Arrow Connector 109"/>
              <p:cNvCxnSpPr>
                <a:cxnSpLocks noChangeShapeType="1"/>
              </p:cNvCxnSpPr>
              <p:nvPr/>
            </p:nvCxnSpPr>
            <p:spPr bwMode="auto">
              <a:xfrm rot="5400000">
                <a:off x="1651000" y="3797300"/>
                <a:ext cx="1588" cy="812800"/>
              </a:xfrm>
              <a:prstGeom prst="curvedConnector3">
                <a:avLst>
                  <a:gd name="adj1" fmla="val 14395468"/>
                </a:avLst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91" name="Group 134"/>
            <p:cNvGrpSpPr>
              <a:grpSpLocks/>
            </p:cNvGrpSpPr>
            <p:nvPr/>
          </p:nvGrpSpPr>
          <p:grpSpPr bwMode="auto">
            <a:xfrm>
              <a:off x="4496594" y="4140200"/>
              <a:ext cx="2691606" cy="64294"/>
              <a:chOff x="4496594" y="4140200"/>
              <a:chExt cx="2691606" cy="64294"/>
            </a:xfrm>
          </p:grpSpPr>
          <p:sp>
            <p:nvSpPr>
              <p:cNvPr id="135" name="Rectangle 68"/>
              <p:cNvSpPr>
                <a:spLocks/>
              </p:cNvSpPr>
              <p:nvPr/>
            </p:nvSpPr>
            <p:spPr bwMode="auto">
              <a:xfrm>
                <a:off x="6680200" y="4140200"/>
                <a:ext cx="508000" cy="635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6" name="Straight Arrow Connector 109"/>
              <p:cNvCxnSpPr>
                <a:cxnSpLocks noChangeShapeType="1"/>
              </p:cNvCxnSpPr>
              <p:nvPr/>
            </p:nvCxnSpPr>
            <p:spPr bwMode="auto">
              <a:xfrm rot="5400000">
                <a:off x="5715000" y="2984500"/>
                <a:ext cx="1588" cy="2438400"/>
              </a:xfrm>
              <a:prstGeom prst="curvedConnector3">
                <a:avLst>
                  <a:gd name="adj1" fmla="val 14395468"/>
                </a:avLst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92" name="Group 133"/>
            <p:cNvGrpSpPr>
              <a:grpSpLocks/>
            </p:cNvGrpSpPr>
            <p:nvPr/>
          </p:nvGrpSpPr>
          <p:grpSpPr bwMode="auto">
            <a:xfrm>
              <a:off x="4496594" y="4140200"/>
              <a:ext cx="1878806" cy="64294"/>
              <a:chOff x="4496594" y="4140200"/>
              <a:chExt cx="1878806" cy="64294"/>
            </a:xfrm>
          </p:grpSpPr>
          <p:sp>
            <p:nvSpPr>
              <p:cNvPr id="133" name="Rectangle 63"/>
              <p:cNvSpPr>
                <a:spLocks/>
              </p:cNvSpPr>
              <p:nvPr/>
            </p:nvSpPr>
            <p:spPr bwMode="auto">
              <a:xfrm>
                <a:off x="5867400" y="4140200"/>
                <a:ext cx="508000" cy="635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4" name="Straight Arrow Connector 109"/>
              <p:cNvCxnSpPr>
                <a:cxnSpLocks noChangeShapeType="1"/>
              </p:cNvCxnSpPr>
              <p:nvPr/>
            </p:nvCxnSpPr>
            <p:spPr bwMode="auto">
              <a:xfrm rot="5400000">
                <a:off x="5308600" y="3390900"/>
                <a:ext cx="1588" cy="1625600"/>
              </a:xfrm>
              <a:prstGeom prst="curvedConnector3">
                <a:avLst>
                  <a:gd name="adj1" fmla="val 14395468"/>
                </a:avLst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93" name="Group 132"/>
            <p:cNvGrpSpPr>
              <a:grpSpLocks/>
            </p:cNvGrpSpPr>
            <p:nvPr/>
          </p:nvGrpSpPr>
          <p:grpSpPr bwMode="auto">
            <a:xfrm>
              <a:off x="4496594" y="4140200"/>
              <a:ext cx="1066006" cy="64294"/>
              <a:chOff x="4496594" y="4140200"/>
              <a:chExt cx="1066006" cy="64294"/>
            </a:xfrm>
          </p:grpSpPr>
          <p:sp>
            <p:nvSpPr>
              <p:cNvPr id="131" name="Rectangle 58"/>
              <p:cNvSpPr>
                <a:spLocks/>
              </p:cNvSpPr>
              <p:nvPr/>
            </p:nvSpPr>
            <p:spPr bwMode="auto">
              <a:xfrm>
                <a:off x="5054600" y="4140200"/>
                <a:ext cx="508000" cy="635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2" name="Straight Arrow Connector 109"/>
              <p:cNvCxnSpPr>
                <a:cxnSpLocks noChangeShapeType="1"/>
              </p:cNvCxnSpPr>
              <p:nvPr/>
            </p:nvCxnSpPr>
            <p:spPr bwMode="auto">
              <a:xfrm rot="5400000">
                <a:off x="4902200" y="3797300"/>
                <a:ext cx="1588" cy="812800"/>
              </a:xfrm>
              <a:prstGeom prst="curvedConnector3">
                <a:avLst>
                  <a:gd name="adj1" fmla="val 10824875"/>
                </a:avLst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94" name="Group 122"/>
            <p:cNvGrpSpPr>
              <a:grpSpLocks/>
            </p:cNvGrpSpPr>
            <p:nvPr/>
          </p:nvGrpSpPr>
          <p:grpSpPr bwMode="auto">
            <a:xfrm>
              <a:off x="1498600" y="3594100"/>
              <a:ext cx="812800" cy="546894"/>
              <a:chOff x="1498600" y="3594100"/>
              <a:chExt cx="812800" cy="546894"/>
            </a:xfrm>
          </p:grpSpPr>
          <p:sp>
            <p:nvSpPr>
              <p:cNvPr id="128" name="Rectangle 44"/>
              <p:cNvSpPr>
                <a:spLocks/>
              </p:cNvSpPr>
              <p:nvPr/>
            </p:nvSpPr>
            <p:spPr bwMode="auto">
              <a:xfrm>
                <a:off x="1803400" y="3594100"/>
                <a:ext cx="508000" cy="635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9" name="Straight Arrow Connector 147"/>
              <p:cNvCxnSpPr>
                <a:cxnSpLocks noChangeShapeType="1"/>
              </p:cNvCxnSpPr>
              <p:nvPr/>
            </p:nvCxnSpPr>
            <p:spPr bwMode="auto">
              <a:xfrm rot="5400000">
                <a:off x="1816100" y="3898900"/>
                <a:ext cx="482600" cy="1588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30" name="Straight Arrow Connector 148"/>
              <p:cNvCxnSpPr>
                <a:cxnSpLocks noChangeShapeType="1"/>
              </p:cNvCxnSpPr>
              <p:nvPr/>
            </p:nvCxnSpPr>
            <p:spPr bwMode="auto">
              <a:xfrm rot="5400000">
                <a:off x="1555750" y="3600450"/>
                <a:ext cx="444500" cy="55880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95" name="Group 123"/>
            <p:cNvGrpSpPr>
              <a:grpSpLocks/>
            </p:cNvGrpSpPr>
            <p:nvPr/>
          </p:nvGrpSpPr>
          <p:grpSpPr bwMode="auto">
            <a:xfrm>
              <a:off x="1498600" y="3594100"/>
              <a:ext cx="1625600" cy="546894"/>
              <a:chOff x="1498600" y="3594100"/>
              <a:chExt cx="1625600" cy="546894"/>
            </a:xfrm>
          </p:grpSpPr>
          <p:sp>
            <p:nvSpPr>
              <p:cNvPr id="125" name="Rectangle 49"/>
              <p:cNvSpPr>
                <a:spLocks/>
              </p:cNvSpPr>
              <p:nvPr/>
            </p:nvSpPr>
            <p:spPr bwMode="auto">
              <a:xfrm>
                <a:off x="2616200" y="3594100"/>
                <a:ext cx="508000" cy="635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6" name="Straight Arrow Connector 144"/>
              <p:cNvCxnSpPr>
                <a:cxnSpLocks noChangeShapeType="1"/>
              </p:cNvCxnSpPr>
              <p:nvPr/>
            </p:nvCxnSpPr>
            <p:spPr bwMode="auto">
              <a:xfrm rot="5400000">
                <a:off x="2628900" y="3898900"/>
                <a:ext cx="482600" cy="1588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27" name="Straight Arrow Connector 145"/>
              <p:cNvCxnSpPr>
                <a:cxnSpLocks noChangeShapeType="1"/>
              </p:cNvCxnSpPr>
              <p:nvPr/>
            </p:nvCxnSpPr>
            <p:spPr bwMode="auto">
              <a:xfrm rot="5400000">
                <a:off x="1962150" y="3194050"/>
                <a:ext cx="444500" cy="137160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96" name="Group 124"/>
            <p:cNvGrpSpPr>
              <a:grpSpLocks/>
            </p:cNvGrpSpPr>
            <p:nvPr/>
          </p:nvGrpSpPr>
          <p:grpSpPr bwMode="auto">
            <a:xfrm>
              <a:off x="1498600" y="3594100"/>
              <a:ext cx="2438400" cy="546894"/>
              <a:chOff x="1498600" y="3594100"/>
              <a:chExt cx="2438400" cy="546894"/>
            </a:xfrm>
          </p:grpSpPr>
          <p:sp>
            <p:nvSpPr>
              <p:cNvPr id="122" name="Rectangle 54"/>
              <p:cNvSpPr>
                <a:spLocks/>
              </p:cNvSpPr>
              <p:nvPr/>
            </p:nvSpPr>
            <p:spPr bwMode="auto">
              <a:xfrm>
                <a:off x="3429000" y="3594100"/>
                <a:ext cx="508000" cy="635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3" name="Straight Arrow Connector 141"/>
              <p:cNvCxnSpPr>
                <a:cxnSpLocks noChangeShapeType="1"/>
              </p:cNvCxnSpPr>
              <p:nvPr/>
            </p:nvCxnSpPr>
            <p:spPr bwMode="auto">
              <a:xfrm rot="5400000">
                <a:off x="3441700" y="3898900"/>
                <a:ext cx="482600" cy="1588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24" name="Straight Arrow Connector 142"/>
              <p:cNvCxnSpPr>
                <a:cxnSpLocks noChangeShapeType="1"/>
              </p:cNvCxnSpPr>
              <p:nvPr/>
            </p:nvCxnSpPr>
            <p:spPr bwMode="auto">
              <a:xfrm rot="5400000">
                <a:off x="2368550" y="2787650"/>
                <a:ext cx="444500" cy="218440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97" name="Group 118"/>
            <p:cNvGrpSpPr>
              <a:grpSpLocks/>
            </p:cNvGrpSpPr>
            <p:nvPr/>
          </p:nvGrpSpPr>
          <p:grpSpPr bwMode="auto">
            <a:xfrm>
              <a:off x="1498600" y="3060700"/>
              <a:ext cx="2438400" cy="534194"/>
              <a:chOff x="1498600" y="3060700"/>
              <a:chExt cx="2438400" cy="534194"/>
            </a:xfrm>
          </p:grpSpPr>
          <p:sp>
            <p:nvSpPr>
              <p:cNvPr id="119" name="Rectangle 55"/>
              <p:cNvSpPr>
                <a:spLocks/>
              </p:cNvSpPr>
              <p:nvPr/>
            </p:nvSpPr>
            <p:spPr bwMode="auto">
              <a:xfrm>
                <a:off x="3429000" y="3060700"/>
                <a:ext cx="508000" cy="508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0" name="Straight Arrow Connector 138"/>
              <p:cNvCxnSpPr>
                <a:cxnSpLocks noChangeShapeType="1"/>
              </p:cNvCxnSpPr>
              <p:nvPr/>
            </p:nvCxnSpPr>
            <p:spPr bwMode="auto">
              <a:xfrm rot="5400000">
                <a:off x="3441700" y="3352800"/>
                <a:ext cx="482600" cy="1588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21" name="Straight Arrow Connector 139"/>
              <p:cNvCxnSpPr>
                <a:cxnSpLocks noChangeShapeType="1"/>
              </p:cNvCxnSpPr>
              <p:nvPr/>
            </p:nvCxnSpPr>
            <p:spPr bwMode="auto">
              <a:xfrm rot="5400000">
                <a:off x="2368550" y="2241550"/>
                <a:ext cx="444500" cy="218440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98" name="Group 117"/>
            <p:cNvGrpSpPr>
              <a:grpSpLocks/>
            </p:cNvGrpSpPr>
            <p:nvPr/>
          </p:nvGrpSpPr>
          <p:grpSpPr bwMode="auto">
            <a:xfrm>
              <a:off x="1498600" y="3060700"/>
              <a:ext cx="1625600" cy="534194"/>
              <a:chOff x="1498600" y="3060700"/>
              <a:chExt cx="1625600" cy="534194"/>
            </a:xfrm>
          </p:grpSpPr>
          <p:sp>
            <p:nvSpPr>
              <p:cNvPr id="116" name="Rectangle 50"/>
              <p:cNvSpPr>
                <a:spLocks/>
              </p:cNvSpPr>
              <p:nvPr/>
            </p:nvSpPr>
            <p:spPr bwMode="auto">
              <a:xfrm>
                <a:off x="2616200" y="3060700"/>
                <a:ext cx="508000" cy="508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17" name="Straight Arrow Connector 135"/>
              <p:cNvCxnSpPr>
                <a:cxnSpLocks noChangeShapeType="1"/>
              </p:cNvCxnSpPr>
              <p:nvPr/>
            </p:nvCxnSpPr>
            <p:spPr bwMode="auto">
              <a:xfrm rot="5400000">
                <a:off x="2628900" y="3352800"/>
                <a:ext cx="482600" cy="1588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18" name="Straight Arrow Connector 136"/>
              <p:cNvCxnSpPr>
                <a:cxnSpLocks noChangeShapeType="1"/>
              </p:cNvCxnSpPr>
              <p:nvPr/>
            </p:nvCxnSpPr>
            <p:spPr bwMode="auto">
              <a:xfrm rot="5400000">
                <a:off x="1962150" y="2647950"/>
                <a:ext cx="444500" cy="137160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99" name="Group 116"/>
            <p:cNvGrpSpPr>
              <a:grpSpLocks/>
            </p:cNvGrpSpPr>
            <p:nvPr/>
          </p:nvGrpSpPr>
          <p:grpSpPr bwMode="auto">
            <a:xfrm>
              <a:off x="1498600" y="3060700"/>
              <a:ext cx="812800" cy="534194"/>
              <a:chOff x="1498600" y="3060700"/>
              <a:chExt cx="812800" cy="534194"/>
            </a:xfrm>
          </p:grpSpPr>
          <p:sp>
            <p:nvSpPr>
              <p:cNvPr id="113" name="Rectangle 45"/>
              <p:cNvSpPr>
                <a:spLocks/>
              </p:cNvSpPr>
              <p:nvPr/>
            </p:nvSpPr>
            <p:spPr bwMode="auto">
              <a:xfrm>
                <a:off x="1803400" y="3060700"/>
                <a:ext cx="508000" cy="508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14" name="Straight Arrow Connector 132"/>
              <p:cNvCxnSpPr>
                <a:cxnSpLocks noChangeShapeType="1"/>
              </p:cNvCxnSpPr>
              <p:nvPr/>
            </p:nvCxnSpPr>
            <p:spPr bwMode="auto">
              <a:xfrm rot="5400000">
                <a:off x="1816100" y="3352800"/>
                <a:ext cx="482600" cy="1588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15" name="Straight Arrow Connector 133"/>
              <p:cNvCxnSpPr>
                <a:cxnSpLocks noChangeShapeType="1"/>
              </p:cNvCxnSpPr>
              <p:nvPr/>
            </p:nvCxnSpPr>
            <p:spPr bwMode="auto">
              <a:xfrm rot="5400000">
                <a:off x="1555750" y="3054350"/>
                <a:ext cx="444500" cy="55880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00" name="Group 108"/>
            <p:cNvGrpSpPr>
              <a:grpSpLocks/>
            </p:cNvGrpSpPr>
            <p:nvPr/>
          </p:nvGrpSpPr>
          <p:grpSpPr bwMode="auto">
            <a:xfrm>
              <a:off x="1498600" y="2514600"/>
              <a:ext cx="812800" cy="546894"/>
              <a:chOff x="1498600" y="2514600"/>
              <a:chExt cx="812800" cy="546894"/>
            </a:xfrm>
          </p:grpSpPr>
          <p:sp>
            <p:nvSpPr>
              <p:cNvPr id="110" name="Rectangle 46"/>
              <p:cNvSpPr>
                <a:spLocks/>
              </p:cNvSpPr>
              <p:nvPr/>
            </p:nvSpPr>
            <p:spPr bwMode="auto">
              <a:xfrm>
                <a:off x="1803400" y="2514600"/>
                <a:ext cx="508000" cy="508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11" name="Straight Arrow Connector 129"/>
              <p:cNvCxnSpPr>
                <a:cxnSpLocks noChangeShapeType="1"/>
              </p:cNvCxnSpPr>
              <p:nvPr/>
            </p:nvCxnSpPr>
            <p:spPr bwMode="auto">
              <a:xfrm rot="5400000">
                <a:off x="1809750" y="2813050"/>
                <a:ext cx="495300" cy="1588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12" name="Straight Arrow Connector 130"/>
              <p:cNvCxnSpPr>
                <a:cxnSpLocks noChangeShapeType="1"/>
              </p:cNvCxnSpPr>
              <p:nvPr/>
            </p:nvCxnSpPr>
            <p:spPr bwMode="auto">
              <a:xfrm rot="5400000">
                <a:off x="1555750" y="2508250"/>
                <a:ext cx="444500" cy="55880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01" name="Group 109"/>
            <p:cNvGrpSpPr>
              <a:grpSpLocks/>
            </p:cNvGrpSpPr>
            <p:nvPr/>
          </p:nvGrpSpPr>
          <p:grpSpPr bwMode="auto">
            <a:xfrm>
              <a:off x="1498600" y="2514600"/>
              <a:ext cx="1625600" cy="546894"/>
              <a:chOff x="1498600" y="2514600"/>
              <a:chExt cx="1625600" cy="546894"/>
            </a:xfrm>
          </p:grpSpPr>
          <p:sp>
            <p:nvSpPr>
              <p:cNvPr id="107" name="Rectangle 51"/>
              <p:cNvSpPr>
                <a:spLocks/>
              </p:cNvSpPr>
              <p:nvPr/>
            </p:nvSpPr>
            <p:spPr bwMode="auto">
              <a:xfrm>
                <a:off x="2616200" y="2514600"/>
                <a:ext cx="508000" cy="508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8" name="Straight Arrow Connector 126"/>
              <p:cNvCxnSpPr>
                <a:cxnSpLocks noChangeShapeType="1"/>
              </p:cNvCxnSpPr>
              <p:nvPr/>
            </p:nvCxnSpPr>
            <p:spPr bwMode="auto">
              <a:xfrm rot="5400000">
                <a:off x="2622550" y="2813050"/>
                <a:ext cx="495300" cy="1588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09" name="Straight Arrow Connector 127"/>
              <p:cNvCxnSpPr>
                <a:cxnSpLocks noChangeShapeType="1"/>
              </p:cNvCxnSpPr>
              <p:nvPr/>
            </p:nvCxnSpPr>
            <p:spPr bwMode="auto">
              <a:xfrm rot="5400000">
                <a:off x="1962150" y="2101850"/>
                <a:ext cx="444500" cy="137160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02" name="Group 110"/>
            <p:cNvGrpSpPr>
              <a:grpSpLocks/>
            </p:cNvGrpSpPr>
            <p:nvPr/>
          </p:nvGrpSpPr>
          <p:grpSpPr bwMode="auto">
            <a:xfrm>
              <a:off x="1498600" y="2514600"/>
              <a:ext cx="2438400" cy="546894"/>
              <a:chOff x="1498600" y="2514600"/>
              <a:chExt cx="2438400" cy="546894"/>
            </a:xfrm>
          </p:grpSpPr>
          <p:sp>
            <p:nvSpPr>
              <p:cNvPr id="104" name="Rectangle 56"/>
              <p:cNvSpPr>
                <a:spLocks/>
              </p:cNvSpPr>
              <p:nvPr/>
            </p:nvSpPr>
            <p:spPr bwMode="auto">
              <a:xfrm>
                <a:off x="3429000" y="2514600"/>
                <a:ext cx="508000" cy="50800"/>
              </a:xfrm>
              <a:prstGeom prst="rect">
                <a:avLst/>
              </a:prstGeom>
              <a:solidFill>
                <a:srgbClr val="99CB0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5" name="Straight Arrow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3435350" y="2813050"/>
                <a:ext cx="495300" cy="1588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06" name="Straight Arrow Connector 124"/>
              <p:cNvCxnSpPr>
                <a:cxnSpLocks noChangeShapeType="1"/>
              </p:cNvCxnSpPr>
              <p:nvPr/>
            </p:nvCxnSpPr>
            <p:spPr bwMode="auto">
              <a:xfrm rot="5400000">
                <a:off x="2368550" y="1695450"/>
                <a:ext cx="444500" cy="2184400"/>
              </a:xfrm>
              <a:prstGeom prst="straightConnector1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arrow" w="med" len="med"/>
              </a:ln>
            </p:spPr>
          </p:cxnSp>
        </p:grpSp>
      </p:grpSp>
      <p:pic>
        <p:nvPicPr>
          <p:cNvPr id="147" name="Animation_480x320-25_PAT0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38200"/>
            <a:ext cx="4572000" cy="3048000"/>
          </a:xfrm>
          <a:prstGeom prst="rect">
            <a:avLst/>
          </a:prstGeom>
        </p:spPr>
      </p:pic>
      <p:pic>
        <p:nvPicPr>
          <p:cNvPr id="148" name="Animation_480x320-25_PAT3.mp4">
            <a:hlinkClick r:id="" action="ppaction://media"/>
          </p:cNvPr>
          <p:cNvPicPr/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572000" y="8382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680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60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7"/>
                </p:tgtEl>
              </p:cMediaNode>
            </p:video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8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Receiver-driven Layered Multicast (RLM)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Requires</a:t>
            </a:r>
          </a:p>
          <a:p>
            <a:pPr marL="782638" lvl="1" eaLnBrk="1" hangingPunct="1"/>
            <a:r>
              <a:rPr lang="en-US" sz="2000" dirty="0" smtClean="0"/>
              <a:t>IP multicast</a:t>
            </a:r>
          </a:p>
          <a:p>
            <a:pPr marL="782638" lvl="1" eaLnBrk="1" hangingPunct="1"/>
            <a:r>
              <a:rPr lang="en-US" sz="2000" dirty="0" smtClean="0"/>
              <a:t>layered video codec 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400" dirty="0" smtClean="0"/>
              <a:t>Operation</a:t>
            </a:r>
          </a:p>
          <a:p>
            <a:pPr marL="782638" lvl="1" eaLnBrk="1" hangingPunct="1"/>
            <a:r>
              <a:rPr lang="en-US" sz="2000" dirty="0" smtClean="0"/>
              <a:t>Each video layer is one IP multicast group</a:t>
            </a:r>
          </a:p>
          <a:p>
            <a:pPr marL="782638" lvl="1" eaLnBrk="1" hangingPunct="1"/>
            <a:r>
              <a:rPr lang="en-US" sz="2000" dirty="0" smtClean="0"/>
              <a:t>Receivers join the base layer and extension layers</a:t>
            </a:r>
          </a:p>
          <a:p>
            <a:pPr marL="782638" lvl="1" eaLnBrk="1" hangingPunct="1"/>
            <a:r>
              <a:rPr lang="en-US" sz="2000" dirty="0" smtClean="0"/>
              <a:t>If they experience loss, they drop layers (leave IP multicast groups)</a:t>
            </a:r>
          </a:p>
          <a:p>
            <a:pPr marL="782638" lvl="1" eaLnBrk="1" hangingPunct="1"/>
            <a:r>
              <a:rPr lang="en-US" sz="2000" dirty="0" smtClean="0"/>
              <a:t>To add layers, they perform "join experiments“</a:t>
            </a:r>
            <a:br>
              <a:rPr lang="en-US" sz="2000" dirty="0" smtClean="0"/>
            </a:br>
            <a:endParaRPr lang="en-US" sz="2000" dirty="0" smtClean="0"/>
          </a:p>
          <a:p>
            <a:pPr eaLnBrk="1" hangingPunct="1"/>
            <a:r>
              <a:rPr lang="en-US" sz="2400" dirty="0" smtClean="0"/>
              <a:t>Advantages</a:t>
            </a:r>
          </a:p>
          <a:p>
            <a:pPr marL="782638" lvl="1" eaLnBrk="1" hangingPunct="1"/>
            <a:r>
              <a:rPr lang="en-US" sz="2000" dirty="0" smtClean="0"/>
              <a:t>Receiver-only decision</a:t>
            </a:r>
          </a:p>
          <a:p>
            <a:pPr marL="782638" lvl="1" eaLnBrk="1" hangingPunct="1"/>
            <a:r>
              <a:rPr lang="en-US" sz="2000" dirty="0" smtClean="0"/>
              <a:t>Congestion affects only sub-tree quality</a:t>
            </a:r>
          </a:p>
          <a:p>
            <a:pPr marL="782638" lvl="1" eaLnBrk="1" hangingPunct="1"/>
            <a:r>
              <a:rPr lang="en-US" sz="2000" dirty="0" smtClean="0"/>
              <a:t>Multicast trees are pruned, sub-trees have only necessary traffic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Receiver-driven Layered Multicast (RLM)</a:t>
            </a:r>
            <a:endParaRPr lang="en-US" dirty="0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8740775" y="4195763"/>
            <a:ext cx="4763" cy="3175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2 h 2"/>
              <a:gd name="T6" fmla="*/ 3 w 3"/>
              <a:gd name="T7" fmla="*/ 2 h 2"/>
              <a:gd name="T8" fmla="*/ 3 w 3"/>
              <a:gd name="T9" fmla="*/ 0 h 2"/>
              <a:gd name="T10" fmla="*/ 0 w 3"/>
              <a:gd name="T11" fmla="*/ 0 h 2"/>
              <a:gd name="T12" fmla="*/ 0 w 3"/>
              <a:gd name="T13" fmla="*/ 0 h 2"/>
              <a:gd name="T14" fmla="*/ 0 w 3"/>
              <a:gd name="T15" fmla="*/ 0 h 2"/>
              <a:gd name="T16" fmla="*/ 0 w 3"/>
              <a:gd name="T17" fmla="*/ 0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2"/>
              <a:gd name="T29" fmla="*/ 3 w 3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95288" y="3170238"/>
            <a:ext cx="1042987" cy="915987"/>
            <a:chOff x="2896" y="2246"/>
            <a:chExt cx="561" cy="405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 flipH="1">
            <a:off x="6103938" y="5003800"/>
            <a:ext cx="990600" cy="1125538"/>
            <a:chOff x="4666" y="2982"/>
            <a:chExt cx="481" cy="568"/>
          </a:xfrm>
        </p:grpSpPr>
        <p:sp>
          <p:nvSpPr>
            <p:cNvPr id="36" name="AutoShape 37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152 w 724"/>
                <a:gd name="T1" fmla="*/ 56 h 1033"/>
                <a:gd name="T2" fmla="*/ 31 w 724"/>
                <a:gd name="T3" fmla="*/ 642 h 1033"/>
                <a:gd name="T4" fmla="*/ 132 w 724"/>
                <a:gd name="T5" fmla="*/ 719 h 1033"/>
                <a:gd name="T6" fmla="*/ 143 w 724"/>
                <a:gd name="T7" fmla="*/ 720 h 1033"/>
                <a:gd name="T8" fmla="*/ 169 w 724"/>
                <a:gd name="T9" fmla="*/ 721 h 1033"/>
                <a:gd name="T10" fmla="*/ 209 w 724"/>
                <a:gd name="T11" fmla="*/ 725 h 1033"/>
                <a:gd name="T12" fmla="*/ 255 w 724"/>
                <a:gd name="T13" fmla="*/ 728 h 1033"/>
                <a:gd name="T14" fmla="*/ 302 w 724"/>
                <a:gd name="T15" fmla="*/ 733 h 1033"/>
                <a:gd name="T16" fmla="*/ 348 w 724"/>
                <a:gd name="T17" fmla="*/ 736 h 1033"/>
                <a:gd name="T18" fmla="*/ 387 w 724"/>
                <a:gd name="T19" fmla="*/ 740 h 1033"/>
                <a:gd name="T20" fmla="*/ 414 w 724"/>
                <a:gd name="T21" fmla="*/ 743 h 1033"/>
                <a:gd name="T22" fmla="*/ 415 w 724"/>
                <a:gd name="T23" fmla="*/ 752 h 1033"/>
                <a:gd name="T24" fmla="*/ 414 w 724"/>
                <a:gd name="T25" fmla="*/ 777 h 1033"/>
                <a:gd name="T26" fmla="*/ 407 w 724"/>
                <a:gd name="T27" fmla="*/ 811 h 1033"/>
                <a:gd name="T28" fmla="*/ 387 w 724"/>
                <a:gd name="T29" fmla="*/ 853 h 1033"/>
                <a:gd name="T30" fmla="*/ 377 w 724"/>
                <a:gd name="T31" fmla="*/ 854 h 1033"/>
                <a:gd name="T32" fmla="*/ 350 w 724"/>
                <a:gd name="T33" fmla="*/ 857 h 1033"/>
                <a:gd name="T34" fmla="*/ 313 w 724"/>
                <a:gd name="T35" fmla="*/ 862 h 1033"/>
                <a:gd name="T36" fmla="*/ 268 w 724"/>
                <a:gd name="T37" fmla="*/ 869 h 1033"/>
                <a:gd name="T38" fmla="*/ 222 w 724"/>
                <a:gd name="T39" fmla="*/ 876 h 1033"/>
                <a:gd name="T40" fmla="*/ 181 w 724"/>
                <a:gd name="T41" fmla="*/ 884 h 1033"/>
                <a:gd name="T42" fmla="*/ 146 w 724"/>
                <a:gd name="T43" fmla="*/ 891 h 1033"/>
                <a:gd name="T44" fmla="*/ 127 w 724"/>
                <a:gd name="T45" fmla="*/ 899 h 1033"/>
                <a:gd name="T46" fmla="*/ 113 w 724"/>
                <a:gd name="T47" fmla="*/ 914 h 1033"/>
                <a:gd name="T48" fmla="*/ 109 w 724"/>
                <a:gd name="T49" fmla="*/ 930 h 1033"/>
                <a:gd name="T50" fmla="*/ 118 w 724"/>
                <a:gd name="T51" fmla="*/ 951 h 1033"/>
                <a:gd name="T52" fmla="*/ 136 w 724"/>
                <a:gd name="T53" fmla="*/ 963 h 1033"/>
                <a:gd name="T54" fmla="*/ 156 w 724"/>
                <a:gd name="T55" fmla="*/ 969 h 1033"/>
                <a:gd name="T56" fmla="*/ 190 w 724"/>
                <a:gd name="T57" fmla="*/ 978 h 1033"/>
                <a:gd name="T58" fmla="*/ 235 w 724"/>
                <a:gd name="T59" fmla="*/ 990 h 1033"/>
                <a:gd name="T60" fmla="*/ 285 w 724"/>
                <a:gd name="T61" fmla="*/ 1001 h 1033"/>
                <a:gd name="T62" fmla="*/ 335 w 724"/>
                <a:gd name="T63" fmla="*/ 1014 h 1033"/>
                <a:gd name="T64" fmla="*/ 384 w 724"/>
                <a:gd name="T65" fmla="*/ 1024 h 1033"/>
                <a:gd name="T66" fmla="*/ 425 w 724"/>
                <a:gd name="T67" fmla="*/ 1031 h 1033"/>
                <a:gd name="T68" fmla="*/ 455 w 724"/>
                <a:gd name="T69" fmla="*/ 1033 h 1033"/>
                <a:gd name="T70" fmla="*/ 483 w 724"/>
                <a:gd name="T71" fmla="*/ 1030 h 1033"/>
                <a:gd name="T72" fmla="*/ 517 w 724"/>
                <a:gd name="T73" fmla="*/ 1020 h 1033"/>
                <a:gd name="T74" fmla="*/ 555 w 724"/>
                <a:gd name="T75" fmla="*/ 1005 h 1033"/>
                <a:gd name="T76" fmla="*/ 594 w 724"/>
                <a:gd name="T77" fmla="*/ 987 h 1033"/>
                <a:gd name="T78" fmla="*/ 631 w 724"/>
                <a:gd name="T79" fmla="*/ 969 h 1033"/>
                <a:gd name="T80" fmla="*/ 664 w 724"/>
                <a:gd name="T81" fmla="*/ 952 h 1033"/>
                <a:gd name="T82" fmla="*/ 687 w 724"/>
                <a:gd name="T83" fmla="*/ 936 h 1033"/>
                <a:gd name="T84" fmla="*/ 699 w 724"/>
                <a:gd name="T85" fmla="*/ 925 h 1033"/>
                <a:gd name="T86" fmla="*/ 699 w 724"/>
                <a:gd name="T87" fmla="*/ 910 h 1033"/>
                <a:gd name="T88" fmla="*/ 682 w 724"/>
                <a:gd name="T89" fmla="*/ 900 h 1033"/>
                <a:gd name="T90" fmla="*/ 657 w 724"/>
                <a:gd name="T91" fmla="*/ 892 h 1033"/>
                <a:gd name="T92" fmla="*/ 634 w 724"/>
                <a:gd name="T93" fmla="*/ 886 h 1033"/>
                <a:gd name="T94" fmla="*/ 631 w 724"/>
                <a:gd name="T95" fmla="*/ 861 h 1033"/>
                <a:gd name="T96" fmla="*/ 623 w 724"/>
                <a:gd name="T97" fmla="*/ 798 h 1033"/>
                <a:gd name="T98" fmla="*/ 611 w 724"/>
                <a:gd name="T99" fmla="*/ 720 h 1033"/>
                <a:gd name="T100" fmla="*/ 592 w 724"/>
                <a:gd name="T101" fmla="*/ 647 h 1033"/>
                <a:gd name="T102" fmla="*/ 697 w 724"/>
                <a:gd name="T103" fmla="*/ 86 h 1033"/>
                <a:gd name="T104" fmla="*/ 643 w 724"/>
                <a:gd name="T105" fmla="*/ 0 h 1033"/>
                <a:gd name="T106" fmla="*/ 179 w 724"/>
                <a:gd name="T107" fmla="*/ 62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4"/>
                <a:gd name="T163" fmla="*/ 0 h 1033"/>
                <a:gd name="T164" fmla="*/ 724 w 724"/>
                <a:gd name="T165" fmla="*/ 1033 h 10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573 h 602"/>
                <a:gd name="T2" fmla="*/ 436 w 598"/>
                <a:gd name="T3" fmla="*/ 602 h 602"/>
                <a:gd name="T4" fmla="*/ 598 w 598"/>
                <a:gd name="T5" fmla="*/ 0 h 602"/>
                <a:gd name="T6" fmla="*/ 578 w 598"/>
                <a:gd name="T7" fmla="*/ 9 h 602"/>
                <a:gd name="T8" fmla="*/ 147 w 598"/>
                <a:gd name="T9" fmla="*/ 54 h 602"/>
                <a:gd name="T10" fmla="*/ 131 w 598"/>
                <a:gd name="T11" fmla="*/ 51 h 602"/>
                <a:gd name="T12" fmla="*/ 0 w 598"/>
                <a:gd name="T13" fmla="*/ 573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8"/>
                <a:gd name="T22" fmla="*/ 0 h 602"/>
                <a:gd name="T23" fmla="*/ 598 w 598"/>
                <a:gd name="T24" fmla="*/ 602 h 6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165 w 177"/>
                <a:gd name="T1" fmla="*/ 0 h 617"/>
                <a:gd name="T2" fmla="*/ 177 w 177"/>
                <a:gd name="T3" fmla="*/ 5 h 617"/>
                <a:gd name="T4" fmla="*/ 10 w 177"/>
                <a:gd name="T5" fmla="*/ 617 h 617"/>
                <a:gd name="T6" fmla="*/ 0 w 177"/>
                <a:gd name="T7" fmla="*/ 609 h 617"/>
                <a:gd name="T8" fmla="*/ 165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17"/>
                <a:gd name="T17" fmla="*/ 177 w 177"/>
                <a:gd name="T18" fmla="*/ 617 h 6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167 w 178"/>
                <a:gd name="T1" fmla="*/ 0 h 621"/>
                <a:gd name="T2" fmla="*/ 178 w 178"/>
                <a:gd name="T3" fmla="*/ 12 h 621"/>
                <a:gd name="T4" fmla="*/ 9 w 178"/>
                <a:gd name="T5" fmla="*/ 621 h 621"/>
                <a:gd name="T6" fmla="*/ 0 w 178"/>
                <a:gd name="T7" fmla="*/ 612 h 621"/>
                <a:gd name="T8" fmla="*/ 167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621"/>
                <a:gd name="T17" fmla="*/ 178 w 178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8 w 27"/>
                <a:gd name="T1" fmla="*/ 0 h 22"/>
                <a:gd name="T2" fmla="*/ 0 w 27"/>
                <a:gd name="T3" fmla="*/ 12 h 22"/>
                <a:gd name="T4" fmla="*/ 8 w 27"/>
                <a:gd name="T5" fmla="*/ 22 h 22"/>
                <a:gd name="T6" fmla="*/ 27 w 27"/>
                <a:gd name="T7" fmla="*/ 9 h 22"/>
                <a:gd name="T8" fmla="*/ 18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9 w 28"/>
                <a:gd name="T1" fmla="*/ 0 h 22"/>
                <a:gd name="T2" fmla="*/ 0 w 28"/>
                <a:gd name="T3" fmla="*/ 13 h 22"/>
                <a:gd name="T4" fmla="*/ 8 w 28"/>
                <a:gd name="T5" fmla="*/ 22 h 22"/>
                <a:gd name="T6" fmla="*/ 28 w 28"/>
                <a:gd name="T7" fmla="*/ 8 h 22"/>
                <a:gd name="T8" fmla="*/ 19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366 w 366"/>
                <a:gd name="T1" fmla="*/ 23 h 45"/>
                <a:gd name="T2" fmla="*/ 364 w 366"/>
                <a:gd name="T3" fmla="*/ 45 h 45"/>
                <a:gd name="T4" fmla="*/ 362 w 366"/>
                <a:gd name="T5" fmla="*/ 45 h 45"/>
                <a:gd name="T6" fmla="*/ 356 w 366"/>
                <a:gd name="T7" fmla="*/ 44 h 45"/>
                <a:gd name="T8" fmla="*/ 346 w 366"/>
                <a:gd name="T9" fmla="*/ 42 h 45"/>
                <a:gd name="T10" fmla="*/ 332 w 366"/>
                <a:gd name="T11" fmla="*/ 41 h 45"/>
                <a:gd name="T12" fmla="*/ 316 w 366"/>
                <a:gd name="T13" fmla="*/ 38 h 45"/>
                <a:gd name="T14" fmla="*/ 295 w 366"/>
                <a:gd name="T15" fmla="*/ 36 h 45"/>
                <a:gd name="T16" fmla="*/ 273 w 366"/>
                <a:gd name="T17" fmla="*/ 33 h 45"/>
                <a:gd name="T18" fmla="*/ 248 w 366"/>
                <a:gd name="T19" fmla="*/ 30 h 45"/>
                <a:gd name="T20" fmla="*/ 221 w 366"/>
                <a:gd name="T21" fmla="*/ 28 h 45"/>
                <a:gd name="T22" fmla="*/ 192 w 366"/>
                <a:gd name="T23" fmla="*/ 26 h 45"/>
                <a:gd name="T24" fmla="*/ 162 w 366"/>
                <a:gd name="T25" fmla="*/ 23 h 45"/>
                <a:gd name="T26" fmla="*/ 131 w 366"/>
                <a:gd name="T27" fmla="*/ 22 h 45"/>
                <a:gd name="T28" fmla="*/ 99 w 366"/>
                <a:gd name="T29" fmla="*/ 21 h 45"/>
                <a:gd name="T30" fmla="*/ 67 w 366"/>
                <a:gd name="T31" fmla="*/ 21 h 45"/>
                <a:gd name="T32" fmla="*/ 33 w 366"/>
                <a:gd name="T33" fmla="*/ 21 h 45"/>
                <a:gd name="T34" fmla="*/ 0 w 366"/>
                <a:gd name="T35" fmla="*/ 22 h 45"/>
                <a:gd name="T36" fmla="*/ 5 w 366"/>
                <a:gd name="T37" fmla="*/ 5 h 45"/>
                <a:gd name="T38" fmla="*/ 6 w 366"/>
                <a:gd name="T39" fmla="*/ 5 h 45"/>
                <a:gd name="T40" fmla="*/ 9 w 366"/>
                <a:gd name="T41" fmla="*/ 4 h 45"/>
                <a:gd name="T42" fmla="*/ 15 w 366"/>
                <a:gd name="T43" fmla="*/ 4 h 45"/>
                <a:gd name="T44" fmla="*/ 23 w 366"/>
                <a:gd name="T45" fmla="*/ 3 h 45"/>
                <a:gd name="T46" fmla="*/ 35 w 366"/>
                <a:gd name="T47" fmla="*/ 2 h 45"/>
                <a:gd name="T48" fmla="*/ 48 w 366"/>
                <a:gd name="T49" fmla="*/ 2 h 45"/>
                <a:gd name="T50" fmla="*/ 64 w 366"/>
                <a:gd name="T51" fmla="*/ 0 h 45"/>
                <a:gd name="T52" fmla="*/ 84 w 366"/>
                <a:gd name="T53" fmla="*/ 0 h 45"/>
                <a:gd name="T54" fmla="*/ 107 w 366"/>
                <a:gd name="T55" fmla="*/ 0 h 45"/>
                <a:gd name="T56" fmla="*/ 134 w 366"/>
                <a:gd name="T57" fmla="*/ 2 h 45"/>
                <a:gd name="T58" fmla="*/ 162 w 366"/>
                <a:gd name="T59" fmla="*/ 3 h 45"/>
                <a:gd name="T60" fmla="*/ 196 w 366"/>
                <a:gd name="T61" fmla="*/ 5 h 45"/>
                <a:gd name="T62" fmla="*/ 233 w 366"/>
                <a:gd name="T63" fmla="*/ 8 h 45"/>
                <a:gd name="T64" fmla="*/ 273 w 366"/>
                <a:gd name="T65" fmla="*/ 12 h 45"/>
                <a:gd name="T66" fmla="*/ 318 w 366"/>
                <a:gd name="T67" fmla="*/ 18 h 45"/>
                <a:gd name="T68" fmla="*/ 366 w 366"/>
                <a:gd name="T69" fmla="*/ 23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"/>
                <a:gd name="T106" fmla="*/ 0 h 45"/>
                <a:gd name="T107" fmla="*/ 366 w 366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30 w 39"/>
                <a:gd name="T1" fmla="*/ 38 h 38"/>
                <a:gd name="T2" fmla="*/ 18 w 39"/>
                <a:gd name="T3" fmla="*/ 31 h 38"/>
                <a:gd name="T4" fmla="*/ 6 w 39"/>
                <a:gd name="T5" fmla="*/ 37 h 38"/>
                <a:gd name="T6" fmla="*/ 9 w 39"/>
                <a:gd name="T7" fmla="*/ 23 h 38"/>
                <a:gd name="T8" fmla="*/ 0 w 39"/>
                <a:gd name="T9" fmla="*/ 13 h 38"/>
                <a:gd name="T10" fmla="*/ 14 w 39"/>
                <a:gd name="T11" fmla="*/ 13 h 38"/>
                <a:gd name="T12" fmla="*/ 21 w 39"/>
                <a:gd name="T13" fmla="*/ 0 h 38"/>
                <a:gd name="T14" fmla="*/ 25 w 39"/>
                <a:gd name="T15" fmla="*/ 13 h 38"/>
                <a:gd name="T16" fmla="*/ 39 w 39"/>
                <a:gd name="T17" fmla="*/ 16 h 38"/>
                <a:gd name="T18" fmla="*/ 29 w 39"/>
                <a:gd name="T19" fmla="*/ 25 h 38"/>
                <a:gd name="T20" fmla="*/ 30 w 39"/>
                <a:gd name="T21" fmla="*/ 38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8"/>
                <a:gd name="T35" fmla="*/ 39 w 39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464 w 466"/>
                <a:gd name="T1" fmla="*/ 7 h 459"/>
                <a:gd name="T2" fmla="*/ 466 w 466"/>
                <a:gd name="T3" fmla="*/ 0 h 459"/>
                <a:gd name="T4" fmla="*/ 108 w 466"/>
                <a:gd name="T5" fmla="*/ 30 h 459"/>
                <a:gd name="T6" fmla="*/ 0 w 466"/>
                <a:gd name="T7" fmla="*/ 459 h 459"/>
                <a:gd name="T8" fmla="*/ 14 w 466"/>
                <a:gd name="T9" fmla="*/ 457 h 459"/>
                <a:gd name="T10" fmla="*/ 118 w 466"/>
                <a:gd name="T11" fmla="*/ 38 h 459"/>
                <a:gd name="T12" fmla="*/ 464 w 466"/>
                <a:gd name="T13" fmla="*/ 7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6"/>
                <a:gd name="T22" fmla="*/ 0 h 459"/>
                <a:gd name="T23" fmla="*/ 466 w 466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157 w 157"/>
                <a:gd name="T1" fmla="*/ 15 h 560"/>
                <a:gd name="T2" fmla="*/ 15 w 157"/>
                <a:gd name="T3" fmla="*/ 553 h 560"/>
                <a:gd name="T4" fmla="*/ 0 w 157"/>
                <a:gd name="T5" fmla="*/ 560 h 560"/>
                <a:gd name="T6" fmla="*/ 154 w 157"/>
                <a:gd name="T7" fmla="*/ 0 h 560"/>
                <a:gd name="T8" fmla="*/ 157 w 157"/>
                <a:gd name="T9" fmla="*/ 15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560"/>
                <a:gd name="T17" fmla="*/ 157 w 157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18 w 287"/>
                <a:gd name="T1" fmla="*/ 0 h 43"/>
                <a:gd name="T2" fmla="*/ 17 w 287"/>
                <a:gd name="T3" fmla="*/ 0 h 43"/>
                <a:gd name="T4" fmla="*/ 13 w 287"/>
                <a:gd name="T5" fmla="*/ 1 h 43"/>
                <a:gd name="T6" fmla="*/ 8 w 287"/>
                <a:gd name="T7" fmla="*/ 3 h 43"/>
                <a:gd name="T8" fmla="*/ 3 w 287"/>
                <a:gd name="T9" fmla="*/ 7 h 43"/>
                <a:gd name="T10" fmla="*/ 0 w 287"/>
                <a:gd name="T11" fmla="*/ 10 h 43"/>
                <a:gd name="T12" fmla="*/ 0 w 287"/>
                <a:gd name="T13" fmla="*/ 14 h 43"/>
                <a:gd name="T14" fmla="*/ 2 w 287"/>
                <a:gd name="T15" fmla="*/ 18 h 43"/>
                <a:gd name="T16" fmla="*/ 9 w 287"/>
                <a:gd name="T17" fmla="*/ 24 h 43"/>
                <a:gd name="T18" fmla="*/ 16 w 287"/>
                <a:gd name="T19" fmla="*/ 26 h 43"/>
                <a:gd name="T20" fmla="*/ 28 w 287"/>
                <a:gd name="T21" fmla="*/ 30 h 43"/>
                <a:gd name="T22" fmla="*/ 45 w 287"/>
                <a:gd name="T23" fmla="*/ 32 h 43"/>
                <a:gd name="T24" fmla="*/ 63 w 287"/>
                <a:gd name="T25" fmla="*/ 33 h 43"/>
                <a:gd name="T26" fmla="*/ 85 w 287"/>
                <a:gd name="T27" fmla="*/ 36 h 43"/>
                <a:gd name="T28" fmla="*/ 108 w 287"/>
                <a:gd name="T29" fmla="*/ 37 h 43"/>
                <a:gd name="T30" fmla="*/ 133 w 287"/>
                <a:gd name="T31" fmla="*/ 38 h 43"/>
                <a:gd name="T32" fmla="*/ 157 w 287"/>
                <a:gd name="T33" fmla="*/ 39 h 43"/>
                <a:gd name="T34" fmla="*/ 182 w 287"/>
                <a:gd name="T35" fmla="*/ 40 h 43"/>
                <a:gd name="T36" fmla="*/ 206 w 287"/>
                <a:gd name="T37" fmla="*/ 41 h 43"/>
                <a:gd name="T38" fmla="*/ 228 w 287"/>
                <a:gd name="T39" fmla="*/ 41 h 43"/>
                <a:gd name="T40" fmla="*/ 247 w 287"/>
                <a:gd name="T41" fmla="*/ 41 h 43"/>
                <a:gd name="T42" fmla="*/ 263 w 287"/>
                <a:gd name="T43" fmla="*/ 43 h 43"/>
                <a:gd name="T44" fmla="*/ 276 w 287"/>
                <a:gd name="T45" fmla="*/ 43 h 43"/>
                <a:gd name="T46" fmla="*/ 284 w 287"/>
                <a:gd name="T47" fmla="*/ 43 h 43"/>
                <a:gd name="T48" fmla="*/ 287 w 287"/>
                <a:gd name="T49" fmla="*/ 43 h 43"/>
                <a:gd name="T50" fmla="*/ 284 w 287"/>
                <a:gd name="T51" fmla="*/ 43 h 43"/>
                <a:gd name="T52" fmla="*/ 276 w 287"/>
                <a:gd name="T53" fmla="*/ 41 h 43"/>
                <a:gd name="T54" fmla="*/ 266 w 287"/>
                <a:gd name="T55" fmla="*/ 41 h 43"/>
                <a:gd name="T56" fmla="*/ 251 w 287"/>
                <a:gd name="T57" fmla="*/ 39 h 43"/>
                <a:gd name="T58" fmla="*/ 232 w 287"/>
                <a:gd name="T59" fmla="*/ 38 h 43"/>
                <a:gd name="T60" fmla="*/ 213 w 287"/>
                <a:gd name="T61" fmla="*/ 37 h 43"/>
                <a:gd name="T62" fmla="*/ 192 w 287"/>
                <a:gd name="T63" fmla="*/ 35 h 43"/>
                <a:gd name="T64" fmla="*/ 170 w 287"/>
                <a:gd name="T65" fmla="*/ 33 h 43"/>
                <a:gd name="T66" fmla="*/ 147 w 287"/>
                <a:gd name="T67" fmla="*/ 31 h 43"/>
                <a:gd name="T68" fmla="*/ 125 w 287"/>
                <a:gd name="T69" fmla="*/ 29 h 43"/>
                <a:gd name="T70" fmla="*/ 103 w 287"/>
                <a:gd name="T71" fmla="*/ 28 h 43"/>
                <a:gd name="T72" fmla="*/ 85 w 287"/>
                <a:gd name="T73" fmla="*/ 25 h 43"/>
                <a:gd name="T74" fmla="*/ 68 w 287"/>
                <a:gd name="T75" fmla="*/ 24 h 43"/>
                <a:gd name="T76" fmla="*/ 53 w 287"/>
                <a:gd name="T77" fmla="*/ 23 h 43"/>
                <a:gd name="T78" fmla="*/ 42 w 287"/>
                <a:gd name="T79" fmla="*/ 22 h 43"/>
                <a:gd name="T80" fmla="*/ 35 w 287"/>
                <a:gd name="T81" fmla="*/ 21 h 43"/>
                <a:gd name="T82" fmla="*/ 24 w 287"/>
                <a:gd name="T83" fmla="*/ 15 h 43"/>
                <a:gd name="T84" fmla="*/ 18 w 287"/>
                <a:gd name="T85" fmla="*/ 8 h 43"/>
                <a:gd name="T86" fmla="*/ 18 w 287"/>
                <a:gd name="T87" fmla="*/ 2 h 43"/>
                <a:gd name="T88" fmla="*/ 18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43"/>
                <a:gd name="T137" fmla="*/ 287 w 28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94 w 103"/>
                <a:gd name="T1" fmla="*/ 5 h 60"/>
                <a:gd name="T2" fmla="*/ 0 w 103"/>
                <a:gd name="T3" fmla="*/ 0 h 60"/>
                <a:gd name="T4" fmla="*/ 1 w 103"/>
                <a:gd name="T5" fmla="*/ 11 h 60"/>
                <a:gd name="T6" fmla="*/ 1 w 103"/>
                <a:gd name="T7" fmla="*/ 20 h 60"/>
                <a:gd name="T8" fmla="*/ 1 w 103"/>
                <a:gd name="T9" fmla="*/ 29 h 60"/>
                <a:gd name="T10" fmla="*/ 1 w 103"/>
                <a:gd name="T11" fmla="*/ 38 h 60"/>
                <a:gd name="T12" fmla="*/ 103 w 103"/>
                <a:gd name="T13" fmla="*/ 60 h 60"/>
                <a:gd name="T14" fmla="*/ 100 w 103"/>
                <a:gd name="T15" fmla="*/ 37 h 60"/>
                <a:gd name="T16" fmla="*/ 98 w 103"/>
                <a:gd name="T17" fmla="*/ 20 h 60"/>
                <a:gd name="T18" fmla="*/ 95 w 103"/>
                <a:gd name="T19" fmla="*/ 8 h 60"/>
                <a:gd name="T20" fmla="*/ 94 w 103"/>
                <a:gd name="T21" fmla="*/ 5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60"/>
                <a:gd name="T35" fmla="*/ 103 w 10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30 w 134"/>
                <a:gd name="T1" fmla="*/ 0 h 129"/>
                <a:gd name="T2" fmla="*/ 24 w 134"/>
                <a:gd name="T3" fmla="*/ 43 h 129"/>
                <a:gd name="T4" fmla="*/ 14 w 134"/>
                <a:gd name="T5" fmla="*/ 73 h 129"/>
                <a:gd name="T6" fmla="*/ 5 w 134"/>
                <a:gd name="T7" fmla="*/ 91 h 129"/>
                <a:gd name="T8" fmla="*/ 0 w 134"/>
                <a:gd name="T9" fmla="*/ 97 h 129"/>
                <a:gd name="T10" fmla="*/ 130 w 134"/>
                <a:gd name="T11" fmla="*/ 129 h 129"/>
                <a:gd name="T12" fmla="*/ 132 w 134"/>
                <a:gd name="T13" fmla="*/ 98 h 129"/>
                <a:gd name="T14" fmla="*/ 134 w 134"/>
                <a:gd name="T15" fmla="*/ 71 h 129"/>
                <a:gd name="T16" fmla="*/ 134 w 134"/>
                <a:gd name="T17" fmla="*/ 44 h 129"/>
                <a:gd name="T18" fmla="*/ 132 w 134"/>
                <a:gd name="T19" fmla="*/ 22 h 129"/>
                <a:gd name="T20" fmla="*/ 30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29"/>
                <a:gd name="T35" fmla="*/ 134 w 134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2 w 60"/>
                <a:gd name="T3" fmla="*/ 4 h 159"/>
                <a:gd name="T4" fmla="*/ 7 w 60"/>
                <a:gd name="T5" fmla="*/ 14 h 159"/>
                <a:gd name="T6" fmla="*/ 15 w 60"/>
                <a:gd name="T7" fmla="*/ 28 h 159"/>
                <a:gd name="T8" fmla="*/ 24 w 60"/>
                <a:gd name="T9" fmla="*/ 46 h 159"/>
                <a:gd name="T10" fmla="*/ 33 w 60"/>
                <a:gd name="T11" fmla="*/ 68 h 159"/>
                <a:gd name="T12" fmla="*/ 44 w 60"/>
                <a:gd name="T13" fmla="*/ 90 h 159"/>
                <a:gd name="T14" fmla="*/ 53 w 60"/>
                <a:gd name="T15" fmla="*/ 113 h 159"/>
                <a:gd name="T16" fmla="*/ 60 w 60"/>
                <a:gd name="T17" fmla="*/ 135 h 159"/>
                <a:gd name="T18" fmla="*/ 59 w 60"/>
                <a:gd name="T19" fmla="*/ 136 h 159"/>
                <a:gd name="T20" fmla="*/ 54 w 60"/>
                <a:gd name="T21" fmla="*/ 138 h 159"/>
                <a:gd name="T22" fmla="*/ 48 w 60"/>
                <a:gd name="T23" fmla="*/ 142 h 159"/>
                <a:gd name="T24" fmla="*/ 40 w 60"/>
                <a:gd name="T25" fmla="*/ 145 h 159"/>
                <a:gd name="T26" fmla="*/ 32 w 60"/>
                <a:gd name="T27" fmla="*/ 150 h 159"/>
                <a:gd name="T28" fmla="*/ 23 w 60"/>
                <a:gd name="T29" fmla="*/ 153 h 159"/>
                <a:gd name="T30" fmla="*/ 15 w 60"/>
                <a:gd name="T31" fmla="*/ 157 h 159"/>
                <a:gd name="T32" fmla="*/ 7 w 60"/>
                <a:gd name="T33" fmla="*/ 159 h 159"/>
                <a:gd name="T34" fmla="*/ 8 w 60"/>
                <a:gd name="T35" fmla="*/ 144 h 159"/>
                <a:gd name="T36" fmla="*/ 10 w 60"/>
                <a:gd name="T37" fmla="*/ 105 h 159"/>
                <a:gd name="T38" fmla="*/ 9 w 60"/>
                <a:gd name="T39" fmla="*/ 53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59"/>
                <a:gd name="T65" fmla="*/ 60 w 60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99 w 297"/>
                <a:gd name="T1" fmla="*/ 7 h 101"/>
                <a:gd name="T2" fmla="*/ 169 w 297"/>
                <a:gd name="T3" fmla="*/ 0 h 101"/>
                <a:gd name="T4" fmla="*/ 162 w 297"/>
                <a:gd name="T5" fmla="*/ 1 h 101"/>
                <a:gd name="T6" fmla="*/ 143 w 297"/>
                <a:gd name="T7" fmla="*/ 3 h 101"/>
                <a:gd name="T8" fmla="*/ 116 w 297"/>
                <a:gd name="T9" fmla="*/ 8 h 101"/>
                <a:gd name="T10" fmla="*/ 85 w 297"/>
                <a:gd name="T11" fmla="*/ 13 h 101"/>
                <a:gd name="T12" fmla="*/ 54 w 297"/>
                <a:gd name="T13" fmla="*/ 18 h 101"/>
                <a:gd name="T14" fmla="*/ 26 w 297"/>
                <a:gd name="T15" fmla="*/ 24 h 101"/>
                <a:gd name="T16" fmla="*/ 8 w 297"/>
                <a:gd name="T17" fmla="*/ 30 h 101"/>
                <a:gd name="T18" fmla="*/ 0 w 297"/>
                <a:gd name="T19" fmla="*/ 35 h 101"/>
                <a:gd name="T20" fmla="*/ 2 w 297"/>
                <a:gd name="T21" fmla="*/ 38 h 101"/>
                <a:gd name="T22" fmla="*/ 9 w 297"/>
                <a:gd name="T23" fmla="*/ 41 h 101"/>
                <a:gd name="T24" fmla="*/ 21 w 297"/>
                <a:gd name="T25" fmla="*/ 46 h 101"/>
                <a:gd name="T26" fmla="*/ 36 w 297"/>
                <a:gd name="T27" fmla="*/ 51 h 101"/>
                <a:gd name="T28" fmla="*/ 53 w 297"/>
                <a:gd name="T29" fmla="*/ 56 h 101"/>
                <a:gd name="T30" fmla="*/ 74 w 297"/>
                <a:gd name="T31" fmla="*/ 61 h 101"/>
                <a:gd name="T32" fmla="*/ 97 w 297"/>
                <a:gd name="T33" fmla="*/ 67 h 101"/>
                <a:gd name="T34" fmla="*/ 121 w 297"/>
                <a:gd name="T35" fmla="*/ 73 h 101"/>
                <a:gd name="T36" fmla="*/ 146 w 297"/>
                <a:gd name="T37" fmla="*/ 77 h 101"/>
                <a:gd name="T38" fmla="*/ 172 w 297"/>
                <a:gd name="T39" fmla="*/ 83 h 101"/>
                <a:gd name="T40" fmla="*/ 196 w 297"/>
                <a:gd name="T41" fmla="*/ 88 h 101"/>
                <a:gd name="T42" fmla="*/ 220 w 297"/>
                <a:gd name="T43" fmla="*/ 91 h 101"/>
                <a:gd name="T44" fmla="*/ 243 w 297"/>
                <a:gd name="T45" fmla="*/ 96 h 101"/>
                <a:gd name="T46" fmla="*/ 264 w 297"/>
                <a:gd name="T47" fmla="*/ 98 h 101"/>
                <a:gd name="T48" fmla="*/ 282 w 297"/>
                <a:gd name="T49" fmla="*/ 100 h 101"/>
                <a:gd name="T50" fmla="*/ 297 w 297"/>
                <a:gd name="T51" fmla="*/ 101 h 101"/>
                <a:gd name="T52" fmla="*/ 177 w 297"/>
                <a:gd name="T53" fmla="*/ 37 h 101"/>
                <a:gd name="T54" fmla="*/ 199 w 297"/>
                <a:gd name="T55" fmla="*/ 7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7"/>
                <a:gd name="T85" fmla="*/ 0 h 101"/>
                <a:gd name="T86" fmla="*/ 297 w 297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129 w 335"/>
                <a:gd name="T1" fmla="*/ 94 h 94"/>
                <a:gd name="T2" fmla="*/ 142 w 335"/>
                <a:gd name="T3" fmla="*/ 93 h 94"/>
                <a:gd name="T4" fmla="*/ 157 w 335"/>
                <a:gd name="T5" fmla="*/ 91 h 94"/>
                <a:gd name="T6" fmla="*/ 172 w 335"/>
                <a:gd name="T7" fmla="*/ 86 h 94"/>
                <a:gd name="T8" fmla="*/ 188 w 335"/>
                <a:gd name="T9" fmla="*/ 82 h 94"/>
                <a:gd name="T10" fmla="*/ 205 w 335"/>
                <a:gd name="T11" fmla="*/ 76 h 94"/>
                <a:gd name="T12" fmla="*/ 223 w 335"/>
                <a:gd name="T13" fmla="*/ 70 h 94"/>
                <a:gd name="T14" fmla="*/ 240 w 335"/>
                <a:gd name="T15" fmla="*/ 63 h 94"/>
                <a:gd name="T16" fmla="*/ 256 w 335"/>
                <a:gd name="T17" fmla="*/ 56 h 94"/>
                <a:gd name="T18" fmla="*/ 272 w 335"/>
                <a:gd name="T19" fmla="*/ 49 h 94"/>
                <a:gd name="T20" fmla="*/ 286 w 335"/>
                <a:gd name="T21" fmla="*/ 44 h 94"/>
                <a:gd name="T22" fmla="*/ 300 w 335"/>
                <a:gd name="T23" fmla="*/ 37 h 94"/>
                <a:gd name="T24" fmla="*/ 311 w 335"/>
                <a:gd name="T25" fmla="*/ 32 h 94"/>
                <a:gd name="T26" fmla="*/ 321 w 335"/>
                <a:gd name="T27" fmla="*/ 28 h 94"/>
                <a:gd name="T28" fmla="*/ 329 w 335"/>
                <a:gd name="T29" fmla="*/ 24 h 94"/>
                <a:gd name="T30" fmla="*/ 333 w 335"/>
                <a:gd name="T31" fmla="*/ 22 h 94"/>
                <a:gd name="T32" fmla="*/ 335 w 335"/>
                <a:gd name="T33" fmla="*/ 21 h 94"/>
                <a:gd name="T34" fmla="*/ 267 w 335"/>
                <a:gd name="T35" fmla="*/ 25 h 94"/>
                <a:gd name="T36" fmla="*/ 210 w 335"/>
                <a:gd name="T37" fmla="*/ 46 h 94"/>
                <a:gd name="T38" fmla="*/ 22 w 335"/>
                <a:gd name="T39" fmla="*/ 0 h 94"/>
                <a:gd name="T40" fmla="*/ 0 w 335"/>
                <a:gd name="T41" fmla="*/ 30 h 94"/>
                <a:gd name="T42" fmla="*/ 120 w 335"/>
                <a:gd name="T43" fmla="*/ 94 h 94"/>
                <a:gd name="T44" fmla="*/ 123 w 335"/>
                <a:gd name="T45" fmla="*/ 94 h 94"/>
                <a:gd name="T46" fmla="*/ 125 w 335"/>
                <a:gd name="T47" fmla="*/ 94 h 94"/>
                <a:gd name="T48" fmla="*/ 127 w 335"/>
                <a:gd name="T49" fmla="*/ 94 h 94"/>
                <a:gd name="T50" fmla="*/ 129 w 335"/>
                <a:gd name="T51" fmla="*/ 94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94"/>
                <a:gd name="T80" fmla="*/ 335 w 335"/>
                <a:gd name="T81" fmla="*/ 94 h 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2 w 279"/>
                <a:gd name="T1" fmla="*/ 0 h 83"/>
                <a:gd name="T2" fmla="*/ 1 w 279"/>
                <a:gd name="T3" fmla="*/ 1 h 83"/>
                <a:gd name="T4" fmla="*/ 0 w 279"/>
                <a:gd name="T5" fmla="*/ 6 h 83"/>
                <a:gd name="T6" fmla="*/ 1 w 279"/>
                <a:gd name="T7" fmla="*/ 11 h 83"/>
                <a:gd name="T8" fmla="*/ 7 w 279"/>
                <a:gd name="T9" fmla="*/ 15 h 83"/>
                <a:gd name="T10" fmla="*/ 22 w 279"/>
                <a:gd name="T11" fmla="*/ 22 h 83"/>
                <a:gd name="T12" fmla="*/ 38 w 279"/>
                <a:gd name="T13" fmla="*/ 29 h 83"/>
                <a:gd name="T14" fmla="*/ 55 w 279"/>
                <a:gd name="T15" fmla="*/ 36 h 83"/>
                <a:gd name="T16" fmla="*/ 74 w 279"/>
                <a:gd name="T17" fmla="*/ 43 h 83"/>
                <a:gd name="T18" fmla="*/ 92 w 279"/>
                <a:gd name="T19" fmla="*/ 50 h 83"/>
                <a:gd name="T20" fmla="*/ 112 w 279"/>
                <a:gd name="T21" fmla="*/ 55 h 83"/>
                <a:gd name="T22" fmla="*/ 130 w 279"/>
                <a:gd name="T23" fmla="*/ 61 h 83"/>
                <a:gd name="T24" fmla="*/ 150 w 279"/>
                <a:gd name="T25" fmla="*/ 67 h 83"/>
                <a:gd name="T26" fmla="*/ 168 w 279"/>
                <a:gd name="T27" fmla="*/ 72 h 83"/>
                <a:gd name="T28" fmla="*/ 187 w 279"/>
                <a:gd name="T29" fmla="*/ 75 h 83"/>
                <a:gd name="T30" fmla="*/ 204 w 279"/>
                <a:gd name="T31" fmla="*/ 79 h 83"/>
                <a:gd name="T32" fmla="*/ 221 w 279"/>
                <a:gd name="T33" fmla="*/ 81 h 83"/>
                <a:gd name="T34" fmla="*/ 238 w 279"/>
                <a:gd name="T35" fmla="*/ 83 h 83"/>
                <a:gd name="T36" fmla="*/ 252 w 279"/>
                <a:gd name="T37" fmla="*/ 83 h 83"/>
                <a:gd name="T38" fmla="*/ 266 w 279"/>
                <a:gd name="T39" fmla="*/ 83 h 83"/>
                <a:gd name="T40" fmla="*/ 279 w 279"/>
                <a:gd name="T41" fmla="*/ 82 h 83"/>
                <a:gd name="T42" fmla="*/ 276 w 279"/>
                <a:gd name="T43" fmla="*/ 81 h 83"/>
                <a:gd name="T44" fmla="*/ 267 w 279"/>
                <a:gd name="T45" fmla="*/ 80 h 83"/>
                <a:gd name="T46" fmla="*/ 255 w 279"/>
                <a:gd name="T47" fmla="*/ 77 h 83"/>
                <a:gd name="T48" fmla="*/ 238 w 279"/>
                <a:gd name="T49" fmla="*/ 73 h 83"/>
                <a:gd name="T50" fmla="*/ 218 w 279"/>
                <a:gd name="T51" fmla="*/ 69 h 83"/>
                <a:gd name="T52" fmla="*/ 195 w 279"/>
                <a:gd name="T53" fmla="*/ 64 h 83"/>
                <a:gd name="T54" fmla="*/ 172 w 279"/>
                <a:gd name="T55" fmla="*/ 58 h 83"/>
                <a:gd name="T56" fmla="*/ 147 w 279"/>
                <a:gd name="T57" fmla="*/ 52 h 83"/>
                <a:gd name="T58" fmla="*/ 121 w 279"/>
                <a:gd name="T59" fmla="*/ 45 h 83"/>
                <a:gd name="T60" fmla="*/ 97 w 279"/>
                <a:gd name="T61" fmla="*/ 38 h 83"/>
                <a:gd name="T62" fmla="*/ 73 w 279"/>
                <a:gd name="T63" fmla="*/ 32 h 83"/>
                <a:gd name="T64" fmla="*/ 52 w 279"/>
                <a:gd name="T65" fmla="*/ 26 h 83"/>
                <a:gd name="T66" fmla="*/ 34 w 279"/>
                <a:gd name="T67" fmla="*/ 19 h 83"/>
                <a:gd name="T68" fmla="*/ 19 w 279"/>
                <a:gd name="T69" fmla="*/ 12 h 83"/>
                <a:gd name="T70" fmla="*/ 8 w 279"/>
                <a:gd name="T71" fmla="*/ 6 h 83"/>
                <a:gd name="T72" fmla="*/ 2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83"/>
                <a:gd name="T113" fmla="*/ 279 w 279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20 w 39"/>
                <a:gd name="T1" fmla="*/ 36 h 36"/>
                <a:gd name="T2" fmla="*/ 27 w 39"/>
                <a:gd name="T3" fmla="*/ 35 h 36"/>
                <a:gd name="T4" fmla="*/ 34 w 39"/>
                <a:gd name="T5" fmla="*/ 30 h 36"/>
                <a:gd name="T6" fmla="*/ 38 w 39"/>
                <a:gd name="T7" fmla="*/ 26 h 36"/>
                <a:gd name="T8" fmla="*/ 39 w 39"/>
                <a:gd name="T9" fmla="*/ 19 h 36"/>
                <a:gd name="T10" fmla="*/ 38 w 39"/>
                <a:gd name="T11" fmla="*/ 12 h 36"/>
                <a:gd name="T12" fmla="*/ 34 w 39"/>
                <a:gd name="T13" fmla="*/ 6 h 36"/>
                <a:gd name="T14" fmla="*/ 27 w 39"/>
                <a:gd name="T15" fmla="*/ 1 h 36"/>
                <a:gd name="T16" fmla="*/ 20 w 39"/>
                <a:gd name="T17" fmla="*/ 0 h 36"/>
                <a:gd name="T18" fmla="*/ 12 w 39"/>
                <a:gd name="T19" fmla="*/ 1 h 36"/>
                <a:gd name="T20" fmla="*/ 6 w 39"/>
                <a:gd name="T21" fmla="*/ 6 h 36"/>
                <a:gd name="T22" fmla="*/ 1 w 39"/>
                <a:gd name="T23" fmla="*/ 12 h 36"/>
                <a:gd name="T24" fmla="*/ 0 w 39"/>
                <a:gd name="T25" fmla="*/ 19 h 36"/>
                <a:gd name="T26" fmla="*/ 1 w 39"/>
                <a:gd name="T27" fmla="*/ 26 h 36"/>
                <a:gd name="T28" fmla="*/ 6 w 39"/>
                <a:gd name="T29" fmla="*/ 30 h 36"/>
                <a:gd name="T30" fmla="*/ 12 w 39"/>
                <a:gd name="T31" fmla="*/ 35 h 36"/>
                <a:gd name="T32" fmla="*/ 20 w 39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6"/>
                <a:gd name="T53" fmla="*/ 39 w 3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Line 56"/>
          <p:cNvSpPr>
            <a:spLocks noChangeShapeType="1"/>
          </p:cNvSpPr>
          <p:nvPr/>
        </p:nvSpPr>
        <p:spPr bwMode="auto">
          <a:xfrm flipV="1">
            <a:off x="5127625" y="3590925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5" name="Group 57"/>
          <p:cNvGrpSpPr>
            <a:grpSpLocks/>
          </p:cNvGrpSpPr>
          <p:nvPr/>
        </p:nvGrpSpPr>
        <p:grpSpPr bwMode="auto">
          <a:xfrm flipH="1">
            <a:off x="7859713" y="4319588"/>
            <a:ext cx="990600" cy="1125537"/>
            <a:chOff x="4666" y="2982"/>
            <a:chExt cx="481" cy="568"/>
          </a:xfrm>
        </p:grpSpPr>
        <p:sp>
          <p:nvSpPr>
            <p:cNvPr id="57" name="AutoShape 58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152 w 724"/>
                <a:gd name="T1" fmla="*/ 56 h 1033"/>
                <a:gd name="T2" fmla="*/ 31 w 724"/>
                <a:gd name="T3" fmla="*/ 642 h 1033"/>
                <a:gd name="T4" fmla="*/ 132 w 724"/>
                <a:gd name="T5" fmla="*/ 719 h 1033"/>
                <a:gd name="T6" fmla="*/ 143 w 724"/>
                <a:gd name="T7" fmla="*/ 720 h 1033"/>
                <a:gd name="T8" fmla="*/ 169 w 724"/>
                <a:gd name="T9" fmla="*/ 721 h 1033"/>
                <a:gd name="T10" fmla="*/ 209 w 724"/>
                <a:gd name="T11" fmla="*/ 725 h 1033"/>
                <a:gd name="T12" fmla="*/ 255 w 724"/>
                <a:gd name="T13" fmla="*/ 728 h 1033"/>
                <a:gd name="T14" fmla="*/ 302 w 724"/>
                <a:gd name="T15" fmla="*/ 733 h 1033"/>
                <a:gd name="T16" fmla="*/ 348 w 724"/>
                <a:gd name="T17" fmla="*/ 736 h 1033"/>
                <a:gd name="T18" fmla="*/ 387 w 724"/>
                <a:gd name="T19" fmla="*/ 740 h 1033"/>
                <a:gd name="T20" fmla="*/ 414 w 724"/>
                <a:gd name="T21" fmla="*/ 743 h 1033"/>
                <a:gd name="T22" fmla="*/ 415 w 724"/>
                <a:gd name="T23" fmla="*/ 752 h 1033"/>
                <a:gd name="T24" fmla="*/ 414 w 724"/>
                <a:gd name="T25" fmla="*/ 777 h 1033"/>
                <a:gd name="T26" fmla="*/ 407 w 724"/>
                <a:gd name="T27" fmla="*/ 811 h 1033"/>
                <a:gd name="T28" fmla="*/ 387 w 724"/>
                <a:gd name="T29" fmla="*/ 853 h 1033"/>
                <a:gd name="T30" fmla="*/ 377 w 724"/>
                <a:gd name="T31" fmla="*/ 854 h 1033"/>
                <a:gd name="T32" fmla="*/ 350 w 724"/>
                <a:gd name="T33" fmla="*/ 857 h 1033"/>
                <a:gd name="T34" fmla="*/ 313 w 724"/>
                <a:gd name="T35" fmla="*/ 862 h 1033"/>
                <a:gd name="T36" fmla="*/ 268 w 724"/>
                <a:gd name="T37" fmla="*/ 869 h 1033"/>
                <a:gd name="T38" fmla="*/ 222 w 724"/>
                <a:gd name="T39" fmla="*/ 876 h 1033"/>
                <a:gd name="T40" fmla="*/ 181 w 724"/>
                <a:gd name="T41" fmla="*/ 884 h 1033"/>
                <a:gd name="T42" fmla="*/ 146 w 724"/>
                <a:gd name="T43" fmla="*/ 891 h 1033"/>
                <a:gd name="T44" fmla="*/ 127 w 724"/>
                <a:gd name="T45" fmla="*/ 899 h 1033"/>
                <a:gd name="T46" fmla="*/ 113 w 724"/>
                <a:gd name="T47" fmla="*/ 914 h 1033"/>
                <a:gd name="T48" fmla="*/ 109 w 724"/>
                <a:gd name="T49" fmla="*/ 930 h 1033"/>
                <a:gd name="T50" fmla="*/ 118 w 724"/>
                <a:gd name="T51" fmla="*/ 951 h 1033"/>
                <a:gd name="T52" fmla="*/ 136 w 724"/>
                <a:gd name="T53" fmla="*/ 963 h 1033"/>
                <a:gd name="T54" fmla="*/ 156 w 724"/>
                <a:gd name="T55" fmla="*/ 969 h 1033"/>
                <a:gd name="T56" fmla="*/ 190 w 724"/>
                <a:gd name="T57" fmla="*/ 978 h 1033"/>
                <a:gd name="T58" fmla="*/ 235 w 724"/>
                <a:gd name="T59" fmla="*/ 990 h 1033"/>
                <a:gd name="T60" fmla="*/ 285 w 724"/>
                <a:gd name="T61" fmla="*/ 1001 h 1033"/>
                <a:gd name="T62" fmla="*/ 335 w 724"/>
                <a:gd name="T63" fmla="*/ 1014 h 1033"/>
                <a:gd name="T64" fmla="*/ 384 w 724"/>
                <a:gd name="T65" fmla="*/ 1024 h 1033"/>
                <a:gd name="T66" fmla="*/ 425 w 724"/>
                <a:gd name="T67" fmla="*/ 1031 h 1033"/>
                <a:gd name="T68" fmla="*/ 455 w 724"/>
                <a:gd name="T69" fmla="*/ 1033 h 1033"/>
                <a:gd name="T70" fmla="*/ 483 w 724"/>
                <a:gd name="T71" fmla="*/ 1030 h 1033"/>
                <a:gd name="T72" fmla="*/ 517 w 724"/>
                <a:gd name="T73" fmla="*/ 1020 h 1033"/>
                <a:gd name="T74" fmla="*/ 555 w 724"/>
                <a:gd name="T75" fmla="*/ 1005 h 1033"/>
                <a:gd name="T76" fmla="*/ 594 w 724"/>
                <a:gd name="T77" fmla="*/ 987 h 1033"/>
                <a:gd name="T78" fmla="*/ 631 w 724"/>
                <a:gd name="T79" fmla="*/ 969 h 1033"/>
                <a:gd name="T80" fmla="*/ 664 w 724"/>
                <a:gd name="T81" fmla="*/ 952 h 1033"/>
                <a:gd name="T82" fmla="*/ 687 w 724"/>
                <a:gd name="T83" fmla="*/ 936 h 1033"/>
                <a:gd name="T84" fmla="*/ 699 w 724"/>
                <a:gd name="T85" fmla="*/ 925 h 1033"/>
                <a:gd name="T86" fmla="*/ 699 w 724"/>
                <a:gd name="T87" fmla="*/ 910 h 1033"/>
                <a:gd name="T88" fmla="*/ 682 w 724"/>
                <a:gd name="T89" fmla="*/ 900 h 1033"/>
                <a:gd name="T90" fmla="*/ 657 w 724"/>
                <a:gd name="T91" fmla="*/ 892 h 1033"/>
                <a:gd name="T92" fmla="*/ 634 w 724"/>
                <a:gd name="T93" fmla="*/ 886 h 1033"/>
                <a:gd name="T94" fmla="*/ 631 w 724"/>
                <a:gd name="T95" fmla="*/ 861 h 1033"/>
                <a:gd name="T96" fmla="*/ 623 w 724"/>
                <a:gd name="T97" fmla="*/ 798 h 1033"/>
                <a:gd name="T98" fmla="*/ 611 w 724"/>
                <a:gd name="T99" fmla="*/ 720 h 1033"/>
                <a:gd name="T100" fmla="*/ 592 w 724"/>
                <a:gd name="T101" fmla="*/ 647 h 1033"/>
                <a:gd name="T102" fmla="*/ 697 w 724"/>
                <a:gd name="T103" fmla="*/ 86 h 1033"/>
                <a:gd name="T104" fmla="*/ 643 w 724"/>
                <a:gd name="T105" fmla="*/ 0 h 1033"/>
                <a:gd name="T106" fmla="*/ 179 w 724"/>
                <a:gd name="T107" fmla="*/ 62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4"/>
                <a:gd name="T163" fmla="*/ 0 h 1033"/>
                <a:gd name="T164" fmla="*/ 724 w 724"/>
                <a:gd name="T165" fmla="*/ 1033 h 10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0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573 h 602"/>
                <a:gd name="T2" fmla="*/ 436 w 598"/>
                <a:gd name="T3" fmla="*/ 602 h 602"/>
                <a:gd name="T4" fmla="*/ 598 w 598"/>
                <a:gd name="T5" fmla="*/ 0 h 602"/>
                <a:gd name="T6" fmla="*/ 578 w 598"/>
                <a:gd name="T7" fmla="*/ 9 h 602"/>
                <a:gd name="T8" fmla="*/ 147 w 598"/>
                <a:gd name="T9" fmla="*/ 54 h 602"/>
                <a:gd name="T10" fmla="*/ 131 w 598"/>
                <a:gd name="T11" fmla="*/ 51 h 602"/>
                <a:gd name="T12" fmla="*/ 0 w 598"/>
                <a:gd name="T13" fmla="*/ 573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8"/>
                <a:gd name="T22" fmla="*/ 0 h 602"/>
                <a:gd name="T23" fmla="*/ 598 w 598"/>
                <a:gd name="T24" fmla="*/ 602 h 6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165 w 177"/>
                <a:gd name="T1" fmla="*/ 0 h 617"/>
                <a:gd name="T2" fmla="*/ 177 w 177"/>
                <a:gd name="T3" fmla="*/ 5 h 617"/>
                <a:gd name="T4" fmla="*/ 10 w 177"/>
                <a:gd name="T5" fmla="*/ 617 h 617"/>
                <a:gd name="T6" fmla="*/ 0 w 177"/>
                <a:gd name="T7" fmla="*/ 609 h 617"/>
                <a:gd name="T8" fmla="*/ 165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17"/>
                <a:gd name="T17" fmla="*/ 177 w 177"/>
                <a:gd name="T18" fmla="*/ 617 h 6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2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167 w 178"/>
                <a:gd name="T1" fmla="*/ 0 h 621"/>
                <a:gd name="T2" fmla="*/ 178 w 178"/>
                <a:gd name="T3" fmla="*/ 12 h 621"/>
                <a:gd name="T4" fmla="*/ 9 w 178"/>
                <a:gd name="T5" fmla="*/ 621 h 621"/>
                <a:gd name="T6" fmla="*/ 0 w 178"/>
                <a:gd name="T7" fmla="*/ 612 h 621"/>
                <a:gd name="T8" fmla="*/ 167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621"/>
                <a:gd name="T17" fmla="*/ 178 w 178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8 w 27"/>
                <a:gd name="T1" fmla="*/ 0 h 22"/>
                <a:gd name="T2" fmla="*/ 0 w 27"/>
                <a:gd name="T3" fmla="*/ 12 h 22"/>
                <a:gd name="T4" fmla="*/ 8 w 27"/>
                <a:gd name="T5" fmla="*/ 22 h 22"/>
                <a:gd name="T6" fmla="*/ 27 w 27"/>
                <a:gd name="T7" fmla="*/ 9 h 22"/>
                <a:gd name="T8" fmla="*/ 18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9 w 28"/>
                <a:gd name="T1" fmla="*/ 0 h 22"/>
                <a:gd name="T2" fmla="*/ 0 w 28"/>
                <a:gd name="T3" fmla="*/ 13 h 22"/>
                <a:gd name="T4" fmla="*/ 8 w 28"/>
                <a:gd name="T5" fmla="*/ 22 h 22"/>
                <a:gd name="T6" fmla="*/ 28 w 28"/>
                <a:gd name="T7" fmla="*/ 8 h 22"/>
                <a:gd name="T8" fmla="*/ 19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5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366 w 366"/>
                <a:gd name="T1" fmla="*/ 23 h 45"/>
                <a:gd name="T2" fmla="*/ 364 w 366"/>
                <a:gd name="T3" fmla="*/ 45 h 45"/>
                <a:gd name="T4" fmla="*/ 362 w 366"/>
                <a:gd name="T5" fmla="*/ 45 h 45"/>
                <a:gd name="T6" fmla="*/ 356 w 366"/>
                <a:gd name="T7" fmla="*/ 44 h 45"/>
                <a:gd name="T8" fmla="*/ 346 w 366"/>
                <a:gd name="T9" fmla="*/ 42 h 45"/>
                <a:gd name="T10" fmla="*/ 332 w 366"/>
                <a:gd name="T11" fmla="*/ 41 h 45"/>
                <a:gd name="T12" fmla="*/ 316 w 366"/>
                <a:gd name="T13" fmla="*/ 38 h 45"/>
                <a:gd name="T14" fmla="*/ 295 w 366"/>
                <a:gd name="T15" fmla="*/ 36 h 45"/>
                <a:gd name="T16" fmla="*/ 273 w 366"/>
                <a:gd name="T17" fmla="*/ 33 h 45"/>
                <a:gd name="T18" fmla="*/ 248 w 366"/>
                <a:gd name="T19" fmla="*/ 30 h 45"/>
                <a:gd name="T20" fmla="*/ 221 w 366"/>
                <a:gd name="T21" fmla="*/ 28 h 45"/>
                <a:gd name="T22" fmla="*/ 192 w 366"/>
                <a:gd name="T23" fmla="*/ 26 h 45"/>
                <a:gd name="T24" fmla="*/ 162 w 366"/>
                <a:gd name="T25" fmla="*/ 23 h 45"/>
                <a:gd name="T26" fmla="*/ 131 w 366"/>
                <a:gd name="T27" fmla="*/ 22 h 45"/>
                <a:gd name="T28" fmla="*/ 99 w 366"/>
                <a:gd name="T29" fmla="*/ 21 h 45"/>
                <a:gd name="T30" fmla="*/ 67 w 366"/>
                <a:gd name="T31" fmla="*/ 21 h 45"/>
                <a:gd name="T32" fmla="*/ 33 w 366"/>
                <a:gd name="T33" fmla="*/ 21 h 45"/>
                <a:gd name="T34" fmla="*/ 0 w 366"/>
                <a:gd name="T35" fmla="*/ 22 h 45"/>
                <a:gd name="T36" fmla="*/ 5 w 366"/>
                <a:gd name="T37" fmla="*/ 5 h 45"/>
                <a:gd name="T38" fmla="*/ 6 w 366"/>
                <a:gd name="T39" fmla="*/ 5 h 45"/>
                <a:gd name="T40" fmla="*/ 9 w 366"/>
                <a:gd name="T41" fmla="*/ 4 h 45"/>
                <a:gd name="T42" fmla="*/ 15 w 366"/>
                <a:gd name="T43" fmla="*/ 4 h 45"/>
                <a:gd name="T44" fmla="*/ 23 w 366"/>
                <a:gd name="T45" fmla="*/ 3 h 45"/>
                <a:gd name="T46" fmla="*/ 35 w 366"/>
                <a:gd name="T47" fmla="*/ 2 h 45"/>
                <a:gd name="T48" fmla="*/ 48 w 366"/>
                <a:gd name="T49" fmla="*/ 2 h 45"/>
                <a:gd name="T50" fmla="*/ 64 w 366"/>
                <a:gd name="T51" fmla="*/ 0 h 45"/>
                <a:gd name="T52" fmla="*/ 84 w 366"/>
                <a:gd name="T53" fmla="*/ 0 h 45"/>
                <a:gd name="T54" fmla="*/ 107 w 366"/>
                <a:gd name="T55" fmla="*/ 0 h 45"/>
                <a:gd name="T56" fmla="*/ 134 w 366"/>
                <a:gd name="T57" fmla="*/ 2 h 45"/>
                <a:gd name="T58" fmla="*/ 162 w 366"/>
                <a:gd name="T59" fmla="*/ 3 h 45"/>
                <a:gd name="T60" fmla="*/ 196 w 366"/>
                <a:gd name="T61" fmla="*/ 5 h 45"/>
                <a:gd name="T62" fmla="*/ 233 w 366"/>
                <a:gd name="T63" fmla="*/ 8 h 45"/>
                <a:gd name="T64" fmla="*/ 273 w 366"/>
                <a:gd name="T65" fmla="*/ 12 h 45"/>
                <a:gd name="T66" fmla="*/ 318 w 366"/>
                <a:gd name="T67" fmla="*/ 18 h 45"/>
                <a:gd name="T68" fmla="*/ 366 w 366"/>
                <a:gd name="T69" fmla="*/ 23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"/>
                <a:gd name="T106" fmla="*/ 0 h 45"/>
                <a:gd name="T107" fmla="*/ 366 w 366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6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30 w 39"/>
                <a:gd name="T1" fmla="*/ 38 h 38"/>
                <a:gd name="T2" fmla="*/ 18 w 39"/>
                <a:gd name="T3" fmla="*/ 31 h 38"/>
                <a:gd name="T4" fmla="*/ 6 w 39"/>
                <a:gd name="T5" fmla="*/ 37 h 38"/>
                <a:gd name="T6" fmla="*/ 9 w 39"/>
                <a:gd name="T7" fmla="*/ 23 h 38"/>
                <a:gd name="T8" fmla="*/ 0 w 39"/>
                <a:gd name="T9" fmla="*/ 13 h 38"/>
                <a:gd name="T10" fmla="*/ 14 w 39"/>
                <a:gd name="T11" fmla="*/ 13 h 38"/>
                <a:gd name="T12" fmla="*/ 21 w 39"/>
                <a:gd name="T13" fmla="*/ 0 h 38"/>
                <a:gd name="T14" fmla="*/ 25 w 39"/>
                <a:gd name="T15" fmla="*/ 13 h 38"/>
                <a:gd name="T16" fmla="*/ 39 w 39"/>
                <a:gd name="T17" fmla="*/ 16 h 38"/>
                <a:gd name="T18" fmla="*/ 29 w 39"/>
                <a:gd name="T19" fmla="*/ 25 h 38"/>
                <a:gd name="T20" fmla="*/ 30 w 39"/>
                <a:gd name="T21" fmla="*/ 38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8"/>
                <a:gd name="T35" fmla="*/ 39 w 39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7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464 w 466"/>
                <a:gd name="T1" fmla="*/ 7 h 459"/>
                <a:gd name="T2" fmla="*/ 466 w 466"/>
                <a:gd name="T3" fmla="*/ 0 h 459"/>
                <a:gd name="T4" fmla="*/ 108 w 466"/>
                <a:gd name="T5" fmla="*/ 30 h 459"/>
                <a:gd name="T6" fmla="*/ 0 w 466"/>
                <a:gd name="T7" fmla="*/ 459 h 459"/>
                <a:gd name="T8" fmla="*/ 14 w 466"/>
                <a:gd name="T9" fmla="*/ 457 h 459"/>
                <a:gd name="T10" fmla="*/ 118 w 466"/>
                <a:gd name="T11" fmla="*/ 38 h 459"/>
                <a:gd name="T12" fmla="*/ 464 w 466"/>
                <a:gd name="T13" fmla="*/ 7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6"/>
                <a:gd name="T22" fmla="*/ 0 h 459"/>
                <a:gd name="T23" fmla="*/ 466 w 466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8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157 w 157"/>
                <a:gd name="T1" fmla="*/ 15 h 560"/>
                <a:gd name="T2" fmla="*/ 15 w 157"/>
                <a:gd name="T3" fmla="*/ 553 h 560"/>
                <a:gd name="T4" fmla="*/ 0 w 157"/>
                <a:gd name="T5" fmla="*/ 560 h 560"/>
                <a:gd name="T6" fmla="*/ 154 w 157"/>
                <a:gd name="T7" fmla="*/ 0 h 560"/>
                <a:gd name="T8" fmla="*/ 157 w 157"/>
                <a:gd name="T9" fmla="*/ 15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560"/>
                <a:gd name="T17" fmla="*/ 157 w 157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9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18 w 287"/>
                <a:gd name="T1" fmla="*/ 0 h 43"/>
                <a:gd name="T2" fmla="*/ 17 w 287"/>
                <a:gd name="T3" fmla="*/ 0 h 43"/>
                <a:gd name="T4" fmla="*/ 13 w 287"/>
                <a:gd name="T5" fmla="*/ 1 h 43"/>
                <a:gd name="T6" fmla="*/ 8 w 287"/>
                <a:gd name="T7" fmla="*/ 3 h 43"/>
                <a:gd name="T8" fmla="*/ 3 w 287"/>
                <a:gd name="T9" fmla="*/ 7 h 43"/>
                <a:gd name="T10" fmla="*/ 0 w 287"/>
                <a:gd name="T11" fmla="*/ 10 h 43"/>
                <a:gd name="T12" fmla="*/ 0 w 287"/>
                <a:gd name="T13" fmla="*/ 14 h 43"/>
                <a:gd name="T14" fmla="*/ 2 w 287"/>
                <a:gd name="T15" fmla="*/ 18 h 43"/>
                <a:gd name="T16" fmla="*/ 9 w 287"/>
                <a:gd name="T17" fmla="*/ 24 h 43"/>
                <a:gd name="T18" fmla="*/ 16 w 287"/>
                <a:gd name="T19" fmla="*/ 26 h 43"/>
                <a:gd name="T20" fmla="*/ 28 w 287"/>
                <a:gd name="T21" fmla="*/ 30 h 43"/>
                <a:gd name="T22" fmla="*/ 45 w 287"/>
                <a:gd name="T23" fmla="*/ 32 h 43"/>
                <a:gd name="T24" fmla="*/ 63 w 287"/>
                <a:gd name="T25" fmla="*/ 33 h 43"/>
                <a:gd name="T26" fmla="*/ 85 w 287"/>
                <a:gd name="T27" fmla="*/ 36 h 43"/>
                <a:gd name="T28" fmla="*/ 108 w 287"/>
                <a:gd name="T29" fmla="*/ 37 h 43"/>
                <a:gd name="T30" fmla="*/ 133 w 287"/>
                <a:gd name="T31" fmla="*/ 38 h 43"/>
                <a:gd name="T32" fmla="*/ 157 w 287"/>
                <a:gd name="T33" fmla="*/ 39 h 43"/>
                <a:gd name="T34" fmla="*/ 182 w 287"/>
                <a:gd name="T35" fmla="*/ 40 h 43"/>
                <a:gd name="T36" fmla="*/ 206 w 287"/>
                <a:gd name="T37" fmla="*/ 41 h 43"/>
                <a:gd name="T38" fmla="*/ 228 w 287"/>
                <a:gd name="T39" fmla="*/ 41 h 43"/>
                <a:gd name="T40" fmla="*/ 247 w 287"/>
                <a:gd name="T41" fmla="*/ 41 h 43"/>
                <a:gd name="T42" fmla="*/ 263 w 287"/>
                <a:gd name="T43" fmla="*/ 43 h 43"/>
                <a:gd name="T44" fmla="*/ 276 w 287"/>
                <a:gd name="T45" fmla="*/ 43 h 43"/>
                <a:gd name="T46" fmla="*/ 284 w 287"/>
                <a:gd name="T47" fmla="*/ 43 h 43"/>
                <a:gd name="T48" fmla="*/ 287 w 287"/>
                <a:gd name="T49" fmla="*/ 43 h 43"/>
                <a:gd name="T50" fmla="*/ 284 w 287"/>
                <a:gd name="T51" fmla="*/ 43 h 43"/>
                <a:gd name="T52" fmla="*/ 276 w 287"/>
                <a:gd name="T53" fmla="*/ 41 h 43"/>
                <a:gd name="T54" fmla="*/ 266 w 287"/>
                <a:gd name="T55" fmla="*/ 41 h 43"/>
                <a:gd name="T56" fmla="*/ 251 w 287"/>
                <a:gd name="T57" fmla="*/ 39 h 43"/>
                <a:gd name="T58" fmla="*/ 232 w 287"/>
                <a:gd name="T59" fmla="*/ 38 h 43"/>
                <a:gd name="T60" fmla="*/ 213 w 287"/>
                <a:gd name="T61" fmla="*/ 37 h 43"/>
                <a:gd name="T62" fmla="*/ 192 w 287"/>
                <a:gd name="T63" fmla="*/ 35 h 43"/>
                <a:gd name="T64" fmla="*/ 170 w 287"/>
                <a:gd name="T65" fmla="*/ 33 h 43"/>
                <a:gd name="T66" fmla="*/ 147 w 287"/>
                <a:gd name="T67" fmla="*/ 31 h 43"/>
                <a:gd name="T68" fmla="*/ 125 w 287"/>
                <a:gd name="T69" fmla="*/ 29 h 43"/>
                <a:gd name="T70" fmla="*/ 103 w 287"/>
                <a:gd name="T71" fmla="*/ 28 h 43"/>
                <a:gd name="T72" fmla="*/ 85 w 287"/>
                <a:gd name="T73" fmla="*/ 25 h 43"/>
                <a:gd name="T74" fmla="*/ 68 w 287"/>
                <a:gd name="T75" fmla="*/ 24 h 43"/>
                <a:gd name="T76" fmla="*/ 53 w 287"/>
                <a:gd name="T77" fmla="*/ 23 h 43"/>
                <a:gd name="T78" fmla="*/ 42 w 287"/>
                <a:gd name="T79" fmla="*/ 22 h 43"/>
                <a:gd name="T80" fmla="*/ 35 w 287"/>
                <a:gd name="T81" fmla="*/ 21 h 43"/>
                <a:gd name="T82" fmla="*/ 24 w 287"/>
                <a:gd name="T83" fmla="*/ 15 h 43"/>
                <a:gd name="T84" fmla="*/ 18 w 287"/>
                <a:gd name="T85" fmla="*/ 8 h 43"/>
                <a:gd name="T86" fmla="*/ 18 w 287"/>
                <a:gd name="T87" fmla="*/ 2 h 43"/>
                <a:gd name="T88" fmla="*/ 18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43"/>
                <a:gd name="T137" fmla="*/ 287 w 28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0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94 w 103"/>
                <a:gd name="T1" fmla="*/ 5 h 60"/>
                <a:gd name="T2" fmla="*/ 0 w 103"/>
                <a:gd name="T3" fmla="*/ 0 h 60"/>
                <a:gd name="T4" fmla="*/ 1 w 103"/>
                <a:gd name="T5" fmla="*/ 11 h 60"/>
                <a:gd name="T6" fmla="*/ 1 w 103"/>
                <a:gd name="T7" fmla="*/ 20 h 60"/>
                <a:gd name="T8" fmla="*/ 1 w 103"/>
                <a:gd name="T9" fmla="*/ 29 h 60"/>
                <a:gd name="T10" fmla="*/ 1 w 103"/>
                <a:gd name="T11" fmla="*/ 38 h 60"/>
                <a:gd name="T12" fmla="*/ 103 w 103"/>
                <a:gd name="T13" fmla="*/ 60 h 60"/>
                <a:gd name="T14" fmla="*/ 100 w 103"/>
                <a:gd name="T15" fmla="*/ 37 h 60"/>
                <a:gd name="T16" fmla="*/ 98 w 103"/>
                <a:gd name="T17" fmla="*/ 20 h 60"/>
                <a:gd name="T18" fmla="*/ 95 w 103"/>
                <a:gd name="T19" fmla="*/ 8 h 60"/>
                <a:gd name="T20" fmla="*/ 94 w 103"/>
                <a:gd name="T21" fmla="*/ 5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60"/>
                <a:gd name="T35" fmla="*/ 103 w 10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1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30 w 134"/>
                <a:gd name="T1" fmla="*/ 0 h 129"/>
                <a:gd name="T2" fmla="*/ 24 w 134"/>
                <a:gd name="T3" fmla="*/ 43 h 129"/>
                <a:gd name="T4" fmla="*/ 14 w 134"/>
                <a:gd name="T5" fmla="*/ 73 h 129"/>
                <a:gd name="T6" fmla="*/ 5 w 134"/>
                <a:gd name="T7" fmla="*/ 91 h 129"/>
                <a:gd name="T8" fmla="*/ 0 w 134"/>
                <a:gd name="T9" fmla="*/ 97 h 129"/>
                <a:gd name="T10" fmla="*/ 130 w 134"/>
                <a:gd name="T11" fmla="*/ 129 h 129"/>
                <a:gd name="T12" fmla="*/ 132 w 134"/>
                <a:gd name="T13" fmla="*/ 98 h 129"/>
                <a:gd name="T14" fmla="*/ 134 w 134"/>
                <a:gd name="T15" fmla="*/ 71 h 129"/>
                <a:gd name="T16" fmla="*/ 134 w 134"/>
                <a:gd name="T17" fmla="*/ 44 h 129"/>
                <a:gd name="T18" fmla="*/ 132 w 134"/>
                <a:gd name="T19" fmla="*/ 22 h 129"/>
                <a:gd name="T20" fmla="*/ 30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29"/>
                <a:gd name="T35" fmla="*/ 134 w 134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2 w 60"/>
                <a:gd name="T3" fmla="*/ 4 h 159"/>
                <a:gd name="T4" fmla="*/ 7 w 60"/>
                <a:gd name="T5" fmla="*/ 14 h 159"/>
                <a:gd name="T6" fmla="*/ 15 w 60"/>
                <a:gd name="T7" fmla="*/ 28 h 159"/>
                <a:gd name="T8" fmla="*/ 24 w 60"/>
                <a:gd name="T9" fmla="*/ 46 h 159"/>
                <a:gd name="T10" fmla="*/ 33 w 60"/>
                <a:gd name="T11" fmla="*/ 68 h 159"/>
                <a:gd name="T12" fmla="*/ 44 w 60"/>
                <a:gd name="T13" fmla="*/ 90 h 159"/>
                <a:gd name="T14" fmla="*/ 53 w 60"/>
                <a:gd name="T15" fmla="*/ 113 h 159"/>
                <a:gd name="T16" fmla="*/ 60 w 60"/>
                <a:gd name="T17" fmla="*/ 135 h 159"/>
                <a:gd name="T18" fmla="*/ 59 w 60"/>
                <a:gd name="T19" fmla="*/ 136 h 159"/>
                <a:gd name="T20" fmla="*/ 54 w 60"/>
                <a:gd name="T21" fmla="*/ 138 h 159"/>
                <a:gd name="T22" fmla="*/ 48 w 60"/>
                <a:gd name="T23" fmla="*/ 142 h 159"/>
                <a:gd name="T24" fmla="*/ 40 w 60"/>
                <a:gd name="T25" fmla="*/ 145 h 159"/>
                <a:gd name="T26" fmla="*/ 32 w 60"/>
                <a:gd name="T27" fmla="*/ 150 h 159"/>
                <a:gd name="T28" fmla="*/ 23 w 60"/>
                <a:gd name="T29" fmla="*/ 153 h 159"/>
                <a:gd name="T30" fmla="*/ 15 w 60"/>
                <a:gd name="T31" fmla="*/ 157 h 159"/>
                <a:gd name="T32" fmla="*/ 7 w 60"/>
                <a:gd name="T33" fmla="*/ 159 h 159"/>
                <a:gd name="T34" fmla="*/ 8 w 60"/>
                <a:gd name="T35" fmla="*/ 144 h 159"/>
                <a:gd name="T36" fmla="*/ 10 w 60"/>
                <a:gd name="T37" fmla="*/ 105 h 159"/>
                <a:gd name="T38" fmla="*/ 9 w 60"/>
                <a:gd name="T39" fmla="*/ 53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59"/>
                <a:gd name="T65" fmla="*/ 60 w 60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3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99 w 297"/>
                <a:gd name="T1" fmla="*/ 7 h 101"/>
                <a:gd name="T2" fmla="*/ 169 w 297"/>
                <a:gd name="T3" fmla="*/ 0 h 101"/>
                <a:gd name="T4" fmla="*/ 162 w 297"/>
                <a:gd name="T5" fmla="*/ 1 h 101"/>
                <a:gd name="T6" fmla="*/ 143 w 297"/>
                <a:gd name="T7" fmla="*/ 3 h 101"/>
                <a:gd name="T8" fmla="*/ 116 w 297"/>
                <a:gd name="T9" fmla="*/ 8 h 101"/>
                <a:gd name="T10" fmla="*/ 85 w 297"/>
                <a:gd name="T11" fmla="*/ 13 h 101"/>
                <a:gd name="T12" fmla="*/ 54 w 297"/>
                <a:gd name="T13" fmla="*/ 18 h 101"/>
                <a:gd name="T14" fmla="*/ 26 w 297"/>
                <a:gd name="T15" fmla="*/ 24 h 101"/>
                <a:gd name="T16" fmla="*/ 8 w 297"/>
                <a:gd name="T17" fmla="*/ 30 h 101"/>
                <a:gd name="T18" fmla="*/ 0 w 297"/>
                <a:gd name="T19" fmla="*/ 35 h 101"/>
                <a:gd name="T20" fmla="*/ 2 w 297"/>
                <a:gd name="T21" fmla="*/ 38 h 101"/>
                <a:gd name="T22" fmla="*/ 9 w 297"/>
                <a:gd name="T23" fmla="*/ 41 h 101"/>
                <a:gd name="T24" fmla="*/ 21 w 297"/>
                <a:gd name="T25" fmla="*/ 46 h 101"/>
                <a:gd name="T26" fmla="*/ 36 w 297"/>
                <a:gd name="T27" fmla="*/ 51 h 101"/>
                <a:gd name="T28" fmla="*/ 53 w 297"/>
                <a:gd name="T29" fmla="*/ 56 h 101"/>
                <a:gd name="T30" fmla="*/ 74 w 297"/>
                <a:gd name="T31" fmla="*/ 61 h 101"/>
                <a:gd name="T32" fmla="*/ 97 w 297"/>
                <a:gd name="T33" fmla="*/ 67 h 101"/>
                <a:gd name="T34" fmla="*/ 121 w 297"/>
                <a:gd name="T35" fmla="*/ 73 h 101"/>
                <a:gd name="T36" fmla="*/ 146 w 297"/>
                <a:gd name="T37" fmla="*/ 77 h 101"/>
                <a:gd name="T38" fmla="*/ 172 w 297"/>
                <a:gd name="T39" fmla="*/ 83 h 101"/>
                <a:gd name="T40" fmla="*/ 196 w 297"/>
                <a:gd name="T41" fmla="*/ 88 h 101"/>
                <a:gd name="T42" fmla="*/ 220 w 297"/>
                <a:gd name="T43" fmla="*/ 91 h 101"/>
                <a:gd name="T44" fmla="*/ 243 w 297"/>
                <a:gd name="T45" fmla="*/ 96 h 101"/>
                <a:gd name="T46" fmla="*/ 264 w 297"/>
                <a:gd name="T47" fmla="*/ 98 h 101"/>
                <a:gd name="T48" fmla="*/ 282 w 297"/>
                <a:gd name="T49" fmla="*/ 100 h 101"/>
                <a:gd name="T50" fmla="*/ 297 w 297"/>
                <a:gd name="T51" fmla="*/ 101 h 101"/>
                <a:gd name="T52" fmla="*/ 177 w 297"/>
                <a:gd name="T53" fmla="*/ 37 h 101"/>
                <a:gd name="T54" fmla="*/ 199 w 297"/>
                <a:gd name="T55" fmla="*/ 7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7"/>
                <a:gd name="T85" fmla="*/ 0 h 101"/>
                <a:gd name="T86" fmla="*/ 297 w 297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4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129 w 335"/>
                <a:gd name="T1" fmla="*/ 94 h 94"/>
                <a:gd name="T2" fmla="*/ 142 w 335"/>
                <a:gd name="T3" fmla="*/ 93 h 94"/>
                <a:gd name="T4" fmla="*/ 157 w 335"/>
                <a:gd name="T5" fmla="*/ 91 h 94"/>
                <a:gd name="T6" fmla="*/ 172 w 335"/>
                <a:gd name="T7" fmla="*/ 86 h 94"/>
                <a:gd name="T8" fmla="*/ 188 w 335"/>
                <a:gd name="T9" fmla="*/ 82 h 94"/>
                <a:gd name="T10" fmla="*/ 205 w 335"/>
                <a:gd name="T11" fmla="*/ 76 h 94"/>
                <a:gd name="T12" fmla="*/ 223 w 335"/>
                <a:gd name="T13" fmla="*/ 70 h 94"/>
                <a:gd name="T14" fmla="*/ 240 w 335"/>
                <a:gd name="T15" fmla="*/ 63 h 94"/>
                <a:gd name="T16" fmla="*/ 256 w 335"/>
                <a:gd name="T17" fmla="*/ 56 h 94"/>
                <a:gd name="T18" fmla="*/ 272 w 335"/>
                <a:gd name="T19" fmla="*/ 49 h 94"/>
                <a:gd name="T20" fmla="*/ 286 w 335"/>
                <a:gd name="T21" fmla="*/ 44 h 94"/>
                <a:gd name="T22" fmla="*/ 300 w 335"/>
                <a:gd name="T23" fmla="*/ 37 h 94"/>
                <a:gd name="T24" fmla="*/ 311 w 335"/>
                <a:gd name="T25" fmla="*/ 32 h 94"/>
                <a:gd name="T26" fmla="*/ 321 w 335"/>
                <a:gd name="T27" fmla="*/ 28 h 94"/>
                <a:gd name="T28" fmla="*/ 329 w 335"/>
                <a:gd name="T29" fmla="*/ 24 h 94"/>
                <a:gd name="T30" fmla="*/ 333 w 335"/>
                <a:gd name="T31" fmla="*/ 22 h 94"/>
                <a:gd name="T32" fmla="*/ 335 w 335"/>
                <a:gd name="T33" fmla="*/ 21 h 94"/>
                <a:gd name="T34" fmla="*/ 267 w 335"/>
                <a:gd name="T35" fmla="*/ 25 h 94"/>
                <a:gd name="T36" fmla="*/ 210 w 335"/>
                <a:gd name="T37" fmla="*/ 46 h 94"/>
                <a:gd name="T38" fmla="*/ 22 w 335"/>
                <a:gd name="T39" fmla="*/ 0 h 94"/>
                <a:gd name="T40" fmla="*/ 0 w 335"/>
                <a:gd name="T41" fmla="*/ 30 h 94"/>
                <a:gd name="T42" fmla="*/ 120 w 335"/>
                <a:gd name="T43" fmla="*/ 94 h 94"/>
                <a:gd name="T44" fmla="*/ 123 w 335"/>
                <a:gd name="T45" fmla="*/ 94 h 94"/>
                <a:gd name="T46" fmla="*/ 125 w 335"/>
                <a:gd name="T47" fmla="*/ 94 h 94"/>
                <a:gd name="T48" fmla="*/ 127 w 335"/>
                <a:gd name="T49" fmla="*/ 94 h 94"/>
                <a:gd name="T50" fmla="*/ 129 w 335"/>
                <a:gd name="T51" fmla="*/ 94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94"/>
                <a:gd name="T80" fmla="*/ 335 w 335"/>
                <a:gd name="T81" fmla="*/ 94 h 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5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2 w 279"/>
                <a:gd name="T1" fmla="*/ 0 h 83"/>
                <a:gd name="T2" fmla="*/ 1 w 279"/>
                <a:gd name="T3" fmla="*/ 1 h 83"/>
                <a:gd name="T4" fmla="*/ 0 w 279"/>
                <a:gd name="T5" fmla="*/ 6 h 83"/>
                <a:gd name="T6" fmla="*/ 1 w 279"/>
                <a:gd name="T7" fmla="*/ 11 h 83"/>
                <a:gd name="T8" fmla="*/ 7 w 279"/>
                <a:gd name="T9" fmla="*/ 15 h 83"/>
                <a:gd name="T10" fmla="*/ 22 w 279"/>
                <a:gd name="T11" fmla="*/ 22 h 83"/>
                <a:gd name="T12" fmla="*/ 38 w 279"/>
                <a:gd name="T13" fmla="*/ 29 h 83"/>
                <a:gd name="T14" fmla="*/ 55 w 279"/>
                <a:gd name="T15" fmla="*/ 36 h 83"/>
                <a:gd name="T16" fmla="*/ 74 w 279"/>
                <a:gd name="T17" fmla="*/ 43 h 83"/>
                <a:gd name="T18" fmla="*/ 92 w 279"/>
                <a:gd name="T19" fmla="*/ 50 h 83"/>
                <a:gd name="T20" fmla="*/ 112 w 279"/>
                <a:gd name="T21" fmla="*/ 55 h 83"/>
                <a:gd name="T22" fmla="*/ 130 w 279"/>
                <a:gd name="T23" fmla="*/ 61 h 83"/>
                <a:gd name="T24" fmla="*/ 150 w 279"/>
                <a:gd name="T25" fmla="*/ 67 h 83"/>
                <a:gd name="T26" fmla="*/ 168 w 279"/>
                <a:gd name="T27" fmla="*/ 72 h 83"/>
                <a:gd name="T28" fmla="*/ 187 w 279"/>
                <a:gd name="T29" fmla="*/ 75 h 83"/>
                <a:gd name="T30" fmla="*/ 204 w 279"/>
                <a:gd name="T31" fmla="*/ 79 h 83"/>
                <a:gd name="T32" fmla="*/ 221 w 279"/>
                <a:gd name="T33" fmla="*/ 81 h 83"/>
                <a:gd name="T34" fmla="*/ 238 w 279"/>
                <a:gd name="T35" fmla="*/ 83 h 83"/>
                <a:gd name="T36" fmla="*/ 252 w 279"/>
                <a:gd name="T37" fmla="*/ 83 h 83"/>
                <a:gd name="T38" fmla="*/ 266 w 279"/>
                <a:gd name="T39" fmla="*/ 83 h 83"/>
                <a:gd name="T40" fmla="*/ 279 w 279"/>
                <a:gd name="T41" fmla="*/ 82 h 83"/>
                <a:gd name="T42" fmla="*/ 276 w 279"/>
                <a:gd name="T43" fmla="*/ 81 h 83"/>
                <a:gd name="T44" fmla="*/ 267 w 279"/>
                <a:gd name="T45" fmla="*/ 80 h 83"/>
                <a:gd name="T46" fmla="*/ 255 w 279"/>
                <a:gd name="T47" fmla="*/ 77 h 83"/>
                <a:gd name="T48" fmla="*/ 238 w 279"/>
                <a:gd name="T49" fmla="*/ 73 h 83"/>
                <a:gd name="T50" fmla="*/ 218 w 279"/>
                <a:gd name="T51" fmla="*/ 69 h 83"/>
                <a:gd name="T52" fmla="*/ 195 w 279"/>
                <a:gd name="T53" fmla="*/ 64 h 83"/>
                <a:gd name="T54" fmla="*/ 172 w 279"/>
                <a:gd name="T55" fmla="*/ 58 h 83"/>
                <a:gd name="T56" fmla="*/ 147 w 279"/>
                <a:gd name="T57" fmla="*/ 52 h 83"/>
                <a:gd name="T58" fmla="*/ 121 w 279"/>
                <a:gd name="T59" fmla="*/ 45 h 83"/>
                <a:gd name="T60" fmla="*/ 97 w 279"/>
                <a:gd name="T61" fmla="*/ 38 h 83"/>
                <a:gd name="T62" fmla="*/ 73 w 279"/>
                <a:gd name="T63" fmla="*/ 32 h 83"/>
                <a:gd name="T64" fmla="*/ 52 w 279"/>
                <a:gd name="T65" fmla="*/ 26 h 83"/>
                <a:gd name="T66" fmla="*/ 34 w 279"/>
                <a:gd name="T67" fmla="*/ 19 h 83"/>
                <a:gd name="T68" fmla="*/ 19 w 279"/>
                <a:gd name="T69" fmla="*/ 12 h 83"/>
                <a:gd name="T70" fmla="*/ 8 w 279"/>
                <a:gd name="T71" fmla="*/ 6 h 83"/>
                <a:gd name="T72" fmla="*/ 2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83"/>
                <a:gd name="T113" fmla="*/ 279 w 279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6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20 w 39"/>
                <a:gd name="T1" fmla="*/ 36 h 36"/>
                <a:gd name="T2" fmla="*/ 27 w 39"/>
                <a:gd name="T3" fmla="*/ 35 h 36"/>
                <a:gd name="T4" fmla="*/ 34 w 39"/>
                <a:gd name="T5" fmla="*/ 30 h 36"/>
                <a:gd name="T6" fmla="*/ 38 w 39"/>
                <a:gd name="T7" fmla="*/ 26 h 36"/>
                <a:gd name="T8" fmla="*/ 39 w 39"/>
                <a:gd name="T9" fmla="*/ 19 h 36"/>
                <a:gd name="T10" fmla="*/ 38 w 39"/>
                <a:gd name="T11" fmla="*/ 12 h 36"/>
                <a:gd name="T12" fmla="*/ 34 w 39"/>
                <a:gd name="T13" fmla="*/ 6 h 36"/>
                <a:gd name="T14" fmla="*/ 27 w 39"/>
                <a:gd name="T15" fmla="*/ 1 h 36"/>
                <a:gd name="T16" fmla="*/ 20 w 39"/>
                <a:gd name="T17" fmla="*/ 0 h 36"/>
                <a:gd name="T18" fmla="*/ 12 w 39"/>
                <a:gd name="T19" fmla="*/ 1 h 36"/>
                <a:gd name="T20" fmla="*/ 6 w 39"/>
                <a:gd name="T21" fmla="*/ 6 h 36"/>
                <a:gd name="T22" fmla="*/ 1 w 39"/>
                <a:gd name="T23" fmla="*/ 12 h 36"/>
                <a:gd name="T24" fmla="*/ 0 w 39"/>
                <a:gd name="T25" fmla="*/ 19 h 36"/>
                <a:gd name="T26" fmla="*/ 1 w 39"/>
                <a:gd name="T27" fmla="*/ 26 h 36"/>
                <a:gd name="T28" fmla="*/ 6 w 39"/>
                <a:gd name="T29" fmla="*/ 30 h 36"/>
                <a:gd name="T30" fmla="*/ 12 w 39"/>
                <a:gd name="T31" fmla="*/ 35 h 36"/>
                <a:gd name="T32" fmla="*/ 20 w 39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6"/>
                <a:gd name="T53" fmla="*/ 39 w 3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6" name="Group 77"/>
          <p:cNvGrpSpPr>
            <a:grpSpLocks/>
          </p:cNvGrpSpPr>
          <p:nvPr/>
        </p:nvGrpSpPr>
        <p:grpSpPr bwMode="auto">
          <a:xfrm flipH="1">
            <a:off x="7832725" y="1844675"/>
            <a:ext cx="990600" cy="1125538"/>
            <a:chOff x="4666" y="2982"/>
            <a:chExt cx="481" cy="568"/>
          </a:xfrm>
        </p:grpSpPr>
        <p:sp>
          <p:nvSpPr>
            <p:cNvPr id="77" name="AutoShape 78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152 w 724"/>
                <a:gd name="T1" fmla="*/ 56 h 1033"/>
                <a:gd name="T2" fmla="*/ 31 w 724"/>
                <a:gd name="T3" fmla="*/ 642 h 1033"/>
                <a:gd name="T4" fmla="*/ 132 w 724"/>
                <a:gd name="T5" fmla="*/ 719 h 1033"/>
                <a:gd name="T6" fmla="*/ 143 w 724"/>
                <a:gd name="T7" fmla="*/ 720 h 1033"/>
                <a:gd name="T8" fmla="*/ 169 w 724"/>
                <a:gd name="T9" fmla="*/ 721 h 1033"/>
                <a:gd name="T10" fmla="*/ 209 w 724"/>
                <a:gd name="T11" fmla="*/ 725 h 1033"/>
                <a:gd name="T12" fmla="*/ 255 w 724"/>
                <a:gd name="T13" fmla="*/ 728 h 1033"/>
                <a:gd name="T14" fmla="*/ 302 w 724"/>
                <a:gd name="T15" fmla="*/ 733 h 1033"/>
                <a:gd name="T16" fmla="*/ 348 w 724"/>
                <a:gd name="T17" fmla="*/ 736 h 1033"/>
                <a:gd name="T18" fmla="*/ 387 w 724"/>
                <a:gd name="T19" fmla="*/ 740 h 1033"/>
                <a:gd name="T20" fmla="*/ 414 w 724"/>
                <a:gd name="T21" fmla="*/ 743 h 1033"/>
                <a:gd name="T22" fmla="*/ 415 w 724"/>
                <a:gd name="T23" fmla="*/ 752 h 1033"/>
                <a:gd name="T24" fmla="*/ 414 w 724"/>
                <a:gd name="T25" fmla="*/ 777 h 1033"/>
                <a:gd name="T26" fmla="*/ 407 w 724"/>
                <a:gd name="T27" fmla="*/ 811 h 1033"/>
                <a:gd name="T28" fmla="*/ 387 w 724"/>
                <a:gd name="T29" fmla="*/ 853 h 1033"/>
                <a:gd name="T30" fmla="*/ 377 w 724"/>
                <a:gd name="T31" fmla="*/ 854 h 1033"/>
                <a:gd name="T32" fmla="*/ 350 w 724"/>
                <a:gd name="T33" fmla="*/ 857 h 1033"/>
                <a:gd name="T34" fmla="*/ 313 w 724"/>
                <a:gd name="T35" fmla="*/ 862 h 1033"/>
                <a:gd name="T36" fmla="*/ 268 w 724"/>
                <a:gd name="T37" fmla="*/ 869 h 1033"/>
                <a:gd name="T38" fmla="*/ 222 w 724"/>
                <a:gd name="T39" fmla="*/ 876 h 1033"/>
                <a:gd name="T40" fmla="*/ 181 w 724"/>
                <a:gd name="T41" fmla="*/ 884 h 1033"/>
                <a:gd name="T42" fmla="*/ 146 w 724"/>
                <a:gd name="T43" fmla="*/ 891 h 1033"/>
                <a:gd name="T44" fmla="*/ 127 w 724"/>
                <a:gd name="T45" fmla="*/ 899 h 1033"/>
                <a:gd name="T46" fmla="*/ 113 w 724"/>
                <a:gd name="T47" fmla="*/ 914 h 1033"/>
                <a:gd name="T48" fmla="*/ 109 w 724"/>
                <a:gd name="T49" fmla="*/ 930 h 1033"/>
                <a:gd name="T50" fmla="*/ 118 w 724"/>
                <a:gd name="T51" fmla="*/ 951 h 1033"/>
                <a:gd name="T52" fmla="*/ 136 w 724"/>
                <a:gd name="T53" fmla="*/ 963 h 1033"/>
                <a:gd name="T54" fmla="*/ 156 w 724"/>
                <a:gd name="T55" fmla="*/ 969 h 1033"/>
                <a:gd name="T56" fmla="*/ 190 w 724"/>
                <a:gd name="T57" fmla="*/ 978 h 1033"/>
                <a:gd name="T58" fmla="*/ 235 w 724"/>
                <a:gd name="T59" fmla="*/ 990 h 1033"/>
                <a:gd name="T60" fmla="*/ 285 w 724"/>
                <a:gd name="T61" fmla="*/ 1001 h 1033"/>
                <a:gd name="T62" fmla="*/ 335 w 724"/>
                <a:gd name="T63" fmla="*/ 1014 h 1033"/>
                <a:gd name="T64" fmla="*/ 384 w 724"/>
                <a:gd name="T65" fmla="*/ 1024 h 1033"/>
                <a:gd name="T66" fmla="*/ 425 w 724"/>
                <a:gd name="T67" fmla="*/ 1031 h 1033"/>
                <a:gd name="T68" fmla="*/ 455 w 724"/>
                <a:gd name="T69" fmla="*/ 1033 h 1033"/>
                <a:gd name="T70" fmla="*/ 483 w 724"/>
                <a:gd name="T71" fmla="*/ 1030 h 1033"/>
                <a:gd name="T72" fmla="*/ 517 w 724"/>
                <a:gd name="T73" fmla="*/ 1020 h 1033"/>
                <a:gd name="T74" fmla="*/ 555 w 724"/>
                <a:gd name="T75" fmla="*/ 1005 h 1033"/>
                <a:gd name="T76" fmla="*/ 594 w 724"/>
                <a:gd name="T77" fmla="*/ 987 h 1033"/>
                <a:gd name="T78" fmla="*/ 631 w 724"/>
                <a:gd name="T79" fmla="*/ 969 h 1033"/>
                <a:gd name="T80" fmla="*/ 664 w 724"/>
                <a:gd name="T81" fmla="*/ 952 h 1033"/>
                <a:gd name="T82" fmla="*/ 687 w 724"/>
                <a:gd name="T83" fmla="*/ 936 h 1033"/>
                <a:gd name="T84" fmla="*/ 699 w 724"/>
                <a:gd name="T85" fmla="*/ 925 h 1033"/>
                <a:gd name="T86" fmla="*/ 699 w 724"/>
                <a:gd name="T87" fmla="*/ 910 h 1033"/>
                <a:gd name="T88" fmla="*/ 682 w 724"/>
                <a:gd name="T89" fmla="*/ 900 h 1033"/>
                <a:gd name="T90" fmla="*/ 657 w 724"/>
                <a:gd name="T91" fmla="*/ 892 h 1033"/>
                <a:gd name="T92" fmla="*/ 634 w 724"/>
                <a:gd name="T93" fmla="*/ 886 h 1033"/>
                <a:gd name="T94" fmla="*/ 631 w 724"/>
                <a:gd name="T95" fmla="*/ 861 h 1033"/>
                <a:gd name="T96" fmla="*/ 623 w 724"/>
                <a:gd name="T97" fmla="*/ 798 h 1033"/>
                <a:gd name="T98" fmla="*/ 611 w 724"/>
                <a:gd name="T99" fmla="*/ 720 h 1033"/>
                <a:gd name="T100" fmla="*/ 592 w 724"/>
                <a:gd name="T101" fmla="*/ 647 h 1033"/>
                <a:gd name="T102" fmla="*/ 697 w 724"/>
                <a:gd name="T103" fmla="*/ 86 h 1033"/>
                <a:gd name="T104" fmla="*/ 643 w 724"/>
                <a:gd name="T105" fmla="*/ 0 h 1033"/>
                <a:gd name="T106" fmla="*/ 179 w 724"/>
                <a:gd name="T107" fmla="*/ 62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4"/>
                <a:gd name="T163" fmla="*/ 0 h 1033"/>
                <a:gd name="T164" fmla="*/ 724 w 724"/>
                <a:gd name="T165" fmla="*/ 1033 h 10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0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573 h 602"/>
                <a:gd name="T2" fmla="*/ 436 w 598"/>
                <a:gd name="T3" fmla="*/ 602 h 602"/>
                <a:gd name="T4" fmla="*/ 598 w 598"/>
                <a:gd name="T5" fmla="*/ 0 h 602"/>
                <a:gd name="T6" fmla="*/ 578 w 598"/>
                <a:gd name="T7" fmla="*/ 9 h 602"/>
                <a:gd name="T8" fmla="*/ 147 w 598"/>
                <a:gd name="T9" fmla="*/ 54 h 602"/>
                <a:gd name="T10" fmla="*/ 131 w 598"/>
                <a:gd name="T11" fmla="*/ 51 h 602"/>
                <a:gd name="T12" fmla="*/ 0 w 598"/>
                <a:gd name="T13" fmla="*/ 573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8"/>
                <a:gd name="T22" fmla="*/ 0 h 602"/>
                <a:gd name="T23" fmla="*/ 598 w 598"/>
                <a:gd name="T24" fmla="*/ 602 h 6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1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165 w 177"/>
                <a:gd name="T1" fmla="*/ 0 h 617"/>
                <a:gd name="T2" fmla="*/ 177 w 177"/>
                <a:gd name="T3" fmla="*/ 5 h 617"/>
                <a:gd name="T4" fmla="*/ 10 w 177"/>
                <a:gd name="T5" fmla="*/ 617 h 617"/>
                <a:gd name="T6" fmla="*/ 0 w 177"/>
                <a:gd name="T7" fmla="*/ 609 h 617"/>
                <a:gd name="T8" fmla="*/ 165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17"/>
                <a:gd name="T17" fmla="*/ 177 w 177"/>
                <a:gd name="T18" fmla="*/ 617 h 6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2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167 w 178"/>
                <a:gd name="T1" fmla="*/ 0 h 621"/>
                <a:gd name="T2" fmla="*/ 178 w 178"/>
                <a:gd name="T3" fmla="*/ 12 h 621"/>
                <a:gd name="T4" fmla="*/ 9 w 178"/>
                <a:gd name="T5" fmla="*/ 621 h 621"/>
                <a:gd name="T6" fmla="*/ 0 w 178"/>
                <a:gd name="T7" fmla="*/ 612 h 621"/>
                <a:gd name="T8" fmla="*/ 167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621"/>
                <a:gd name="T17" fmla="*/ 178 w 178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3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8 w 27"/>
                <a:gd name="T1" fmla="*/ 0 h 22"/>
                <a:gd name="T2" fmla="*/ 0 w 27"/>
                <a:gd name="T3" fmla="*/ 12 h 22"/>
                <a:gd name="T4" fmla="*/ 8 w 27"/>
                <a:gd name="T5" fmla="*/ 22 h 22"/>
                <a:gd name="T6" fmla="*/ 27 w 27"/>
                <a:gd name="T7" fmla="*/ 9 h 22"/>
                <a:gd name="T8" fmla="*/ 18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9 w 28"/>
                <a:gd name="T1" fmla="*/ 0 h 22"/>
                <a:gd name="T2" fmla="*/ 0 w 28"/>
                <a:gd name="T3" fmla="*/ 13 h 22"/>
                <a:gd name="T4" fmla="*/ 8 w 28"/>
                <a:gd name="T5" fmla="*/ 22 h 22"/>
                <a:gd name="T6" fmla="*/ 28 w 28"/>
                <a:gd name="T7" fmla="*/ 8 h 22"/>
                <a:gd name="T8" fmla="*/ 19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5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366 w 366"/>
                <a:gd name="T1" fmla="*/ 23 h 45"/>
                <a:gd name="T2" fmla="*/ 364 w 366"/>
                <a:gd name="T3" fmla="*/ 45 h 45"/>
                <a:gd name="T4" fmla="*/ 362 w 366"/>
                <a:gd name="T5" fmla="*/ 45 h 45"/>
                <a:gd name="T6" fmla="*/ 356 w 366"/>
                <a:gd name="T7" fmla="*/ 44 h 45"/>
                <a:gd name="T8" fmla="*/ 346 w 366"/>
                <a:gd name="T9" fmla="*/ 42 h 45"/>
                <a:gd name="T10" fmla="*/ 332 w 366"/>
                <a:gd name="T11" fmla="*/ 41 h 45"/>
                <a:gd name="T12" fmla="*/ 316 w 366"/>
                <a:gd name="T13" fmla="*/ 38 h 45"/>
                <a:gd name="T14" fmla="*/ 295 w 366"/>
                <a:gd name="T15" fmla="*/ 36 h 45"/>
                <a:gd name="T16" fmla="*/ 273 w 366"/>
                <a:gd name="T17" fmla="*/ 33 h 45"/>
                <a:gd name="T18" fmla="*/ 248 w 366"/>
                <a:gd name="T19" fmla="*/ 30 h 45"/>
                <a:gd name="T20" fmla="*/ 221 w 366"/>
                <a:gd name="T21" fmla="*/ 28 h 45"/>
                <a:gd name="T22" fmla="*/ 192 w 366"/>
                <a:gd name="T23" fmla="*/ 26 h 45"/>
                <a:gd name="T24" fmla="*/ 162 w 366"/>
                <a:gd name="T25" fmla="*/ 23 h 45"/>
                <a:gd name="T26" fmla="*/ 131 w 366"/>
                <a:gd name="T27" fmla="*/ 22 h 45"/>
                <a:gd name="T28" fmla="*/ 99 w 366"/>
                <a:gd name="T29" fmla="*/ 21 h 45"/>
                <a:gd name="T30" fmla="*/ 67 w 366"/>
                <a:gd name="T31" fmla="*/ 21 h 45"/>
                <a:gd name="T32" fmla="*/ 33 w 366"/>
                <a:gd name="T33" fmla="*/ 21 h 45"/>
                <a:gd name="T34" fmla="*/ 0 w 366"/>
                <a:gd name="T35" fmla="*/ 22 h 45"/>
                <a:gd name="T36" fmla="*/ 5 w 366"/>
                <a:gd name="T37" fmla="*/ 5 h 45"/>
                <a:gd name="T38" fmla="*/ 6 w 366"/>
                <a:gd name="T39" fmla="*/ 5 h 45"/>
                <a:gd name="T40" fmla="*/ 9 w 366"/>
                <a:gd name="T41" fmla="*/ 4 h 45"/>
                <a:gd name="T42" fmla="*/ 15 w 366"/>
                <a:gd name="T43" fmla="*/ 4 h 45"/>
                <a:gd name="T44" fmla="*/ 23 w 366"/>
                <a:gd name="T45" fmla="*/ 3 h 45"/>
                <a:gd name="T46" fmla="*/ 35 w 366"/>
                <a:gd name="T47" fmla="*/ 2 h 45"/>
                <a:gd name="T48" fmla="*/ 48 w 366"/>
                <a:gd name="T49" fmla="*/ 2 h 45"/>
                <a:gd name="T50" fmla="*/ 64 w 366"/>
                <a:gd name="T51" fmla="*/ 0 h 45"/>
                <a:gd name="T52" fmla="*/ 84 w 366"/>
                <a:gd name="T53" fmla="*/ 0 h 45"/>
                <a:gd name="T54" fmla="*/ 107 w 366"/>
                <a:gd name="T55" fmla="*/ 0 h 45"/>
                <a:gd name="T56" fmla="*/ 134 w 366"/>
                <a:gd name="T57" fmla="*/ 2 h 45"/>
                <a:gd name="T58" fmla="*/ 162 w 366"/>
                <a:gd name="T59" fmla="*/ 3 h 45"/>
                <a:gd name="T60" fmla="*/ 196 w 366"/>
                <a:gd name="T61" fmla="*/ 5 h 45"/>
                <a:gd name="T62" fmla="*/ 233 w 366"/>
                <a:gd name="T63" fmla="*/ 8 h 45"/>
                <a:gd name="T64" fmla="*/ 273 w 366"/>
                <a:gd name="T65" fmla="*/ 12 h 45"/>
                <a:gd name="T66" fmla="*/ 318 w 366"/>
                <a:gd name="T67" fmla="*/ 18 h 45"/>
                <a:gd name="T68" fmla="*/ 366 w 366"/>
                <a:gd name="T69" fmla="*/ 23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"/>
                <a:gd name="T106" fmla="*/ 0 h 45"/>
                <a:gd name="T107" fmla="*/ 366 w 366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6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30 w 39"/>
                <a:gd name="T1" fmla="*/ 38 h 38"/>
                <a:gd name="T2" fmla="*/ 18 w 39"/>
                <a:gd name="T3" fmla="*/ 31 h 38"/>
                <a:gd name="T4" fmla="*/ 6 w 39"/>
                <a:gd name="T5" fmla="*/ 37 h 38"/>
                <a:gd name="T6" fmla="*/ 9 w 39"/>
                <a:gd name="T7" fmla="*/ 23 h 38"/>
                <a:gd name="T8" fmla="*/ 0 w 39"/>
                <a:gd name="T9" fmla="*/ 13 h 38"/>
                <a:gd name="T10" fmla="*/ 14 w 39"/>
                <a:gd name="T11" fmla="*/ 13 h 38"/>
                <a:gd name="T12" fmla="*/ 21 w 39"/>
                <a:gd name="T13" fmla="*/ 0 h 38"/>
                <a:gd name="T14" fmla="*/ 25 w 39"/>
                <a:gd name="T15" fmla="*/ 13 h 38"/>
                <a:gd name="T16" fmla="*/ 39 w 39"/>
                <a:gd name="T17" fmla="*/ 16 h 38"/>
                <a:gd name="T18" fmla="*/ 29 w 39"/>
                <a:gd name="T19" fmla="*/ 25 h 38"/>
                <a:gd name="T20" fmla="*/ 30 w 39"/>
                <a:gd name="T21" fmla="*/ 38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8"/>
                <a:gd name="T35" fmla="*/ 39 w 39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464 w 466"/>
                <a:gd name="T1" fmla="*/ 7 h 459"/>
                <a:gd name="T2" fmla="*/ 466 w 466"/>
                <a:gd name="T3" fmla="*/ 0 h 459"/>
                <a:gd name="T4" fmla="*/ 108 w 466"/>
                <a:gd name="T5" fmla="*/ 30 h 459"/>
                <a:gd name="T6" fmla="*/ 0 w 466"/>
                <a:gd name="T7" fmla="*/ 459 h 459"/>
                <a:gd name="T8" fmla="*/ 14 w 466"/>
                <a:gd name="T9" fmla="*/ 457 h 459"/>
                <a:gd name="T10" fmla="*/ 118 w 466"/>
                <a:gd name="T11" fmla="*/ 38 h 459"/>
                <a:gd name="T12" fmla="*/ 464 w 466"/>
                <a:gd name="T13" fmla="*/ 7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6"/>
                <a:gd name="T22" fmla="*/ 0 h 459"/>
                <a:gd name="T23" fmla="*/ 466 w 466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157 w 157"/>
                <a:gd name="T1" fmla="*/ 15 h 560"/>
                <a:gd name="T2" fmla="*/ 15 w 157"/>
                <a:gd name="T3" fmla="*/ 553 h 560"/>
                <a:gd name="T4" fmla="*/ 0 w 157"/>
                <a:gd name="T5" fmla="*/ 560 h 560"/>
                <a:gd name="T6" fmla="*/ 154 w 157"/>
                <a:gd name="T7" fmla="*/ 0 h 560"/>
                <a:gd name="T8" fmla="*/ 157 w 157"/>
                <a:gd name="T9" fmla="*/ 15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560"/>
                <a:gd name="T17" fmla="*/ 157 w 157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9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18 w 287"/>
                <a:gd name="T1" fmla="*/ 0 h 43"/>
                <a:gd name="T2" fmla="*/ 17 w 287"/>
                <a:gd name="T3" fmla="*/ 0 h 43"/>
                <a:gd name="T4" fmla="*/ 13 w 287"/>
                <a:gd name="T5" fmla="*/ 1 h 43"/>
                <a:gd name="T6" fmla="*/ 8 w 287"/>
                <a:gd name="T7" fmla="*/ 3 h 43"/>
                <a:gd name="T8" fmla="*/ 3 w 287"/>
                <a:gd name="T9" fmla="*/ 7 h 43"/>
                <a:gd name="T10" fmla="*/ 0 w 287"/>
                <a:gd name="T11" fmla="*/ 10 h 43"/>
                <a:gd name="T12" fmla="*/ 0 w 287"/>
                <a:gd name="T13" fmla="*/ 14 h 43"/>
                <a:gd name="T14" fmla="*/ 2 w 287"/>
                <a:gd name="T15" fmla="*/ 18 h 43"/>
                <a:gd name="T16" fmla="*/ 9 w 287"/>
                <a:gd name="T17" fmla="*/ 24 h 43"/>
                <a:gd name="T18" fmla="*/ 16 w 287"/>
                <a:gd name="T19" fmla="*/ 26 h 43"/>
                <a:gd name="T20" fmla="*/ 28 w 287"/>
                <a:gd name="T21" fmla="*/ 30 h 43"/>
                <a:gd name="T22" fmla="*/ 45 w 287"/>
                <a:gd name="T23" fmla="*/ 32 h 43"/>
                <a:gd name="T24" fmla="*/ 63 w 287"/>
                <a:gd name="T25" fmla="*/ 33 h 43"/>
                <a:gd name="T26" fmla="*/ 85 w 287"/>
                <a:gd name="T27" fmla="*/ 36 h 43"/>
                <a:gd name="T28" fmla="*/ 108 w 287"/>
                <a:gd name="T29" fmla="*/ 37 h 43"/>
                <a:gd name="T30" fmla="*/ 133 w 287"/>
                <a:gd name="T31" fmla="*/ 38 h 43"/>
                <a:gd name="T32" fmla="*/ 157 w 287"/>
                <a:gd name="T33" fmla="*/ 39 h 43"/>
                <a:gd name="T34" fmla="*/ 182 w 287"/>
                <a:gd name="T35" fmla="*/ 40 h 43"/>
                <a:gd name="T36" fmla="*/ 206 w 287"/>
                <a:gd name="T37" fmla="*/ 41 h 43"/>
                <a:gd name="T38" fmla="*/ 228 w 287"/>
                <a:gd name="T39" fmla="*/ 41 h 43"/>
                <a:gd name="T40" fmla="*/ 247 w 287"/>
                <a:gd name="T41" fmla="*/ 41 h 43"/>
                <a:gd name="T42" fmla="*/ 263 w 287"/>
                <a:gd name="T43" fmla="*/ 43 h 43"/>
                <a:gd name="T44" fmla="*/ 276 w 287"/>
                <a:gd name="T45" fmla="*/ 43 h 43"/>
                <a:gd name="T46" fmla="*/ 284 w 287"/>
                <a:gd name="T47" fmla="*/ 43 h 43"/>
                <a:gd name="T48" fmla="*/ 287 w 287"/>
                <a:gd name="T49" fmla="*/ 43 h 43"/>
                <a:gd name="T50" fmla="*/ 284 w 287"/>
                <a:gd name="T51" fmla="*/ 43 h 43"/>
                <a:gd name="T52" fmla="*/ 276 w 287"/>
                <a:gd name="T53" fmla="*/ 41 h 43"/>
                <a:gd name="T54" fmla="*/ 266 w 287"/>
                <a:gd name="T55" fmla="*/ 41 h 43"/>
                <a:gd name="T56" fmla="*/ 251 w 287"/>
                <a:gd name="T57" fmla="*/ 39 h 43"/>
                <a:gd name="T58" fmla="*/ 232 w 287"/>
                <a:gd name="T59" fmla="*/ 38 h 43"/>
                <a:gd name="T60" fmla="*/ 213 w 287"/>
                <a:gd name="T61" fmla="*/ 37 h 43"/>
                <a:gd name="T62" fmla="*/ 192 w 287"/>
                <a:gd name="T63" fmla="*/ 35 h 43"/>
                <a:gd name="T64" fmla="*/ 170 w 287"/>
                <a:gd name="T65" fmla="*/ 33 h 43"/>
                <a:gd name="T66" fmla="*/ 147 w 287"/>
                <a:gd name="T67" fmla="*/ 31 h 43"/>
                <a:gd name="T68" fmla="*/ 125 w 287"/>
                <a:gd name="T69" fmla="*/ 29 h 43"/>
                <a:gd name="T70" fmla="*/ 103 w 287"/>
                <a:gd name="T71" fmla="*/ 28 h 43"/>
                <a:gd name="T72" fmla="*/ 85 w 287"/>
                <a:gd name="T73" fmla="*/ 25 h 43"/>
                <a:gd name="T74" fmla="*/ 68 w 287"/>
                <a:gd name="T75" fmla="*/ 24 h 43"/>
                <a:gd name="T76" fmla="*/ 53 w 287"/>
                <a:gd name="T77" fmla="*/ 23 h 43"/>
                <a:gd name="T78" fmla="*/ 42 w 287"/>
                <a:gd name="T79" fmla="*/ 22 h 43"/>
                <a:gd name="T80" fmla="*/ 35 w 287"/>
                <a:gd name="T81" fmla="*/ 21 h 43"/>
                <a:gd name="T82" fmla="*/ 24 w 287"/>
                <a:gd name="T83" fmla="*/ 15 h 43"/>
                <a:gd name="T84" fmla="*/ 18 w 287"/>
                <a:gd name="T85" fmla="*/ 8 h 43"/>
                <a:gd name="T86" fmla="*/ 18 w 287"/>
                <a:gd name="T87" fmla="*/ 2 h 43"/>
                <a:gd name="T88" fmla="*/ 18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43"/>
                <a:gd name="T137" fmla="*/ 287 w 28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0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94 w 103"/>
                <a:gd name="T1" fmla="*/ 5 h 60"/>
                <a:gd name="T2" fmla="*/ 0 w 103"/>
                <a:gd name="T3" fmla="*/ 0 h 60"/>
                <a:gd name="T4" fmla="*/ 1 w 103"/>
                <a:gd name="T5" fmla="*/ 11 h 60"/>
                <a:gd name="T6" fmla="*/ 1 w 103"/>
                <a:gd name="T7" fmla="*/ 20 h 60"/>
                <a:gd name="T8" fmla="*/ 1 w 103"/>
                <a:gd name="T9" fmla="*/ 29 h 60"/>
                <a:gd name="T10" fmla="*/ 1 w 103"/>
                <a:gd name="T11" fmla="*/ 38 h 60"/>
                <a:gd name="T12" fmla="*/ 103 w 103"/>
                <a:gd name="T13" fmla="*/ 60 h 60"/>
                <a:gd name="T14" fmla="*/ 100 w 103"/>
                <a:gd name="T15" fmla="*/ 37 h 60"/>
                <a:gd name="T16" fmla="*/ 98 w 103"/>
                <a:gd name="T17" fmla="*/ 20 h 60"/>
                <a:gd name="T18" fmla="*/ 95 w 103"/>
                <a:gd name="T19" fmla="*/ 8 h 60"/>
                <a:gd name="T20" fmla="*/ 94 w 103"/>
                <a:gd name="T21" fmla="*/ 5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60"/>
                <a:gd name="T35" fmla="*/ 103 w 10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1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30 w 134"/>
                <a:gd name="T1" fmla="*/ 0 h 129"/>
                <a:gd name="T2" fmla="*/ 24 w 134"/>
                <a:gd name="T3" fmla="*/ 43 h 129"/>
                <a:gd name="T4" fmla="*/ 14 w 134"/>
                <a:gd name="T5" fmla="*/ 73 h 129"/>
                <a:gd name="T6" fmla="*/ 5 w 134"/>
                <a:gd name="T7" fmla="*/ 91 h 129"/>
                <a:gd name="T8" fmla="*/ 0 w 134"/>
                <a:gd name="T9" fmla="*/ 97 h 129"/>
                <a:gd name="T10" fmla="*/ 130 w 134"/>
                <a:gd name="T11" fmla="*/ 129 h 129"/>
                <a:gd name="T12" fmla="*/ 132 w 134"/>
                <a:gd name="T13" fmla="*/ 98 h 129"/>
                <a:gd name="T14" fmla="*/ 134 w 134"/>
                <a:gd name="T15" fmla="*/ 71 h 129"/>
                <a:gd name="T16" fmla="*/ 134 w 134"/>
                <a:gd name="T17" fmla="*/ 44 h 129"/>
                <a:gd name="T18" fmla="*/ 132 w 134"/>
                <a:gd name="T19" fmla="*/ 22 h 129"/>
                <a:gd name="T20" fmla="*/ 30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29"/>
                <a:gd name="T35" fmla="*/ 134 w 134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2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2 w 60"/>
                <a:gd name="T3" fmla="*/ 4 h 159"/>
                <a:gd name="T4" fmla="*/ 7 w 60"/>
                <a:gd name="T5" fmla="*/ 14 h 159"/>
                <a:gd name="T6" fmla="*/ 15 w 60"/>
                <a:gd name="T7" fmla="*/ 28 h 159"/>
                <a:gd name="T8" fmla="*/ 24 w 60"/>
                <a:gd name="T9" fmla="*/ 46 h 159"/>
                <a:gd name="T10" fmla="*/ 33 w 60"/>
                <a:gd name="T11" fmla="*/ 68 h 159"/>
                <a:gd name="T12" fmla="*/ 44 w 60"/>
                <a:gd name="T13" fmla="*/ 90 h 159"/>
                <a:gd name="T14" fmla="*/ 53 w 60"/>
                <a:gd name="T15" fmla="*/ 113 h 159"/>
                <a:gd name="T16" fmla="*/ 60 w 60"/>
                <a:gd name="T17" fmla="*/ 135 h 159"/>
                <a:gd name="T18" fmla="*/ 59 w 60"/>
                <a:gd name="T19" fmla="*/ 136 h 159"/>
                <a:gd name="T20" fmla="*/ 54 w 60"/>
                <a:gd name="T21" fmla="*/ 138 h 159"/>
                <a:gd name="T22" fmla="*/ 48 w 60"/>
                <a:gd name="T23" fmla="*/ 142 h 159"/>
                <a:gd name="T24" fmla="*/ 40 w 60"/>
                <a:gd name="T25" fmla="*/ 145 h 159"/>
                <a:gd name="T26" fmla="*/ 32 w 60"/>
                <a:gd name="T27" fmla="*/ 150 h 159"/>
                <a:gd name="T28" fmla="*/ 23 w 60"/>
                <a:gd name="T29" fmla="*/ 153 h 159"/>
                <a:gd name="T30" fmla="*/ 15 w 60"/>
                <a:gd name="T31" fmla="*/ 157 h 159"/>
                <a:gd name="T32" fmla="*/ 7 w 60"/>
                <a:gd name="T33" fmla="*/ 159 h 159"/>
                <a:gd name="T34" fmla="*/ 8 w 60"/>
                <a:gd name="T35" fmla="*/ 144 h 159"/>
                <a:gd name="T36" fmla="*/ 10 w 60"/>
                <a:gd name="T37" fmla="*/ 105 h 159"/>
                <a:gd name="T38" fmla="*/ 9 w 60"/>
                <a:gd name="T39" fmla="*/ 53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59"/>
                <a:gd name="T65" fmla="*/ 60 w 60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99 w 297"/>
                <a:gd name="T1" fmla="*/ 7 h 101"/>
                <a:gd name="T2" fmla="*/ 169 w 297"/>
                <a:gd name="T3" fmla="*/ 0 h 101"/>
                <a:gd name="T4" fmla="*/ 162 w 297"/>
                <a:gd name="T5" fmla="*/ 1 h 101"/>
                <a:gd name="T6" fmla="*/ 143 w 297"/>
                <a:gd name="T7" fmla="*/ 3 h 101"/>
                <a:gd name="T8" fmla="*/ 116 w 297"/>
                <a:gd name="T9" fmla="*/ 8 h 101"/>
                <a:gd name="T10" fmla="*/ 85 w 297"/>
                <a:gd name="T11" fmla="*/ 13 h 101"/>
                <a:gd name="T12" fmla="*/ 54 w 297"/>
                <a:gd name="T13" fmla="*/ 18 h 101"/>
                <a:gd name="T14" fmla="*/ 26 w 297"/>
                <a:gd name="T15" fmla="*/ 24 h 101"/>
                <a:gd name="T16" fmla="*/ 8 w 297"/>
                <a:gd name="T17" fmla="*/ 30 h 101"/>
                <a:gd name="T18" fmla="*/ 0 w 297"/>
                <a:gd name="T19" fmla="*/ 35 h 101"/>
                <a:gd name="T20" fmla="*/ 2 w 297"/>
                <a:gd name="T21" fmla="*/ 38 h 101"/>
                <a:gd name="T22" fmla="*/ 9 w 297"/>
                <a:gd name="T23" fmla="*/ 41 h 101"/>
                <a:gd name="T24" fmla="*/ 21 w 297"/>
                <a:gd name="T25" fmla="*/ 46 h 101"/>
                <a:gd name="T26" fmla="*/ 36 w 297"/>
                <a:gd name="T27" fmla="*/ 51 h 101"/>
                <a:gd name="T28" fmla="*/ 53 w 297"/>
                <a:gd name="T29" fmla="*/ 56 h 101"/>
                <a:gd name="T30" fmla="*/ 74 w 297"/>
                <a:gd name="T31" fmla="*/ 61 h 101"/>
                <a:gd name="T32" fmla="*/ 97 w 297"/>
                <a:gd name="T33" fmla="*/ 67 h 101"/>
                <a:gd name="T34" fmla="*/ 121 w 297"/>
                <a:gd name="T35" fmla="*/ 73 h 101"/>
                <a:gd name="T36" fmla="*/ 146 w 297"/>
                <a:gd name="T37" fmla="*/ 77 h 101"/>
                <a:gd name="T38" fmla="*/ 172 w 297"/>
                <a:gd name="T39" fmla="*/ 83 h 101"/>
                <a:gd name="T40" fmla="*/ 196 w 297"/>
                <a:gd name="T41" fmla="*/ 88 h 101"/>
                <a:gd name="T42" fmla="*/ 220 w 297"/>
                <a:gd name="T43" fmla="*/ 91 h 101"/>
                <a:gd name="T44" fmla="*/ 243 w 297"/>
                <a:gd name="T45" fmla="*/ 96 h 101"/>
                <a:gd name="T46" fmla="*/ 264 w 297"/>
                <a:gd name="T47" fmla="*/ 98 h 101"/>
                <a:gd name="T48" fmla="*/ 282 w 297"/>
                <a:gd name="T49" fmla="*/ 100 h 101"/>
                <a:gd name="T50" fmla="*/ 297 w 297"/>
                <a:gd name="T51" fmla="*/ 101 h 101"/>
                <a:gd name="T52" fmla="*/ 177 w 297"/>
                <a:gd name="T53" fmla="*/ 37 h 101"/>
                <a:gd name="T54" fmla="*/ 199 w 297"/>
                <a:gd name="T55" fmla="*/ 7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7"/>
                <a:gd name="T85" fmla="*/ 0 h 101"/>
                <a:gd name="T86" fmla="*/ 297 w 297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129 w 335"/>
                <a:gd name="T1" fmla="*/ 94 h 94"/>
                <a:gd name="T2" fmla="*/ 142 w 335"/>
                <a:gd name="T3" fmla="*/ 93 h 94"/>
                <a:gd name="T4" fmla="*/ 157 w 335"/>
                <a:gd name="T5" fmla="*/ 91 h 94"/>
                <a:gd name="T6" fmla="*/ 172 w 335"/>
                <a:gd name="T7" fmla="*/ 86 h 94"/>
                <a:gd name="T8" fmla="*/ 188 w 335"/>
                <a:gd name="T9" fmla="*/ 82 h 94"/>
                <a:gd name="T10" fmla="*/ 205 w 335"/>
                <a:gd name="T11" fmla="*/ 76 h 94"/>
                <a:gd name="T12" fmla="*/ 223 w 335"/>
                <a:gd name="T13" fmla="*/ 70 h 94"/>
                <a:gd name="T14" fmla="*/ 240 w 335"/>
                <a:gd name="T15" fmla="*/ 63 h 94"/>
                <a:gd name="T16" fmla="*/ 256 w 335"/>
                <a:gd name="T17" fmla="*/ 56 h 94"/>
                <a:gd name="T18" fmla="*/ 272 w 335"/>
                <a:gd name="T19" fmla="*/ 49 h 94"/>
                <a:gd name="T20" fmla="*/ 286 w 335"/>
                <a:gd name="T21" fmla="*/ 44 h 94"/>
                <a:gd name="T22" fmla="*/ 300 w 335"/>
                <a:gd name="T23" fmla="*/ 37 h 94"/>
                <a:gd name="T24" fmla="*/ 311 w 335"/>
                <a:gd name="T25" fmla="*/ 32 h 94"/>
                <a:gd name="T26" fmla="*/ 321 w 335"/>
                <a:gd name="T27" fmla="*/ 28 h 94"/>
                <a:gd name="T28" fmla="*/ 329 w 335"/>
                <a:gd name="T29" fmla="*/ 24 h 94"/>
                <a:gd name="T30" fmla="*/ 333 w 335"/>
                <a:gd name="T31" fmla="*/ 22 h 94"/>
                <a:gd name="T32" fmla="*/ 335 w 335"/>
                <a:gd name="T33" fmla="*/ 21 h 94"/>
                <a:gd name="T34" fmla="*/ 267 w 335"/>
                <a:gd name="T35" fmla="*/ 25 h 94"/>
                <a:gd name="T36" fmla="*/ 210 w 335"/>
                <a:gd name="T37" fmla="*/ 46 h 94"/>
                <a:gd name="T38" fmla="*/ 22 w 335"/>
                <a:gd name="T39" fmla="*/ 0 h 94"/>
                <a:gd name="T40" fmla="*/ 0 w 335"/>
                <a:gd name="T41" fmla="*/ 30 h 94"/>
                <a:gd name="T42" fmla="*/ 120 w 335"/>
                <a:gd name="T43" fmla="*/ 94 h 94"/>
                <a:gd name="T44" fmla="*/ 123 w 335"/>
                <a:gd name="T45" fmla="*/ 94 h 94"/>
                <a:gd name="T46" fmla="*/ 125 w 335"/>
                <a:gd name="T47" fmla="*/ 94 h 94"/>
                <a:gd name="T48" fmla="*/ 127 w 335"/>
                <a:gd name="T49" fmla="*/ 94 h 94"/>
                <a:gd name="T50" fmla="*/ 129 w 335"/>
                <a:gd name="T51" fmla="*/ 94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94"/>
                <a:gd name="T80" fmla="*/ 335 w 335"/>
                <a:gd name="T81" fmla="*/ 94 h 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2 w 279"/>
                <a:gd name="T1" fmla="*/ 0 h 83"/>
                <a:gd name="T2" fmla="*/ 1 w 279"/>
                <a:gd name="T3" fmla="*/ 1 h 83"/>
                <a:gd name="T4" fmla="*/ 0 w 279"/>
                <a:gd name="T5" fmla="*/ 6 h 83"/>
                <a:gd name="T6" fmla="*/ 1 w 279"/>
                <a:gd name="T7" fmla="*/ 11 h 83"/>
                <a:gd name="T8" fmla="*/ 7 w 279"/>
                <a:gd name="T9" fmla="*/ 15 h 83"/>
                <a:gd name="T10" fmla="*/ 22 w 279"/>
                <a:gd name="T11" fmla="*/ 22 h 83"/>
                <a:gd name="T12" fmla="*/ 38 w 279"/>
                <a:gd name="T13" fmla="*/ 29 h 83"/>
                <a:gd name="T14" fmla="*/ 55 w 279"/>
                <a:gd name="T15" fmla="*/ 36 h 83"/>
                <a:gd name="T16" fmla="*/ 74 w 279"/>
                <a:gd name="T17" fmla="*/ 43 h 83"/>
                <a:gd name="T18" fmla="*/ 92 w 279"/>
                <a:gd name="T19" fmla="*/ 50 h 83"/>
                <a:gd name="T20" fmla="*/ 112 w 279"/>
                <a:gd name="T21" fmla="*/ 55 h 83"/>
                <a:gd name="T22" fmla="*/ 130 w 279"/>
                <a:gd name="T23" fmla="*/ 61 h 83"/>
                <a:gd name="T24" fmla="*/ 150 w 279"/>
                <a:gd name="T25" fmla="*/ 67 h 83"/>
                <a:gd name="T26" fmla="*/ 168 w 279"/>
                <a:gd name="T27" fmla="*/ 72 h 83"/>
                <a:gd name="T28" fmla="*/ 187 w 279"/>
                <a:gd name="T29" fmla="*/ 75 h 83"/>
                <a:gd name="T30" fmla="*/ 204 w 279"/>
                <a:gd name="T31" fmla="*/ 79 h 83"/>
                <a:gd name="T32" fmla="*/ 221 w 279"/>
                <a:gd name="T33" fmla="*/ 81 h 83"/>
                <a:gd name="T34" fmla="*/ 238 w 279"/>
                <a:gd name="T35" fmla="*/ 83 h 83"/>
                <a:gd name="T36" fmla="*/ 252 w 279"/>
                <a:gd name="T37" fmla="*/ 83 h 83"/>
                <a:gd name="T38" fmla="*/ 266 w 279"/>
                <a:gd name="T39" fmla="*/ 83 h 83"/>
                <a:gd name="T40" fmla="*/ 279 w 279"/>
                <a:gd name="T41" fmla="*/ 82 h 83"/>
                <a:gd name="T42" fmla="*/ 276 w 279"/>
                <a:gd name="T43" fmla="*/ 81 h 83"/>
                <a:gd name="T44" fmla="*/ 267 w 279"/>
                <a:gd name="T45" fmla="*/ 80 h 83"/>
                <a:gd name="T46" fmla="*/ 255 w 279"/>
                <a:gd name="T47" fmla="*/ 77 h 83"/>
                <a:gd name="T48" fmla="*/ 238 w 279"/>
                <a:gd name="T49" fmla="*/ 73 h 83"/>
                <a:gd name="T50" fmla="*/ 218 w 279"/>
                <a:gd name="T51" fmla="*/ 69 h 83"/>
                <a:gd name="T52" fmla="*/ 195 w 279"/>
                <a:gd name="T53" fmla="*/ 64 h 83"/>
                <a:gd name="T54" fmla="*/ 172 w 279"/>
                <a:gd name="T55" fmla="*/ 58 h 83"/>
                <a:gd name="T56" fmla="*/ 147 w 279"/>
                <a:gd name="T57" fmla="*/ 52 h 83"/>
                <a:gd name="T58" fmla="*/ 121 w 279"/>
                <a:gd name="T59" fmla="*/ 45 h 83"/>
                <a:gd name="T60" fmla="*/ 97 w 279"/>
                <a:gd name="T61" fmla="*/ 38 h 83"/>
                <a:gd name="T62" fmla="*/ 73 w 279"/>
                <a:gd name="T63" fmla="*/ 32 h 83"/>
                <a:gd name="T64" fmla="*/ 52 w 279"/>
                <a:gd name="T65" fmla="*/ 26 h 83"/>
                <a:gd name="T66" fmla="*/ 34 w 279"/>
                <a:gd name="T67" fmla="*/ 19 h 83"/>
                <a:gd name="T68" fmla="*/ 19 w 279"/>
                <a:gd name="T69" fmla="*/ 12 h 83"/>
                <a:gd name="T70" fmla="*/ 8 w 279"/>
                <a:gd name="T71" fmla="*/ 6 h 83"/>
                <a:gd name="T72" fmla="*/ 2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83"/>
                <a:gd name="T113" fmla="*/ 279 w 279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20 w 39"/>
                <a:gd name="T1" fmla="*/ 36 h 36"/>
                <a:gd name="T2" fmla="*/ 27 w 39"/>
                <a:gd name="T3" fmla="*/ 35 h 36"/>
                <a:gd name="T4" fmla="*/ 34 w 39"/>
                <a:gd name="T5" fmla="*/ 30 h 36"/>
                <a:gd name="T6" fmla="*/ 38 w 39"/>
                <a:gd name="T7" fmla="*/ 26 h 36"/>
                <a:gd name="T8" fmla="*/ 39 w 39"/>
                <a:gd name="T9" fmla="*/ 19 h 36"/>
                <a:gd name="T10" fmla="*/ 38 w 39"/>
                <a:gd name="T11" fmla="*/ 12 h 36"/>
                <a:gd name="T12" fmla="*/ 34 w 39"/>
                <a:gd name="T13" fmla="*/ 6 h 36"/>
                <a:gd name="T14" fmla="*/ 27 w 39"/>
                <a:gd name="T15" fmla="*/ 1 h 36"/>
                <a:gd name="T16" fmla="*/ 20 w 39"/>
                <a:gd name="T17" fmla="*/ 0 h 36"/>
                <a:gd name="T18" fmla="*/ 12 w 39"/>
                <a:gd name="T19" fmla="*/ 1 h 36"/>
                <a:gd name="T20" fmla="*/ 6 w 39"/>
                <a:gd name="T21" fmla="*/ 6 h 36"/>
                <a:gd name="T22" fmla="*/ 1 w 39"/>
                <a:gd name="T23" fmla="*/ 12 h 36"/>
                <a:gd name="T24" fmla="*/ 0 w 39"/>
                <a:gd name="T25" fmla="*/ 19 h 36"/>
                <a:gd name="T26" fmla="*/ 1 w 39"/>
                <a:gd name="T27" fmla="*/ 26 h 36"/>
                <a:gd name="T28" fmla="*/ 6 w 39"/>
                <a:gd name="T29" fmla="*/ 30 h 36"/>
                <a:gd name="T30" fmla="*/ 12 w 39"/>
                <a:gd name="T31" fmla="*/ 35 h 36"/>
                <a:gd name="T32" fmla="*/ 20 w 39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6"/>
                <a:gd name="T53" fmla="*/ 39 w 3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7" name="Group 97"/>
          <p:cNvGrpSpPr>
            <a:grpSpLocks/>
          </p:cNvGrpSpPr>
          <p:nvPr/>
        </p:nvGrpSpPr>
        <p:grpSpPr bwMode="auto">
          <a:xfrm flipH="1">
            <a:off x="6030913" y="1089025"/>
            <a:ext cx="990600" cy="1125538"/>
            <a:chOff x="4666" y="2982"/>
            <a:chExt cx="481" cy="568"/>
          </a:xfrm>
        </p:grpSpPr>
        <p:sp>
          <p:nvSpPr>
            <p:cNvPr id="97" name="AutoShape 98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152 w 724"/>
                <a:gd name="T1" fmla="*/ 56 h 1033"/>
                <a:gd name="T2" fmla="*/ 31 w 724"/>
                <a:gd name="T3" fmla="*/ 642 h 1033"/>
                <a:gd name="T4" fmla="*/ 132 w 724"/>
                <a:gd name="T5" fmla="*/ 719 h 1033"/>
                <a:gd name="T6" fmla="*/ 143 w 724"/>
                <a:gd name="T7" fmla="*/ 720 h 1033"/>
                <a:gd name="T8" fmla="*/ 169 w 724"/>
                <a:gd name="T9" fmla="*/ 721 h 1033"/>
                <a:gd name="T10" fmla="*/ 209 w 724"/>
                <a:gd name="T11" fmla="*/ 725 h 1033"/>
                <a:gd name="T12" fmla="*/ 255 w 724"/>
                <a:gd name="T13" fmla="*/ 728 h 1033"/>
                <a:gd name="T14" fmla="*/ 302 w 724"/>
                <a:gd name="T15" fmla="*/ 733 h 1033"/>
                <a:gd name="T16" fmla="*/ 348 w 724"/>
                <a:gd name="T17" fmla="*/ 736 h 1033"/>
                <a:gd name="T18" fmla="*/ 387 w 724"/>
                <a:gd name="T19" fmla="*/ 740 h 1033"/>
                <a:gd name="T20" fmla="*/ 414 w 724"/>
                <a:gd name="T21" fmla="*/ 743 h 1033"/>
                <a:gd name="T22" fmla="*/ 415 w 724"/>
                <a:gd name="T23" fmla="*/ 752 h 1033"/>
                <a:gd name="T24" fmla="*/ 414 w 724"/>
                <a:gd name="T25" fmla="*/ 777 h 1033"/>
                <a:gd name="T26" fmla="*/ 407 w 724"/>
                <a:gd name="T27" fmla="*/ 811 h 1033"/>
                <a:gd name="T28" fmla="*/ 387 w 724"/>
                <a:gd name="T29" fmla="*/ 853 h 1033"/>
                <a:gd name="T30" fmla="*/ 377 w 724"/>
                <a:gd name="T31" fmla="*/ 854 h 1033"/>
                <a:gd name="T32" fmla="*/ 350 w 724"/>
                <a:gd name="T33" fmla="*/ 857 h 1033"/>
                <a:gd name="T34" fmla="*/ 313 w 724"/>
                <a:gd name="T35" fmla="*/ 862 h 1033"/>
                <a:gd name="T36" fmla="*/ 268 w 724"/>
                <a:gd name="T37" fmla="*/ 869 h 1033"/>
                <a:gd name="T38" fmla="*/ 222 w 724"/>
                <a:gd name="T39" fmla="*/ 876 h 1033"/>
                <a:gd name="T40" fmla="*/ 181 w 724"/>
                <a:gd name="T41" fmla="*/ 884 h 1033"/>
                <a:gd name="T42" fmla="*/ 146 w 724"/>
                <a:gd name="T43" fmla="*/ 891 h 1033"/>
                <a:gd name="T44" fmla="*/ 127 w 724"/>
                <a:gd name="T45" fmla="*/ 899 h 1033"/>
                <a:gd name="T46" fmla="*/ 113 w 724"/>
                <a:gd name="T47" fmla="*/ 914 h 1033"/>
                <a:gd name="T48" fmla="*/ 109 w 724"/>
                <a:gd name="T49" fmla="*/ 930 h 1033"/>
                <a:gd name="T50" fmla="*/ 118 w 724"/>
                <a:gd name="T51" fmla="*/ 951 h 1033"/>
                <a:gd name="T52" fmla="*/ 136 w 724"/>
                <a:gd name="T53" fmla="*/ 963 h 1033"/>
                <a:gd name="T54" fmla="*/ 156 w 724"/>
                <a:gd name="T55" fmla="*/ 969 h 1033"/>
                <a:gd name="T56" fmla="*/ 190 w 724"/>
                <a:gd name="T57" fmla="*/ 978 h 1033"/>
                <a:gd name="T58" fmla="*/ 235 w 724"/>
                <a:gd name="T59" fmla="*/ 990 h 1033"/>
                <a:gd name="T60" fmla="*/ 285 w 724"/>
                <a:gd name="T61" fmla="*/ 1001 h 1033"/>
                <a:gd name="T62" fmla="*/ 335 w 724"/>
                <a:gd name="T63" fmla="*/ 1014 h 1033"/>
                <a:gd name="T64" fmla="*/ 384 w 724"/>
                <a:gd name="T65" fmla="*/ 1024 h 1033"/>
                <a:gd name="T66" fmla="*/ 425 w 724"/>
                <a:gd name="T67" fmla="*/ 1031 h 1033"/>
                <a:gd name="T68" fmla="*/ 455 w 724"/>
                <a:gd name="T69" fmla="*/ 1033 h 1033"/>
                <a:gd name="T70" fmla="*/ 483 w 724"/>
                <a:gd name="T71" fmla="*/ 1030 h 1033"/>
                <a:gd name="T72" fmla="*/ 517 w 724"/>
                <a:gd name="T73" fmla="*/ 1020 h 1033"/>
                <a:gd name="T74" fmla="*/ 555 w 724"/>
                <a:gd name="T75" fmla="*/ 1005 h 1033"/>
                <a:gd name="T76" fmla="*/ 594 w 724"/>
                <a:gd name="T77" fmla="*/ 987 h 1033"/>
                <a:gd name="T78" fmla="*/ 631 w 724"/>
                <a:gd name="T79" fmla="*/ 969 h 1033"/>
                <a:gd name="T80" fmla="*/ 664 w 724"/>
                <a:gd name="T81" fmla="*/ 952 h 1033"/>
                <a:gd name="T82" fmla="*/ 687 w 724"/>
                <a:gd name="T83" fmla="*/ 936 h 1033"/>
                <a:gd name="T84" fmla="*/ 699 w 724"/>
                <a:gd name="T85" fmla="*/ 925 h 1033"/>
                <a:gd name="T86" fmla="*/ 699 w 724"/>
                <a:gd name="T87" fmla="*/ 910 h 1033"/>
                <a:gd name="T88" fmla="*/ 682 w 724"/>
                <a:gd name="T89" fmla="*/ 900 h 1033"/>
                <a:gd name="T90" fmla="*/ 657 w 724"/>
                <a:gd name="T91" fmla="*/ 892 h 1033"/>
                <a:gd name="T92" fmla="*/ 634 w 724"/>
                <a:gd name="T93" fmla="*/ 886 h 1033"/>
                <a:gd name="T94" fmla="*/ 631 w 724"/>
                <a:gd name="T95" fmla="*/ 861 h 1033"/>
                <a:gd name="T96" fmla="*/ 623 w 724"/>
                <a:gd name="T97" fmla="*/ 798 h 1033"/>
                <a:gd name="T98" fmla="*/ 611 w 724"/>
                <a:gd name="T99" fmla="*/ 720 h 1033"/>
                <a:gd name="T100" fmla="*/ 592 w 724"/>
                <a:gd name="T101" fmla="*/ 647 h 1033"/>
                <a:gd name="T102" fmla="*/ 697 w 724"/>
                <a:gd name="T103" fmla="*/ 86 h 1033"/>
                <a:gd name="T104" fmla="*/ 643 w 724"/>
                <a:gd name="T105" fmla="*/ 0 h 1033"/>
                <a:gd name="T106" fmla="*/ 179 w 724"/>
                <a:gd name="T107" fmla="*/ 62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4"/>
                <a:gd name="T163" fmla="*/ 0 h 1033"/>
                <a:gd name="T164" fmla="*/ 724 w 724"/>
                <a:gd name="T165" fmla="*/ 1033 h 10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0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573 h 602"/>
                <a:gd name="T2" fmla="*/ 436 w 598"/>
                <a:gd name="T3" fmla="*/ 602 h 602"/>
                <a:gd name="T4" fmla="*/ 598 w 598"/>
                <a:gd name="T5" fmla="*/ 0 h 602"/>
                <a:gd name="T6" fmla="*/ 578 w 598"/>
                <a:gd name="T7" fmla="*/ 9 h 602"/>
                <a:gd name="T8" fmla="*/ 147 w 598"/>
                <a:gd name="T9" fmla="*/ 54 h 602"/>
                <a:gd name="T10" fmla="*/ 131 w 598"/>
                <a:gd name="T11" fmla="*/ 51 h 602"/>
                <a:gd name="T12" fmla="*/ 0 w 598"/>
                <a:gd name="T13" fmla="*/ 573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8"/>
                <a:gd name="T22" fmla="*/ 0 h 602"/>
                <a:gd name="T23" fmla="*/ 598 w 598"/>
                <a:gd name="T24" fmla="*/ 602 h 6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1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165 w 177"/>
                <a:gd name="T1" fmla="*/ 0 h 617"/>
                <a:gd name="T2" fmla="*/ 177 w 177"/>
                <a:gd name="T3" fmla="*/ 5 h 617"/>
                <a:gd name="T4" fmla="*/ 10 w 177"/>
                <a:gd name="T5" fmla="*/ 617 h 617"/>
                <a:gd name="T6" fmla="*/ 0 w 177"/>
                <a:gd name="T7" fmla="*/ 609 h 617"/>
                <a:gd name="T8" fmla="*/ 165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17"/>
                <a:gd name="T17" fmla="*/ 177 w 177"/>
                <a:gd name="T18" fmla="*/ 617 h 6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2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167 w 178"/>
                <a:gd name="T1" fmla="*/ 0 h 621"/>
                <a:gd name="T2" fmla="*/ 178 w 178"/>
                <a:gd name="T3" fmla="*/ 12 h 621"/>
                <a:gd name="T4" fmla="*/ 9 w 178"/>
                <a:gd name="T5" fmla="*/ 621 h 621"/>
                <a:gd name="T6" fmla="*/ 0 w 178"/>
                <a:gd name="T7" fmla="*/ 612 h 621"/>
                <a:gd name="T8" fmla="*/ 167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621"/>
                <a:gd name="T17" fmla="*/ 178 w 178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3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8 w 27"/>
                <a:gd name="T1" fmla="*/ 0 h 22"/>
                <a:gd name="T2" fmla="*/ 0 w 27"/>
                <a:gd name="T3" fmla="*/ 12 h 22"/>
                <a:gd name="T4" fmla="*/ 8 w 27"/>
                <a:gd name="T5" fmla="*/ 22 h 22"/>
                <a:gd name="T6" fmla="*/ 27 w 27"/>
                <a:gd name="T7" fmla="*/ 9 h 22"/>
                <a:gd name="T8" fmla="*/ 18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4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9 w 28"/>
                <a:gd name="T1" fmla="*/ 0 h 22"/>
                <a:gd name="T2" fmla="*/ 0 w 28"/>
                <a:gd name="T3" fmla="*/ 13 h 22"/>
                <a:gd name="T4" fmla="*/ 8 w 28"/>
                <a:gd name="T5" fmla="*/ 22 h 22"/>
                <a:gd name="T6" fmla="*/ 28 w 28"/>
                <a:gd name="T7" fmla="*/ 8 h 22"/>
                <a:gd name="T8" fmla="*/ 19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366 w 366"/>
                <a:gd name="T1" fmla="*/ 23 h 45"/>
                <a:gd name="T2" fmla="*/ 364 w 366"/>
                <a:gd name="T3" fmla="*/ 45 h 45"/>
                <a:gd name="T4" fmla="*/ 362 w 366"/>
                <a:gd name="T5" fmla="*/ 45 h 45"/>
                <a:gd name="T6" fmla="*/ 356 w 366"/>
                <a:gd name="T7" fmla="*/ 44 h 45"/>
                <a:gd name="T8" fmla="*/ 346 w 366"/>
                <a:gd name="T9" fmla="*/ 42 h 45"/>
                <a:gd name="T10" fmla="*/ 332 w 366"/>
                <a:gd name="T11" fmla="*/ 41 h 45"/>
                <a:gd name="T12" fmla="*/ 316 w 366"/>
                <a:gd name="T13" fmla="*/ 38 h 45"/>
                <a:gd name="T14" fmla="*/ 295 w 366"/>
                <a:gd name="T15" fmla="*/ 36 h 45"/>
                <a:gd name="T16" fmla="*/ 273 w 366"/>
                <a:gd name="T17" fmla="*/ 33 h 45"/>
                <a:gd name="T18" fmla="*/ 248 w 366"/>
                <a:gd name="T19" fmla="*/ 30 h 45"/>
                <a:gd name="T20" fmla="*/ 221 w 366"/>
                <a:gd name="T21" fmla="*/ 28 h 45"/>
                <a:gd name="T22" fmla="*/ 192 w 366"/>
                <a:gd name="T23" fmla="*/ 26 h 45"/>
                <a:gd name="T24" fmla="*/ 162 w 366"/>
                <a:gd name="T25" fmla="*/ 23 h 45"/>
                <a:gd name="T26" fmla="*/ 131 w 366"/>
                <a:gd name="T27" fmla="*/ 22 h 45"/>
                <a:gd name="T28" fmla="*/ 99 w 366"/>
                <a:gd name="T29" fmla="*/ 21 h 45"/>
                <a:gd name="T30" fmla="*/ 67 w 366"/>
                <a:gd name="T31" fmla="*/ 21 h 45"/>
                <a:gd name="T32" fmla="*/ 33 w 366"/>
                <a:gd name="T33" fmla="*/ 21 h 45"/>
                <a:gd name="T34" fmla="*/ 0 w 366"/>
                <a:gd name="T35" fmla="*/ 22 h 45"/>
                <a:gd name="T36" fmla="*/ 5 w 366"/>
                <a:gd name="T37" fmla="*/ 5 h 45"/>
                <a:gd name="T38" fmla="*/ 6 w 366"/>
                <a:gd name="T39" fmla="*/ 5 h 45"/>
                <a:gd name="T40" fmla="*/ 9 w 366"/>
                <a:gd name="T41" fmla="*/ 4 h 45"/>
                <a:gd name="T42" fmla="*/ 15 w 366"/>
                <a:gd name="T43" fmla="*/ 4 h 45"/>
                <a:gd name="T44" fmla="*/ 23 w 366"/>
                <a:gd name="T45" fmla="*/ 3 h 45"/>
                <a:gd name="T46" fmla="*/ 35 w 366"/>
                <a:gd name="T47" fmla="*/ 2 h 45"/>
                <a:gd name="T48" fmla="*/ 48 w 366"/>
                <a:gd name="T49" fmla="*/ 2 h 45"/>
                <a:gd name="T50" fmla="*/ 64 w 366"/>
                <a:gd name="T51" fmla="*/ 0 h 45"/>
                <a:gd name="T52" fmla="*/ 84 w 366"/>
                <a:gd name="T53" fmla="*/ 0 h 45"/>
                <a:gd name="T54" fmla="*/ 107 w 366"/>
                <a:gd name="T55" fmla="*/ 0 h 45"/>
                <a:gd name="T56" fmla="*/ 134 w 366"/>
                <a:gd name="T57" fmla="*/ 2 h 45"/>
                <a:gd name="T58" fmla="*/ 162 w 366"/>
                <a:gd name="T59" fmla="*/ 3 h 45"/>
                <a:gd name="T60" fmla="*/ 196 w 366"/>
                <a:gd name="T61" fmla="*/ 5 h 45"/>
                <a:gd name="T62" fmla="*/ 233 w 366"/>
                <a:gd name="T63" fmla="*/ 8 h 45"/>
                <a:gd name="T64" fmla="*/ 273 w 366"/>
                <a:gd name="T65" fmla="*/ 12 h 45"/>
                <a:gd name="T66" fmla="*/ 318 w 366"/>
                <a:gd name="T67" fmla="*/ 18 h 45"/>
                <a:gd name="T68" fmla="*/ 366 w 366"/>
                <a:gd name="T69" fmla="*/ 23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"/>
                <a:gd name="T106" fmla="*/ 0 h 45"/>
                <a:gd name="T107" fmla="*/ 366 w 366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6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30 w 39"/>
                <a:gd name="T1" fmla="*/ 38 h 38"/>
                <a:gd name="T2" fmla="*/ 18 w 39"/>
                <a:gd name="T3" fmla="*/ 31 h 38"/>
                <a:gd name="T4" fmla="*/ 6 w 39"/>
                <a:gd name="T5" fmla="*/ 37 h 38"/>
                <a:gd name="T6" fmla="*/ 9 w 39"/>
                <a:gd name="T7" fmla="*/ 23 h 38"/>
                <a:gd name="T8" fmla="*/ 0 w 39"/>
                <a:gd name="T9" fmla="*/ 13 h 38"/>
                <a:gd name="T10" fmla="*/ 14 w 39"/>
                <a:gd name="T11" fmla="*/ 13 h 38"/>
                <a:gd name="T12" fmla="*/ 21 w 39"/>
                <a:gd name="T13" fmla="*/ 0 h 38"/>
                <a:gd name="T14" fmla="*/ 25 w 39"/>
                <a:gd name="T15" fmla="*/ 13 h 38"/>
                <a:gd name="T16" fmla="*/ 39 w 39"/>
                <a:gd name="T17" fmla="*/ 16 h 38"/>
                <a:gd name="T18" fmla="*/ 29 w 39"/>
                <a:gd name="T19" fmla="*/ 25 h 38"/>
                <a:gd name="T20" fmla="*/ 30 w 39"/>
                <a:gd name="T21" fmla="*/ 38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8"/>
                <a:gd name="T35" fmla="*/ 39 w 39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7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464 w 466"/>
                <a:gd name="T1" fmla="*/ 7 h 459"/>
                <a:gd name="T2" fmla="*/ 466 w 466"/>
                <a:gd name="T3" fmla="*/ 0 h 459"/>
                <a:gd name="T4" fmla="*/ 108 w 466"/>
                <a:gd name="T5" fmla="*/ 30 h 459"/>
                <a:gd name="T6" fmla="*/ 0 w 466"/>
                <a:gd name="T7" fmla="*/ 459 h 459"/>
                <a:gd name="T8" fmla="*/ 14 w 466"/>
                <a:gd name="T9" fmla="*/ 457 h 459"/>
                <a:gd name="T10" fmla="*/ 118 w 466"/>
                <a:gd name="T11" fmla="*/ 38 h 459"/>
                <a:gd name="T12" fmla="*/ 464 w 466"/>
                <a:gd name="T13" fmla="*/ 7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6"/>
                <a:gd name="T22" fmla="*/ 0 h 459"/>
                <a:gd name="T23" fmla="*/ 466 w 466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157 w 157"/>
                <a:gd name="T1" fmla="*/ 15 h 560"/>
                <a:gd name="T2" fmla="*/ 15 w 157"/>
                <a:gd name="T3" fmla="*/ 553 h 560"/>
                <a:gd name="T4" fmla="*/ 0 w 157"/>
                <a:gd name="T5" fmla="*/ 560 h 560"/>
                <a:gd name="T6" fmla="*/ 154 w 157"/>
                <a:gd name="T7" fmla="*/ 0 h 560"/>
                <a:gd name="T8" fmla="*/ 157 w 157"/>
                <a:gd name="T9" fmla="*/ 15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560"/>
                <a:gd name="T17" fmla="*/ 157 w 157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9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18 w 287"/>
                <a:gd name="T1" fmla="*/ 0 h 43"/>
                <a:gd name="T2" fmla="*/ 17 w 287"/>
                <a:gd name="T3" fmla="*/ 0 h 43"/>
                <a:gd name="T4" fmla="*/ 13 w 287"/>
                <a:gd name="T5" fmla="*/ 1 h 43"/>
                <a:gd name="T6" fmla="*/ 8 w 287"/>
                <a:gd name="T7" fmla="*/ 3 h 43"/>
                <a:gd name="T8" fmla="*/ 3 w 287"/>
                <a:gd name="T9" fmla="*/ 7 h 43"/>
                <a:gd name="T10" fmla="*/ 0 w 287"/>
                <a:gd name="T11" fmla="*/ 10 h 43"/>
                <a:gd name="T12" fmla="*/ 0 w 287"/>
                <a:gd name="T13" fmla="*/ 14 h 43"/>
                <a:gd name="T14" fmla="*/ 2 w 287"/>
                <a:gd name="T15" fmla="*/ 18 h 43"/>
                <a:gd name="T16" fmla="*/ 9 w 287"/>
                <a:gd name="T17" fmla="*/ 24 h 43"/>
                <a:gd name="T18" fmla="*/ 16 w 287"/>
                <a:gd name="T19" fmla="*/ 26 h 43"/>
                <a:gd name="T20" fmla="*/ 28 w 287"/>
                <a:gd name="T21" fmla="*/ 30 h 43"/>
                <a:gd name="T22" fmla="*/ 45 w 287"/>
                <a:gd name="T23" fmla="*/ 32 h 43"/>
                <a:gd name="T24" fmla="*/ 63 w 287"/>
                <a:gd name="T25" fmla="*/ 33 h 43"/>
                <a:gd name="T26" fmla="*/ 85 w 287"/>
                <a:gd name="T27" fmla="*/ 36 h 43"/>
                <a:gd name="T28" fmla="*/ 108 w 287"/>
                <a:gd name="T29" fmla="*/ 37 h 43"/>
                <a:gd name="T30" fmla="*/ 133 w 287"/>
                <a:gd name="T31" fmla="*/ 38 h 43"/>
                <a:gd name="T32" fmla="*/ 157 w 287"/>
                <a:gd name="T33" fmla="*/ 39 h 43"/>
                <a:gd name="T34" fmla="*/ 182 w 287"/>
                <a:gd name="T35" fmla="*/ 40 h 43"/>
                <a:gd name="T36" fmla="*/ 206 w 287"/>
                <a:gd name="T37" fmla="*/ 41 h 43"/>
                <a:gd name="T38" fmla="*/ 228 w 287"/>
                <a:gd name="T39" fmla="*/ 41 h 43"/>
                <a:gd name="T40" fmla="*/ 247 w 287"/>
                <a:gd name="T41" fmla="*/ 41 h 43"/>
                <a:gd name="T42" fmla="*/ 263 w 287"/>
                <a:gd name="T43" fmla="*/ 43 h 43"/>
                <a:gd name="T44" fmla="*/ 276 w 287"/>
                <a:gd name="T45" fmla="*/ 43 h 43"/>
                <a:gd name="T46" fmla="*/ 284 w 287"/>
                <a:gd name="T47" fmla="*/ 43 h 43"/>
                <a:gd name="T48" fmla="*/ 287 w 287"/>
                <a:gd name="T49" fmla="*/ 43 h 43"/>
                <a:gd name="T50" fmla="*/ 284 w 287"/>
                <a:gd name="T51" fmla="*/ 43 h 43"/>
                <a:gd name="T52" fmla="*/ 276 w 287"/>
                <a:gd name="T53" fmla="*/ 41 h 43"/>
                <a:gd name="T54" fmla="*/ 266 w 287"/>
                <a:gd name="T55" fmla="*/ 41 h 43"/>
                <a:gd name="T56" fmla="*/ 251 w 287"/>
                <a:gd name="T57" fmla="*/ 39 h 43"/>
                <a:gd name="T58" fmla="*/ 232 w 287"/>
                <a:gd name="T59" fmla="*/ 38 h 43"/>
                <a:gd name="T60" fmla="*/ 213 w 287"/>
                <a:gd name="T61" fmla="*/ 37 h 43"/>
                <a:gd name="T62" fmla="*/ 192 w 287"/>
                <a:gd name="T63" fmla="*/ 35 h 43"/>
                <a:gd name="T64" fmla="*/ 170 w 287"/>
                <a:gd name="T65" fmla="*/ 33 h 43"/>
                <a:gd name="T66" fmla="*/ 147 w 287"/>
                <a:gd name="T67" fmla="*/ 31 h 43"/>
                <a:gd name="T68" fmla="*/ 125 w 287"/>
                <a:gd name="T69" fmla="*/ 29 h 43"/>
                <a:gd name="T70" fmla="*/ 103 w 287"/>
                <a:gd name="T71" fmla="*/ 28 h 43"/>
                <a:gd name="T72" fmla="*/ 85 w 287"/>
                <a:gd name="T73" fmla="*/ 25 h 43"/>
                <a:gd name="T74" fmla="*/ 68 w 287"/>
                <a:gd name="T75" fmla="*/ 24 h 43"/>
                <a:gd name="T76" fmla="*/ 53 w 287"/>
                <a:gd name="T77" fmla="*/ 23 h 43"/>
                <a:gd name="T78" fmla="*/ 42 w 287"/>
                <a:gd name="T79" fmla="*/ 22 h 43"/>
                <a:gd name="T80" fmla="*/ 35 w 287"/>
                <a:gd name="T81" fmla="*/ 21 h 43"/>
                <a:gd name="T82" fmla="*/ 24 w 287"/>
                <a:gd name="T83" fmla="*/ 15 h 43"/>
                <a:gd name="T84" fmla="*/ 18 w 287"/>
                <a:gd name="T85" fmla="*/ 8 h 43"/>
                <a:gd name="T86" fmla="*/ 18 w 287"/>
                <a:gd name="T87" fmla="*/ 2 h 43"/>
                <a:gd name="T88" fmla="*/ 18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43"/>
                <a:gd name="T137" fmla="*/ 287 w 28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0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94 w 103"/>
                <a:gd name="T1" fmla="*/ 5 h 60"/>
                <a:gd name="T2" fmla="*/ 0 w 103"/>
                <a:gd name="T3" fmla="*/ 0 h 60"/>
                <a:gd name="T4" fmla="*/ 1 w 103"/>
                <a:gd name="T5" fmla="*/ 11 h 60"/>
                <a:gd name="T6" fmla="*/ 1 w 103"/>
                <a:gd name="T7" fmla="*/ 20 h 60"/>
                <a:gd name="T8" fmla="*/ 1 w 103"/>
                <a:gd name="T9" fmla="*/ 29 h 60"/>
                <a:gd name="T10" fmla="*/ 1 w 103"/>
                <a:gd name="T11" fmla="*/ 38 h 60"/>
                <a:gd name="T12" fmla="*/ 103 w 103"/>
                <a:gd name="T13" fmla="*/ 60 h 60"/>
                <a:gd name="T14" fmla="*/ 100 w 103"/>
                <a:gd name="T15" fmla="*/ 37 h 60"/>
                <a:gd name="T16" fmla="*/ 98 w 103"/>
                <a:gd name="T17" fmla="*/ 20 h 60"/>
                <a:gd name="T18" fmla="*/ 95 w 103"/>
                <a:gd name="T19" fmla="*/ 8 h 60"/>
                <a:gd name="T20" fmla="*/ 94 w 103"/>
                <a:gd name="T21" fmla="*/ 5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60"/>
                <a:gd name="T35" fmla="*/ 103 w 10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1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30 w 134"/>
                <a:gd name="T1" fmla="*/ 0 h 129"/>
                <a:gd name="T2" fmla="*/ 24 w 134"/>
                <a:gd name="T3" fmla="*/ 43 h 129"/>
                <a:gd name="T4" fmla="*/ 14 w 134"/>
                <a:gd name="T5" fmla="*/ 73 h 129"/>
                <a:gd name="T6" fmla="*/ 5 w 134"/>
                <a:gd name="T7" fmla="*/ 91 h 129"/>
                <a:gd name="T8" fmla="*/ 0 w 134"/>
                <a:gd name="T9" fmla="*/ 97 h 129"/>
                <a:gd name="T10" fmla="*/ 130 w 134"/>
                <a:gd name="T11" fmla="*/ 129 h 129"/>
                <a:gd name="T12" fmla="*/ 132 w 134"/>
                <a:gd name="T13" fmla="*/ 98 h 129"/>
                <a:gd name="T14" fmla="*/ 134 w 134"/>
                <a:gd name="T15" fmla="*/ 71 h 129"/>
                <a:gd name="T16" fmla="*/ 134 w 134"/>
                <a:gd name="T17" fmla="*/ 44 h 129"/>
                <a:gd name="T18" fmla="*/ 132 w 134"/>
                <a:gd name="T19" fmla="*/ 22 h 129"/>
                <a:gd name="T20" fmla="*/ 30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29"/>
                <a:gd name="T35" fmla="*/ 134 w 134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2 w 60"/>
                <a:gd name="T3" fmla="*/ 4 h 159"/>
                <a:gd name="T4" fmla="*/ 7 w 60"/>
                <a:gd name="T5" fmla="*/ 14 h 159"/>
                <a:gd name="T6" fmla="*/ 15 w 60"/>
                <a:gd name="T7" fmla="*/ 28 h 159"/>
                <a:gd name="T8" fmla="*/ 24 w 60"/>
                <a:gd name="T9" fmla="*/ 46 h 159"/>
                <a:gd name="T10" fmla="*/ 33 w 60"/>
                <a:gd name="T11" fmla="*/ 68 h 159"/>
                <a:gd name="T12" fmla="*/ 44 w 60"/>
                <a:gd name="T13" fmla="*/ 90 h 159"/>
                <a:gd name="T14" fmla="*/ 53 w 60"/>
                <a:gd name="T15" fmla="*/ 113 h 159"/>
                <a:gd name="T16" fmla="*/ 60 w 60"/>
                <a:gd name="T17" fmla="*/ 135 h 159"/>
                <a:gd name="T18" fmla="*/ 59 w 60"/>
                <a:gd name="T19" fmla="*/ 136 h 159"/>
                <a:gd name="T20" fmla="*/ 54 w 60"/>
                <a:gd name="T21" fmla="*/ 138 h 159"/>
                <a:gd name="T22" fmla="*/ 48 w 60"/>
                <a:gd name="T23" fmla="*/ 142 h 159"/>
                <a:gd name="T24" fmla="*/ 40 w 60"/>
                <a:gd name="T25" fmla="*/ 145 h 159"/>
                <a:gd name="T26" fmla="*/ 32 w 60"/>
                <a:gd name="T27" fmla="*/ 150 h 159"/>
                <a:gd name="T28" fmla="*/ 23 w 60"/>
                <a:gd name="T29" fmla="*/ 153 h 159"/>
                <a:gd name="T30" fmla="*/ 15 w 60"/>
                <a:gd name="T31" fmla="*/ 157 h 159"/>
                <a:gd name="T32" fmla="*/ 7 w 60"/>
                <a:gd name="T33" fmla="*/ 159 h 159"/>
                <a:gd name="T34" fmla="*/ 8 w 60"/>
                <a:gd name="T35" fmla="*/ 144 h 159"/>
                <a:gd name="T36" fmla="*/ 10 w 60"/>
                <a:gd name="T37" fmla="*/ 105 h 159"/>
                <a:gd name="T38" fmla="*/ 9 w 60"/>
                <a:gd name="T39" fmla="*/ 53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59"/>
                <a:gd name="T65" fmla="*/ 60 w 60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99 w 297"/>
                <a:gd name="T1" fmla="*/ 7 h 101"/>
                <a:gd name="T2" fmla="*/ 169 w 297"/>
                <a:gd name="T3" fmla="*/ 0 h 101"/>
                <a:gd name="T4" fmla="*/ 162 w 297"/>
                <a:gd name="T5" fmla="*/ 1 h 101"/>
                <a:gd name="T6" fmla="*/ 143 w 297"/>
                <a:gd name="T7" fmla="*/ 3 h 101"/>
                <a:gd name="T8" fmla="*/ 116 w 297"/>
                <a:gd name="T9" fmla="*/ 8 h 101"/>
                <a:gd name="T10" fmla="*/ 85 w 297"/>
                <a:gd name="T11" fmla="*/ 13 h 101"/>
                <a:gd name="T12" fmla="*/ 54 w 297"/>
                <a:gd name="T13" fmla="*/ 18 h 101"/>
                <a:gd name="T14" fmla="*/ 26 w 297"/>
                <a:gd name="T15" fmla="*/ 24 h 101"/>
                <a:gd name="T16" fmla="*/ 8 w 297"/>
                <a:gd name="T17" fmla="*/ 30 h 101"/>
                <a:gd name="T18" fmla="*/ 0 w 297"/>
                <a:gd name="T19" fmla="*/ 35 h 101"/>
                <a:gd name="T20" fmla="*/ 2 w 297"/>
                <a:gd name="T21" fmla="*/ 38 h 101"/>
                <a:gd name="T22" fmla="*/ 9 w 297"/>
                <a:gd name="T23" fmla="*/ 41 h 101"/>
                <a:gd name="T24" fmla="*/ 21 w 297"/>
                <a:gd name="T25" fmla="*/ 46 h 101"/>
                <a:gd name="T26" fmla="*/ 36 w 297"/>
                <a:gd name="T27" fmla="*/ 51 h 101"/>
                <a:gd name="T28" fmla="*/ 53 w 297"/>
                <a:gd name="T29" fmla="*/ 56 h 101"/>
                <a:gd name="T30" fmla="*/ 74 w 297"/>
                <a:gd name="T31" fmla="*/ 61 h 101"/>
                <a:gd name="T32" fmla="*/ 97 w 297"/>
                <a:gd name="T33" fmla="*/ 67 h 101"/>
                <a:gd name="T34" fmla="*/ 121 w 297"/>
                <a:gd name="T35" fmla="*/ 73 h 101"/>
                <a:gd name="T36" fmla="*/ 146 w 297"/>
                <a:gd name="T37" fmla="*/ 77 h 101"/>
                <a:gd name="T38" fmla="*/ 172 w 297"/>
                <a:gd name="T39" fmla="*/ 83 h 101"/>
                <a:gd name="T40" fmla="*/ 196 w 297"/>
                <a:gd name="T41" fmla="*/ 88 h 101"/>
                <a:gd name="T42" fmla="*/ 220 w 297"/>
                <a:gd name="T43" fmla="*/ 91 h 101"/>
                <a:gd name="T44" fmla="*/ 243 w 297"/>
                <a:gd name="T45" fmla="*/ 96 h 101"/>
                <a:gd name="T46" fmla="*/ 264 w 297"/>
                <a:gd name="T47" fmla="*/ 98 h 101"/>
                <a:gd name="T48" fmla="*/ 282 w 297"/>
                <a:gd name="T49" fmla="*/ 100 h 101"/>
                <a:gd name="T50" fmla="*/ 297 w 297"/>
                <a:gd name="T51" fmla="*/ 101 h 101"/>
                <a:gd name="T52" fmla="*/ 177 w 297"/>
                <a:gd name="T53" fmla="*/ 37 h 101"/>
                <a:gd name="T54" fmla="*/ 199 w 297"/>
                <a:gd name="T55" fmla="*/ 7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7"/>
                <a:gd name="T85" fmla="*/ 0 h 101"/>
                <a:gd name="T86" fmla="*/ 297 w 297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4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129 w 335"/>
                <a:gd name="T1" fmla="*/ 94 h 94"/>
                <a:gd name="T2" fmla="*/ 142 w 335"/>
                <a:gd name="T3" fmla="*/ 93 h 94"/>
                <a:gd name="T4" fmla="*/ 157 w 335"/>
                <a:gd name="T5" fmla="*/ 91 h 94"/>
                <a:gd name="T6" fmla="*/ 172 w 335"/>
                <a:gd name="T7" fmla="*/ 86 h 94"/>
                <a:gd name="T8" fmla="*/ 188 w 335"/>
                <a:gd name="T9" fmla="*/ 82 h 94"/>
                <a:gd name="T10" fmla="*/ 205 w 335"/>
                <a:gd name="T11" fmla="*/ 76 h 94"/>
                <a:gd name="T12" fmla="*/ 223 w 335"/>
                <a:gd name="T13" fmla="*/ 70 h 94"/>
                <a:gd name="T14" fmla="*/ 240 w 335"/>
                <a:gd name="T15" fmla="*/ 63 h 94"/>
                <a:gd name="T16" fmla="*/ 256 w 335"/>
                <a:gd name="T17" fmla="*/ 56 h 94"/>
                <a:gd name="T18" fmla="*/ 272 w 335"/>
                <a:gd name="T19" fmla="*/ 49 h 94"/>
                <a:gd name="T20" fmla="*/ 286 w 335"/>
                <a:gd name="T21" fmla="*/ 44 h 94"/>
                <a:gd name="T22" fmla="*/ 300 w 335"/>
                <a:gd name="T23" fmla="*/ 37 h 94"/>
                <a:gd name="T24" fmla="*/ 311 w 335"/>
                <a:gd name="T25" fmla="*/ 32 h 94"/>
                <a:gd name="T26" fmla="*/ 321 w 335"/>
                <a:gd name="T27" fmla="*/ 28 h 94"/>
                <a:gd name="T28" fmla="*/ 329 w 335"/>
                <a:gd name="T29" fmla="*/ 24 h 94"/>
                <a:gd name="T30" fmla="*/ 333 w 335"/>
                <a:gd name="T31" fmla="*/ 22 h 94"/>
                <a:gd name="T32" fmla="*/ 335 w 335"/>
                <a:gd name="T33" fmla="*/ 21 h 94"/>
                <a:gd name="T34" fmla="*/ 267 w 335"/>
                <a:gd name="T35" fmla="*/ 25 h 94"/>
                <a:gd name="T36" fmla="*/ 210 w 335"/>
                <a:gd name="T37" fmla="*/ 46 h 94"/>
                <a:gd name="T38" fmla="*/ 22 w 335"/>
                <a:gd name="T39" fmla="*/ 0 h 94"/>
                <a:gd name="T40" fmla="*/ 0 w 335"/>
                <a:gd name="T41" fmla="*/ 30 h 94"/>
                <a:gd name="T42" fmla="*/ 120 w 335"/>
                <a:gd name="T43" fmla="*/ 94 h 94"/>
                <a:gd name="T44" fmla="*/ 123 w 335"/>
                <a:gd name="T45" fmla="*/ 94 h 94"/>
                <a:gd name="T46" fmla="*/ 125 w 335"/>
                <a:gd name="T47" fmla="*/ 94 h 94"/>
                <a:gd name="T48" fmla="*/ 127 w 335"/>
                <a:gd name="T49" fmla="*/ 94 h 94"/>
                <a:gd name="T50" fmla="*/ 129 w 335"/>
                <a:gd name="T51" fmla="*/ 94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94"/>
                <a:gd name="T80" fmla="*/ 335 w 335"/>
                <a:gd name="T81" fmla="*/ 94 h 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5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2 w 279"/>
                <a:gd name="T1" fmla="*/ 0 h 83"/>
                <a:gd name="T2" fmla="*/ 1 w 279"/>
                <a:gd name="T3" fmla="*/ 1 h 83"/>
                <a:gd name="T4" fmla="*/ 0 w 279"/>
                <a:gd name="T5" fmla="*/ 6 h 83"/>
                <a:gd name="T6" fmla="*/ 1 w 279"/>
                <a:gd name="T7" fmla="*/ 11 h 83"/>
                <a:gd name="T8" fmla="*/ 7 w 279"/>
                <a:gd name="T9" fmla="*/ 15 h 83"/>
                <a:gd name="T10" fmla="*/ 22 w 279"/>
                <a:gd name="T11" fmla="*/ 22 h 83"/>
                <a:gd name="T12" fmla="*/ 38 w 279"/>
                <a:gd name="T13" fmla="*/ 29 h 83"/>
                <a:gd name="T14" fmla="*/ 55 w 279"/>
                <a:gd name="T15" fmla="*/ 36 h 83"/>
                <a:gd name="T16" fmla="*/ 74 w 279"/>
                <a:gd name="T17" fmla="*/ 43 h 83"/>
                <a:gd name="T18" fmla="*/ 92 w 279"/>
                <a:gd name="T19" fmla="*/ 50 h 83"/>
                <a:gd name="T20" fmla="*/ 112 w 279"/>
                <a:gd name="T21" fmla="*/ 55 h 83"/>
                <a:gd name="T22" fmla="*/ 130 w 279"/>
                <a:gd name="T23" fmla="*/ 61 h 83"/>
                <a:gd name="T24" fmla="*/ 150 w 279"/>
                <a:gd name="T25" fmla="*/ 67 h 83"/>
                <a:gd name="T26" fmla="*/ 168 w 279"/>
                <a:gd name="T27" fmla="*/ 72 h 83"/>
                <a:gd name="T28" fmla="*/ 187 w 279"/>
                <a:gd name="T29" fmla="*/ 75 h 83"/>
                <a:gd name="T30" fmla="*/ 204 w 279"/>
                <a:gd name="T31" fmla="*/ 79 h 83"/>
                <a:gd name="T32" fmla="*/ 221 w 279"/>
                <a:gd name="T33" fmla="*/ 81 h 83"/>
                <a:gd name="T34" fmla="*/ 238 w 279"/>
                <a:gd name="T35" fmla="*/ 83 h 83"/>
                <a:gd name="T36" fmla="*/ 252 w 279"/>
                <a:gd name="T37" fmla="*/ 83 h 83"/>
                <a:gd name="T38" fmla="*/ 266 w 279"/>
                <a:gd name="T39" fmla="*/ 83 h 83"/>
                <a:gd name="T40" fmla="*/ 279 w 279"/>
                <a:gd name="T41" fmla="*/ 82 h 83"/>
                <a:gd name="T42" fmla="*/ 276 w 279"/>
                <a:gd name="T43" fmla="*/ 81 h 83"/>
                <a:gd name="T44" fmla="*/ 267 w 279"/>
                <a:gd name="T45" fmla="*/ 80 h 83"/>
                <a:gd name="T46" fmla="*/ 255 w 279"/>
                <a:gd name="T47" fmla="*/ 77 h 83"/>
                <a:gd name="T48" fmla="*/ 238 w 279"/>
                <a:gd name="T49" fmla="*/ 73 h 83"/>
                <a:gd name="T50" fmla="*/ 218 w 279"/>
                <a:gd name="T51" fmla="*/ 69 h 83"/>
                <a:gd name="T52" fmla="*/ 195 w 279"/>
                <a:gd name="T53" fmla="*/ 64 h 83"/>
                <a:gd name="T54" fmla="*/ 172 w 279"/>
                <a:gd name="T55" fmla="*/ 58 h 83"/>
                <a:gd name="T56" fmla="*/ 147 w 279"/>
                <a:gd name="T57" fmla="*/ 52 h 83"/>
                <a:gd name="T58" fmla="*/ 121 w 279"/>
                <a:gd name="T59" fmla="*/ 45 h 83"/>
                <a:gd name="T60" fmla="*/ 97 w 279"/>
                <a:gd name="T61" fmla="*/ 38 h 83"/>
                <a:gd name="T62" fmla="*/ 73 w 279"/>
                <a:gd name="T63" fmla="*/ 32 h 83"/>
                <a:gd name="T64" fmla="*/ 52 w 279"/>
                <a:gd name="T65" fmla="*/ 26 h 83"/>
                <a:gd name="T66" fmla="*/ 34 w 279"/>
                <a:gd name="T67" fmla="*/ 19 h 83"/>
                <a:gd name="T68" fmla="*/ 19 w 279"/>
                <a:gd name="T69" fmla="*/ 12 h 83"/>
                <a:gd name="T70" fmla="*/ 8 w 279"/>
                <a:gd name="T71" fmla="*/ 6 h 83"/>
                <a:gd name="T72" fmla="*/ 2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83"/>
                <a:gd name="T113" fmla="*/ 279 w 279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6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20 w 39"/>
                <a:gd name="T1" fmla="*/ 36 h 36"/>
                <a:gd name="T2" fmla="*/ 27 w 39"/>
                <a:gd name="T3" fmla="*/ 35 h 36"/>
                <a:gd name="T4" fmla="*/ 34 w 39"/>
                <a:gd name="T5" fmla="*/ 30 h 36"/>
                <a:gd name="T6" fmla="*/ 38 w 39"/>
                <a:gd name="T7" fmla="*/ 26 h 36"/>
                <a:gd name="T8" fmla="*/ 39 w 39"/>
                <a:gd name="T9" fmla="*/ 19 h 36"/>
                <a:gd name="T10" fmla="*/ 38 w 39"/>
                <a:gd name="T11" fmla="*/ 12 h 36"/>
                <a:gd name="T12" fmla="*/ 34 w 39"/>
                <a:gd name="T13" fmla="*/ 6 h 36"/>
                <a:gd name="T14" fmla="*/ 27 w 39"/>
                <a:gd name="T15" fmla="*/ 1 h 36"/>
                <a:gd name="T16" fmla="*/ 20 w 39"/>
                <a:gd name="T17" fmla="*/ 0 h 36"/>
                <a:gd name="T18" fmla="*/ 12 w 39"/>
                <a:gd name="T19" fmla="*/ 1 h 36"/>
                <a:gd name="T20" fmla="*/ 6 w 39"/>
                <a:gd name="T21" fmla="*/ 6 h 36"/>
                <a:gd name="T22" fmla="*/ 1 w 39"/>
                <a:gd name="T23" fmla="*/ 12 h 36"/>
                <a:gd name="T24" fmla="*/ 0 w 39"/>
                <a:gd name="T25" fmla="*/ 19 h 36"/>
                <a:gd name="T26" fmla="*/ 1 w 39"/>
                <a:gd name="T27" fmla="*/ 26 h 36"/>
                <a:gd name="T28" fmla="*/ 6 w 39"/>
                <a:gd name="T29" fmla="*/ 30 h 36"/>
                <a:gd name="T30" fmla="*/ 12 w 39"/>
                <a:gd name="T31" fmla="*/ 35 h 36"/>
                <a:gd name="T32" fmla="*/ 20 w 39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6"/>
                <a:gd name="T53" fmla="*/ 39 w 3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" name="Line 117"/>
          <p:cNvSpPr>
            <a:spLocks noChangeShapeType="1"/>
          </p:cNvSpPr>
          <p:nvPr/>
        </p:nvSpPr>
        <p:spPr bwMode="auto">
          <a:xfrm flipV="1">
            <a:off x="6616700" y="2168525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Line 118"/>
          <p:cNvSpPr>
            <a:spLocks noChangeShapeType="1"/>
          </p:cNvSpPr>
          <p:nvPr/>
        </p:nvSpPr>
        <p:spPr bwMode="auto">
          <a:xfrm flipV="1">
            <a:off x="7004050" y="2528888"/>
            <a:ext cx="919163" cy="67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119"/>
          <p:cNvSpPr>
            <a:spLocks noChangeShapeType="1"/>
          </p:cNvSpPr>
          <p:nvPr/>
        </p:nvSpPr>
        <p:spPr bwMode="auto">
          <a:xfrm>
            <a:off x="6986588" y="3744913"/>
            <a:ext cx="1044575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Line 120"/>
          <p:cNvSpPr>
            <a:spLocks noChangeShapeType="1"/>
          </p:cNvSpPr>
          <p:nvPr/>
        </p:nvSpPr>
        <p:spPr bwMode="auto">
          <a:xfrm>
            <a:off x="6626225" y="4005263"/>
            <a:ext cx="0" cy="944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0" name="Picture 121" descr="j02235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230563"/>
            <a:ext cx="5064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122" descr="j02235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9138" y="3230563"/>
            <a:ext cx="5064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123" descr="j02235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050" y="3230563"/>
            <a:ext cx="5064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8" name="Group 124"/>
          <p:cNvGrpSpPr>
            <a:grpSpLocks/>
          </p:cNvGrpSpPr>
          <p:nvPr/>
        </p:nvGrpSpPr>
        <p:grpSpPr bwMode="auto">
          <a:xfrm flipH="1">
            <a:off x="4203700" y="1093788"/>
            <a:ext cx="990600" cy="1125537"/>
            <a:chOff x="4666" y="2982"/>
            <a:chExt cx="481" cy="568"/>
          </a:xfrm>
        </p:grpSpPr>
        <p:sp>
          <p:nvSpPr>
            <p:cNvPr id="124" name="AutoShape 125"/>
            <p:cNvSpPr>
              <a:spLocks noChangeAspect="1" noChangeArrowheads="1" noTextEdit="1"/>
            </p:cNvSpPr>
            <p:nvPr/>
          </p:nvSpPr>
          <p:spPr bwMode="auto">
            <a:xfrm>
              <a:off x="4666" y="2982"/>
              <a:ext cx="4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6"/>
            <p:cNvSpPr>
              <a:spLocks/>
            </p:cNvSpPr>
            <p:nvPr/>
          </p:nvSpPr>
          <p:spPr bwMode="auto">
            <a:xfrm>
              <a:off x="4666" y="2982"/>
              <a:ext cx="362" cy="517"/>
            </a:xfrm>
            <a:custGeom>
              <a:avLst/>
              <a:gdLst>
                <a:gd name="T0" fmla="*/ 152 w 724"/>
                <a:gd name="T1" fmla="*/ 56 h 1033"/>
                <a:gd name="T2" fmla="*/ 31 w 724"/>
                <a:gd name="T3" fmla="*/ 642 h 1033"/>
                <a:gd name="T4" fmla="*/ 132 w 724"/>
                <a:gd name="T5" fmla="*/ 719 h 1033"/>
                <a:gd name="T6" fmla="*/ 143 w 724"/>
                <a:gd name="T7" fmla="*/ 720 h 1033"/>
                <a:gd name="T8" fmla="*/ 169 w 724"/>
                <a:gd name="T9" fmla="*/ 721 h 1033"/>
                <a:gd name="T10" fmla="*/ 209 w 724"/>
                <a:gd name="T11" fmla="*/ 725 h 1033"/>
                <a:gd name="T12" fmla="*/ 255 w 724"/>
                <a:gd name="T13" fmla="*/ 728 h 1033"/>
                <a:gd name="T14" fmla="*/ 302 w 724"/>
                <a:gd name="T15" fmla="*/ 733 h 1033"/>
                <a:gd name="T16" fmla="*/ 348 w 724"/>
                <a:gd name="T17" fmla="*/ 736 h 1033"/>
                <a:gd name="T18" fmla="*/ 387 w 724"/>
                <a:gd name="T19" fmla="*/ 740 h 1033"/>
                <a:gd name="T20" fmla="*/ 414 w 724"/>
                <a:gd name="T21" fmla="*/ 743 h 1033"/>
                <a:gd name="T22" fmla="*/ 415 w 724"/>
                <a:gd name="T23" fmla="*/ 752 h 1033"/>
                <a:gd name="T24" fmla="*/ 414 w 724"/>
                <a:gd name="T25" fmla="*/ 777 h 1033"/>
                <a:gd name="T26" fmla="*/ 407 w 724"/>
                <a:gd name="T27" fmla="*/ 811 h 1033"/>
                <a:gd name="T28" fmla="*/ 387 w 724"/>
                <a:gd name="T29" fmla="*/ 853 h 1033"/>
                <a:gd name="T30" fmla="*/ 377 w 724"/>
                <a:gd name="T31" fmla="*/ 854 h 1033"/>
                <a:gd name="T32" fmla="*/ 350 w 724"/>
                <a:gd name="T33" fmla="*/ 857 h 1033"/>
                <a:gd name="T34" fmla="*/ 313 w 724"/>
                <a:gd name="T35" fmla="*/ 862 h 1033"/>
                <a:gd name="T36" fmla="*/ 268 w 724"/>
                <a:gd name="T37" fmla="*/ 869 h 1033"/>
                <a:gd name="T38" fmla="*/ 222 w 724"/>
                <a:gd name="T39" fmla="*/ 876 h 1033"/>
                <a:gd name="T40" fmla="*/ 181 w 724"/>
                <a:gd name="T41" fmla="*/ 884 h 1033"/>
                <a:gd name="T42" fmla="*/ 146 w 724"/>
                <a:gd name="T43" fmla="*/ 891 h 1033"/>
                <a:gd name="T44" fmla="*/ 127 w 724"/>
                <a:gd name="T45" fmla="*/ 899 h 1033"/>
                <a:gd name="T46" fmla="*/ 113 w 724"/>
                <a:gd name="T47" fmla="*/ 914 h 1033"/>
                <a:gd name="T48" fmla="*/ 109 w 724"/>
                <a:gd name="T49" fmla="*/ 930 h 1033"/>
                <a:gd name="T50" fmla="*/ 118 w 724"/>
                <a:gd name="T51" fmla="*/ 951 h 1033"/>
                <a:gd name="T52" fmla="*/ 136 w 724"/>
                <a:gd name="T53" fmla="*/ 963 h 1033"/>
                <a:gd name="T54" fmla="*/ 156 w 724"/>
                <a:gd name="T55" fmla="*/ 969 h 1033"/>
                <a:gd name="T56" fmla="*/ 190 w 724"/>
                <a:gd name="T57" fmla="*/ 978 h 1033"/>
                <a:gd name="T58" fmla="*/ 235 w 724"/>
                <a:gd name="T59" fmla="*/ 990 h 1033"/>
                <a:gd name="T60" fmla="*/ 285 w 724"/>
                <a:gd name="T61" fmla="*/ 1001 h 1033"/>
                <a:gd name="T62" fmla="*/ 335 w 724"/>
                <a:gd name="T63" fmla="*/ 1014 h 1033"/>
                <a:gd name="T64" fmla="*/ 384 w 724"/>
                <a:gd name="T65" fmla="*/ 1024 h 1033"/>
                <a:gd name="T66" fmla="*/ 425 w 724"/>
                <a:gd name="T67" fmla="*/ 1031 h 1033"/>
                <a:gd name="T68" fmla="*/ 455 w 724"/>
                <a:gd name="T69" fmla="*/ 1033 h 1033"/>
                <a:gd name="T70" fmla="*/ 483 w 724"/>
                <a:gd name="T71" fmla="*/ 1030 h 1033"/>
                <a:gd name="T72" fmla="*/ 517 w 724"/>
                <a:gd name="T73" fmla="*/ 1020 h 1033"/>
                <a:gd name="T74" fmla="*/ 555 w 724"/>
                <a:gd name="T75" fmla="*/ 1005 h 1033"/>
                <a:gd name="T76" fmla="*/ 594 w 724"/>
                <a:gd name="T77" fmla="*/ 987 h 1033"/>
                <a:gd name="T78" fmla="*/ 631 w 724"/>
                <a:gd name="T79" fmla="*/ 969 h 1033"/>
                <a:gd name="T80" fmla="*/ 664 w 724"/>
                <a:gd name="T81" fmla="*/ 952 h 1033"/>
                <a:gd name="T82" fmla="*/ 687 w 724"/>
                <a:gd name="T83" fmla="*/ 936 h 1033"/>
                <a:gd name="T84" fmla="*/ 699 w 724"/>
                <a:gd name="T85" fmla="*/ 925 h 1033"/>
                <a:gd name="T86" fmla="*/ 699 w 724"/>
                <a:gd name="T87" fmla="*/ 910 h 1033"/>
                <a:gd name="T88" fmla="*/ 682 w 724"/>
                <a:gd name="T89" fmla="*/ 900 h 1033"/>
                <a:gd name="T90" fmla="*/ 657 w 724"/>
                <a:gd name="T91" fmla="*/ 892 h 1033"/>
                <a:gd name="T92" fmla="*/ 634 w 724"/>
                <a:gd name="T93" fmla="*/ 886 h 1033"/>
                <a:gd name="T94" fmla="*/ 631 w 724"/>
                <a:gd name="T95" fmla="*/ 861 h 1033"/>
                <a:gd name="T96" fmla="*/ 623 w 724"/>
                <a:gd name="T97" fmla="*/ 798 h 1033"/>
                <a:gd name="T98" fmla="*/ 611 w 724"/>
                <a:gd name="T99" fmla="*/ 720 h 1033"/>
                <a:gd name="T100" fmla="*/ 592 w 724"/>
                <a:gd name="T101" fmla="*/ 647 h 1033"/>
                <a:gd name="T102" fmla="*/ 697 w 724"/>
                <a:gd name="T103" fmla="*/ 86 h 1033"/>
                <a:gd name="T104" fmla="*/ 643 w 724"/>
                <a:gd name="T105" fmla="*/ 0 h 1033"/>
                <a:gd name="T106" fmla="*/ 179 w 724"/>
                <a:gd name="T107" fmla="*/ 62 h 10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24"/>
                <a:gd name="T163" fmla="*/ 0 h 1033"/>
                <a:gd name="T164" fmla="*/ 724 w 724"/>
                <a:gd name="T165" fmla="*/ 1033 h 10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24" h="1033">
                  <a:moveTo>
                    <a:pt x="179" y="62"/>
                  </a:moveTo>
                  <a:lnTo>
                    <a:pt x="152" y="56"/>
                  </a:lnTo>
                  <a:lnTo>
                    <a:pt x="0" y="623"/>
                  </a:lnTo>
                  <a:lnTo>
                    <a:pt x="31" y="642"/>
                  </a:lnTo>
                  <a:lnTo>
                    <a:pt x="31" y="671"/>
                  </a:lnTo>
                  <a:lnTo>
                    <a:pt x="132" y="719"/>
                  </a:lnTo>
                  <a:lnTo>
                    <a:pt x="135" y="719"/>
                  </a:lnTo>
                  <a:lnTo>
                    <a:pt x="143" y="720"/>
                  </a:lnTo>
                  <a:lnTo>
                    <a:pt x="154" y="720"/>
                  </a:lnTo>
                  <a:lnTo>
                    <a:pt x="169" y="721"/>
                  </a:lnTo>
                  <a:lnTo>
                    <a:pt x="188" y="724"/>
                  </a:lnTo>
                  <a:lnTo>
                    <a:pt x="209" y="725"/>
                  </a:lnTo>
                  <a:lnTo>
                    <a:pt x="230" y="727"/>
                  </a:lnTo>
                  <a:lnTo>
                    <a:pt x="255" y="728"/>
                  </a:lnTo>
                  <a:lnTo>
                    <a:pt x="278" y="730"/>
                  </a:lnTo>
                  <a:lnTo>
                    <a:pt x="302" y="733"/>
                  </a:lnTo>
                  <a:lnTo>
                    <a:pt x="326" y="734"/>
                  </a:lnTo>
                  <a:lnTo>
                    <a:pt x="348" y="736"/>
                  </a:lnTo>
                  <a:lnTo>
                    <a:pt x="369" y="739"/>
                  </a:lnTo>
                  <a:lnTo>
                    <a:pt x="387" y="740"/>
                  </a:lnTo>
                  <a:lnTo>
                    <a:pt x="402" y="742"/>
                  </a:lnTo>
                  <a:lnTo>
                    <a:pt x="414" y="743"/>
                  </a:lnTo>
                  <a:lnTo>
                    <a:pt x="414" y="745"/>
                  </a:lnTo>
                  <a:lnTo>
                    <a:pt x="415" y="752"/>
                  </a:lnTo>
                  <a:lnTo>
                    <a:pt x="415" y="763"/>
                  </a:lnTo>
                  <a:lnTo>
                    <a:pt x="414" y="777"/>
                  </a:lnTo>
                  <a:lnTo>
                    <a:pt x="411" y="793"/>
                  </a:lnTo>
                  <a:lnTo>
                    <a:pt x="407" y="811"/>
                  </a:lnTo>
                  <a:lnTo>
                    <a:pt x="399" y="832"/>
                  </a:lnTo>
                  <a:lnTo>
                    <a:pt x="387" y="853"/>
                  </a:lnTo>
                  <a:lnTo>
                    <a:pt x="385" y="853"/>
                  </a:lnTo>
                  <a:lnTo>
                    <a:pt x="377" y="854"/>
                  </a:lnTo>
                  <a:lnTo>
                    <a:pt x="365" y="855"/>
                  </a:lnTo>
                  <a:lnTo>
                    <a:pt x="350" y="857"/>
                  </a:lnTo>
                  <a:lnTo>
                    <a:pt x="333" y="859"/>
                  </a:lnTo>
                  <a:lnTo>
                    <a:pt x="313" y="862"/>
                  </a:lnTo>
                  <a:lnTo>
                    <a:pt x="291" y="865"/>
                  </a:lnTo>
                  <a:lnTo>
                    <a:pt x="268" y="869"/>
                  </a:lnTo>
                  <a:lnTo>
                    <a:pt x="245" y="872"/>
                  </a:lnTo>
                  <a:lnTo>
                    <a:pt x="222" y="876"/>
                  </a:lnTo>
                  <a:lnTo>
                    <a:pt x="200" y="879"/>
                  </a:lnTo>
                  <a:lnTo>
                    <a:pt x="181" y="884"/>
                  </a:lnTo>
                  <a:lnTo>
                    <a:pt x="162" y="887"/>
                  </a:lnTo>
                  <a:lnTo>
                    <a:pt x="146" y="891"/>
                  </a:lnTo>
                  <a:lnTo>
                    <a:pt x="135" y="895"/>
                  </a:lnTo>
                  <a:lnTo>
                    <a:pt x="127" y="899"/>
                  </a:lnTo>
                  <a:lnTo>
                    <a:pt x="119" y="906"/>
                  </a:lnTo>
                  <a:lnTo>
                    <a:pt x="113" y="914"/>
                  </a:lnTo>
                  <a:lnTo>
                    <a:pt x="111" y="922"/>
                  </a:lnTo>
                  <a:lnTo>
                    <a:pt x="109" y="930"/>
                  </a:lnTo>
                  <a:lnTo>
                    <a:pt x="112" y="940"/>
                  </a:lnTo>
                  <a:lnTo>
                    <a:pt x="118" y="951"/>
                  </a:lnTo>
                  <a:lnTo>
                    <a:pt x="126" y="959"/>
                  </a:lnTo>
                  <a:lnTo>
                    <a:pt x="136" y="963"/>
                  </a:lnTo>
                  <a:lnTo>
                    <a:pt x="144" y="965"/>
                  </a:lnTo>
                  <a:lnTo>
                    <a:pt x="156" y="969"/>
                  </a:lnTo>
                  <a:lnTo>
                    <a:pt x="172" y="974"/>
                  </a:lnTo>
                  <a:lnTo>
                    <a:pt x="190" y="978"/>
                  </a:lnTo>
                  <a:lnTo>
                    <a:pt x="212" y="984"/>
                  </a:lnTo>
                  <a:lnTo>
                    <a:pt x="235" y="990"/>
                  </a:lnTo>
                  <a:lnTo>
                    <a:pt x="259" y="995"/>
                  </a:lnTo>
                  <a:lnTo>
                    <a:pt x="285" y="1001"/>
                  </a:lnTo>
                  <a:lnTo>
                    <a:pt x="310" y="1008"/>
                  </a:lnTo>
                  <a:lnTo>
                    <a:pt x="335" y="1014"/>
                  </a:lnTo>
                  <a:lnTo>
                    <a:pt x="361" y="1018"/>
                  </a:lnTo>
                  <a:lnTo>
                    <a:pt x="384" y="1024"/>
                  </a:lnTo>
                  <a:lnTo>
                    <a:pt x="406" y="1028"/>
                  </a:lnTo>
                  <a:lnTo>
                    <a:pt x="425" y="1031"/>
                  </a:lnTo>
                  <a:lnTo>
                    <a:pt x="441" y="1032"/>
                  </a:lnTo>
                  <a:lnTo>
                    <a:pt x="455" y="1033"/>
                  </a:lnTo>
                  <a:lnTo>
                    <a:pt x="468" y="1032"/>
                  </a:lnTo>
                  <a:lnTo>
                    <a:pt x="483" y="1030"/>
                  </a:lnTo>
                  <a:lnTo>
                    <a:pt x="500" y="1025"/>
                  </a:lnTo>
                  <a:lnTo>
                    <a:pt x="517" y="1020"/>
                  </a:lnTo>
                  <a:lnTo>
                    <a:pt x="536" y="1013"/>
                  </a:lnTo>
                  <a:lnTo>
                    <a:pt x="555" y="1005"/>
                  </a:lnTo>
                  <a:lnTo>
                    <a:pt x="575" y="997"/>
                  </a:lnTo>
                  <a:lnTo>
                    <a:pt x="594" y="987"/>
                  </a:lnTo>
                  <a:lnTo>
                    <a:pt x="614" y="978"/>
                  </a:lnTo>
                  <a:lnTo>
                    <a:pt x="631" y="969"/>
                  </a:lnTo>
                  <a:lnTo>
                    <a:pt x="649" y="960"/>
                  </a:lnTo>
                  <a:lnTo>
                    <a:pt x="664" y="952"/>
                  </a:lnTo>
                  <a:lnTo>
                    <a:pt x="676" y="944"/>
                  </a:lnTo>
                  <a:lnTo>
                    <a:pt x="687" y="936"/>
                  </a:lnTo>
                  <a:lnTo>
                    <a:pt x="695" y="930"/>
                  </a:lnTo>
                  <a:lnTo>
                    <a:pt x="699" y="925"/>
                  </a:lnTo>
                  <a:lnTo>
                    <a:pt x="702" y="917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2" y="900"/>
                  </a:lnTo>
                  <a:lnTo>
                    <a:pt x="669" y="895"/>
                  </a:lnTo>
                  <a:lnTo>
                    <a:pt x="657" y="892"/>
                  </a:lnTo>
                  <a:lnTo>
                    <a:pt x="644" y="888"/>
                  </a:lnTo>
                  <a:lnTo>
                    <a:pt x="634" y="886"/>
                  </a:lnTo>
                  <a:lnTo>
                    <a:pt x="633" y="879"/>
                  </a:lnTo>
                  <a:lnTo>
                    <a:pt x="631" y="861"/>
                  </a:lnTo>
                  <a:lnTo>
                    <a:pt x="628" y="833"/>
                  </a:lnTo>
                  <a:lnTo>
                    <a:pt x="623" y="798"/>
                  </a:lnTo>
                  <a:lnTo>
                    <a:pt x="618" y="760"/>
                  </a:lnTo>
                  <a:lnTo>
                    <a:pt x="611" y="720"/>
                  </a:lnTo>
                  <a:lnTo>
                    <a:pt x="603" y="682"/>
                  </a:lnTo>
                  <a:lnTo>
                    <a:pt x="592" y="647"/>
                  </a:lnTo>
                  <a:lnTo>
                    <a:pt x="724" y="137"/>
                  </a:lnTo>
                  <a:lnTo>
                    <a:pt x="697" y="86"/>
                  </a:lnTo>
                  <a:lnTo>
                    <a:pt x="712" y="52"/>
                  </a:lnTo>
                  <a:lnTo>
                    <a:pt x="643" y="0"/>
                  </a:lnTo>
                  <a:lnTo>
                    <a:pt x="627" y="9"/>
                  </a:lnTo>
                  <a:lnTo>
                    <a:pt x="17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7"/>
            <p:cNvSpPr>
              <a:spLocks/>
            </p:cNvSpPr>
            <p:nvPr/>
          </p:nvSpPr>
          <p:spPr bwMode="auto">
            <a:xfrm>
              <a:off x="4685" y="2998"/>
              <a:ext cx="299" cy="300"/>
            </a:xfrm>
            <a:custGeom>
              <a:avLst/>
              <a:gdLst>
                <a:gd name="T0" fmla="*/ 0 w 598"/>
                <a:gd name="T1" fmla="*/ 573 h 602"/>
                <a:gd name="T2" fmla="*/ 436 w 598"/>
                <a:gd name="T3" fmla="*/ 602 h 602"/>
                <a:gd name="T4" fmla="*/ 598 w 598"/>
                <a:gd name="T5" fmla="*/ 0 h 602"/>
                <a:gd name="T6" fmla="*/ 578 w 598"/>
                <a:gd name="T7" fmla="*/ 9 h 602"/>
                <a:gd name="T8" fmla="*/ 147 w 598"/>
                <a:gd name="T9" fmla="*/ 54 h 602"/>
                <a:gd name="T10" fmla="*/ 131 w 598"/>
                <a:gd name="T11" fmla="*/ 51 h 602"/>
                <a:gd name="T12" fmla="*/ 0 w 598"/>
                <a:gd name="T13" fmla="*/ 573 h 6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8"/>
                <a:gd name="T22" fmla="*/ 0 h 602"/>
                <a:gd name="T23" fmla="*/ 598 w 598"/>
                <a:gd name="T24" fmla="*/ 602 h 6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8" h="602">
                  <a:moveTo>
                    <a:pt x="0" y="573"/>
                  </a:moveTo>
                  <a:lnTo>
                    <a:pt x="436" y="602"/>
                  </a:lnTo>
                  <a:lnTo>
                    <a:pt x="598" y="0"/>
                  </a:lnTo>
                  <a:lnTo>
                    <a:pt x="578" y="9"/>
                  </a:lnTo>
                  <a:lnTo>
                    <a:pt x="147" y="54"/>
                  </a:lnTo>
                  <a:lnTo>
                    <a:pt x="131" y="51"/>
                  </a:lnTo>
                  <a:lnTo>
                    <a:pt x="0" y="573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8"/>
            <p:cNvSpPr>
              <a:spLocks/>
            </p:cNvSpPr>
            <p:nvPr/>
          </p:nvSpPr>
          <p:spPr bwMode="auto">
            <a:xfrm>
              <a:off x="4910" y="2999"/>
              <a:ext cx="88" cy="308"/>
            </a:xfrm>
            <a:custGeom>
              <a:avLst/>
              <a:gdLst>
                <a:gd name="T0" fmla="*/ 165 w 177"/>
                <a:gd name="T1" fmla="*/ 0 h 617"/>
                <a:gd name="T2" fmla="*/ 177 w 177"/>
                <a:gd name="T3" fmla="*/ 5 h 617"/>
                <a:gd name="T4" fmla="*/ 10 w 177"/>
                <a:gd name="T5" fmla="*/ 617 h 617"/>
                <a:gd name="T6" fmla="*/ 0 w 177"/>
                <a:gd name="T7" fmla="*/ 609 h 617"/>
                <a:gd name="T8" fmla="*/ 165 w 177"/>
                <a:gd name="T9" fmla="*/ 0 h 6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17"/>
                <a:gd name="T17" fmla="*/ 177 w 177"/>
                <a:gd name="T18" fmla="*/ 617 h 6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17">
                  <a:moveTo>
                    <a:pt x="165" y="0"/>
                  </a:moveTo>
                  <a:lnTo>
                    <a:pt x="177" y="5"/>
                  </a:lnTo>
                  <a:lnTo>
                    <a:pt x="10" y="617"/>
                  </a:lnTo>
                  <a:lnTo>
                    <a:pt x="0" y="60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9"/>
            <p:cNvSpPr>
              <a:spLocks/>
            </p:cNvSpPr>
            <p:nvPr/>
          </p:nvSpPr>
          <p:spPr bwMode="auto">
            <a:xfrm>
              <a:off x="4921" y="3005"/>
              <a:ext cx="88" cy="311"/>
            </a:xfrm>
            <a:custGeom>
              <a:avLst/>
              <a:gdLst>
                <a:gd name="T0" fmla="*/ 167 w 178"/>
                <a:gd name="T1" fmla="*/ 0 h 621"/>
                <a:gd name="T2" fmla="*/ 178 w 178"/>
                <a:gd name="T3" fmla="*/ 12 h 621"/>
                <a:gd name="T4" fmla="*/ 9 w 178"/>
                <a:gd name="T5" fmla="*/ 621 h 621"/>
                <a:gd name="T6" fmla="*/ 0 w 178"/>
                <a:gd name="T7" fmla="*/ 612 h 621"/>
                <a:gd name="T8" fmla="*/ 167 w 178"/>
                <a:gd name="T9" fmla="*/ 0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"/>
                <a:gd name="T16" fmla="*/ 0 h 621"/>
                <a:gd name="T17" fmla="*/ 178 w 178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" h="621">
                  <a:moveTo>
                    <a:pt x="167" y="0"/>
                  </a:moveTo>
                  <a:lnTo>
                    <a:pt x="178" y="12"/>
                  </a:lnTo>
                  <a:lnTo>
                    <a:pt x="9" y="621"/>
                  </a:lnTo>
                  <a:lnTo>
                    <a:pt x="0" y="6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0"/>
            <p:cNvSpPr>
              <a:spLocks/>
            </p:cNvSpPr>
            <p:nvPr/>
          </p:nvSpPr>
          <p:spPr bwMode="auto">
            <a:xfrm>
              <a:off x="4896" y="3307"/>
              <a:ext cx="14" cy="11"/>
            </a:xfrm>
            <a:custGeom>
              <a:avLst/>
              <a:gdLst>
                <a:gd name="T0" fmla="*/ 18 w 27"/>
                <a:gd name="T1" fmla="*/ 0 h 22"/>
                <a:gd name="T2" fmla="*/ 0 w 27"/>
                <a:gd name="T3" fmla="*/ 12 h 22"/>
                <a:gd name="T4" fmla="*/ 8 w 27"/>
                <a:gd name="T5" fmla="*/ 22 h 22"/>
                <a:gd name="T6" fmla="*/ 27 w 27"/>
                <a:gd name="T7" fmla="*/ 9 h 22"/>
                <a:gd name="T8" fmla="*/ 18 w 27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2"/>
                <a:gd name="T17" fmla="*/ 27 w 27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2">
                  <a:moveTo>
                    <a:pt x="18" y="0"/>
                  </a:moveTo>
                  <a:lnTo>
                    <a:pt x="0" y="12"/>
                  </a:lnTo>
                  <a:lnTo>
                    <a:pt x="8" y="22"/>
                  </a:lnTo>
                  <a:lnTo>
                    <a:pt x="27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1"/>
            <p:cNvSpPr>
              <a:spLocks/>
            </p:cNvSpPr>
            <p:nvPr/>
          </p:nvSpPr>
          <p:spPr bwMode="auto">
            <a:xfrm>
              <a:off x="4905" y="3315"/>
              <a:ext cx="14" cy="11"/>
            </a:xfrm>
            <a:custGeom>
              <a:avLst/>
              <a:gdLst>
                <a:gd name="T0" fmla="*/ 19 w 28"/>
                <a:gd name="T1" fmla="*/ 0 h 22"/>
                <a:gd name="T2" fmla="*/ 0 w 28"/>
                <a:gd name="T3" fmla="*/ 13 h 22"/>
                <a:gd name="T4" fmla="*/ 8 w 28"/>
                <a:gd name="T5" fmla="*/ 22 h 22"/>
                <a:gd name="T6" fmla="*/ 28 w 28"/>
                <a:gd name="T7" fmla="*/ 8 h 22"/>
                <a:gd name="T8" fmla="*/ 19 w 2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2"/>
                <a:gd name="T17" fmla="*/ 28 w 28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2">
                  <a:moveTo>
                    <a:pt x="19" y="0"/>
                  </a:moveTo>
                  <a:lnTo>
                    <a:pt x="0" y="13"/>
                  </a:lnTo>
                  <a:lnTo>
                    <a:pt x="8" y="22"/>
                  </a:lnTo>
                  <a:lnTo>
                    <a:pt x="2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EDD6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2"/>
            <p:cNvSpPr>
              <a:spLocks/>
            </p:cNvSpPr>
            <p:nvPr/>
          </p:nvSpPr>
          <p:spPr bwMode="auto">
            <a:xfrm>
              <a:off x="4700" y="3302"/>
              <a:ext cx="183" cy="22"/>
            </a:xfrm>
            <a:custGeom>
              <a:avLst/>
              <a:gdLst>
                <a:gd name="T0" fmla="*/ 366 w 366"/>
                <a:gd name="T1" fmla="*/ 23 h 45"/>
                <a:gd name="T2" fmla="*/ 364 w 366"/>
                <a:gd name="T3" fmla="*/ 45 h 45"/>
                <a:gd name="T4" fmla="*/ 362 w 366"/>
                <a:gd name="T5" fmla="*/ 45 h 45"/>
                <a:gd name="T6" fmla="*/ 356 w 366"/>
                <a:gd name="T7" fmla="*/ 44 h 45"/>
                <a:gd name="T8" fmla="*/ 346 w 366"/>
                <a:gd name="T9" fmla="*/ 42 h 45"/>
                <a:gd name="T10" fmla="*/ 332 w 366"/>
                <a:gd name="T11" fmla="*/ 41 h 45"/>
                <a:gd name="T12" fmla="*/ 316 w 366"/>
                <a:gd name="T13" fmla="*/ 38 h 45"/>
                <a:gd name="T14" fmla="*/ 295 w 366"/>
                <a:gd name="T15" fmla="*/ 36 h 45"/>
                <a:gd name="T16" fmla="*/ 273 w 366"/>
                <a:gd name="T17" fmla="*/ 33 h 45"/>
                <a:gd name="T18" fmla="*/ 248 w 366"/>
                <a:gd name="T19" fmla="*/ 30 h 45"/>
                <a:gd name="T20" fmla="*/ 221 w 366"/>
                <a:gd name="T21" fmla="*/ 28 h 45"/>
                <a:gd name="T22" fmla="*/ 192 w 366"/>
                <a:gd name="T23" fmla="*/ 26 h 45"/>
                <a:gd name="T24" fmla="*/ 162 w 366"/>
                <a:gd name="T25" fmla="*/ 23 h 45"/>
                <a:gd name="T26" fmla="*/ 131 w 366"/>
                <a:gd name="T27" fmla="*/ 22 h 45"/>
                <a:gd name="T28" fmla="*/ 99 w 366"/>
                <a:gd name="T29" fmla="*/ 21 h 45"/>
                <a:gd name="T30" fmla="*/ 67 w 366"/>
                <a:gd name="T31" fmla="*/ 21 h 45"/>
                <a:gd name="T32" fmla="*/ 33 w 366"/>
                <a:gd name="T33" fmla="*/ 21 h 45"/>
                <a:gd name="T34" fmla="*/ 0 w 366"/>
                <a:gd name="T35" fmla="*/ 22 h 45"/>
                <a:gd name="T36" fmla="*/ 5 w 366"/>
                <a:gd name="T37" fmla="*/ 5 h 45"/>
                <a:gd name="T38" fmla="*/ 6 w 366"/>
                <a:gd name="T39" fmla="*/ 5 h 45"/>
                <a:gd name="T40" fmla="*/ 9 w 366"/>
                <a:gd name="T41" fmla="*/ 4 h 45"/>
                <a:gd name="T42" fmla="*/ 15 w 366"/>
                <a:gd name="T43" fmla="*/ 4 h 45"/>
                <a:gd name="T44" fmla="*/ 23 w 366"/>
                <a:gd name="T45" fmla="*/ 3 h 45"/>
                <a:gd name="T46" fmla="*/ 35 w 366"/>
                <a:gd name="T47" fmla="*/ 2 h 45"/>
                <a:gd name="T48" fmla="*/ 48 w 366"/>
                <a:gd name="T49" fmla="*/ 2 h 45"/>
                <a:gd name="T50" fmla="*/ 64 w 366"/>
                <a:gd name="T51" fmla="*/ 0 h 45"/>
                <a:gd name="T52" fmla="*/ 84 w 366"/>
                <a:gd name="T53" fmla="*/ 0 h 45"/>
                <a:gd name="T54" fmla="*/ 107 w 366"/>
                <a:gd name="T55" fmla="*/ 0 h 45"/>
                <a:gd name="T56" fmla="*/ 134 w 366"/>
                <a:gd name="T57" fmla="*/ 2 h 45"/>
                <a:gd name="T58" fmla="*/ 162 w 366"/>
                <a:gd name="T59" fmla="*/ 3 h 45"/>
                <a:gd name="T60" fmla="*/ 196 w 366"/>
                <a:gd name="T61" fmla="*/ 5 h 45"/>
                <a:gd name="T62" fmla="*/ 233 w 366"/>
                <a:gd name="T63" fmla="*/ 8 h 45"/>
                <a:gd name="T64" fmla="*/ 273 w 366"/>
                <a:gd name="T65" fmla="*/ 12 h 45"/>
                <a:gd name="T66" fmla="*/ 318 w 366"/>
                <a:gd name="T67" fmla="*/ 18 h 45"/>
                <a:gd name="T68" fmla="*/ 366 w 366"/>
                <a:gd name="T69" fmla="*/ 23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"/>
                <a:gd name="T106" fmla="*/ 0 h 45"/>
                <a:gd name="T107" fmla="*/ 366 w 366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" h="45">
                  <a:moveTo>
                    <a:pt x="366" y="23"/>
                  </a:moveTo>
                  <a:lnTo>
                    <a:pt x="364" y="45"/>
                  </a:lnTo>
                  <a:lnTo>
                    <a:pt x="362" y="45"/>
                  </a:lnTo>
                  <a:lnTo>
                    <a:pt x="356" y="44"/>
                  </a:lnTo>
                  <a:lnTo>
                    <a:pt x="346" y="42"/>
                  </a:lnTo>
                  <a:lnTo>
                    <a:pt x="332" y="41"/>
                  </a:lnTo>
                  <a:lnTo>
                    <a:pt x="316" y="38"/>
                  </a:lnTo>
                  <a:lnTo>
                    <a:pt x="295" y="36"/>
                  </a:lnTo>
                  <a:lnTo>
                    <a:pt x="273" y="33"/>
                  </a:lnTo>
                  <a:lnTo>
                    <a:pt x="248" y="30"/>
                  </a:lnTo>
                  <a:lnTo>
                    <a:pt x="221" y="28"/>
                  </a:lnTo>
                  <a:lnTo>
                    <a:pt x="192" y="26"/>
                  </a:lnTo>
                  <a:lnTo>
                    <a:pt x="162" y="23"/>
                  </a:lnTo>
                  <a:lnTo>
                    <a:pt x="131" y="22"/>
                  </a:lnTo>
                  <a:lnTo>
                    <a:pt x="99" y="21"/>
                  </a:lnTo>
                  <a:lnTo>
                    <a:pt x="67" y="21"/>
                  </a:lnTo>
                  <a:lnTo>
                    <a:pt x="33" y="21"/>
                  </a:lnTo>
                  <a:lnTo>
                    <a:pt x="0" y="22"/>
                  </a:lnTo>
                  <a:lnTo>
                    <a:pt x="5" y="5"/>
                  </a:lnTo>
                  <a:lnTo>
                    <a:pt x="6" y="5"/>
                  </a:lnTo>
                  <a:lnTo>
                    <a:pt x="9" y="4"/>
                  </a:lnTo>
                  <a:lnTo>
                    <a:pt x="15" y="4"/>
                  </a:lnTo>
                  <a:lnTo>
                    <a:pt x="23" y="3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7" y="0"/>
                  </a:lnTo>
                  <a:lnTo>
                    <a:pt x="134" y="2"/>
                  </a:lnTo>
                  <a:lnTo>
                    <a:pt x="162" y="3"/>
                  </a:lnTo>
                  <a:lnTo>
                    <a:pt x="196" y="5"/>
                  </a:lnTo>
                  <a:lnTo>
                    <a:pt x="233" y="8"/>
                  </a:lnTo>
                  <a:lnTo>
                    <a:pt x="273" y="12"/>
                  </a:lnTo>
                  <a:lnTo>
                    <a:pt x="318" y="18"/>
                  </a:lnTo>
                  <a:lnTo>
                    <a:pt x="366" y="23"/>
                  </a:lnTo>
                  <a:close/>
                </a:path>
              </a:pathLst>
            </a:custGeom>
            <a:solidFill>
              <a:srgbClr val="6BADC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3"/>
            <p:cNvSpPr>
              <a:spLocks/>
            </p:cNvSpPr>
            <p:nvPr/>
          </p:nvSpPr>
          <p:spPr bwMode="auto">
            <a:xfrm>
              <a:off x="4775" y="3263"/>
              <a:ext cx="20" cy="19"/>
            </a:xfrm>
            <a:custGeom>
              <a:avLst/>
              <a:gdLst>
                <a:gd name="T0" fmla="*/ 30 w 39"/>
                <a:gd name="T1" fmla="*/ 38 h 38"/>
                <a:gd name="T2" fmla="*/ 18 w 39"/>
                <a:gd name="T3" fmla="*/ 31 h 38"/>
                <a:gd name="T4" fmla="*/ 6 w 39"/>
                <a:gd name="T5" fmla="*/ 37 h 38"/>
                <a:gd name="T6" fmla="*/ 9 w 39"/>
                <a:gd name="T7" fmla="*/ 23 h 38"/>
                <a:gd name="T8" fmla="*/ 0 w 39"/>
                <a:gd name="T9" fmla="*/ 13 h 38"/>
                <a:gd name="T10" fmla="*/ 14 w 39"/>
                <a:gd name="T11" fmla="*/ 13 h 38"/>
                <a:gd name="T12" fmla="*/ 21 w 39"/>
                <a:gd name="T13" fmla="*/ 0 h 38"/>
                <a:gd name="T14" fmla="*/ 25 w 39"/>
                <a:gd name="T15" fmla="*/ 13 h 38"/>
                <a:gd name="T16" fmla="*/ 39 w 39"/>
                <a:gd name="T17" fmla="*/ 16 h 38"/>
                <a:gd name="T18" fmla="*/ 29 w 39"/>
                <a:gd name="T19" fmla="*/ 25 h 38"/>
                <a:gd name="T20" fmla="*/ 30 w 39"/>
                <a:gd name="T21" fmla="*/ 38 h 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8"/>
                <a:gd name="T35" fmla="*/ 39 w 39"/>
                <a:gd name="T36" fmla="*/ 38 h 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8">
                  <a:moveTo>
                    <a:pt x="30" y="38"/>
                  </a:moveTo>
                  <a:lnTo>
                    <a:pt x="18" y="31"/>
                  </a:lnTo>
                  <a:lnTo>
                    <a:pt x="6" y="37"/>
                  </a:lnTo>
                  <a:lnTo>
                    <a:pt x="9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21" y="0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29" y="25"/>
                  </a:lnTo>
                  <a:lnTo>
                    <a:pt x="30" y="38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4"/>
            <p:cNvSpPr>
              <a:spLocks/>
            </p:cNvSpPr>
            <p:nvPr/>
          </p:nvSpPr>
          <p:spPr bwMode="auto">
            <a:xfrm>
              <a:off x="4714" y="3028"/>
              <a:ext cx="234" cy="229"/>
            </a:xfrm>
            <a:custGeom>
              <a:avLst/>
              <a:gdLst>
                <a:gd name="T0" fmla="*/ 464 w 466"/>
                <a:gd name="T1" fmla="*/ 7 h 459"/>
                <a:gd name="T2" fmla="*/ 466 w 466"/>
                <a:gd name="T3" fmla="*/ 0 h 459"/>
                <a:gd name="T4" fmla="*/ 108 w 466"/>
                <a:gd name="T5" fmla="*/ 30 h 459"/>
                <a:gd name="T6" fmla="*/ 0 w 466"/>
                <a:gd name="T7" fmla="*/ 459 h 459"/>
                <a:gd name="T8" fmla="*/ 14 w 466"/>
                <a:gd name="T9" fmla="*/ 457 h 459"/>
                <a:gd name="T10" fmla="*/ 118 w 466"/>
                <a:gd name="T11" fmla="*/ 38 h 459"/>
                <a:gd name="T12" fmla="*/ 464 w 466"/>
                <a:gd name="T13" fmla="*/ 7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6"/>
                <a:gd name="T22" fmla="*/ 0 h 459"/>
                <a:gd name="T23" fmla="*/ 466 w 466"/>
                <a:gd name="T24" fmla="*/ 459 h 4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6" h="459">
                  <a:moveTo>
                    <a:pt x="464" y="7"/>
                  </a:moveTo>
                  <a:lnTo>
                    <a:pt x="466" y="0"/>
                  </a:lnTo>
                  <a:lnTo>
                    <a:pt x="108" y="30"/>
                  </a:lnTo>
                  <a:lnTo>
                    <a:pt x="0" y="459"/>
                  </a:lnTo>
                  <a:lnTo>
                    <a:pt x="14" y="457"/>
                  </a:lnTo>
                  <a:lnTo>
                    <a:pt x="118" y="38"/>
                  </a:lnTo>
                  <a:lnTo>
                    <a:pt x="46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5"/>
            <p:cNvSpPr>
              <a:spLocks/>
            </p:cNvSpPr>
            <p:nvPr/>
          </p:nvSpPr>
          <p:spPr bwMode="auto">
            <a:xfrm>
              <a:off x="4934" y="3034"/>
              <a:ext cx="79" cy="280"/>
            </a:xfrm>
            <a:custGeom>
              <a:avLst/>
              <a:gdLst>
                <a:gd name="T0" fmla="*/ 157 w 157"/>
                <a:gd name="T1" fmla="*/ 15 h 560"/>
                <a:gd name="T2" fmla="*/ 15 w 157"/>
                <a:gd name="T3" fmla="*/ 553 h 560"/>
                <a:gd name="T4" fmla="*/ 0 w 157"/>
                <a:gd name="T5" fmla="*/ 560 h 560"/>
                <a:gd name="T6" fmla="*/ 154 w 157"/>
                <a:gd name="T7" fmla="*/ 0 h 560"/>
                <a:gd name="T8" fmla="*/ 157 w 157"/>
                <a:gd name="T9" fmla="*/ 15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560"/>
                <a:gd name="T17" fmla="*/ 157 w 157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560">
                  <a:moveTo>
                    <a:pt x="157" y="15"/>
                  </a:moveTo>
                  <a:lnTo>
                    <a:pt x="15" y="553"/>
                  </a:lnTo>
                  <a:lnTo>
                    <a:pt x="0" y="560"/>
                  </a:lnTo>
                  <a:lnTo>
                    <a:pt x="154" y="0"/>
                  </a:lnTo>
                  <a:lnTo>
                    <a:pt x="157" y="1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6"/>
            <p:cNvSpPr>
              <a:spLocks/>
            </p:cNvSpPr>
            <p:nvPr/>
          </p:nvSpPr>
          <p:spPr bwMode="auto">
            <a:xfrm>
              <a:off x="4733" y="3319"/>
              <a:ext cx="143" cy="21"/>
            </a:xfrm>
            <a:custGeom>
              <a:avLst/>
              <a:gdLst>
                <a:gd name="T0" fmla="*/ 18 w 287"/>
                <a:gd name="T1" fmla="*/ 0 h 43"/>
                <a:gd name="T2" fmla="*/ 17 w 287"/>
                <a:gd name="T3" fmla="*/ 0 h 43"/>
                <a:gd name="T4" fmla="*/ 13 w 287"/>
                <a:gd name="T5" fmla="*/ 1 h 43"/>
                <a:gd name="T6" fmla="*/ 8 w 287"/>
                <a:gd name="T7" fmla="*/ 3 h 43"/>
                <a:gd name="T8" fmla="*/ 3 w 287"/>
                <a:gd name="T9" fmla="*/ 7 h 43"/>
                <a:gd name="T10" fmla="*/ 0 w 287"/>
                <a:gd name="T11" fmla="*/ 10 h 43"/>
                <a:gd name="T12" fmla="*/ 0 w 287"/>
                <a:gd name="T13" fmla="*/ 14 h 43"/>
                <a:gd name="T14" fmla="*/ 2 w 287"/>
                <a:gd name="T15" fmla="*/ 18 h 43"/>
                <a:gd name="T16" fmla="*/ 9 w 287"/>
                <a:gd name="T17" fmla="*/ 24 h 43"/>
                <a:gd name="T18" fmla="*/ 16 w 287"/>
                <a:gd name="T19" fmla="*/ 26 h 43"/>
                <a:gd name="T20" fmla="*/ 28 w 287"/>
                <a:gd name="T21" fmla="*/ 30 h 43"/>
                <a:gd name="T22" fmla="*/ 45 w 287"/>
                <a:gd name="T23" fmla="*/ 32 h 43"/>
                <a:gd name="T24" fmla="*/ 63 w 287"/>
                <a:gd name="T25" fmla="*/ 33 h 43"/>
                <a:gd name="T26" fmla="*/ 85 w 287"/>
                <a:gd name="T27" fmla="*/ 36 h 43"/>
                <a:gd name="T28" fmla="*/ 108 w 287"/>
                <a:gd name="T29" fmla="*/ 37 h 43"/>
                <a:gd name="T30" fmla="*/ 133 w 287"/>
                <a:gd name="T31" fmla="*/ 38 h 43"/>
                <a:gd name="T32" fmla="*/ 157 w 287"/>
                <a:gd name="T33" fmla="*/ 39 h 43"/>
                <a:gd name="T34" fmla="*/ 182 w 287"/>
                <a:gd name="T35" fmla="*/ 40 h 43"/>
                <a:gd name="T36" fmla="*/ 206 w 287"/>
                <a:gd name="T37" fmla="*/ 41 h 43"/>
                <a:gd name="T38" fmla="*/ 228 w 287"/>
                <a:gd name="T39" fmla="*/ 41 h 43"/>
                <a:gd name="T40" fmla="*/ 247 w 287"/>
                <a:gd name="T41" fmla="*/ 41 h 43"/>
                <a:gd name="T42" fmla="*/ 263 w 287"/>
                <a:gd name="T43" fmla="*/ 43 h 43"/>
                <a:gd name="T44" fmla="*/ 276 w 287"/>
                <a:gd name="T45" fmla="*/ 43 h 43"/>
                <a:gd name="T46" fmla="*/ 284 w 287"/>
                <a:gd name="T47" fmla="*/ 43 h 43"/>
                <a:gd name="T48" fmla="*/ 287 w 287"/>
                <a:gd name="T49" fmla="*/ 43 h 43"/>
                <a:gd name="T50" fmla="*/ 284 w 287"/>
                <a:gd name="T51" fmla="*/ 43 h 43"/>
                <a:gd name="T52" fmla="*/ 276 w 287"/>
                <a:gd name="T53" fmla="*/ 41 h 43"/>
                <a:gd name="T54" fmla="*/ 266 w 287"/>
                <a:gd name="T55" fmla="*/ 41 h 43"/>
                <a:gd name="T56" fmla="*/ 251 w 287"/>
                <a:gd name="T57" fmla="*/ 39 h 43"/>
                <a:gd name="T58" fmla="*/ 232 w 287"/>
                <a:gd name="T59" fmla="*/ 38 h 43"/>
                <a:gd name="T60" fmla="*/ 213 w 287"/>
                <a:gd name="T61" fmla="*/ 37 h 43"/>
                <a:gd name="T62" fmla="*/ 192 w 287"/>
                <a:gd name="T63" fmla="*/ 35 h 43"/>
                <a:gd name="T64" fmla="*/ 170 w 287"/>
                <a:gd name="T65" fmla="*/ 33 h 43"/>
                <a:gd name="T66" fmla="*/ 147 w 287"/>
                <a:gd name="T67" fmla="*/ 31 h 43"/>
                <a:gd name="T68" fmla="*/ 125 w 287"/>
                <a:gd name="T69" fmla="*/ 29 h 43"/>
                <a:gd name="T70" fmla="*/ 103 w 287"/>
                <a:gd name="T71" fmla="*/ 28 h 43"/>
                <a:gd name="T72" fmla="*/ 85 w 287"/>
                <a:gd name="T73" fmla="*/ 25 h 43"/>
                <a:gd name="T74" fmla="*/ 68 w 287"/>
                <a:gd name="T75" fmla="*/ 24 h 43"/>
                <a:gd name="T76" fmla="*/ 53 w 287"/>
                <a:gd name="T77" fmla="*/ 23 h 43"/>
                <a:gd name="T78" fmla="*/ 42 w 287"/>
                <a:gd name="T79" fmla="*/ 22 h 43"/>
                <a:gd name="T80" fmla="*/ 35 w 287"/>
                <a:gd name="T81" fmla="*/ 21 h 43"/>
                <a:gd name="T82" fmla="*/ 24 w 287"/>
                <a:gd name="T83" fmla="*/ 15 h 43"/>
                <a:gd name="T84" fmla="*/ 18 w 287"/>
                <a:gd name="T85" fmla="*/ 8 h 43"/>
                <a:gd name="T86" fmla="*/ 18 w 287"/>
                <a:gd name="T87" fmla="*/ 2 h 43"/>
                <a:gd name="T88" fmla="*/ 18 w 287"/>
                <a:gd name="T89" fmla="*/ 0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7"/>
                <a:gd name="T136" fmla="*/ 0 h 43"/>
                <a:gd name="T137" fmla="*/ 287 w 287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7" h="43">
                  <a:moveTo>
                    <a:pt x="18" y="0"/>
                  </a:moveTo>
                  <a:lnTo>
                    <a:pt x="17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9" y="24"/>
                  </a:lnTo>
                  <a:lnTo>
                    <a:pt x="16" y="26"/>
                  </a:lnTo>
                  <a:lnTo>
                    <a:pt x="28" y="30"/>
                  </a:lnTo>
                  <a:lnTo>
                    <a:pt x="45" y="32"/>
                  </a:lnTo>
                  <a:lnTo>
                    <a:pt x="63" y="33"/>
                  </a:lnTo>
                  <a:lnTo>
                    <a:pt x="85" y="36"/>
                  </a:lnTo>
                  <a:lnTo>
                    <a:pt x="108" y="37"/>
                  </a:lnTo>
                  <a:lnTo>
                    <a:pt x="133" y="38"/>
                  </a:lnTo>
                  <a:lnTo>
                    <a:pt x="157" y="39"/>
                  </a:lnTo>
                  <a:lnTo>
                    <a:pt x="182" y="40"/>
                  </a:lnTo>
                  <a:lnTo>
                    <a:pt x="206" y="41"/>
                  </a:lnTo>
                  <a:lnTo>
                    <a:pt x="228" y="41"/>
                  </a:lnTo>
                  <a:lnTo>
                    <a:pt x="247" y="41"/>
                  </a:lnTo>
                  <a:lnTo>
                    <a:pt x="263" y="43"/>
                  </a:lnTo>
                  <a:lnTo>
                    <a:pt x="276" y="43"/>
                  </a:lnTo>
                  <a:lnTo>
                    <a:pt x="284" y="43"/>
                  </a:lnTo>
                  <a:lnTo>
                    <a:pt x="287" y="43"/>
                  </a:lnTo>
                  <a:lnTo>
                    <a:pt x="284" y="43"/>
                  </a:lnTo>
                  <a:lnTo>
                    <a:pt x="276" y="41"/>
                  </a:lnTo>
                  <a:lnTo>
                    <a:pt x="266" y="41"/>
                  </a:lnTo>
                  <a:lnTo>
                    <a:pt x="251" y="39"/>
                  </a:lnTo>
                  <a:lnTo>
                    <a:pt x="232" y="38"/>
                  </a:lnTo>
                  <a:lnTo>
                    <a:pt x="213" y="37"/>
                  </a:lnTo>
                  <a:lnTo>
                    <a:pt x="192" y="35"/>
                  </a:lnTo>
                  <a:lnTo>
                    <a:pt x="170" y="33"/>
                  </a:lnTo>
                  <a:lnTo>
                    <a:pt x="147" y="31"/>
                  </a:lnTo>
                  <a:lnTo>
                    <a:pt x="125" y="29"/>
                  </a:lnTo>
                  <a:lnTo>
                    <a:pt x="103" y="28"/>
                  </a:lnTo>
                  <a:lnTo>
                    <a:pt x="85" y="25"/>
                  </a:lnTo>
                  <a:lnTo>
                    <a:pt x="68" y="24"/>
                  </a:lnTo>
                  <a:lnTo>
                    <a:pt x="53" y="23"/>
                  </a:lnTo>
                  <a:lnTo>
                    <a:pt x="42" y="22"/>
                  </a:lnTo>
                  <a:lnTo>
                    <a:pt x="35" y="21"/>
                  </a:lnTo>
                  <a:lnTo>
                    <a:pt x="24" y="15"/>
                  </a:lnTo>
                  <a:lnTo>
                    <a:pt x="18" y="8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7"/>
            <p:cNvSpPr>
              <a:spLocks/>
            </p:cNvSpPr>
            <p:nvPr/>
          </p:nvSpPr>
          <p:spPr bwMode="auto">
            <a:xfrm>
              <a:off x="4885" y="3354"/>
              <a:ext cx="52" cy="30"/>
            </a:xfrm>
            <a:custGeom>
              <a:avLst/>
              <a:gdLst>
                <a:gd name="T0" fmla="*/ 94 w 103"/>
                <a:gd name="T1" fmla="*/ 5 h 60"/>
                <a:gd name="T2" fmla="*/ 0 w 103"/>
                <a:gd name="T3" fmla="*/ 0 h 60"/>
                <a:gd name="T4" fmla="*/ 1 w 103"/>
                <a:gd name="T5" fmla="*/ 11 h 60"/>
                <a:gd name="T6" fmla="*/ 1 w 103"/>
                <a:gd name="T7" fmla="*/ 20 h 60"/>
                <a:gd name="T8" fmla="*/ 1 w 103"/>
                <a:gd name="T9" fmla="*/ 29 h 60"/>
                <a:gd name="T10" fmla="*/ 1 w 103"/>
                <a:gd name="T11" fmla="*/ 38 h 60"/>
                <a:gd name="T12" fmla="*/ 103 w 103"/>
                <a:gd name="T13" fmla="*/ 60 h 60"/>
                <a:gd name="T14" fmla="*/ 100 w 103"/>
                <a:gd name="T15" fmla="*/ 37 h 60"/>
                <a:gd name="T16" fmla="*/ 98 w 103"/>
                <a:gd name="T17" fmla="*/ 20 h 60"/>
                <a:gd name="T18" fmla="*/ 95 w 103"/>
                <a:gd name="T19" fmla="*/ 8 h 60"/>
                <a:gd name="T20" fmla="*/ 94 w 103"/>
                <a:gd name="T21" fmla="*/ 5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60"/>
                <a:gd name="T35" fmla="*/ 103 w 103"/>
                <a:gd name="T36" fmla="*/ 60 h 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60">
                  <a:moveTo>
                    <a:pt x="94" y="5"/>
                  </a:moveTo>
                  <a:lnTo>
                    <a:pt x="0" y="0"/>
                  </a:lnTo>
                  <a:lnTo>
                    <a:pt x="1" y="11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1" y="38"/>
                  </a:lnTo>
                  <a:lnTo>
                    <a:pt x="103" y="60"/>
                  </a:lnTo>
                  <a:lnTo>
                    <a:pt x="100" y="37"/>
                  </a:lnTo>
                  <a:lnTo>
                    <a:pt x="98" y="20"/>
                  </a:lnTo>
                  <a:lnTo>
                    <a:pt x="95" y="8"/>
                  </a:lnTo>
                  <a:lnTo>
                    <a:pt x="94" y="5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8"/>
            <p:cNvSpPr>
              <a:spLocks/>
            </p:cNvSpPr>
            <p:nvPr/>
          </p:nvSpPr>
          <p:spPr bwMode="auto">
            <a:xfrm>
              <a:off x="4870" y="3373"/>
              <a:ext cx="67" cy="65"/>
            </a:xfrm>
            <a:custGeom>
              <a:avLst/>
              <a:gdLst>
                <a:gd name="T0" fmla="*/ 30 w 134"/>
                <a:gd name="T1" fmla="*/ 0 h 129"/>
                <a:gd name="T2" fmla="*/ 24 w 134"/>
                <a:gd name="T3" fmla="*/ 43 h 129"/>
                <a:gd name="T4" fmla="*/ 14 w 134"/>
                <a:gd name="T5" fmla="*/ 73 h 129"/>
                <a:gd name="T6" fmla="*/ 5 w 134"/>
                <a:gd name="T7" fmla="*/ 91 h 129"/>
                <a:gd name="T8" fmla="*/ 0 w 134"/>
                <a:gd name="T9" fmla="*/ 97 h 129"/>
                <a:gd name="T10" fmla="*/ 130 w 134"/>
                <a:gd name="T11" fmla="*/ 129 h 129"/>
                <a:gd name="T12" fmla="*/ 132 w 134"/>
                <a:gd name="T13" fmla="*/ 98 h 129"/>
                <a:gd name="T14" fmla="*/ 134 w 134"/>
                <a:gd name="T15" fmla="*/ 71 h 129"/>
                <a:gd name="T16" fmla="*/ 134 w 134"/>
                <a:gd name="T17" fmla="*/ 44 h 129"/>
                <a:gd name="T18" fmla="*/ 132 w 134"/>
                <a:gd name="T19" fmla="*/ 22 h 129"/>
                <a:gd name="T20" fmla="*/ 30 w 134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29"/>
                <a:gd name="T35" fmla="*/ 134 w 134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29">
                  <a:moveTo>
                    <a:pt x="30" y="0"/>
                  </a:moveTo>
                  <a:lnTo>
                    <a:pt x="24" y="43"/>
                  </a:lnTo>
                  <a:lnTo>
                    <a:pt x="14" y="73"/>
                  </a:lnTo>
                  <a:lnTo>
                    <a:pt x="5" y="91"/>
                  </a:lnTo>
                  <a:lnTo>
                    <a:pt x="0" y="97"/>
                  </a:lnTo>
                  <a:lnTo>
                    <a:pt x="130" y="129"/>
                  </a:lnTo>
                  <a:lnTo>
                    <a:pt x="132" y="98"/>
                  </a:lnTo>
                  <a:lnTo>
                    <a:pt x="134" y="71"/>
                  </a:lnTo>
                  <a:lnTo>
                    <a:pt x="134" y="44"/>
                  </a:lnTo>
                  <a:lnTo>
                    <a:pt x="132" y="2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DD8A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9"/>
            <p:cNvSpPr>
              <a:spLocks/>
            </p:cNvSpPr>
            <p:nvPr/>
          </p:nvSpPr>
          <p:spPr bwMode="auto">
            <a:xfrm>
              <a:off x="4945" y="3358"/>
              <a:ext cx="30" cy="79"/>
            </a:xfrm>
            <a:custGeom>
              <a:avLst/>
              <a:gdLst>
                <a:gd name="T0" fmla="*/ 0 w 60"/>
                <a:gd name="T1" fmla="*/ 0 h 159"/>
                <a:gd name="T2" fmla="*/ 2 w 60"/>
                <a:gd name="T3" fmla="*/ 4 h 159"/>
                <a:gd name="T4" fmla="*/ 7 w 60"/>
                <a:gd name="T5" fmla="*/ 14 h 159"/>
                <a:gd name="T6" fmla="*/ 15 w 60"/>
                <a:gd name="T7" fmla="*/ 28 h 159"/>
                <a:gd name="T8" fmla="*/ 24 w 60"/>
                <a:gd name="T9" fmla="*/ 46 h 159"/>
                <a:gd name="T10" fmla="*/ 33 w 60"/>
                <a:gd name="T11" fmla="*/ 68 h 159"/>
                <a:gd name="T12" fmla="*/ 44 w 60"/>
                <a:gd name="T13" fmla="*/ 90 h 159"/>
                <a:gd name="T14" fmla="*/ 53 w 60"/>
                <a:gd name="T15" fmla="*/ 113 h 159"/>
                <a:gd name="T16" fmla="*/ 60 w 60"/>
                <a:gd name="T17" fmla="*/ 135 h 159"/>
                <a:gd name="T18" fmla="*/ 59 w 60"/>
                <a:gd name="T19" fmla="*/ 136 h 159"/>
                <a:gd name="T20" fmla="*/ 54 w 60"/>
                <a:gd name="T21" fmla="*/ 138 h 159"/>
                <a:gd name="T22" fmla="*/ 48 w 60"/>
                <a:gd name="T23" fmla="*/ 142 h 159"/>
                <a:gd name="T24" fmla="*/ 40 w 60"/>
                <a:gd name="T25" fmla="*/ 145 h 159"/>
                <a:gd name="T26" fmla="*/ 32 w 60"/>
                <a:gd name="T27" fmla="*/ 150 h 159"/>
                <a:gd name="T28" fmla="*/ 23 w 60"/>
                <a:gd name="T29" fmla="*/ 153 h 159"/>
                <a:gd name="T30" fmla="*/ 15 w 60"/>
                <a:gd name="T31" fmla="*/ 157 h 159"/>
                <a:gd name="T32" fmla="*/ 7 w 60"/>
                <a:gd name="T33" fmla="*/ 159 h 159"/>
                <a:gd name="T34" fmla="*/ 8 w 60"/>
                <a:gd name="T35" fmla="*/ 144 h 159"/>
                <a:gd name="T36" fmla="*/ 10 w 60"/>
                <a:gd name="T37" fmla="*/ 105 h 159"/>
                <a:gd name="T38" fmla="*/ 9 w 60"/>
                <a:gd name="T39" fmla="*/ 53 h 159"/>
                <a:gd name="T40" fmla="*/ 0 w 60"/>
                <a:gd name="T41" fmla="*/ 0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0"/>
                <a:gd name="T64" fmla="*/ 0 h 159"/>
                <a:gd name="T65" fmla="*/ 60 w 60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0" h="159">
                  <a:moveTo>
                    <a:pt x="0" y="0"/>
                  </a:moveTo>
                  <a:lnTo>
                    <a:pt x="2" y="4"/>
                  </a:lnTo>
                  <a:lnTo>
                    <a:pt x="7" y="14"/>
                  </a:lnTo>
                  <a:lnTo>
                    <a:pt x="15" y="28"/>
                  </a:lnTo>
                  <a:lnTo>
                    <a:pt x="24" y="46"/>
                  </a:lnTo>
                  <a:lnTo>
                    <a:pt x="33" y="68"/>
                  </a:lnTo>
                  <a:lnTo>
                    <a:pt x="44" y="90"/>
                  </a:lnTo>
                  <a:lnTo>
                    <a:pt x="53" y="113"/>
                  </a:lnTo>
                  <a:lnTo>
                    <a:pt x="60" y="135"/>
                  </a:lnTo>
                  <a:lnTo>
                    <a:pt x="59" y="136"/>
                  </a:lnTo>
                  <a:lnTo>
                    <a:pt x="54" y="138"/>
                  </a:lnTo>
                  <a:lnTo>
                    <a:pt x="48" y="142"/>
                  </a:lnTo>
                  <a:lnTo>
                    <a:pt x="40" y="145"/>
                  </a:lnTo>
                  <a:lnTo>
                    <a:pt x="32" y="150"/>
                  </a:lnTo>
                  <a:lnTo>
                    <a:pt x="23" y="153"/>
                  </a:lnTo>
                  <a:lnTo>
                    <a:pt x="15" y="157"/>
                  </a:lnTo>
                  <a:lnTo>
                    <a:pt x="7" y="159"/>
                  </a:lnTo>
                  <a:lnTo>
                    <a:pt x="8" y="144"/>
                  </a:lnTo>
                  <a:lnTo>
                    <a:pt x="10" y="105"/>
                  </a:lnTo>
                  <a:lnTo>
                    <a:pt x="9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40"/>
            <p:cNvSpPr>
              <a:spLocks/>
            </p:cNvSpPr>
            <p:nvPr/>
          </p:nvSpPr>
          <p:spPr bwMode="auto">
            <a:xfrm>
              <a:off x="4745" y="3425"/>
              <a:ext cx="149" cy="51"/>
            </a:xfrm>
            <a:custGeom>
              <a:avLst/>
              <a:gdLst>
                <a:gd name="T0" fmla="*/ 199 w 297"/>
                <a:gd name="T1" fmla="*/ 7 h 101"/>
                <a:gd name="T2" fmla="*/ 169 w 297"/>
                <a:gd name="T3" fmla="*/ 0 h 101"/>
                <a:gd name="T4" fmla="*/ 162 w 297"/>
                <a:gd name="T5" fmla="*/ 1 h 101"/>
                <a:gd name="T6" fmla="*/ 143 w 297"/>
                <a:gd name="T7" fmla="*/ 3 h 101"/>
                <a:gd name="T8" fmla="*/ 116 w 297"/>
                <a:gd name="T9" fmla="*/ 8 h 101"/>
                <a:gd name="T10" fmla="*/ 85 w 297"/>
                <a:gd name="T11" fmla="*/ 13 h 101"/>
                <a:gd name="T12" fmla="*/ 54 w 297"/>
                <a:gd name="T13" fmla="*/ 18 h 101"/>
                <a:gd name="T14" fmla="*/ 26 w 297"/>
                <a:gd name="T15" fmla="*/ 24 h 101"/>
                <a:gd name="T16" fmla="*/ 8 w 297"/>
                <a:gd name="T17" fmla="*/ 30 h 101"/>
                <a:gd name="T18" fmla="*/ 0 w 297"/>
                <a:gd name="T19" fmla="*/ 35 h 101"/>
                <a:gd name="T20" fmla="*/ 2 w 297"/>
                <a:gd name="T21" fmla="*/ 38 h 101"/>
                <a:gd name="T22" fmla="*/ 9 w 297"/>
                <a:gd name="T23" fmla="*/ 41 h 101"/>
                <a:gd name="T24" fmla="*/ 21 w 297"/>
                <a:gd name="T25" fmla="*/ 46 h 101"/>
                <a:gd name="T26" fmla="*/ 36 w 297"/>
                <a:gd name="T27" fmla="*/ 51 h 101"/>
                <a:gd name="T28" fmla="*/ 53 w 297"/>
                <a:gd name="T29" fmla="*/ 56 h 101"/>
                <a:gd name="T30" fmla="*/ 74 w 297"/>
                <a:gd name="T31" fmla="*/ 61 h 101"/>
                <a:gd name="T32" fmla="*/ 97 w 297"/>
                <a:gd name="T33" fmla="*/ 67 h 101"/>
                <a:gd name="T34" fmla="*/ 121 w 297"/>
                <a:gd name="T35" fmla="*/ 73 h 101"/>
                <a:gd name="T36" fmla="*/ 146 w 297"/>
                <a:gd name="T37" fmla="*/ 77 h 101"/>
                <a:gd name="T38" fmla="*/ 172 w 297"/>
                <a:gd name="T39" fmla="*/ 83 h 101"/>
                <a:gd name="T40" fmla="*/ 196 w 297"/>
                <a:gd name="T41" fmla="*/ 88 h 101"/>
                <a:gd name="T42" fmla="*/ 220 w 297"/>
                <a:gd name="T43" fmla="*/ 91 h 101"/>
                <a:gd name="T44" fmla="*/ 243 w 297"/>
                <a:gd name="T45" fmla="*/ 96 h 101"/>
                <a:gd name="T46" fmla="*/ 264 w 297"/>
                <a:gd name="T47" fmla="*/ 98 h 101"/>
                <a:gd name="T48" fmla="*/ 282 w 297"/>
                <a:gd name="T49" fmla="*/ 100 h 101"/>
                <a:gd name="T50" fmla="*/ 297 w 297"/>
                <a:gd name="T51" fmla="*/ 101 h 101"/>
                <a:gd name="T52" fmla="*/ 177 w 297"/>
                <a:gd name="T53" fmla="*/ 37 h 101"/>
                <a:gd name="T54" fmla="*/ 199 w 297"/>
                <a:gd name="T55" fmla="*/ 7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7"/>
                <a:gd name="T85" fmla="*/ 0 h 101"/>
                <a:gd name="T86" fmla="*/ 297 w 297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7" h="101">
                  <a:moveTo>
                    <a:pt x="199" y="7"/>
                  </a:moveTo>
                  <a:lnTo>
                    <a:pt x="169" y="0"/>
                  </a:lnTo>
                  <a:lnTo>
                    <a:pt x="162" y="1"/>
                  </a:lnTo>
                  <a:lnTo>
                    <a:pt x="143" y="3"/>
                  </a:lnTo>
                  <a:lnTo>
                    <a:pt x="116" y="8"/>
                  </a:lnTo>
                  <a:lnTo>
                    <a:pt x="85" y="13"/>
                  </a:lnTo>
                  <a:lnTo>
                    <a:pt x="54" y="18"/>
                  </a:lnTo>
                  <a:lnTo>
                    <a:pt x="26" y="24"/>
                  </a:lnTo>
                  <a:lnTo>
                    <a:pt x="8" y="3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41"/>
                  </a:lnTo>
                  <a:lnTo>
                    <a:pt x="21" y="46"/>
                  </a:lnTo>
                  <a:lnTo>
                    <a:pt x="36" y="51"/>
                  </a:lnTo>
                  <a:lnTo>
                    <a:pt x="53" y="56"/>
                  </a:lnTo>
                  <a:lnTo>
                    <a:pt x="74" y="61"/>
                  </a:lnTo>
                  <a:lnTo>
                    <a:pt x="97" y="67"/>
                  </a:lnTo>
                  <a:lnTo>
                    <a:pt x="121" y="73"/>
                  </a:lnTo>
                  <a:lnTo>
                    <a:pt x="146" y="77"/>
                  </a:lnTo>
                  <a:lnTo>
                    <a:pt x="172" y="83"/>
                  </a:lnTo>
                  <a:lnTo>
                    <a:pt x="196" y="88"/>
                  </a:lnTo>
                  <a:lnTo>
                    <a:pt x="220" y="91"/>
                  </a:lnTo>
                  <a:lnTo>
                    <a:pt x="243" y="96"/>
                  </a:lnTo>
                  <a:lnTo>
                    <a:pt x="264" y="98"/>
                  </a:lnTo>
                  <a:lnTo>
                    <a:pt x="282" y="100"/>
                  </a:lnTo>
                  <a:lnTo>
                    <a:pt x="297" y="101"/>
                  </a:lnTo>
                  <a:lnTo>
                    <a:pt x="177" y="37"/>
                  </a:lnTo>
                  <a:lnTo>
                    <a:pt x="199" y="7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1"/>
            <p:cNvSpPr>
              <a:spLocks/>
            </p:cNvSpPr>
            <p:nvPr/>
          </p:nvSpPr>
          <p:spPr bwMode="auto">
            <a:xfrm>
              <a:off x="4834" y="3428"/>
              <a:ext cx="167" cy="48"/>
            </a:xfrm>
            <a:custGeom>
              <a:avLst/>
              <a:gdLst>
                <a:gd name="T0" fmla="*/ 129 w 335"/>
                <a:gd name="T1" fmla="*/ 94 h 94"/>
                <a:gd name="T2" fmla="*/ 142 w 335"/>
                <a:gd name="T3" fmla="*/ 93 h 94"/>
                <a:gd name="T4" fmla="*/ 157 w 335"/>
                <a:gd name="T5" fmla="*/ 91 h 94"/>
                <a:gd name="T6" fmla="*/ 172 w 335"/>
                <a:gd name="T7" fmla="*/ 86 h 94"/>
                <a:gd name="T8" fmla="*/ 188 w 335"/>
                <a:gd name="T9" fmla="*/ 82 h 94"/>
                <a:gd name="T10" fmla="*/ 205 w 335"/>
                <a:gd name="T11" fmla="*/ 76 h 94"/>
                <a:gd name="T12" fmla="*/ 223 w 335"/>
                <a:gd name="T13" fmla="*/ 70 h 94"/>
                <a:gd name="T14" fmla="*/ 240 w 335"/>
                <a:gd name="T15" fmla="*/ 63 h 94"/>
                <a:gd name="T16" fmla="*/ 256 w 335"/>
                <a:gd name="T17" fmla="*/ 56 h 94"/>
                <a:gd name="T18" fmla="*/ 272 w 335"/>
                <a:gd name="T19" fmla="*/ 49 h 94"/>
                <a:gd name="T20" fmla="*/ 286 w 335"/>
                <a:gd name="T21" fmla="*/ 44 h 94"/>
                <a:gd name="T22" fmla="*/ 300 w 335"/>
                <a:gd name="T23" fmla="*/ 37 h 94"/>
                <a:gd name="T24" fmla="*/ 311 w 335"/>
                <a:gd name="T25" fmla="*/ 32 h 94"/>
                <a:gd name="T26" fmla="*/ 321 w 335"/>
                <a:gd name="T27" fmla="*/ 28 h 94"/>
                <a:gd name="T28" fmla="*/ 329 w 335"/>
                <a:gd name="T29" fmla="*/ 24 h 94"/>
                <a:gd name="T30" fmla="*/ 333 w 335"/>
                <a:gd name="T31" fmla="*/ 22 h 94"/>
                <a:gd name="T32" fmla="*/ 335 w 335"/>
                <a:gd name="T33" fmla="*/ 21 h 94"/>
                <a:gd name="T34" fmla="*/ 267 w 335"/>
                <a:gd name="T35" fmla="*/ 25 h 94"/>
                <a:gd name="T36" fmla="*/ 210 w 335"/>
                <a:gd name="T37" fmla="*/ 46 h 94"/>
                <a:gd name="T38" fmla="*/ 22 w 335"/>
                <a:gd name="T39" fmla="*/ 0 h 94"/>
                <a:gd name="T40" fmla="*/ 0 w 335"/>
                <a:gd name="T41" fmla="*/ 30 h 94"/>
                <a:gd name="T42" fmla="*/ 120 w 335"/>
                <a:gd name="T43" fmla="*/ 94 h 94"/>
                <a:gd name="T44" fmla="*/ 123 w 335"/>
                <a:gd name="T45" fmla="*/ 94 h 94"/>
                <a:gd name="T46" fmla="*/ 125 w 335"/>
                <a:gd name="T47" fmla="*/ 94 h 94"/>
                <a:gd name="T48" fmla="*/ 127 w 335"/>
                <a:gd name="T49" fmla="*/ 94 h 94"/>
                <a:gd name="T50" fmla="*/ 129 w 335"/>
                <a:gd name="T51" fmla="*/ 94 h 9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5"/>
                <a:gd name="T79" fmla="*/ 0 h 94"/>
                <a:gd name="T80" fmla="*/ 335 w 335"/>
                <a:gd name="T81" fmla="*/ 94 h 9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5" h="94">
                  <a:moveTo>
                    <a:pt x="129" y="94"/>
                  </a:moveTo>
                  <a:lnTo>
                    <a:pt x="142" y="93"/>
                  </a:lnTo>
                  <a:lnTo>
                    <a:pt x="157" y="91"/>
                  </a:lnTo>
                  <a:lnTo>
                    <a:pt x="172" y="86"/>
                  </a:lnTo>
                  <a:lnTo>
                    <a:pt x="188" y="82"/>
                  </a:lnTo>
                  <a:lnTo>
                    <a:pt x="205" y="76"/>
                  </a:lnTo>
                  <a:lnTo>
                    <a:pt x="223" y="70"/>
                  </a:lnTo>
                  <a:lnTo>
                    <a:pt x="240" y="63"/>
                  </a:lnTo>
                  <a:lnTo>
                    <a:pt x="256" y="56"/>
                  </a:lnTo>
                  <a:lnTo>
                    <a:pt x="272" y="49"/>
                  </a:lnTo>
                  <a:lnTo>
                    <a:pt x="286" y="44"/>
                  </a:lnTo>
                  <a:lnTo>
                    <a:pt x="300" y="37"/>
                  </a:lnTo>
                  <a:lnTo>
                    <a:pt x="311" y="32"/>
                  </a:lnTo>
                  <a:lnTo>
                    <a:pt x="321" y="28"/>
                  </a:lnTo>
                  <a:lnTo>
                    <a:pt x="329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267" y="25"/>
                  </a:lnTo>
                  <a:lnTo>
                    <a:pt x="210" y="46"/>
                  </a:lnTo>
                  <a:lnTo>
                    <a:pt x="22" y="0"/>
                  </a:lnTo>
                  <a:lnTo>
                    <a:pt x="0" y="30"/>
                  </a:lnTo>
                  <a:lnTo>
                    <a:pt x="120" y="94"/>
                  </a:lnTo>
                  <a:lnTo>
                    <a:pt x="123" y="94"/>
                  </a:lnTo>
                  <a:lnTo>
                    <a:pt x="125" y="94"/>
                  </a:lnTo>
                  <a:lnTo>
                    <a:pt x="127" y="94"/>
                  </a:lnTo>
                  <a:lnTo>
                    <a:pt x="129" y="94"/>
                  </a:lnTo>
                  <a:close/>
                </a:path>
              </a:pathLst>
            </a:custGeom>
            <a:solidFill>
              <a:srgbClr val="AA99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2"/>
            <p:cNvSpPr>
              <a:spLocks/>
            </p:cNvSpPr>
            <p:nvPr/>
          </p:nvSpPr>
          <p:spPr bwMode="auto">
            <a:xfrm>
              <a:off x="4731" y="3445"/>
              <a:ext cx="139" cy="41"/>
            </a:xfrm>
            <a:custGeom>
              <a:avLst/>
              <a:gdLst>
                <a:gd name="T0" fmla="*/ 2 w 279"/>
                <a:gd name="T1" fmla="*/ 0 h 83"/>
                <a:gd name="T2" fmla="*/ 1 w 279"/>
                <a:gd name="T3" fmla="*/ 1 h 83"/>
                <a:gd name="T4" fmla="*/ 0 w 279"/>
                <a:gd name="T5" fmla="*/ 6 h 83"/>
                <a:gd name="T6" fmla="*/ 1 w 279"/>
                <a:gd name="T7" fmla="*/ 11 h 83"/>
                <a:gd name="T8" fmla="*/ 7 w 279"/>
                <a:gd name="T9" fmla="*/ 15 h 83"/>
                <a:gd name="T10" fmla="*/ 22 w 279"/>
                <a:gd name="T11" fmla="*/ 22 h 83"/>
                <a:gd name="T12" fmla="*/ 38 w 279"/>
                <a:gd name="T13" fmla="*/ 29 h 83"/>
                <a:gd name="T14" fmla="*/ 55 w 279"/>
                <a:gd name="T15" fmla="*/ 36 h 83"/>
                <a:gd name="T16" fmla="*/ 74 w 279"/>
                <a:gd name="T17" fmla="*/ 43 h 83"/>
                <a:gd name="T18" fmla="*/ 92 w 279"/>
                <a:gd name="T19" fmla="*/ 50 h 83"/>
                <a:gd name="T20" fmla="*/ 112 w 279"/>
                <a:gd name="T21" fmla="*/ 55 h 83"/>
                <a:gd name="T22" fmla="*/ 130 w 279"/>
                <a:gd name="T23" fmla="*/ 61 h 83"/>
                <a:gd name="T24" fmla="*/ 150 w 279"/>
                <a:gd name="T25" fmla="*/ 67 h 83"/>
                <a:gd name="T26" fmla="*/ 168 w 279"/>
                <a:gd name="T27" fmla="*/ 72 h 83"/>
                <a:gd name="T28" fmla="*/ 187 w 279"/>
                <a:gd name="T29" fmla="*/ 75 h 83"/>
                <a:gd name="T30" fmla="*/ 204 w 279"/>
                <a:gd name="T31" fmla="*/ 79 h 83"/>
                <a:gd name="T32" fmla="*/ 221 w 279"/>
                <a:gd name="T33" fmla="*/ 81 h 83"/>
                <a:gd name="T34" fmla="*/ 238 w 279"/>
                <a:gd name="T35" fmla="*/ 83 h 83"/>
                <a:gd name="T36" fmla="*/ 252 w 279"/>
                <a:gd name="T37" fmla="*/ 83 h 83"/>
                <a:gd name="T38" fmla="*/ 266 w 279"/>
                <a:gd name="T39" fmla="*/ 83 h 83"/>
                <a:gd name="T40" fmla="*/ 279 w 279"/>
                <a:gd name="T41" fmla="*/ 82 h 83"/>
                <a:gd name="T42" fmla="*/ 276 w 279"/>
                <a:gd name="T43" fmla="*/ 81 h 83"/>
                <a:gd name="T44" fmla="*/ 267 w 279"/>
                <a:gd name="T45" fmla="*/ 80 h 83"/>
                <a:gd name="T46" fmla="*/ 255 w 279"/>
                <a:gd name="T47" fmla="*/ 77 h 83"/>
                <a:gd name="T48" fmla="*/ 238 w 279"/>
                <a:gd name="T49" fmla="*/ 73 h 83"/>
                <a:gd name="T50" fmla="*/ 218 w 279"/>
                <a:gd name="T51" fmla="*/ 69 h 83"/>
                <a:gd name="T52" fmla="*/ 195 w 279"/>
                <a:gd name="T53" fmla="*/ 64 h 83"/>
                <a:gd name="T54" fmla="*/ 172 w 279"/>
                <a:gd name="T55" fmla="*/ 58 h 83"/>
                <a:gd name="T56" fmla="*/ 147 w 279"/>
                <a:gd name="T57" fmla="*/ 52 h 83"/>
                <a:gd name="T58" fmla="*/ 121 w 279"/>
                <a:gd name="T59" fmla="*/ 45 h 83"/>
                <a:gd name="T60" fmla="*/ 97 w 279"/>
                <a:gd name="T61" fmla="*/ 38 h 83"/>
                <a:gd name="T62" fmla="*/ 73 w 279"/>
                <a:gd name="T63" fmla="*/ 32 h 83"/>
                <a:gd name="T64" fmla="*/ 52 w 279"/>
                <a:gd name="T65" fmla="*/ 26 h 83"/>
                <a:gd name="T66" fmla="*/ 34 w 279"/>
                <a:gd name="T67" fmla="*/ 19 h 83"/>
                <a:gd name="T68" fmla="*/ 19 w 279"/>
                <a:gd name="T69" fmla="*/ 12 h 83"/>
                <a:gd name="T70" fmla="*/ 8 w 279"/>
                <a:gd name="T71" fmla="*/ 6 h 83"/>
                <a:gd name="T72" fmla="*/ 2 w 279"/>
                <a:gd name="T73" fmla="*/ 0 h 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83"/>
                <a:gd name="T113" fmla="*/ 279 w 279"/>
                <a:gd name="T114" fmla="*/ 83 h 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83">
                  <a:moveTo>
                    <a:pt x="2" y="0"/>
                  </a:moveTo>
                  <a:lnTo>
                    <a:pt x="1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5"/>
                  </a:lnTo>
                  <a:lnTo>
                    <a:pt x="22" y="22"/>
                  </a:lnTo>
                  <a:lnTo>
                    <a:pt x="38" y="29"/>
                  </a:lnTo>
                  <a:lnTo>
                    <a:pt x="55" y="36"/>
                  </a:lnTo>
                  <a:lnTo>
                    <a:pt x="74" y="43"/>
                  </a:lnTo>
                  <a:lnTo>
                    <a:pt x="92" y="50"/>
                  </a:lnTo>
                  <a:lnTo>
                    <a:pt x="112" y="55"/>
                  </a:lnTo>
                  <a:lnTo>
                    <a:pt x="130" y="61"/>
                  </a:lnTo>
                  <a:lnTo>
                    <a:pt x="150" y="67"/>
                  </a:lnTo>
                  <a:lnTo>
                    <a:pt x="168" y="72"/>
                  </a:lnTo>
                  <a:lnTo>
                    <a:pt x="187" y="75"/>
                  </a:lnTo>
                  <a:lnTo>
                    <a:pt x="204" y="79"/>
                  </a:lnTo>
                  <a:lnTo>
                    <a:pt x="221" y="81"/>
                  </a:lnTo>
                  <a:lnTo>
                    <a:pt x="238" y="83"/>
                  </a:lnTo>
                  <a:lnTo>
                    <a:pt x="252" y="83"/>
                  </a:lnTo>
                  <a:lnTo>
                    <a:pt x="266" y="83"/>
                  </a:lnTo>
                  <a:lnTo>
                    <a:pt x="279" y="82"/>
                  </a:lnTo>
                  <a:lnTo>
                    <a:pt x="276" y="81"/>
                  </a:lnTo>
                  <a:lnTo>
                    <a:pt x="267" y="80"/>
                  </a:lnTo>
                  <a:lnTo>
                    <a:pt x="255" y="77"/>
                  </a:lnTo>
                  <a:lnTo>
                    <a:pt x="238" y="73"/>
                  </a:lnTo>
                  <a:lnTo>
                    <a:pt x="218" y="69"/>
                  </a:lnTo>
                  <a:lnTo>
                    <a:pt x="195" y="64"/>
                  </a:lnTo>
                  <a:lnTo>
                    <a:pt x="172" y="58"/>
                  </a:lnTo>
                  <a:lnTo>
                    <a:pt x="147" y="52"/>
                  </a:lnTo>
                  <a:lnTo>
                    <a:pt x="121" y="45"/>
                  </a:lnTo>
                  <a:lnTo>
                    <a:pt x="97" y="38"/>
                  </a:lnTo>
                  <a:lnTo>
                    <a:pt x="73" y="32"/>
                  </a:lnTo>
                  <a:lnTo>
                    <a:pt x="52" y="26"/>
                  </a:lnTo>
                  <a:lnTo>
                    <a:pt x="34" y="19"/>
                  </a:lnTo>
                  <a:lnTo>
                    <a:pt x="19" y="12"/>
                  </a:lnTo>
                  <a:lnTo>
                    <a:pt x="8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5E0B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3"/>
            <p:cNvSpPr>
              <a:spLocks/>
            </p:cNvSpPr>
            <p:nvPr/>
          </p:nvSpPr>
          <p:spPr bwMode="auto">
            <a:xfrm>
              <a:off x="4898" y="3055"/>
              <a:ext cx="19" cy="17"/>
            </a:xfrm>
            <a:custGeom>
              <a:avLst/>
              <a:gdLst>
                <a:gd name="T0" fmla="*/ 20 w 39"/>
                <a:gd name="T1" fmla="*/ 36 h 36"/>
                <a:gd name="T2" fmla="*/ 27 w 39"/>
                <a:gd name="T3" fmla="*/ 35 h 36"/>
                <a:gd name="T4" fmla="*/ 34 w 39"/>
                <a:gd name="T5" fmla="*/ 30 h 36"/>
                <a:gd name="T6" fmla="*/ 38 w 39"/>
                <a:gd name="T7" fmla="*/ 26 h 36"/>
                <a:gd name="T8" fmla="*/ 39 w 39"/>
                <a:gd name="T9" fmla="*/ 19 h 36"/>
                <a:gd name="T10" fmla="*/ 38 w 39"/>
                <a:gd name="T11" fmla="*/ 12 h 36"/>
                <a:gd name="T12" fmla="*/ 34 w 39"/>
                <a:gd name="T13" fmla="*/ 6 h 36"/>
                <a:gd name="T14" fmla="*/ 27 w 39"/>
                <a:gd name="T15" fmla="*/ 1 h 36"/>
                <a:gd name="T16" fmla="*/ 20 w 39"/>
                <a:gd name="T17" fmla="*/ 0 h 36"/>
                <a:gd name="T18" fmla="*/ 12 w 39"/>
                <a:gd name="T19" fmla="*/ 1 h 36"/>
                <a:gd name="T20" fmla="*/ 6 w 39"/>
                <a:gd name="T21" fmla="*/ 6 h 36"/>
                <a:gd name="T22" fmla="*/ 1 w 39"/>
                <a:gd name="T23" fmla="*/ 12 h 36"/>
                <a:gd name="T24" fmla="*/ 0 w 39"/>
                <a:gd name="T25" fmla="*/ 19 h 36"/>
                <a:gd name="T26" fmla="*/ 1 w 39"/>
                <a:gd name="T27" fmla="*/ 26 h 36"/>
                <a:gd name="T28" fmla="*/ 6 w 39"/>
                <a:gd name="T29" fmla="*/ 30 h 36"/>
                <a:gd name="T30" fmla="*/ 12 w 39"/>
                <a:gd name="T31" fmla="*/ 35 h 36"/>
                <a:gd name="T32" fmla="*/ 20 w 39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6"/>
                <a:gd name="T53" fmla="*/ 39 w 3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6">
                  <a:moveTo>
                    <a:pt x="20" y="36"/>
                  </a:moveTo>
                  <a:lnTo>
                    <a:pt x="27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6" y="30"/>
                  </a:lnTo>
                  <a:lnTo>
                    <a:pt x="12" y="35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" name="Line 144"/>
          <p:cNvSpPr>
            <a:spLocks noChangeShapeType="1"/>
          </p:cNvSpPr>
          <p:nvPr/>
        </p:nvSpPr>
        <p:spPr bwMode="auto">
          <a:xfrm flipV="1">
            <a:off x="4789488" y="217328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Line 145"/>
          <p:cNvSpPr>
            <a:spLocks noChangeShapeType="1"/>
          </p:cNvSpPr>
          <p:nvPr/>
        </p:nvSpPr>
        <p:spPr bwMode="auto">
          <a:xfrm flipV="1">
            <a:off x="3284538" y="3590925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Line 146"/>
          <p:cNvSpPr>
            <a:spLocks noChangeShapeType="1"/>
          </p:cNvSpPr>
          <p:nvPr/>
        </p:nvSpPr>
        <p:spPr bwMode="auto">
          <a:xfrm flipV="1">
            <a:off x="1443038" y="3590925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9" name="Group 147"/>
          <p:cNvGrpSpPr>
            <a:grpSpLocks/>
          </p:cNvGrpSpPr>
          <p:nvPr/>
        </p:nvGrpSpPr>
        <p:grpSpPr bwMode="auto">
          <a:xfrm>
            <a:off x="1477963" y="3392488"/>
            <a:ext cx="1116012" cy="504825"/>
            <a:chOff x="1043" y="2160"/>
            <a:chExt cx="703" cy="318"/>
          </a:xfrm>
        </p:grpSpPr>
        <p:sp>
          <p:nvSpPr>
            <p:cNvPr id="147" name="Line 148"/>
            <p:cNvSpPr>
              <a:spLocks noChangeShapeType="1"/>
            </p:cNvSpPr>
            <p:nvPr/>
          </p:nvSpPr>
          <p:spPr bwMode="auto">
            <a:xfrm>
              <a:off x="1043" y="2160"/>
              <a:ext cx="703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49"/>
            <p:cNvSpPr>
              <a:spLocks noChangeShapeType="1"/>
            </p:cNvSpPr>
            <p:nvPr/>
          </p:nvSpPr>
          <p:spPr bwMode="auto">
            <a:xfrm>
              <a:off x="1043" y="2319"/>
              <a:ext cx="703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50"/>
            <p:cNvSpPr>
              <a:spLocks noChangeShapeType="1"/>
            </p:cNvSpPr>
            <p:nvPr/>
          </p:nvSpPr>
          <p:spPr bwMode="auto">
            <a:xfrm>
              <a:off x="1043" y="2478"/>
              <a:ext cx="7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0" name="Group 151"/>
          <p:cNvGrpSpPr>
            <a:grpSpLocks/>
          </p:cNvGrpSpPr>
          <p:nvPr/>
        </p:nvGrpSpPr>
        <p:grpSpPr bwMode="auto">
          <a:xfrm>
            <a:off x="3314700" y="3392488"/>
            <a:ext cx="1116013" cy="504825"/>
            <a:chOff x="1043" y="2160"/>
            <a:chExt cx="703" cy="318"/>
          </a:xfrm>
        </p:grpSpPr>
        <p:sp>
          <p:nvSpPr>
            <p:cNvPr id="151" name="Line 152"/>
            <p:cNvSpPr>
              <a:spLocks noChangeShapeType="1"/>
            </p:cNvSpPr>
            <p:nvPr/>
          </p:nvSpPr>
          <p:spPr bwMode="auto">
            <a:xfrm>
              <a:off x="1043" y="2160"/>
              <a:ext cx="703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53"/>
            <p:cNvSpPr>
              <a:spLocks noChangeShapeType="1"/>
            </p:cNvSpPr>
            <p:nvPr/>
          </p:nvSpPr>
          <p:spPr bwMode="auto">
            <a:xfrm>
              <a:off x="1043" y="2319"/>
              <a:ext cx="703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54"/>
            <p:cNvSpPr>
              <a:spLocks noChangeShapeType="1"/>
            </p:cNvSpPr>
            <p:nvPr/>
          </p:nvSpPr>
          <p:spPr bwMode="auto">
            <a:xfrm>
              <a:off x="1043" y="2478"/>
              <a:ext cx="7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1" name="Group 155"/>
          <p:cNvGrpSpPr>
            <a:grpSpLocks/>
          </p:cNvGrpSpPr>
          <p:nvPr/>
        </p:nvGrpSpPr>
        <p:grpSpPr bwMode="auto">
          <a:xfrm>
            <a:off x="5149850" y="3392488"/>
            <a:ext cx="1116013" cy="504825"/>
            <a:chOff x="1043" y="2160"/>
            <a:chExt cx="703" cy="318"/>
          </a:xfrm>
        </p:grpSpPr>
        <p:sp>
          <p:nvSpPr>
            <p:cNvPr id="155" name="Line 156"/>
            <p:cNvSpPr>
              <a:spLocks noChangeShapeType="1"/>
            </p:cNvSpPr>
            <p:nvPr/>
          </p:nvSpPr>
          <p:spPr bwMode="auto">
            <a:xfrm>
              <a:off x="1043" y="2160"/>
              <a:ext cx="703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57"/>
            <p:cNvSpPr>
              <a:spLocks noChangeShapeType="1"/>
            </p:cNvSpPr>
            <p:nvPr/>
          </p:nvSpPr>
          <p:spPr bwMode="auto">
            <a:xfrm>
              <a:off x="1043" y="2319"/>
              <a:ext cx="703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58"/>
            <p:cNvSpPr>
              <a:spLocks noChangeShapeType="1"/>
            </p:cNvSpPr>
            <p:nvPr/>
          </p:nvSpPr>
          <p:spPr bwMode="auto">
            <a:xfrm>
              <a:off x="1043" y="2478"/>
              <a:ext cx="703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2" name="Group 159"/>
          <p:cNvGrpSpPr>
            <a:grpSpLocks/>
          </p:cNvGrpSpPr>
          <p:nvPr/>
        </p:nvGrpSpPr>
        <p:grpSpPr bwMode="auto">
          <a:xfrm>
            <a:off x="1406525" y="3321050"/>
            <a:ext cx="107950" cy="647700"/>
            <a:chOff x="998" y="2092"/>
            <a:chExt cx="68" cy="408"/>
          </a:xfrm>
        </p:grpSpPr>
        <p:sp>
          <p:nvSpPr>
            <p:cNvPr id="159" name="Rectangle 160"/>
            <p:cNvSpPr>
              <a:spLocks noChangeArrowheads="1"/>
            </p:cNvSpPr>
            <p:nvPr/>
          </p:nvSpPr>
          <p:spPr bwMode="auto">
            <a:xfrm>
              <a:off x="998" y="2092"/>
              <a:ext cx="68" cy="9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61"/>
            <p:cNvSpPr>
              <a:spLocks noChangeArrowheads="1"/>
            </p:cNvSpPr>
            <p:nvPr/>
          </p:nvSpPr>
          <p:spPr bwMode="auto">
            <a:xfrm>
              <a:off x="998" y="2250"/>
              <a:ext cx="68" cy="9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62"/>
            <p:cNvSpPr>
              <a:spLocks noChangeArrowheads="1"/>
            </p:cNvSpPr>
            <p:nvPr/>
          </p:nvSpPr>
          <p:spPr bwMode="auto">
            <a:xfrm>
              <a:off x="998" y="2409"/>
              <a:ext cx="68" cy="9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3" name="Group 163"/>
          <p:cNvGrpSpPr>
            <a:grpSpLocks/>
          </p:cNvGrpSpPr>
          <p:nvPr/>
        </p:nvGrpSpPr>
        <p:grpSpPr bwMode="auto">
          <a:xfrm>
            <a:off x="3278188" y="3321050"/>
            <a:ext cx="107950" cy="647700"/>
            <a:chOff x="998" y="2092"/>
            <a:chExt cx="68" cy="408"/>
          </a:xfrm>
        </p:grpSpPr>
        <p:sp>
          <p:nvSpPr>
            <p:cNvPr id="163" name="Rectangle 164"/>
            <p:cNvSpPr>
              <a:spLocks noChangeArrowheads="1"/>
            </p:cNvSpPr>
            <p:nvPr/>
          </p:nvSpPr>
          <p:spPr bwMode="auto">
            <a:xfrm>
              <a:off x="998" y="2092"/>
              <a:ext cx="68" cy="9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65"/>
            <p:cNvSpPr>
              <a:spLocks noChangeArrowheads="1"/>
            </p:cNvSpPr>
            <p:nvPr/>
          </p:nvSpPr>
          <p:spPr bwMode="auto">
            <a:xfrm>
              <a:off x="998" y="2250"/>
              <a:ext cx="68" cy="9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66"/>
            <p:cNvSpPr>
              <a:spLocks noChangeArrowheads="1"/>
            </p:cNvSpPr>
            <p:nvPr/>
          </p:nvSpPr>
          <p:spPr bwMode="auto">
            <a:xfrm>
              <a:off x="998" y="2409"/>
              <a:ext cx="68" cy="9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4" name="Group 167"/>
          <p:cNvGrpSpPr>
            <a:grpSpLocks/>
          </p:cNvGrpSpPr>
          <p:nvPr/>
        </p:nvGrpSpPr>
        <p:grpSpPr bwMode="auto">
          <a:xfrm>
            <a:off x="5078413" y="3321050"/>
            <a:ext cx="107950" cy="647700"/>
            <a:chOff x="998" y="2092"/>
            <a:chExt cx="68" cy="408"/>
          </a:xfrm>
        </p:grpSpPr>
        <p:sp>
          <p:nvSpPr>
            <p:cNvPr id="167" name="Rectangle 168"/>
            <p:cNvSpPr>
              <a:spLocks noChangeArrowheads="1"/>
            </p:cNvSpPr>
            <p:nvPr/>
          </p:nvSpPr>
          <p:spPr bwMode="auto">
            <a:xfrm>
              <a:off x="998" y="2092"/>
              <a:ext cx="68" cy="9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69"/>
            <p:cNvSpPr>
              <a:spLocks noChangeArrowheads="1"/>
            </p:cNvSpPr>
            <p:nvPr/>
          </p:nvSpPr>
          <p:spPr bwMode="auto">
            <a:xfrm>
              <a:off x="998" y="2250"/>
              <a:ext cx="68" cy="9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70"/>
            <p:cNvSpPr>
              <a:spLocks noChangeArrowheads="1"/>
            </p:cNvSpPr>
            <p:nvPr/>
          </p:nvSpPr>
          <p:spPr bwMode="auto">
            <a:xfrm>
              <a:off x="998" y="2409"/>
              <a:ext cx="68" cy="9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0" name="Line 171"/>
          <p:cNvSpPr>
            <a:spLocks noChangeShapeType="1"/>
          </p:cNvSpPr>
          <p:nvPr/>
        </p:nvSpPr>
        <p:spPr bwMode="auto">
          <a:xfrm rot="16200000">
            <a:off x="4205287" y="2662238"/>
            <a:ext cx="80962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Line 172"/>
          <p:cNvSpPr>
            <a:spLocks noChangeShapeType="1"/>
          </p:cNvSpPr>
          <p:nvPr/>
        </p:nvSpPr>
        <p:spPr bwMode="auto">
          <a:xfrm rot="16200000">
            <a:off x="4457700" y="2663826"/>
            <a:ext cx="8096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Line 173"/>
          <p:cNvSpPr>
            <a:spLocks noChangeShapeType="1"/>
          </p:cNvSpPr>
          <p:nvPr/>
        </p:nvSpPr>
        <p:spPr bwMode="auto">
          <a:xfrm rot="16200000">
            <a:off x="4710112" y="2662238"/>
            <a:ext cx="8096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5" name="Group 174"/>
          <p:cNvGrpSpPr>
            <a:grpSpLocks/>
          </p:cNvGrpSpPr>
          <p:nvPr/>
        </p:nvGrpSpPr>
        <p:grpSpPr bwMode="auto">
          <a:xfrm>
            <a:off x="6302375" y="2239963"/>
            <a:ext cx="504825" cy="811212"/>
            <a:chOff x="3970" y="1411"/>
            <a:chExt cx="318" cy="511"/>
          </a:xfrm>
        </p:grpSpPr>
        <p:sp>
          <p:nvSpPr>
            <p:cNvPr id="174" name="Line 175"/>
            <p:cNvSpPr>
              <a:spLocks noChangeShapeType="1"/>
            </p:cNvSpPr>
            <p:nvPr/>
          </p:nvSpPr>
          <p:spPr bwMode="auto">
            <a:xfrm rot="-5400000">
              <a:off x="3715" y="1666"/>
              <a:ext cx="51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176"/>
            <p:cNvSpPr>
              <a:spLocks noChangeShapeType="1"/>
            </p:cNvSpPr>
            <p:nvPr/>
          </p:nvSpPr>
          <p:spPr bwMode="auto">
            <a:xfrm rot="-5400000">
              <a:off x="3874" y="1667"/>
              <a:ext cx="51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177"/>
            <p:cNvSpPr>
              <a:spLocks noChangeShapeType="1"/>
            </p:cNvSpPr>
            <p:nvPr/>
          </p:nvSpPr>
          <p:spPr bwMode="auto">
            <a:xfrm rot="-5400000">
              <a:off x="4033" y="1666"/>
              <a:ext cx="510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6" name="Group 178"/>
          <p:cNvGrpSpPr>
            <a:grpSpLocks/>
          </p:cNvGrpSpPr>
          <p:nvPr/>
        </p:nvGrpSpPr>
        <p:grpSpPr bwMode="auto">
          <a:xfrm>
            <a:off x="6302375" y="4059238"/>
            <a:ext cx="504825" cy="809625"/>
            <a:chOff x="3970" y="2557"/>
            <a:chExt cx="318" cy="510"/>
          </a:xfrm>
        </p:grpSpPr>
        <p:sp>
          <p:nvSpPr>
            <p:cNvPr id="178" name="Line 179"/>
            <p:cNvSpPr>
              <a:spLocks noChangeShapeType="1"/>
            </p:cNvSpPr>
            <p:nvPr/>
          </p:nvSpPr>
          <p:spPr bwMode="auto">
            <a:xfrm rot="-5400000">
              <a:off x="3715" y="2812"/>
              <a:ext cx="510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180"/>
            <p:cNvSpPr>
              <a:spLocks noChangeShapeType="1"/>
            </p:cNvSpPr>
            <p:nvPr/>
          </p:nvSpPr>
          <p:spPr bwMode="auto">
            <a:xfrm rot="-5400000">
              <a:off x="3874" y="2812"/>
              <a:ext cx="51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181"/>
            <p:cNvSpPr>
              <a:spLocks noChangeShapeType="1"/>
            </p:cNvSpPr>
            <p:nvPr/>
          </p:nvSpPr>
          <p:spPr bwMode="auto">
            <a:xfrm rot="-5400000">
              <a:off x="4033" y="2812"/>
              <a:ext cx="510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1" name="Line 182"/>
          <p:cNvSpPr>
            <a:spLocks noChangeShapeType="1"/>
          </p:cNvSpPr>
          <p:nvPr/>
        </p:nvSpPr>
        <p:spPr bwMode="auto">
          <a:xfrm rot="19374850">
            <a:off x="6950075" y="2889250"/>
            <a:ext cx="10445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Line 183"/>
          <p:cNvSpPr>
            <a:spLocks noChangeShapeType="1"/>
          </p:cNvSpPr>
          <p:nvPr/>
        </p:nvSpPr>
        <p:spPr bwMode="auto">
          <a:xfrm rot="19374850">
            <a:off x="7094538" y="2997200"/>
            <a:ext cx="104457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Line 184"/>
          <p:cNvSpPr>
            <a:spLocks noChangeShapeType="1"/>
          </p:cNvSpPr>
          <p:nvPr/>
        </p:nvSpPr>
        <p:spPr bwMode="auto">
          <a:xfrm rot="1809288">
            <a:off x="6950075" y="4041775"/>
            <a:ext cx="104457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7" name="Group 185"/>
          <p:cNvGrpSpPr>
            <a:grpSpLocks/>
          </p:cNvGrpSpPr>
          <p:nvPr/>
        </p:nvGrpSpPr>
        <p:grpSpPr bwMode="auto">
          <a:xfrm rot="-5400000">
            <a:off x="4808538" y="2763838"/>
            <a:ext cx="107950" cy="647700"/>
            <a:chOff x="998" y="2092"/>
            <a:chExt cx="68" cy="408"/>
          </a:xfrm>
        </p:grpSpPr>
        <p:sp>
          <p:nvSpPr>
            <p:cNvPr id="185" name="Rectangle 186"/>
            <p:cNvSpPr>
              <a:spLocks noChangeArrowheads="1"/>
            </p:cNvSpPr>
            <p:nvPr/>
          </p:nvSpPr>
          <p:spPr bwMode="auto">
            <a:xfrm>
              <a:off x="998" y="2092"/>
              <a:ext cx="68" cy="9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87"/>
            <p:cNvSpPr>
              <a:spLocks noChangeArrowheads="1"/>
            </p:cNvSpPr>
            <p:nvPr/>
          </p:nvSpPr>
          <p:spPr bwMode="auto">
            <a:xfrm>
              <a:off x="998" y="2250"/>
              <a:ext cx="68" cy="9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88"/>
            <p:cNvSpPr>
              <a:spLocks noChangeArrowheads="1"/>
            </p:cNvSpPr>
            <p:nvPr/>
          </p:nvSpPr>
          <p:spPr bwMode="auto">
            <a:xfrm>
              <a:off x="998" y="2409"/>
              <a:ext cx="68" cy="9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8" name="Group 189"/>
          <p:cNvGrpSpPr>
            <a:grpSpLocks/>
          </p:cNvGrpSpPr>
          <p:nvPr/>
        </p:nvGrpSpPr>
        <p:grpSpPr bwMode="auto">
          <a:xfrm rot="-5400000">
            <a:off x="6500813" y="2763838"/>
            <a:ext cx="107950" cy="647700"/>
            <a:chOff x="998" y="2092"/>
            <a:chExt cx="68" cy="408"/>
          </a:xfrm>
        </p:grpSpPr>
        <p:sp>
          <p:nvSpPr>
            <p:cNvPr id="189" name="Rectangle 190"/>
            <p:cNvSpPr>
              <a:spLocks noChangeArrowheads="1"/>
            </p:cNvSpPr>
            <p:nvPr/>
          </p:nvSpPr>
          <p:spPr bwMode="auto">
            <a:xfrm>
              <a:off x="998" y="2092"/>
              <a:ext cx="68" cy="9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91"/>
            <p:cNvSpPr>
              <a:spLocks noChangeArrowheads="1"/>
            </p:cNvSpPr>
            <p:nvPr/>
          </p:nvSpPr>
          <p:spPr bwMode="auto">
            <a:xfrm>
              <a:off x="998" y="2250"/>
              <a:ext cx="68" cy="9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92"/>
            <p:cNvSpPr>
              <a:spLocks noChangeArrowheads="1"/>
            </p:cNvSpPr>
            <p:nvPr/>
          </p:nvSpPr>
          <p:spPr bwMode="auto">
            <a:xfrm>
              <a:off x="998" y="2409"/>
              <a:ext cx="68" cy="9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9" name="Group 193"/>
          <p:cNvGrpSpPr>
            <a:grpSpLocks/>
          </p:cNvGrpSpPr>
          <p:nvPr/>
        </p:nvGrpSpPr>
        <p:grpSpPr bwMode="auto">
          <a:xfrm rot="-5400000">
            <a:off x="6500813" y="3735388"/>
            <a:ext cx="107950" cy="647700"/>
            <a:chOff x="998" y="2092"/>
            <a:chExt cx="68" cy="408"/>
          </a:xfrm>
        </p:grpSpPr>
        <p:sp>
          <p:nvSpPr>
            <p:cNvPr id="193" name="Rectangle 194"/>
            <p:cNvSpPr>
              <a:spLocks noChangeArrowheads="1"/>
            </p:cNvSpPr>
            <p:nvPr/>
          </p:nvSpPr>
          <p:spPr bwMode="auto">
            <a:xfrm>
              <a:off x="998" y="2092"/>
              <a:ext cx="68" cy="9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95"/>
            <p:cNvSpPr>
              <a:spLocks noChangeArrowheads="1"/>
            </p:cNvSpPr>
            <p:nvPr/>
          </p:nvSpPr>
          <p:spPr bwMode="auto">
            <a:xfrm>
              <a:off x="998" y="2250"/>
              <a:ext cx="68" cy="9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Rectangle 196"/>
            <p:cNvSpPr>
              <a:spLocks noChangeArrowheads="1"/>
            </p:cNvSpPr>
            <p:nvPr/>
          </p:nvSpPr>
          <p:spPr bwMode="auto">
            <a:xfrm>
              <a:off x="998" y="2409"/>
              <a:ext cx="68" cy="9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0" name="Group 197"/>
          <p:cNvGrpSpPr>
            <a:grpSpLocks/>
          </p:cNvGrpSpPr>
          <p:nvPr/>
        </p:nvGrpSpPr>
        <p:grpSpPr bwMode="auto">
          <a:xfrm>
            <a:off x="4789488" y="3033713"/>
            <a:ext cx="396875" cy="107950"/>
            <a:chOff x="3129" y="1752"/>
            <a:chExt cx="250" cy="68"/>
          </a:xfrm>
        </p:grpSpPr>
        <p:sp>
          <p:nvSpPr>
            <p:cNvPr id="197" name="Rectangle 198"/>
            <p:cNvSpPr>
              <a:spLocks noChangeArrowheads="1"/>
            </p:cNvSpPr>
            <p:nvPr/>
          </p:nvSpPr>
          <p:spPr bwMode="auto">
            <a:xfrm rot="-5400000">
              <a:off x="3141" y="1740"/>
              <a:ext cx="68" cy="9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Rectangle 199"/>
            <p:cNvSpPr>
              <a:spLocks noChangeArrowheads="1"/>
            </p:cNvSpPr>
            <p:nvPr/>
          </p:nvSpPr>
          <p:spPr bwMode="auto">
            <a:xfrm rot="-5400000">
              <a:off x="3300" y="1740"/>
              <a:ext cx="68" cy="9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1" name="Group 200"/>
          <p:cNvGrpSpPr>
            <a:grpSpLocks/>
          </p:cNvGrpSpPr>
          <p:nvPr/>
        </p:nvGrpSpPr>
        <p:grpSpPr bwMode="auto">
          <a:xfrm>
            <a:off x="7045325" y="3065463"/>
            <a:ext cx="265113" cy="292100"/>
            <a:chOff x="4550" y="1931"/>
            <a:chExt cx="167" cy="184"/>
          </a:xfrm>
        </p:grpSpPr>
        <p:sp>
          <p:nvSpPr>
            <p:cNvPr id="200" name="Rectangle 201"/>
            <p:cNvSpPr>
              <a:spLocks noChangeArrowheads="1"/>
            </p:cNvSpPr>
            <p:nvPr/>
          </p:nvSpPr>
          <p:spPr bwMode="auto">
            <a:xfrm rot="-2582191">
              <a:off x="4550" y="1931"/>
              <a:ext cx="68" cy="9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202"/>
            <p:cNvSpPr>
              <a:spLocks noChangeArrowheads="1"/>
            </p:cNvSpPr>
            <p:nvPr/>
          </p:nvSpPr>
          <p:spPr bwMode="auto">
            <a:xfrm rot="-2582191">
              <a:off x="4649" y="2024"/>
              <a:ext cx="68" cy="9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2" name="Rectangle 203"/>
          <p:cNvSpPr>
            <a:spLocks noChangeArrowheads="1"/>
          </p:cNvSpPr>
          <p:nvPr/>
        </p:nvSpPr>
        <p:spPr bwMode="auto">
          <a:xfrm rot="1677595">
            <a:off x="6950075" y="3681413"/>
            <a:ext cx="107950" cy="144462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3" name="Picture 204" descr="AG00574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1196975"/>
            <a:ext cx="469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Picture 205" descr="AG00574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6838" y="1196975"/>
            <a:ext cx="469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Picture 206" descr="AG00574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1952625"/>
            <a:ext cx="469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207" descr="AG00574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1988" y="4437063"/>
            <a:ext cx="469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Picture 208" descr="AG00574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5121275"/>
            <a:ext cx="469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" name="Line 209"/>
          <p:cNvSpPr>
            <a:spLocks noChangeShapeType="1"/>
          </p:cNvSpPr>
          <p:nvPr/>
        </p:nvSpPr>
        <p:spPr bwMode="auto">
          <a:xfrm>
            <a:off x="4357688" y="2060575"/>
            <a:ext cx="0" cy="1116013"/>
          </a:xfrm>
          <a:prstGeom prst="line">
            <a:avLst/>
          </a:prstGeom>
          <a:noFill/>
          <a:ln w="38100">
            <a:solidFill>
              <a:schemeClr val="folHlink"/>
            </a:solidFill>
            <a:prstDash val="dash"/>
            <a:round/>
            <a:headEnd/>
            <a:tailEnd type="triangle" w="med" len="med"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9" name="Picture 210" descr="DD00945_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4200" y="2205038"/>
            <a:ext cx="4318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" name="Picture 211" descr="DD00945_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4200" y="2205038"/>
            <a:ext cx="4318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" name="Picture 212" descr="DD00945_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4200" y="2205038"/>
            <a:ext cx="43180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" name="AutoShape 213"/>
          <p:cNvSpPr>
            <a:spLocks noChangeArrowheads="1"/>
          </p:cNvSpPr>
          <p:nvPr/>
        </p:nvSpPr>
        <p:spPr bwMode="auto">
          <a:xfrm>
            <a:off x="4465638" y="2133600"/>
            <a:ext cx="323850" cy="1009650"/>
          </a:xfrm>
          <a:custGeom>
            <a:avLst/>
            <a:gdLst>
              <a:gd name="T0" fmla="*/ 161925 w 21600"/>
              <a:gd name="T1" fmla="*/ 0 h 21600"/>
              <a:gd name="T2" fmla="*/ 47423 w 21600"/>
              <a:gd name="T3" fmla="*/ 147848 h 21600"/>
              <a:gd name="T4" fmla="*/ 0 w 21600"/>
              <a:gd name="T5" fmla="*/ 504825 h 21600"/>
              <a:gd name="T6" fmla="*/ 47423 w 21600"/>
              <a:gd name="T7" fmla="*/ 861802 h 21600"/>
              <a:gd name="T8" fmla="*/ 161925 w 21600"/>
              <a:gd name="T9" fmla="*/ 1009650 h 21600"/>
              <a:gd name="T10" fmla="*/ 276427 w 21600"/>
              <a:gd name="T11" fmla="*/ 861802 h 21600"/>
              <a:gd name="T12" fmla="*/ 323850 w 21600"/>
              <a:gd name="T13" fmla="*/ 504825 h 21600"/>
              <a:gd name="T14" fmla="*/ 276427 w 21600"/>
              <a:gd name="T15" fmla="*/ 14784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2" name="Group 214"/>
          <p:cNvGrpSpPr>
            <a:grpSpLocks/>
          </p:cNvGrpSpPr>
          <p:nvPr/>
        </p:nvGrpSpPr>
        <p:grpSpPr bwMode="auto">
          <a:xfrm>
            <a:off x="3276600" y="3500438"/>
            <a:ext cx="1150938" cy="288925"/>
            <a:chOff x="2064" y="2568"/>
            <a:chExt cx="725" cy="182"/>
          </a:xfrm>
        </p:grpSpPr>
        <p:sp>
          <p:nvSpPr>
            <p:cNvPr id="214" name="Line 215"/>
            <p:cNvSpPr>
              <a:spLocks noChangeShapeType="1"/>
            </p:cNvSpPr>
            <p:nvPr/>
          </p:nvSpPr>
          <p:spPr bwMode="auto">
            <a:xfrm flipH="1">
              <a:off x="2064" y="2568"/>
              <a:ext cx="725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Line 216"/>
            <p:cNvSpPr>
              <a:spLocks noChangeShapeType="1"/>
            </p:cNvSpPr>
            <p:nvPr/>
          </p:nvSpPr>
          <p:spPr bwMode="auto">
            <a:xfrm flipH="1">
              <a:off x="2064" y="2659"/>
              <a:ext cx="725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Line 217"/>
            <p:cNvSpPr>
              <a:spLocks noChangeShapeType="1"/>
            </p:cNvSpPr>
            <p:nvPr/>
          </p:nvSpPr>
          <p:spPr bwMode="auto">
            <a:xfrm flipH="1">
              <a:off x="2064" y="2750"/>
              <a:ext cx="725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3" name="Group 218"/>
          <p:cNvGrpSpPr>
            <a:grpSpLocks/>
          </p:cNvGrpSpPr>
          <p:nvPr/>
        </p:nvGrpSpPr>
        <p:grpSpPr bwMode="auto">
          <a:xfrm>
            <a:off x="5041900" y="3500438"/>
            <a:ext cx="1150938" cy="288925"/>
            <a:chOff x="2064" y="2568"/>
            <a:chExt cx="725" cy="182"/>
          </a:xfrm>
        </p:grpSpPr>
        <p:sp>
          <p:nvSpPr>
            <p:cNvPr id="218" name="Line 219"/>
            <p:cNvSpPr>
              <a:spLocks noChangeShapeType="1"/>
            </p:cNvSpPr>
            <p:nvPr/>
          </p:nvSpPr>
          <p:spPr bwMode="auto">
            <a:xfrm flipH="1">
              <a:off x="2064" y="2568"/>
              <a:ext cx="725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Line 220"/>
            <p:cNvSpPr>
              <a:spLocks noChangeShapeType="1"/>
            </p:cNvSpPr>
            <p:nvPr/>
          </p:nvSpPr>
          <p:spPr bwMode="auto">
            <a:xfrm flipH="1">
              <a:off x="2064" y="2659"/>
              <a:ext cx="725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221"/>
            <p:cNvSpPr>
              <a:spLocks noChangeShapeType="1"/>
            </p:cNvSpPr>
            <p:nvPr/>
          </p:nvSpPr>
          <p:spPr bwMode="auto">
            <a:xfrm flipH="1">
              <a:off x="2064" y="2750"/>
              <a:ext cx="725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4" name="Group 222"/>
          <p:cNvGrpSpPr>
            <a:grpSpLocks/>
          </p:cNvGrpSpPr>
          <p:nvPr/>
        </p:nvGrpSpPr>
        <p:grpSpPr bwMode="auto">
          <a:xfrm rot="5400000">
            <a:off x="6200775" y="4319588"/>
            <a:ext cx="701675" cy="288925"/>
            <a:chOff x="2064" y="2568"/>
            <a:chExt cx="725" cy="182"/>
          </a:xfrm>
        </p:grpSpPr>
        <p:sp>
          <p:nvSpPr>
            <p:cNvPr id="222" name="Line 223"/>
            <p:cNvSpPr>
              <a:spLocks noChangeShapeType="1"/>
            </p:cNvSpPr>
            <p:nvPr/>
          </p:nvSpPr>
          <p:spPr bwMode="auto">
            <a:xfrm flipH="1">
              <a:off x="2064" y="2568"/>
              <a:ext cx="725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Line 224"/>
            <p:cNvSpPr>
              <a:spLocks noChangeShapeType="1"/>
            </p:cNvSpPr>
            <p:nvPr/>
          </p:nvSpPr>
          <p:spPr bwMode="auto">
            <a:xfrm flipH="1">
              <a:off x="2064" y="2659"/>
              <a:ext cx="725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Line 225"/>
            <p:cNvSpPr>
              <a:spLocks noChangeShapeType="1"/>
            </p:cNvSpPr>
            <p:nvPr/>
          </p:nvSpPr>
          <p:spPr bwMode="auto">
            <a:xfrm flipH="1">
              <a:off x="2064" y="2750"/>
              <a:ext cx="725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rIns="5400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13177 -1.48148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-1.48148E-6 L 0.13177 -1.48148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3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3.33333E-6 -1.48148E-6 L 0.13177 -1.48148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4.72222E-6 1.85185E-6 L -4.72222E-6 0.1495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00191 -0.1601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8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4.72222E-6 -0.1655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10122 -0.0995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5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3593 0.10509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5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4.72222E-6 -0.1601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1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00208 -0.16018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0" grpId="1" animBg="1"/>
      <p:bldP spid="171" grpId="0" animBg="1"/>
      <p:bldP spid="172" grpId="0" animBg="1"/>
      <p:bldP spid="181" grpId="0" animBg="1"/>
      <p:bldP spid="182" grpId="0" animBg="1"/>
      <p:bldP spid="183" grpId="0" animBg="1"/>
      <p:bldP spid="202" grpId="0" animBg="1"/>
      <p:bldP spid="202" grpId="1" animBg="1"/>
      <p:bldP spid="208" grpId="0" animBg="1"/>
      <p:bldP spid="208" grpId="1" animBg="1"/>
      <p:bldP spid="212" grpId="0" animBg="1"/>
      <p:bldP spid="21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63722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23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3491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63492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63720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21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63493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3494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63718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9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63495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3496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63716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7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3497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63498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 sz="3200"/>
              <a:t>Receiver-driven Layered Multicast (RLM)</a:t>
            </a:r>
          </a:p>
        </p:txBody>
      </p:sp>
      <p:sp>
        <p:nvSpPr>
          <p:cNvPr id="63499" name="Line 18"/>
          <p:cNvSpPr>
            <a:spLocks noChangeShapeType="1"/>
          </p:cNvSpPr>
          <p:nvPr/>
        </p:nvSpPr>
        <p:spPr bwMode="auto">
          <a:xfrm>
            <a:off x="8728075" y="4195763"/>
            <a:ext cx="431800" cy="3175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0" name="Line 19"/>
          <p:cNvSpPr>
            <a:spLocks noChangeShapeType="1"/>
          </p:cNvSpPr>
          <p:nvPr/>
        </p:nvSpPr>
        <p:spPr bwMode="auto">
          <a:xfrm>
            <a:off x="8740775" y="4195763"/>
            <a:ext cx="419100" cy="3175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3501" name="Group 20"/>
          <p:cNvGrpSpPr>
            <a:grpSpLocks/>
          </p:cNvGrpSpPr>
          <p:nvPr/>
        </p:nvGrpSpPr>
        <p:grpSpPr bwMode="auto">
          <a:xfrm>
            <a:off x="395288" y="3170238"/>
            <a:ext cx="1042987" cy="915987"/>
            <a:chOff x="0" y="0"/>
            <a:chExt cx="657" cy="576"/>
          </a:xfrm>
        </p:grpSpPr>
        <p:sp>
          <p:nvSpPr>
            <p:cNvPr id="63687" name="AutoShape 21"/>
            <p:cNvSpPr>
              <a:spLocks/>
            </p:cNvSpPr>
            <p:nvPr/>
          </p:nvSpPr>
          <p:spPr bwMode="auto">
            <a:xfrm>
              <a:off x="42" y="256"/>
              <a:ext cx="453" cy="32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214" y="19776"/>
                  </a:moveTo>
                  <a:lnTo>
                    <a:pt x="11386" y="20352"/>
                  </a:lnTo>
                  <a:lnTo>
                    <a:pt x="12558" y="20832"/>
                  </a:lnTo>
                  <a:lnTo>
                    <a:pt x="13563" y="21024"/>
                  </a:lnTo>
                  <a:lnTo>
                    <a:pt x="14567" y="21312"/>
                  </a:lnTo>
                  <a:lnTo>
                    <a:pt x="15460" y="21600"/>
                  </a:lnTo>
                  <a:lnTo>
                    <a:pt x="16353" y="21600"/>
                  </a:lnTo>
                  <a:lnTo>
                    <a:pt x="17191" y="21312"/>
                  </a:lnTo>
                  <a:lnTo>
                    <a:pt x="18084" y="21312"/>
                  </a:lnTo>
                  <a:lnTo>
                    <a:pt x="18809" y="20832"/>
                  </a:lnTo>
                  <a:lnTo>
                    <a:pt x="19423" y="20544"/>
                  </a:lnTo>
                  <a:lnTo>
                    <a:pt x="19981" y="20064"/>
                  </a:lnTo>
                  <a:lnTo>
                    <a:pt x="20540" y="19584"/>
                  </a:lnTo>
                  <a:lnTo>
                    <a:pt x="20874" y="18816"/>
                  </a:lnTo>
                  <a:lnTo>
                    <a:pt x="21321" y="18336"/>
                  </a:lnTo>
                  <a:lnTo>
                    <a:pt x="21433" y="17280"/>
                  </a:lnTo>
                  <a:lnTo>
                    <a:pt x="21600" y="16512"/>
                  </a:lnTo>
                  <a:lnTo>
                    <a:pt x="21600" y="15552"/>
                  </a:lnTo>
                  <a:lnTo>
                    <a:pt x="21433" y="14496"/>
                  </a:lnTo>
                  <a:lnTo>
                    <a:pt x="21153" y="13536"/>
                  </a:lnTo>
                  <a:lnTo>
                    <a:pt x="20874" y="12576"/>
                  </a:lnTo>
                  <a:lnTo>
                    <a:pt x="20540" y="11520"/>
                  </a:lnTo>
                  <a:lnTo>
                    <a:pt x="19981" y="10272"/>
                  </a:lnTo>
                  <a:lnTo>
                    <a:pt x="19423" y="9312"/>
                  </a:lnTo>
                  <a:lnTo>
                    <a:pt x="18809" y="8256"/>
                  </a:lnTo>
                  <a:lnTo>
                    <a:pt x="17916" y="7296"/>
                  </a:lnTo>
                  <a:lnTo>
                    <a:pt x="17191" y="6240"/>
                  </a:lnTo>
                  <a:lnTo>
                    <a:pt x="16353" y="5472"/>
                  </a:lnTo>
                  <a:lnTo>
                    <a:pt x="15460" y="4512"/>
                  </a:lnTo>
                  <a:lnTo>
                    <a:pt x="14456" y="3744"/>
                  </a:lnTo>
                  <a:lnTo>
                    <a:pt x="13451" y="2976"/>
                  </a:lnTo>
                  <a:lnTo>
                    <a:pt x="12391" y="2208"/>
                  </a:lnTo>
                  <a:lnTo>
                    <a:pt x="11219" y="1728"/>
                  </a:lnTo>
                  <a:lnTo>
                    <a:pt x="10214" y="1248"/>
                  </a:lnTo>
                  <a:lnTo>
                    <a:pt x="9042" y="768"/>
                  </a:lnTo>
                  <a:lnTo>
                    <a:pt x="8037" y="288"/>
                  </a:lnTo>
                  <a:lnTo>
                    <a:pt x="7033" y="288"/>
                  </a:lnTo>
                  <a:lnTo>
                    <a:pt x="6140" y="0"/>
                  </a:lnTo>
                  <a:lnTo>
                    <a:pt x="5135" y="0"/>
                  </a:lnTo>
                  <a:lnTo>
                    <a:pt x="4242" y="0"/>
                  </a:lnTo>
                  <a:lnTo>
                    <a:pt x="3516" y="288"/>
                  </a:lnTo>
                  <a:lnTo>
                    <a:pt x="2791" y="480"/>
                  </a:lnTo>
                  <a:lnTo>
                    <a:pt x="2065" y="960"/>
                  </a:lnTo>
                  <a:lnTo>
                    <a:pt x="1451" y="1248"/>
                  </a:lnTo>
                  <a:lnTo>
                    <a:pt x="1060" y="2016"/>
                  </a:lnTo>
                  <a:lnTo>
                    <a:pt x="614" y="2496"/>
                  </a:lnTo>
                  <a:lnTo>
                    <a:pt x="335" y="3264"/>
                  </a:lnTo>
                  <a:lnTo>
                    <a:pt x="0" y="4032"/>
                  </a:lnTo>
                  <a:lnTo>
                    <a:pt x="0" y="4992"/>
                  </a:lnTo>
                  <a:lnTo>
                    <a:pt x="0" y="5760"/>
                  </a:lnTo>
                  <a:lnTo>
                    <a:pt x="167" y="6720"/>
                  </a:lnTo>
                  <a:lnTo>
                    <a:pt x="335" y="7776"/>
                  </a:lnTo>
                  <a:lnTo>
                    <a:pt x="614" y="8736"/>
                  </a:lnTo>
                  <a:lnTo>
                    <a:pt x="1060" y="9984"/>
                  </a:lnTo>
                  <a:lnTo>
                    <a:pt x="1451" y="11040"/>
                  </a:lnTo>
                  <a:lnTo>
                    <a:pt x="2233" y="12000"/>
                  </a:lnTo>
                  <a:lnTo>
                    <a:pt x="2791" y="13056"/>
                  </a:lnTo>
                  <a:lnTo>
                    <a:pt x="3516" y="14016"/>
                  </a:lnTo>
                  <a:lnTo>
                    <a:pt x="4409" y="15072"/>
                  </a:lnTo>
                  <a:lnTo>
                    <a:pt x="5247" y="16032"/>
                  </a:lnTo>
                  <a:lnTo>
                    <a:pt x="6140" y="16800"/>
                  </a:lnTo>
                  <a:lnTo>
                    <a:pt x="7144" y="17568"/>
                  </a:lnTo>
                  <a:lnTo>
                    <a:pt x="8205" y="18528"/>
                  </a:lnTo>
                  <a:lnTo>
                    <a:pt x="9209" y="19008"/>
                  </a:lnTo>
                  <a:lnTo>
                    <a:pt x="10214" y="19776"/>
                  </a:lnTo>
                  <a:close/>
                  <a:moveTo>
                    <a:pt x="10214" y="19776"/>
                  </a:moveTo>
                </a:path>
              </a:pathLst>
            </a:custGeom>
            <a:solidFill>
              <a:srgbClr val="8AB842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8" name="AutoShape 22"/>
            <p:cNvSpPr>
              <a:spLocks/>
            </p:cNvSpPr>
            <p:nvPr/>
          </p:nvSpPr>
          <p:spPr bwMode="auto">
            <a:xfrm>
              <a:off x="115" y="289"/>
              <a:ext cx="114" cy="16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74" y="0"/>
                  </a:moveTo>
                  <a:lnTo>
                    <a:pt x="14474" y="549"/>
                  </a:lnTo>
                  <a:lnTo>
                    <a:pt x="14029" y="549"/>
                  </a:lnTo>
                  <a:lnTo>
                    <a:pt x="13361" y="1098"/>
                  </a:lnTo>
                  <a:lnTo>
                    <a:pt x="12693" y="1464"/>
                  </a:lnTo>
                  <a:lnTo>
                    <a:pt x="11579" y="2563"/>
                  </a:lnTo>
                  <a:lnTo>
                    <a:pt x="9798" y="3478"/>
                  </a:lnTo>
                  <a:lnTo>
                    <a:pt x="8239" y="4393"/>
                  </a:lnTo>
                  <a:lnTo>
                    <a:pt x="5790" y="4942"/>
                  </a:lnTo>
                  <a:lnTo>
                    <a:pt x="5344" y="5308"/>
                  </a:lnTo>
                  <a:lnTo>
                    <a:pt x="4676" y="5308"/>
                  </a:lnTo>
                  <a:lnTo>
                    <a:pt x="3563" y="5858"/>
                  </a:lnTo>
                  <a:lnTo>
                    <a:pt x="2227" y="6224"/>
                  </a:lnTo>
                  <a:lnTo>
                    <a:pt x="1781" y="6773"/>
                  </a:lnTo>
                  <a:lnTo>
                    <a:pt x="668" y="7688"/>
                  </a:lnTo>
                  <a:lnTo>
                    <a:pt x="0" y="8603"/>
                  </a:lnTo>
                  <a:lnTo>
                    <a:pt x="0" y="10068"/>
                  </a:lnTo>
                  <a:lnTo>
                    <a:pt x="0" y="10617"/>
                  </a:lnTo>
                  <a:lnTo>
                    <a:pt x="0" y="11166"/>
                  </a:lnTo>
                  <a:lnTo>
                    <a:pt x="668" y="11532"/>
                  </a:lnTo>
                  <a:lnTo>
                    <a:pt x="668" y="12081"/>
                  </a:lnTo>
                  <a:lnTo>
                    <a:pt x="1113" y="12997"/>
                  </a:lnTo>
                  <a:lnTo>
                    <a:pt x="2227" y="13546"/>
                  </a:lnTo>
                  <a:lnTo>
                    <a:pt x="2895" y="14461"/>
                  </a:lnTo>
                  <a:lnTo>
                    <a:pt x="4008" y="15376"/>
                  </a:lnTo>
                  <a:lnTo>
                    <a:pt x="5790" y="16292"/>
                  </a:lnTo>
                  <a:lnTo>
                    <a:pt x="7571" y="17207"/>
                  </a:lnTo>
                  <a:lnTo>
                    <a:pt x="9798" y="18305"/>
                  </a:lnTo>
                  <a:lnTo>
                    <a:pt x="12247" y="19220"/>
                  </a:lnTo>
                  <a:lnTo>
                    <a:pt x="14474" y="20136"/>
                  </a:lnTo>
                  <a:lnTo>
                    <a:pt x="18037" y="20685"/>
                  </a:lnTo>
                  <a:lnTo>
                    <a:pt x="21600" y="21600"/>
                  </a:lnTo>
                  <a:lnTo>
                    <a:pt x="19819" y="17207"/>
                  </a:lnTo>
                  <a:lnTo>
                    <a:pt x="19151" y="17207"/>
                  </a:lnTo>
                  <a:lnTo>
                    <a:pt x="18705" y="16841"/>
                  </a:lnTo>
                  <a:lnTo>
                    <a:pt x="18037" y="16841"/>
                  </a:lnTo>
                  <a:lnTo>
                    <a:pt x="16924" y="16841"/>
                  </a:lnTo>
                  <a:lnTo>
                    <a:pt x="15810" y="16292"/>
                  </a:lnTo>
                  <a:lnTo>
                    <a:pt x="14029" y="15925"/>
                  </a:lnTo>
                  <a:lnTo>
                    <a:pt x="12693" y="15376"/>
                  </a:lnTo>
                  <a:lnTo>
                    <a:pt x="11134" y="14827"/>
                  </a:lnTo>
                  <a:lnTo>
                    <a:pt x="9353" y="14461"/>
                  </a:lnTo>
                  <a:lnTo>
                    <a:pt x="8239" y="13912"/>
                  </a:lnTo>
                  <a:lnTo>
                    <a:pt x="6458" y="13546"/>
                  </a:lnTo>
                  <a:lnTo>
                    <a:pt x="5344" y="12447"/>
                  </a:lnTo>
                  <a:lnTo>
                    <a:pt x="4008" y="12081"/>
                  </a:lnTo>
                  <a:lnTo>
                    <a:pt x="3563" y="11166"/>
                  </a:lnTo>
                  <a:lnTo>
                    <a:pt x="2895" y="10068"/>
                  </a:lnTo>
                  <a:lnTo>
                    <a:pt x="2227" y="9702"/>
                  </a:lnTo>
                  <a:lnTo>
                    <a:pt x="2227" y="9153"/>
                  </a:lnTo>
                  <a:lnTo>
                    <a:pt x="2227" y="8603"/>
                  </a:lnTo>
                  <a:lnTo>
                    <a:pt x="2895" y="8237"/>
                  </a:lnTo>
                  <a:lnTo>
                    <a:pt x="2895" y="7688"/>
                  </a:lnTo>
                  <a:lnTo>
                    <a:pt x="3563" y="7322"/>
                  </a:lnTo>
                  <a:lnTo>
                    <a:pt x="4676" y="6773"/>
                  </a:lnTo>
                  <a:lnTo>
                    <a:pt x="5790" y="6224"/>
                  </a:lnTo>
                  <a:lnTo>
                    <a:pt x="6903" y="5858"/>
                  </a:lnTo>
                  <a:lnTo>
                    <a:pt x="8239" y="5308"/>
                  </a:lnTo>
                  <a:lnTo>
                    <a:pt x="9798" y="4393"/>
                  </a:lnTo>
                  <a:lnTo>
                    <a:pt x="11134" y="3478"/>
                  </a:lnTo>
                  <a:lnTo>
                    <a:pt x="12693" y="2929"/>
                  </a:lnTo>
                  <a:lnTo>
                    <a:pt x="14029" y="2014"/>
                  </a:lnTo>
                  <a:lnTo>
                    <a:pt x="15142" y="1098"/>
                  </a:lnTo>
                  <a:lnTo>
                    <a:pt x="14474" y="0"/>
                  </a:lnTo>
                  <a:close/>
                  <a:moveTo>
                    <a:pt x="14474" y="0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9" name="AutoShape 23"/>
            <p:cNvSpPr>
              <a:spLocks/>
            </p:cNvSpPr>
            <p:nvPr/>
          </p:nvSpPr>
          <p:spPr bwMode="auto">
            <a:xfrm>
              <a:off x="115" y="0"/>
              <a:ext cx="376" cy="56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989" y="19188"/>
                  </a:moveTo>
                  <a:lnTo>
                    <a:pt x="10363" y="21326"/>
                  </a:lnTo>
                  <a:lnTo>
                    <a:pt x="12650" y="20723"/>
                  </a:lnTo>
                  <a:lnTo>
                    <a:pt x="14064" y="21600"/>
                  </a:lnTo>
                  <a:lnTo>
                    <a:pt x="19850" y="19901"/>
                  </a:lnTo>
                  <a:lnTo>
                    <a:pt x="21600" y="1425"/>
                  </a:lnTo>
                  <a:lnTo>
                    <a:pt x="8950" y="0"/>
                  </a:lnTo>
                  <a:lnTo>
                    <a:pt x="0" y="987"/>
                  </a:lnTo>
                  <a:lnTo>
                    <a:pt x="5989" y="19188"/>
                  </a:lnTo>
                  <a:close/>
                  <a:moveTo>
                    <a:pt x="5989" y="19188"/>
                  </a:moveTo>
                </a:path>
              </a:pathLst>
            </a:custGeom>
            <a:solidFill>
              <a:srgbClr val="68C0E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0" name="AutoShape 24"/>
            <p:cNvSpPr>
              <a:spLocks/>
            </p:cNvSpPr>
            <p:nvPr/>
          </p:nvSpPr>
          <p:spPr bwMode="auto">
            <a:xfrm>
              <a:off x="489" y="327"/>
              <a:ext cx="125" cy="12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16828"/>
                  </a:moveTo>
                  <a:lnTo>
                    <a:pt x="17764" y="21600"/>
                  </a:lnTo>
                  <a:lnTo>
                    <a:pt x="0" y="0"/>
                  </a:lnTo>
                  <a:lnTo>
                    <a:pt x="21600" y="16828"/>
                  </a:lnTo>
                  <a:close/>
                  <a:moveTo>
                    <a:pt x="21600" y="16828"/>
                  </a:moveTo>
                </a:path>
              </a:pathLst>
            </a:custGeom>
            <a:solidFill>
              <a:srgbClr val="E35E4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1" name="AutoShape 25"/>
            <p:cNvSpPr>
              <a:spLocks/>
            </p:cNvSpPr>
            <p:nvPr/>
          </p:nvSpPr>
          <p:spPr bwMode="auto">
            <a:xfrm>
              <a:off x="495" y="222"/>
              <a:ext cx="162" cy="4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348" y="0"/>
                  </a:moveTo>
                  <a:lnTo>
                    <a:pt x="21600" y="17876"/>
                  </a:lnTo>
                  <a:lnTo>
                    <a:pt x="0" y="21600"/>
                  </a:lnTo>
                  <a:lnTo>
                    <a:pt x="20348" y="0"/>
                  </a:lnTo>
                  <a:close/>
                  <a:moveTo>
                    <a:pt x="20348" y="0"/>
                  </a:moveTo>
                </a:path>
              </a:pathLst>
            </a:custGeom>
            <a:solidFill>
              <a:srgbClr val="E35E4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2" name="AutoShape 26"/>
            <p:cNvSpPr>
              <a:spLocks/>
            </p:cNvSpPr>
            <p:nvPr/>
          </p:nvSpPr>
          <p:spPr bwMode="auto">
            <a:xfrm>
              <a:off x="501" y="78"/>
              <a:ext cx="134" cy="11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7656" y="0"/>
                  </a:moveTo>
                  <a:lnTo>
                    <a:pt x="21600" y="4800"/>
                  </a:lnTo>
                  <a:lnTo>
                    <a:pt x="0" y="21600"/>
                  </a:lnTo>
                  <a:lnTo>
                    <a:pt x="17656" y="0"/>
                  </a:lnTo>
                  <a:close/>
                  <a:moveTo>
                    <a:pt x="17656" y="0"/>
                  </a:moveTo>
                </a:path>
              </a:pathLst>
            </a:custGeom>
            <a:solidFill>
              <a:srgbClr val="E35E4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3" name="AutoShape 27"/>
            <p:cNvSpPr>
              <a:spLocks/>
            </p:cNvSpPr>
            <p:nvPr/>
          </p:nvSpPr>
          <p:spPr bwMode="auto">
            <a:xfrm>
              <a:off x="125" y="14"/>
              <a:ext cx="357" cy="53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6303" y="19001"/>
                  </a:moveTo>
                  <a:lnTo>
                    <a:pt x="10694" y="21253"/>
                  </a:lnTo>
                  <a:lnTo>
                    <a:pt x="12748" y="20849"/>
                  </a:lnTo>
                  <a:lnTo>
                    <a:pt x="14235" y="21600"/>
                  </a:lnTo>
                  <a:lnTo>
                    <a:pt x="19759" y="20098"/>
                  </a:lnTo>
                  <a:lnTo>
                    <a:pt x="21600" y="1213"/>
                  </a:lnTo>
                  <a:lnTo>
                    <a:pt x="9065" y="0"/>
                  </a:lnTo>
                  <a:lnTo>
                    <a:pt x="0" y="635"/>
                  </a:lnTo>
                  <a:lnTo>
                    <a:pt x="6303" y="19001"/>
                  </a:lnTo>
                  <a:close/>
                  <a:moveTo>
                    <a:pt x="6303" y="19001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4" name="AutoShape 28"/>
            <p:cNvSpPr>
              <a:spLocks/>
            </p:cNvSpPr>
            <p:nvPr/>
          </p:nvSpPr>
          <p:spPr bwMode="auto">
            <a:xfrm>
              <a:off x="167" y="66"/>
              <a:ext cx="123" cy="43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21600"/>
                  </a:moveTo>
                  <a:lnTo>
                    <a:pt x="17280" y="1629"/>
                  </a:lnTo>
                  <a:lnTo>
                    <a:pt x="0" y="0"/>
                  </a:lnTo>
                  <a:lnTo>
                    <a:pt x="14606" y="19971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FACF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5" name="AutoShape 29"/>
            <p:cNvSpPr>
              <a:spLocks/>
            </p:cNvSpPr>
            <p:nvPr/>
          </p:nvSpPr>
          <p:spPr bwMode="auto">
            <a:xfrm>
              <a:off x="341" y="99"/>
              <a:ext cx="105" cy="40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3883" y="21600"/>
                  </a:moveTo>
                  <a:lnTo>
                    <a:pt x="18445" y="20221"/>
                  </a:lnTo>
                  <a:lnTo>
                    <a:pt x="21600" y="0"/>
                  </a:lnTo>
                  <a:lnTo>
                    <a:pt x="0" y="1455"/>
                  </a:lnTo>
                  <a:lnTo>
                    <a:pt x="3883" y="21600"/>
                  </a:lnTo>
                  <a:close/>
                  <a:moveTo>
                    <a:pt x="3883" y="21600"/>
                  </a:moveTo>
                </a:path>
              </a:pathLst>
            </a:custGeom>
            <a:solidFill>
              <a:srgbClr val="625D9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6" name="AutoShape 30"/>
            <p:cNvSpPr>
              <a:spLocks/>
            </p:cNvSpPr>
            <p:nvPr/>
          </p:nvSpPr>
          <p:spPr bwMode="auto">
            <a:xfrm>
              <a:off x="290" y="69"/>
              <a:ext cx="146" cy="43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0"/>
                  </a:moveTo>
                  <a:lnTo>
                    <a:pt x="21600" y="565"/>
                  </a:lnTo>
                  <a:lnTo>
                    <a:pt x="3974" y="2259"/>
                  </a:lnTo>
                  <a:lnTo>
                    <a:pt x="7258" y="21247"/>
                  </a:lnTo>
                  <a:lnTo>
                    <a:pt x="3629" y="21600"/>
                  </a:lnTo>
                  <a:lnTo>
                    <a:pt x="0" y="1341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solidFill>
              <a:srgbClr val="51438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7" name="AutoShape 31"/>
            <p:cNvSpPr>
              <a:spLocks/>
            </p:cNvSpPr>
            <p:nvPr/>
          </p:nvSpPr>
          <p:spPr bwMode="auto">
            <a:xfrm>
              <a:off x="360" y="378"/>
              <a:ext cx="65" cy="3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422" y="0"/>
                  </a:moveTo>
                  <a:lnTo>
                    <a:pt x="0" y="9900"/>
                  </a:lnTo>
                  <a:lnTo>
                    <a:pt x="785" y="21600"/>
                  </a:lnTo>
                  <a:lnTo>
                    <a:pt x="21600" y="9900"/>
                  </a:lnTo>
                  <a:lnTo>
                    <a:pt x="20422" y="0"/>
                  </a:lnTo>
                  <a:close/>
                  <a:moveTo>
                    <a:pt x="20422" y="0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8" name="AutoShape 32"/>
            <p:cNvSpPr>
              <a:spLocks/>
            </p:cNvSpPr>
            <p:nvPr/>
          </p:nvSpPr>
          <p:spPr bwMode="auto">
            <a:xfrm>
              <a:off x="363" y="394"/>
              <a:ext cx="62" cy="3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377" y="0"/>
                  </a:moveTo>
                  <a:lnTo>
                    <a:pt x="0" y="12209"/>
                  </a:lnTo>
                  <a:lnTo>
                    <a:pt x="1223" y="21600"/>
                  </a:lnTo>
                  <a:lnTo>
                    <a:pt x="21600" y="9391"/>
                  </a:lnTo>
                  <a:lnTo>
                    <a:pt x="20377" y="0"/>
                  </a:lnTo>
                  <a:close/>
                  <a:moveTo>
                    <a:pt x="20377" y="0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9" name="AutoShape 33"/>
            <p:cNvSpPr>
              <a:spLocks/>
            </p:cNvSpPr>
            <p:nvPr/>
          </p:nvSpPr>
          <p:spPr bwMode="auto">
            <a:xfrm>
              <a:off x="363" y="408"/>
              <a:ext cx="62" cy="3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377" y="0"/>
                  </a:moveTo>
                  <a:lnTo>
                    <a:pt x="0" y="11700"/>
                  </a:lnTo>
                  <a:lnTo>
                    <a:pt x="1223" y="21600"/>
                  </a:lnTo>
                  <a:lnTo>
                    <a:pt x="21600" y="9000"/>
                  </a:lnTo>
                  <a:lnTo>
                    <a:pt x="20377" y="0"/>
                  </a:lnTo>
                  <a:close/>
                  <a:moveTo>
                    <a:pt x="20377" y="0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0" name="AutoShape 34"/>
            <p:cNvSpPr>
              <a:spLocks/>
            </p:cNvSpPr>
            <p:nvPr/>
          </p:nvSpPr>
          <p:spPr bwMode="auto">
            <a:xfrm>
              <a:off x="363" y="423"/>
              <a:ext cx="62" cy="3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377" y="0"/>
                  </a:moveTo>
                  <a:lnTo>
                    <a:pt x="0" y="11200"/>
                  </a:lnTo>
                  <a:lnTo>
                    <a:pt x="1223" y="21600"/>
                  </a:lnTo>
                  <a:lnTo>
                    <a:pt x="21600" y="11200"/>
                  </a:lnTo>
                  <a:lnTo>
                    <a:pt x="20377" y="0"/>
                  </a:lnTo>
                  <a:close/>
                  <a:moveTo>
                    <a:pt x="20377" y="0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1" name="AutoShape 35"/>
            <p:cNvSpPr>
              <a:spLocks/>
            </p:cNvSpPr>
            <p:nvPr/>
          </p:nvSpPr>
          <p:spPr bwMode="auto">
            <a:xfrm>
              <a:off x="363" y="443"/>
              <a:ext cx="62" cy="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377" y="0"/>
                  </a:moveTo>
                  <a:lnTo>
                    <a:pt x="0" y="12209"/>
                  </a:lnTo>
                  <a:lnTo>
                    <a:pt x="1223" y="21600"/>
                  </a:lnTo>
                  <a:lnTo>
                    <a:pt x="21600" y="9391"/>
                  </a:lnTo>
                  <a:lnTo>
                    <a:pt x="20377" y="0"/>
                  </a:lnTo>
                  <a:close/>
                  <a:moveTo>
                    <a:pt x="20377" y="0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2" name="AutoShape 36"/>
            <p:cNvSpPr>
              <a:spLocks/>
            </p:cNvSpPr>
            <p:nvPr/>
          </p:nvSpPr>
          <p:spPr bwMode="auto">
            <a:xfrm>
              <a:off x="182" y="88"/>
              <a:ext cx="68" cy="31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6759" y="1571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5959" y="1571"/>
                  </a:lnTo>
                  <a:lnTo>
                    <a:pt x="16759" y="1571"/>
                  </a:lnTo>
                  <a:close/>
                  <a:moveTo>
                    <a:pt x="16759" y="1571"/>
                  </a:moveTo>
                </a:path>
              </a:pathLst>
            </a:custGeom>
            <a:solidFill>
              <a:srgbClr val="FFFCBD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3" name="AutoShape 37"/>
            <p:cNvSpPr>
              <a:spLocks/>
            </p:cNvSpPr>
            <p:nvPr/>
          </p:nvSpPr>
          <p:spPr bwMode="auto">
            <a:xfrm>
              <a:off x="339" y="185"/>
              <a:ext cx="113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150" y="0"/>
                  </a:moveTo>
                  <a:lnTo>
                    <a:pt x="0" y="13341"/>
                  </a:lnTo>
                  <a:lnTo>
                    <a:pt x="450" y="21600"/>
                  </a:lnTo>
                  <a:lnTo>
                    <a:pt x="21600" y="8259"/>
                  </a:lnTo>
                  <a:lnTo>
                    <a:pt x="21150" y="0"/>
                  </a:lnTo>
                  <a:close/>
                  <a:moveTo>
                    <a:pt x="21150" y="0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4" name="AutoShape 38"/>
            <p:cNvSpPr>
              <a:spLocks/>
            </p:cNvSpPr>
            <p:nvPr/>
          </p:nvSpPr>
          <p:spPr bwMode="auto">
            <a:xfrm>
              <a:off x="336" y="141"/>
              <a:ext cx="113" cy="4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0"/>
                  </a:moveTo>
                  <a:lnTo>
                    <a:pt x="0" y="12542"/>
                  </a:lnTo>
                  <a:lnTo>
                    <a:pt x="668" y="21600"/>
                  </a:lnTo>
                  <a:lnTo>
                    <a:pt x="21600" y="6968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5" name="AutoShape 39"/>
            <p:cNvSpPr>
              <a:spLocks/>
            </p:cNvSpPr>
            <p:nvPr/>
          </p:nvSpPr>
          <p:spPr bwMode="auto">
            <a:xfrm>
              <a:off x="305" y="245"/>
              <a:ext cx="15" cy="1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3292" y="21600"/>
                  </a:moveTo>
                  <a:lnTo>
                    <a:pt x="16615" y="21600"/>
                  </a:lnTo>
                  <a:lnTo>
                    <a:pt x="21600" y="21600"/>
                  </a:lnTo>
                  <a:lnTo>
                    <a:pt x="21600" y="18277"/>
                  </a:lnTo>
                  <a:lnTo>
                    <a:pt x="21600" y="13292"/>
                  </a:lnTo>
                  <a:lnTo>
                    <a:pt x="21600" y="8308"/>
                  </a:lnTo>
                  <a:lnTo>
                    <a:pt x="16615" y="4985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3323" y="0"/>
                  </a:lnTo>
                  <a:lnTo>
                    <a:pt x="3323" y="4985"/>
                  </a:lnTo>
                  <a:lnTo>
                    <a:pt x="0" y="8308"/>
                  </a:lnTo>
                  <a:lnTo>
                    <a:pt x="0" y="13292"/>
                  </a:lnTo>
                  <a:lnTo>
                    <a:pt x="0" y="18277"/>
                  </a:lnTo>
                  <a:lnTo>
                    <a:pt x="3323" y="21600"/>
                  </a:lnTo>
                  <a:lnTo>
                    <a:pt x="8308" y="21600"/>
                  </a:lnTo>
                  <a:lnTo>
                    <a:pt x="13292" y="21600"/>
                  </a:lnTo>
                  <a:close/>
                  <a:moveTo>
                    <a:pt x="13292" y="21600"/>
                  </a:moveTo>
                </a:path>
              </a:pathLst>
            </a:custGeom>
            <a:solidFill>
              <a:srgbClr val="7D72A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6" name="AutoShape 40"/>
            <p:cNvSpPr>
              <a:spLocks/>
            </p:cNvSpPr>
            <p:nvPr/>
          </p:nvSpPr>
          <p:spPr bwMode="auto">
            <a:xfrm>
              <a:off x="305" y="245"/>
              <a:ext cx="15" cy="1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3292" y="21600"/>
                  </a:moveTo>
                  <a:lnTo>
                    <a:pt x="16615" y="21600"/>
                  </a:lnTo>
                  <a:lnTo>
                    <a:pt x="21600" y="21600"/>
                  </a:lnTo>
                  <a:lnTo>
                    <a:pt x="21600" y="18277"/>
                  </a:lnTo>
                  <a:lnTo>
                    <a:pt x="21600" y="13292"/>
                  </a:lnTo>
                  <a:lnTo>
                    <a:pt x="21600" y="8308"/>
                  </a:lnTo>
                  <a:lnTo>
                    <a:pt x="16615" y="4985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3323" y="0"/>
                  </a:lnTo>
                  <a:lnTo>
                    <a:pt x="3323" y="4985"/>
                  </a:lnTo>
                  <a:lnTo>
                    <a:pt x="0" y="8308"/>
                  </a:lnTo>
                  <a:lnTo>
                    <a:pt x="0" y="13292"/>
                  </a:lnTo>
                  <a:lnTo>
                    <a:pt x="0" y="18277"/>
                  </a:lnTo>
                  <a:lnTo>
                    <a:pt x="3323" y="21600"/>
                  </a:lnTo>
                  <a:lnTo>
                    <a:pt x="8308" y="21600"/>
                  </a:lnTo>
                  <a:lnTo>
                    <a:pt x="13292" y="21600"/>
                  </a:lnTo>
                  <a:close/>
                  <a:moveTo>
                    <a:pt x="13292" y="21600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rgbClr val="1F1A17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7" name="AutoShape 41"/>
            <p:cNvSpPr>
              <a:spLocks/>
            </p:cNvSpPr>
            <p:nvPr/>
          </p:nvSpPr>
          <p:spPr bwMode="auto">
            <a:xfrm>
              <a:off x="308" y="282"/>
              <a:ext cx="16" cy="2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9257" y="21600"/>
                  </a:moveTo>
                  <a:lnTo>
                    <a:pt x="12343" y="21600"/>
                  </a:lnTo>
                  <a:lnTo>
                    <a:pt x="16971" y="17550"/>
                  </a:lnTo>
                  <a:lnTo>
                    <a:pt x="21600" y="14850"/>
                  </a:lnTo>
                  <a:lnTo>
                    <a:pt x="21600" y="10800"/>
                  </a:lnTo>
                  <a:lnTo>
                    <a:pt x="21600" y="6750"/>
                  </a:lnTo>
                  <a:lnTo>
                    <a:pt x="16971" y="4050"/>
                  </a:lnTo>
                  <a:lnTo>
                    <a:pt x="12343" y="4050"/>
                  </a:lnTo>
                  <a:lnTo>
                    <a:pt x="9257" y="0"/>
                  </a:lnTo>
                  <a:lnTo>
                    <a:pt x="4629" y="4050"/>
                  </a:lnTo>
                  <a:lnTo>
                    <a:pt x="0" y="4050"/>
                  </a:lnTo>
                  <a:lnTo>
                    <a:pt x="0" y="6750"/>
                  </a:lnTo>
                  <a:lnTo>
                    <a:pt x="0" y="10800"/>
                  </a:lnTo>
                  <a:lnTo>
                    <a:pt x="0" y="14850"/>
                  </a:lnTo>
                  <a:lnTo>
                    <a:pt x="4629" y="17550"/>
                  </a:lnTo>
                  <a:lnTo>
                    <a:pt x="4629" y="21600"/>
                  </a:lnTo>
                  <a:lnTo>
                    <a:pt x="9257" y="21600"/>
                  </a:lnTo>
                  <a:close/>
                  <a:moveTo>
                    <a:pt x="9257" y="21600"/>
                  </a:moveTo>
                </a:path>
              </a:pathLst>
            </a:custGeom>
            <a:solidFill>
              <a:srgbClr val="7D72A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8" name="AutoShape 42"/>
            <p:cNvSpPr>
              <a:spLocks/>
            </p:cNvSpPr>
            <p:nvPr/>
          </p:nvSpPr>
          <p:spPr bwMode="auto">
            <a:xfrm>
              <a:off x="308" y="282"/>
              <a:ext cx="16" cy="2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9257" y="21600"/>
                  </a:moveTo>
                  <a:lnTo>
                    <a:pt x="12343" y="21600"/>
                  </a:lnTo>
                  <a:lnTo>
                    <a:pt x="16971" y="17550"/>
                  </a:lnTo>
                  <a:lnTo>
                    <a:pt x="21600" y="14850"/>
                  </a:lnTo>
                  <a:lnTo>
                    <a:pt x="21600" y="10800"/>
                  </a:lnTo>
                  <a:lnTo>
                    <a:pt x="21600" y="6750"/>
                  </a:lnTo>
                  <a:lnTo>
                    <a:pt x="16971" y="4050"/>
                  </a:lnTo>
                  <a:lnTo>
                    <a:pt x="12343" y="4050"/>
                  </a:lnTo>
                  <a:lnTo>
                    <a:pt x="9257" y="0"/>
                  </a:lnTo>
                  <a:lnTo>
                    <a:pt x="4629" y="4050"/>
                  </a:lnTo>
                  <a:lnTo>
                    <a:pt x="0" y="4050"/>
                  </a:lnTo>
                  <a:lnTo>
                    <a:pt x="0" y="6750"/>
                  </a:lnTo>
                  <a:lnTo>
                    <a:pt x="0" y="10800"/>
                  </a:lnTo>
                  <a:lnTo>
                    <a:pt x="0" y="14850"/>
                  </a:lnTo>
                  <a:lnTo>
                    <a:pt x="4629" y="17550"/>
                  </a:lnTo>
                  <a:lnTo>
                    <a:pt x="4629" y="21600"/>
                  </a:lnTo>
                  <a:lnTo>
                    <a:pt x="9257" y="21600"/>
                  </a:lnTo>
                  <a:close/>
                  <a:moveTo>
                    <a:pt x="9257" y="21600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rgbClr val="1F1A17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09" name="AutoShape 43"/>
            <p:cNvSpPr>
              <a:spLocks/>
            </p:cNvSpPr>
            <p:nvPr/>
          </p:nvSpPr>
          <p:spPr bwMode="auto">
            <a:xfrm>
              <a:off x="296" y="118"/>
              <a:ext cx="15" cy="1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0"/>
                  </a:moveTo>
                  <a:lnTo>
                    <a:pt x="21600" y="16200"/>
                  </a:lnTo>
                  <a:lnTo>
                    <a:pt x="0" y="21600"/>
                  </a:lnTo>
                  <a:lnTo>
                    <a:pt x="0" y="81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solidFill>
              <a:srgbClr val="A8D58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0" name="AutoShape 44"/>
            <p:cNvSpPr>
              <a:spLocks/>
            </p:cNvSpPr>
            <p:nvPr/>
          </p:nvSpPr>
          <p:spPr bwMode="auto">
            <a:xfrm>
              <a:off x="341" y="111"/>
              <a:ext cx="101" cy="3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14954"/>
                  </a:moveTo>
                  <a:lnTo>
                    <a:pt x="21600" y="0"/>
                  </a:lnTo>
                  <a:lnTo>
                    <a:pt x="21600" y="9138"/>
                  </a:lnTo>
                  <a:lnTo>
                    <a:pt x="0" y="21600"/>
                  </a:lnTo>
                  <a:lnTo>
                    <a:pt x="0" y="14954"/>
                  </a:lnTo>
                  <a:close/>
                  <a:moveTo>
                    <a:pt x="0" y="14954"/>
                  </a:moveTo>
                </a:path>
              </a:pathLst>
            </a:custGeom>
            <a:solidFill>
              <a:srgbClr val="7D72A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1" name="AutoShape 45"/>
            <p:cNvSpPr>
              <a:spLocks/>
            </p:cNvSpPr>
            <p:nvPr/>
          </p:nvSpPr>
          <p:spPr bwMode="auto">
            <a:xfrm>
              <a:off x="363" y="118"/>
              <a:ext cx="62" cy="2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223" y="12505"/>
                  </a:moveTo>
                  <a:lnTo>
                    <a:pt x="0" y="21600"/>
                  </a:lnTo>
                  <a:lnTo>
                    <a:pt x="21600" y="9095"/>
                  </a:lnTo>
                  <a:lnTo>
                    <a:pt x="21600" y="0"/>
                  </a:lnTo>
                  <a:lnTo>
                    <a:pt x="1223" y="12505"/>
                  </a:lnTo>
                  <a:close/>
                  <a:moveTo>
                    <a:pt x="1223" y="12505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2" name="AutoShape 46"/>
            <p:cNvSpPr>
              <a:spLocks/>
            </p:cNvSpPr>
            <p:nvPr/>
          </p:nvSpPr>
          <p:spPr bwMode="auto">
            <a:xfrm>
              <a:off x="189" y="37"/>
              <a:ext cx="183" cy="3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4154"/>
                  </a:moveTo>
                  <a:lnTo>
                    <a:pt x="11908" y="21600"/>
                  </a:lnTo>
                  <a:lnTo>
                    <a:pt x="21600" y="13292"/>
                  </a:lnTo>
                  <a:lnTo>
                    <a:pt x="11492" y="14954"/>
                  </a:lnTo>
                  <a:lnTo>
                    <a:pt x="15508" y="6646"/>
                  </a:lnTo>
                  <a:lnTo>
                    <a:pt x="7615" y="8308"/>
                  </a:lnTo>
                  <a:lnTo>
                    <a:pt x="11492" y="0"/>
                  </a:lnTo>
                  <a:lnTo>
                    <a:pt x="0" y="4154"/>
                  </a:lnTo>
                  <a:close/>
                  <a:moveTo>
                    <a:pt x="0" y="4154"/>
                  </a:moveTo>
                </a:path>
              </a:pathLst>
            </a:custGeom>
            <a:solidFill>
              <a:srgbClr val="FACF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3" name="AutoShape 47"/>
            <p:cNvSpPr>
              <a:spLocks/>
            </p:cNvSpPr>
            <p:nvPr/>
          </p:nvSpPr>
          <p:spPr bwMode="auto">
            <a:xfrm>
              <a:off x="33" y="353"/>
              <a:ext cx="122" cy="12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17581"/>
                  </a:moveTo>
                  <a:lnTo>
                    <a:pt x="3738" y="21600"/>
                  </a:lnTo>
                  <a:lnTo>
                    <a:pt x="21600" y="0"/>
                  </a:lnTo>
                  <a:lnTo>
                    <a:pt x="0" y="17581"/>
                  </a:lnTo>
                  <a:close/>
                  <a:moveTo>
                    <a:pt x="0" y="17581"/>
                  </a:moveTo>
                </a:path>
              </a:pathLst>
            </a:custGeom>
            <a:solidFill>
              <a:srgbClr val="E35E4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4" name="AutoShape 48"/>
            <p:cNvSpPr>
              <a:spLocks/>
            </p:cNvSpPr>
            <p:nvPr/>
          </p:nvSpPr>
          <p:spPr bwMode="auto">
            <a:xfrm>
              <a:off x="0" y="256"/>
              <a:ext cx="161" cy="4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565" y="0"/>
                  </a:moveTo>
                  <a:lnTo>
                    <a:pt x="0" y="17131"/>
                  </a:lnTo>
                  <a:lnTo>
                    <a:pt x="21600" y="21600"/>
                  </a:lnTo>
                  <a:lnTo>
                    <a:pt x="1565" y="0"/>
                  </a:lnTo>
                  <a:close/>
                  <a:moveTo>
                    <a:pt x="1565" y="0"/>
                  </a:moveTo>
                </a:path>
              </a:pathLst>
            </a:custGeom>
            <a:solidFill>
              <a:srgbClr val="E35E4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15" name="AutoShape 49"/>
            <p:cNvSpPr>
              <a:spLocks/>
            </p:cNvSpPr>
            <p:nvPr/>
          </p:nvSpPr>
          <p:spPr bwMode="auto">
            <a:xfrm>
              <a:off x="11" y="104"/>
              <a:ext cx="133" cy="11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4014" y="0"/>
                  </a:moveTo>
                  <a:lnTo>
                    <a:pt x="0" y="5465"/>
                  </a:lnTo>
                  <a:lnTo>
                    <a:pt x="21600" y="21600"/>
                  </a:lnTo>
                  <a:lnTo>
                    <a:pt x="4014" y="0"/>
                  </a:lnTo>
                  <a:close/>
                  <a:moveTo>
                    <a:pt x="4014" y="0"/>
                  </a:moveTo>
                </a:path>
              </a:pathLst>
            </a:custGeom>
            <a:solidFill>
              <a:srgbClr val="E35E4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502" name="Group 50"/>
          <p:cNvGrpSpPr>
            <a:grpSpLocks/>
          </p:cNvGrpSpPr>
          <p:nvPr/>
        </p:nvGrpSpPr>
        <p:grpSpPr bwMode="auto">
          <a:xfrm flipH="1">
            <a:off x="6348413" y="5003800"/>
            <a:ext cx="746125" cy="1023938"/>
            <a:chOff x="0" y="0"/>
            <a:chExt cx="469" cy="645"/>
          </a:xfrm>
        </p:grpSpPr>
        <p:sp>
          <p:nvSpPr>
            <p:cNvPr id="63669" name="AutoShape 51"/>
            <p:cNvSpPr>
              <a:spLocks/>
            </p:cNvSpPr>
            <p:nvPr/>
          </p:nvSpPr>
          <p:spPr bwMode="auto">
            <a:xfrm>
              <a:off x="0" y="0"/>
              <a:ext cx="469" cy="64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340" y="1296"/>
                  </a:moveTo>
                  <a:lnTo>
                    <a:pt x="4535" y="1171"/>
                  </a:lnTo>
                  <a:lnTo>
                    <a:pt x="0" y="13027"/>
                  </a:lnTo>
                  <a:lnTo>
                    <a:pt x="925" y="13424"/>
                  </a:lnTo>
                  <a:lnTo>
                    <a:pt x="925" y="14031"/>
                  </a:lnTo>
                  <a:lnTo>
                    <a:pt x="3938" y="15034"/>
                  </a:lnTo>
                  <a:lnTo>
                    <a:pt x="4028" y="15034"/>
                  </a:lnTo>
                  <a:lnTo>
                    <a:pt x="4266" y="15055"/>
                  </a:lnTo>
                  <a:lnTo>
                    <a:pt x="4594" y="15055"/>
                  </a:lnTo>
                  <a:lnTo>
                    <a:pt x="5042" y="15076"/>
                  </a:lnTo>
                  <a:lnTo>
                    <a:pt x="5609" y="15139"/>
                  </a:lnTo>
                  <a:lnTo>
                    <a:pt x="6235" y="15160"/>
                  </a:lnTo>
                  <a:lnTo>
                    <a:pt x="6862" y="15202"/>
                  </a:lnTo>
                  <a:lnTo>
                    <a:pt x="7608" y="15222"/>
                  </a:lnTo>
                  <a:lnTo>
                    <a:pt x="8294" y="15264"/>
                  </a:lnTo>
                  <a:lnTo>
                    <a:pt x="9010" y="15327"/>
                  </a:lnTo>
                  <a:lnTo>
                    <a:pt x="9726" y="15348"/>
                  </a:lnTo>
                  <a:lnTo>
                    <a:pt x="10382" y="15390"/>
                  </a:lnTo>
                  <a:lnTo>
                    <a:pt x="11009" y="15452"/>
                  </a:lnTo>
                  <a:lnTo>
                    <a:pt x="11546" y="15473"/>
                  </a:lnTo>
                  <a:lnTo>
                    <a:pt x="11993" y="15515"/>
                  </a:lnTo>
                  <a:lnTo>
                    <a:pt x="12351" y="15536"/>
                  </a:lnTo>
                  <a:lnTo>
                    <a:pt x="12351" y="15578"/>
                  </a:lnTo>
                  <a:lnTo>
                    <a:pt x="12381" y="15724"/>
                  </a:lnTo>
                  <a:lnTo>
                    <a:pt x="12381" y="15954"/>
                  </a:lnTo>
                  <a:lnTo>
                    <a:pt x="12351" y="16247"/>
                  </a:lnTo>
                  <a:lnTo>
                    <a:pt x="12262" y="16582"/>
                  </a:lnTo>
                  <a:lnTo>
                    <a:pt x="12143" y="16958"/>
                  </a:lnTo>
                  <a:lnTo>
                    <a:pt x="11904" y="17397"/>
                  </a:lnTo>
                  <a:lnTo>
                    <a:pt x="11546" y="17836"/>
                  </a:lnTo>
                  <a:lnTo>
                    <a:pt x="11486" y="17836"/>
                  </a:lnTo>
                  <a:lnTo>
                    <a:pt x="11248" y="17857"/>
                  </a:lnTo>
                  <a:lnTo>
                    <a:pt x="10890" y="17878"/>
                  </a:lnTo>
                  <a:lnTo>
                    <a:pt x="10442" y="17920"/>
                  </a:lnTo>
                  <a:lnTo>
                    <a:pt x="9935" y="17962"/>
                  </a:lnTo>
                  <a:lnTo>
                    <a:pt x="9338" y="18024"/>
                  </a:lnTo>
                  <a:lnTo>
                    <a:pt x="8682" y="18087"/>
                  </a:lnTo>
                  <a:lnTo>
                    <a:pt x="7996" y="18171"/>
                  </a:lnTo>
                  <a:lnTo>
                    <a:pt x="7309" y="18233"/>
                  </a:lnTo>
                  <a:lnTo>
                    <a:pt x="6623" y="18317"/>
                  </a:lnTo>
                  <a:lnTo>
                    <a:pt x="5967" y="18380"/>
                  </a:lnTo>
                  <a:lnTo>
                    <a:pt x="5400" y="18484"/>
                  </a:lnTo>
                  <a:lnTo>
                    <a:pt x="4833" y="18547"/>
                  </a:lnTo>
                  <a:lnTo>
                    <a:pt x="4356" y="18631"/>
                  </a:lnTo>
                  <a:lnTo>
                    <a:pt x="4028" y="18714"/>
                  </a:lnTo>
                  <a:lnTo>
                    <a:pt x="3789" y="18798"/>
                  </a:lnTo>
                  <a:lnTo>
                    <a:pt x="3550" y="18944"/>
                  </a:lnTo>
                  <a:lnTo>
                    <a:pt x="3371" y="19112"/>
                  </a:lnTo>
                  <a:lnTo>
                    <a:pt x="3312" y="19279"/>
                  </a:lnTo>
                  <a:lnTo>
                    <a:pt x="3252" y="19446"/>
                  </a:lnTo>
                  <a:lnTo>
                    <a:pt x="3341" y="19655"/>
                  </a:lnTo>
                  <a:lnTo>
                    <a:pt x="3520" y="19885"/>
                  </a:lnTo>
                  <a:lnTo>
                    <a:pt x="3759" y="20053"/>
                  </a:lnTo>
                  <a:lnTo>
                    <a:pt x="4057" y="20136"/>
                  </a:lnTo>
                  <a:lnTo>
                    <a:pt x="4296" y="20178"/>
                  </a:lnTo>
                  <a:lnTo>
                    <a:pt x="4654" y="20262"/>
                  </a:lnTo>
                  <a:lnTo>
                    <a:pt x="5131" y="20366"/>
                  </a:lnTo>
                  <a:lnTo>
                    <a:pt x="5669" y="20450"/>
                  </a:lnTo>
                  <a:lnTo>
                    <a:pt x="6325" y="20575"/>
                  </a:lnTo>
                  <a:lnTo>
                    <a:pt x="7011" y="20701"/>
                  </a:lnTo>
                  <a:lnTo>
                    <a:pt x="7727" y="20805"/>
                  </a:lnTo>
                  <a:lnTo>
                    <a:pt x="8503" y="20931"/>
                  </a:lnTo>
                  <a:lnTo>
                    <a:pt x="9249" y="21077"/>
                  </a:lnTo>
                  <a:lnTo>
                    <a:pt x="9994" y="21203"/>
                  </a:lnTo>
                  <a:lnTo>
                    <a:pt x="10770" y="21286"/>
                  </a:lnTo>
                  <a:lnTo>
                    <a:pt x="11456" y="21412"/>
                  </a:lnTo>
                  <a:lnTo>
                    <a:pt x="12113" y="21495"/>
                  </a:lnTo>
                  <a:lnTo>
                    <a:pt x="12680" y="21558"/>
                  </a:lnTo>
                  <a:lnTo>
                    <a:pt x="13157" y="21579"/>
                  </a:lnTo>
                  <a:lnTo>
                    <a:pt x="13575" y="21600"/>
                  </a:lnTo>
                  <a:lnTo>
                    <a:pt x="13962" y="21579"/>
                  </a:lnTo>
                  <a:lnTo>
                    <a:pt x="14410" y="21537"/>
                  </a:lnTo>
                  <a:lnTo>
                    <a:pt x="14917" y="21433"/>
                  </a:lnTo>
                  <a:lnTo>
                    <a:pt x="15424" y="21328"/>
                  </a:lnTo>
                  <a:lnTo>
                    <a:pt x="15991" y="21182"/>
                  </a:lnTo>
                  <a:lnTo>
                    <a:pt x="16558" y="21015"/>
                  </a:lnTo>
                  <a:lnTo>
                    <a:pt x="17155" y="20847"/>
                  </a:lnTo>
                  <a:lnTo>
                    <a:pt x="17722" y="20638"/>
                  </a:lnTo>
                  <a:lnTo>
                    <a:pt x="18318" y="20450"/>
                  </a:lnTo>
                  <a:lnTo>
                    <a:pt x="18825" y="20262"/>
                  </a:lnTo>
                  <a:lnTo>
                    <a:pt x="19362" y="20074"/>
                  </a:lnTo>
                  <a:lnTo>
                    <a:pt x="19810" y="19906"/>
                  </a:lnTo>
                  <a:lnTo>
                    <a:pt x="20168" y="19739"/>
                  </a:lnTo>
                  <a:lnTo>
                    <a:pt x="20496" y="19572"/>
                  </a:lnTo>
                  <a:lnTo>
                    <a:pt x="20735" y="19446"/>
                  </a:lnTo>
                  <a:lnTo>
                    <a:pt x="20854" y="19342"/>
                  </a:lnTo>
                  <a:lnTo>
                    <a:pt x="20944" y="19174"/>
                  </a:lnTo>
                  <a:lnTo>
                    <a:pt x="20854" y="19028"/>
                  </a:lnTo>
                  <a:lnTo>
                    <a:pt x="20645" y="18903"/>
                  </a:lnTo>
                  <a:lnTo>
                    <a:pt x="20347" y="18819"/>
                  </a:lnTo>
                  <a:lnTo>
                    <a:pt x="19959" y="18714"/>
                  </a:lnTo>
                  <a:lnTo>
                    <a:pt x="19601" y="18652"/>
                  </a:lnTo>
                  <a:lnTo>
                    <a:pt x="19213" y="18568"/>
                  </a:lnTo>
                  <a:lnTo>
                    <a:pt x="18915" y="18526"/>
                  </a:lnTo>
                  <a:lnTo>
                    <a:pt x="18885" y="18380"/>
                  </a:lnTo>
                  <a:lnTo>
                    <a:pt x="18825" y="18003"/>
                  </a:lnTo>
                  <a:lnTo>
                    <a:pt x="18736" y="17418"/>
                  </a:lnTo>
                  <a:lnTo>
                    <a:pt x="18587" y="16686"/>
                  </a:lnTo>
                  <a:lnTo>
                    <a:pt x="18438" y="15892"/>
                  </a:lnTo>
                  <a:lnTo>
                    <a:pt x="18229" y="15055"/>
                  </a:lnTo>
                  <a:lnTo>
                    <a:pt x="17990" y="14261"/>
                  </a:lnTo>
                  <a:lnTo>
                    <a:pt x="17662" y="13529"/>
                  </a:lnTo>
                  <a:lnTo>
                    <a:pt x="21600" y="2865"/>
                  </a:lnTo>
                  <a:lnTo>
                    <a:pt x="20794" y="1798"/>
                  </a:lnTo>
                  <a:lnTo>
                    <a:pt x="21242" y="1087"/>
                  </a:lnTo>
                  <a:lnTo>
                    <a:pt x="19183" y="0"/>
                  </a:lnTo>
                  <a:lnTo>
                    <a:pt x="18706" y="188"/>
                  </a:lnTo>
                  <a:lnTo>
                    <a:pt x="5340" y="1296"/>
                  </a:lnTo>
                  <a:close/>
                  <a:moveTo>
                    <a:pt x="5340" y="1296"/>
                  </a:moveTo>
                </a:path>
              </a:pathLst>
            </a:cu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0" name="AutoShape 52"/>
            <p:cNvSpPr>
              <a:spLocks/>
            </p:cNvSpPr>
            <p:nvPr/>
          </p:nvSpPr>
          <p:spPr bwMode="auto">
            <a:xfrm>
              <a:off x="24" y="19"/>
              <a:ext cx="388" cy="37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0559"/>
                  </a:moveTo>
                  <a:lnTo>
                    <a:pt x="15748" y="21600"/>
                  </a:lnTo>
                  <a:lnTo>
                    <a:pt x="21600" y="0"/>
                  </a:lnTo>
                  <a:lnTo>
                    <a:pt x="20878" y="323"/>
                  </a:lnTo>
                  <a:lnTo>
                    <a:pt x="5310" y="1938"/>
                  </a:lnTo>
                  <a:lnTo>
                    <a:pt x="4732" y="1830"/>
                  </a:lnTo>
                  <a:lnTo>
                    <a:pt x="0" y="20559"/>
                  </a:lnTo>
                  <a:close/>
                  <a:moveTo>
                    <a:pt x="0" y="20559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1" name="AutoShape 53"/>
            <p:cNvSpPr>
              <a:spLocks/>
            </p:cNvSpPr>
            <p:nvPr/>
          </p:nvSpPr>
          <p:spPr bwMode="auto">
            <a:xfrm>
              <a:off x="316" y="21"/>
              <a:ext cx="114" cy="38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136" y="0"/>
                  </a:moveTo>
                  <a:lnTo>
                    <a:pt x="21600" y="175"/>
                  </a:lnTo>
                  <a:lnTo>
                    <a:pt x="1220" y="21600"/>
                  </a:lnTo>
                  <a:lnTo>
                    <a:pt x="0" y="21320"/>
                  </a:lnTo>
                  <a:lnTo>
                    <a:pt x="20136" y="0"/>
                  </a:lnTo>
                  <a:close/>
                  <a:moveTo>
                    <a:pt x="20136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2" name="AutoShape 54"/>
            <p:cNvSpPr>
              <a:spLocks/>
            </p:cNvSpPr>
            <p:nvPr/>
          </p:nvSpPr>
          <p:spPr bwMode="auto">
            <a:xfrm>
              <a:off x="330" y="28"/>
              <a:ext cx="114" cy="38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265" y="0"/>
                  </a:moveTo>
                  <a:lnTo>
                    <a:pt x="21600" y="417"/>
                  </a:lnTo>
                  <a:lnTo>
                    <a:pt x="1092" y="21600"/>
                  </a:lnTo>
                  <a:lnTo>
                    <a:pt x="0" y="21287"/>
                  </a:lnTo>
                  <a:lnTo>
                    <a:pt x="20265" y="0"/>
                  </a:lnTo>
                  <a:close/>
                  <a:moveTo>
                    <a:pt x="20265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3" name="AutoShape 55"/>
            <p:cNvSpPr>
              <a:spLocks/>
            </p:cNvSpPr>
            <p:nvPr/>
          </p:nvSpPr>
          <p:spPr bwMode="auto">
            <a:xfrm>
              <a:off x="298" y="405"/>
              <a:ext cx="18" cy="1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00" y="0"/>
                  </a:moveTo>
                  <a:lnTo>
                    <a:pt x="0" y="11782"/>
                  </a:lnTo>
                  <a:lnTo>
                    <a:pt x="6400" y="21600"/>
                  </a:lnTo>
                  <a:lnTo>
                    <a:pt x="21600" y="8836"/>
                  </a:lnTo>
                  <a:lnTo>
                    <a:pt x="14400" y="0"/>
                  </a:lnTo>
                  <a:close/>
                  <a:moveTo>
                    <a:pt x="14400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4" name="AutoShape 56"/>
            <p:cNvSpPr>
              <a:spLocks/>
            </p:cNvSpPr>
            <p:nvPr/>
          </p:nvSpPr>
          <p:spPr bwMode="auto">
            <a:xfrm>
              <a:off x="310" y="415"/>
              <a:ext cx="18" cy="1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657" y="0"/>
                  </a:moveTo>
                  <a:lnTo>
                    <a:pt x="0" y="12764"/>
                  </a:lnTo>
                  <a:lnTo>
                    <a:pt x="6171" y="21600"/>
                  </a:lnTo>
                  <a:lnTo>
                    <a:pt x="21600" y="7855"/>
                  </a:lnTo>
                  <a:lnTo>
                    <a:pt x="14657" y="0"/>
                  </a:lnTo>
                  <a:close/>
                  <a:moveTo>
                    <a:pt x="14657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5" name="AutoShape 57"/>
            <p:cNvSpPr>
              <a:spLocks/>
            </p:cNvSpPr>
            <p:nvPr/>
          </p:nvSpPr>
          <p:spPr bwMode="auto">
            <a:xfrm>
              <a:off x="44" y="399"/>
              <a:ext cx="237" cy="2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11040"/>
                  </a:moveTo>
                  <a:lnTo>
                    <a:pt x="21482" y="21600"/>
                  </a:lnTo>
                  <a:lnTo>
                    <a:pt x="21364" y="21600"/>
                  </a:lnTo>
                  <a:lnTo>
                    <a:pt x="21010" y="21120"/>
                  </a:lnTo>
                  <a:lnTo>
                    <a:pt x="20420" y="20160"/>
                  </a:lnTo>
                  <a:lnTo>
                    <a:pt x="19593" y="19680"/>
                  </a:lnTo>
                  <a:lnTo>
                    <a:pt x="18649" y="18240"/>
                  </a:lnTo>
                  <a:lnTo>
                    <a:pt x="17410" y="17280"/>
                  </a:lnTo>
                  <a:lnTo>
                    <a:pt x="16111" y="15840"/>
                  </a:lnTo>
                  <a:lnTo>
                    <a:pt x="14636" y="14400"/>
                  </a:lnTo>
                  <a:lnTo>
                    <a:pt x="13043" y="13440"/>
                  </a:lnTo>
                  <a:lnTo>
                    <a:pt x="11331" y="12480"/>
                  </a:lnTo>
                  <a:lnTo>
                    <a:pt x="9561" y="11040"/>
                  </a:lnTo>
                  <a:lnTo>
                    <a:pt x="7731" y="10560"/>
                  </a:lnTo>
                  <a:lnTo>
                    <a:pt x="5843" y="10080"/>
                  </a:lnTo>
                  <a:lnTo>
                    <a:pt x="3954" y="10080"/>
                  </a:lnTo>
                  <a:lnTo>
                    <a:pt x="1948" y="10080"/>
                  </a:lnTo>
                  <a:lnTo>
                    <a:pt x="0" y="10560"/>
                  </a:lnTo>
                  <a:lnTo>
                    <a:pt x="295" y="2400"/>
                  </a:lnTo>
                  <a:lnTo>
                    <a:pt x="354" y="2400"/>
                  </a:lnTo>
                  <a:lnTo>
                    <a:pt x="531" y="1920"/>
                  </a:lnTo>
                  <a:lnTo>
                    <a:pt x="885" y="1920"/>
                  </a:lnTo>
                  <a:lnTo>
                    <a:pt x="1357" y="1440"/>
                  </a:lnTo>
                  <a:lnTo>
                    <a:pt x="2066" y="960"/>
                  </a:lnTo>
                  <a:lnTo>
                    <a:pt x="2833" y="960"/>
                  </a:lnTo>
                  <a:lnTo>
                    <a:pt x="3777" y="0"/>
                  </a:lnTo>
                  <a:lnTo>
                    <a:pt x="4957" y="0"/>
                  </a:lnTo>
                  <a:lnTo>
                    <a:pt x="6315" y="0"/>
                  </a:lnTo>
                  <a:lnTo>
                    <a:pt x="7908" y="960"/>
                  </a:lnTo>
                  <a:lnTo>
                    <a:pt x="9561" y="1440"/>
                  </a:lnTo>
                  <a:lnTo>
                    <a:pt x="11567" y="2400"/>
                  </a:lnTo>
                  <a:lnTo>
                    <a:pt x="13751" y="3840"/>
                  </a:lnTo>
                  <a:lnTo>
                    <a:pt x="16111" y="5760"/>
                  </a:lnTo>
                  <a:lnTo>
                    <a:pt x="18767" y="8640"/>
                  </a:lnTo>
                  <a:lnTo>
                    <a:pt x="21600" y="11040"/>
                  </a:lnTo>
                  <a:close/>
                  <a:moveTo>
                    <a:pt x="21600" y="11040"/>
                  </a:moveTo>
                </a:path>
              </a:pathLst>
            </a:custGeom>
            <a:solidFill>
              <a:srgbClr val="6BADC9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6" name="AutoShape 58"/>
            <p:cNvSpPr>
              <a:spLocks/>
            </p:cNvSpPr>
            <p:nvPr/>
          </p:nvSpPr>
          <p:spPr bwMode="auto">
            <a:xfrm>
              <a:off x="141" y="350"/>
              <a:ext cx="26" cy="2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6615" y="21600"/>
                  </a:moveTo>
                  <a:lnTo>
                    <a:pt x="9969" y="17621"/>
                  </a:lnTo>
                  <a:lnTo>
                    <a:pt x="3323" y="21032"/>
                  </a:lnTo>
                  <a:lnTo>
                    <a:pt x="4985" y="13074"/>
                  </a:lnTo>
                  <a:lnTo>
                    <a:pt x="0" y="7389"/>
                  </a:lnTo>
                  <a:lnTo>
                    <a:pt x="7754" y="7389"/>
                  </a:lnTo>
                  <a:lnTo>
                    <a:pt x="11631" y="0"/>
                  </a:lnTo>
                  <a:lnTo>
                    <a:pt x="13846" y="7389"/>
                  </a:lnTo>
                  <a:lnTo>
                    <a:pt x="21600" y="9095"/>
                  </a:lnTo>
                  <a:lnTo>
                    <a:pt x="16062" y="14211"/>
                  </a:lnTo>
                  <a:lnTo>
                    <a:pt x="16615" y="21600"/>
                  </a:lnTo>
                  <a:close/>
                  <a:moveTo>
                    <a:pt x="16615" y="21600"/>
                  </a:moveTo>
                </a:path>
              </a:pathLst>
            </a:custGeom>
            <a:solidFill>
              <a:srgbClr val="FF19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7" name="AutoShape 59"/>
            <p:cNvSpPr>
              <a:spLocks/>
            </p:cNvSpPr>
            <p:nvPr/>
          </p:nvSpPr>
          <p:spPr bwMode="auto">
            <a:xfrm>
              <a:off x="62" y="57"/>
              <a:ext cx="303" cy="28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507" y="329"/>
                  </a:moveTo>
                  <a:lnTo>
                    <a:pt x="21600" y="0"/>
                  </a:lnTo>
                  <a:lnTo>
                    <a:pt x="5006" y="1412"/>
                  </a:lnTo>
                  <a:lnTo>
                    <a:pt x="0" y="21600"/>
                  </a:lnTo>
                  <a:lnTo>
                    <a:pt x="649" y="21506"/>
                  </a:lnTo>
                  <a:lnTo>
                    <a:pt x="5470" y="1788"/>
                  </a:lnTo>
                  <a:lnTo>
                    <a:pt x="21507" y="329"/>
                  </a:lnTo>
                  <a:close/>
                  <a:moveTo>
                    <a:pt x="21507" y="329"/>
                  </a:moveTo>
                </a:path>
              </a:pathLst>
            </a:cu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8" name="AutoShape 60"/>
            <p:cNvSpPr>
              <a:spLocks/>
            </p:cNvSpPr>
            <p:nvPr/>
          </p:nvSpPr>
          <p:spPr bwMode="auto">
            <a:xfrm>
              <a:off x="347" y="64"/>
              <a:ext cx="103" cy="35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579"/>
                  </a:moveTo>
                  <a:lnTo>
                    <a:pt x="2064" y="21330"/>
                  </a:lnTo>
                  <a:lnTo>
                    <a:pt x="0" y="21600"/>
                  </a:lnTo>
                  <a:lnTo>
                    <a:pt x="21187" y="0"/>
                  </a:lnTo>
                  <a:lnTo>
                    <a:pt x="21600" y="579"/>
                  </a:lnTo>
                  <a:close/>
                  <a:moveTo>
                    <a:pt x="21600" y="579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9" name="AutoShape 61"/>
            <p:cNvSpPr>
              <a:spLocks/>
            </p:cNvSpPr>
            <p:nvPr/>
          </p:nvSpPr>
          <p:spPr bwMode="auto">
            <a:xfrm>
              <a:off x="86" y="420"/>
              <a:ext cx="186" cy="2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355" y="0"/>
                  </a:moveTo>
                  <a:lnTo>
                    <a:pt x="1279" y="0"/>
                  </a:lnTo>
                  <a:lnTo>
                    <a:pt x="978" y="502"/>
                  </a:lnTo>
                  <a:lnTo>
                    <a:pt x="602" y="1507"/>
                  </a:lnTo>
                  <a:lnTo>
                    <a:pt x="226" y="3516"/>
                  </a:lnTo>
                  <a:lnTo>
                    <a:pt x="0" y="5023"/>
                  </a:lnTo>
                  <a:lnTo>
                    <a:pt x="0" y="7033"/>
                  </a:lnTo>
                  <a:lnTo>
                    <a:pt x="151" y="9042"/>
                  </a:lnTo>
                  <a:lnTo>
                    <a:pt x="677" y="12056"/>
                  </a:lnTo>
                  <a:lnTo>
                    <a:pt x="1204" y="13060"/>
                  </a:lnTo>
                  <a:lnTo>
                    <a:pt x="2107" y="15070"/>
                  </a:lnTo>
                  <a:lnTo>
                    <a:pt x="3387" y="16074"/>
                  </a:lnTo>
                  <a:lnTo>
                    <a:pt x="4741" y="16577"/>
                  </a:lnTo>
                  <a:lnTo>
                    <a:pt x="6397" y="18084"/>
                  </a:lnTo>
                  <a:lnTo>
                    <a:pt x="8128" y="18586"/>
                  </a:lnTo>
                  <a:lnTo>
                    <a:pt x="10010" y="19088"/>
                  </a:lnTo>
                  <a:lnTo>
                    <a:pt x="11816" y="19591"/>
                  </a:lnTo>
                  <a:lnTo>
                    <a:pt x="13698" y="20093"/>
                  </a:lnTo>
                  <a:lnTo>
                    <a:pt x="15504" y="20595"/>
                  </a:lnTo>
                  <a:lnTo>
                    <a:pt x="17160" y="20595"/>
                  </a:lnTo>
                  <a:lnTo>
                    <a:pt x="18590" y="20595"/>
                  </a:lnTo>
                  <a:lnTo>
                    <a:pt x="19794" y="21600"/>
                  </a:lnTo>
                  <a:lnTo>
                    <a:pt x="20772" y="21600"/>
                  </a:lnTo>
                  <a:lnTo>
                    <a:pt x="21374" y="21600"/>
                  </a:lnTo>
                  <a:lnTo>
                    <a:pt x="21600" y="21600"/>
                  </a:lnTo>
                  <a:lnTo>
                    <a:pt x="21374" y="21600"/>
                  </a:lnTo>
                  <a:lnTo>
                    <a:pt x="20772" y="20595"/>
                  </a:lnTo>
                  <a:lnTo>
                    <a:pt x="20020" y="20595"/>
                  </a:lnTo>
                  <a:lnTo>
                    <a:pt x="18891" y="19591"/>
                  </a:lnTo>
                  <a:lnTo>
                    <a:pt x="17461" y="19088"/>
                  </a:lnTo>
                  <a:lnTo>
                    <a:pt x="16031" y="18586"/>
                  </a:lnTo>
                  <a:lnTo>
                    <a:pt x="14450" y="17581"/>
                  </a:lnTo>
                  <a:lnTo>
                    <a:pt x="12794" y="16577"/>
                  </a:lnTo>
                  <a:lnTo>
                    <a:pt x="11063" y="15572"/>
                  </a:lnTo>
                  <a:lnTo>
                    <a:pt x="9408" y="14567"/>
                  </a:lnTo>
                  <a:lnTo>
                    <a:pt x="7752" y="14065"/>
                  </a:lnTo>
                  <a:lnTo>
                    <a:pt x="6397" y="12558"/>
                  </a:lnTo>
                  <a:lnTo>
                    <a:pt x="5118" y="12056"/>
                  </a:lnTo>
                  <a:lnTo>
                    <a:pt x="3989" y="11553"/>
                  </a:lnTo>
                  <a:lnTo>
                    <a:pt x="3161" y="11051"/>
                  </a:lnTo>
                  <a:lnTo>
                    <a:pt x="2634" y="10549"/>
                  </a:lnTo>
                  <a:lnTo>
                    <a:pt x="1806" y="7535"/>
                  </a:lnTo>
                  <a:lnTo>
                    <a:pt x="1355" y="4019"/>
                  </a:lnTo>
                  <a:lnTo>
                    <a:pt x="1355" y="1005"/>
                  </a:lnTo>
                  <a:lnTo>
                    <a:pt x="1355" y="0"/>
                  </a:lnTo>
                  <a:close/>
                  <a:moveTo>
                    <a:pt x="1355" y="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0" name="AutoShape 62"/>
            <p:cNvSpPr>
              <a:spLocks/>
            </p:cNvSpPr>
            <p:nvPr/>
          </p:nvSpPr>
          <p:spPr bwMode="auto">
            <a:xfrm>
              <a:off x="284" y="464"/>
              <a:ext cx="67" cy="3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9713" y="1800"/>
                  </a:moveTo>
                  <a:lnTo>
                    <a:pt x="0" y="0"/>
                  </a:lnTo>
                  <a:lnTo>
                    <a:pt x="210" y="3960"/>
                  </a:lnTo>
                  <a:lnTo>
                    <a:pt x="210" y="7200"/>
                  </a:lnTo>
                  <a:lnTo>
                    <a:pt x="210" y="10440"/>
                  </a:lnTo>
                  <a:lnTo>
                    <a:pt x="210" y="13680"/>
                  </a:lnTo>
                  <a:lnTo>
                    <a:pt x="21600" y="21600"/>
                  </a:lnTo>
                  <a:lnTo>
                    <a:pt x="20971" y="13320"/>
                  </a:lnTo>
                  <a:lnTo>
                    <a:pt x="20551" y="7200"/>
                  </a:lnTo>
                  <a:lnTo>
                    <a:pt x="19922" y="2880"/>
                  </a:lnTo>
                  <a:lnTo>
                    <a:pt x="19713" y="1800"/>
                  </a:lnTo>
                  <a:close/>
                  <a:moveTo>
                    <a:pt x="19713" y="180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1" name="AutoShape 63"/>
            <p:cNvSpPr>
              <a:spLocks/>
            </p:cNvSpPr>
            <p:nvPr/>
          </p:nvSpPr>
          <p:spPr bwMode="auto">
            <a:xfrm>
              <a:off x="264" y="488"/>
              <a:ext cx="87" cy="8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4836" y="0"/>
                  </a:moveTo>
                  <a:lnTo>
                    <a:pt x="3869" y="7200"/>
                  </a:lnTo>
                  <a:lnTo>
                    <a:pt x="2257" y="12223"/>
                  </a:lnTo>
                  <a:lnTo>
                    <a:pt x="806" y="15237"/>
                  </a:lnTo>
                  <a:lnTo>
                    <a:pt x="0" y="16242"/>
                  </a:lnTo>
                  <a:lnTo>
                    <a:pt x="20955" y="21600"/>
                  </a:lnTo>
                  <a:lnTo>
                    <a:pt x="21278" y="16409"/>
                  </a:lnTo>
                  <a:lnTo>
                    <a:pt x="21600" y="11888"/>
                  </a:lnTo>
                  <a:lnTo>
                    <a:pt x="21600" y="7367"/>
                  </a:lnTo>
                  <a:lnTo>
                    <a:pt x="21278" y="3684"/>
                  </a:lnTo>
                  <a:lnTo>
                    <a:pt x="4836" y="0"/>
                  </a:lnTo>
                  <a:close/>
                  <a:moveTo>
                    <a:pt x="4836" y="0"/>
                  </a:moveTo>
                </a:path>
              </a:pathLst>
            </a:custGeom>
            <a:solidFill>
              <a:srgbClr val="DDD8A3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2" name="AutoShape 64"/>
            <p:cNvSpPr>
              <a:spLocks/>
            </p:cNvSpPr>
            <p:nvPr/>
          </p:nvSpPr>
          <p:spPr bwMode="auto">
            <a:xfrm>
              <a:off x="361" y="469"/>
              <a:ext cx="39" cy="9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720" y="543"/>
                  </a:lnTo>
                  <a:lnTo>
                    <a:pt x="2520" y="1902"/>
                  </a:lnTo>
                  <a:lnTo>
                    <a:pt x="5400" y="3804"/>
                  </a:lnTo>
                  <a:lnTo>
                    <a:pt x="8640" y="6249"/>
                  </a:lnTo>
                  <a:lnTo>
                    <a:pt x="11880" y="9238"/>
                  </a:lnTo>
                  <a:lnTo>
                    <a:pt x="15840" y="12226"/>
                  </a:lnTo>
                  <a:lnTo>
                    <a:pt x="19080" y="15351"/>
                  </a:lnTo>
                  <a:lnTo>
                    <a:pt x="21600" y="18340"/>
                  </a:lnTo>
                  <a:lnTo>
                    <a:pt x="21240" y="18475"/>
                  </a:lnTo>
                  <a:lnTo>
                    <a:pt x="19440" y="18747"/>
                  </a:lnTo>
                  <a:lnTo>
                    <a:pt x="17280" y="19291"/>
                  </a:lnTo>
                  <a:lnTo>
                    <a:pt x="14400" y="19698"/>
                  </a:lnTo>
                  <a:lnTo>
                    <a:pt x="11520" y="20377"/>
                  </a:lnTo>
                  <a:lnTo>
                    <a:pt x="8280" y="20785"/>
                  </a:lnTo>
                  <a:lnTo>
                    <a:pt x="5400" y="21328"/>
                  </a:lnTo>
                  <a:lnTo>
                    <a:pt x="2520" y="21600"/>
                  </a:lnTo>
                  <a:lnTo>
                    <a:pt x="2880" y="19562"/>
                  </a:lnTo>
                  <a:lnTo>
                    <a:pt x="3600" y="14264"/>
                  </a:lnTo>
                  <a:lnTo>
                    <a:pt x="3240" y="72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3" name="AutoShape 65"/>
            <p:cNvSpPr>
              <a:spLocks/>
            </p:cNvSpPr>
            <p:nvPr/>
          </p:nvSpPr>
          <p:spPr bwMode="auto">
            <a:xfrm>
              <a:off x="102" y="552"/>
              <a:ext cx="193" cy="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73" y="1497"/>
                  </a:moveTo>
                  <a:lnTo>
                    <a:pt x="12291" y="0"/>
                  </a:lnTo>
                  <a:lnTo>
                    <a:pt x="11782" y="214"/>
                  </a:lnTo>
                  <a:lnTo>
                    <a:pt x="10400" y="642"/>
                  </a:lnTo>
                  <a:lnTo>
                    <a:pt x="8436" y="1711"/>
                  </a:lnTo>
                  <a:lnTo>
                    <a:pt x="6182" y="2780"/>
                  </a:lnTo>
                  <a:lnTo>
                    <a:pt x="3927" y="3850"/>
                  </a:lnTo>
                  <a:lnTo>
                    <a:pt x="1891" y="5133"/>
                  </a:lnTo>
                  <a:lnTo>
                    <a:pt x="582" y="6416"/>
                  </a:lnTo>
                  <a:lnTo>
                    <a:pt x="0" y="7485"/>
                  </a:lnTo>
                  <a:lnTo>
                    <a:pt x="145" y="8127"/>
                  </a:lnTo>
                  <a:lnTo>
                    <a:pt x="655" y="8768"/>
                  </a:lnTo>
                  <a:lnTo>
                    <a:pt x="1527" y="9838"/>
                  </a:lnTo>
                  <a:lnTo>
                    <a:pt x="2618" y="10907"/>
                  </a:lnTo>
                  <a:lnTo>
                    <a:pt x="3855" y="11976"/>
                  </a:lnTo>
                  <a:lnTo>
                    <a:pt x="5382" y="13046"/>
                  </a:lnTo>
                  <a:lnTo>
                    <a:pt x="7055" y="14329"/>
                  </a:lnTo>
                  <a:lnTo>
                    <a:pt x="8800" y="15612"/>
                  </a:lnTo>
                  <a:lnTo>
                    <a:pt x="10618" y="16467"/>
                  </a:lnTo>
                  <a:lnTo>
                    <a:pt x="12509" y="17750"/>
                  </a:lnTo>
                  <a:lnTo>
                    <a:pt x="14255" y="18820"/>
                  </a:lnTo>
                  <a:lnTo>
                    <a:pt x="16000" y="19461"/>
                  </a:lnTo>
                  <a:lnTo>
                    <a:pt x="17673" y="20531"/>
                  </a:lnTo>
                  <a:lnTo>
                    <a:pt x="19200" y="20958"/>
                  </a:lnTo>
                  <a:lnTo>
                    <a:pt x="20509" y="21386"/>
                  </a:lnTo>
                  <a:lnTo>
                    <a:pt x="21600" y="21600"/>
                  </a:lnTo>
                  <a:lnTo>
                    <a:pt x="12873" y="7913"/>
                  </a:lnTo>
                  <a:lnTo>
                    <a:pt x="14473" y="1497"/>
                  </a:lnTo>
                  <a:close/>
                  <a:moveTo>
                    <a:pt x="14473" y="1497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4" name="AutoShape 66"/>
            <p:cNvSpPr>
              <a:spLocks/>
            </p:cNvSpPr>
            <p:nvPr/>
          </p:nvSpPr>
          <p:spPr bwMode="auto">
            <a:xfrm>
              <a:off x="217" y="556"/>
              <a:ext cx="217" cy="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8318" y="21600"/>
                  </a:moveTo>
                  <a:lnTo>
                    <a:pt x="9156" y="21370"/>
                  </a:lnTo>
                  <a:lnTo>
                    <a:pt x="10123" y="20911"/>
                  </a:lnTo>
                  <a:lnTo>
                    <a:pt x="11090" y="19762"/>
                  </a:lnTo>
                  <a:lnTo>
                    <a:pt x="12122" y="18843"/>
                  </a:lnTo>
                  <a:lnTo>
                    <a:pt x="13218" y="17464"/>
                  </a:lnTo>
                  <a:lnTo>
                    <a:pt x="14379" y="16085"/>
                  </a:lnTo>
                  <a:lnTo>
                    <a:pt x="15475" y="14477"/>
                  </a:lnTo>
                  <a:lnTo>
                    <a:pt x="16506" y="12868"/>
                  </a:lnTo>
                  <a:lnTo>
                    <a:pt x="17538" y="11260"/>
                  </a:lnTo>
                  <a:lnTo>
                    <a:pt x="18441" y="10111"/>
                  </a:lnTo>
                  <a:lnTo>
                    <a:pt x="19343" y="8502"/>
                  </a:lnTo>
                  <a:lnTo>
                    <a:pt x="20053" y="7353"/>
                  </a:lnTo>
                  <a:lnTo>
                    <a:pt x="20697" y="6434"/>
                  </a:lnTo>
                  <a:lnTo>
                    <a:pt x="21213" y="5515"/>
                  </a:lnTo>
                  <a:lnTo>
                    <a:pt x="21471" y="5055"/>
                  </a:lnTo>
                  <a:lnTo>
                    <a:pt x="21600" y="4826"/>
                  </a:lnTo>
                  <a:lnTo>
                    <a:pt x="17216" y="5745"/>
                  </a:lnTo>
                  <a:lnTo>
                    <a:pt x="13540" y="10570"/>
                  </a:lnTo>
                  <a:lnTo>
                    <a:pt x="1419" y="0"/>
                  </a:lnTo>
                  <a:lnTo>
                    <a:pt x="0" y="6894"/>
                  </a:lnTo>
                  <a:lnTo>
                    <a:pt x="7737" y="21600"/>
                  </a:lnTo>
                  <a:lnTo>
                    <a:pt x="7931" y="21600"/>
                  </a:lnTo>
                  <a:lnTo>
                    <a:pt x="8060" y="21600"/>
                  </a:lnTo>
                  <a:lnTo>
                    <a:pt x="8189" y="21600"/>
                  </a:lnTo>
                  <a:lnTo>
                    <a:pt x="8318" y="21600"/>
                  </a:lnTo>
                  <a:close/>
                  <a:moveTo>
                    <a:pt x="8318" y="2160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5" name="AutoShape 67"/>
            <p:cNvSpPr>
              <a:spLocks/>
            </p:cNvSpPr>
            <p:nvPr/>
          </p:nvSpPr>
          <p:spPr bwMode="auto">
            <a:xfrm>
              <a:off x="84" y="577"/>
              <a:ext cx="180" cy="5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55" y="0"/>
                  </a:moveTo>
                  <a:lnTo>
                    <a:pt x="77" y="260"/>
                  </a:lnTo>
                  <a:lnTo>
                    <a:pt x="0" y="1561"/>
                  </a:lnTo>
                  <a:lnTo>
                    <a:pt x="77" y="2863"/>
                  </a:lnTo>
                  <a:lnTo>
                    <a:pt x="542" y="3904"/>
                  </a:lnTo>
                  <a:lnTo>
                    <a:pt x="1703" y="5725"/>
                  </a:lnTo>
                  <a:lnTo>
                    <a:pt x="2942" y="7547"/>
                  </a:lnTo>
                  <a:lnTo>
                    <a:pt x="4258" y="9369"/>
                  </a:lnTo>
                  <a:lnTo>
                    <a:pt x="5729" y="11190"/>
                  </a:lnTo>
                  <a:lnTo>
                    <a:pt x="7123" y="13012"/>
                  </a:lnTo>
                  <a:lnTo>
                    <a:pt x="8671" y="14313"/>
                  </a:lnTo>
                  <a:lnTo>
                    <a:pt x="10065" y="15875"/>
                  </a:lnTo>
                  <a:lnTo>
                    <a:pt x="11613" y="17436"/>
                  </a:lnTo>
                  <a:lnTo>
                    <a:pt x="13006" y="18737"/>
                  </a:lnTo>
                  <a:lnTo>
                    <a:pt x="14477" y="19518"/>
                  </a:lnTo>
                  <a:lnTo>
                    <a:pt x="15794" y="20559"/>
                  </a:lnTo>
                  <a:lnTo>
                    <a:pt x="17110" y="21080"/>
                  </a:lnTo>
                  <a:lnTo>
                    <a:pt x="18426" y="21600"/>
                  </a:lnTo>
                  <a:lnTo>
                    <a:pt x="19510" y="21600"/>
                  </a:lnTo>
                  <a:lnTo>
                    <a:pt x="20594" y="21600"/>
                  </a:lnTo>
                  <a:lnTo>
                    <a:pt x="21600" y="21340"/>
                  </a:lnTo>
                  <a:lnTo>
                    <a:pt x="21368" y="21080"/>
                  </a:lnTo>
                  <a:lnTo>
                    <a:pt x="20671" y="20819"/>
                  </a:lnTo>
                  <a:lnTo>
                    <a:pt x="19742" y="20039"/>
                  </a:lnTo>
                  <a:lnTo>
                    <a:pt x="18426" y="18998"/>
                  </a:lnTo>
                  <a:lnTo>
                    <a:pt x="16877" y="17957"/>
                  </a:lnTo>
                  <a:lnTo>
                    <a:pt x="15097" y="16655"/>
                  </a:lnTo>
                  <a:lnTo>
                    <a:pt x="13316" y="15094"/>
                  </a:lnTo>
                  <a:lnTo>
                    <a:pt x="11381" y="13533"/>
                  </a:lnTo>
                  <a:lnTo>
                    <a:pt x="9368" y="11711"/>
                  </a:lnTo>
                  <a:lnTo>
                    <a:pt x="7510" y="9889"/>
                  </a:lnTo>
                  <a:lnTo>
                    <a:pt x="5652" y="8328"/>
                  </a:lnTo>
                  <a:lnTo>
                    <a:pt x="4026" y="6766"/>
                  </a:lnTo>
                  <a:lnTo>
                    <a:pt x="2632" y="4945"/>
                  </a:lnTo>
                  <a:lnTo>
                    <a:pt x="1471" y="3123"/>
                  </a:lnTo>
                  <a:lnTo>
                    <a:pt x="619" y="1561"/>
                  </a:lnTo>
                  <a:lnTo>
                    <a:pt x="155" y="0"/>
                  </a:lnTo>
                  <a:close/>
                  <a:moveTo>
                    <a:pt x="155" y="0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6" name="AutoShape 68"/>
            <p:cNvSpPr>
              <a:spLocks/>
            </p:cNvSpPr>
            <p:nvPr/>
          </p:nvSpPr>
          <p:spPr bwMode="auto">
            <a:xfrm>
              <a:off x="300" y="91"/>
              <a:ext cx="25" cy="2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1077" y="21600"/>
                  </a:moveTo>
                  <a:lnTo>
                    <a:pt x="14954" y="21000"/>
                  </a:lnTo>
                  <a:lnTo>
                    <a:pt x="18831" y="18000"/>
                  </a:lnTo>
                  <a:lnTo>
                    <a:pt x="21046" y="15600"/>
                  </a:lnTo>
                  <a:lnTo>
                    <a:pt x="21600" y="11400"/>
                  </a:lnTo>
                  <a:lnTo>
                    <a:pt x="21046" y="7200"/>
                  </a:lnTo>
                  <a:lnTo>
                    <a:pt x="18831" y="3600"/>
                  </a:lnTo>
                  <a:lnTo>
                    <a:pt x="14954" y="600"/>
                  </a:lnTo>
                  <a:lnTo>
                    <a:pt x="11077" y="0"/>
                  </a:lnTo>
                  <a:lnTo>
                    <a:pt x="6646" y="600"/>
                  </a:lnTo>
                  <a:lnTo>
                    <a:pt x="3323" y="3600"/>
                  </a:lnTo>
                  <a:lnTo>
                    <a:pt x="554" y="7200"/>
                  </a:lnTo>
                  <a:lnTo>
                    <a:pt x="0" y="11400"/>
                  </a:lnTo>
                  <a:lnTo>
                    <a:pt x="554" y="15600"/>
                  </a:lnTo>
                  <a:lnTo>
                    <a:pt x="3323" y="18000"/>
                  </a:lnTo>
                  <a:lnTo>
                    <a:pt x="6646" y="21000"/>
                  </a:lnTo>
                  <a:lnTo>
                    <a:pt x="11077" y="21600"/>
                  </a:lnTo>
                  <a:close/>
                  <a:moveTo>
                    <a:pt x="11077" y="21600"/>
                  </a:moveTo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03" name="Line 69"/>
          <p:cNvSpPr>
            <a:spLocks noChangeShapeType="1"/>
          </p:cNvSpPr>
          <p:nvPr/>
        </p:nvSpPr>
        <p:spPr bwMode="auto">
          <a:xfrm rot="10800000" flipH="1">
            <a:off x="5127625" y="3590925"/>
            <a:ext cx="115093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3504" name="Group 70"/>
          <p:cNvGrpSpPr>
            <a:grpSpLocks/>
          </p:cNvGrpSpPr>
          <p:nvPr/>
        </p:nvGrpSpPr>
        <p:grpSpPr bwMode="auto">
          <a:xfrm flipH="1">
            <a:off x="8104188" y="4319588"/>
            <a:ext cx="746125" cy="1023937"/>
            <a:chOff x="0" y="0"/>
            <a:chExt cx="469" cy="645"/>
          </a:xfrm>
        </p:grpSpPr>
        <p:sp>
          <p:nvSpPr>
            <p:cNvPr id="63651" name="AutoShape 71"/>
            <p:cNvSpPr>
              <a:spLocks/>
            </p:cNvSpPr>
            <p:nvPr/>
          </p:nvSpPr>
          <p:spPr bwMode="auto">
            <a:xfrm>
              <a:off x="0" y="0"/>
              <a:ext cx="469" cy="64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340" y="1296"/>
                  </a:moveTo>
                  <a:lnTo>
                    <a:pt x="4535" y="1171"/>
                  </a:lnTo>
                  <a:lnTo>
                    <a:pt x="0" y="13027"/>
                  </a:lnTo>
                  <a:lnTo>
                    <a:pt x="925" y="13424"/>
                  </a:lnTo>
                  <a:lnTo>
                    <a:pt x="925" y="14031"/>
                  </a:lnTo>
                  <a:lnTo>
                    <a:pt x="3938" y="15034"/>
                  </a:lnTo>
                  <a:lnTo>
                    <a:pt x="4028" y="15034"/>
                  </a:lnTo>
                  <a:lnTo>
                    <a:pt x="4266" y="15055"/>
                  </a:lnTo>
                  <a:lnTo>
                    <a:pt x="4594" y="15055"/>
                  </a:lnTo>
                  <a:lnTo>
                    <a:pt x="5042" y="15076"/>
                  </a:lnTo>
                  <a:lnTo>
                    <a:pt x="5609" y="15139"/>
                  </a:lnTo>
                  <a:lnTo>
                    <a:pt x="6235" y="15160"/>
                  </a:lnTo>
                  <a:lnTo>
                    <a:pt x="6862" y="15202"/>
                  </a:lnTo>
                  <a:lnTo>
                    <a:pt x="7608" y="15222"/>
                  </a:lnTo>
                  <a:lnTo>
                    <a:pt x="8294" y="15264"/>
                  </a:lnTo>
                  <a:lnTo>
                    <a:pt x="9010" y="15327"/>
                  </a:lnTo>
                  <a:lnTo>
                    <a:pt x="9726" y="15348"/>
                  </a:lnTo>
                  <a:lnTo>
                    <a:pt x="10382" y="15390"/>
                  </a:lnTo>
                  <a:lnTo>
                    <a:pt x="11009" y="15452"/>
                  </a:lnTo>
                  <a:lnTo>
                    <a:pt x="11546" y="15473"/>
                  </a:lnTo>
                  <a:lnTo>
                    <a:pt x="11993" y="15515"/>
                  </a:lnTo>
                  <a:lnTo>
                    <a:pt x="12351" y="15536"/>
                  </a:lnTo>
                  <a:lnTo>
                    <a:pt x="12351" y="15578"/>
                  </a:lnTo>
                  <a:lnTo>
                    <a:pt x="12381" y="15724"/>
                  </a:lnTo>
                  <a:lnTo>
                    <a:pt x="12381" y="15954"/>
                  </a:lnTo>
                  <a:lnTo>
                    <a:pt x="12351" y="16247"/>
                  </a:lnTo>
                  <a:lnTo>
                    <a:pt x="12262" y="16582"/>
                  </a:lnTo>
                  <a:lnTo>
                    <a:pt x="12143" y="16958"/>
                  </a:lnTo>
                  <a:lnTo>
                    <a:pt x="11904" y="17397"/>
                  </a:lnTo>
                  <a:lnTo>
                    <a:pt x="11546" y="17836"/>
                  </a:lnTo>
                  <a:lnTo>
                    <a:pt x="11486" y="17836"/>
                  </a:lnTo>
                  <a:lnTo>
                    <a:pt x="11248" y="17857"/>
                  </a:lnTo>
                  <a:lnTo>
                    <a:pt x="10890" y="17878"/>
                  </a:lnTo>
                  <a:lnTo>
                    <a:pt x="10442" y="17920"/>
                  </a:lnTo>
                  <a:lnTo>
                    <a:pt x="9935" y="17962"/>
                  </a:lnTo>
                  <a:lnTo>
                    <a:pt x="9338" y="18024"/>
                  </a:lnTo>
                  <a:lnTo>
                    <a:pt x="8682" y="18087"/>
                  </a:lnTo>
                  <a:lnTo>
                    <a:pt x="7996" y="18171"/>
                  </a:lnTo>
                  <a:lnTo>
                    <a:pt x="7309" y="18233"/>
                  </a:lnTo>
                  <a:lnTo>
                    <a:pt x="6623" y="18317"/>
                  </a:lnTo>
                  <a:lnTo>
                    <a:pt x="5967" y="18380"/>
                  </a:lnTo>
                  <a:lnTo>
                    <a:pt x="5400" y="18484"/>
                  </a:lnTo>
                  <a:lnTo>
                    <a:pt x="4833" y="18547"/>
                  </a:lnTo>
                  <a:lnTo>
                    <a:pt x="4356" y="18631"/>
                  </a:lnTo>
                  <a:lnTo>
                    <a:pt x="4028" y="18714"/>
                  </a:lnTo>
                  <a:lnTo>
                    <a:pt x="3789" y="18798"/>
                  </a:lnTo>
                  <a:lnTo>
                    <a:pt x="3550" y="18944"/>
                  </a:lnTo>
                  <a:lnTo>
                    <a:pt x="3371" y="19112"/>
                  </a:lnTo>
                  <a:lnTo>
                    <a:pt x="3312" y="19279"/>
                  </a:lnTo>
                  <a:lnTo>
                    <a:pt x="3252" y="19446"/>
                  </a:lnTo>
                  <a:lnTo>
                    <a:pt x="3341" y="19655"/>
                  </a:lnTo>
                  <a:lnTo>
                    <a:pt x="3520" y="19885"/>
                  </a:lnTo>
                  <a:lnTo>
                    <a:pt x="3759" y="20053"/>
                  </a:lnTo>
                  <a:lnTo>
                    <a:pt x="4057" y="20136"/>
                  </a:lnTo>
                  <a:lnTo>
                    <a:pt x="4296" y="20178"/>
                  </a:lnTo>
                  <a:lnTo>
                    <a:pt x="4654" y="20262"/>
                  </a:lnTo>
                  <a:lnTo>
                    <a:pt x="5131" y="20366"/>
                  </a:lnTo>
                  <a:lnTo>
                    <a:pt x="5669" y="20450"/>
                  </a:lnTo>
                  <a:lnTo>
                    <a:pt x="6325" y="20575"/>
                  </a:lnTo>
                  <a:lnTo>
                    <a:pt x="7011" y="20701"/>
                  </a:lnTo>
                  <a:lnTo>
                    <a:pt x="7727" y="20805"/>
                  </a:lnTo>
                  <a:lnTo>
                    <a:pt x="8503" y="20931"/>
                  </a:lnTo>
                  <a:lnTo>
                    <a:pt x="9249" y="21077"/>
                  </a:lnTo>
                  <a:lnTo>
                    <a:pt x="9994" y="21203"/>
                  </a:lnTo>
                  <a:lnTo>
                    <a:pt x="10770" y="21286"/>
                  </a:lnTo>
                  <a:lnTo>
                    <a:pt x="11456" y="21412"/>
                  </a:lnTo>
                  <a:lnTo>
                    <a:pt x="12113" y="21495"/>
                  </a:lnTo>
                  <a:lnTo>
                    <a:pt x="12680" y="21558"/>
                  </a:lnTo>
                  <a:lnTo>
                    <a:pt x="13157" y="21579"/>
                  </a:lnTo>
                  <a:lnTo>
                    <a:pt x="13575" y="21600"/>
                  </a:lnTo>
                  <a:lnTo>
                    <a:pt x="13962" y="21579"/>
                  </a:lnTo>
                  <a:lnTo>
                    <a:pt x="14410" y="21537"/>
                  </a:lnTo>
                  <a:lnTo>
                    <a:pt x="14917" y="21433"/>
                  </a:lnTo>
                  <a:lnTo>
                    <a:pt x="15424" y="21328"/>
                  </a:lnTo>
                  <a:lnTo>
                    <a:pt x="15991" y="21182"/>
                  </a:lnTo>
                  <a:lnTo>
                    <a:pt x="16558" y="21015"/>
                  </a:lnTo>
                  <a:lnTo>
                    <a:pt x="17155" y="20847"/>
                  </a:lnTo>
                  <a:lnTo>
                    <a:pt x="17722" y="20638"/>
                  </a:lnTo>
                  <a:lnTo>
                    <a:pt x="18318" y="20450"/>
                  </a:lnTo>
                  <a:lnTo>
                    <a:pt x="18825" y="20262"/>
                  </a:lnTo>
                  <a:lnTo>
                    <a:pt x="19362" y="20074"/>
                  </a:lnTo>
                  <a:lnTo>
                    <a:pt x="19810" y="19906"/>
                  </a:lnTo>
                  <a:lnTo>
                    <a:pt x="20168" y="19739"/>
                  </a:lnTo>
                  <a:lnTo>
                    <a:pt x="20496" y="19572"/>
                  </a:lnTo>
                  <a:lnTo>
                    <a:pt x="20735" y="19446"/>
                  </a:lnTo>
                  <a:lnTo>
                    <a:pt x="20854" y="19342"/>
                  </a:lnTo>
                  <a:lnTo>
                    <a:pt x="20944" y="19174"/>
                  </a:lnTo>
                  <a:lnTo>
                    <a:pt x="20854" y="19028"/>
                  </a:lnTo>
                  <a:lnTo>
                    <a:pt x="20645" y="18903"/>
                  </a:lnTo>
                  <a:lnTo>
                    <a:pt x="20347" y="18819"/>
                  </a:lnTo>
                  <a:lnTo>
                    <a:pt x="19959" y="18714"/>
                  </a:lnTo>
                  <a:lnTo>
                    <a:pt x="19601" y="18652"/>
                  </a:lnTo>
                  <a:lnTo>
                    <a:pt x="19213" y="18568"/>
                  </a:lnTo>
                  <a:lnTo>
                    <a:pt x="18915" y="18526"/>
                  </a:lnTo>
                  <a:lnTo>
                    <a:pt x="18885" y="18380"/>
                  </a:lnTo>
                  <a:lnTo>
                    <a:pt x="18825" y="18003"/>
                  </a:lnTo>
                  <a:lnTo>
                    <a:pt x="18736" y="17418"/>
                  </a:lnTo>
                  <a:lnTo>
                    <a:pt x="18587" y="16686"/>
                  </a:lnTo>
                  <a:lnTo>
                    <a:pt x="18438" y="15892"/>
                  </a:lnTo>
                  <a:lnTo>
                    <a:pt x="18229" y="15055"/>
                  </a:lnTo>
                  <a:lnTo>
                    <a:pt x="17990" y="14261"/>
                  </a:lnTo>
                  <a:lnTo>
                    <a:pt x="17662" y="13529"/>
                  </a:lnTo>
                  <a:lnTo>
                    <a:pt x="21600" y="2865"/>
                  </a:lnTo>
                  <a:lnTo>
                    <a:pt x="20794" y="1798"/>
                  </a:lnTo>
                  <a:lnTo>
                    <a:pt x="21242" y="1087"/>
                  </a:lnTo>
                  <a:lnTo>
                    <a:pt x="19183" y="0"/>
                  </a:lnTo>
                  <a:lnTo>
                    <a:pt x="18706" y="188"/>
                  </a:lnTo>
                  <a:lnTo>
                    <a:pt x="5340" y="1296"/>
                  </a:lnTo>
                  <a:close/>
                  <a:moveTo>
                    <a:pt x="5340" y="1296"/>
                  </a:moveTo>
                </a:path>
              </a:pathLst>
            </a:cu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2" name="AutoShape 72"/>
            <p:cNvSpPr>
              <a:spLocks/>
            </p:cNvSpPr>
            <p:nvPr/>
          </p:nvSpPr>
          <p:spPr bwMode="auto">
            <a:xfrm>
              <a:off x="24" y="19"/>
              <a:ext cx="388" cy="37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0559"/>
                  </a:moveTo>
                  <a:lnTo>
                    <a:pt x="15748" y="21600"/>
                  </a:lnTo>
                  <a:lnTo>
                    <a:pt x="21600" y="0"/>
                  </a:lnTo>
                  <a:lnTo>
                    <a:pt x="20878" y="323"/>
                  </a:lnTo>
                  <a:lnTo>
                    <a:pt x="5310" y="1938"/>
                  </a:lnTo>
                  <a:lnTo>
                    <a:pt x="4732" y="1830"/>
                  </a:lnTo>
                  <a:lnTo>
                    <a:pt x="0" y="20559"/>
                  </a:lnTo>
                  <a:close/>
                  <a:moveTo>
                    <a:pt x="0" y="20559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3" name="AutoShape 73"/>
            <p:cNvSpPr>
              <a:spLocks/>
            </p:cNvSpPr>
            <p:nvPr/>
          </p:nvSpPr>
          <p:spPr bwMode="auto">
            <a:xfrm>
              <a:off x="316" y="21"/>
              <a:ext cx="114" cy="38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136" y="0"/>
                  </a:moveTo>
                  <a:lnTo>
                    <a:pt x="21600" y="175"/>
                  </a:lnTo>
                  <a:lnTo>
                    <a:pt x="1220" y="21600"/>
                  </a:lnTo>
                  <a:lnTo>
                    <a:pt x="0" y="21320"/>
                  </a:lnTo>
                  <a:lnTo>
                    <a:pt x="20136" y="0"/>
                  </a:lnTo>
                  <a:close/>
                  <a:moveTo>
                    <a:pt x="20136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4" name="AutoShape 74"/>
            <p:cNvSpPr>
              <a:spLocks/>
            </p:cNvSpPr>
            <p:nvPr/>
          </p:nvSpPr>
          <p:spPr bwMode="auto">
            <a:xfrm>
              <a:off x="330" y="28"/>
              <a:ext cx="114" cy="38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265" y="0"/>
                  </a:moveTo>
                  <a:lnTo>
                    <a:pt x="21600" y="417"/>
                  </a:lnTo>
                  <a:lnTo>
                    <a:pt x="1092" y="21600"/>
                  </a:lnTo>
                  <a:lnTo>
                    <a:pt x="0" y="21287"/>
                  </a:lnTo>
                  <a:lnTo>
                    <a:pt x="20265" y="0"/>
                  </a:lnTo>
                  <a:close/>
                  <a:moveTo>
                    <a:pt x="20265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5" name="AutoShape 75"/>
            <p:cNvSpPr>
              <a:spLocks/>
            </p:cNvSpPr>
            <p:nvPr/>
          </p:nvSpPr>
          <p:spPr bwMode="auto">
            <a:xfrm>
              <a:off x="298" y="405"/>
              <a:ext cx="18" cy="1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00" y="0"/>
                  </a:moveTo>
                  <a:lnTo>
                    <a:pt x="0" y="11782"/>
                  </a:lnTo>
                  <a:lnTo>
                    <a:pt x="6400" y="21600"/>
                  </a:lnTo>
                  <a:lnTo>
                    <a:pt x="21600" y="8836"/>
                  </a:lnTo>
                  <a:lnTo>
                    <a:pt x="14400" y="0"/>
                  </a:lnTo>
                  <a:close/>
                  <a:moveTo>
                    <a:pt x="14400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6" name="AutoShape 76"/>
            <p:cNvSpPr>
              <a:spLocks/>
            </p:cNvSpPr>
            <p:nvPr/>
          </p:nvSpPr>
          <p:spPr bwMode="auto">
            <a:xfrm>
              <a:off x="310" y="415"/>
              <a:ext cx="18" cy="1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657" y="0"/>
                  </a:moveTo>
                  <a:lnTo>
                    <a:pt x="0" y="12764"/>
                  </a:lnTo>
                  <a:lnTo>
                    <a:pt x="6171" y="21600"/>
                  </a:lnTo>
                  <a:lnTo>
                    <a:pt x="21600" y="7855"/>
                  </a:lnTo>
                  <a:lnTo>
                    <a:pt x="14657" y="0"/>
                  </a:lnTo>
                  <a:close/>
                  <a:moveTo>
                    <a:pt x="14657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7" name="AutoShape 77"/>
            <p:cNvSpPr>
              <a:spLocks/>
            </p:cNvSpPr>
            <p:nvPr/>
          </p:nvSpPr>
          <p:spPr bwMode="auto">
            <a:xfrm>
              <a:off x="44" y="399"/>
              <a:ext cx="237" cy="2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11040"/>
                  </a:moveTo>
                  <a:lnTo>
                    <a:pt x="21482" y="21600"/>
                  </a:lnTo>
                  <a:lnTo>
                    <a:pt x="21364" y="21600"/>
                  </a:lnTo>
                  <a:lnTo>
                    <a:pt x="21010" y="21120"/>
                  </a:lnTo>
                  <a:lnTo>
                    <a:pt x="20420" y="20160"/>
                  </a:lnTo>
                  <a:lnTo>
                    <a:pt x="19593" y="19680"/>
                  </a:lnTo>
                  <a:lnTo>
                    <a:pt x="18649" y="18240"/>
                  </a:lnTo>
                  <a:lnTo>
                    <a:pt x="17410" y="17280"/>
                  </a:lnTo>
                  <a:lnTo>
                    <a:pt x="16111" y="15840"/>
                  </a:lnTo>
                  <a:lnTo>
                    <a:pt x="14636" y="14400"/>
                  </a:lnTo>
                  <a:lnTo>
                    <a:pt x="13043" y="13440"/>
                  </a:lnTo>
                  <a:lnTo>
                    <a:pt x="11331" y="12480"/>
                  </a:lnTo>
                  <a:lnTo>
                    <a:pt x="9561" y="11040"/>
                  </a:lnTo>
                  <a:lnTo>
                    <a:pt x="7731" y="10560"/>
                  </a:lnTo>
                  <a:lnTo>
                    <a:pt x="5843" y="10080"/>
                  </a:lnTo>
                  <a:lnTo>
                    <a:pt x="3954" y="10080"/>
                  </a:lnTo>
                  <a:lnTo>
                    <a:pt x="1948" y="10080"/>
                  </a:lnTo>
                  <a:lnTo>
                    <a:pt x="0" y="10560"/>
                  </a:lnTo>
                  <a:lnTo>
                    <a:pt x="295" y="2400"/>
                  </a:lnTo>
                  <a:lnTo>
                    <a:pt x="354" y="2400"/>
                  </a:lnTo>
                  <a:lnTo>
                    <a:pt x="531" y="1920"/>
                  </a:lnTo>
                  <a:lnTo>
                    <a:pt x="885" y="1920"/>
                  </a:lnTo>
                  <a:lnTo>
                    <a:pt x="1357" y="1440"/>
                  </a:lnTo>
                  <a:lnTo>
                    <a:pt x="2066" y="960"/>
                  </a:lnTo>
                  <a:lnTo>
                    <a:pt x="2833" y="960"/>
                  </a:lnTo>
                  <a:lnTo>
                    <a:pt x="3777" y="0"/>
                  </a:lnTo>
                  <a:lnTo>
                    <a:pt x="4957" y="0"/>
                  </a:lnTo>
                  <a:lnTo>
                    <a:pt x="6315" y="0"/>
                  </a:lnTo>
                  <a:lnTo>
                    <a:pt x="7908" y="960"/>
                  </a:lnTo>
                  <a:lnTo>
                    <a:pt x="9561" y="1440"/>
                  </a:lnTo>
                  <a:lnTo>
                    <a:pt x="11567" y="2400"/>
                  </a:lnTo>
                  <a:lnTo>
                    <a:pt x="13751" y="3840"/>
                  </a:lnTo>
                  <a:lnTo>
                    <a:pt x="16111" y="5760"/>
                  </a:lnTo>
                  <a:lnTo>
                    <a:pt x="18767" y="8640"/>
                  </a:lnTo>
                  <a:lnTo>
                    <a:pt x="21600" y="11040"/>
                  </a:lnTo>
                  <a:close/>
                  <a:moveTo>
                    <a:pt x="21600" y="11040"/>
                  </a:moveTo>
                </a:path>
              </a:pathLst>
            </a:custGeom>
            <a:solidFill>
              <a:srgbClr val="6BADC9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8" name="AutoShape 78"/>
            <p:cNvSpPr>
              <a:spLocks/>
            </p:cNvSpPr>
            <p:nvPr/>
          </p:nvSpPr>
          <p:spPr bwMode="auto">
            <a:xfrm>
              <a:off x="141" y="350"/>
              <a:ext cx="26" cy="2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6615" y="21600"/>
                  </a:moveTo>
                  <a:lnTo>
                    <a:pt x="9969" y="17621"/>
                  </a:lnTo>
                  <a:lnTo>
                    <a:pt x="3323" y="21032"/>
                  </a:lnTo>
                  <a:lnTo>
                    <a:pt x="4985" y="13074"/>
                  </a:lnTo>
                  <a:lnTo>
                    <a:pt x="0" y="7389"/>
                  </a:lnTo>
                  <a:lnTo>
                    <a:pt x="7754" y="7389"/>
                  </a:lnTo>
                  <a:lnTo>
                    <a:pt x="11631" y="0"/>
                  </a:lnTo>
                  <a:lnTo>
                    <a:pt x="13846" y="7389"/>
                  </a:lnTo>
                  <a:lnTo>
                    <a:pt x="21600" y="9095"/>
                  </a:lnTo>
                  <a:lnTo>
                    <a:pt x="16062" y="14211"/>
                  </a:lnTo>
                  <a:lnTo>
                    <a:pt x="16615" y="21600"/>
                  </a:lnTo>
                  <a:close/>
                  <a:moveTo>
                    <a:pt x="16615" y="21600"/>
                  </a:moveTo>
                </a:path>
              </a:pathLst>
            </a:custGeom>
            <a:solidFill>
              <a:srgbClr val="FF19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9" name="AutoShape 79"/>
            <p:cNvSpPr>
              <a:spLocks/>
            </p:cNvSpPr>
            <p:nvPr/>
          </p:nvSpPr>
          <p:spPr bwMode="auto">
            <a:xfrm>
              <a:off x="62" y="57"/>
              <a:ext cx="303" cy="28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507" y="329"/>
                  </a:moveTo>
                  <a:lnTo>
                    <a:pt x="21600" y="0"/>
                  </a:lnTo>
                  <a:lnTo>
                    <a:pt x="5006" y="1412"/>
                  </a:lnTo>
                  <a:lnTo>
                    <a:pt x="0" y="21600"/>
                  </a:lnTo>
                  <a:lnTo>
                    <a:pt x="649" y="21506"/>
                  </a:lnTo>
                  <a:lnTo>
                    <a:pt x="5470" y="1788"/>
                  </a:lnTo>
                  <a:lnTo>
                    <a:pt x="21507" y="329"/>
                  </a:lnTo>
                  <a:close/>
                  <a:moveTo>
                    <a:pt x="21507" y="329"/>
                  </a:moveTo>
                </a:path>
              </a:pathLst>
            </a:cu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60" name="AutoShape 80"/>
            <p:cNvSpPr>
              <a:spLocks/>
            </p:cNvSpPr>
            <p:nvPr/>
          </p:nvSpPr>
          <p:spPr bwMode="auto">
            <a:xfrm>
              <a:off x="347" y="64"/>
              <a:ext cx="103" cy="35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579"/>
                  </a:moveTo>
                  <a:lnTo>
                    <a:pt x="2064" y="21330"/>
                  </a:lnTo>
                  <a:lnTo>
                    <a:pt x="0" y="21600"/>
                  </a:lnTo>
                  <a:lnTo>
                    <a:pt x="21187" y="0"/>
                  </a:lnTo>
                  <a:lnTo>
                    <a:pt x="21600" y="579"/>
                  </a:lnTo>
                  <a:close/>
                  <a:moveTo>
                    <a:pt x="21600" y="579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61" name="AutoShape 81"/>
            <p:cNvSpPr>
              <a:spLocks/>
            </p:cNvSpPr>
            <p:nvPr/>
          </p:nvSpPr>
          <p:spPr bwMode="auto">
            <a:xfrm>
              <a:off x="86" y="420"/>
              <a:ext cx="186" cy="2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355" y="0"/>
                  </a:moveTo>
                  <a:lnTo>
                    <a:pt x="1279" y="0"/>
                  </a:lnTo>
                  <a:lnTo>
                    <a:pt x="978" y="502"/>
                  </a:lnTo>
                  <a:lnTo>
                    <a:pt x="602" y="1507"/>
                  </a:lnTo>
                  <a:lnTo>
                    <a:pt x="226" y="3516"/>
                  </a:lnTo>
                  <a:lnTo>
                    <a:pt x="0" y="5023"/>
                  </a:lnTo>
                  <a:lnTo>
                    <a:pt x="0" y="7033"/>
                  </a:lnTo>
                  <a:lnTo>
                    <a:pt x="151" y="9042"/>
                  </a:lnTo>
                  <a:lnTo>
                    <a:pt x="677" y="12056"/>
                  </a:lnTo>
                  <a:lnTo>
                    <a:pt x="1204" y="13060"/>
                  </a:lnTo>
                  <a:lnTo>
                    <a:pt x="2107" y="15070"/>
                  </a:lnTo>
                  <a:lnTo>
                    <a:pt x="3387" y="16074"/>
                  </a:lnTo>
                  <a:lnTo>
                    <a:pt x="4741" y="16577"/>
                  </a:lnTo>
                  <a:lnTo>
                    <a:pt x="6397" y="18084"/>
                  </a:lnTo>
                  <a:lnTo>
                    <a:pt x="8128" y="18586"/>
                  </a:lnTo>
                  <a:lnTo>
                    <a:pt x="10010" y="19088"/>
                  </a:lnTo>
                  <a:lnTo>
                    <a:pt x="11816" y="19591"/>
                  </a:lnTo>
                  <a:lnTo>
                    <a:pt x="13698" y="20093"/>
                  </a:lnTo>
                  <a:lnTo>
                    <a:pt x="15504" y="20595"/>
                  </a:lnTo>
                  <a:lnTo>
                    <a:pt x="17160" y="20595"/>
                  </a:lnTo>
                  <a:lnTo>
                    <a:pt x="18590" y="20595"/>
                  </a:lnTo>
                  <a:lnTo>
                    <a:pt x="19794" y="21600"/>
                  </a:lnTo>
                  <a:lnTo>
                    <a:pt x="20772" y="21600"/>
                  </a:lnTo>
                  <a:lnTo>
                    <a:pt x="21374" y="21600"/>
                  </a:lnTo>
                  <a:lnTo>
                    <a:pt x="21600" y="21600"/>
                  </a:lnTo>
                  <a:lnTo>
                    <a:pt x="21374" y="21600"/>
                  </a:lnTo>
                  <a:lnTo>
                    <a:pt x="20772" y="20595"/>
                  </a:lnTo>
                  <a:lnTo>
                    <a:pt x="20020" y="20595"/>
                  </a:lnTo>
                  <a:lnTo>
                    <a:pt x="18891" y="19591"/>
                  </a:lnTo>
                  <a:lnTo>
                    <a:pt x="17461" y="19088"/>
                  </a:lnTo>
                  <a:lnTo>
                    <a:pt x="16031" y="18586"/>
                  </a:lnTo>
                  <a:lnTo>
                    <a:pt x="14450" y="17581"/>
                  </a:lnTo>
                  <a:lnTo>
                    <a:pt x="12794" y="16577"/>
                  </a:lnTo>
                  <a:lnTo>
                    <a:pt x="11063" y="15572"/>
                  </a:lnTo>
                  <a:lnTo>
                    <a:pt x="9408" y="14567"/>
                  </a:lnTo>
                  <a:lnTo>
                    <a:pt x="7752" y="14065"/>
                  </a:lnTo>
                  <a:lnTo>
                    <a:pt x="6397" y="12558"/>
                  </a:lnTo>
                  <a:lnTo>
                    <a:pt x="5118" y="12056"/>
                  </a:lnTo>
                  <a:lnTo>
                    <a:pt x="3989" y="11553"/>
                  </a:lnTo>
                  <a:lnTo>
                    <a:pt x="3161" y="11051"/>
                  </a:lnTo>
                  <a:lnTo>
                    <a:pt x="2634" y="10549"/>
                  </a:lnTo>
                  <a:lnTo>
                    <a:pt x="1806" y="7535"/>
                  </a:lnTo>
                  <a:lnTo>
                    <a:pt x="1355" y="4019"/>
                  </a:lnTo>
                  <a:lnTo>
                    <a:pt x="1355" y="1005"/>
                  </a:lnTo>
                  <a:lnTo>
                    <a:pt x="1355" y="0"/>
                  </a:lnTo>
                  <a:close/>
                  <a:moveTo>
                    <a:pt x="1355" y="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62" name="AutoShape 82"/>
            <p:cNvSpPr>
              <a:spLocks/>
            </p:cNvSpPr>
            <p:nvPr/>
          </p:nvSpPr>
          <p:spPr bwMode="auto">
            <a:xfrm>
              <a:off x="284" y="464"/>
              <a:ext cx="67" cy="3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9713" y="1800"/>
                  </a:moveTo>
                  <a:lnTo>
                    <a:pt x="0" y="0"/>
                  </a:lnTo>
                  <a:lnTo>
                    <a:pt x="210" y="3960"/>
                  </a:lnTo>
                  <a:lnTo>
                    <a:pt x="210" y="7200"/>
                  </a:lnTo>
                  <a:lnTo>
                    <a:pt x="210" y="10440"/>
                  </a:lnTo>
                  <a:lnTo>
                    <a:pt x="210" y="13680"/>
                  </a:lnTo>
                  <a:lnTo>
                    <a:pt x="21600" y="21600"/>
                  </a:lnTo>
                  <a:lnTo>
                    <a:pt x="20971" y="13320"/>
                  </a:lnTo>
                  <a:lnTo>
                    <a:pt x="20551" y="7200"/>
                  </a:lnTo>
                  <a:lnTo>
                    <a:pt x="19922" y="2880"/>
                  </a:lnTo>
                  <a:lnTo>
                    <a:pt x="19713" y="1800"/>
                  </a:lnTo>
                  <a:close/>
                  <a:moveTo>
                    <a:pt x="19713" y="180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63" name="AutoShape 83"/>
            <p:cNvSpPr>
              <a:spLocks/>
            </p:cNvSpPr>
            <p:nvPr/>
          </p:nvSpPr>
          <p:spPr bwMode="auto">
            <a:xfrm>
              <a:off x="264" y="488"/>
              <a:ext cx="87" cy="8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4836" y="0"/>
                  </a:moveTo>
                  <a:lnTo>
                    <a:pt x="3869" y="7200"/>
                  </a:lnTo>
                  <a:lnTo>
                    <a:pt x="2257" y="12223"/>
                  </a:lnTo>
                  <a:lnTo>
                    <a:pt x="806" y="15237"/>
                  </a:lnTo>
                  <a:lnTo>
                    <a:pt x="0" y="16242"/>
                  </a:lnTo>
                  <a:lnTo>
                    <a:pt x="20955" y="21600"/>
                  </a:lnTo>
                  <a:lnTo>
                    <a:pt x="21278" y="16409"/>
                  </a:lnTo>
                  <a:lnTo>
                    <a:pt x="21600" y="11888"/>
                  </a:lnTo>
                  <a:lnTo>
                    <a:pt x="21600" y="7367"/>
                  </a:lnTo>
                  <a:lnTo>
                    <a:pt x="21278" y="3684"/>
                  </a:lnTo>
                  <a:lnTo>
                    <a:pt x="4836" y="0"/>
                  </a:lnTo>
                  <a:close/>
                  <a:moveTo>
                    <a:pt x="4836" y="0"/>
                  </a:moveTo>
                </a:path>
              </a:pathLst>
            </a:custGeom>
            <a:solidFill>
              <a:srgbClr val="DDD8A3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64" name="AutoShape 84"/>
            <p:cNvSpPr>
              <a:spLocks/>
            </p:cNvSpPr>
            <p:nvPr/>
          </p:nvSpPr>
          <p:spPr bwMode="auto">
            <a:xfrm>
              <a:off x="361" y="469"/>
              <a:ext cx="39" cy="9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720" y="543"/>
                  </a:lnTo>
                  <a:lnTo>
                    <a:pt x="2520" y="1902"/>
                  </a:lnTo>
                  <a:lnTo>
                    <a:pt x="5400" y="3804"/>
                  </a:lnTo>
                  <a:lnTo>
                    <a:pt x="8640" y="6249"/>
                  </a:lnTo>
                  <a:lnTo>
                    <a:pt x="11880" y="9238"/>
                  </a:lnTo>
                  <a:lnTo>
                    <a:pt x="15840" y="12226"/>
                  </a:lnTo>
                  <a:lnTo>
                    <a:pt x="19080" y="15351"/>
                  </a:lnTo>
                  <a:lnTo>
                    <a:pt x="21600" y="18340"/>
                  </a:lnTo>
                  <a:lnTo>
                    <a:pt x="21240" y="18475"/>
                  </a:lnTo>
                  <a:lnTo>
                    <a:pt x="19440" y="18747"/>
                  </a:lnTo>
                  <a:lnTo>
                    <a:pt x="17280" y="19291"/>
                  </a:lnTo>
                  <a:lnTo>
                    <a:pt x="14400" y="19698"/>
                  </a:lnTo>
                  <a:lnTo>
                    <a:pt x="11520" y="20377"/>
                  </a:lnTo>
                  <a:lnTo>
                    <a:pt x="8280" y="20785"/>
                  </a:lnTo>
                  <a:lnTo>
                    <a:pt x="5400" y="21328"/>
                  </a:lnTo>
                  <a:lnTo>
                    <a:pt x="2520" y="21600"/>
                  </a:lnTo>
                  <a:lnTo>
                    <a:pt x="2880" y="19562"/>
                  </a:lnTo>
                  <a:lnTo>
                    <a:pt x="3600" y="14264"/>
                  </a:lnTo>
                  <a:lnTo>
                    <a:pt x="3240" y="72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65" name="AutoShape 85"/>
            <p:cNvSpPr>
              <a:spLocks/>
            </p:cNvSpPr>
            <p:nvPr/>
          </p:nvSpPr>
          <p:spPr bwMode="auto">
            <a:xfrm>
              <a:off x="102" y="552"/>
              <a:ext cx="193" cy="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73" y="1497"/>
                  </a:moveTo>
                  <a:lnTo>
                    <a:pt x="12291" y="0"/>
                  </a:lnTo>
                  <a:lnTo>
                    <a:pt x="11782" y="214"/>
                  </a:lnTo>
                  <a:lnTo>
                    <a:pt x="10400" y="642"/>
                  </a:lnTo>
                  <a:lnTo>
                    <a:pt x="8436" y="1711"/>
                  </a:lnTo>
                  <a:lnTo>
                    <a:pt x="6182" y="2780"/>
                  </a:lnTo>
                  <a:lnTo>
                    <a:pt x="3927" y="3850"/>
                  </a:lnTo>
                  <a:lnTo>
                    <a:pt x="1891" y="5133"/>
                  </a:lnTo>
                  <a:lnTo>
                    <a:pt x="582" y="6416"/>
                  </a:lnTo>
                  <a:lnTo>
                    <a:pt x="0" y="7485"/>
                  </a:lnTo>
                  <a:lnTo>
                    <a:pt x="145" y="8127"/>
                  </a:lnTo>
                  <a:lnTo>
                    <a:pt x="655" y="8768"/>
                  </a:lnTo>
                  <a:lnTo>
                    <a:pt x="1527" y="9838"/>
                  </a:lnTo>
                  <a:lnTo>
                    <a:pt x="2618" y="10907"/>
                  </a:lnTo>
                  <a:lnTo>
                    <a:pt x="3855" y="11976"/>
                  </a:lnTo>
                  <a:lnTo>
                    <a:pt x="5382" y="13046"/>
                  </a:lnTo>
                  <a:lnTo>
                    <a:pt x="7055" y="14329"/>
                  </a:lnTo>
                  <a:lnTo>
                    <a:pt x="8800" y="15612"/>
                  </a:lnTo>
                  <a:lnTo>
                    <a:pt x="10618" y="16467"/>
                  </a:lnTo>
                  <a:lnTo>
                    <a:pt x="12509" y="17750"/>
                  </a:lnTo>
                  <a:lnTo>
                    <a:pt x="14255" y="18820"/>
                  </a:lnTo>
                  <a:lnTo>
                    <a:pt x="16000" y="19461"/>
                  </a:lnTo>
                  <a:lnTo>
                    <a:pt x="17673" y="20531"/>
                  </a:lnTo>
                  <a:lnTo>
                    <a:pt x="19200" y="20958"/>
                  </a:lnTo>
                  <a:lnTo>
                    <a:pt x="20509" y="21386"/>
                  </a:lnTo>
                  <a:lnTo>
                    <a:pt x="21600" y="21600"/>
                  </a:lnTo>
                  <a:lnTo>
                    <a:pt x="12873" y="7913"/>
                  </a:lnTo>
                  <a:lnTo>
                    <a:pt x="14473" y="1497"/>
                  </a:lnTo>
                  <a:close/>
                  <a:moveTo>
                    <a:pt x="14473" y="1497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66" name="AutoShape 86"/>
            <p:cNvSpPr>
              <a:spLocks/>
            </p:cNvSpPr>
            <p:nvPr/>
          </p:nvSpPr>
          <p:spPr bwMode="auto">
            <a:xfrm>
              <a:off x="217" y="556"/>
              <a:ext cx="217" cy="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8318" y="21600"/>
                  </a:moveTo>
                  <a:lnTo>
                    <a:pt x="9156" y="21370"/>
                  </a:lnTo>
                  <a:lnTo>
                    <a:pt x="10123" y="20911"/>
                  </a:lnTo>
                  <a:lnTo>
                    <a:pt x="11090" y="19762"/>
                  </a:lnTo>
                  <a:lnTo>
                    <a:pt x="12122" y="18843"/>
                  </a:lnTo>
                  <a:lnTo>
                    <a:pt x="13218" y="17464"/>
                  </a:lnTo>
                  <a:lnTo>
                    <a:pt x="14379" y="16085"/>
                  </a:lnTo>
                  <a:lnTo>
                    <a:pt x="15475" y="14477"/>
                  </a:lnTo>
                  <a:lnTo>
                    <a:pt x="16506" y="12868"/>
                  </a:lnTo>
                  <a:lnTo>
                    <a:pt x="17538" y="11260"/>
                  </a:lnTo>
                  <a:lnTo>
                    <a:pt x="18441" y="10111"/>
                  </a:lnTo>
                  <a:lnTo>
                    <a:pt x="19343" y="8502"/>
                  </a:lnTo>
                  <a:lnTo>
                    <a:pt x="20053" y="7353"/>
                  </a:lnTo>
                  <a:lnTo>
                    <a:pt x="20697" y="6434"/>
                  </a:lnTo>
                  <a:lnTo>
                    <a:pt x="21213" y="5515"/>
                  </a:lnTo>
                  <a:lnTo>
                    <a:pt x="21471" y="5055"/>
                  </a:lnTo>
                  <a:lnTo>
                    <a:pt x="21600" y="4826"/>
                  </a:lnTo>
                  <a:lnTo>
                    <a:pt x="17216" y="5745"/>
                  </a:lnTo>
                  <a:lnTo>
                    <a:pt x="13540" y="10570"/>
                  </a:lnTo>
                  <a:lnTo>
                    <a:pt x="1419" y="0"/>
                  </a:lnTo>
                  <a:lnTo>
                    <a:pt x="0" y="6894"/>
                  </a:lnTo>
                  <a:lnTo>
                    <a:pt x="7737" y="21600"/>
                  </a:lnTo>
                  <a:lnTo>
                    <a:pt x="7931" y="21600"/>
                  </a:lnTo>
                  <a:lnTo>
                    <a:pt x="8060" y="21600"/>
                  </a:lnTo>
                  <a:lnTo>
                    <a:pt x="8189" y="21600"/>
                  </a:lnTo>
                  <a:lnTo>
                    <a:pt x="8318" y="21600"/>
                  </a:lnTo>
                  <a:close/>
                  <a:moveTo>
                    <a:pt x="8318" y="2160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67" name="AutoShape 87"/>
            <p:cNvSpPr>
              <a:spLocks/>
            </p:cNvSpPr>
            <p:nvPr/>
          </p:nvSpPr>
          <p:spPr bwMode="auto">
            <a:xfrm>
              <a:off x="84" y="577"/>
              <a:ext cx="180" cy="5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55" y="0"/>
                  </a:moveTo>
                  <a:lnTo>
                    <a:pt x="77" y="260"/>
                  </a:lnTo>
                  <a:lnTo>
                    <a:pt x="0" y="1561"/>
                  </a:lnTo>
                  <a:lnTo>
                    <a:pt x="77" y="2863"/>
                  </a:lnTo>
                  <a:lnTo>
                    <a:pt x="542" y="3904"/>
                  </a:lnTo>
                  <a:lnTo>
                    <a:pt x="1703" y="5725"/>
                  </a:lnTo>
                  <a:lnTo>
                    <a:pt x="2942" y="7547"/>
                  </a:lnTo>
                  <a:lnTo>
                    <a:pt x="4258" y="9369"/>
                  </a:lnTo>
                  <a:lnTo>
                    <a:pt x="5729" y="11190"/>
                  </a:lnTo>
                  <a:lnTo>
                    <a:pt x="7123" y="13012"/>
                  </a:lnTo>
                  <a:lnTo>
                    <a:pt x="8671" y="14313"/>
                  </a:lnTo>
                  <a:lnTo>
                    <a:pt x="10065" y="15875"/>
                  </a:lnTo>
                  <a:lnTo>
                    <a:pt x="11613" y="17436"/>
                  </a:lnTo>
                  <a:lnTo>
                    <a:pt x="13006" y="18737"/>
                  </a:lnTo>
                  <a:lnTo>
                    <a:pt x="14477" y="19518"/>
                  </a:lnTo>
                  <a:lnTo>
                    <a:pt x="15794" y="20559"/>
                  </a:lnTo>
                  <a:lnTo>
                    <a:pt x="17110" y="21080"/>
                  </a:lnTo>
                  <a:lnTo>
                    <a:pt x="18426" y="21600"/>
                  </a:lnTo>
                  <a:lnTo>
                    <a:pt x="19510" y="21600"/>
                  </a:lnTo>
                  <a:lnTo>
                    <a:pt x="20594" y="21600"/>
                  </a:lnTo>
                  <a:lnTo>
                    <a:pt x="21600" y="21340"/>
                  </a:lnTo>
                  <a:lnTo>
                    <a:pt x="21368" y="21080"/>
                  </a:lnTo>
                  <a:lnTo>
                    <a:pt x="20671" y="20819"/>
                  </a:lnTo>
                  <a:lnTo>
                    <a:pt x="19742" y="20039"/>
                  </a:lnTo>
                  <a:lnTo>
                    <a:pt x="18426" y="18998"/>
                  </a:lnTo>
                  <a:lnTo>
                    <a:pt x="16877" y="17957"/>
                  </a:lnTo>
                  <a:lnTo>
                    <a:pt x="15097" y="16655"/>
                  </a:lnTo>
                  <a:lnTo>
                    <a:pt x="13316" y="15094"/>
                  </a:lnTo>
                  <a:lnTo>
                    <a:pt x="11381" y="13533"/>
                  </a:lnTo>
                  <a:lnTo>
                    <a:pt x="9368" y="11711"/>
                  </a:lnTo>
                  <a:lnTo>
                    <a:pt x="7510" y="9889"/>
                  </a:lnTo>
                  <a:lnTo>
                    <a:pt x="5652" y="8328"/>
                  </a:lnTo>
                  <a:lnTo>
                    <a:pt x="4026" y="6766"/>
                  </a:lnTo>
                  <a:lnTo>
                    <a:pt x="2632" y="4945"/>
                  </a:lnTo>
                  <a:lnTo>
                    <a:pt x="1471" y="3123"/>
                  </a:lnTo>
                  <a:lnTo>
                    <a:pt x="619" y="1561"/>
                  </a:lnTo>
                  <a:lnTo>
                    <a:pt x="155" y="0"/>
                  </a:lnTo>
                  <a:close/>
                  <a:moveTo>
                    <a:pt x="155" y="0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68" name="AutoShape 88"/>
            <p:cNvSpPr>
              <a:spLocks/>
            </p:cNvSpPr>
            <p:nvPr/>
          </p:nvSpPr>
          <p:spPr bwMode="auto">
            <a:xfrm>
              <a:off x="300" y="91"/>
              <a:ext cx="25" cy="2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1077" y="21600"/>
                  </a:moveTo>
                  <a:lnTo>
                    <a:pt x="14954" y="21000"/>
                  </a:lnTo>
                  <a:lnTo>
                    <a:pt x="18831" y="18000"/>
                  </a:lnTo>
                  <a:lnTo>
                    <a:pt x="21046" y="15600"/>
                  </a:lnTo>
                  <a:lnTo>
                    <a:pt x="21600" y="11400"/>
                  </a:lnTo>
                  <a:lnTo>
                    <a:pt x="21046" y="7200"/>
                  </a:lnTo>
                  <a:lnTo>
                    <a:pt x="18831" y="3600"/>
                  </a:lnTo>
                  <a:lnTo>
                    <a:pt x="14954" y="600"/>
                  </a:lnTo>
                  <a:lnTo>
                    <a:pt x="11077" y="0"/>
                  </a:lnTo>
                  <a:lnTo>
                    <a:pt x="6646" y="600"/>
                  </a:lnTo>
                  <a:lnTo>
                    <a:pt x="3323" y="3600"/>
                  </a:lnTo>
                  <a:lnTo>
                    <a:pt x="554" y="7200"/>
                  </a:lnTo>
                  <a:lnTo>
                    <a:pt x="0" y="11400"/>
                  </a:lnTo>
                  <a:lnTo>
                    <a:pt x="554" y="15600"/>
                  </a:lnTo>
                  <a:lnTo>
                    <a:pt x="3323" y="18000"/>
                  </a:lnTo>
                  <a:lnTo>
                    <a:pt x="6646" y="21000"/>
                  </a:lnTo>
                  <a:lnTo>
                    <a:pt x="11077" y="21600"/>
                  </a:lnTo>
                  <a:close/>
                  <a:moveTo>
                    <a:pt x="11077" y="21600"/>
                  </a:moveTo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505" name="Group 89"/>
          <p:cNvGrpSpPr>
            <a:grpSpLocks/>
          </p:cNvGrpSpPr>
          <p:nvPr/>
        </p:nvGrpSpPr>
        <p:grpSpPr bwMode="auto">
          <a:xfrm flipH="1">
            <a:off x="8077200" y="1844675"/>
            <a:ext cx="746125" cy="1023938"/>
            <a:chOff x="0" y="0"/>
            <a:chExt cx="469" cy="645"/>
          </a:xfrm>
        </p:grpSpPr>
        <p:sp>
          <p:nvSpPr>
            <p:cNvPr id="63633" name="AutoShape 90"/>
            <p:cNvSpPr>
              <a:spLocks/>
            </p:cNvSpPr>
            <p:nvPr/>
          </p:nvSpPr>
          <p:spPr bwMode="auto">
            <a:xfrm>
              <a:off x="0" y="0"/>
              <a:ext cx="469" cy="64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340" y="1296"/>
                  </a:moveTo>
                  <a:lnTo>
                    <a:pt x="4535" y="1171"/>
                  </a:lnTo>
                  <a:lnTo>
                    <a:pt x="0" y="13027"/>
                  </a:lnTo>
                  <a:lnTo>
                    <a:pt x="925" y="13424"/>
                  </a:lnTo>
                  <a:lnTo>
                    <a:pt x="925" y="14031"/>
                  </a:lnTo>
                  <a:lnTo>
                    <a:pt x="3938" y="15034"/>
                  </a:lnTo>
                  <a:lnTo>
                    <a:pt x="4028" y="15034"/>
                  </a:lnTo>
                  <a:lnTo>
                    <a:pt x="4266" y="15055"/>
                  </a:lnTo>
                  <a:lnTo>
                    <a:pt x="4594" y="15055"/>
                  </a:lnTo>
                  <a:lnTo>
                    <a:pt x="5042" y="15076"/>
                  </a:lnTo>
                  <a:lnTo>
                    <a:pt x="5609" y="15139"/>
                  </a:lnTo>
                  <a:lnTo>
                    <a:pt x="6235" y="15160"/>
                  </a:lnTo>
                  <a:lnTo>
                    <a:pt x="6862" y="15202"/>
                  </a:lnTo>
                  <a:lnTo>
                    <a:pt x="7608" y="15222"/>
                  </a:lnTo>
                  <a:lnTo>
                    <a:pt x="8294" y="15264"/>
                  </a:lnTo>
                  <a:lnTo>
                    <a:pt x="9010" y="15327"/>
                  </a:lnTo>
                  <a:lnTo>
                    <a:pt x="9726" y="15348"/>
                  </a:lnTo>
                  <a:lnTo>
                    <a:pt x="10382" y="15390"/>
                  </a:lnTo>
                  <a:lnTo>
                    <a:pt x="11009" y="15452"/>
                  </a:lnTo>
                  <a:lnTo>
                    <a:pt x="11546" y="15473"/>
                  </a:lnTo>
                  <a:lnTo>
                    <a:pt x="11993" y="15515"/>
                  </a:lnTo>
                  <a:lnTo>
                    <a:pt x="12351" y="15536"/>
                  </a:lnTo>
                  <a:lnTo>
                    <a:pt x="12351" y="15578"/>
                  </a:lnTo>
                  <a:lnTo>
                    <a:pt x="12381" y="15724"/>
                  </a:lnTo>
                  <a:lnTo>
                    <a:pt x="12381" y="15954"/>
                  </a:lnTo>
                  <a:lnTo>
                    <a:pt x="12351" y="16247"/>
                  </a:lnTo>
                  <a:lnTo>
                    <a:pt x="12262" y="16582"/>
                  </a:lnTo>
                  <a:lnTo>
                    <a:pt x="12143" y="16958"/>
                  </a:lnTo>
                  <a:lnTo>
                    <a:pt x="11904" y="17397"/>
                  </a:lnTo>
                  <a:lnTo>
                    <a:pt x="11546" y="17836"/>
                  </a:lnTo>
                  <a:lnTo>
                    <a:pt x="11486" y="17836"/>
                  </a:lnTo>
                  <a:lnTo>
                    <a:pt x="11248" y="17857"/>
                  </a:lnTo>
                  <a:lnTo>
                    <a:pt x="10890" y="17878"/>
                  </a:lnTo>
                  <a:lnTo>
                    <a:pt x="10442" y="17920"/>
                  </a:lnTo>
                  <a:lnTo>
                    <a:pt x="9935" y="17962"/>
                  </a:lnTo>
                  <a:lnTo>
                    <a:pt x="9338" y="18024"/>
                  </a:lnTo>
                  <a:lnTo>
                    <a:pt x="8682" y="18087"/>
                  </a:lnTo>
                  <a:lnTo>
                    <a:pt x="7996" y="18171"/>
                  </a:lnTo>
                  <a:lnTo>
                    <a:pt x="7309" y="18233"/>
                  </a:lnTo>
                  <a:lnTo>
                    <a:pt x="6623" y="18317"/>
                  </a:lnTo>
                  <a:lnTo>
                    <a:pt x="5967" y="18380"/>
                  </a:lnTo>
                  <a:lnTo>
                    <a:pt x="5400" y="18484"/>
                  </a:lnTo>
                  <a:lnTo>
                    <a:pt x="4833" y="18547"/>
                  </a:lnTo>
                  <a:lnTo>
                    <a:pt x="4356" y="18631"/>
                  </a:lnTo>
                  <a:lnTo>
                    <a:pt x="4028" y="18714"/>
                  </a:lnTo>
                  <a:lnTo>
                    <a:pt x="3789" y="18798"/>
                  </a:lnTo>
                  <a:lnTo>
                    <a:pt x="3550" y="18944"/>
                  </a:lnTo>
                  <a:lnTo>
                    <a:pt x="3371" y="19112"/>
                  </a:lnTo>
                  <a:lnTo>
                    <a:pt x="3312" y="19279"/>
                  </a:lnTo>
                  <a:lnTo>
                    <a:pt x="3252" y="19446"/>
                  </a:lnTo>
                  <a:lnTo>
                    <a:pt x="3341" y="19655"/>
                  </a:lnTo>
                  <a:lnTo>
                    <a:pt x="3520" y="19885"/>
                  </a:lnTo>
                  <a:lnTo>
                    <a:pt x="3759" y="20053"/>
                  </a:lnTo>
                  <a:lnTo>
                    <a:pt x="4057" y="20136"/>
                  </a:lnTo>
                  <a:lnTo>
                    <a:pt x="4296" y="20178"/>
                  </a:lnTo>
                  <a:lnTo>
                    <a:pt x="4654" y="20262"/>
                  </a:lnTo>
                  <a:lnTo>
                    <a:pt x="5131" y="20366"/>
                  </a:lnTo>
                  <a:lnTo>
                    <a:pt x="5669" y="20450"/>
                  </a:lnTo>
                  <a:lnTo>
                    <a:pt x="6325" y="20575"/>
                  </a:lnTo>
                  <a:lnTo>
                    <a:pt x="7011" y="20701"/>
                  </a:lnTo>
                  <a:lnTo>
                    <a:pt x="7727" y="20805"/>
                  </a:lnTo>
                  <a:lnTo>
                    <a:pt x="8503" y="20931"/>
                  </a:lnTo>
                  <a:lnTo>
                    <a:pt x="9249" y="21077"/>
                  </a:lnTo>
                  <a:lnTo>
                    <a:pt x="9994" y="21203"/>
                  </a:lnTo>
                  <a:lnTo>
                    <a:pt x="10770" y="21286"/>
                  </a:lnTo>
                  <a:lnTo>
                    <a:pt x="11456" y="21412"/>
                  </a:lnTo>
                  <a:lnTo>
                    <a:pt x="12113" y="21495"/>
                  </a:lnTo>
                  <a:lnTo>
                    <a:pt x="12680" y="21558"/>
                  </a:lnTo>
                  <a:lnTo>
                    <a:pt x="13157" y="21579"/>
                  </a:lnTo>
                  <a:lnTo>
                    <a:pt x="13575" y="21600"/>
                  </a:lnTo>
                  <a:lnTo>
                    <a:pt x="13962" y="21579"/>
                  </a:lnTo>
                  <a:lnTo>
                    <a:pt x="14410" y="21537"/>
                  </a:lnTo>
                  <a:lnTo>
                    <a:pt x="14917" y="21433"/>
                  </a:lnTo>
                  <a:lnTo>
                    <a:pt x="15424" y="21328"/>
                  </a:lnTo>
                  <a:lnTo>
                    <a:pt x="15991" y="21182"/>
                  </a:lnTo>
                  <a:lnTo>
                    <a:pt x="16558" y="21015"/>
                  </a:lnTo>
                  <a:lnTo>
                    <a:pt x="17155" y="20847"/>
                  </a:lnTo>
                  <a:lnTo>
                    <a:pt x="17722" y="20638"/>
                  </a:lnTo>
                  <a:lnTo>
                    <a:pt x="18318" y="20450"/>
                  </a:lnTo>
                  <a:lnTo>
                    <a:pt x="18825" y="20262"/>
                  </a:lnTo>
                  <a:lnTo>
                    <a:pt x="19362" y="20074"/>
                  </a:lnTo>
                  <a:lnTo>
                    <a:pt x="19810" y="19906"/>
                  </a:lnTo>
                  <a:lnTo>
                    <a:pt x="20168" y="19739"/>
                  </a:lnTo>
                  <a:lnTo>
                    <a:pt x="20496" y="19572"/>
                  </a:lnTo>
                  <a:lnTo>
                    <a:pt x="20735" y="19446"/>
                  </a:lnTo>
                  <a:lnTo>
                    <a:pt x="20854" y="19342"/>
                  </a:lnTo>
                  <a:lnTo>
                    <a:pt x="20944" y="19174"/>
                  </a:lnTo>
                  <a:lnTo>
                    <a:pt x="20854" y="19028"/>
                  </a:lnTo>
                  <a:lnTo>
                    <a:pt x="20645" y="18903"/>
                  </a:lnTo>
                  <a:lnTo>
                    <a:pt x="20347" y="18819"/>
                  </a:lnTo>
                  <a:lnTo>
                    <a:pt x="19959" y="18714"/>
                  </a:lnTo>
                  <a:lnTo>
                    <a:pt x="19601" y="18652"/>
                  </a:lnTo>
                  <a:lnTo>
                    <a:pt x="19213" y="18568"/>
                  </a:lnTo>
                  <a:lnTo>
                    <a:pt x="18915" y="18526"/>
                  </a:lnTo>
                  <a:lnTo>
                    <a:pt x="18885" y="18380"/>
                  </a:lnTo>
                  <a:lnTo>
                    <a:pt x="18825" y="18003"/>
                  </a:lnTo>
                  <a:lnTo>
                    <a:pt x="18736" y="17418"/>
                  </a:lnTo>
                  <a:lnTo>
                    <a:pt x="18587" y="16686"/>
                  </a:lnTo>
                  <a:lnTo>
                    <a:pt x="18438" y="15892"/>
                  </a:lnTo>
                  <a:lnTo>
                    <a:pt x="18229" y="15055"/>
                  </a:lnTo>
                  <a:lnTo>
                    <a:pt x="17990" y="14261"/>
                  </a:lnTo>
                  <a:lnTo>
                    <a:pt x="17662" y="13529"/>
                  </a:lnTo>
                  <a:lnTo>
                    <a:pt x="21600" y="2865"/>
                  </a:lnTo>
                  <a:lnTo>
                    <a:pt x="20794" y="1798"/>
                  </a:lnTo>
                  <a:lnTo>
                    <a:pt x="21242" y="1087"/>
                  </a:lnTo>
                  <a:lnTo>
                    <a:pt x="19183" y="0"/>
                  </a:lnTo>
                  <a:lnTo>
                    <a:pt x="18706" y="188"/>
                  </a:lnTo>
                  <a:lnTo>
                    <a:pt x="5340" y="1296"/>
                  </a:lnTo>
                  <a:close/>
                  <a:moveTo>
                    <a:pt x="5340" y="1296"/>
                  </a:moveTo>
                </a:path>
              </a:pathLst>
            </a:cu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34" name="AutoShape 91"/>
            <p:cNvSpPr>
              <a:spLocks/>
            </p:cNvSpPr>
            <p:nvPr/>
          </p:nvSpPr>
          <p:spPr bwMode="auto">
            <a:xfrm>
              <a:off x="24" y="19"/>
              <a:ext cx="388" cy="37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0559"/>
                  </a:moveTo>
                  <a:lnTo>
                    <a:pt x="15748" y="21600"/>
                  </a:lnTo>
                  <a:lnTo>
                    <a:pt x="21600" y="0"/>
                  </a:lnTo>
                  <a:lnTo>
                    <a:pt x="20878" y="323"/>
                  </a:lnTo>
                  <a:lnTo>
                    <a:pt x="5310" y="1938"/>
                  </a:lnTo>
                  <a:lnTo>
                    <a:pt x="4732" y="1830"/>
                  </a:lnTo>
                  <a:lnTo>
                    <a:pt x="0" y="20559"/>
                  </a:lnTo>
                  <a:close/>
                  <a:moveTo>
                    <a:pt x="0" y="20559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35" name="AutoShape 92"/>
            <p:cNvSpPr>
              <a:spLocks/>
            </p:cNvSpPr>
            <p:nvPr/>
          </p:nvSpPr>
          <p:spPr bwMode="auto">
            <a:xfrm>
              <a:off x="316" y="21"/>
              <a:ext cx="114" cy="38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136" y="0"/>
                  </a:moveTo>
                  <a:lnTo>
                    <a:pt x="21600" y="175"/>
                  </a:lnTo>
                  <a:lnTo>
                    <a:pt x="1220" y="21600"/>
                  </a:lnTo>
                  <a:lnTo>
                    <a:pt x="0" y="21320"/>
                  </a:lnTo>
                  <a:lnTo>
                    <a:pt x="20136" y="0"/>
                  </a:lnTo>
                  <a:close/>
                  <a:moveTo>
                    <a:pt x="20136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36" name="AutoShape 93"/>
            <p:cNvSpPr>
              <a:spLocks/>
            </p:cNvSpPr>
            <p:nvPr/>
          </p:nvSpPr>
          <p:spPr bwMode="auto">
            <a:xfrm>
              <a:off x="330" y="28"/>
              <a:ext cx="114" cy="38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265" y="0"/>
                  </a:moveTo>
                  <a:lnTo>
                    <a:pt x="21600" y="417"/>
                  </a:lnTo>
                  <a:lnTo>
                    <a:pt x="1092" y="21600"/>
                  </a:lnTo>
                  <a:lnTo>
                    <a:pt x="0" y="21287"/>
                  </a:lnTo>
                  <a:lnTo>
                    <a:pt x="20265" y="0"/>
                  </a:lnTo>
                  <a:close/>
                  <a:moveTo>
                    <a:pt x="20265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37" name="AutoShape 94"/>
            <p:cNvSpPr>
              <a:spLocks/>
            </p:cNvSpPr>
            <p:nvPr/>
          </p:nvSpPr>
          <p:spPr bwMode="auto">
            <a:xfrm>
              <a:off x="298" y="405"/>
              <a:ext cx="18" cy="1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00" y="0"/>
                  </a:moveTo>
                  <a:lnTo>
                    <a:pt x="0" y="11782"/>
                  </a:lnTo>
                  <a:lnTo>
                    <a:pt x="6400" y="21600"/>
                  </a:lnTo>
                  <a:lnTo>
                    <a:pt x="21600" y="8836"/>
                  </a:lnTo>
                  <a:lnTo>
                    <a:pt x="14400" y="0"/>
                  </a:lnTo>
                  <a:close/>
                  <a:moveTo>
                    <a:pt x="14400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38" name="AutoShape 95"/>
            <p:cNvSpPr>
              <a:spLocks/>
            </p:cNvSpPr>
            <p:nvPr/>
          </p:nvSpPr>
          <p:spPr bwMode="auto">
            <a:xfrm>
              <a:off x="310" y="415"/>
              <a:ext cx="18" cy="1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657" y="0"/>
                  </a:moveTo>
                  <a:lnTo>
                    <a:pt x="0" y="12764"/>
                  </a:lnTo>
                  <a:lnTo>
                    <a:pt x="6171" y="21600"/>
                  </a:lnTo>
                  <a:lnTo>
                    <a:pt x="21600" y="7855"/>
                  </a:lnTo>
                  <a:lnTo>
                    <a:pt x="14657" y="0"/>
                  </a:lnTo>
                  <a:close/>
                  <a:moveTo>
                    <a:pt x="14657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39" name="AutoShape 96"/>
            <p:cNvSpPr>
              <a:spLocks/>
            </p:cNvSpPr>
            <p:nvPr/>
          </p:nvSpPr>
          <p:spPr bwMode="auto">
            <a:xfrm>
              <a:off x="44" y="399"/>
              <a:ext cx="237" cy="2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11040"/>
                  </a:moveTo>
                  <a:lnTo>
                    <a:pt x="21482" y="21600"/>
                  </a:lnTo>
                  <a:lnTo>
                    <a:pt x="21364" y="21600"/>
                  </a:lnTo>
                  <a:lnTo>
                    <a:pt x="21010" y="21120"/>
                  </a:lnTo>
                  <a:lnTo>
                    <a:pt x="20420" y="20160"/>
                  </a:lnTo>
                  <a:lnTo>
                    <a:pt x="19593" y="19680"/>
                  </a:lnTo>
                  <a:lnTo>
                    <a:pt x="18649" y="18240"/>
                  </a:lnTo>
                  <a:lnTo>
                    <a:pt x="17410" y="17280"/>
                  </a:lnTo>
                  <a:lnTo>
                    <a:pt x="16111" y="15840"/>
                  </a:lnTo>
                  <a:lnTo>
                    <a:pt x="14636" y="14400"/>
                  </a:lnTo>
                  <a:lnTo>
                    <a:pt x="13043" y="13440"/>
                  </a:lnTo>
                  <a:lnTo>
                    <a:pt x="11331" y="12480"/>
                  </a:lnTo>
                  <a:lnTo>
                    <a:pt x="9561" y="11040"/>
                  </a:lnTo>
                  <a:lnTo>
                    <a:pt x="7731" y="10560"/>
                  </a:lnTo>
                  <a:lnTo>
                    <a:pt x="5843" y="10080"/>
                  </a:lnTo>
                  <a:lnTo>
                    <a:pt x="3954" y="10080"/>
                  </a:lnTo>
                  <a:lnTo>
                    <a:pt x="1948" y="10080"/>
                  </a:lnTo>
                  <a:lnTo>
                    <a:pt x="0" y="10560"/>
                  </a:lnTo>
                  <a:lnTo>
                    <a:pt x="295" y="2400"/>
                  </a:lnTo>
                  <a:lnTo>
                    <a:pt x="354" y="2400"/>
                  </a:lnTo>
                  <a:lnTo>
                    <a:pt x="531" y="1920"/>
                  </a:lnTo>
                  <a:lnTo>
                    <a:pt x="885" y="1920"/>
                  </a:lnTo>
                  <a:lnTo>
                    <a:pt x="1357" y="1440"/>
                  </a:lnTo>
                  <a:lnTo>
                    <a:pt x="2066" y="960"/>
                  </a:lnTo>
                  <a:lnTo>
                    <a:pt x="2833" y="960"/>
                  </a:lnTo>
                  <a:lnTo>
                    <a:pt x="3777" y="0"/>
                  </a:lnTo>
                  <a:lnTo>
                    <a:pt x="4957" y="0"/>
                  </a:lnTo>
                  <a:lnTo>
                    <a:pt x="6315" y="0"/>
                  </a:lnTo>
                  <a:lnTo>
                    <a:pt x="7908" y="960"/>
                  </a:lnTo>
                  <a:lnTo>
                    <a:pt x="9561" y="1440"/>
                  </a:lnTo>
                  <a:lnTo>
                    <a:pt x="11567" y="2400"/>
                  </a:lnTo>
                  <a:lnTo>
                    <a:pt x="13751" y="3840"/>
                  </a:lnTo>
                  <a:lnTo>
                    <a:pt x="16111" y="5760"/>
                  </a:lnTo>
                  <a:lnTo>
                    <a:pt x="18767" y="8640"/>
                  </a:lnTo>
                  <a:lnTo>
                    <a:pt x="21600" y="11040"/>
                  </a:lnTo>
                  <a:close/>
                  <a:moveTo>
                    <a:pt x="21600" y="11040"/>
                  </a:moveTo>
                </a:path>
              </a:pathLst>
            </a:custGeom>
            <a:solidFill>
              <a:srgbClr val="6BADC9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0" name="AutoShape 97"/>
            <p:cNvSpPr>
              <a:spLocks/>
            </p:cNvSpPr>
            <p:nvPr/>
          </p:nvSpPr>
          <p:spPr bwMode="auto">
            <a:xfrm>
              <a:off x="141" y="350"/>
              <a:ext cx="26" cy="2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6615" y="21600"/>
                  </a:moveTo>
                  <a:lnTo>
                    <a:pt x="9969" y="17621"/>
                  </a:lnTo>
                  <a:lnTo>
                    <a:pt x="3323" y="21032"/>
                  </a:lnTo>
                  <a:lnTo>
                    <a:pt x="4985" y="13074"/>
                  </a:lnTo>
                  <a:lnTo>
                    <a:pt x="0" y="7389"/>
                  </a:lnTo>
                  <a:lnTo>
                    <a:pt x="7754" y="7389"/>
                  </a:lnTo>
                  <a:lnTo>
                    <a:pt x="11631" y="0"/>
                  </a:lnTo>
                  <a:lnTo>
                    <a:pt x="13846" y="7389"/>
                  </a:lnTo>
                  <a:lnTo>
                    <a:pt x="21600" y="9095"/>
                  </a:lnTo>
                  <a:lnTo>
                    <a:pt x="16062" y="14211"/>
                  </a:lnTo>
                  <a:lnTo>
                    <a:pt x="16615" y="21600"/>
                  </a:lnTo>
                  <a:close/>
                  <a:moveTo>
                    <a:pt x="16615" y="21600"/>
                  </a:moveTo>
                </a:path>
              </a:pathLst>
            </a:custGeom>
            <a:solidFill>
              <a:srgbClr val="FF19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1" name="AutoShape 98"/>
            <p:cNvSpPr>
              <a:spLocks/>
            </p:cNvSpPr>
            <p:nvPr/>
          </p:nvSpPr>
          <p:spPr bwMode="auto">
            <a:xfrm>
              <a:off x="62" y="57"/>
              <a:ext cx="303" cy="28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507" y="329"/>
                  </a:moveTo>
                  <a:lnTo>
                    <a:pt x="21600" y="0"/>
                  </a:lnTo>
                  <a:lnTo>
                    <a:pt x="5006" y="1412"/>
                  </a:lnTo>
                  <a:lnTo>
                    <a:pt x="0" y="21600"/>
                  </a:lnTo>
                  <a:lnTo>
                    <a:pt x="649" y="21506"/>
                  </a:lnTo>
                  <a:lnTo>
                    <a:pt x="5470" y="1788"/>
                  </a:lnTo>
                  <a:lnTo>
                    <a:pt x="21507" y="329"/>
                  </a:lnTo>
                  <a:close/>
                  <a:moveTo>
                    <a:pt x="21507" y="329"/>
                  </a:moveTo>
                </a:path>
              </a:pathLst>
            </a:cu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2" name="AutoShape 99"/>
            <p:cNvSpPr>
              <a:spLocks/>
            </p:cNvSpPr>
            <p:nvPr/>
          </p:nvSpPr>
          <p:spPr bwMode="auto">
            <a:xfrm>
              <a:off x="347" y="64"/>
              <a:ext cx="103" cy="35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579"/>
                  </a:moveTo>
                  <a:lnTo>
                    <a:pt x="2064" y="21330"/>
                  </a:lnTo>
                  <a:lnTo>
                    <a:pt x="0" y="21600"/>
                  </a:lnTo>
                  <a:lnTo>
                    <a:pt x="21187" y="0"/>
                  </a:lnTo>
                  <a:lnTo>
                    <a:pt x="21600" y="579"/>
                  </a:lnTo>
                  <a:close/>
                  <a:moveTo>
                    <a:pt x="21600" y="579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3" name="AutoShape 100"/>
            <p:cNvSpPr>
              <a:spLocks/>
            </p:cNvSpPr>
            <p:nvPr/>
          </p:nvSpPr>
          <p:spPr bwMode="auto">
            <a:xfrm>
              <a:off x="86" y="420"/>
              <a:ext cx="186" cy="2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355" y="0"/>
                  </a:moveTo>
                  <a:lnTo>
                    <a:pt x="1279" y="0"/>
                  </a:lnTo>
                  <a:lnTo>
                    <a:pt x="978" y="502"/>
                  </a:lnTo>
                  <a:lnTo>
                    <a:pt x="602" y="1507"/>
                  </a:lnTo>
                  <a:lnTo>
                    <a:pt x="226" y="3516"/>
                  </a:lnTo>
                  <a:lnTo>
                    <a:pt x="0" y="5023"/>
                  </a:lnTo>
                  <a:lnTo>
                    <a:pt x="0" y="7033"/>
                  </a:lnTo>
                  <a:lnTo>
                    <a:pt x="151" y="9042"/>
                  </a:lnTo>
                  <a:lnTo>
                    <a:pt x="677" y="12056"/>
                  </a:lnTo>
                  <a:lnTo>
                    <a:pt x="1204" y="13060"/>
                  </a:lnTo>
                  <a:lnTo>
                    <a:pt x="2107" y="15070"/>
                  </a:lnTo>
                  <a:lnTo>
                    <a:pt x="3387" y="16074"/>
                  </a:lnTo>
                  <a:lnTo>
                    <a:pt x="4741" y="16577"/>
                  </a:lnTo>
                  <a:lnTo>
                    <a:pt x="6397" y="18084"/>
                  </a:lnTo>
                  <a:lnTo>
                    <a:pt x="8128" y="18586"/>
                  </a:lnTo>
                  <a:lnTo>
                    <a:pt x="10010" y="19088"/>
                  </a:lnTo>
                  <a:lnTo>
                    <a:pt x="11816" y="19591"/>
                  </a:lnTo>
                  <a:lnTo>
                    <a:pt x="13698" y="20093"/>
                  </a:lnTo>
                  <a:lnTo>
                    <a:pt x="15504" y="20595"/>
                  </a:lnTo>
                  <a:lnTo>
                    <a:pt x="17160" y="20595"/>
                  </a:lnTo>
                  <a:lnTo>
                    <a:pt x="18590" y="20595"/>
                  </a:lnTo>
                  <a:lnTo>
                    <a:pt x="19794" y="21600"/>
                  </a:lnTo>
                  <a:lnTo>
                    <a:pt x="20772" y="21600"/>
                  </a:lnTo>
                  <a:lnTo>
                    <a:pt x="21374" y="21600"/>
                  </a:lnTo>
                  <a:lnTo>
                    <a:pt x="21600" y="21600"/>
                  </a:lnTo>
                  <a:lnTo>
                    <a:pt x="21374" y="21600"/>
                  </a:lnTo>
                  <a:lnTo>
                    <a:pt x="20772" y="20595"/>
                  </a:lnTo>
                  <a:lnTo>
                    <a:pt x="20020" y="20595"/>
                  </a:lnTo>
                  <a:lnTo>
                    <a:pt x="18891" y="19591"/>
                  </a:lnTo>
                  <a:lnTo>
                    <a:pt x="17461" y="19088"/>
                  </a:lnTo>
                  <a:lnTo>
                    <a:pt x="16031" y="18586"/>
                  </a:lnTo>
                  <a:lnTo>
                    <a:pt x="14450" y="17581"/>
                  </a:lnTo>
                  <a:lnTo>
                    <a:pt x="12794" y="16577"/>
                  </a:lnTo>
                  <a:lnTo>
                    <a:pt x="11063" y="15572"/>
                  </a:lnTo>
                  <a:lnTo>
                    <a:pt x="9408" y="14567"/>
                  </a:lnTo>
                  <a:lnTo>
                    <a:pt x="7752" y="14065"/>
                  </a:lnTo>
                  <a:lnTo>
                    <a:pt x="6397" y="12558"/>
                  </a:lnTo>
                  <a:lnTo>
                    <a:pt x="5118" y="12056"/>
                  </a:lnTo>
                  <a:lnTo>
                    <a:pt x="3989" y="11553"/>
                  </a:lnTo>
                  <a:lnTo>
                    <a:pt x="3161" y="11051"/>
                  </a:lnTo>
                  <a:lnTo>
                    <a:pt x="2634" y="10549"/>
                  </a:lnTo>
                  <a:lnTo>
                    <a:pt x="1806" y="7535"/>
                  </a:lnTo>
                  <a:lnTo>
                    <a:pt x="1355" y="4019"/>
                  </a:lnTo>
                  <a:lnTo>
                    <a:pt x="1355" y="1005"/>
                  </a:lnTo>
                  <a:lnTo>
                    <a:pt x="1355" y="0"/>
                  </a:lnTo>
                  <a:close/>
                  <a:moveTo>
                    <a:pt x="1355" y="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4" name="AutoShape 101"/>
            <p:cNvSpPr>
              <a:spLocks/>
            </p:cNvSpPr>
            <p:nvPr/>
          </p:nvSpPr>
          <p:spPr bwMode="auto">
            <a:xfrm>
              <a:off x="284" y="464"/>
              <a:ext cx="67" cy="3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9713" y="1800"/>
                  </a:moveTo>
                  <a:lnTo>
                    <a:pt x="0" y="0"/>
                  </a:lnTo>
                  <a:lnTo>
                    <a:pt x="210" y="3960"/>
                  </a:lnTo>
                  <a:lnTo>
                    <a:pt x="210" y="7200"/>
                  </a:lnTo>
                  <a:lnTo>
                    <a:pt x="210" y="10440"/>
                  </a:lnTo>
                  <a:lnTo>
                    <a:pt x="210" y="13680"/>
                  </a:lnTo>
                  <a:lnTo>
                    <a:pt x="21600" y="21600"/>
                  </a:lnTo>
                  <a:lnTo>
                    <a:pt x="20971" y="13320"/>
                  </a:lnTo>
                  <a:lnTo>
                    <a:pt x="20551" y="7200"/>
                  </a:lnTo>
                  <a:lnTo>
                    <a:pt x="19922" y="2880"/>
                  </a:lnTo>
                  <a:lnTo>
                    <a:pt x="19713" y="1800"/>
                  </a:lnTo>
                  <a:close/>
                  <a:moveTo>
                    <a:pt x="19713" y="180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5" name="AutoShape 102"/>
            <p:cNvSpPr>
              <a:spLocks/>
            </p:cNvSpPr>
            <p:nvPr/>
          </p:nvSpPr>
          <p:spPr bwMode="auto">
            <a:xfrm>
              <a:off x="264" y="488"/>
              <a:ext cx="87" cy="8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4836" y="0"/>
                  </a:moveTo>
                  <a:lnTo>
                    <a:pt x="3869" y="7200"/>
                  </a:lnTo>
                  <a:lnTo>
                    <a:pt x="2257" y="12223"/>
                  </a:lnTo>
                  <a:lnTo>
                    <a:pt x="806" y="15237"/>
                  </a:lnTo>
                  <a:lnTo>
                    <a:pt x="0" y="16242"/>
                  </a:lnTo>
                  <a:lnTo>
                    <a:pt x="20955" y="21600"/>
                  </a:lnTo>
                  <a:lnTo>
                    <a:pt x="21278" y="16409"/>
                  </a:lnTo>
                  <a:lnTo>
                    <a:pt x="21600" y="11888"/>
                  </a:lnTo>
                  <a:lnTo>
                    <a:pt x="21600" y="7367"/>
                  </a:lnTo>
                  <a:lnTo>
                    <a:pt x="21278" y="3684"/>
                  </a:lnTo>
                  <a:lnTo>
                    <a:pt x="4836" y="0"/>
                  </a:lnTo>
                  <a:close/>
                  <a:moveTo>
                    <a:pt x="4836" y="0"/>
                  </a:moveTo>
                </a:path>
              </a:pathLst>
            </a:custGeom>
            <a:solidFill>
              <a:srgbClr val="DDD8A3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6" name="AutoShape 103"/>
            <p:cNvSpPr>
              <a:spLocks/>
            </p:cNvSpPr>
            <p:nvPr/>
          </p:nvSpPr>
          <p:spPr bwMode="auto">
            <a:xfrm>
              <a:off x="361" y="469"/>
              <a:ext cx="39" cy="9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720" y="543"/>
                  </a:lnTo>
                  <a:lnTo>
                    <a:pt x="2520" y="1902"/>
                  </a:lnTo>
                  <a:lnTo>
                    <a:pt x="5400" y="3804"/>
                  </a:lnTo>
                  <a:lnTo>
                    <a:pt x="8640" y="6249"/>
                  </a:lnTo>
                  <a:lnTo>
                    <a:pt x="11880" y="9238"/>
                  </a:lnTo>
                  <a:lnTo>
                    <a:pt x="15840" y="12226"/>
                  </a:lnTo>
                  <a:lnTo>
                    <a:pt x="19080" y="15351"/>
                  </a:lnTo>
                  <a:lnTo>
                    <a:pt x="21600" y="18340"/>
                  </a:lnTo>
                  <a:lnTo>
                    <a:pt x="21240" y="18475"/>
                  </a:lnTo>
                  <a:lnTo>
                    <a:pt x="19440" y="18747"/>
                  </a:lnTo>
                  <a:lnTo>
                    <a:pt x="17280" y="19291"/>
                  </a:lnTo>
                  <a:lnTo>
                    <a:pt x="14400" y="19698"/>
                  </a:lnTo>
                  <a:lnTo>
                    <a:pt x="11520" y="20377"/>
                  </a:lnTo>
                  <a:lnTo>
                    <a:pt x="8280" y="20785"/>
                  </a:lnTo>
                  <a:lnTo>
                    <a:pt x="5400" y="21328"/>
                  </a:lnTo>
                  <a:lnTo>
                    <a:pt x="2520" y="21600"/>
                  </a:lnTo>
                  <a:lnTo>
                    <a:pt x="2880" y="19562"/>
                  </a:lnTo>
                  <a:lnTo>
                    <a:pt x="3600" y="14264"/>
                  </a:lnTo>
                  <a:lnTo>
                    <a:pt x="3240" y="72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7" name="AutoShape 104"/>
            <p:cNvSpPr>
              <a:spLocks/>
            </p:cNvSpPr>
            <p:nvPr/>
          </p:nvSpPr>
          <p:spPr bwMode="auto">
            <a:xfrm>
              <a:off x="102" y="552"/>
              <a:ext cx="193" cy="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73" y="1497"/>
                  </a:moveTo>
                  <a:lnTo>
                    <a:pt x="12291" y="0"/>
                  </a:lnTo>
                  <a:lnTo>
                    <a:pt x="11782" y="214"/>
                  </a:lnTo>
                  <a:lnTo>
                    <a:pt x="10400" y="642"/>
                  </a:lnTo>
                  <a:lnTo>
                    <a:pt x="8436" y="1711"/>
                  </a:lnTo>
                  <a:lnTo>
                    <a:pt x="6182" y="2780"/>
                  </a:lnTo>
                  <a:lnTo>
                    <a:pt x="3927" y="3850"/>
                  </a:lnTo>
                  <a:lnTo>
                    <a:pt x="1891" y="5133"/>
                  </a:lnTo>
                  <a:lnTo>
                    <a:pt x="582" y="6416"/>
                  </a:lnTo>
                  <a:lnTo>
                    <a:pt x="0" y="7485"/>
                  </a:lnTo>
                  <a:lnTo>
                    <a:pt x="145" y="8127"/>
                  </a:lnTo>
                  <a:lnTo>
                    <a:pt x="655" y="8768"/>
                  </a:lnTo>
                  <a:lnTo>
                    <a:pt x="1527" y="9838"/>
                  </a:lnTo>
                  <a:lnTo>
                    <a:pt x="2618" y="10907"/>
                  </a:lnTo>
                  <a:lnTo>
                    <a:pt x="3855" y="11976"/>
                  </a:lnTo>
                  <a:lnTo>
                    <a:pt x="5382" y="13046"/>
                  </a:lnTo>
                  <a:lnTo>
                    <a:pt x="7055" y="14329"/>
                  </a:lnTo>
                  <a:lnTo>
                    <a:pt x="8800" y="15612"/>
                  </a:lnTo>
                  <a:lnTo>
                    <a:pt x="10618" y="16467"/>
                  </a:lnTo>
                  <a:lnTo>
                    <a:pt x="12509" y="17750"/>
                  </a:lnTo>
                  <a:lnTo>
                    <a:pt x="14255" y="18820"/>
                  </a:lnTo>
                  <a:lnTo>
                    <a:pt x="16000" y="19461"/>
                  </a:lnTo>
                  <a:lnTo>
                    <a:pt x="17673" y="20531"/>
                  </a:lnTo>
                  <a:lnTo>
                    <a:pt x="19200" y="20958"/>
                  </a:lnTo>
                  <a:lnTo>
                    <a:pt x="20509" y="21386"/>
                  </a:lnTo>
                  <a:lnTo>
                    <a:pt x="21600" y="21600"/>
                  </a:lnTo>
                  <a:lnTo>
                    <a:pt x="12873" y="7913"/>
                  </a:lnTo>
                  <a:lnTo>
                    <a:pt x="14473" y="1497"/>
                  </a:lnTo>
                  <a:close/>
                  <a:moveTo>
                    <a:pt x="14473" y="1497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8" name="AutoShape 105"/>
            <p:cNvSpPr>
              <a:spLocks/>
            </p:cNvSpPr>
            <p:nvPr/>
          </p:nvSpPr>
          <p:spPr bwMode="auto">
            <a:xfrm>
              <a:off x="217" y="556"/>
              <a:ext cx="217" cy="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8318" y="21600"/>
                  </a:moveTo>
                  <a:lnTo>
                    <a:pt x="9156" y="21370"/>
                  </a:lnTo>
                  <a:lnTo>
                    <a:pt x="10123" y="20911"/>
                  </a:lnTo>
                  <a:lnTo>
                    <a:pt x="11090" y="19762"/>
                  </a:lnTo>
                  <a:lnTo>
                    <a:pt x="12122" y="18843"/>
                  </a:lnTo>
                  <a:lnTo>
                    <a:pt x="13218" y="17464"/>
                  </a:lnTo>
                  <a:lnTo>
                    <a:pt x="14379" y="16085"/>
                  </a:lnTo>
                  <a:lnTo>
                    <a:pt x="15475" y="14477"/>
                  </a:lnTo>
                  <a:lnTo>
                    <a:pt x="16506" y="12868"/>
                  </a:lnTo>
                  <a:lnTo>
                    <a:pt x="17538" y="11260"/>
                  </a:lnTo>
                  <a:lnTo>
                    <a:pt x="18441" y="10111"/>
                  </a:lnTo>
                  <a:lnTo>
                    <a:pt x="19343" y="8502"/>
                  </a:lnTo>
                  <a:lnTo>
                    <a:pt x="20053" y="7353"/>
                  </a:lnTo>
                  <a:lnTo>
                    <a:pt x="20697" y="6434"/>
                  </a:lnTo>
                  <a:lnTo>
                    <a:pt x="21213" y="5515"/>
                  </a:lnTo>
                  <a:lnTo>
                    <a:pt x="21471" y="5055"/>
                  </a:lnTo>
                  <a:lnTo>
                    <a:pt x="21600" y="4826"/>
                  </a:lnTo>
                  <a:lnTo>
                    <a:pt x="17216" y="5745"/>
                  </a:lnTo>
                  <a:lnTo>
                    <a:pt x="13540" y="10570"/>
                  </a:lnTo>
                  <a:lnTo>
                    <a:pt x="1419" y="0"/>
                  </a:lnTo>
                  <a:lnTo>
                    <a:pt x="0" y="6894"/>
                  </a:lnTo>
                  <a:lnTo>
                    <a:pt x="7737" y="21600"/>
                  </a:lnTo>
                  <a:lnTo>
                    <a:pt x="7931" y="21600"/>
                  </a:lnTo>
                  <a:lnTo>
                    <a:pt x="8060" y="21600"/>
                  </a:lnTo>
                  <a:lnTo>
                    <a:pt x="8189" y="21600"/>
                  </a:lnTo>
                  <a:lnTo>
                    <a:pt x="8318" y="21600"/>
                  </a:lnTo>
                  <a:close/>
                  <a:moveTo>
                    <a:pt x="8318" y="2160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9" name="AutoShape 106"/>
            <p:cNvSpPr>
              <a:spLocks/>
            </p:cNvSpPr>
            <p:nvPr/>
          </p:nvSpPr>
          <p:spPr bwMode="auto">
            <a:xfrm>
              <a:off x="84" y="577"/>
              <a:ext cx="180" cy="5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55" y="0"/>
                  </a:moveTo>
                  <a:lnTo>
                    <a:pt x="77" y="260"/>
                  </a:lnTo>
                  <a:lnTo>
                    <a:pt x="0" y="1561"/>
                  </a:lnTo>
                  <a:lnTo>
                    <a:pt x="77" y="2863"/>
                  </a:lnTo>
                  <a:lnTo>
                    <a:pt x="542" y="3904"/>
                  </a:lnTo>
                  <a:lnTo>
                    <a:pt x="1703" y="5725"/>
                  </a:lnTo>
                  <a:lnTo>
                    <a:pt x="2942" y="7547"/>
                  </a:lnTo>
                  <a:lnTo>
                    <a:pt x="4258" y="9369"/>
                  </a:lnTo>
                  <a:lnTo>
                    <a:pt x="5729" y="11190"/>
                  </a:lnTo>
                  <a:lnTo>
                    <a:pt x="7123" y="13012"/>
                  </a:lnTo>
                  <a:lnTo>
                    <a:pt x="8671" y="14313"/>
                  </a:lnTo>
                  <a:lnTo>
                    <a:pt x="10065" y="15875"/>
                  </a:lnTo>
                  <a:lnTo>
                    <a:pt x="11613" y="17436"/>
                  </a:lnTo>
                  <a:lnTo>
                    <a:pt x="13006" y="18737"/>
                  </a:lnTo>
                  <a:lnTo>
                    <a:pt x="14477" y="19518"/>
                  </a:lnTo>
                  <a:lnTo>
                    <a:pt x="15794" y="20559"/>
                  </a:lnTo>
                  <a:lnTo>
                    <a:pt x="17110" y="21080"/>
                  </a:lnTo>
                  <a:lnTo>
                    <a:pt x="18426" y="21600"/>
                  </a:lnTo>
                  <a:lnTo>
                    <a:pt x="19510" y="21600"/>
                  </a:lnTo>
                  <a:lnTo>
                    <a:pt x="20594" y="21600"/>
                  </a:lnTo>
                  <a:lnTo>
                    <a:pt x="21600" y="21340"/>
                  </a:lnTo>
                  <a:lnTo>
                    <a:pt x="21368" y="21080"/>
                  </a:lnTo>
                  <a:lnTo>
                    <a:pt x="20671" y="20819"/>
                  </a:lnTo>
                  <a:lnTo>
                    <a:pt x="19742" y="20039"/>
                  </a:lnTo>
                  <a:lnTo>
                    <a:pt x="18426" y="18998"/>
                  </a:lnTo>
                  <a:lnTo>
                    <a:pt x="16877" y="17957"/>
                  </a:lnTo>
                  <a:lnTo>
                    <a:pt x="15097" y="16655"/>
                  </a:lnTo>
                  <a:lnTo>
                    <a:pt x="13316" y="15094"/>
                  </a:lnTo>
                  <a:lnTo>
                    <a:pt x="11381" y="13533"/>
                  </a:lnTo>
                  <a:lnTo>
                    <a:pt x="9368" y="11711"/>
                  </a:lnTo>
                  <a:lnTo>
                    <a:pt x="7510" y="9889"/>
                  </a:lnTo>
                  <a:lnTo>
                    <a:pt x="5652" y="8328"/>
                  </a:lnTo>
                  <a:lnTo>
                    <a:pt x="4026" y="6766"/>
                  </a:lnTo>
                  <a:lnTo>
                    <a:pt x="2632" y="4945"/>
                  </a:lnTo>
                  <a:lnTo>
                    <a:pt x="1471" y="3123"/>
                  </a:lnTo>
                  <a:lnTo>
                    <a:pt x="619" y="1561"/>
                  </a:lnTo>
                  <a:lnTo>
                    <a:pt x="155" y="0"/>
                  </a:lnTo>
                  <a:close/>
                  <a:moveTo>
                    <a:pt x="155" y="0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0" name="AutoShape 107"/>
            <p:cNvSpPr>
              <a:spLocks/>
            </p:cNvSpPr>
            <p:nvPr/>
          </p:nvSpPr>
          <p:spPr bwMode="auto">
            <a:xfrm>
              <a:off x="300" y="91"/>
              <a:ext cx="25" cy="2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1077" y="21600"/>
                  </a:moveTo>
                  <a:lnTo>
                    <a:pt x="14954" y="21000"/>
                  </a:lnTo>
                  <a:lnTo>
                    <a:pt x="18831" y="18000"/>
                  </a:lnTo>
                  <a:lnTo>
                    <a:pt x="21046" y="15600"/>
                  </a:lnTo>
                  <a:lnTo>
                    <a:pt x="21600" y="11400"/>
                  </a:lnTo>
                  <a:lnTo>
                    <a:pt x="21046" y="7200"/>
                  </a:lnTo>
                  <a:lnTo>
                    <a:pt x="18831" y="3600"/>
                  </a:lnTo>
                  <a:lnTo>
                    <a:pt x="14954" y="600"/>
                  </a:lnTo>
                  <a:lnTo>
                    <a:pt x="11077" y="0"/>
                  </a:lnTo>
                  <a:lnTo>
                    <a:pt x="6646" y="600"/>
                  </a:lnTo>
                  <a:lnTo>
                    <a:pt x="3323" y="3600"/>
                  </a:lnTo>
                  <a:lnTo>
                    <a:pt x="554" y="7200"/>
                  </a:lnTo>
                  <a:lnTo>
                    <a:pt x="0" y="11400"/>
                  </a:lnTo>
                  <a:lnTo>
                    <a:pt x="554" y="15600"/>
                  </a:lnTo>
                  <a:lnTo>
                    <a:pt x="3323" y="18000"/>
                  </a:lnTo>
                  <a:lnTo>
                    <a:pt x="6646" y="21000"/>
                  </a:lnTo>
                  <a:lnTo>
                    <a:pt x="11077" y="21600"/>
                  </a:lnTo>
                  <a:close/>
                  <a:moveTo>
                    <a:pt x="11077" y="21600"/>
                  </a:moveTo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506" name="Group 108"/>
          <p:cNvGrpSpPr>
            <a:grpSpLocks/>
          </p:cNvGrpSpPr>
          <p:nvPr/>
        </p:nvGrpSpPr>
        <p:grpSpPr bwMode="auto">
          <a:xfrm flipH="1">
            <a:off x="6275388" y="1089025"/>
            <a:ext cx="746125" cy="1023938"/>
            <a:chOff x="0" y="0"/>
            <a:chExt cx="469" cy="645"/>
          </a:xfrm>
        </p:grpSpPr>
        <p:sp>
          <p:nvSpPr>
            <p:cNvPr id="63615" name="AutoShape 109"/>
            <p:cNvSpPr>
              <a:spLocks/>
            </p:cNvSpPr>
            <p:nvPr/>
          </p:nvSpPr>
          <p:spPr bwMode="auto">
            <a:xfrm>
              <a:off x="0" y="0"/>
              <a:ext cx="469" cy="64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340" y="1296"/>
                  </a:moveTo>
                  <a:lnTo>
                    <a:pt x="4535" y="1171"/>
                  </a:lnTo>
                  <a:lnTo>
                    <a:pt x="0" y="13027"/>
                  </a:lnTo>
                  <a:lnTo>
                    <a:pt x="925" y="13424"/>
                  </a:lnTo>
                  <a:lnTo>
                    <a:pt x="925" y="14031"/>
                  </a:lnTo>
                  <a:lnTo>
                    <a:pt x="3938" y="15034"/>
                  </a:lnTo>
                  <a:lnTo>
                    <a:pt x="4028" y="15034"/>
                  </a:lnTo>
                  <a:lnTo>
                    <a:pt x="4266" y="15055"/>
                  </a:lnTo>
                  <a:lnTo>
                    <a:pt x="4594" y="15055"/>
                  </a:lnTo>
                  <a:lnTo>
                    <a:pt x="5042" y="15076"/>
                  </a:lnTo>
                  <a:lnTo>
                    <a:pt x="5609" y="15139"/>
                  </a:lnTo>
                  <a:lnTo>
                    <a:pt x="6235" y="15160"/>
                  </a:lnTo>
                  <a:lnTo>
                    <a:pt x="6862" y="15202"/>
                  </a:lnTo>
                  <a:lnTo>
                    <a:pt x="7608" y="15222"/>
                  </a:lnTo>
                  <a:lnTo>
                    <a:pt x="8294" y="15264"/>
                  </a:lnTo>
                  <a:lnTo>
                    <a:pt x="9010" y="15327"/>
                  </a:lnTo>
                  <a:lnTo>
                    <a:pt x="9726" y="15348"/>
                  </a:lnTo>
                  <a:lnTo>
                    <a:pt x="10382" y="15390"/>
                  </a:lnTo>
                  <a:lnTo>
                    <a:pt x="11009" y="15452"/>
                  </a:lnTo>
                  <a:lnTo>
                    <a:pt x="11546" y="15473"/>
                  </a:lnTo>
                  <a:lnTo>
                    <a:pt x="11993" y="15515"/>
                  </a:lnTo>
                  <a:lnTo>
                    <a:pt x="12351" y="15536"/>
                  </a:lnTo>
                  <a:lnTo>
                    <a:pt x="12351" y="15578"/>
                  </a:lnTo>
                  <a:lnTo>
                    <a:pt x="12381" y="15724"/>
                  </a:lnTo>
                  <a:lnTo>
                    <a:pt x="12381" y="15954"/>
                  </a:lnTo>
                  <a:lnTo>
                    <a:pt x="12351" y="16247"/>
                  </a:lnTo>
                  <a:lnTo>
                    <a:pt x="12262" y="16582"/>
                  </a:lnTo>
                  <a:lnTo>
                    <a:pt x="12143" y="16958"/>
                  </a:lnTo>
                  <a:lnTo>
                    <a:pt x="11904" y="17397"/>
                  </a:lnTo>
                  <a:lnTo>
                    <a:pt x="11546" y="17836"/>
                  </a:lnTo>
                  <a:lnTo>
                    <a:pt x="11486" y="17836"/>
                  </a:lnTo>
                  <a:lnTo>
                    <a:pt x="11248" y="17857"/>
                  </a:lnTo>
                  <a:lnTo>
                    <a:pt x="10890" y="17878"/>
                  </a:lnTo>
                  <a:lnTo>
                    <a:pt x="10442" y="17920"/>
                  </a:lnTo>
                  <a:lnTo>
                    <a:pt x="9935" y="17962"/>
                  </a:lnTo>
                  <a:lnTo>
                    <a:pt x="9338" y="18024"/>
                  </a:lnTo>
                  <a:lnTo>
                    <a:pt x="8682" y="18087"/>
                  </a:lnTo>
                  <a:lnTo>
                    <a:pt x="7996" y="18171"/>
                  </a:lnTo>
                  <a:lnTo>
                    <a:pt x="7309" y="18233"/>
                  </a:lnTo>
                  <a:lnTo>
                    <a:pt x="6623" y="18317"/>
                  </a:lnTo>
                  <a:lnTo>
                    <a:pt x="5967" y="18380"/>
                  </a:lnTo>
                  <a:lnTo>
                    <a:pt x="5400" y="18484"/>
                  </a:lnTo>
                  <a:lnTo>
                    <a:pt x="4833" y="18547"/>
                  </a:lnTo>
                  <a:lnTo>
                    <a:pt x="4356" y="18631"/>
                  </a:lnTo>
                  <a:lnTo>
                    <a:pt x="4028" y="18714"/>
                  </a:lnTo>
                  <a:lnTo>
                    <a:pt x="3789" y="18798"/>
                  </a:lnTo>
                  <a:lnTo>
                    <a:pt x="3550" y="18944"/>
                  </a:lnTo>
                  <a:lnTo>
                    <a:pt x="3371" y="19112"/>
                  </a:lnTo>
                  <a:lnTo>
                    <a:pt x="3312" y="19279"/>
                  </a:lnTo>
                  <a:lnTo>
                    <a:pt x="3252" y="19446"/>
                  </a:lnTo>
                  <a:lnTo>
                    <a:pt x="3341" y="19655"/>
                  </a:lnTo>
                  <a:lnTo>
                    <a:pt x="3520" y="19885"/>
                  </a:lnTo>
                  <a:lnTo>
                    <a:pt x="3759" y="20053"/>
                  </a:lnTo>
                  <a:lnTo>
                    <a:pt x="4057" y="20136"/>
                  </a:lnTo>
                  <a:lnTo>
                    <a:pt x="4296" y="20178"/>
                  </a:lnTo>
                  <a:lnTo>
                    <a:pt x="4654" y="20262"/>
                  </a:lnTo>
                  <a:lnTo>
                    <a:pt x="5131" y="20366"/>
                  </a:lnTo>
                  <a:lnTo>
                    <a:pt x="5669" y="20450"/>
                  </a:lnTo>
                  <a:lnTo>
                    <a:pt x="6325" y="20575"/>
                  </a:lnTo>
                  <a:lnTo>
                    <a:pt x="7011" y="20701"/>
                  </a:lnTo>
                  <a:lnTo>
                    <a:pt x="7727" y="20805"/>
                  </a:lnTo>
                  <a:lnTo>
                    <a:pt x="8503" y="20931"/>
                  </a:lnTo>
                  <a:lnTo>
                    <a:pt x="9249" y="21077"/>
                  </a:lnTo>
                  <a:lnTo>
                    <a:pt x="9994" y="21203"/>
                  </a:lnTo>
                  <a:lnTo>
                    <a:pt x="10770" y="21286"/>
                  </a:lnTo>
                  <a:lnTo>
                    <a:pt x="11456" y="21412"/>
                  </a:lnTo>
                  <a:lnTo>
                    <a:pt x="12113" y="21495"/>
                  </a:lnTo>
                  <a:lnTo>
                    <a:pt x="12680" y="21558"/>
                  </a:lnTo>
                  <a:lnTo>
                    <a:pt x="13157" y="21579"/>
                  </a:lnTo>
                  <a:lnTo>
                    <a:pt x="13575" y="21600"/>
                  </a:lnTo>
                  <a:lnTo>
                    <a:pt x="13962" y="21579"/>
                  </a:lnTo>
                  <a:lnTo>
                    <a:pt x="14410" y="21537"/>
                  </a:lnTo>
                  <a:lnTo>
                    <a:pt x="14917" y="21433"/>
                  </a:lnTo>
                  <a:lnTo>
                    <a:pt x="15424" y="21328"/>
                  </a:lnTo>
                  <a:lnTo>
                    <a:pt x="15991" y="21182"/>
                  </a:lnTo>
                  <a:lnTo>
                    <a:pt x="16558" y="21015"/>
                  </a:lnTo>
                  <a:lnTo>
                    <a:pt x="17155" y="20847"/>
                  </a:lnTo>
                  <a:lnTo>
                    <a:pt x="17722" y="20638"/>
                  </a:lnTo>
                  <a:lnTo>
                    <a:pt x="18318" y="20450"/>
                  </a:lnTo>
                  <a:lnTo>
                    <a:pt x="18825" y="20262"/>
                  </a:lnTo>
                  <a:lnTo>
                    <a:pt x="19362" y="20074"/>
                  </a:lnTo>
                  <a:lnTo>
                    <a:pt x="19810" y="19906"/>
                  </a:lnTo>
                  <a:lnTo>
                    <a:pt x="20168" y="19739"/>
                  </a:lnTo>
                  <a:lnTo>
                    <a:pt x="20496" y="19572"/>
                  </a:lnTo>
                  <a:lnTo>
                    <a:pt x="20735" y="19446"/>
                  </a:lnTo>
                  <a:lnTo>
                    <a:pt x="20854" y="19342"/>
                  </a:lnTo>
                  <a:lnTo>
                    <a:pt x="20944" y="19174"/>
                  </a:lnTo>
                  <a:lnTo>
                    <a:pt x="20854" y="19028"/>
                  </a:lnTo>
                  <a:lnTo>
                    <a:pt x="20645" y="18903"/>
                  </a:lnTo>
                  <a:lnTo>
                    <a:pt x="20347" y="18819"/>
                  </a:lnTo>
                  <a:lnTo>
                    <a:pt x="19959" y="18714"/>
                  </a:lnTo>
                  <a:lnTo>
                    <a:pt x="19601" y="18652"/>
                  </a:lnTo>
                  <a:lnTo>
                    <a:pt x="19213" y="18568"/>
                  </a:lnTo>
                  <a:lnTo>
                    <a:pt x="18915" y="18526"/>
                  </a:lnTo>
                  <a:lnTo>
                    <a:pt x="18885" y="18380"/>
                  </a:lnTo>
                  <a:lnTo>
                    <a:pt x="18825" y="18003"/>
                  </a:lnTo>
                  <a:lnTo>
                    <a:pt x="18736" y="17418"/>
                  </a:lnTo>
                  <a:lnTo>
                    <a:pt x="18587" y="16686"/>
                  </a:lnTo>
                  <a:lnTo>
                    <a:pt x="18438" y="15892"/>
                  </a:lnTo>
                  <a:lnTo>
                    <a:pt x="18229" y="15055"/>
                  </a:lnTo>
                  <a:lnTo>
                    <a:pt x="17990" y="14261"/>
                  </a:lnTo>
                  <a:lnTo>
                    <a:pt x="17662" y="13529"/>
                  </a:lnTo>
                  <a:lnTo>
                    <a:pt x="21600" y="2865"/>
                  </a:lnTo>
                  <a:lnTo>
                    <a:pt x="20794" y="1798"/>
                  </a:lnTo>
                  <a:lnTo>
                    <a:pt x="21242" y="1087"/>
                  </a:lnTo>
                  <a:lnTo>
                    <a:pt x="19183" y="0"/>
                  </a:lnTo>
                  <a:lnTo>
                    <a:pt x="18706" y="188"/>
                  </a:lnTo>
                  <a:lnTo>
                    <a:pt x="5340" y="1296"/>
                  </a:lnTo>
                  <a:close/>
                  <a:moveTo>
                    <a:pt x="5340" y="1296"/>
                  </a:moveTo>
                </a:path>
              </a:pathLst>
            </a:cu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16" name="AutoShape 110"/>
            <p:cNvSpPr>
              <a:spLocks/>
            </p:cNvSpPr>
            <p:nvPr/>
          </p:nvSpPr>
          <p:spPr bwMode="auto">
            <a:xfrm>
              <a:off x="24" y="19"/>
              <a:ext cx="388" cy="37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0559"/>
                  </a:moveTo>
                  <a:lnTo>
                    <a:pt x="15748" y="21600"/>
                  </a:lnTo>
                  <a:lnTo>
                    <a:pt x="21600" y="0"/>
                  </a:lnTo>
                  <a:lnTo>
                    <a:pt x="20878" y="323"/>
                  </a:lnTo>
                  <a:lnTo>
                    <a:pt x="5310" y="1938"/>
                  </a:lnTo>
                  <a:lnTo>
                    <a:pt x="4732" y="1830"/>
                  </a:lnTo>
                  <a:lnTo>
                    <a:pt x="0" y="20559"/>
                  </a:lnTo>
                  <a:close/>
                  <a:moveTo>
                    <a:pt x="0" y="20559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17" name="AutoShape 111"/>
            <p:cNvSpPr>
              <a:spLocks/>
            </p:cNvSpPr>
            <p:nvPr/>
          </p:nvSpPr>
          <p:spPr bwMode="auto">
            <a:xfrm>
              <a:off x="316" y="21"/>
              <a:ext cx="114" cy="38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136" y="0"/>
                  </a:moveTo>
                  <a:lnTo>
                    <a:pt x="21600" y="175"/>
                  </a:lnTo>
                  <a:lnTo>
                    <a:pt x="1220" y="21600"/>
                  </a:lnTo>
                  <a:lnTo>
                    <a:pt x="0" y="21320"/>
                  </a:lnTo>
                  <a:lnTo>
                    <a:pt x="20136" y="0"/>
                  </a:lnTo>
                  <a:close/>
                  <a:moveTo>
                    <a:pt x="20136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18" name="AutoShape 112"/>
            <p:cNvSpPr>
              <a:spLocks/>
            </p:cNvSpPr>
            <p:nvPr/>
          </p:nvSpPr>
          <p:spPr bwMode="auto">
            <a:xfrm>
              <a:off x="330" y="28"/>
              <a:ext cx="114" cy="38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265" y="0"/>
                  </a:moveTo>
                  <a:lnTo>
                    <a:pt x="21600" y="417"/>
                  </a:lnTo>
                  <a:lnTo>
                    <a:pt x="1092" y="21600"/>
                  </a:lnTo>
                  <a:lnTo>
                    <a:pt x="0" y="21287"/>
                  </a:lnTo>
                  <a:lnTo>
                    <a:pt x="20265" y="0"/>
                  </a:lnTo>
                  <a:close/>
                  <a:moveTo>
                    <a:pt x="20265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19" name="AutoShape 113"/>
            <p:cNvSpPr>
              <a:spLocks/>
            </p:cNvSpPr>
            <p:nvPr/>
          </p:nvSpPr>
          <p:spPr bwMode="auto">
            <a:xfrm>
              <a:off x="298" y="405"/>
              <a:ext cx="18" cy="1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00" y="0"/>
                  </a:moveTo>
                  <a:lnTo>
                    <a:pt x="0" y="11782"/>
                  </a:lnTo>
                  <a:lnTo>
                    <a:pt x="6400" y="21600"/>
                  </a:lnTo>
                  <a:lnTo>
                    <a:pt x="21600" y="8836"/>
                  </a:lnTo>
                  <a:lnTo>
                    <a:pt x="14400" y="0"/>
                  </a:lnTo>
                  <a:close/>
                  <a:moveTo>
                    <a:pt x="14400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20" name="AutoShape 114"/>
            <p:cNvSpPr>
              <a:spLocks/>
            </p:cNvSpPr>
            <p:nvPr/>
          </p:nvSpPr>
          <p:spPr bwMode="auto">
            <a:xfrm>
              <a:off x="310" y="415"/>
              <a:ext cx="18" cy="1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657" y="0"/>
                  </a:moveTo>
                  <a:lnTo>
                    <a:pt x="0" y="12764"/>
                  </a:lnTo>
                  <a:lnTo>
                    <a:pt x="6171" y="21600"/>
                  </a:lnTo>
                  <a:lnTo>
                    <a:pt x="21600" y="7855"/>
                  </a:lnTo>
                  <a:lnTo>
                    <a:pt x="14657" y="0"/>
                  </a:lnTo>
                  <a:close/>
                  <a:moveTo>
                    <a:pt x="14657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21" name="AutoShape 115"/>
            <p:cNvSpPr>
              <a:spLocks/>
            </p:cNvSpPr>
            <p:nvPr/>
          </p:nvSpPr>
          <p:spPr bwMode="auto">
            <a:xfrm>
              <a:off x="44" y="399"/>
              <a:ext cx="237" cy="2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11040"/>
                  </a:moveTo>
                  <a:lnTo>
                    <a:pt x="21482" y="21600"/>
                  </a:lnTo>
                  <a:lnTo>
                    <a:pt x="21364" y="21600"/>
                  </a:lnTo>
                  <a:lnTo>
                    <a:pt x="21010" y="21120"/>
                  </a:lnTo>
                  <a:lnTo>
                    <a:pt x="20420" y="20160"/>
                  </a:lnTo>
                  <a:lnTo>
                    <a:pt x="19593" y="19680"/>
                  </a:lnTo>
                  <a:lnTo>
                    <a:pt x="18649" y="18240"/>
                  </a:lnTo>
                  <a:lnTo>
                    <a:pt x="17410" y="17280"/>
                  </a:lnTo>
                  <a:lnTo>
                    <a:pt x="16111" y="15840"/>
                  </a:lnTo>
                  <a:lnTo>
                    <a:pt x="14636" y="14400"/>
                  </a:lnTo>
                  <a:lnTo>
                    <a:pt x="13043" y="13440"/>
                  </a:lnTo>
                  <a:lnTo>
                    <a:pt x="11331" y="12480"/>
                  </a:lnTo>
                  <a:lnTo>
                    <a:pt x="9561" y="11040"/>
                  </a:lnTo>
                  <a:lnTo>
                    <a:pt x="7731" y="10560"/>
                  </a:lnTo>
                  <a:lnTo>
                    <a:pt x="5843" y="10080"/>
                  </a:lnTo>
                  <a:lnTo>
                    <a:pt x="3954" y="10080"/>
                  </a:lnTo>
                  <a:lnTo>
                    <a:pt x="1948" y="10080"/>
                  </a:lnTo>
                  <a:lnTo>
                    <a:pt x="0" y="10560"/>
                  </a:lnTo>
                  <a:lnTo>
                    <a:pt x="295" y="2400"/>
                  </a:lnTo>
                  <a:lnTo>
                    <a:pt x="354" y="2400"/>
                  </a:lnTo>
                  <a:lnTo>
                    <a:pt x="531" y="1920"/>
                  </a:lnTo>
                  <a:lnTo>
                    <a:pt x="885" y="1920"/>
                  </a:lnTo>
                  <a:lnTo>
                    <a:pt x="1357" y="1440"/>
                  </a:lnTo>
                  <a:lnTo>
                    <a:pt x="2066" y="960"/>
                  </a:lnTo>
                  <a:lnTo>
                    <a:pt x="2833" y="960"/>
                  </a:lnTo>
                  <a:lnTo>
                    <a:pt x="3777" y="0"/>
                  </a:lnTo>
                  <a:lnTo>
                    <a:pt x="4957" y="0"/>
                  </a:lnTo>
                  <a:lnTo>
                    <a:pt x="6315" y="0"/>
                  </a:lnTo>
                  <a:lnTo>
                    <a:pt x="7908" y="960"/>
                  </a:lnTo>
                  <a:lnTo>
                    <a:pt x="9561" y="1440"/>
                  </a:lnTo>
                  <a:lnTo>
                    <a:pt x="11567" y="2400"/>
                  </a:lnTo>
                  <a:lnTo>
                    <a:pt x="13751" y="3840"/>
                  </a:lnTo>
                  <a:lnTo>
                    <a:pt x="16111" y="5760"/>
                  </a:lnTo>
                  <a:lnTo>
                    <a:pt x="18767" y="8640"/>
                  </a:lnTo>
                  <a:lnTo>
                    <a:pt x="21600" y="11040"/>
                  </a:lnTo>
                  <a:close/>
                  <a:moveTo>
                    <a:pt x="21600" y="11040"/>
                  </a:moveTo>
                </a:path>
              </a:pathLst>
            </a:custGeom>
            <a:solidFill>
              <a:srgbClr val="6BADC9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22" name="AutoShape 116"/>
            <p:cNvSpPr>
              <a:spLocks/>
            </p:cNvSpPr>
            <p:nvPr/>
          </p:nvSpPr>
          <p:spPr bwMode="auto">
            <a:xfrm>
              <a:off x="141" y="350"/>
              <a:ext cx="26" cy="2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6615" y="21600"/>
                  </a:moveTo>
                  <a:lnTo>
                    <a:pt x="9969" y="17621"/>
                  </a:lnTo>
                  <a:lnTo>
                    <a:pt x="3323" y="21032"/>
                  </a:lnTo>
                  <a:lnTo>
                    <a:pt x="4985" y="13074"/>
                  </a:lnTo>
                  <a:lnTo>
                    <a:pt x="0" y="7389"/>
                  </a:lnTo>
                  <a:lnTo>
                    <a:pt x="7754" y="7389"/>
                  </a:lnTo>
                  <a:lnTo>
                    <a:pt x="11631" y="0"/>
                  </a:lnTo>
                  <a:lnTo>
                    <a:pt x="13846" y="7389"/>
                  </a:lnTo>
                  <a:lnTo>
                    <a:pt x="21600" y="9095"/>
                  </a:lnTo>
                  <a:lnTo>
                    <a:pt x="16062" y="14211"/>
                  </a:lnTo>
                  <a:lnTo>
                    <a:pt x="16615" y="21600"/>
                  </a:lnTo>
                  <a:close/>
                  <a:moveTo>
                    <a:pt x="16615" y="21600"/>
                  </a:moveTo>
                </a:path>
              </a:pathLst>
            </a:custGeom>
            <a:solidFill>
              <a:srgbClr val="FF19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23" name="AutoShape 117"/>
            <p:cNvSpPr>
              <a:spLocks/>
            </p:cNvSpPr>
            <p:nvPr/>
          </p:nvSpPr>
          <p:spPr bwMode="auto">
            <a:xfrm>
              <a:off x="62" y="57"/>
              <a:ext cx="303" cy="28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507" y="329"/>
                  </a:moveTo>
                  <a:lnTo>
                    <a:pt x="21600" y="0"/>
                  </a:lnTo>
                  <a:lnTo>
                    <a:pt x="5006" y="1412"/>
                  </a:lnTo>
                  <a:lnTo>
                    <a:pt x="0" y="21600"/>
                  </a:lnTo>
                  <a:lnTo>
                    <a:pt x="649" y="21506"/>
                  </a:lnTo>
                  <a:lnTo>
                    <a:pt x="5470" y="1788"/>
                  </a:lnTo>
                  <a:lnTo>
                    <a:pt x="21507" y="329"/>
                  </a:lnTo>
                  <a:close/>
                  <a:moveTo>
                    <a:pt x="21507" y="329"/>
                  </a:moveTo>
                </a:path>
              </a:pathLst>
            </a:cu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24" name="AutoShape 118"/>
            <p:cNvSpPr>
              <a:spLocks/>
            </p:cNvSpPr>
            <p:nvPr/>
          </p:nvSpPr>
          <p:spPr bwMode="auto">
            <a:xfrm>
              <a:off x="347" y="64"/>
              <a:ext cx="103" cy="35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579"/>
                  </a:moveTo>
                  <a:lnTo>
                    <a:pt x="2064" y="21330"/>
                  </a:lnTo>
                  <a:lnTo>
                    <a:pt x="0" y="21600"/>
                  </a:lnTo>
                  <a:lnTo>
                    <a:pt x="21187" y="0"/>
                  </a:lnTo>
                  <a:lnTo>
                    <a:pt x="21600" y="579"/>
                  </a:lnTo>
                  <a:close/>
                  <a:moveTo>
                    <a:pt x="21600" y="579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25" name="AutoShape 119"/>
            <p:cNvSpPr>
              <a:spLocks/>
            </p:cNvSpPr>
            <p:nvPr/>
          </p:nvSpPr>
          <p:spPr bwMode="auto">
            <a:xfrm>
              <a:off x="86" y="420"/>
              <a:ext cx="186" cy="2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355" y="0"/>
                  </a:moveTo>
                  <a:lnTo>
                    <a:pt x="1279" y="0"/>
                  </a:lnTo>
                  <a:lnTo>
                    <a:pt x="978" y="502"/>
                  </a:lnTo>
                  <a:lnTo>
                    <a:pt x="602" y="1507"/>
                  </a:lnTo>
                  <a:lnTo>
                    <a:pt x="226" y="3516"/>
                  </a:lnTo>
                  <a:lnTo>
                    <a:pt x="0" y="5023"/>
                  </a:lnTo>
                  <a:lnTo>
                    <a:pt x="0" y="7033"/>
                  </a:lnTo>
                  <a:lnTo>
                    <a:pt x="151" y="9042"/>
                  </a:lnTo>
                  <a:lnTo>
                    <a:pt x="677" y="12056"/>
                  </a:lnTo>
                  <a:lnTo>
                    <a:pt x="1204" y="13060"/>
                  </a:lnTo>
                  <a:lnTo>
                    <a:pt x="2107" y="15070"/>
                  </a:lnTo>
                  <a:lnTo>
                    <a:pt x="3387" y="16074"/>
                  </a:lnTo>
                  <a:lnTo>
                    <a:pt x="4741" y="16577"/>
                  </a:lnTo>
                  <a:lnTo>
                    <a:pt x="6397" y="18084"/>
                  </a:lnTo>
                  <a:lnTo>
                    <a:pt x="8128" y="18586"/>
                  </a:lnTo>
                  <a:lnTo>
                    <a:pt x="10010" y="19088"/>
                  </a:lnTo>
                  <a:lnTo>
                    <a:pt x="11816" y="19591"/>
                  </a:lnTo>
                  <a:lnTo>
                    <a:pt x="13698" y="20093"/>
                  </a:lnTo>
                  <a:lnTo>
                    <a:pt x="15504" y="20595"/>
                  </a:lnTo>
                  <a:lnTo>
                    <a:pt x="17160" y="20595"/>
                  </a:lnTo>
                  <a:lnTo>
                    <a:pt x="18590" y="20595"/>
                  </a:lnTo>
                  <a:lnTo>
                    <a:pt x="19794" y="21600"/>
                  </a:lnTo>
                  <a:lnTo>
                    <a:pt x="20772" y="21600"/>
                  </a:lnTo>
                  <a:lnTo>
                    <a:pt x="21374" y="21600"/>
                  </a:lnTo>
                  <a:lnTo>
                    <a:pt x="21600" y="21600"/>
                  </a:lnTo>
                  <a:lnTo>
                    <a:pt x="21374" y="21600"/>
                  </a:lnTo>
                  <a:lnTo>
                    <a:pt x="20772" y="20595"/>
                  </a:lnTo>
                  <a:lnTo>
                    <a:pt x="20020" y="20595"/>
                  </a:lnTo>
                  <a:lnTo>
                    <a:pt x="18891" y="19591"/>
                  </a:lnTo>
                  <a:lnTo>
                    <a:pt x="17461" y="19088"/>
                  </a:lnTo>
                  <a:lnTo>
                    <a:pt x="16031" y="18586"/>
                  </a:lnTo>
                  <a:lnTo>
                    <a:pt x="14450" y="17581"/>
                  </a:lnTo>
                  <a:lnTo>
                    <a:pt x="12794" y="16577"/>
                  </a:lnTo>
                  <a:lnTo>
                    <a:pt x="11063" y="15572"/>
                  </a:lnTo>
                  <a:lnTo>
                    <a:pt x="9408" y="14567"/>
                  </a:lnTo>
                  <a:lnTo>
                    <a:pt x="7752" y="14065"/>
                  </a:lnTo>
                  <a:lnTo>
                    <a:pt x="6397" y="12558"/>
                  </a:lnTo>
                  <a:lnTo>
                    <a:pt x="5118" y="12056"/>
                  </a:lnTo>
                  <a:lnTo>
                    <a:pt x="3989" y="11553"/>
                  </a:lnTo>
                  <a:lnTo>
                    <a:pt x="3161" y="11051"/>
                  </a:lnTo>
                  <a:lnTo>
                    <a:pt x="2634" y="10549"/>
                  </a:lnTo>
                  <a:lnTo>
                    <a:pt x="1806" y="7535"/>
                  </a:lnTo>
                  <a:lnTo>
                    <a:pt x="1355" y="4019"/>
                  </a:lnTo>
                  <a:lnTo>
                    <a:pt x="1355" y="1005"/>
                  </a:lnTo>
                  <a:lnTo>
                    <a:pt x="1355" y="0"/>
                  </a:lnTo>
                  <a:close/>
                  <a:moveTo>
                    <a:pt x="1355" y="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26" name="AutoShape 120"/>
            <p:cNvSpPr>
              <a:spLocks/>
            </p:cNvSpPr>
            <p:nvPr/>
          </p:nvSpPr>
          <p:spPr bwMode="auto">
            <a:xfrm>
              <a:off x="284" y="464"/>
              <a:ext cx="67" cy="3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9713" y="1800"/>
                  </a:moveTo>
                  <a:lnTo>
                    <a:pt x="0" y="0"/>
                  </a:lnTo>
                  <a:lnTo>
                    <a:pt x="210" y="3960"/>
                  </a:lnTo>
                  <a:lnTo>
                    <a:pt x="210" y="7200"/>
                  </a:lnTo>
                  <a:lnTo>
                    <a:pt x="210" y="10440"/>
                  </a:lnTo>
                  <a:lnTo>
                    <a:pt x="210" y="13680"/>
                  </a:lnTo>
                  <a:lnTo>
                    <a:pt x="21600" y="21600"/>
                  </a:lnTo>
                  <a:lnTo>
                    <a:pt x="20971" y="13320"/>
                  </a:lnTo>
                  <a:lnTo>
                    <a:pt x="20551" y="7200"/>
                  </a:lnTo>
                  <a:lnTo>
                    <a:pt x="19922" y="2880"/>
                  </a:lnTo>
                  <a:lnTo>
                    <a:pt x="19713" y="1800"/>
                  </a:lnTo>
                  <a:close/>
                  <a:moveTo>
                    <a:pt x="19713" y="180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27" name="AutoShape 121"/>
            <p:cNvSpPr>
              <a:spLocks/>
            </p:cNvSpPr>
            <p:nvPr/>
          </p:nvSpPr>
          <p:spPr bwMode="auto">
            <a:xfrm>
              <a:off x="264" y="488"/>
              <a:ext cx="87" cy="8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4836" y="0"/>
                  </a:moveTo>
                  <a:lnTo>
                    <a:pt x="3869" y="7200"/>
                  </a:lnTo>
                  <a:lnTo>
                    <a:pt x="2257" y="12223"/>
                  </a:lnTo>
                  <a:lnTo>
                    <a:pt x="806" y="15237"/>
                  </a:lnTo>
                  <a:lnTo>
                    <a:pt x="0" y="16242"/>
                  </a:lnTo>
                  <a:lnTo>
                    <a:pt x="20955" y="21600"/>
                  </a:lnTo>
                  <a:lnTo>
                    <a:pt x="21278" y="16409"/>
                  </a:lnTo>
                  <a:lnTo>
                    <a:pt x="21600" y="11888"/>
                  </a:lnTo>
                  <a:lnTo>
                    <a:pt x="21600" y="7367"/>
                  </a:lnTo>
                  <a:lnTo>
                    <a:pt x="21278" y="3684"/>
                  </a:lnTo>
                  <a:lnTo>
                    <a:pt x="4836" y="0"/>
                  </a:lnTo>
                  <a:close/>
                  <a:moveTo>
                    <a:pt x="4836" y="0"/>
                  </a:moveTo>
                </a:path>
              </a:pathLst>
            </a:custGeom>
            <a:solidFill>
              <a:srgbClr val="DDD8A3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28" name="AutoShape 122"/>
            <p:cNvSpPr>
              <a:spLocks/>
            </p:cNvSpPr>
            <p:nvPr/>
          </p:nvSpPr>
          <p:spPr bwMode="auto">
            <a:xfrm>
              <a:off x="361" y="469"/>
              <a:ext cx="39" cy="9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720" y="543"/>
                  </a:lnTo>
                  <a:lnTo>
                    <a:pt x="2520" y="1902"/>
                  </a:lnTo>
                  <a:lnTo>
                    <a:pt x="5400" y="3804"/>
                  </a:lnTo>
                  <a:lnTo>
                    <a:pt x="8640" y="6249"/>
                  </a:lnTo>
                  <a:lnTo>
                    <a:pt x="11880" y="9238"/>
                  </a:lnTo>
                  <a:lnTo>
                    <a:pt x="15840" y="12226"/>
                  </a:lnTo>
                  <a:lnTo>
                    <a:pt x="19080" y="15351"/>
                  </a:lnTo>
                  <a:lnTo>
                    <a:pt x="21600" y="18340"/>
                  </a:lnTo>
                  <a:lnTo>
                    <a:pt x="21240" y="18475"/>
                  </a:lnTo>
                  <a:lnTo>
                    <a:pt x="19440" y="18747"/>
                  </a:lnTo>
                  <a:lnTo>
                    <a:pt x="17280" y="19291"/>
                  </a:lnTo>
                  <a:lnTo>
                    <a:pt x="14400" y="19698"/>
                  </a:lnTo>
                  <a:lnTo>
                    <a:pt x="11520" y="20377"/>
                  </a:lnTo>
                  <a:lnTo>
                    <a:pt x="8280" y="20785"/>
                  </a:lnTo>
                  <a:lnTo>
                    <a:pt x="5400" y="21328"/>
                  </a:lnTo>
                  <a:lnTo>
                    <a:pt x="2520" y="21600"/>
                  </a:lnTo>
                  <a:lnTo>
                    <a:pt x="2880" y="19562"/>
                  </a:lnTo>
                  <a:lnTo>
                    <a:pt x="3600" y="14264"/>
                  </a:lnTo>
                  <a:lnTo>
                    <a:pt x="3240" y="72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29" name="AutoShape 123"/>
            <p:cNvSpPr>
              <a:spLocks/>
            </p:cNvSpPr>
            <p:nvPr/>
          </p:nvSpPr>
          <p:spPr bwMode="auto">
            <a:xfrm>
              <a:off x="102" y="552"/>
              <a:ext cx="193" cy="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73" y="1497"/>
                  </a:moveTo>
                  <a:lnTo>
                    <a:pt x="12291" y="0"/>
                  </a:lnTo>
                  <a:lnTo>
                    <a:pt x="11782" y="214"/>
                  </a:lnTo>
                  <a:lnTo>
                    <a:pt x="10400" y="642"/>
                  </a:lnTo>
                  <a:lnTo>
                    <a:pt x="8436" y="1711"/>
                  </a:lnTo>
                  <a:lnTo>
                    <a:pt x="6182" y="2780"/>
                  </a:lnTo>
                  <a:lnTo>
                    <a:pt x="3927" y="3850"/>
                  </a:lnTo>
                  <a:lnTo>
                    <a:pt x="1891" y="5133"/>
                  </a:lnTo>
                  <a:lnTo>
                    <a:pt x="582" y="6416"/>
                  </a:lnTo>
                  <a:lnTo>
                    <a:pt x="0" y="7485"/>
                  </a:lnTo>
                  <a:lnTo>
                    <a:pt x="145" y="8127"/>
                  </a:lnTo>
                  <a:lnTo>
                    <a:pt x="655" y="8768"/>
                  </a:lnTo>
                  <a:lnTo>
                    <a:pt x="1527" y="9838"/>
                  </a:lnTo>
                  <a:lnTo>
                    <a:pt x="2618" y="10907"/>
                  </a:lnTo>
                  <a:lnTo>
                    <a:pt x="3855" y="11976"/>
                  </a:lnTo>
                  <a:lnTo>
                    <a:pt x="5382" y="13046"/>
                  </a:lnTo>
                  <a:lnTo>
                    <a:pt x="7055" y="14329"/>
                  </a:lnTo>
                  <a:lnTo>
                    <a:pt x="8800" y="15612"/>
                  </a:lnTo>
                  <a:lnTo>
                    <a:pt x="10618" y="16467"/>
                  </a:lnTo>
                  <a:lnTo>
                    <a:pt x="12509" y="17750"/>
                  </a:lnTo>
                  <a:lnTo>
                    <a:pt x="14255" y="18820"/>
                  </a:lnTo>
                  <a:lnTo>
                    <a:pt x="16000" y="19461"/>
                  </a:lnTo>
                  <a:lnTo>
                    <a:pt x="17673" y="20531"/>
                  </a:lnTo>
                  <a:lnTo>
                    <a:pt x="19200" y="20958"/>
                  </a:lnTo>
                  <a:lnTo>
                    <a:pt x="20509" y="21386"/>
                  </a:lnTo>
                  <a:lnTo>
                    <a:pt x="21600" y="21600"/>
                  </a:lnTo>
                  <a:lnTo>
                    <a:pt x="12873" y="7913"/>
                  </a:lnTo>
                  <a:lnTo>
                    <a:pt x="14473" y="1497"/>
                  </a:lnTo>
                  <a:close/>
                  <a:moveTo>
                    <a:pt x="14473" y="1497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30" name="AutoShape 124"/>
            <p:cNvSpPr>
              <a:spLocks/>
            </p:cNvSpPr>
            <p:nvPr/>
          </p:nvSpPr>
          <p:spPr bwMode="auto">
            <a:xfrm>
              <a:off x="217" y="556"/>
              <a:ext cx="217" cy="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8318" y="21600"/>
                  </a:moveTo>
                  <a:lnTo>
                    <a:pt x="9156" y="21370"/>
                  </a:lnTo>
                  <a:lnTo>
                    <a:pt x="10123" y="20911"/>
                  </a:lnTo>
                  <a:lnTo>
                    <a:pt x="11090" y="19762"/>
                  </a:lnTo>
                  <a:lnTo>
                    <a:pt x="12122" y="18843"/>
                  </a:lnTo>
                  <a:lnTo>
                    <a:pt x="13218" y="17464"/>
                  </a:lnTo>
                  <a:lnTo>
                    <a:pt x="14379" y="16085"/>
                  </a:lnTo>
                  <a:lnTo>
                    <a:pt x="15475" y="14477"/>
                  </a:lnTo>
                  <a:lnTo>
                    <a:pt x="16506" y="12868"/>
                  </a:lnTo>
                  <a:lnTo>
                    <a:pt x="17538" y="11260"/>
                  </a:lnTo>
                  <a:lnTo>
                    <a:pt x="18441" y="10111"/>
                  </a:lnTo>
                  <a:lnTo>
                    <a:pt x="19343" y="8502"/>
                  </a:lnTo>
                  <a:lnTo>
                    <a:pt x="20053" y="7353"/>
                  </a:lnTo>
                  <a:lnTo>
                    <a:pt x="20697" y="6434"/>
                  </a:lnTo>
                  <a:lnTo>
                    <a:pt x="21213" y="5515"/>
                  </a:lnTo>
                  <a:lnTo>
                    <a:pt x="21471" y="5055"/>
                  </a:lnTo>
                  <a:lnTo>
                    <a:pt x="21600" y="4826"/>
                  </a:lnTo>
                  <a:lnTo>
                    <a:pt x="17216" y="5745"/>
                  </a:lnTo>
                  <a:lnTo>
                    <a:pt x="13540" y="10570"/>
                  </a:lnTo>
                  <a:lnTo>
                    <a:pt x="1419" y="0"/>
                  </a:lnTo>
                  <a:lnTo>
                    <a:pt x="0" y="6894"/>
                  </a:lnTo>
                  <a:lnTo>
                    <a:pt x="7737" y="21600"/>
                  </a:lnTo>
                  <a:lnTo>
                    <a:pt x="7931" y="21600"/>
                  </a:lnTo>
                  <a:lnTo>
                    <a:pt x="8060" y="21600"/>
                  </a:lnTo>
                  <a:lnTo>
                    <a:pt x="8189" y="21600"/>
                  </a:lnTo>
                  <a:lnTo>
                    <a:pt x="8318" y="21600"/>
                  </a:lnTo>
                  <a:close/>
                  <a:moveTo>
                    <a:pt x="8318" y="2160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31" name="AutoShape 125"/>
            <p:cNvSpPr>
              <a:spLocks/>
            </p:cNvSpPr>
            <p:nvPr/>
          </p:nvSpPr>
          <p:spPr bwMode="auto">
            <a:xfrm>
              <a:off x="84" y="577"/>
              <a:ext cx="180" cy="5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55" y="0"/>
                  </a:moveTo>
                  <a:lnTo>
                    <a:pt x="77" y="260"/>
                  </a:lnTo>
                  <a:lnTo>
                    <a:pt x="0" y="1561"/>
                  </a:lnTo>
                  <a:lnTo>
                    <a:pt x="77" y="2863"/>
                  </a:lnTo>
                  <a:lnTo>
                    <a:pt x="542" y="3904"/>
                  </a:lnTo>
                  <a:lnTo>
                    <a:pt x="1703" y="5725"/>
                  </a:lnTo>
                  <a:lnTo>
                    <a:pt x="2942" y="7547"/>
                  </a:lnTo>
                  <a:lnTo>
                    <a:pt x="4258" y="9369"/>
                  </a:lnTo>
                  <a:lnTo>
                    <a:pt x="5729" y="11190"/>
                  </a:lnTo>
                  <a:lnTo>
                    <a:pt x="7123" y="13012"/>
                  </a:lnTo>
                  <a:lnTo>
                    <a:pt x="8671" y="14313"/>
                  </a:lnTo>
                  <a:lnTo>
                    <a:pt x="10065" y="15875"/>
                  </a:lnTo>
                  <a:lnTo>
                    <a:pt x="11613" y="17436"/>
                  </a:lnTo>
                  <a:lnTo>
                    <a:pt x="13006" y="18737"/>
                  </a:lnTo>
                  <a:lnTo>
                    <a:pt x="14477" y="19518"/>
                  </a:lnTo>
                  <a:lnTo>
                    <a:pt x="15794" y="20559"/>
                  </a:lnTo>
                  <a:lnTo>
                    <a:pt x="17110" y="21080"/>
                  </a:lnTo>
                  <a:lnTo>
                    <a:pt x="18426" y="21600"/>
                  </a:lnTo>
                  <a:lnTo>
                    <a:pt x="19510" y="21600"/>
                  </a:lnTo>
                  <a:lnTo>
                    <a:pt x="20594" y="21600"/>
                  </a:lnTo>
                  <a:lnTo>
                    <a:pt x="21600" y="21340"/>
                  </a:lnTo>
                  <a:lnTo>
                    <a:pt x="21368" y="21080"/>
                  </a:lnTo>
                  <a:lnTo>
                    <a:pt x="20671" y="20819"/>
                  </a:lnTo>
                  <a:lnTo>
                    <a:pt x="19742" y="20039"/>
                  </a:lnTo>
                  <a:lnTo>
                    <a:pt x="18426" y="18998"/>
                  </a:lnTo>
                  <a:lnTo>
                    <a:pt x="16877" y="17957"/>
                  </a:lnTo>
                  <a:lnTo>
                    <a:pt x="15097" y="16655"/>
                  </a:lnTo>
                  <a:lnTo>
                    <a:pt x="13316" y="15094"/>
                  </a:lnTo>
                  <a:lnTo>
                    <a:pt x="11381" y="13533"/>
                  </a:lnTo>
                  <a:lnTo>
                    <a:pt x="9368" y="11711"/>
                  </a:lnTo>
                  <a:lnTo>
                    <a:pt x="7510" y="9889"/>
                  </a:lnTo>
                  <a:lnTo>
                    <a:pt x="5652" y="8328"/>
                  </a:lnTo>
                  <a:lnTo>
                    <a:pt x="4026" y="6766"/>
                  </a:lnTo>
                  <a:lnTo>
                    <a:pt x="2632" y="4945"/>
                  </a:lnTo>
                  <a:lnTo>
                    <a:pt x="1471" y="3123"/>
                  </a:lnTo>
                  <a:lnTo>
                    <a:pt x="619" y="1561"/>
                  </a:lnTo>
                  <a:lnTo>
                    <a:pt x="155" y="0"/>
                  </a:lnTo>
                  <a:close/>
                  <a:moveTo>
                    <a:pt x="155" y="0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32" name="AutoShape 126"/>
            <p:cNvSpPr>
              <a:spLocks/>
            </p:cNvSpPr>
            <p:nvPr/>
          </p:nvSpPr>
          <p:spPr bwMode="auto">
            <a:xfrm>
              <a:off x="300" y="91"/>
              <a:ext cx="25" cy="2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1077" y="21600"/>
                  </a:moveTo>
                  <a:lnTo>
                    <a:pt x="14954" y="21000"/>
                  </a:lnTo>
                  <a:lnTo>
                    <a:pt x="18831" y="18000"/>
                  </a:lnTo>
                  <a:lnTo>
                    <a:pt x="21046" y="15600"/>
                  </a:lnTo>
                  <a:lnTo>
                    <a:pt x="21600" y="11400"/>
                  </a:lnTo>
                  <a:lnTo>
                    <a:pt x="21046" y="7200"/>
                  </a:lnTo>
                  <a:lnTo>
                    <a:pt x="18831" y="3600"/>
                  </a:lnTo>
                  <a:lnTo>
                    <a:pt x="14954" y="600"/>
                  </a:lnTo>
                  <a:lnTo>
                    <a:pt x="11077" y="0"/>
                  </a:lnTo>
                  <a:lnTo>
                    <a:pt x="6646" y="600"/>
                  </a:lnTo>
                  <a:lnTo>
                    <a:pt x="3323" y="3600"/>
                  </a:lnTo>
                  <a:lnTo>
                    <a:pt x="554" y="7200"/>
                  </a:lnTo>
                  <a:lnTo>
                    <a:pt x="0" y="11400"/>
                  </a:lnTo>
                  <a:lnTo>
                    <a:pt x="554" y="15600"/>
                  </a:lnTo>
                  <a:lnTo>
                    <a:pt x="3323" y="18000"/>
                  </a:lnTo>
                  <a:lnTo>
                    <a:pt x="6646" y="21000"/>
                  </a:lnTo>
                  <a:lnTo>
                    <a:pt x="11077" y="21600"/>
                  </a:lnTo>
                  <a:close/>
                  <a:moveTo>
                    <a:pt x="11077" y="21600"/>
                  </a:moveTo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07" name="Line 127"/>
          <p:cNvSpPr>
            <a:spLocks noChangeShapeType="1"/>
          </p:cNvSpPr>
          <p:nvPr/>
        </p:nvSpPr>
        <p:spPr bwMode="auto">
          <a:xfrm rot="10800000" flipH="1">
            <a:off x="6616700" y="2168525"/>
            <a:ext cx="1588" cy="946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8" name="Line 128"/>
          <p:cNvSpPr>
            <a:spLocks noChangeShapeType="1"/>
          </p:cNvSpPr>
          <p:nvPr/>
        </p:nvSpPr>
        <p:spPr bwMode="auto">
          <a:xfrm rot="10800000" flipH="1">
            <a:off x="7004050" y="2528888"/>
            <a:ext cx="919163" cy="6746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Line 129"/>
          <p:cNvSpPr>
            <a:spLocks noChangeShapeType="1"/>
          </p:cNvSpPr>
          <p:nvPr/>
        </p:nvSpPr>
        <p:spPr bwMode="auto">
          <a:xfrm>
            <a:off x="6986588" y="3744913"/>
            <a:ext cx="1044575" cy="620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Line 130"/>
          <p:cNvSpPr>
            <a:spLocks noChangeShapeType="1"/>
          </p:cNvSpPr>
          <p:nvPr/>
        </p:nvSpPr>
        <p:spPr bwMode="auto">
          <a:xfrm>
            <a:off x="6626225" y="4005263"/>
            <a:ext cx="1588" cy="944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511" name="Picture 13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230563"/>
            <a:ext cx="506413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3512" name="Picture 13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9138" y="3230563"/>
            <a:ext cx="506412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3513" name="Picture 1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6050" y="3230563"/>
            <a:ext cx="506413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3514" name="Group 134"/>
          <p:cNvGrpSpPr>
            <a:grpSpLocks/>
          </p:cNvGrpSpPr>
          <p:nvPr/>
        </p:nvGrpSpPr>
        <p:grpSpPr bwMode="auto">
          <a:xfrm flipH="1">
            <a:off x="4448175" y="1093788"/>
            <a:ext cx="746125" cy="1023937"/>
            <a:chOff x="0" y="0"/>
            <a:chExt cx="469" cy="645"/>
          </a:xfrm>
        </p:grpSpPr>
        <p:sp>
          <p:nvSpPr>
            <p:cNvPr id="63597" name="AutoShape 135"/>
            <p:cNvSpPr>
              <a:spLocks/>
            </p:cNvSpPr>
            <p:nvPr/>
          </p:nvSpPr>
          <p:spPr bwMode="auto">
            <a:xfrm>
              <a:off x="0" y="0"/>
              <a:ext cx="469" cy="64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340" y="1296"/>
                  </a:moveTo>
                  <a:lnTo>
                    <a:pt x="4535" y="1171"/>
                  </a:lnTo>
                  <a:lnTo>
                    <a:pt x="0" y="13027"/>
                  </a:lnTo>
                  <a:lnTo>
                    <a:pt x="925" y="13424"/>
                  </a:lnTo>
                  <a:lnTo>
                    <a:pt x="925" y="14031"/>
                  </a:lnTo>
                  <a:lnTo>
                    <a:pt x="3938" y="15034"/>
                  </a:lnTo>
                  <a:lnTo>
                    <a:pt x="4028" y="15034"/>
                  </a:lnTo>
                  <a:lnTo>
                    <a:pt x="4266" y="15055"/>
                  </a:lnTo>
                  <a:lnTo>
                    <a:pt x="4594" y="15055"/>
                  </a:lnTo>
                  <a:lnTo>
                    <a:pt x="5042" y="15076"/>
                  </a:lnTo>
                  <a:lnTo>
                    <a:pt x="5609" y="15139"/>
                  </a:lnTo>
                  <a:lnTo>
                    <a:pt x="6235" y="15160"/>
                  </a:lnTo>
                  <a:lnTo>
                    <a:pt x="6862" y="15202"/>
                  </a:lnTo>
                  <a:lnTo>
                    <a:pt x="7608" y="15222"/>
                  </a:lnTo>
                  <a:lnTo>
                    <a:pt x="8294" y="15264"/>
                  </a:lnTo>
                  <a:lnTo>
                    <a:pt x="9010" y="15327"/>
                  </a:lnTo>
                  <a:lnTo>
                    <a:pt x="9726" y="15348"/>
                  </a:lnTo>
                  <a:lnTo>
                    <a:pt x="10382" y="15390"/>
                  </a:lnTo>
                  <a:lnTo>
                    <a:pt x="11009" y="15452"/>
                  </a:lnTo>
                  <a:lnTo>
                    <a:pt x="11546" y="15473"/>
                  </a:lnTo>
                  <a:lnTo>
                    <a:pt x="11993" y="15515"/>
                  </a:lnTo>
                  <a:lnTo>
                    <a:pt x="12351" y="15536"/>
                  </a:lnTo>
                  <a:lnTo>
                    <a:pt x="12351" y="15578"/>
                  </a:lnTo>
                  <a:lnTo>
                    <a:pt x="12381" y="15724"/>
                  </a:lnTo>
                  <a:lnTo>
                    <a:pt x="12381" y="15954"/>
                  </a:lnTo>
                  <a:lnTo>
                    <a:pt x="12351" y="16247"/>
                  </a:lnTo>
                  <a:lnTo>
                    <a:pt x="12262" y="16582"/>
                  </a:lnTo>
                  <a:lnTo>
                    <a:pt x="12143" y="16958"/>
                  </a:lnTo>
                  <a:lnTo>
                    <a:pt x="11904" y="17397"/>
                  </a:lnTo>
                  <a:lnTo>
                    <a:pt x="11546" y="17836"/>
                  </a:lnTo>
                  <a:lnTo>
                    <a:pt x="11486" y="17836"/>
                  </a:lnTo>
                  <a:lnTo>
                    <a:pt x="11248" y="17857"/>
                  </a:lnTo>
                  <a:lnTo>
                    <a:pt x="10890" y="17878"/>
                  </a:lnTo>
                  <a:lnTo>
                    <a:pt x="10442" y="17920"/>
                  </a:lnTo>
                  <a:lnTo>
                    <a:pt x="9935" y="17962"/>
                  </a:lnTo>
                  <a:lnTo>
                    <a:pt x="9338" y="18024"/>
                  </a:lnTo>
                  <a:lnTo>
                    <a:pt x="8682" y="18087"/>
                  </a:lnTo>
                  <a:lnTo>
                    <a:pt x="7996" y="18171"/>
                  </a:lnTo>
                  <a:lnTo>
                    <a:pt x="7309" y="18233"/>
                  </a:lnTo>
                  <a:lnTo>
                    <a:pt x="6623" y="18317"/>
                  </a:lnTo>
                  <a:lnTo>
                    <a:pt x="5967" y="18380"/>
                  </a:lnTo>
                  <a:lnTo>
                    <a:pt x="5400" y="18484"/>
                  </a:lnTo>
                  <a:lnTo>
                    <a:pt x="4833" y="18547"/>
                  </a:lnTo>
                  <a:lnTo>
                    <a:pt x="4356" y="18631"/>
                  </a:lnTo>
                  <a:lnTo>
                    <a:pt x="4028" y="18714"/>
                  </a:lnTo>
                  <a:lnTo>
                    <a:pt x="3789" y="18798"/>
                  </a:lnTo>
                  <a:lnTo>
                    <a:pt x="3550" y="18944"/>
                  </a:lnTo>
                  <a:lnTo>
                    <a:pt x="3371" y="19112"/>
                  </a:lnTo>
                  <a:lnTo>
                    <a:pt x="3312" y="19279"/>
                  </a:lnTo>
                  <a:lnTo>
                    <a:pt x="3252" y="19446"/>
                  </a:lnTo>
                  <a:lnTo>
                    <a:pt x="3341" y="19655"/>
                  </a:lnTo>
                  <a:lnTo>
                    <a:pt x="3520" y="19885"/>
                  </a:lnTo>
                  <a:lnTo>
                    <a:pt x="3759" y="20053"/>
                  </a:lnTo>
                  <a:lnTo>
                    <a:pt x="4057" y="20136"/>
                  </a:lnTo>
                  <a:lnTo>
                    <a:pt x="4296" y="20178"/>
                  </a:lnTo>
                  <a:lnTo>
                    <a:pt x="4654" y="20262"/>
                  </a:lnTo>
                  <a:lnTo>
                    <a:pt x="5131" y="20366"/>
                  </a:lnTo>
                  <a:lnTo>
                    <a:pt x="5669" y="20450"/>
                  </a:lnTo>
                  <a:lnTo>
                    <a:pt x="6325" y="20575"/>
                  </a:lnTo>
                  <a:lnTo>
                    <a:pt x="7011" y="20701"/>
                  </a:lnTo>
                  <a:lnTo>
                    <a:pt x="7727" y="20805"/>
                  </a:lnTo>
                  <a:lnTo>
                    <a:pt x="8503" y="20931"/>
                  </a:lnTo>
                  <a:lnTo>
                    <a:pt x="9249" y="21077"/>
                  </a:lnTo>
                  <a:lnTo>
                    <a:pt x="9994" y="21203"/>
                  </a:lnTo>
                  <a:lnTo>
                    <a:pt x="10770" y="21286"/>
                  </a:lnTo>
                  <a:lnTo>
                    <a:pt x="11456" y="21412"/>
                  </a:lnTo>
                  <a:lnTo>
                    <a:pt x="12113" y="21495"/>
                  </a:lnTo>
                  <a:lnTo>
                    <a:pt x="12680" y="21558"/>
                  </a:lnTo>
                  <a:lnTo>
                    <a:pt x="13157" y="21579"/>
                  </a:lnTo>
                  <a:lnTo>
                    <a:pt x="13575" y="21600"/>
                  </a:lnTo>
                  <a:lnTo>
                    <a:pt x="13962" y="21579"/>
                  </a:lnTo>
                  <a:lnTo>
                    <a:pt x="14410" y="21537"/>
                  </a:lnTo>
                  <a:lnTo>
                    <a:pt x="14917" y="21433"/>
                  </a:lnTo>
                  <a:lnTo>
                    <a:pt x="15424" y="21328"/>
                  </a:lnTo>
                  <a:lnTo>
                    <a:pt x="15991" y="21182"/>
                  </a:lnTo>
                  <a:lnTo>
                    <a:pt x="16558" y="21015"/>
                  </a:lnTo>
                  <a:lnTo>
                    <a:pt x="17155" y="20847"/>
                  </a:lnTo>
                  <a:lnTo>
                    <a:pt x="17722" y="20638"/>
                  </a:lnTo>
                  <a:lnTo>
                    <a:pt x="18318" y="20450"/>
                  </a:lnTo>
                  <a:lnTo>
                    <a:pt x="18825" y="20262"/>
                  </a:lnTo>
                  <a:lnTo>
                    <a:pt x="19362" y="20074"/>
                  </a:lnTo>
                  <a:lnTo>
                    <a:pt x="19810" y="19906"/>
                  </a:lnTo>
                  <a:lnTo>
                    <a:pt x="20168" y="19739"/>
                  </a:lnTo>
                  <a:lnTo>
                    <a:pt x="20496" y="19572"/>
                  </a:lnTo>
                  <a:lnTo>
                    <a:pt x="20735" y="19446"/>
                  </a:lnTo>
                  <a:lnTo>
                    <a:pt x="20854" y="19342"/>
                  </a:lnTo>
                  <a:lnTo>
                    <a:pt x="20944" y="19174"/>
                  </a:lnTo>
                  <a:lnTo>
                    <a:pt x="20854" y="19028"/>
                  </a:lnTo>
                  <a:lnTo>
                    <a:pt x="20645" y="18903"/>
                  </a:lnTo>
                  <a:lnTo>
                    <a:pt x="20347" y="18819"/>
                  </a:lnTo>
                  <a:lnTo>
                    <a:pt x="19959" y="18714"/>
                  </a:lnTo>
                  <a:lnTo>
                    <a:pt x="19601" y="18652"/>
                  </a:lnTo>
                  <a:lnTo>
                    <a:pt x="19213" y="18568"/>
                  </a:lnTo>
                  <a:lnTo>
                    <a:pt x="18915" y="18526"/>
                  </a:lnTo>
                  <a:lnTo>
                    <a:pt x="18885" y="18380"/>
                  </a:lnTo>
                  <a:lnTo>
                    <a:pt x="18825" y="18003"/>
                  </a:lnTo>
                  <a:lnTo>
                    <a:pt x="18736" y="17418"/>
                  </a:lnTo>
                  <a:lnTo>
                    <a:pt x="18587" y="16686"/>
                  </a:lnTo>
                  <a:lnTo>
                    <a:pt x="18438" y="15892"/>
                  </a:lnTo>
                  <a:lnTo>
                    <a:pt x="18229" y="15055"/>
                  </a:lnTo>
                  <a:lnTo>
                    <a:pt x="17990" y="14261"/>
                  </a:lnTo>
                  <a:lnTo>
                    <a:pt x="17662" y="13529"/>
                  </a:lnTo>
                  <a:lnTo>
                    <a:pt x="21600" y="2865"/>
                  </a:lnTo>
                  <a:lnTo>
                    <a:pt x="20794" y="1798"/>
                  </a:lnTo>
                  <a:lnTo>
                    <a:pt x="21242" y="1087"/>
                  </a:lnTo>
                  <a:lnTo>
                    <a:pt x="19183" y="0"/>
                  </a:lnTo>
                  <a:lnTo>
                    <a:pt x="18706" y="188"/>
                  </a:lnTo>
                  <a:lnTo>
                    <a:pt x="5340" y="1296"/>
                  </a:lnTo>
                  <a:close/>
                  <a:moveTo>
                    <a:pt x="5340" y="1296"/>
                  </a:moveTo>
                </a:path>
              </a:pathLst>
            </a:cu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98" name="AutoShape 136"/>
            <p:cNvSpPr>
              <a:spLocks/>
            </p:cNvSpPr>
            <p:nvPr/>
          </p:nvSpPr>
          <p:spPr bwMode="auto">
            <a:xfrm>
              <a:off x="24" y="19"/>
              <a:ext cx="388" cy="37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0559"/>
                  </a:moveTo>
                  <a:lnTo>
                    <a:pt x="15748" y="21600"/>
                  </a:lnTo>
                  <a:lnTo>
                    <a:pt x="21600" y="0"/>
                  </a:lnTo>
                  <a:lnTo>
                    <a:pt x="20878" y="323"/>
                  </a:lnTo>
                  <a:lnTo>
                    <a:pt x="5310" y="1938"/>
                  </a:lnTo>
                  <a:lnTo>
                    <a:pt x="4732" y="1830"/>
                  </a:lnTo>
                  <a:lnTo>
                    <a:pt x="0" y="20559"/>
                  </a:lnTo>
                  <a:close/>
                  <a:moveTo>
                    <a:pt x="0" y="20559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99" name="AutoShape 137"/>
            <p:cNvSpPr>
              <a:spLocks/>
            </p:cNvSpPr>
            <p:nvPr/>
          </p:nvSpPr>
          <p:spPr bwMode="auto">
            <a:xfrm>
              <a:off x="316" y="21"/>
              <a:ext cx="114" cy="38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136" y="0"/>
                  </a:moveTo>
                  <a:lnTo>
                    <a:pt x="21600" y="175"/>
                  </a:lnTo>
                  <a:lnTo>
                    <a:pt x="1220" y="21600"/>
                  </a:lnTo>
                  <a:lnTo>
                    <a:pt x="0" y="21320"/>
                  </a:lnTo>
                  <a:lnTo>
                    <a:pt x="20136" y="0"/>
                  </a:lnTo>
                  <a:close/>
                  <a:moveTo>
                    <a:pt x="20136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00" name="AutoShape 138"/>
            <p:cNvSpPr>
              <a:spLocks/>
            </p:cNvSpPr>
            <p:nvPr/>
          </p:nvSpPr>
          <p:spPr bwMode="auto">
            <a:xfrm>
              <a:off x="330" y="28"/>
              <a:ext cx="114" cy="38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265" y="0"/>
                  </a:moveTo>
                  <a:lnTo>
                    <a:pt x="21600" y="417"/>
                  </a:lnTo>
                  <a:lnTo>
                    <a:pt x="1092" y="21600"/>
                  </a:lnTo>
                  <a:lnTo>
                    <a:pt x="0" y="21287"/>
                  </a:lnTo>
                  <a:lnTo>
                    <a:pt x="20265" y="0"/>
                  </a:lnTo>
                  <a:close/>
                  <a:moveTo>
                    <a:pt x="20265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01" name="AutoShape 139"/>
            <p:cNvSpPr>
              <a:spLocks/>
            </p:cNvSpPr>
            <p:nvPr/>
          </p:nvSpPr>
          <p:spPr bwMode="auto">
            <a:xfrm>
              <a:off x="298" y="405"/>
              <a:ext cx="18" cy="1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00" y="0"/>
                  </a:moveTo>
                  <a:lnTo>
                    <a:pt x="0" y="11782"/>
                  </a:lnTo>
                  <a:lnTo>
                    <a:pt x="6400" y="21600"/>
                  </a:lnTo>
                  <a:lnTo>
                    <a:pt x="21600" y="8836"/>
                  </a:lnTo>
                  <a:lnTo>
                    <a:pt x="14400" y="0"/>
                  </a:lnTo>
                  <a:close/>
                  <a:moveTo>
                    <a:pt x="14400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02" name="AutoShape 140"/>
            <p:cNvSpPr>
              <a:spLocks/>
            </p:cNvSpPr>
            <p:nvPr/>
          </p:nvSpPr>
          <p:spPr bwMode="auto">
            <a:xfrm>
              <a:off x="310" y="415"/>
              <a:ext cx="18" cy="1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657" y="0"/>
                  </a:moveTo>
                  <a:lnTo>
                    <a:pt x="0" y="12764"/>
                  </a:lnTo>
                  <a:lnTo>
                    <a:pt x="6171" y="21600"/>
                  </a:lnTo>
                  <a:lnTo>
                    <a:pt x="21600" y="7855"/>
                  </a:lnTo>
                  <a:lnTo>
                    <a:pt x="14657" y="0"/>
                  </a:lnTo>
                  <a:close/>
                  <a:moveTo>
                    <a:pt x="14657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03" name="AutoShape 141"/>
            <p:cNvSpPr>
              <a:spLocks/>
            </p:cNvSpPr>
            <p:nvPr/>
          </p:nvSpPr>
          <p:spPr bwMode="auto">
            <a:xfrm>
              <a:off x="44" y="399"/>
              <a:ext cx="237" cy="2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11040"/>
                  </a:moveTo>
                  <a:lnTo>
                    <a:pt x="21482" y="21600"/>
                  </a:lnTo>
                  <a:lnTo>
                    <a:pt x="21364" y="21600"/>
                  </a:lnTo>
                  <a:lnTo>
                    <a:pt x="21010" y="21120"/>
                  </a:lnTo>
                  <a:lnTo>
                    <a:pt x="20420" y="20160"/>
                  </a:lnTo>
                  <a:lnTo>
                    <a:pt x="19593" y="19680"/>
                  </a:lnTo>
                  <a:lnTo>
                    <a:pt x="18649" y="18240"/>
                  </a:lnTo>
                  <a:lnTo>
                    <a:pt x="17410" y="17280"/>
                  </a:lnTo>
                  <a:lnTo>
                    <a:pt x="16111" y="15840"/>
                  </a:lnTo>
                  <a:lnTo>
                    <a:pt x="14636" y="14400"/>
                  </a:lnTo>
                  <a:lnTo>
                    <a:pt x="13043" y="13440"/>
                  </a:lnTo>
                  <a:lnTo>
                    <a:pt x="11331" y="12480"/>
                  </a:lnTo>
                  <a:lnTo>
                    <a:pt x="9561" y="11040"/>
                  </a:lnTo>
                  <a:lnTo>
                    <a:pt x="7731" y="10560"/>
                  </a:lnTo>
                  <a:lnTo>
                    <a:pt x="5843" y="10080"/>
                  </a:lnTo>
                  <a:lnTo>
                    <a:pt x="3954" y="10080"/>
                  </a:lnTo>
                  <a:lnTo>
                    <a:pt x="1948" y="10080"/>
                  </a:lnTo>
                  <a:lnTo>
                    <a:pt x="0" y="10560"/>
                  </a:lnTo>
                  <a:lnTo>
                    <a:pt x="295" y="2400"/>
                  </a:lnTo>
                  <a:lnTo>
                    <a:pt x="354" y="2400"/>
                  </a:lnTo>
                  <a:lnTo>
                    <a:pt x="531" y="1920"/>
                  </a:lnTo>
                  <a:lnTo>
                    <a:pt x="885" y="1920"/>
                  </a:lnTo>
                  <a:lnTo>
                    <a:pt x="1357" y="1440"/>
                  </a:lnTo>
                  <a:lnTo>
                    <a:pt x="2066" y="960"/>
                  </a:lnTo>
                  <a:lnTo>
                    <a:pt x="2833" y="960"/>
                  </a:lnTo>
                  <a:lnTo>
                    <a:pt x="3777" y="0"/>
                  </a:lnTo>
                  <a:lnTo>
                    <a:pt x="4957" y="0"/>
                  </a:lnTo>
                  <a:lnTo>
                    <a:pt x="6315" y="0"/>
                  </a:lnTo>
                  <a:lnTo>
                    <a:pt x="7908" y="960"/>
                  </a:lnTo>
                  <a:lnTo>
                    <a:pt x="9561" y="1440"/>
                  </a:lnTo>
                  <a:lnTo>
                    <a:pt x="11567" y="2400"/>
                  </a:lnTo>
                  <a:lnTo>
                    <a:pt x="13751" y="3840"/>
                  </a:lnTo>
                  <a:lnTo>
                    <a:pt x="16111" y="5760"/>
                  </a:lnTo>
                  <a:lnTo>
                    <a:pt x="18767" y="8640"/>
                  </a:lnTo>
                  <a:lnTo>
                    <a:pt x="21600" y="11040"/>
                  </a:lnTo>
                  <a:close/>
                  <a:moveTo>
                    <a:pt x="21600" y="11040"/>
                  </a:moveTo>
                </a:path>
              </a:pathLst>
            </a:custGeom>
            <a:solidFill>
              <a:srgbClr val="6BADC9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04" name="AutoShape 142"/>
            <p:cNvSpPr>
              <a:spLocks/>
            </p:cNvSpPr>
            <p:nvPr/>
          </p:nvSpPr>
          <p:spPr bwMode="auto">
            <a:xfrm>
              <a:off x="141" y="350"/>
              <a:ext cx="26" cy="2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6615" y="21600"/>
                  </a:moveTo>
                  <a:lnTo>
                    <a:pt x="9969" y="17621"/>
                  </a:lnTo>
                  <a:lnTo>
                    <a:pt x="3323" y="21032"/>
                  </a:lnTo>
                  <a:lnTo>
                    <a:pt x="4985" y="13074"/>
                  </a:lnTo>
                  <a:lnTo>
                    <a:pt x="0" y="7389"/>
                  </a:lnTo>
                  <a:lnTo>
                    <a:pt x="7754" y="7389"/>
                  </a:lnTo>
                  <a:lnTo>
                    <a:pt x="11631" y="0"/>
                  </a:lnTo>
                  <a:lnTo>
                    <a:pt x="13846" y="7389"/>
                  </a:lnTo>
                  <a:lnTo>
                    <a:pt x="21600" y="9095"/>
                  </a:lnTo>
                  <a:lnTo>
                    <a:pt x="16062" y="14211"/>
                  </a:lnTo>
                  <a:lnTo>
                    <a:pt x="16615" y="21600"/>
                  </a:lnTo>
                  <a:close/>
                  <a:moveTo>
                    <a:pt x="16615" y="21600"/>
                  </a:moveTo>
                </a:path>
              </a:pathLst>
            </a:custGeom>
            <a:solidFill>
              <a:srgbClr val="FF19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05" name="AutoShape 143"/>
            <p:cNvSpPr>
              <a:spLocks/>
            </p:cNvSpPr>
            <p:nvPr/>
          </p:nvSpPr>
          <p:spPr bwMode="auto">
            <a:xfrm>
              <a:off x="62" y="57"/>
              <a:ext cx="303" cy="28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507" y="329"/>
                  </a:moveTo>
                  <a:lnTo>
                    <a:pt x="21600" y="0"/>
                  </a:lnTo>
                  <a:lnTo>
                    <a:pt x="5006" y="1412"/>
                  </a:lnTo>
                  <a:lnTo>
                    <a:pt x="0" y="21600"/>
                  </a:lnTo>
                  <a:lnTo>
                    <a:pt x="649" y="21506"/>
                  </a:lnTo>
                  <a:lnTo>
                    <a:pt x="5470" y="1788"/>
                  </a:lnTo>
                  <a:lnTo>
                    <a:pt x="21507" y="329"/>
                  </a:lnTo>
                  <a:close/>
                  <a:moveTo>
                    <a:pt x="21507" y="329"/>
                  </a:moveTo>
                </a:path>
              </a:pathLst>
            </a:cu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06" name="AutoShape 144"/>
            <p:cNvSpPr>
              <a:spLocks/>
            </p:cNvSpPr>
            <p:nvPr/>
          </p:nvSpPr>
          <p:spPr bwMode="auto">
            <a:xfrm>
              <a:off x="347" y="64"/>
              <a:ext cx="103" cy="35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579"/>
                  </a:moveTo>
                  <a:lnTo>
                    <a:pt x="2064" y="21330"/>
                  </a:lnTo>
                  <a:lnTo>
                    <a:pt x="0" y="21600"/>
                  </a:lnTo>
                  <a:lnTo>
                    <a:pt x="21187" y="0"/>
                  </a:lnTo>
                  <a:lnTo>
                    <a:pt x="21600" y="579"/>
                  </a:lnTo>
                  <a:close/>
                  <a:moveTo>
                    <a:pt x="21600" y="579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07" name="AutoShape 145"/>
            <p:cNvSpPr>
              <a:spLocks/>
            </p:cNvSpPr>
            <p:nvPr/>
          </p:nvSpPr>
          <p:spPr bwMode="auto">
            <a:xfrm>
              <a:off x="86" y="420"/>
              <a:ext cx="186" cy="2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355" y="0"/>
                  </a:moveTo>
                  <a:lnTo>
                    <a:pt x="1279" y="0"/>
                  </a:lnTo>
                  <a:lnTo>
                    <a:pt x="978" y="502"/>
                  </a:lnTo>
                  <a:lnTo>
                    <a:pt x="602" y="1507"/>
                  </a:lnTo>
                  <a:lnTo>
                    <a:pt x="226" y="3516"/>
                  </a:lnTo>
                  <a:lnTo>
                    <a:pt x="0" y="5023"/>
                  </a:lnTo>
                  <a:lnTo>
                    <a:pt x="0" y="7033"/>
                  </a:lnTo>
                  <a:lnTo>
                    <a:pt x="151" y="9042"/>
                  </a:lnTo>
                  <a:lnTo>
                    <a:pt x="677" y="12056"/>
                  </a:lnTo>
                  <a:lnTo>
                    <a:pt x="1204" y="13060"/>
                  </a:lnTo>
                  <a:lnTo>
                    <a:pt x="2107" y="15070"/>
                  </a:lnTo>
                  <a:lnTo>
                    <a:pt x="3387" y="16074"/>
                  </a:lnTo>
                  <a:lnTo>
                    <a:pt x="4741" y="16577"/>
                  </a:lnTo>
                  <a:lnTo>
                    <a:pt x="6397" y="18084"/>
                  </a:lnTo>
                  <a:lnTo>
                    <a:pt x="8128" y="18586"/>
                  </a:lnTo>
                  <a:lnTo>
                    <a:pt x="10010" y="19088"/>
                  </a:lnTo>
                  <a:lnTo>
                    <a:pt x="11816" y="19591"/>
                  </a:lnTo>
                  <a:lnTo>
                    <a:pt x="13698" y="20093"/>
                  </a:lnTo>
                  <a:lnTo>
                    <a:pt x="15504" y="20595"/>
                  </a:lnTo>
                  <a:lnTo>
                    <a:pt x="17160" y="20595"/>
                  </a:lnTo>
                  <a:lnTo>
                    <a:pt x="18590" y="20595"/>
                  </a:lnTo>
                  <a:lnTo>
                    <a:pt x="19794" y="21600"/>
                  </a:lnTo>
                  <a:lnTo>
                    <a:pt x="20772" y="21600"/>
                  </a:lnTo>
                  <a:lnTo>
                    <a:pt x="21374" y="21600"/>
                  </a:lnTo>
                  <a:lnTo>
                    <a:pt x="21600" y="21600"/>
                  </a:lnTo>
                  <a:lnTo>
                    <a:pt x="21374" y="21600"/>
                  </a:lnTo>
                  <a:lnTo>
                    <a:pt x="20772" y="20595"/>
                  </a:lnTo>
                  <a:lnTo>
                    <a:pt x="20020" y="20595"/>
                  </a:lnTo>
                  <a:lnTo>
                    <a:pt x="18891" y="19591"/>
                  </a:lnTo>
                  <a:lnTo>
                    <a:pt x="17461" y="19088"/>
                  </a:lnTo>
                  <a:lnTo>
                    <a:pt x="16031" y="18586"/>
                  </a:lnTo>
                  <a:lnTo>
                    <a:pt x="14450" y="17581"/>
                  </a:lnTo>
                  <a:lnTo>
                    <a:pt x="12794" y="16577"/>
                  </a:lnTo>
                  <a:lnTo>
                    <a:pt x="11063" y="15572"/>
                  </a:lnTo>
                  <a:lnTo>
                    <a:pt x="9408" y="14567"/>
                  </a:lnTo>
                  <a:lnTo>
                    <a:pt x="7752" y="14065"/>
                  </a:lnTo>
                  <a:lnTo>
                    <a:pt x="6397" y="12558"/>
                  </a:lnTo>
                  <a:lnTo>
                    <a:pt x="5118" y="12056"/>
                  </a:lnTo>
                  <a:lnTo>
                    <a:pt x="3989" y="11553"/>
                  </a:lnTo>
                  <a:lnTo>
                    <a:pt x="3161" y="11051"/>
                  </a:lnTo>
                  <a:lnTo>
                    <a:pt x="2634" y="10549"/>
                  </a:lnTo>
                  <a:lnTo>
                    <a:pt x="1806" y="7535"/>
                  </a:lnTo>
                  <a:lnTo>
                    <a:pt x="1355" y="4019"/>
                  </a:lnTo>
                  <a:lnTo>
                    <a:pt x="1355" y="1005"/>
                  </a:lnTo>
                  <a:lnTo>
                    <a:pt x="1355" y="0"/>
                  </a:lnTo>
                  <a:close/>
                  <a:moveTo>
                    <a:pt x="1355" y="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08" name="AutoShape 146"/>
            <p:cNvSpPr>
              <a:spLocks/>
            </p:cNvSpPr>
            <p:nvPr/>
          </p:nvSpPr>
          <p:spPr bwMode="auto">
            <a:xfrm>
              <a:off x="284" y="464"/>
              <a:ext cx="67" cy="3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9713" y="1800"/>
                  </a:moveTo>
                  <a:lnTo>
                    <a:pt x="0" y="0"/>
                  </a:lnTo>
                  <a:lnTo>
                    <a:pt x="210" y="3960"/>
                  </a:lnTo>
                  <a:lnTo>
                    <a:pt x="210" y="7200"/>
                  </a:lnTo>
                  <a:lnTo>
                    <a:pt x="210" y="10440"/>
                  </a:lnTo>
                  <a:lnTo>
                    <a:pt x="210" y="13680"/>
                  </a:lnTo>
                  <a:lnTo>
                    <a:pt x="21600" y="21600"/>
                  </a:lnTo>
                  <a:lnTo>
                    <a:pt x="20971" y="13320"/>
                  </a:lnTo>
                  <a:lnTo>
                    <a:pt x="20551" y="7200"/>
                  </a:lnTo>
                  <a:lnTo>
                    <a:pt x="19922" y="2880"/>
                  </a:lnTo>
                  <a:lnTo>
                    <a:pt x="19713" y="1800"/>
                  </a:lnTo>
                  <a:close/>
                  <a:moveTo>
                    <a:pt x="19713" y="180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09" name="AutoShape 147"/>
            <p:cNvSpPr>
              <a:spLocks/>
            </p:cNvSpPr>
            <p:nvPr/>
          </p:nvSpPr>
          <p:spPr bwMode="auto">
            <a:xfrm>
              <a:off x="264" y="488"/>
              <a:ext cx="87" cy="8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4836" y="0"/>
                  </a:moveTo>
                  <a:lnTo>
                    <a:pt x="3869" y="7200"/>
                  </a:lnTo>
                  <a:lnTo>
                    <a:pt x="2257" y="12223"/>
                  </a:lnTo>
                  <a:lnTo>
                    <a:pt x="806" y="15237"/>
                  </a:lnTo>
                  <a:lnTo>
                    <a:pt x="0" y="16242"/>
                  </a:lnTo>
                  <a:lnTo>
                    <a:pt x="20955" y="21600"/>
                  </a:lnTo>
                  <a:lnTo>
                    <a:pt x="21278" y="16409"/>
                  </a:lnTo>
                  <a:lnTo>
                    <a:pt x="21600" y="11888"/>
                  </a:lnTo>
                  <a:lnTo>
                    <a:pt x="21600" y="7367"/>
                  </a:lnTo>
                  <a:lnTo>
                    <a:pt x="21278" y="3684"/>
                  </a:lnTo>
                  <a:lnTo>
                    <a:pt x="4836" y="0"/>
                  </a:lnTo>
                  <a:close/>
                  <a:moveTo>
                    <a:pt x="4836" y="0"/>
                  </a:moveTo>
                </a:path>
              </a:pathLst>
            </a:custGeom>
            <a:solidFill>
              <a:srgbClr val="DDD8A3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10" name="AutoShape 148"/>
            <p:cNvSpPr>
              <a:spLocks/>
            </p:cNvSpPr>
            <p:nvPr/>
          </p:nvSpPr>
          <p:spPr bwMode="auto">
            <a:xfrm>
              <a:off x="361" y="469"/>
              <a:ext cx="39" cy="9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720" y="543"/>
                  </a:lnTo>
                  <a:lnTo>
                    <a:pt x="2520" y="1902"/>
                  </a:lnTo>
                  <a:lnTo>
                    <a:pt x="5400" y="3804"/>
                  </a:lnTo>
                  <a:lnTo>
                    <a:pt x="8640" y="6249"/>
                  </a:lnTo>
                  <a:lnTo>
                    <a:pt x="11880" y="9238"/>
                  </a:lnTo>
                  <a:lnTo>
                    <a:pt x="15840" y="12226"/>
                  </a:lnTo>
                  <a:lnTo>
                    <a:pt x="19080" y="15351"/>
                  </a:lnTo>
                  <a:lnTo>
                    <a:pt x="21600" y="18340"/>
                  </a:lnTo>
                  <a:lnTo>
                    <a:pt x="21240" y="18475"/>
                  </a:lnTo>
                  <a:lnTo>
                    <a:pt x="19440" y="18747"/>
                  </a:lnTo>
                  <a:lnTo>
                    <a:pt x="17280" y="19291"/>
                  </a:lnTo>
                  <a:lnTo>
                    <a:pt x="14400" y="19698"/>
                  </a:lnTo>
                  <a:lnTo>
                    <a:pt x="11520" y="20377"/>
                  </a:lnTo>
                  <a:lnTo>
                    <a:pt x="8280" y="20785"/>
                  </a:lnTo>
                  <a:lnTo>
                    <a:pt x="5400" y="21328"/>
                  </a:lnTo>
                  <a:lnTo>
                    <a:pt x="2520" y="21600"/>
                  </a:lnTo>
                  <a:lnTo>
                    <a:pt x="2880" y="19562"/>
                  </a:lnTo>
                  <a:lnTo>
                    <a:pt x="3600" y="14264"/>
                  </a:lnTo>
                  <a:lnTo>
                    <a:pt x="3240" y="72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11" name="AutoShape 149"/>
            <p:cNvSpPr>
              <a:spLocks/>
            </p:cNvSpPr>
            <p:nvPr/>
          </p:nvSpPr>
          <p:spPr bwMode="auto">
            <a:xfrm>
              <a:off x="102" y="552"/>
              <a:ext cx="193" cy="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73" y="1497"/>
                  </a:moveTo>
                  <a:lnTo>
                    <a:pt x="12291" y="0"/>
                  </a:lnTo>
                  <a:lnTo>
                    <a:pt x="11782" y="214"/>
                  </a:lnTo>
                  <a:lnTo>
                    <a:pt x="10400" y="642"/>
                  </a:lnTo>
                  <a:lnTo>
                    <a:pt x="8436" y="1711"/>
                  </a:lnTo>
                  <a:lnTo>
                    <a:pt x="6182" y="2780"/>
                  </a:lnTo>
                  <a:lnTo>
                    <a:pt x="3927" y="3850"/>
                  </a:lnTo>
                  <a:lnTo>
                    <a:pt x="1891" y="5133"/>
                  </a:lnTo>
                  <a:lnTo>
                    <a:pt x="582" y="6416"/>
                  </a:lnTo>
                  <a:lnTo>
                    <a:pt x="0" y="7485"/>
                  </a:lnTo>
                  <a:lnTo>
                    <a:pt x="145" y="8127"/>
                  </a:lnTo>
                  <a:lnTo>
                    <a:pt x="655" y="8768"/>
                  </a:lnTo>
                  <a:lnTo>
                    <a:pt x="1527" y="9838"/>
                  </a:lnTo>
                  <a:lnTo>
                    <a:pt x="2618" y="10907"/>
                  </a:lnTo>
                  <a:lnTo>
                    <a:pt x="3855" y="11976"/>
                  </a:lnTo>
                  <a:lnTo>
                    <a:pt x="5382" y="13046"/>
                  </a:lnTo>
                  <a:lnTo>
                    <a:pt x="7055" y="14329"/>
                  </a:lnTo>
                  <a:lnTo>
                    <a:pt x="8800" y="15612"/>
                  </a:lnTo>
                  <a:lnTo>
                    <a:pt x="10618" y="16467"/>
                  </a:lnTo>
                  <a:lnTo>
                    <a:pt x="12509" y="17750"/>
                  </a:lnTo>
                  <a:lnTo>
                    <a:pt x="14255" y="18820"/>
                  </a:lnTo>
                  <a:lnTo>
                    <a:pt x="16000" y="19461"/>
                  </a:lnTo>
                  <a:lnTo>
                    <a:pt x="17673" y="20531"/>
                  </a:lnTo>
                  <a:lnTo>
                    <a:pt x="19200" y="20958"/>
                  </a:lnTo>
                  <a:lnTo>
                    <a:pt x="20509" y="21386"/>
                  </a:lnTo>
                  <a:lnTo>
                    <a:pt x="21600" y="21600"/>
                  </a:lnTo>
                  <a:lnTo>
                    <a:pt x="12873" y="7913"/>
                  </a:lnTo>
                  <a:lnTo>
                    <a:pt x="14473" y="1497"/>
                  </a:lnTo>
                  <a:close/>
                  <a:moveTo>
                    <a:pt x="14473" y="1497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12" name="AutoShape 150"/>
            <p:cNvSpPr>
              <a:spLocks/>
            </p:cNvSpPr>
            <p:nvPr/>
          </p:nvSpPr>
          <p:spPr bwMode="auto">
            <a:xfrm>
              <a:off x="217" y="556"/>
              <a:ext cx="217" cy="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8318" y="21600"/>
                  </a:moveTo>
                  <a:lnTo>
                    <a:pt x="9156" y="21370"/>
                  </a:lnTo>
                  <a:lnTo>
                    <a:pt x="10123" y="20911"/>
                  </a:lnTo>
                  <a:lnTo>
                    <a:pt x="11090" y="19762"/>
                  </a:lnTo>
                  <a:lnTo>
                    <a:pt x="12122" y="18843"/>
                  </a:lnTo>
                  <a:lnTo>
                    <a:pt x="13218" y="17464"/>
                  </a:lnTo>
                  <a:lnTo>
                    <a:pt x="14379" y="16085"/>
                  </a:lnTo>
                  <a:lnTo>
                    <a:pt x="15475" y="14477"/>
                  </a:lnTo>
                  <a:lnTo>
                    <a:pt x="16506" y="12868"/>
                  </a:lnTo>
                  <a:lnTo>
                    <a:pt x="17538" y="11260"/>
                  </a:lnTo>
                  <a:lnTo>
                    <a:pt x="18441" y="10111"/>
                  </a:lnTo>
                  <a:lnTo>
                    <a:pt x="19343" y="8502"/>
                  </a:lnTo>
                  <a:lnTo>
                    <a:pt x="20053" y="7353"/>
                  </a:lnTo>
                  <a:lnTo>
                    <a:pt x="20697" y="6434"/>
                  </a:lnTo>
                  <a:lnTo>
                    <a:pt x="21213" y="5515"/>
                  </a:lnTo>
                  <a:lnTo>
                    <a:pt x="21471" y="5055"/>
                  </a:lnTo>
                  <a:lnTo>
                    <a:pt x="21600" y="4826"/>
                  </a:lnTo>
                  <a:lnTo>
                    <a:pt x="17216" y="5745"/>
                  </a:lnTo>
                  <a:lnTo>
                    <a:pt x="13540" y="10570"/>
                  </a:lnTo>
                  <a:lnTo>
                    <a:pt x="1419" y="0"/>
                  </a:lnTo>
                  <a:lnTo>
                    <a:pt x="0" y="6894"/>
                  </a:lnTo>
                  <a:lnTo>
                    <a:pt x="7737" y="21600"/>
                  </a:lnTo>
                  <a:lnTo>
                    <a:pt x="7931" y="21600"/>
                  </a:lnTo>
                  <a:lnTo>
                    <a:pt x="8060" y="21600"/>
                  </a:lnTo>
                  <a:lnTo>
                    <a:pt x="8189" y="21600"/>
                  </a:lnTo>
                  <a:lnTo>
                    <a:pt x="8318" y="21600"/>
                  </a:lnTo>
                  <a:close/>
                  <a:moveTo>
                    <a:pt x="8318" y="2160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13" name="AutoShape 151"/>
            <p:cNvSpPr>
              <a:spLocks/>
            </p:cNvSpPr>
            <p:nvPr/>
          </p:nvSpPr>
          <p:spPr bwMode="auto">
            <a:xfrm>
              <a:off x="84" y="577"/>
              <a:ext cx="180" cy="5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55" y="0"/>
                  </a:moveTo>
                  <a:lnTo>
                    <a:pt x="77" y="260"/>
                  </a:lnTo>
                  <a:lnTo>
                    <a:pt x="0" y="1561"/>
                  </a:lnTo>
                  <a:lnTo>
                    <a:pt x="77" y="2863"/>
                  </a:lnTo>
                  <a:lnTo>
                    <a:pt x="542" y="3904"/>
                  </a:lnTo>
                  <a:lnTo>
                    <a:pt x="1703" y="5725"/>
                  </a:lnTo>
                  <a:lnTo>
                    <a:pt x="2942" y="7547"/>
                  </a:lnTo>
                  <a:lnTo>
                    <a:pt x="4258" y="9369"/>
                  </a:lnTo>
                  <a:lnTo>
                    <a:pt x="5729" y="11190"/>
                  </a:lnTo>
                  <a:lnTo>
                    <a:pt x="7123" y="13012"/>
                  </a:lnTo>
                  <a:lnTo>
                    <a:pt x="8671" y="14313"/>
                  </a:lnTo>
                  <a:lnTo>
                    <a:pt x="10065" y="15875"/>
                  </a:lnTo>
                  <a:lnTo>
                    <a:pt x="11613" y="17436"/>
                  </a:lnTo>
                  <a:lnTo>
                    <a:pt x="13006" y="18737"/>
                  </a:lnTo>
                  <a:lnTo>
                    <a:pt x="14477" y="19518"/>
                  </a:lnTo>
                  <a:lnTo>
                    <a:pt x="15794" y="20559"/>
                  </a:lnTo>
                  <a:lnTo>
                    <a:pt x="17110" y="21080"/>
                  </a:lnTo>
                  <a:lnTo>
                    <a:pt x="18426" y="21600"/>
                  </a:lnTo>
                  <a:lnTo>
                    <a:pt x="19510" y="21600"/>
                  </a:lnTo>
                  <a:lnTo>
                    <a:pt x="20594" y="21600"/>
                  </a:lnTo>
                  <a:lnTo>
                    <a:pt x="21600" y="21340"/>
                  </a:lnTo>
                  <a:lnTo>
                    <a:pt x="21368" y="21080"/>
                  </a:lnTo>
                  <a:lnTo>
                    <a:pt x="20671" y="20819"/>
                  </a:lnTo>
                  <a:lnTo>
                    <a:pt x="19742" y="20039"/>
                  </a:lnTo>
                  <a:lnTo>
                    <a:pt x="18426" y="18998"/>
                  </a:lnTo>
                  <a:lnTo>
                    <a:pt x="16877" y="17957"/>
                  </a:lnTo>
                  <a:lnTo>
                    <a:pt x="15097" y="16655"/>
                  </a:lnTo>
                  <a:lnTo>
                    <a:pt x="13316" y="15094"/>
                  </a:lnTo>
                  <a:lnTo>
                    <a:pt x="11381" y="13533"/>
                  </a:lnTo>
                  <a:lnTo>
                    <a:pt x="9368" y="11711"/>
                  </a:lnTo>
                  <a:lnTo>
                    <a:pt x="7510" y="9889"/>
                  </a:lnTo>
                  <a:lnTo>
                    <a:pt x="5652" y="8328"/>
                  </a:lnTo>
                  <a:lnTo>
                    <a:pt x="4026" y="6766"/>
                  </a:lnTo>
                  <a:lnTo>
                    <a:pt x="2632" y="4945"/>
                  </a:lnTo>
                  <a:lnTo>
                    <a:pt x="1471" y="3123"/>
                  </a:lnTo>
                  <a:lnTo>
                    <a:pt x="619" y="1561"/>
                  </a:lnTo>
                  <a:lnTo>
                    <a:pt x="155" y="0"/>
                  </a:lnTo>
                  <a:close/>
                  <a:moveTo>
                    <a:pt x="155" y="0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14" name="AutoShape 152"/>
            <p:cNvSpPr>
              <a:spLocks/>
            </p:cNvSpPr>
            <p:nvPr/>
          </p:nvSpPr>
          <p:spPr bwMode="auto">
            <a:xfrm>
              <a:off x="300" y="91"/>
              <a:ext cx="25" cy="2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1077" y="21600"/>
                  </a:moveTo>
                  <a:lnTo>
                    <a:pt x="14954" y="21000"/>
                  </a:lnTo>
                  <a:lnTo>
                    <a:pt x="18831" y="18000"/>
                  </a:lnTo>
                  <a:lnTo>
                    <a:pt x="21046" y="15600"/>
                  </a:lnTo>
                  <a:lnTo>
                    <a:pt x="21600" y="11400"/>
                  </a:lnTo>
                  <a:lnTo>
                    <a:pt x="21046" y="7200"/>
                  </a:lnTo>
                  <a:lnTo>
                    <a:pt x="18831" y="3600"/>
                  </a:lnTo>
                  <a:lnTo>
                    <a:pt x="14954" y="600"/>
                  </a:lnTo>
                  <a:lnTo>
                    <a:pt x="11077" y="0"/>
                  </a:lnTo>
                  <a:lnTo>
                    <a:pt x="6646" y="600"/>
                  </a:lnTo>
                  <a:lnTo>
                    <a:pt x="3323" y="3600"/>
                  </a:lnTo>
                  <a:lnTo>
                    <a:pt x="554" y="7200"/>
                  </a:lnTo>
                  <a:lnTo>
                    <a:pt x="0" y="11400"/>
                  </a:lnTo>
                  <a:lnTo>
                    <a:pt x="554" y="15600"/>
                  </a:lnTo>
                  <a:lnTo>
                    <a:pt x="3323" y="18000"/>
                  </a:lnTo>
                  <a:lnTo>
                    <a:pt x="6646" y="21000"/>
                  </a:lnTo>
                  <a:lnTo>
                    <a:pt x="11077" y="21600"/>
                  </a:lnTo>
                  <a:close/>
                  <a:moveTo>
                    <a:pt x="11077" y="21600"/>
                  </a:moveTo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15" name="Line 153"/>
          <p:cNvSpPr>
            <a:spLocks noChangeShapeType="1"/>
          </p:cNvSpPr>
          <p:nvPr/>
        </p:nvSpPr>
        <p:spPr bwMode="auto">
          <a:xfrm rot="10800000" flipH="1">
            <a:off x="4789488" y="2173288"/>
            <a:ext cx="1587" cy="946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6" name="Line 154"/>
          <p:cNvSpPr>
            <a:spLocks noChangeShapeType="1"/>
          </p:cNvSpPr>
          <p:nvPr/>
        </p:nvSpPr>
        <p:spPr bwMode="auto">
          <a:xfrm rot="10800000" flipH="1">
            <a:off x="3284538" y="3590925"/>
            <a:ext cx="11509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7" name="Line 155"/>
          <p:cNvSpPr>
            <a:spLocks noChangeShapeType="1"/>
          </p:cNvSpPr>
          <p:nvPr/>
        </p:nvSpPr>
        <p:spPr bwMode="auto">
          <a:xfrm rot="10800000" flipH="1">
            <a:off x="1443038" y="3590925"/>
            <a:ext cx="115093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56"/>
          <p:cNvGrpSpPr>
            <a:grpSpLocks/>
          </p:cNvGrpSpPr>
          <p:nvPr/>
        </p:nvGrpSpPr>
        <p:grpSpPr bwMode="auto">
          <a:xfrm>
            <a:off x="1477963" y="3392488"/>
            <a:ext cx="1116012" cy="506412"/>
            <a:chOff x="0" y="0"/>
            <a:chExt cx="703" cy="319"/>
          </a:xfrm>
        </p:grpSpPr>
        <p:sp>
          <p:nvSpPr>
            <p:cNvPr id="63594" name="Line 157"/>
            <p:cNvSpPr>
              <a:spLocks noChangeShapeType="1"/>
            </p:cNvSpPr>
            <p:nvPr/>
          </p:nvSpPr>
          <p:spPr bwMode="auto">
            <a:xfrm>
              <a:off x="0" y="0"/>
              <a:ext cx="703" cy="1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95" name="Line 158"/>
            <p:cNvSpPr>
              <a:spLocks noChangeShapeType="1"/>
            </p:cNvSpPr>
            <p:nvPr/>
          </p:nvSpPr>
          <p:spPr bwMode="auto">
            <a:xfrm>
              <a:off x="0" y="159"/>
              <a:ext cx="703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96" name="Line 159"/>
            <p:cNvSpPr>
              <a:spLocks noChangeShapeType="1"/>
            </p:cNvSpPr>
            <p:nvPr/>
          </p:nvSpPr>
          <p:spPr bwMode="auto">
            <a:xfrm>
              <a:off x="0" y="318"/>
              <a:ext cx="703" cy="1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60"/>
          <p:cNvGrpSpPr>
            <a:grpSpLocks/>
          </p:cNvGrpSpPr>
          <p:nvPr/>
        </p:nvGrpSpPr>
        <p:grpSpPr bwMode="auto">
          <a:xfrm>
            <a:off x="3314700" y="3392488"/>
            <a:ext cx="1116013" cy="506412"/>
            <a:chOff x="0" y="0"/>
            <a:chExt cx="703" cy="319"/>
          </a:xfrm>
        </p:grpSpPr>
        <p:sp>
          <p:nvSpPr>
            <p:cNvPr id="63591" name="Line 161"/>
            <p:cNvSpPr>
              <a:spLocks noChangeShapeType="1"/>
            </p:cNvSpPr>
            <p:nvPr/>
          </p:nvSpPr>
          <p:spPr bwMode="auto">
            <a:xfrm>
              <a:off x="0" y="0"/>
              <a:ext cx="703" cy="1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92" name="Line 162"/>
            <p:cNvSpPr>
              <a:spLocks noChangeShapeType="1"/>
            </p:cNvSpPr>
            <p:nvPr/>
          </p:nvSpPr>
          <p:spPr bwMode="auto">
            <a:xfrm>
              <a:off x="0" y="159"/>
              <a:ext cx="703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93" name="Line 163"/>
            <p:cNvSpPr>
              <a:spLocks noChangeShapeType="1"/>
            </p:cNvSpPr>
            <p:nvPr/>
          </p:nvSpPr>
          <p:spPr bwMode="auto">
            <a:xfrm>
              <a:off x="0" y="318"/>
              <a:ext cx="703" cy="1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64"/>
          <p:cNvGrpSpPr>
            <a:grpSpLocks/>
          </p:cNvGrpSpPr>
          <p:nvPr/>
        </p:nvGrpSpPr>
        <p:grpSpPr bwMode="auto">
          <a:xfrm>
            <a:off x="5149850" y="3392488"/>
            <a:ext cx="1116013" cy="506412"/>
            <a:chOff x="0" y="0"/>
            <a:chExt cx="703" cy="319"/>
          </a:xfrm>
        </p:grpSpPr>
        <p:sp>
          <p:nvSpPr>
            <p:cNvPr id="63588" name="Line 165"/>
            <p:cNvSpPr>
              <a:spLocks noChangeShapeType="1"/>
            </p:cNvSpPr>
            <p:nvPr/>
          </p:nvSpPr>
          <p:spPr bwMode="auto">
            <a:xfrm>
              <a:off x="0" y="0"/>
              <a:ext cx="703" cy="1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89" name="Line 166"/>
            <p:cNvSpPr>
              <a:spLocks noChangeShapeType="1"/>
            </p:cNvSpPr>
            <p:nvPr/>
          </p:nvSpPr>
          <p:spPr bwMode="auto">
            <a:xfrm>
              <a:off x="0" y="159"/>
              <a:ext cx="703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90" name="Line 167"/>
            <p:cNvSpPr>
              <a:spLocks noChangeShapeType="1"/>
            </p:cNvSpPr>
            <p:nvPr/>
          </p:nvSpPr>
          <p:spPr bwMode="auto">
            <a:xfrm>
              <a:off x="0" y="318"/>
              <a:ext cx="703" cy="1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68"/>
          <p:cNvGrpSpPr>
            <a:grpSpLocks/>
          </p:cNvGrpSpPr>
          <p:nvPr/>
        </p:nvGrpSpPr>
        <p:grpSpPr bwMode="auto">
          <a:xfrm>
            <a:off x="1406525" y="3321050"/>
            <a:ext cx="107950" cy="647700"/>
            <a:chOff x="0" y="0"/>
            <a:chExt cx="68" cy="408"/>
          </a:xfrm>
        </p:grpSpPr>
        <p:sp>
          <p:nvSpPr>
            <p:cNvPr id="63585" name="Rectangle 169"/>
            <p:cNvSpPr>
              <a:spLocks/>
            </p:cNvSpPr>
            <p:nvPr/>
          </p:nvSpPr>
          <p:spPr bwMode="auto">
            <a:xfrm>
              <a:off x="0" y="0"/>
              <a:ext cx="68" cy="91"/>
            </a:xfrm>
            <a:prstGeom prst="rect">
              <a:avLst/>
            </a:prstGeom>
            <a:solidFill>
              <a:srgbClr val="33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86" name="Rectangle 170"/>
            <p:cNvSpPr>
              <a:spLocks/>
            </p:cNvSpPr>
            <p:nvPr/>
          </p:nvSpPr>
          <p:spPr bwMode="auto">
            <a:xfrm>
              <a:off x="0" y="158"/>
              <a:ext cx="68" cy="9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87" name="Rectangle 171"/>
            <p:cNvSpPr>
              <a:spLocks/>
            </p:cNvSpPr>
            <p:nvPr/>
          </p:nvSpPr>
          <p:spPr bwMode="auto">
            <a:xfrm>
              <a:off x="0" y="317"/>
              <a:ext cx="68" cy="91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72"/>
          <p:cNvGrpSpPr>
            <a:grpSpLocks/>
          </p:cNvGrpSpPr>
          <p:nvPr/>
        </p:nvGrpSpPr>
        <p:grpSpPr bwMode="auto">
          <a:xfrm>
            <a:off x="3278188" y="3321050"/>
            <a:ext cx="107950" cy="647700"/>
            <a:chOff x="0" y="0"/>
            <a:chExt cx="68" cy="408"/>
          </a:xfrm>
        </p:grpSpPr>
        <p:sp>
          <p:nvSpPr>
            <p:cNvPr id="63582" name="Rectangle 173"/>
            <p:cNvSpPr>
              <a:spLocks/>
            </p:cNvSpPr>
            <p:nvPr/>
          </p:nvSpPr>
          <p:spPr bwMode="auto">
            <a:xfrm>
              <a:off x="0" y="0"/>
              <a:ext cx="68" cy="91"/>
            </a:xfrm>
            <a:prstGeom prst="rect">
              <a:avLst/>
            </a:prstGeom>
            <a:solidFill>
              <a:srgbClr val="33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83" name="Rectangle 174"/>
            <p:cNvSpPr>
              <a:spLocks/>
            </p:cNvSpPr>
            <p:nvPr/>
          </p:nvSpPr>
          <p:spPr bwMode="auto">
            <a:xfrm>
              <a:off x="0" y="158"/>
              <a:ext cx="68" cy="9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84" name="Rectangle 175"/>
            <p:cNvSpPr>
              <a:spLocks/>
            </p:cNvSpPr>
            <p:nvPr/>
          </p:nvSpPr>
          <p:spPr bwMode="auto">
            <a:xfrm>
              <a:off x="0" y="317"/>
              <a:ext cx="68" cy="91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76"/>
          <p:cNvGrpSpPr>
            <a:grpSpLocks/>
          </p:cNvGrpSpPr>
          <p:nvPr/>
        </p:nvGrpSpPr>
        <p:grpSpPr bwMode="auto">
          <a:xfrm>
            <a:off x="5078413" y="3321050"/>
            <a:ext cx="107950" cy="647700"/>
            <a:chOff x="0" y="0"/>
            <a:chExt cx="68" cy="408"/>
          </a:xfrm>
        </p:grpSpPr>
        <p:sp>
          <p:nvSpPr>
            <p:cNvPr id="63579" name="Rectangle 177"/>
            <p:cNvSpPr>
              <a:spLocks/>
            </p:cNvSpPr>
            <p:nvPr/>
          </p:nvSpPr>
          <p:spPr bwMode="auto">
            <a:xfrm>
              <a:off x="0" y="0"/>
              <a:ext cx="68" cy="91"/>
            </a:xfrm>
            <a:prstGeom prst="rect">
              <a:avLst/>
            </a:prstGeom>
            <a:solidFill>
              <a:srgbClr val="33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80" name="Rectangle 178"/>
            <p:cNvSpPr>
              <a:spLocks/>
            </p:cNvSpPr>
            <p:nvPr/>
          </p:nvSpPr>
          <p:spPr bwMode="auto">
            <a:xfrm>
              <a:off x="0" y="158"/>
              <a:ext cx="68" cy="9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81" name="Rectangle 179"/>
            <p:cNvSpPr>
              <a:spLocks/>
            </p:cNvSpPr>
            <p:nvPr/>
          </p:nvSpPr>
          <p:spPr bwMode="auto">
            <a:xfrm>
              <a:off x="0" y="317"/>
              <a:ext cx="68" cy="91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684" name="Line 180"/>
          <p:cNvSpPr>
            <a:spLocks noChangeShapeType="1"/>
          </p:cNvSpPr>
          <p:nvPr/>
        </p:nvSpPr>
        <p:spPr bwMode="auto">
          <a:xfrm rot="10800000" flipH="1">
            <a:off x="4608513" y="2257425"/>
            <a:ext cx="1587" cy="809625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85" name="Line 181"/>
          <p:cNvSpPr>
            <a:spLocks noChangeShapeType="1"/>
          </p:cNvSpPr>
          <p:nvPr/>
        </p:nvSpPr>
        <p:spPr bwMode="auto">
          <a:xfrm rot="10800000" flipH="1">
            <a:off x="4860925" y="2259013"/>
            <a:ext cx="1588" cy="809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86" name="Line 182"/>
          <p:cNvSpPr>
            <a:spLocks noChangeShapeType="1"/>
          </p:cNvSpPr>
          <p:nvPr/>
        </p:nvSpPr>
        <p:spPr bwMode="auto">
          <a:xfrm rot="10800000" flipH="1">
            <a:off x="5113338" y="2257425"/>
            <a:ext cx="1587" cy="809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83"/>
          <p:cNvGrpSpPr>
            <a:grpSpLocks/>
          </p:cNvGrpSpPr>
          <p:nvPr/>
        </p:nvGrpSpPr>
        <p:grpSpPr bwMode="auto">
          <a:xfrm>
            <a:off x="6300788" y="2239963"/>
            <a:ext cx="506412" cy="811212"/>
            <a:chOff x="0" y="0"/>
            <a:chExt cx="319" cy="511"/>
          </a:xfrm>
        </p:grpSpPr>
        <p:sp>
          <p:nvSpPr>
            <p:cNvPr id="63576" name="Line 184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" cy="51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77" name="Line 185"/>
            <p:cNvSpPr>
              <a:spLocks noChangeShapeType="1"/>
            </p:cNvSpPr>
            <p:nvPr/>
          </p:nvSpPr>
          <p:spPr bwMode="auto">
            <a:xfrm rot="10800000" flipH="1">
              <a:off x="159" y="1"/>
              <a:ext cx="1" cy="51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78" name="Line 186"/>
            <p:cNvSpPr>
              <a:spLocks noChangeShapeType="1"/>
            </p:cNvSpPr>
            <p:nvPr/>
          </p:nvSpPr>
          <p:spPr bwMode="auto">
            <a:xfrm rot="10800000" flipH="1">
              <a:off x="318" y="0"/>
              <a:ext cx="1" cy="51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6300788" y="4059238"/>
            <a:ext cx="506412" cy="809625"/>
            <a:chOff x="0" y="0"/>
            <a:chExt cx="319" cy="510"/>
          </a:xfrm>
        </p:grpSpPr>
        <p:sp>
          <p:nvSpPr>
            <p:cNvPr id="63573" name="Line 18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" cy="510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74" name="Line 189"/>
            <p:cNvSpPr>
              <a:spLocks noChangeShapeType="1"/>
            </p:cNvSpPr>
            <p:nvPr/>
          </p:nvSpPr>
          <p:spPr bwMode="auto">
            <a:xfrm rot="10800000" flipH="1">
              <a:off x="159" y="0"/>
              <a:ext cx="1" cy="51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75" name="Line 190"/>
            <p:cNvSpPr>
              <a:spLocks noChangeShapeType="1"/>
            </p:cNvSpPr>
            <p:nvPr/>
          </p:nvSpPr>
          <p:spPr bwMode="auto">
            <a:xfrm rot="10800000" flipH="1">
              <a:off x="318" y="0"/>
              <a:ext cx="1" cy="51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695" name="Line 191"/>
          <p:cNvSpPr>
            <a:spLocks noChangeShapeType="1"/>
          </p:cNvSpPr>
          <p:nvPr/>
        </p:nvSpPr>
        <p:spPr bwMode="auto">
          <a:xfrm rot="10800000" flipH="1">
            <a:off x="7054850" y="2574925"/>
            <a:ext cx="833438" cy="6286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96" name="Line 192"/>
          <p:cNvSpPr>
            <a:spLocks noChangeShapeType="1"/>
          </p:cNvSpPr>
          <p:nvPr/>
        </p:nvSpPr>
        <p:spPr bwMode="auto">
          <a:xfrm rot="10800000" flipH="1">
            <a:off x="7199313" y="2682875"/>
            <a:ext cx="833437" cy="62865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97" name="Line 193"/>
          <p:cNvSpPr>
            <a:spLocks noChangeShapeType="1"/>
          </p:cNvSpPr>
          <p:nvPr/>
        </p:nvSpPr>
        <p:spPr bwMode="auto">
          <a:xfrm>
            <a:off x="7019925" y="3778250"/>
            <a:ext cx="903288" cy="52705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4"/>
          <p:cNvGrpSpPr>
            <a:grpSpLocks/>
          </p:cNvGrpSpPr>
          <p:nvPr/>
        </p:nvGrpSpPr>
        <p:grpSpPr bwMode="auto">
          <a:xfrm rot="-5400000">
            <a:off x="4807744" y="2761456"/>
            <a:ext cx="107950" cy="649288"/>
            <a:chOff x="0" y="0"/>
            <a:chExt cx="68" cy="408"/>
          </a:xfrm>
        </p:grpSpPr>
        <p:sp>
          <p:nvSpPr>
            <p:cNvPr id="63570" name="Rectangle 195"/>
            <p:cNvSpPr>
              <a:spLocks/>
            </p:cNvSpPr>
            <p:nvPr/>
          </p:nvSpPr>
          <p:spPr bwMode="auto">
            <a:xfrm>
              <a:off x="0" y="0"/>
              <a:ext cx="68" cy="91"/>
            </a:xfrm>
            <a:prstGeom prst="rect">
              <a:avLst/>
            </a:prstGeom>
            <a:solidFill>
              <a:srgbClr val="33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71" name="Rectangle 196"/>
            <p:cNvSpPr>
              <a:spLocks/>
            </p:cNvSpPr>
            <p:nvPr/>
          </p:nvSpPr>
          <p:spPr bwMode="auto">
            <a:xfrm>
              <a:off x="0" y="158"/>
              <a:ext cx="68" cy="9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72" name="Rectangle 197"/>
            <p:cNvSpPr>
              <a:spLocks/>
            </p:cNvSpPr>
            <p:nvPr/>
          </p:nvSpPr>
          <p:spPr bwMode="auto">
            <a:xfrm>
              <a:off x="0" y="317"/>
              <a:ext cx="68" cy="91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198"/>
          <p:cNvGrpSpPr>
            <a:grpSpLocks/>
          </p:cNvGrpSpPr>
          <p:nvPr/>
        </p:nvGrpSpPr>
        <p:grpSpPr bwMode="auto">
          <a:xfrm rot="-5400000">
            <a:off x="6500019" y="2761456"/>
            <a:ext cx="107950" cy="649288"/>
            <a:chOff x="0" y="0"/>
            <a:chExt cx="68" cy="408"/>
          </a:xfrm>
        </p:grpSpPr>
        <p:sp>
          <p:nvSpPr>
            <p:cNvPr id="63567" name="Rectangle 199"/>
            <p:cNvSpPr>
              <a:spLocks/>
            </p:cNvSpPr>
            <p:nvPr/>
          </p:nvSpPr>
          <p:spPr bwMode="auto">
            <a:xfrm>
              <a:off x="0" y="0"/>
              <a:ext cx="68" cy="91"/>
            </a:xfrm>
            <a:prstGeom prst="rect">
              <a:avLst/>
            </a:prstGeom>
            <a:solidFill>
              <a:srgbClr val="33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68" name="Rectangle 200"/>
            <p:cNvSpPr>
              <a:spLocks/>
            </p:cNvSpPr>
            <p:nvPr/>
          </p:nvSpPr>
          <p:spPr bwMode="auto">
            <a:xfrm>
              <a:off x="0" y="158"/>
              <a:ext cx="68" cy="9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69" name="Rectangle 201"/>
            <p:cNvSpPr>
              <a:spLocks/>
            </p:cNvSpPr>
            <p:nvPr/>
          </p:nvSpPr>
          <p:spPr bwMode="auto">
            <a:xfrm>
              <a:off x="0" y="317"/>
              <a:ext cx="68" cy="91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02"/>
          <p:cNvGrpSpPr>
            <a:grpSpLocks/>
          </p:cNvGrpSpPr>
          <p:nvPr/>
        </p:nvGrpSpPr>
        <p:grpSpPr bwMode="auto">
          <a:xfrm rot="-5400000">
            <a:off x="6500813" y="3735388"/>
            <a:ext cx="107950" cy="647700"/>
            <a:chOff x="0" y="0"/>
            <a:chExt cx="68" cy="408"/>
          </a:xfrm>
        </p:grpSpPr>
        <p:sp>
          <p:nvSpPr>
            <p:cNvPr id="63564" name="Rectangle 203"/>
            <p:cNvSpPr>
              <a:spLocks/>
            </p:cNvSpPr>
            <p:nvPr/>
          </p:nvSpPr>
          <p:spPr bwMode="auto">
            <a:xfrm>
              <a:off x="0" y="0"/>
              <a:ext cx="68" cy="91"/>
            </a:xfrm>
            <a:prstGeom prst="rect">
              <a:avLst/>
            </a:prstGeom>
            <a:solidFill>
              <a:srgbClr val="33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65" name="Rectangle 204"/>
            <p:cNvSpPr>
              <a:spLocks/>
            </p:cNvSpPr>
            <p:nvPr/>
          </p:nvSpPr>
          <p:spPr bwMode="auto">
            <a:xfrm>
              <a:off x="0" y="158"/>
              <a:ext cx="68" cy="9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66" name="Rectangle 205"/>
            <p:cNvSpPr>
              <a:spLocks/>
            </p:cNvSpPr>
            <p:nvPr/>
          </p:nvSpPr>
          <p:spPr bwMode="auto">
            <a:xfrm>
              <a:off x="0" y="317"/>
              <a:ext cx="68" cy="91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06"/>
          <p:cNvGrpSpPr>
            <a:grpSpLocks/>
          </p:cNvGrpSpPr>
          <p:nvPr/>
        </p:nvGrpSpPr>
        <p:grpSpPr bwMode="auto">
          <a:xfrm>
            <a:off x="4789488" y="3033713"/>
            <a:ext cx="396875" cy="107950"/>
            <a:chOff x="0" y="0"/>
            <a:chExt cx="250" cy="68"/>
          </a:xfrm>
        </p:grpSpPr>
        <p:sp>
          <p:nvSpPr>
            <p:cNvPr id="63562" name="Rectangle 207"/>
            <p:cNvSpPr>
              <a:spLocks/>
            </p:cNvSpPr>
            <p:nvPr/>
          </p:nvSpPr>
          <p:spPr bwMode="auto">
            <a:xfrm rot="-5400000">
              <a:off x="11" y="-11"/>
              <a:ext cx="68" cy="9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63" name="Rectangle 208"/>
            <p:cNvSpPr>
              <a:spLocks/>
            </p:cNvSpPr>
            <p:nvPr/>
          </p:nvSpPr>
          <p:spPr bwMode="auto">
            <a:xfrm rot="-5400000">
              <a:off x="170" y="-11"/>
              <a:ext cx="68" cy="90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09"/>
          <p:cNvGrpSpPr>
            <a:grpSpLocks/>
          </p:cNvGrpSpPr>
          <p:nvPr/>
        </p:nvGrpSpPr>
        <p:grpSpPr bwMode="auto">
          <a:xfrm>
            <a:off x="7010400" y="3048000"/>
            <a:ext cx="333375" cy="325438"/>
            <a:chOff x="0" y="0"/>
            <a:chExt cx="210" cy="205"/>
          </a:xfrm>
        </p:grpSpPr>
        <p:sp>
          <p:nvSpPr>
            <p:cNvPr id="63560" name="Rectangle 210"/>
            <p:cNvSpPr>
              <a:spLocks/>
            </p:cNvSpPr>
            <p:nvPr/>
          </p:nvSpPr>
          <p:spPr bwMode="auto">
            <a:xfrm rot="-2580000">
              <a:off x="21" y="10"/>
              <a:ext cx="68" cy="9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61" name="Rectangle 211"/>
            <p:cNvSpPr>
              <a:spLocks/>
            </p:cNvSpPr>
            <p:nvPr/>
          </p:nvSpPr>
          <p:spPr bwMode="auto">
            <a:xfrm rot="-2580000">
              <a:off x="120" y="103"/>
              <a:ext cx="68" cy="91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716" name="Rectangle 212"/>
          <p:cNvSpPr>
            <a:spLocks/>
          </p:cNvSpPr>
          <p:nvPr/>
        </p:nvSpPr>
        <p:spPr bwMode="auto">
          <a:xfrm rot="1679999">
            <a:off x="6950075" y="3681413"/>
            <a:ext cx="107950" cy="144462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717" name="Picture 21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0100" y="1196975"/>
            <a:ext cx="469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718" name="Picture 21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6838" y="1196975"/>
            <a:ext cx="469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719" name="Picture 21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888" y="1952625"/>
            <a:ext cx="469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720" name="Picture 21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1988" y="4437063"/>
            <a:ext cx="469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721" name="Picture 21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5121275"/>
            <a:ext cx="469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722" name="Line 218"/>
          <p:cNvSpPr>
            <a:spLocks noChangeShapeType="1"/>
          </p:cNvSpPr>
          <p:nvPr/>
        </p:nvSpPr>
        <p:spPr bwMode="auto">
          <a:xfrm>
            <a:off x="4357688" y="2060575"/>
            <a:ext cx="1587" cy="1116013"/>
          </a:xfrm>
          <a:prstGeom prst="line">
            <a:avLst/>
          </a:prstGeom>
          <a:noFill/>
          <a:ln w="38100">
            <a:solidFill>
              <a:srgbClr val="3333CC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723" name="Picture 21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4200" y="2205038"/>
            <a:ext cx="431800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724" name="Picture 22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4200" y="2205038"/>
            <a:ext cx="431800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725" name="Picture 22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4200" y="2205038"/>
            <a:ext cx="431800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1726" name="AutoShape 222"/>
          <p:cNvSpPr>
            <a:spLocks/>
          </p:cNvSpPr>
          <p:nvPr/>
        </p:nvSpPr>
        <p:spPr bwMode="auto">
          <a:xfrm>
            <a:off x="4465638" y="2133600"/>
            <a:ext cx="323850" cy="100965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2" y="15493"/>
                </a:moveTo>
                <a:cubicBezTo>
                  <a:pt x="19994" y="11847"/>
                  <a:pt x="19139" y="6790"/>
                  <a:pt x="15493" y="4198"/>
                </a:cubicBezTo>
                <a:cubicBezTo>
                  <a:pt x="12683" y="2201"/>
                  <a:pt x="8917" y="2201"/>
                  <a:pt x="6107" y="4198"/>
                </a:cubicBezTo>
                <a:close/>
                <a:moveTo>
                  <a:pt x="4198" y="6107"/>
                </a:moveTo>
                <a:cubicBezTo>
                  <a:pt x="1606" y="9753"/>
                  <a:pt x="2461" y="14810"/>
                  <a:pt x="6107" y="17402"/>
                </a:cubicBezTo>
                <a:cubicBezTo>
                  <a:pt x="8917" y="19399"/>
                  <a:pt x="12683" y="19399"/>
                  <a:pt x="15493" y="17402"/>
                </a:cubicBezTo>
                <a:close/>
                <a:moveTo>
                  <a:pt x="4198" y="6107"/>
                </a:moveTo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23"/>
          <p:cNvGrpSpPr>
            <a:grpSpLocks/>
          </p:cNvGrpSpPr>
          <p:nvPr/>
        </p:nvGrpSpPr>
        <p:grpSpPr bwMode="auto">
          <a:xfrm>
            <a:off x="3276600" y="3500438"/>
            <a:ext cx="1150938" cy="290512"/>
            <a:chOff x="0" y="0"/>
            <a:chExt cx="725" cy="183"/>
          </a:xfrm>
        </p:grpSpPr>
        <p:sp>
          <p:nvSpPr>
            <p:cNvPr id="63557" name="Line 224"/>
            <p:cNvSpPr>
              <a:spLocks noChangeShapeType="1"/>
            </p:cNvSpPr>
            <p:nvPr/>
          </p:nvSpPr>
          <p:spPr bwMode="auto">
            <a:xfrm flipH="1">
              <a:off x="0" y="0"/>
              <a:ext cx="725" cy="1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8" name="Line 225"/>
            <p:cNvSpPr>
              <a:spLocks noChangeShapeType="1"/>
            </p:cNvSpPr>
            <p:nvPr/>
          </p:nvSpPr>
          <p:spPr bwMode="auto">
            <a:xfrm flipH="1">
              <a:off x="0" y="91"/>
              <a:ext cx="725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9" name="Line 226"/>
            <p:cNvSpPr>
              <a:spLocks noChangeShapeType="1"/>
            </p:cNvSpPr>
            <p:nvPr/>
          </p:nvSpPr>
          <p:spPr bwMode="auto">
            <a:xfrm flipH="1">
              <a:off x="0" y="182"/>
              <a:ext cx="725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227"/>
          <p:cNvGrpSpPr>
            <a:grpSpLocks/>
          </p:cNvGrpSpPr>
          <p:nvPr/>
        </p:nvGrpSpPr>
        <p:grpSpPr bwMode="auto">
          <a:xfrm>
            <a:off x="5041900" y="3500438"/>
            <a:ext cx="1150938" cy="290512"/>
            <a:chOff x="0" y="0"/>
            <a:chExt cx="725" cy="183"/>
          </a:xfrm>
        </p:grpSpPr>
        <p:sp>
          <p:nvSpPr>
            <p:cNvPr id="63554" name="Line 228"/>
            <p:cNvSpPr>
              <a:spLocks noChangeShapeType="1"/>
            </p:cNvSpPr>
            <p:nvPr/>
          </p:nvSpPr>
          <p:spPr bwMode="auto">
            <a:xfrm flipH="1">
              <a:off x="0" y="0"/>
              <a:ext cx="725" cy="1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5" name="Line 229"/>
            <p:cNvSpPr>
              <a:spLocks noChangeShapeType="1"/>
            </p:cNvSpPr>
            <p:nvPr/>
          </p:nvSpPr>
          <p:spPr bwMode="auto">
            <a:xfrm flipH="1">
              <a:off x="0" y="91"/>
              <a:ext cx="725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6" name="Line 230"/>
            <p:cNvSpPr>
              <a:spLocks noChangeShapeType="1"/>
            </p:cNvSpPr>
            <p:nvPr/>
          </p:nvSpPr>
          <p:spPr bwMode="auto">
            <a:xfrm flipH="1">
              <a:off x="0" y="182"/>
              <a:ext cx="725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31"/>
          <p:cNvGrpSpPr>
            <a:grpSpLocks/>
          </p:cNvGrpSpPr>
          <p:nvPr/>
        </p:nvGrpSpPr>
        <p:grpSpPr bwMode="auto">
          <a:xfrm rot="5400000">
            <a:off x="6199981" y="4318795"/>
            <a:ext cx="701675" cy="290512"/>
            <a:chOff x="0" y="0"/>
            <a:chExt cx="442" cy="183"/>
          </a:xfrm>
        </p:grpSpPr>
        <p:sp>
          <p:nvSpPr>
            <p:cNvPr id="63551" name="Line 232"/>
            <p:cNvSpPr>
              <a:spLocks noChangeShapeType="1"/>
            </p:cNvSpPr>
            <p:nvPr/>
          </p:nvSpPr>
          <p:spPr bwMode="auto">
            <a:xfrm flipH="1">
              <a:off x="0" y="0"/>
              <a:ext cx="442" cy="1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2" name="Line 233"/>
            <p:cNvSpPr>
              <a:spLocks noChangeShapeType="1"/>
            </p:cNvSpPr>
            <p:nvPr/>
          </p:nvSpPr>
          <p:spPr bwMode="auto">
            <a:xfrm flipH="1">
              <a:off x="0" y="91"/>
              <a:ext cx="442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3" name="Line 234"/>
            <p:cNvSpPr>
              <a:spLocks noChangeShapeType="1"/>
            </p:cNvSpPr>
            <p:nvPr/>
          </p:nvSpPr>
          <p:spPr bwMode="auto">
            <a:xfrm flipH="1">
              <a:off x="0" y="182"/>
              <a:ext cx="442" cy="1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1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2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3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3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3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503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1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2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3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4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5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6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6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6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1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1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1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2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502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1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84" grpId="0" animBg="1"/>
      <p:bldP spid="21684" grpId="1" animBg="1"/>
      <p:bldP spid="21685" grpId="0" animBg="1"/>
      <p:bldP spid="21686" grpId="0" animBg="1"/>
      <p:bldP spid="21695" grpId="0" animBg="1"/>
      <p:bldP spid="21696" grpId="0" animBg="1"/>
      <p:bldP spid="21697" grpId="0" animBg="1"/>
      <p:bldP spid="21716" grpId="0" animBg="1"/>
      <p:bldP spid="21722" grpId="0" animBg="1"/>
      <p:bldP spid="21722" grpId="1" animBg="1"/>
      <p:bldP spid="21726" grpId="0" animBg="1"/>
      <p:bldP spid="2172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1"/>
          <p:cNvGrpSpPr>
            <a:grpSpLocks/>
          </p:cNvGrpSpPr>
          <p:nvPr/>
        </p:nvGrpSpPr>
        <p:grpSpPr bwMode="auto">
          <a:xfrm>
            <a:off x="250825" y="80963"/>
            <a:ext cx="438150" cy="474662"/>
            <a:chOff x="0" y="0"/>
            <a:chExt cx="276" cy="299"/>
          </a:xfrm>
        </p:grpSpPr>
        <p:sp>
          <p:nvSpPr>
            <p:cNvPr id="64561" name="Rectangle 2"/>
            <p:cNvSpPr>
              <a:spLocks/>
            </p:cNvSpPr>
            <p:nvPr/>
          </p:nvSpPr>
          <p:spPr bwMode="auto">
            <a:xfrm>
              <a:off x="0" y="0"/>
              <a:ext cx="276" cy="299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62" name="Rectangle 3"/>
            <p:cNvSpPr>
              <a:spLocks/>
            </p:cNvSpPr>
            <p:nvPr/>
          </p:nvSpPr>
          <p:spPr bwMode="auto">
            <a:xfrm>
              <a:off x="0" y="0"/>
              <a:ext cx="276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4515" name="Group 4"/>
          <p:cNvGrpSpPr>
            <a:grpSpLocks/>
          </p:cNvGrpSpPr>
          <p:nvPr/>
        </p:nvGrpSpPr>
        <p:grpSpPr bwMode="auto">
          <a:xfrm>
            <a:off x="633413" y="80963"/>
            <a:ext cx="328612" cy="474662"/>
            <a:chOff x="0" y="0"/>
            <a:chExt cx="207" cy="299"/>
          </a:xfrm>
        </p:grpSpPr>
        <p:sp>
          <p:nvSpPr>
            <p:cNvPr id="64559" name="Rectangle 5"/>
            <p:cNvSpPr>
              <a:spLocks/>
            </p:cNvSpPr>
            <p:nvPr/>
          </p:nvSpPr>
          <p:spPr bwMode="auto">
            <a:xfrm>
              <a:off x="0" y="0"/>
              <a:ext cx="207" cy="299"/>
            </a:xfrm>
            <a:prstGeom prst="rect">
              <a:avLst/>
            </a:prstGeom>
            <a:gradFill rotWithShape="0">
              <a:gsLst>
                <a:gs pos="0">
                  <a:srgbClr val="FFCF01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60" name="Rectangle 6"/>
            <p:cNvSpPr>
              <a:spLocks/>
            </p:cNvSpPr>
            <p:nvPr/>
          </p:nvSpPr>
          <p:spPr bwMode="auto">
            <a:xfrm>
              <a:off x="0" y="0"/>
              <a:ext cx="207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4516" name="Group 7"/>
          <p:cNvGrpSpPr>
            <a:grpSpLocks/>
          </p:cNvGrpSpPr>
          <p:nvPr/>
        </p:nvGrpSpPr>
        <p:grpSpPr bwMode="auto">
          <a:xfrm>
            <a:off x="341313" y="503238"/>
            <a:ext cx="422275" cy="474662"/>
            <a:chOff x="0" y="0"/>
            <a:chExt cx="266" cy="299"/>
          </a:xfrm>
        </p:grpSpPr>
        <p:sp>
          <p:nvSpPr>
            <p:cNvPr id="64557" name="Rectangle 8"/>
            <p:cNvSpPr>
              <a:spLocks/>
            </p:cNvSpPr>
            <p:nvPr/>
          </p:nvSpPr>
          <p:spPr bwMode="auto">
            <a:xfrm>
              <a:off x="0" y="0"/>
              <a:ext cx="266" cy="299"/>
            </a:xfrm>
            <a:prstGeom prst="rect">
              <a:avLst/>
            </a:prstGeom>
            <a:solidFill>
              <a:srgbClr val="3333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58" name="Rectangle 9"/>
            <p:cNvSpPr>
              <a:spLocks/>
            </p:cNvSpPr>
            <p:nvPr/>
          </p:nvSpPr>
          <p:spPr bwMode="auto">
            <a:xfrm>
              <a:off x="0" y="0"/>
              <a:ext cx="266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4517" name="Group 10"/>
          <p:cNvGrpSpPr>
            <a:grpSpLocks/>
          </p:cNvGrpSpPr>
          <p:nvPr/>
        </p:nvGrpSpPr>
        <p:grpSpPr bwMode="auto">
          <a:xfrm>
            <a:off x="711200" y="503238"/>
            <a:ext cx="368300" cy="474662"/>
            <a:chOff x="0" y="0"/>
            <a:chExt cx="232" cy="299"/>
          </a:xfrm>
        </p:grpSpPr>
        <p:sp>
          <p:nvSpPr>
            <p:cNvPr id="64555" name="Rectangle 11"/>
            <p:cNvSpPr>
              <a:spLocks/>
            </p:cNvSpPr>
            <p:nvPr/>
          </p:nvSpPr>
          <p:spPr bwMode="auto">
            <a:xfrm>
              <a:off x="0" y="0"/>
              <a:ext cx="232" cy="299"/>
            </a:xfrm>
            <a:prstGeom prst="rect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56" name="Rectangle 12"/>
            <p:cNvSpPr>
              <a:spLocks/>
            </p:cNvSpPr>
            <p:nvPr/>
          </p:nvSpPr>
          <p:spPr bwMode="auto">
            <a:xfrm>
              <a:off x="0" y="0"/>
              <a:ext cx="232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4518" name="Group 13"/>
          <p:cNvGrpSpPr>
            <a:grpSpLocks/>
          </p:cNvGrpSpPr>
          <p:nvPr/>
        </p:nvGrpSpPr>
        <p:grpSpPr bwMode="auto">
          <a:xfrm>
            <a:off x="26988" y="430213"/>
            <a:ext cx="539750" cy="422275"/>
            <a:chOff x="0" y="0"/>
            <a:chExt cx="340" cy="266"/>
          </a:xfrm>
        </p:grpSpPr>
        <p:sp>
          <p:nvSpPr>
            <p:cNvPr id="64553" name="Rectangle 14"/>
            <p:cNvSpPr>
              <a:spLocks/>
            </p:cNvSpPr>
            <p:nvPr/>
          </p:nvSpPr>
          <p:spPr bwMode="auto">
            <a:xfrm>
              <a:off x="0" y="0"/>
              <a:ext cx="340" cy="26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54" name="Rectangle 15"/>
            <p:cNvSpPr>
              <a:spLocks/>
            </p:cNvSpPr>
            <p:nvPr/>
          </p:nvSpPr>
          <p:spPr bwMode="auto">
            <a:xfrm>
              <a:off x="0" y="0"/>
              <a:ext cx="340" cy="2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4519" name="Group 16"/>
          <p:cNvGrpSpPr>
            <a:grpSpLocks/>
          </p:cNvGrpSpPr>
          <p:nvPr/>
        </p:nvGrpSpPr>
        <p:grpSpPr bwMode="auto">
          <a:xfrm>
            <a:off x="661988" y="19050"/>
            <a:ext cx="22225" cy="979488"/>
            <a:chOff x="0" y="0"/>
            <a:chExt cx="14" cy="617"/>
          </a:xfrm>
        </p:grpSpPr>
        <p:sp>
          <p:nvSpPr>
            <p:cNvPr id="64551" name="Rectangle 17"/>
            <p:cNvSpPr>
              <a:spLocks/>
            </p:cNvSpPr>
            <p:nvPr/>
          </p:nvSpPr>
          <p:spPr bwMode="auto">
            <a:xfrm>
              <a:off x="0" y="0"/>
              <a:ext cx="14" cy="617"/>
            </a:xfrm>
            <a:prstGeom prst="rect">
              <a:avLst/>
            </a:prstGeom>
            <a:solidFill>
              <a:srgbClr val="1C1C1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52" name="Rectangle 18"/>
            <p:cNvSpPr>
              <a:spLocks/>
            </p:cNvSpPr>
            <p:nvPr/>
          </p:nvSpPr>
          <p:spPr bwMode="auto">
            <a:xfrm>
              <a:off x="0" y="0"/>
              <a:ext cx="14" cy="6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4520" name="Rectangle 19"/>
          <p:cNvSpPr>
            <a:spLocks/>
          </p:cNvSpPr>
          <p:nvPr/>
        </p:nvSpPr>
        <p:spPr bwMode="auto">
          <a:xfrm>
            <a:off x="6156325" y="6618288"/>
            <a:ext cx="2844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r">
              <a:lnSpc>
                <a:spcPct val="100000"/>
              </a:lnSpc>
              <a:spcBef>
                <a:spcPts val="700"/>
              </a:spcBef>
            </a:pPr>
            <a:r>
              <a:rPr lang="en-US" sz="1200">
                <a:solidFill>
                  <a:srgbClr val="333399"/>
                </a:solidFill>
                <a:ea typeface="Tahoma" charset="0"/>
                <a:cs typeface="Tahoma" charset="0"/>
              </a:rPr>
              <a:t>2003  Carsten Griwodz &amp; Pål Halvorsen</a:t>
            </a:r>
          </a:p>
        </p:txBody>
      </p:sp>
      <p:sp>
        <p:nvSpPr>
          <p:cNvPr id="64521" name="Rectangle 20"/>
          <p:cNvSpPr>
            <a:spLocks/>
          </p:cNvSpPr>
          <p:nvPr/>
        </p:nvSpPr>
        <p:spPr bwMode="auto">
          <a:xfrm>
            <a:off x="539750" y="6634163"/>
            <a:ext cx="3784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700"/>
              </a:spcBef>
            </a:pPr>
            <a:r>
              <a:rPr lang="en-US" sz="1200">
                <a:solidFill>
                  <a:srgbClr val="333399"/>
                </a:solidFill>
                <a:ea typeface="Tahoma" charset="0"/>
                <a:cs typeface="Tahoma" charset="0"/>
              </a:rPr>
              <a:t>INF5070 – media storage and distribution systems</a:t>
            </a:r>
          </a:p>
        </p:txBody>
      </p:sp>
      <p:grpSp>
        <p:nvGrpSpPr>
          <p:cNvPr id="64522" name="Group 21"/>
          <p:cNvGrpSpPr>
            <a:grpSpLocks/>
          </p:cNvGrpSpPr>
          <p:nvPr/>
        </p:nvGrpSpPr>
        <p:grpSpPr bwMode="auto">
          <a:xfrm>
            <a:off x="250825" y="738188"/>
            <a:ext cx="8893175" cy="46037"/>
            <a:chOff x="0" y="0"/>
            <a:chExt cx="5602" cy="29"/>
          </a:xfrm>
        </p:grpSpPr>
        <p:sp>
          <p:nvSpPr>
            <p:cNvPr id="64549" name="Rectangle 22"/>
            <p:cNvSpPr>
              <a:spLocks/>
            </p:cNvSpPr>
            <p:nvPr/>
          </p:nvSpPr>
          <p:spPr bwMode="auto">
            <a:xfrm>
              <a:off x="0" y="0"/>
              <a:ext cx="5602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50" name="Rectangle 23"/>
            <p:cNvSpPr>
              <a:spLocks/>
            </p:cNvSpPr>
            <p:nvPr/>
          </p:nvSpPr>
          <p:spPr bwMode="auto">
            <a:xfrm>
              <a:off x="0" y="0"/>
              <a:ext cx="5602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4523" name="Group 24"/>
          <p:cNvGrpSpPr>
            <a:grpSpLocks/>
          </p:cNvGrpSpPr>
          <p:nvPr/>
        </p:nvGrpSpPr>
        <p:grpSpPr bwMode="auto">
          <a:xfrm>
            <a:off x="7938" y="6473825"/>
            <a:ext cx="9136062" cy="376238"/>
            <a:chOff x="0" y="0"/>
            <a:chExt cx="5755" cy="237"/>
          </a:xfrm>
        </p:grpSpPr>
        <p:grpSp>
          <p:nvGrpSpPr>
            <p:cNvPr id="64527" name="Group 25"/>
            <p:cNvGrpSpPr>
              <a:grpSpLocks/>
            </p:cNvGrpSpPr>
            <p:nvPr/>
          </p:nvGrpSpPr>
          <p:grpSpPr bwMode="auto">
            <a:xfrm>
              <a:off x="0" y="0"/>
              <a:ext cx="368" cy="237"/>
              <a:chOff x="0" y="0"/>
              <a:chExt cx="368" cy="237"/>
            </a:xfrm>
          </p:grpSpPr>
          <p:grpSp>
            <p:nvGrpSpPr>
              <p:cNvPr id="64531" name="Group 26"/>
              <p:cNvGrpSpPr>
                <a:grpSpLocks/>
              </p:cNvGrpSpPr>
              <p:nvPr/>
            </p:nvGrpSpPr>
            <p:grpSpPr bwMode="auto">
              <a:xfrm rot="10800000" flipH="1">
                <a:off x="92" y="105"/>
                <a:ext cx="140" cy="107"/>
                <a:chOff x="0" y="0"/>
                <a:chExt cx="139" cy="106"/>
              </a:xfrm>
            </p:grpSpPr>
            <p:sp>
              <p:nvSpPr>
                <p:cNvPr id="64547" name="Rectangle 27"/>
                <p:cNvSpPr>
                  <a:spLocks/>
                </p:cNvSpPr>
                <p:nvPr/>
              </p:nvSpPr>
              <p:spPr bwMode="auto">
                <a:xfrm>
                  <a:off x="0" y="0"/>
                  <a:ext cx="139" cy="10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548" name="Rectangle 28"/>
                <p:cNvSpPr>
                  <a:spLocks/>
                </p:cNvSpPr>
                <p:nvPr/>
              </p:nvSpPr>
              <p:spPr bwMode="auto">
                <a:xfrm rot="10800000" flipH="1">
                  <a:off x="0" y="0"/>
                  <a:ext cx="139" cy="1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4532" name="Group 29"/>
              <p:cNvGrpSpPr>
                <a:grpSpLocks/>
              </p:cNvGrpSpPr>
              <p:nvPr/>
            </p:nvGrpSpPr>
            <p:grpSpPr bwMode="auto">
              <a:xfrm rot="10800000" flipH="1">
                <a:off x="214" y="105"/>
                <a:ext cx="105" cy="107"/>
                <a:chOff x="0" y="0"/>
                <a:chExt cx="104" cy="106"/>
              </a:xfrm>
            </p:grpSpPr>
            <p:sp>
              <p:nvSpPr>
                <p:cNvPr id="64545" name="Rectangle 30"/>
                <p:cNvSpPr>
                  <a:spLocks/>
                </p:cNvSpPr>
                <p:nvPr/>
              </p:nvSpPr>
              <p:spPr bwMode="auto">
                <a:xfrm>
                  <a:off x="0" y="0"/>
                  <a:ext cx="104" cy="10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F01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546" name="Rectangle 31"/>
                <p:cNvSpPr>
                  <a:spLocks/>
                </p:cNvSpPr>
                <p:nvPr/>
              </p:nvSpPr>
              <p:spPr bwMode="auto">
                <a:xfrm rot="10800000" flipH="1">
                  <a:off x="0" y="0"/>
                  <a:ext cx="104" cy="1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4533" name="Group 32"/>
              <p:cNvGrpSpPr>
                <a:grpSpLocks/>
              </p:cNvGrpSpPr>
              <p:nvPr/>
            </p:nvGrpSpPr>
            <p:grpSpPr bwMode="auto">
              <a:xfrm rot="10800000" flipH="1">
                <a:off x="132" y="10"/>
                <a:ext cx="135" cy="107"/>
                <a:chOff x="0" y="0"/>
                <a:chExt cx="134" cy="106"/>
              </a:xfrm>
            </p:grpSpPr>
            <p:sp>
              <p:nvSpPr>
                <p:cNvPr id="64543" name="Rectangle 33"/>
                <p:cNvSpPr>
                  <a:spLocks/>
                </p:cNvSpPr>
                <p:nvPr/>
              </p:nvSpPr>
              <p:spPr bwMode="auto">
                <a:xfrm>
                  <a:off x="0" y="0"/>
                  <a:ext cx="134" cy="106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544" name="Rectangle 34"/>
                <p:cNvSpPr>
                  <a:spLocks/>
                </p:cNvSpPr>
                <p:nvPr/>
              </p:nvSpPr>
              <p:spPr bwMode="auto">
                <a:xfrm rot="10800000" flipH="1">
                  <a:off x="0" y="0"/>
                  <a:ext cx="134" cy="1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4534" name="Group 35"/>
              <p:cNvGrpSpPr>
                <a:grpSpLocks/>
              </p:cNvGrpSpPr>
              <p:nvPr/>
            </p:nvGrpSpPr>
            <p:grpSpPr bwMode="auto">
              <a:xfrm rot="10800000" flipH="1">
                <a:off x="250" y="10"/>
                <a:ext cx="118" cy="107"/>
                <a:chOff x="0" y="0"/>
                <a:chExt cx="117" cy="106"/>
              </a:xfrm>
            </p:grpSpPr>
            <p:sp>
              <p:nvSpPr>
                <p:cNvPr id="64541" name="Rectangle 36"/>
                <p:cNvSpPr>
                  <a:spLocks/>
                </p:cNvSpPr>
                <p:nvPr/>
              </p:nvSpPr>
              <p:spPr bwMode="auto">
                <a:xfrm>
                  <a:off x="0" y="0"/>
                  <a:ext cx="117" cy="106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CC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542" name="Rectangle 37"/>
                <p:cNvSpPr>
                  <a:spLocks/>
                </p:cNvSpPr>
                <p:nvPr/>
              </p:nvSpPr>
              <p:spPr bwMode="auto">
                <a:xfrm rot="10800000" flipH="1">
                  <a:off x="0" y="0"/>
                  <a:ext cx="117" cy="1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4535" name="Group 38"/>
              <p:cNvGrpSpPr>
                <a:grpSpLocks/>
              </p:cNvGrpSpPr>
              <p:nvPr/>
            </p:nvGrpSpPr>
            <p:grpSpPr bwMode="auto">
              <a:xfrm rot="10800000" flipH="1">
                <a:off x="0" y="38"/>
                <a:ext cx="178" cy="96"/>
                <a:chOff x="0" y="0"/>
                <a:chExt cx="178" cy="95"/>
              </a:xfrm>
            </p:grpSpPr>
            <p:sp>
              <p:nvSpPr>
                <p:cNvPr id="64539" name="Rectangle 39"/>
                <p:cNvSpPr>
                  <a:spLocks/>
                </p:cNvSpPr>
                <p:nvPr/>
              </p:nvSpPr>
              <p:spPr bwMode="auto">
                <a:xfrm>
                  <a:off x="0" y="0"/>
                  <a:ext cx="178" cy="95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540" name="Rectangle 40"/>
                <p:cNvSpPr>
                  <a:spLocks/>
                </p:cNvSpPr>
                <p:nvPr/>
              </p:nvSpPr>
              <p:spPr bwMode="auto">
                <a:xfrm rot="10800000" flipH="1">
                  <a:off x="0" y="0"/>
                  <a:ext cx="178" cy="9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4536" name="Group 41"/>
              <p:cNvGrpSpPr>
                <a:grpSpLocks/>
              </p:cNvGrpSpPr>
              <p:nvPr/>
            </p:nvGrpSpPr>
            <p:grpSpPr bwMode="auto">
              <a:xfrm rot="10800000" flipH="1">
                <a:off x="202" y="0"/>
                <a:ext cx="10" cy="237"/>
                <a:chOff x="0" y="0"/>
                <a:chExt cx="10" cy="237"/>
              </a:xfrm>
            </p:grpSpPr>
            <p:sp>
              <p:nvSpPr>
                <p:cNvPr id="64537" name="Rectangle 42"/>
                <p:cNvSpPr>
                  <a:spLocks/>
                </p:cNvSpPr>
                <p:nvPr/>
              </p:nvSpPr>
              <p:spPr bwMode="auto">
                <a:xfrm>
                  <a:off x="0" y="0"/>
                  <a:ext cx="10" cy="237"/>
                </a:xfrm>
                <a:prstGeom prst="rect">
                  <a:avLst/>
                </a:prstGeom>
                <a:solidFill>
                  <a:srgbClr val="1C1C1C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538" name="Rectangle 43"/>
                <p:cNvSpPr>
                  <a:spLocks/>
                </p:cNvSpPr>
                <p:nvPr/>
              </p:nvSpPr>
              <p:spPr bwMode="auto">
                <a:xfrm rot="10800000" flipH="1">
                  <a:off x="0" y="0"/>
                  <a:ext cx="10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4528" name="Group 44"/>
            <p:cNvGrpSpPr>
              <a:grpSpLocks/>
            </p:cNvGrpSpPr>
            <p:nvPr/>
          </p:nvGrpSpPr>
          <p:grpSpPr bwMode="auto">
            <a:xfrm rot="10800000" flipH="1">
              <a:off x="85" y="96"/>
              <a:ext cx="5670" cy="29"/>
              <a:chOff x="0" y="0"/>
              <a:chExt cx="5670" cy="29"/>
            </a:xfrm>
          </p:grpSpPr>
          <p:sp>
            <p:nvSpPr>
              <p:cNvPr id="64529" name="Rectangle 45"/>
              <p:cNvSpPr>
                <a:spLocks/>
              </p:cNvSpPr>
              <p:nvPr/>
            </p:nvSpPr>
            <p:spPr bwMode="auto">
              <a:xfrm>
                <a:off x="0" y="0"/>
                <a:ext cx="5670" cy="29"/>
              </a:xfrm>
              <a:prstGeom prst="rect">
                <a:avLst/>
              </a:prstGeom>
              <a:gradFill rotWithShape="0">
                <a:gsLst>
                  <a:gs pos="0">
                    <a:srgbClr val="1C1C1C"/>
                  </a:gs>
                  <a:gs pos="100000">
                    <a:srgbClr val="C0C0C0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30" name="Rectangle 46"/>
              <p:cNvSpPr>
                <a:spLocks/>
              </p:cNvSpPr>
              <p:nvPr/>
            </p:nvSpPr>
            <p:spPr bwMode="auto">
              <a:xfrm rot="10800000" flipH="1">
                <a:off x="0" y="0"/>
                <a:ext cx="5670" cy="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4524" name="Rectangle 4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 sz="3200"/>
              <a:t>Receiver-driven Layered Multicast (RLM)</a:t>
            </a:r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0" y="998538"/>
            <a:ext cx="5040313" cy="5859462"/>
          </a:xfrm>
        </p:spPr>
        <p:txBody>
          <a:bodyPr rIns="57200"/>
          <a:lstStyle/>
          <a:p>
            <a:pPr eaLnBrk="1" hangingPunct="1"/>
            <a:r>
              <a:rPr lang="en-US" sz="2000"/>
              <a:t>Layer size considerations</a:t>
            </a:r>
          </a:p>
          <a:p>
            <a:pPr marL="782638" lvl="1" eaLnBrk="1" hangingPunct="1"/>
            <a:r>
              <a:rPr lang="en-US" sz="1800"/>
              <a:t>Adaptations are in steps of 1 layer</a:t>
            </a:r>
          </a:p>
          <a:p>
            <a:pPr marL="782638" lvl="1" eaLnBrk="1" hangingPunct="1"/>
            <a:r>
              <a:rPr lang="en-US" sz="1800"/>
              <a:t>Big layers</a:t>
            </a:r>
          </a:p>
          <a:p>
            <a:pPr marL="1182688" lvl="2" eaLnBrk="1" hangingPunct="1"/>
            <a:r>
              <a:rPr lang="en-US" sz="1600"/>
              <a:t>Join experiments have huge impact</a:t>
            </a:r>
          </a:p>
          <a:p>
            <a:pPr marL="1182688" lvl="2" eaLnBrk="1" hangingPunct="1"/>
            <a:r>
              <a:rPr lang="en-US" sz="1600"/>
              <a:t>Quality changes are very visible</a:t>
            </a:r>
          </a:p>
          <a:p>
            <a:pPr marL="782638" lvl="1" eaLnBrk="1" hangingPunct="1"/>
            <a:r>
              <a:rPr lang="en-US" sz="1800"/>
              <a:t>Small layers</a:t>
            </a:r>
          </a:p>
          <a:p>
            <a:pPr marL="1182688" lvl="2" eaLnBrk="1" hangingPunct="1"/>
            <a:r>
              <a:rPr lang="en-US" sz="1600"/>
              <a:t>Many addresses are used</a:t>
            </a:r>
          </a:p>
          <a:p>
            <a:pPr marL="1182688" lvl="2" eaLnBrk="1" hangingPunct="1"/>
            <a:r>
              <a:rPr lang="en-US" sz="1600"/>
              <a:t>Multicast routing effort is high</a:t>
            </a:r>
          </a:p>
          <a:p>
            <a:pPr marL="1182688" lvl="2" eaLnBrk="1" hangingPunct="1"/>
            <a:r>
              <a:rPr lang="en-US" sz="1600"/>
              <a:t>Fair share is hard to achieve (don’t release bandwidth quickly enough)</a:t>
            </a:r>
          </a:p>
          <a:p>
            <a:pPr marL="782638" lvl="1" eaLnBrk="1" hangingPunct="1"/>
            <a:r>
              <a:rPr lang="en-US" sz="1800"/>
              <a:t>Exponential layer sizes</a:t>
            </a:r>
          </a:p>
          <a:p>
            <a:pPr marL="1182688" lvl="2" eaLnBrk="1" hangingPunct="1"/>
            <a:r>
              <a:rPr lang="en-US" sz="1600"/>
              <a:t>Bad enough</a:t>
            </a:r>
          </a:p>
          <a:p>
            <a:pPr marL="1182688" lvl="2" eaLnBrk="1" hangingPunct="1"/>
            <a:r>
              <a:rPr lang="en-US" sz="1600"/>
              <a:t>Best possible mix</a:t>
            </a:r>
          </a:p>
          <a:p>
            <a:pPr eaLnBrk="1" hangingPunct="1"/>
            <a:r>
              <a:rPr lang="en-US" sz="2000"/>
              <a:t>Other problems</a:t>
            </a:r>
          </a:p>
          <a:p>
            <a:pPr marL="782638" lvl="1" eaLnBrk="1" hangingPunct="1"/>
            <a:r>
              <a:rPr lang="en-US" sz="1800"/>
              <a:t>Synchronization problems</a:t>
            </a:r>
          </a:p>
          <a:p>
            <a:pPr marL="782638" lvl="1" eaLnBrk="1" hangingPunct="1"/>
            <a:r>
              <a:rPr lang="en-US" sz="1800"/>
              <a:t>PIM-SM removes sub-trees quickly</a:t>
            </a:r>
          </a:p>
          <a:p>
            <a:pPr marL="1182688" lvl="2" eaLnBrk="1" hangingPunct="1"/>
            <a:r>
              <a:rPr lang="en-US" sz="1600"/>
              <a:t>Join and leave operations are very slow</a:t>
            </a:r>
          </a:p>
        </p:txBody>
      </p:sp>
      <p:pic>
        <p:nvPicPr>
          <p:cNvPr id="22577" name="Picture 4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0" y="2659063"/>
            <a:ext cx="4202113" cy="2257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6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1"/>
          <p:cNvGrpSpPr>
            <a:grpSpLocks/>
          </p:cNvGrpSpPr>
          <p:nvPr/>
        </p:nvGrpSpPr>
        <p:grpSpPr bwMode="auto">
          <a:xfrm>
            <a:off x="250825" y="80963"/>
            <a:ext cx="438150" cy="474662"/>
            <a:chOff x="0" y="0"/>
            <a:chExt cx="276" cy="299"/>
          </a:xfrm>
        </p:grpSpPr>
        <p:sp>
          <p:nvSpPr>
            <p:cNvPr id="65781" name="Rectangle 2"/>
            <p:cNvSpPr>
              <a:spLocks/>
            </p:cNvSpPr>
            <p:nvPr/>
          </p:nvSpPr>
          <p:spPr bwMode="auto">
            <a:xfrm>
              <a:off x="0" y="0"/>
              <a:ext cx="276" cy="299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82" name="Rectangle 3"/>
            <p:cNvSpPr>
              <a:spLocks/>
            </p:cNvSpPr>
            <p:nvPr/>
          </p:nvSpPr>
          <p:spPr bwMode="auto">
            <a:xfrm>
              <a:off x="0" y="0"/>
              <a:ext cx="276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5539" name="Group 4"/>
          <p:cNvGrpSpPr>
            <a:grpSpLocks/>
          </p:cNvGrpSpPr>
          <p:nvPr/>
        </p:nvGrpSpPr>
        <p:grpSpPr bwMode="auto">
          <a:xfrm>
            <a:off x="633413" y="80963"/>
            <a:ext cx="328612" cy="474662"/>
            <a:chOff x="0" y="0"/>
            <a:chExt cx="207" cy="299"/>
          </a:xfrm>
        </p:grpSpPr>
        <p:sp>
          <p:nvSpPr>
            <p:cNvPr id="65779" name="Rectangle 5"/>
            <p:cNvSpPr>
              <a:spLocks/>
            </p:cNvSpPr>
            <p:nvPr/>
          </p:nvSpPr>
          <p:spPr bwMode="auto">
            <a:xfrm>
              <a:off x="0" y="0"/>
              <a:ext cx="207" cy="299"/>
            </a:xfrm>
            <a:prstGeom prst="rect">
              <a:avLst/>
            </a:prstGeom>
            <a:gradFill rotWithShape="0">
              <a:gsLst>
                <a:gs pos="0">
                  <a:srgbClr val="FFCF01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80" name="Rectangle 6"/>
            <p:cNvSpPr>
              <a:spLocks/>
            </p:cNvSpPr>
            <p:nvPr/>
          </p:nvSpPr>
          <p:spPr bwMode="auto">
            <a:xfrm>
              <a:off x="0" y="0"/>
              <a:ext cx="207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5540" name="Group 7"/>
          <p:cNvGrpSpPr>
            <a:grpSpLocks/>
          </p:cNvGrpSpPr>
          <p:nvPr/>
        </p:nvGrpSpPr>
        <p:grpSpPr bwMode="auto">
          <a:xfrm>
            <a:off x="341313" y="503238"/>
            <a:ext cx="422275" cy="474662"/>
            <a:chOff x="0" y="0"/>
            <a:chExt cx="266" cy="299"/>
          </a:xfrm>
        </p:grpSpPr>
        <p:sp>
          <p:nvSpPr>
            <p:cNvPr id="65777" name="Rectangle 8"/>
            <p:cNvSpPr>
              <a:spLocks/>
            </p:cNvSpPr>
            <p:nvPr/>
          </p:nvSpPr>
          <p:spPr bwMode="auto">
            <a:xfrm>
              <a:off x="0" y="0"/>
              <a:ext cx="266" cy="299"/>
            </a:xfrm>
            <a:prstGeom prst="rect">
              <a:avLst/>
            </a:prstGeom>
            <a:solidFill>
              <a:srgbClr val="3333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8" name="Rectangle 9"/>
            <p:cNvSpPr>
              <a:spLocks/>
            </p:cNvSpPr>
            <p:nvPr/>
          </p:nvSpPr>
          <p:spPr bwMode="auto">
            <a:xfrm>
              <a:off x="0" y="0"/>
              <a:ext cx="266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5541" name="Group 10"/>
          <p:cNvGrpSpPr>
            <a:grpSpLocks/>
          </p:cNvGrpSpPr>
          <p:nvPr/>
        </p:nvGrpSpPr>
        <p:grpSpPr bwMode="auto">
          <a:xfrm>
            <a:off x="711200" y="503238"/>
            <a:ext cx="368300" cy="474662"/>
            <a:chOff x="0" y="0"/>
            <a:chExt cx="232" cy="299"/>
          </a:xfrm>
        </p:grpSpPr>
        <p:sp>
          <p:nvSpPr>
            <p:cNvPr id="65775" name="Rectangle 11"/>
            <p:cNvSpPr>
              <a:spLocks/>
            </p:cNvSpPr>
            <p:nvPr/>
          </p:nvSpPr>
          <p:spPr bwMode="auto">
            <a:xfrm>
              <a:off x="0" y="0"/>
              <a:ext cx="232" cy="299"/>
            </a:xfrm>
            <a:prstGeom prst="rect">
              <a:avLst/>
            </a:prstGeom>
            <a:gradFill rotWithShape="0">
              <a:gsLst>
                <a:gs pos="0">
                  <a:srgbClr val="3333CC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6" name="Rectangle 12"/>
            <p:cNvSpPr>
              <a:spLocks/>
            </p:cNvSpPr>
            <p:nvPr/>
          </p:nvSpPr>
          <p:spPr bwMode="auto">
            <a:xfrm>
              <a:off x="0" y="0"/>
              <a:ext cx="232" cy="2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5542" name="Group 13"/>
          <p:cNvGrpSpPr>
            <a:grpSpLocks/>
          </p:cNvGrpSpPr>
          <p:nvPr/>
        </p:nvGrpSpPr>
        <p:grpSpPr bwMode="auto">
          <a:xfrm>
            <a:off x="26988" y="430213"/>
            <a:ext cx="539750" cy="422275"/>
            <a:chOff x="0" y="0"/>
            <a:chExt cx="340" cy="266"/>
          </a:xfrm>
        </p:grpSpPr>
        <p:sp>
          <p:nvSpPr>
            <p:cNvPr id="65773" name="Rectangle 14"/>
            <p:cNvSpPr>
              <a:spLocks/>
            </p:cNvSpPr>
            <p:nvPr/>
          </p:nvSpPr>
          <p:spPr bwMode="auto">
            <a:xfrm>
              <a:off x="0" y="0"/>
              <a:ext cx="340" cy="26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189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4" name="Rectangle 15"/>
            <p:cNvSpPr>
              <a:spLocks/>
            </p:cNvSpPr>
            <p:nvPr/>
          </p:nvSpPr>
          <p:spPr bwMode="auto">
            <a:xfrm>
              <a:off x="0" y="0"/>
              <a:ext cx="340" cy="2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5543" name="Group 16"/>
          <p:cNvGrpSpPr>
            <a:grpSpLocks/>
          </p:cNvGrpSpPr>
          <p:nvPr/>
        </p:nvGrpSpPr>
        <p:grpSpPr bwMode="auto">
          <a:xfrm>
            <a:off x="661988" y="19050"/>
            <a:ext cx="22225" cy="979488"/>
            <a:chOff x="0" y="0"/>
            <a:chExt cx="14" cy="617"/>
          </a:xfrm>
        </p:grpSpPr>
        <p:sp>
          <p:nvSpPr>
            <p:cNvPr id="65771" name="Rectangle 17"/>
            <p:cNvSpPr>
              <a:spLocks/>
            </p:cNvSpPr>
            <p:nvPr/>
          </p:nvSpPr>
          <p:spPr bwMode="auto">
            <a:xfrm>
              <a:off x="0" y="0"/>
              <a:ext cx="14" cy="617"/>
            </a:xfrm>
            <a:prstGeom prst="rect">
              <a:avLst/>
            </a:prstGeom>
            <a:solidFill>
              <a:srgbClr val="1C1C1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2" name="Rectangle 18"/>
            <p:cNvSpPr>
              <a:spLocks/>
            </p:cNvSpPr>
            <p:nvPr/>
          </p:nvSpPr>
          <p:spPr bwMode="auto">
            <a:xfrm>
              <a:off x="0" y="0"/>
              <a:ext cx="14" cy="6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5544" name="Rectangle 19"/>
          <p:cNvSpPr>
            <a:spLocks/>
          </p:cNvSpPr>
          <p:nvPr/>
        </p:nvSpPr>
        <p:spPr bwMode="auto">
          <a:xfrm>
            <a:off x="6156325" y="6618288"/>
            <a:ext cx="2844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r">
              <a:lnSpc>
                <a:spcPct val="100000"/>
              </a:lnSpc>
              <a:spcBef>
                <a:spcPts val="700"/>
              </a:spcBef>
            </a:pPr>
            <a:r>
              <a:rPr lang="en-US" sz="1200">
                <a:solidFill>
                  <a:srgbClr val="333399"/>
                </a:solidFill>
                <a:ea typeface="Tahoma" charset="0"/>
                <a:cs typeface="Tahoma" charset="0"/>
              </a:rPr>
              <a:t>2003  Carsten Griwodz &amp; Pål Halvorsen</a:t>
            </a:r>
          </a:p>
        </p:txBody>
      </p:sp>
      <p:sp>
        <p:nvSpPr>
          <p:cNvPr id="65545" name="Rectangle 20"/>
          <p:cNvSpPr>
            <a:spLocks/>
          </p:cNvSpPr>
          <p:nvPr/>
        </p:nvSpPr>
        <p:spPr bwMode="auto">
          <a:xfrm>
            <a:off x="539750" y="6634163"/>
            <a:ext cx="3784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700"/>
              </a:spcBef>
            </a:pPr>
            <a:r>
              <a:rPr lang="en-US" sz="1200">
                <a:solidFill>
                  <a:srgbClr val="333399"/>
                </a:solidFill>
                <a:ea typeface="Tahoma" charset="0"/>
                <a:cs typeface="Tahoma" charset="0"/>
              </a:rPr>
              <a:t>INF5070 – media storage and distribution systems</a:t>
            </a:r>
          </a:p>
        </p:txBody>
      </p:sp>
      <p:grpSp>
        <p:nvGrpSpPr>
          <p:cNvPr id="65546" name="Group 21"/>
          <p:cNvGrpSpPr>
            <a:grpSpLocks/>
          </p:cNvGrpSpPr>
          <p:nvPr/>
        </p:nvGrpSpPr>
        <p:grpSpPr bwMode="auto">
          <a:xfrm>
            <a:off x="250825" y="738188"/>
            <a:ext cx="8893175" cy="46037"/>
            <a:chOff x="0" y="0"/>
            <a:chExt cx="5602" cy="29"/>
          </a:xfrm>
        </p:grpSpPr>
        <p:sp>
          <p:nvSpPr>
            <p:cNvPr id="65769" name="Rectangle 22"/>
            <p:cNvSpPr>
              <a:spLocks/>
            </p:cNvSpPr>
            <p:nvPr/>
          </p:nvSpPr>
          <p:spPr bwMode="auto">
            <a:xfrm>
              <a:off x="0" y="0"/>
              <a:ext cx="5602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0" name="Rectangle 23"/>
            <p:cNvSpPr>
              <a:spLocks/>
            </p:cNvSpPr>
            <p:nvPr/>
          </p:nvSpPr>
          <p:spPr bwMode="auto">
            <a:xfrm>
              <a:off x="0" y="0"/>
              <a:ext cx="5602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5547" name="Group 24"/>
          <p:cNvGrpSpPr>
            <a:grpSpLocks/>
          </p:cNvGrpSpPr>
          <p:nvPr/>
        </p:nvGrpSpPr>
        <p:grpSpPr bwMode="auto">
          <a:xfrm>
            <a:off x="7938" y="6473825"/>
            <a:ext cx="9136062" cy="376238"/>
            <a:chOff x="0" y="0"/>
            <a:chExt cx="5755" cy="237"/>
          </a:xfrm>
        </p:grpSpPr>
        <p:grpSp>
          <p:nvGrpSpPr>
            <p:cNvPr id="65747" name="Group 25"/>
            <p:cNvGrpSpPr>
              <a:grpSpLocks/>
            </p:cNvGrpSpPr>
            <p:nvPr/>
          </p:nvGrpSpPr>
          <p:grpSpPr bwMode="auto">
            <a:xfrm>
              <a:off x="0" y="0"/>
              <a:ext cx="368" cy="237"/>
              <a:chOff x="0" y="0"/>
              <a:chExt cx="368" cy="237"/>
            </a:xfrm>
          </p:grpSpPr>
          <p:grpSp>
            <p:nvGrpSpPr>
              <p:cNvPr id="65751" name="Group 26"/>
              <p:cNvGrpSpPr>
                <a:grpSpLocks/>
              </p:cNvGrpSpPr>
              <p:nvPr/>
            </p:nvGrpSpPr>
            <p:grpSpPr bwMode="auto">
              <a:xfrm rot="10800000" flipH="1">
                <a:off x="92" y="105"/>
                <a:ext cx="140" cy="107"/>
                <a:chOff x="0" y="0"/>
                <a:chExt cx="139" cy="106"/>
              </a:xfrm>
            </p:grpSpPr>
            <p:sp>
              <p:nvSpPr>
                <p:cNvPr id="65767" name="Rectangle 27"/>
                <p:cNvSpPr>
                  <a:spLocks/>
                </p:cNvSpPr>
                <p:nvPr/>
              </p:nvSpPr>
              <p:spPr bwMode="auto">
                <a:xfrm>
                  <a:off x="0" y="0"/>
                  <a:ext cx="139" cy="10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68" name="Rectangle 28"/>
                <p:cNvSpPr>
                  <a:spLocks/>
                </p:cNvSpPr>
                <p:nvPr/>
              </p:nvSpPr>
              <p:spPr bwMode="auto">
                <a:xfrm rot="10800000" flipH="1">
                  <a:off x="0" y="0"/>
                  <a:ext cx="139" cy="1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5752" name="Group 29"/>
              <p:cNvGrpSpPr>
                <a:grpSpLocks/>
              </p:cNvGrpSpPr>
              <p:nvPr/>
            </p:nvGrpSpPr>
            <p:grpSpPr bwMode="auto">
              <a:xfrm rot="10800000" flipH="1">
                <a:off x="214" y="105"/>
                <a:ext cx="105" cy="107"/>
                <a:chOff x="0" y="0"/>
                <a:chExt cx="104" cy="106"/>
              </a:xfrm>
            </p:grpSpPr>
            <p:sp>
              <p:nvSpPr>
                <p:cNvPr id="65765" name="Rectangle 30"/>
                <p:cNvSpPr>
                  <a:spLocks/>
                </p:cNvSpPr>
                <p:nvPr/>
              </p:nvSpPr>
              <p:spPr bwMode="auto">
                <a:xfrm>
                  <a:off x="0" y="0"/>
                  <a:ext cx="104" cy="106"/>
                </a:xfrm>
                <a:prstGeom prst="rect">
                  <a:avLst/>
                </a:prstGeom>
                <a:gradFill rotWithShape="0">
                  <a:gsLst>
                    <a:gs pos="0">
                      <a:srgbClr val="FFCF01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66" name="Rectangle 31"/>
                <p:cNvSpPr>
                  <a:spLocks/>
                </p:cNvSpPr>
                <p:nvPr/>
              </p:nvSpPr>
              <p:spPr bwMode="auto">
                <a:xfrm rot="10800000" flipH="1">
                  <a:off x="0" y="0"/>
                  <a:ext cx="104" cy="1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5753" name="Group 32"/>
              <p:cNvGrpSpPr>
                <a:grpSpLocks/>
              </p:cNvGrpSpPr>
              <p:nvPr/>
            </p:nvGrpSpPr>
            <p:grpSpPr bwMode="auto">
              <a:xfrm rot="10800000" flipH="1">
                <a:off x="132" y="10"/>
                <a:ext cx="135" cy="107"/>
                <a:chOff x="0" y="0"/>
                <a:chExt cx="134" cy="106"/>
              </a:xfrm>
            </p:grpSpPr>
            <p:sp>
              <p:nvSpPr>
                <p:cNvPr id="65763" name="Rectangle 33"/>
                <p:cNvSpPr>
                  <a:spLocks/>
                </p:cNvSpPr>
                <p:nvPr/>
              </p:nvSpPr>
              <p:spPr bwMode="auto">
                <a:xfrm>
                  <a:off x="0" y="0"/>
                  <a:ext cx="134" cy="106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64" name="Rectangle 34"/>
                <p:cNvSpPr>
                  <a:spLocks/>
                </p:cNvSpPr>
                <p:nvPr/>
              </p:nvSpPr>
              <p:spPr bwMode="auto">
                <a:xfrm rot="10800000" flipH="1">
                  <a:off x="0" y="0"/>
                  <a:ext cx="134" cy="1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5754" name="Group 35"/>
              <p:cNvGrpSpPr>
                <a:grpSpLocks/>
              </p:cNvGrpSpPr>
              <p:nvPr/>
            </p:nvGrpSpPr>
            <p:grpSpPr bwMode="auto">
              <a:xfrm rot="10800000" flipH="1">
                <a:off x="250" y="10"/>
                <a:ext cx="118" cy="107"/>
                <a:chOff x="0" y="0"/>
                <a:chExt cx="117" cy="106"/>
              </a:xfrm>
            </p:grpSpPr>
            <p:sp>
              <p:nvSpPr>
                <p:cNvPr id="65761" name="Rectangle 36"/>
                <p:cNvSpPr>
                  <a:spLocks/>
                </p:cNvSpPr>
                <p:nvPr/>
              </p:nvSpPr>
              <p:spPr bwMode="auto">
                <a:xfrm>
                  <a:off x="0" y="0"/>
                  <a:ext cx="117" cy="106"/>
                </a:xfrm>
                <a:prstGeom prst="rect">
                  <a:avLst/>
                </a:prstGeom>
                <a:gradFill rotWithShape="0">
                  <a:gsLst>
                    <a:gs pos="0">
                      <a:srgbClr val="3333CC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62" name="Rectangle 37"/>
                <p:cNvSpPr>
                  <a:spLocks/>
                </p:cNvSpPr>
                <p:nvPr/>
              </p:nvSpPr>
              <p:spPr bwMode="auto">
                <a:xfrm rot="10800000" flipH="1">
                  <a:off x="0" y="0"/>
                  <a:ext cx="117" cy="10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5755" name="Group 38"/>
              <p:cNvGrpSpPr>
                <a:grpSpLocks/>
              </p:cNvGrpSpPr>
              <p:nvPr/>
            </p:nvGrpSpPr>
            <p:grpSpPr bwMode="auto">
              <a:xfrm rot="10800000" flipH="1">
                <a:off x="0" y="38"/>
                <a:ext cx="178" cy="96"/>
                <a:chOff x="0" y="0"/>
                <a:chExt cx="178" cy="95"/>
              </a:xfrm>
            </p:grpSpPr>
            <p:sp>
              <p:nvSpPr>
                <p:cNvPr id="65759" name="Rectangle 39"/>
                <p:cNvSpPr>
                  <a:spLocks/>
                </p:cNvSpPr>
                <p:nvPr/>
              </p:nvSpPr>
              <p:spPr bwMode="auto">
                <a:xfrm>
                  <a:off x="0" y="0"/>
                  <a:ext cx="178" cy="95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00"/>
                    </a:gs>
                  </a:gsLst>
                  <a:lin ang="1890000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60" name="Rectangle 40"/>
                <p:cNvSpPr>
                  <a:spLocks/>
                </p:cNvSpPr>
                <p:nvPr/>
              </p:nvSpPr>
              <p:spPr bwMode="auto">
                <a:xfrm rot="10800000" flipH="1">
                  <a:off x="0" y="0"/>
                  <a:ext cx="178" cy="9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5756" name="Group 41"/>
              <p:cNvGrpSpPr>
                <a:grpSpLocks/>
              </p:cNvGrpSpPr>
              <p:nvPr/>
            </p:nvGrpSpPr>
            <p:grpSpPr bwMode="auto">
              <a:xfrm rot="10800000" flipH="1">
                <a:off x="202" y="0"/>
                <a:ext cx="10" cy="237"/>
                <a:chOff x="0" y="0"/>
                <a:chExt cx="10" cy="237"/>
              </a:xfrm>
            </p:grpSpPr>
            <p:sp>
              <p:nvSpPr>
                <p:cNvPr id="65757" name="Rectangle 42"/>
                <p:cNvSpPr>
                  <a:spLocks/>
                </p:cNvSpPr>
                <p:nvPr/>
              </p:nvSpPr>
              <p:spPr bwMode="auto">
                <a:xfrm>
                  <a:off x="0" y="0"/>
                  <a:ext cx="10" cy="237"/>
                </a:xfrm>
                <a:prstGeom prst="rect">
                  <a:avLst/>
                </a:prstGeom>
                <a:solidFill>
                  <a:srgbClr val="1C1C1C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58" name="Rectangle 43"/>
                <p:cNvSpPr>
                  <a:spLocks/>
                </p:cNvSpPr>
                <p:nvPr/>
              </p:nvSpPr>
              <p:spPr bwMode="auto">
                <a:xfrm rot="10800000" flipH="1">
                  <a:off x="0" y="0"/>
                  <a:ext cx="10" cy="23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5748" name="Group 44"/>
            <p:cNvGrpSpPr>
              <a:grpSpLocks/>
            </p:cNvGrpSpPr>
            <p:nvPr/>
          </p:nvGrpSpPr>
          <p:grpSpPr bwMode="auto">
            <a:xfrm rot="10800000" flipH="1">
              <a:off x="85" y="96"/>
              <a:ext cx="5670" cy="29"/>
              <a:chOff x="0" y="0"/>
              <a:chExt cx="5670" cy="29"/>
            </a:xfrm>
          </p:grpSpPr>
          <p:sp>
            <p:nvSpPr>
              <p:cNvPr id="65749" name="Rectangle 45"/>
              <p:cNvSpPr>
                <a:spLocks/>
              </p:cNvSpPr>
              <p:nvPr/>
            </p:nvSpPr>
            <p:spPr bwMode="auto">
              <a:xfrm>
                <a:off x="0" y="0"/>
                <a:ext cx="5670" cy="29"/>
              </a:xfrm>
              <a:prstGeom prst="rect">
                <a:avLst/>
              </a:prstGeom>
              <a:gradFill rotWithShape="0">
                <a:gsLst>
                  <a:gs pos="0">
                    <a:srgbClr val="1C1C1C"/>
                  </a:gs>
                  <a:gs pos="100000">
                    <a:srgbClr val="C0C0C0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50" name="Rectangle 46"/>
              <p:cNvSpPr>
                <a:spLocks/>
              </p:cNvSpPr>
              <p:nvPr/>
            </p:nvSpPr>
            <p:spPr bwMode="auto">
              <a:xfrm rot="10800000" flipH="1">
                <a:off x="0" y="0"/>
                <a:ext cx="5670" cy="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5548" name="Rectangle 4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 sz="3200"/>
              <a:t>Receiver-driven Layered Multicast (RLM)</a:t>
            </a:r>
          </a:p>
        </p:txBody>
      </p:sp>
      <p:sp>
        <p:nvSpPr>
          <p:cNvPr id="65549" name="Line 48"/>
          <p:cNvSpPr>
            <a:spLocks noChangeShapeType="1"/>
          </p:cNvSpPr>
          <p:nvPr/>
        </p:nvSpPr>
        <p:spPr bwMode="auto">
          <a:xfrm>
            <a:off x="8728075" y="4195763"/>
            <a:ext cx="431800" cy="3175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0" name="Line 49"/>
          <p:cNvSpPr>
            <a:spLocks noChangeShapeType="1"/>
          </p:cNvSpPr>
          <p:nvPr/>
        </p:nvSpPr>
        <p:spPr bwMode="auto">
          <a:xfrm>
            <a:off x="8740775" y="4195763"/>
            <a:ext cx="419100" cy="3175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5551" name="Group 50"/>
          <p:cNvGrpSpPr>
            <a:grpSpLocks/>
          </p:cNvGrpSpPr>
          <p:nvPr/>
        </p:nvGrpSpPr>
        <p:grpSpPr bwMode="auto">
          <a:xfrm>
            <a:off x="395288" y="2981325"/>
            <a:ext cx="1042987" cy="915988"/>
            <a:chOff x="0" y="0"/>
            <a:chExt cx="657" cy="576"/>
          </a:xfrm>
        </p:grpSpPr>
        <p:sp>
          <p:nvSpPr>
            <p:cNvPr id="65718" name="AutoShape 51"/>
            <p:cNvSpPr>
              <a:spLocks/>
            </p:cNvSpPr>
            <p:nvPr/>
          </p:nvSpPr>
          <p:spPr bwMode="auto">
            <a:xfrm>
              <a:off x="42" y="256"/>
              <a:ext cx="453" cy="32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214" y="19776"/>
                  </a:moveTo>
                  <a:lnTo>
                    <a:pt x="11386" y="20352"/>
                  </a:lnTo>
                  <a:lnTo>
                    <a:pt x="12558" y="20832"/>
                  </a:lnTo>
                  <a:lnTo>
                    <a:pt x="13563" y="21024"/>
                  </a:lnTo>
                  <a:lnTo>
                    <a:pt x="14567" y="21312"/>
                  </a:lnTo>
                  <a:lnTo>
                    <a:pt x="15460" y="21600"/>
                  </a:lnTo>
                  <a:lnTo>
                    <a:pt x="16353" y="21600"/>
                  </a:lnTo>
                  <a:lnTo>
                    <a:pt x="17191" y="21312"/>
                  </a:lnTo>
                  <a:lnTo>
                    <a:pt x="18084" y="21312"/>
                  </a:lnTo>
                  <a:lnTo>
                    <a:pt x="18809" y="20832"/>
                  </a:lnTo>
                  <a:lnTo>
                    <a:pt x="19423" y="20544"/>
                  </a:lnTo>
                  <a:lnTo>
                    <a:pt x="19981" y="20064"/>
                  </a:lnTo>
                  <a:lnTo>
                    <a:pt x="20540" y="19584"/>
                  </a:lnTo>
                  <a:lnTo>
                    <a:pt x="20874" y="18816"/>
                  </a:lnTo>
                  <a:lnTo>
                    <a:pt x="21321" y="18336"/>
                  </a:lnTo>
                  <a:lnTo>
                    <a:pt x="21433" y="17280"/>
                  </a:lnTo>
                  <a:lnTo>
                    <a:pt x="21600" y="16512"/>
                  </a:lnTo>
                  <a:lnTo>
                    <a:pt x="21600" y="15552"/>
                  </a:lnTo>
                  <a:lnTo>
                    <a:pt x="21433" y="14496"/>
                  </a:lnTo>
                  <a:lnTo>
                    <a:pt x="21153" y="13536"/>
                  </a:lnTo>
                  <a:lnTo>
                    <a:pt x="20874" y="12576"/>
                  </a:lnTo>
                  <a:lnTo>
                    <a:pt x="20540" y="11520"/>
                  </a:lnTo>
                  <a:lnTo>
                    <a:pt x="19981" y="10272"/>
                  </a:lnTo>
                  <a:lnTo>
                    <a:pt x="19423" y="9312"/>
                  </a:lnTo>
                  <a:lnTo>
                    <a:pt x="18809" y="8256"/>
                  </a:lnTo>
                  <a:lnTo>
                    <a:pt x="17916" y="7296"/>
                  </a:lnTo>
                  <a:lnTo>
                    <a:pt x="17191" y="6240"/>
                  </a:lnTo>
                  <a:lnTo>
                    <a:pt x="16353" y="5472"/>
                  </a:lnTo>
                  <a:lnTo>
                    <a:pt x="15460" y="4512"/>
                  </a:lnTo>
                  <a:lnTo>
                    <a:pt x="14456" y="3744"/>
                  </a:lnTo>
                  <a:lnTo>
                    <a:pt x="13451" y="2976"/>
                  </a:lnTo>
                  <a:lnTo>
                    <a:pt x="12391" y="2208"/>
                  </a:lnTo>
                  <a:lnTo>
                    <a:pt x="11219" y="1728"/>
                  </a:lnTo>
                  <a:lnTo>
                    <a:pt x="10214" y="1248"/>
                  </a:lnTo>
                  <a:lnTo>
                    <a:pt x="9042" y="768"/>
                  </a:lnTo>
                  <a:lnTo>
                    <a:pt x="8037" y="288"/>
                  </a:lnTo>
                  <a:lnTo>
                    <a:pt x="7033" y="288"/>
                  </a:lnTo>
                  <a:lnTo>
                    <a:pt x="6140" y="0"/>
                  </a:lnTo>
                  <a:lnTo>
                    <a:pt x="5135" y="0"/>
                  </a:lnTo>
                  <a:lnTo>
                    <a:pt x="4242" y="0"/>
                  </a:lnTo>
                  <a:lnTo>
                    <a:pt x="3516" y="288"/>
                  </a:lnTo>
                  <a:lnTo>
                    <a:pt x="2791" y="480"/>
                  </a:lnTo>
                  <a:lnTo>
                    <a:pt x="2065" y="960"/>
                  </a:lnTo>
                  <a:lnTo>
                    <a:pt x="1451" y="1248"/>
                  </a:lnTo>
                  <a:lnTo>
                    <a:pt x="1060" y="2016"/>
                  </a:lnTo>
                  <a:lnTo>
                    <a:pt x="614" y="2496"/>
                  </a:lnTo>
                  <a:lnTo>
                    <a:pt x="335" y="3264"/>
                  </a:lnTo>
                  <a:lnTo>
                    <a:pt x="0" y="4032"/>
                  </a:lnTo>
                  <a:lnTo>
                    <a:pt x="0" y="4992"/>
                  </a:lnTo>
                  <a:lnTo>
                    <a:pt x="0" y="5760"/>
                  </a:lnTo>
                  <a:lnTo>
                    <a:pt x="167" y="6720"/>
                  </a:lnTo>
                  <a:lnTo>
                    <a:pt x="335" y="7776"/>
                  </a:lnTo>
                  <a:lnTo>
                    <a:pt x="614" y="8736"/>
                  </a:lnTo>
                  <a:lnTo>
                    <a:pt x="1060" y="9984"/>
                  </a:lnTo>
                  <a:lnTo>
                    <a:pt x="1451" y="11040"/>
                  </a:lnTo>
                  <a:lnTo>
                    <a:pt x="2233" y="12000"/>
                  </a:lnTo>
                  <a:lnTo>
                    <a:pt x="2791" y="13056"/>
                  </a:lnTo>
                  <a:lnTo>
                    <a:pt x="3516" y="14016"/>
                  </a:lnTo>
                  <a:lnTo>
                    <a:pt x="4409" y="15072"/>
                  </a:lnTo>
                  <a:lnTo>
                    <a:pt x="5247" y="16032"/>
                  </a:lnTo>
                  <a:lnTo>
                    <a:pt x="6140" y="16800"/>
                  </a:lnTo>
                  <a:lnTo>
                    <a:pt x="7144" y="17568"/>
                  </a:lnTo>
                  <a:lnTo>
                    <a:pt x="8205" y="18528"/>
                  </a:lnTo>
                  <a:lnTo>
                    <a:pt x="9209" y="19008"/>
                  </a:lnTo>
                  <a:lnTo>
                    <a:pt x="10214" y="19776"/>
                  </a:lnTo>
                  <a:close/>
                  <a:moveTo>
                    <a:pt x="10214" y="19776"/>
                  </a:moveTo>
                </a:path>
              </a:pathLst>
            </a:custGeom>
            <a:solidFill>
              <a:srgbClr val="8AB842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9" name="AutoShape 52"/>
            <p:cNvSpPr>
              <a:spLocks/>
            </p:cNvSpPr>
            <p:nvPr/>
          </p:nvSpPr>
          <p:spPr bwMode="auto">
            <a:xfrm>
              <a:off x="115" y="289"/>
              <a:ext cx="114" cy="16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74" y="0"/>
                  </a:moveTo>
                  <a:lnTo>
                    <a:pt x="14474" y="549"/>
                  </a:lnTo>
                  <a:lnTo>
                    <a:pt x="14029" y="549"/>
                  </a:lnTo>
                  <a:lnTo>
                    <a:pt x="13361" y="1098"/>
                  </a:lnTo>
                  <a:lnTo>
                    <a:pt x="12693" y="1464"/>
                  </a:lnTo>
                  <a:lnTo>
                    <a:pt x="11579" y="2563"/>
                  </a:lnTo>
                  <a:lnTo>
                    <a:pt x="9798" y="3478"/>
                  </a:lnTo>
                  <a:lnTo>
                    <a:pt x="8239" y="4393"/>
                  </a:lnTo>
                  <a:lnTo>
                    <a:pt x="5790" y="4942"/>
                  </a:lnTo>
                  <a:lnTo>
                    <a:pt x="5344" y="5308"/>
                  </a:lnTo>
                  <a:lnTo>
                    <a:pt x="4676" y="5308"/>
                  </a:lnTo>
                  <a:lnTo>
                    <a:pt x="3563" y="5858"/>
                  </a:lnTo>
                  <a:lnTo>
                    <a:pt x="2227" y="6224"/>
                  </a:lnTo>
                  <a:lnTo>
                    <a:pt x="1781" y="6773"/>
                  </a:lnTo>
                  <a:lnTo>
                    <a:pt x="668" y="7688"/>
                  </a:lnTo>
                  <a:lnTo>
                    <a:pt x="0" y="8603"/>
                  </a:lnTo>
                  <a:lnTo>
                    <a:pt x="0" y="10068"/>
                  </a:lnTo>
                  <a:lnTo>
                    <a:pt x="0" y="10617"/>
                  </a:lnTo>
                  <a:lnTo>
                    <a:pt x="0" y="11166"/>
                  </a:lnTo>
                  <a:lnTo>
                    <a:pt x="668" y="11532"/>
                  </a:lnTo>
                  <a:lnTo>
                    <a:pt x="668" y="12081"/>
                  </a:lnTo>
                  <a:lnTo>
                    <a:pt x="1113" y="12997"/>
                  </a:lnTo>
                  <a:lnTo>
                    <a:pt x="2227" y="13546"/>
                  </a:lnTo>
                  <a:lnTo>
                    <a:pt x="2895" y="14461"/>
                  </a:lnTo>
                  <a:lnTo>
                    <a:pt x="4008" y="15376"/>
                  </a:lnTo>
                  <a:lnTo>
                    <a:pt x="5790" y="16292"/>
                  </a:lnTo>
                  <a:lnTo>
                    <a:pt x="7571" y="17207"/>
                  </a:lnTo>
                  <a:lnTo>
                    <a:pt x="9798" y="18305"/>
                  </a:lnTo>
                  <a:lnTo>
                    <a:pt x="12247" y="19220"/>
                  </a:lnTo>
                  <a:lnTo>
                    <a:pt x="14474" y="20136"/>
                  </a:lnTo>
                  <a:lnTo>
                    <a:pt x="18037" y="20685"/>
                  </a:lnTo>
                  <a:lnTo>
                    <a:pt x="21600" y="21600"/>
                  </a:lnTo>
                  <a:lnTo>
                    <a:pt x="19819" y="17207"/>
                  </a:lnTo>
                  <a:lnTo>
                    <a:pt x="19151" y="17207"/>
                  </a:lnTo>
                  <a:lnTo>
                    <a:pt x="18705" y="16841"/>
                  </a:lnTo>
                  <a:lnTo>
                    <a:pt x="18037" y="16841"/>
                  </a:lnTo>
                  <a:lnTo>
                    <a:pt x="16924" y="16841"/>
                  </a:lnTo>
                  <a:lnTo>
                    <a:pt x="15810" y="16292"/>
                  </a:lnTo>
                  <a:lnTo>
                    <a:pt x="14029" y="15925"/>
                  </a:lnTo>
                  <a:lnTo>
                    <a:pt x="12693" y="15376"/>
                  </a:lnTo>
                  <a:lnTo>
                    <a:pt x="11134" y="14827"/>
                  </a:lnTo>
                  <a:lnTo>
                    <a:pt x="9353" y="14461"/>
                  </a:lnTo>
                  <a:lnTo>
                    <a:pt x="8239" y="13912"/>
                  </a:lnTo>
                  <a:lnTo>
                    <a:pt x="6458" y="13546"/>
                  </a:lnTo>
                  <a:lnTo>
                    <a:pt x="5344" y="12447"/>
                  </a:lnTo>
                  <a:lnTo>
                    <a:pt x="4008" y="12081"/>
                  </a:lnTo>
                  <a:lnTo>
                    <a:pt x="3563" y="11166"/>
                  </a:lnTo>
                  <a:lnTo>
                    <a:pt x="2895" y="10068"/>
                  </a:lnTo>
                  <a:lnTo>
                    <a:pt x="2227" y="9702"/>
                  </a:lnTo>
                  <a:lnTo>
                    <a:pt x="2227" y="9153"/>
                  </a:lnTo>
                  <a:lnTo>
                    <a:pt x="2227" y="8603"/>
                  </a:lnTo>
                  <a:lnTo>
                    <a:pt x="2895" y="8237"/>
                  </a:lnTo>
                  <a:lnTo>
                    <a:pt x="2895" y="7688"/>
                  </a:lnTo>
                  <a:lnTo>
                    <a:pt x="3563" y="7322"/>
                  </a:lnTo>
                  <a:lnTo>
                    <a:pt x="4676" y="6773"/>
                  </a:lnTo>
                  <a:lnTo>
                    <a:pt x="5790" y="6224"/>
                  </a:lnTo>
                  <a:lnTo>
                    <a:pt x="6903" y="5858"/>
                  </a:lnTo>
                  <a:lnTo>
                    <a:pt x="8239" y="5308"/>
                  </a:lnTo>
                  <a:lnTo>
                    <a:pt x="9798" y="4393"/>
                  </a:lnTo>
                  <a:lnTo>
                    <a:pt x="11134" y="3478"/>
                  </a:lnTo>
                  <a:lnTo>
                    <a:pt x="12693" y="2929"/>
                  </a:lnTo>
                  <a:lnTo>
                    <a:pt x="14029" y="2014"/>
                  </a:lnTo>
                  <a:lnTo>
                    <a:pt x="15142" y="1098"/>
                  </a:lnTo>
                  <a:lnTo>
                    <a:pt x="14474" y="0"/>
                  </a:lnTo>
                  <a:close/>
                  <a:moveTo>
                    <a:pt x="14474" y="0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0" name="AutoShape 53"/>
            <p:cNvSpPr>
              <a:spLocks/>
            </p:cNvSpPr>
            <p:nvPr/>
          </p:nvSpPr>
          <p:spPr bwMode="auto">
            <a:xfrm>
              <a:off x="115" y="0"/>
              <a:ext cx="376" cy="56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989" y="19188"/>
                  </a:moveTo>
                  <a:lnTo>
                    <a:pt x="10363" y="21326"/>
                  </a:lnTo>
                  <a:lnTo>
                    <a:pt x="12650" y="20723"/>
                  </a:lnTo>
                  <a:lnTo>
                    <a:pt x="14064" y="21600"/>
                  </a:lnTo>
                  <a:lnTo>
                    <a:pt x="19850" y="19901"/>
                  </a:lnTo>
                  <a:lnTo>
                    <a:pt x="21600" y="1425"/>
                  </a:lnTo>
                  <a:lnTo>
                    <a:pt x="8950" y="0"/>
                  </a:lnTo>
                  <a:lnTo>
                    <a:pt x="0" y="987"/>
                  </a:lnTo>
                  <a:lnTo>
                    <a:pt x="5989" y="19188"/>
                  </a:lnTo>
                  <a:close/>
                  <a:moveTo>
                    <a:pt x="5989" y="19188"/>
                  </a:moveTo>
                </a:path>
              </a:pathLst>
            </a:custGeom>
            <a:solidFill>
              <a:srgbClr val="68C0E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1" name="AutoShape 54"/>
            <p:cNvSpPr>
              <a:spLocks/>
            </p:cNvSpPr>
            <p:nvPr/>
          </p:nvSpPr>
          <p:spPr bwMode="auto">
            <a:xfrm>
              <a:off x="489" y="327"/>
              <a:ext cx="125" cy="12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16828"/>
                  </a:moveTo>
                  <a:lnTo>
                    <a:pt x="17764" y="21600"/>
                  </a:lnTo>
                  <a:lnTo>
                    <a:pt x="0" y="0"/>
                  </a:lnTo>
                  <a:lnTo>
                    <a:pt x="21600" y="16828"/>
                  </a:lnTo>
                  <a:close/>
                  <a:moveTo>
                    <a:pt x="21600" y="16828"/>
                  </a:moveTo>
                </a:path>
              </a:pathLst>
            </a:custGeom>
            <a:solidFill>
              <a:srgbClr val="E35E4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2" name="AutoShape 55"/>
            <p:cNvSpPr>
              <a:spLocks/>
            </p:cNvSpPr>
            <p:nvPr/>
          </p:nvSpPr>
          <p:spPr bwMode="auto">
            <a:xfrm>
              <a:off x="495" y="222"/>
              <a:ext cx="162" cy="4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348" y="0"/>
                  </a:moveTo>
                  <a:lnTo>
                    <a:pt x="21600" y="17876"/>
                  </a:lnTo>
                  <a:lnTo>
                    <a:pt x="0" y="21600"/>
                  </a:lnTo>
                  <a:lnTo>
                    <a:pt x="20348" y="0"/>
                  </a:lnTo>
                  <a:close/>
                  <a:moveTo>
                    <a:pt x="20348" y="0"/>
                  </a:moveTo>
                </a:path>
              </a:pathLst>
            </a:custGeom>
            <a:solidFill>
              <a:srgbClr val="E35E4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3" name="AutoShape 56"/>
            <p:cNvSpPr>
              <a:spLocks/>
            </p:cNvSpPr>
            <p:nvPr/>
          </p:nvSpPr>
          <p:spPr bwMode="auto">
            <a:xfrm>
              <a:off x="501" y="78"/>
              <a:ext cx="134" cy="11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7656" y="0"/>
                  </a:moveTo>
                  <a:lnTo>
                    <a:pt x="21600" y="4800"/>
                  </a:lnTo>
                  <a:lnTo>
                    <a:pt x="0" y="21600"/>
                  </a:lnTo>
                  <a:lnTo>
                    <a:pt x="17656" y="0"/>
                  </a:lnTo>
                  <a:close/>
                  <a:moveTo>
                    <a:pt x="17656" y="0"/>
                  </a:moveTo>
                </a:path>
              </a:pathLst>
            </a:custGeom>
            <a:solidFill>
              <a:srgbClr val="E35E4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4" name="AutoShape 57"/>
            <p:cNvSpPr>
              <a:spLocks/>
            </p:cNvSpPr>
            <p:nvPr/>
          </p:nvSpPr>
          <p:spPr bwMode="auto">
            <a:xfrm>
              <a:off x="125" y="14"/>
              <a:ext cx="357" cy="53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6303" y="19001"/>
                  </a:moveTo>
                  <a:lnTo>
                    <a:pt x="10694" y="21253"/>
                  </a:lnTo>
                  <a:lnTo>
                    <a:pt x="12748" y="20849"/>
                  </a:lnTo>
                  <a:lnTo>
                    <a:pt x="14235" y="21600"/>
                  </a:lnTo>
                  <a:lnTo>
                    <a:pt x="19759" y="20098"/>
                  </a:lnTo>
                  <a:lnTo>
                    <a:pt x="21600" y="1213"/>
                  </a:lnTo>
                  <a:lnTo>
                    <a:pt x="9065" y="0"/>
                  </a:lnTo>
                  <a:lnTo>
                    <a:pt x="0" y="635"/>
                  </a:lnTo>
                  <a:lnTo>
                    <a:pt x="6303" y="19001"/>
                  </a:lnTo>
                  <a:close/>
                  <a:moveTo>
                    <a:pt x="6303" y="19001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5" name="AutoShape 58"/>
            <p:cNvSpPr>
              <a:spLocks/>
            </p:cNvSpPr>
            <p:nvPr/>
          </p:nvSpPr>
          <p:spPr bwMode="auto">
            <a:xfrm>
              <a:off x="167" y="66"/>
              <a:ext cx="123" cy="43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21600"/>
                  </a:moveTo>
                  <a:lnTo>
                    <a:pt x="17280" y="1629"/>
                  </a:lnTo>
                  <a:lnTo>
                    <a:pt x="0" y="0"/>
                  </a:lnTo>
                  <a:lnTo>
                    <a:pt x="14606" y="19971"/>
                  </a:lnTo>
                  <a:lnTo>
                    <a:pt x="21600" y="2160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FACF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6" name="AutoShape 59"/>
            <p:cNvSpPr>
              <a:spLocks/>
            </p:cNvSpPr>
            <p:nvPr/>
          </p:nvSpPr>
          <p:spPr bwMode="auto">
            <a:xfrm>
              <a:off x="341" y="99"/>
              <a:ext cx="105" cy="40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3883" y="21600"/>
                  </a:moveTo>
                  <a:lnTo>
                    <a:pt x="18445" y="20221"/>
                  </a:lnTo>
                  <a:lnTo>
                    <a:pt x="21600" y="0"/>
                  </a:lnTo>
                  <a:lnTo>
                    <a:pt x="0" y="1455"/>
                  </a:lnTo>
                  <a:lnTo>
                    <a:pt x="3883" y="21600"/>
                  </a:lnTo>
                  <a:close/>
                  <a:moveTo>
                    <a:pt x="3883" y="21600"/>
                  </a:moveTo>
                </a:path>
              </a:pathLst>
            </a:custGeom>
            <a:solidFill>
              <a:srgbClr val="625D9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7" name="AutoShape 60"/>
            <p:cNvSpPr>
              <a:spLocks/>
            </p:cNvSpPr>
            <p:nvPr/>
          </p:nvSpPr>
          <p:spPr bwMode="auto">
            <a:xfrm>
              <a:off x="290" y="69"/>
              <a:ext cx="146" cy="43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0"/>
                  </a:moveTo>
                  <a:lnTo>
                    <a:pt x="21600" y="565"/>
                  </a:lnTo>
                  <a:lnTo>
                    <a:pt x="3974" y="2259"/>
                  </a:lnTo>
                  <a:lnTo>
                    <a:pt x="7258" y="21247"/>
                  </a:lnTo>
                  <a:lnTo>
                    <a:pt x="3629" y="21600"/>
                  </a:lnTo>
                  <a:lnTo>
                    <a:pt x="0" y="1341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solidFill>
              <a:srgbClr val="51438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8" name="AutoShape 61"/>
            <p:cNvSpPr>
              <a:spLocks/>
            </p:cNvSpPr>
            <p:nvPr/>
          </p:nvSpPr>
          <p:spPr bwMode="auto">
            <a:xfrm>
              <a:off x="360" y="378"/>
              <a:ext cx="65" cy="3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422" y="0"/>
                  </a:moveTo>
                  <a:lnTo>
                    <a:pt x="0" y="9900"/>
                  </a:lnTo>
                  <a:lnTo>
                    <a:pt x="785" y="21600"/>
                  </a:lnTo>
                  <a:lnTo>
                    <a:pt x="21600" y="9900"/>
                  </a:lnTo>
                  <a:lnTo>
                    <a:pt x="20422" y="0"/>
                  </a:lnTo>
                  <a:close/>
                  <a:moveTo>
                    <a:pt x="20422" y="0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29" name="AutoShape 62"/>
            <p:cNvSpPr>
              <a:spLocks/>
            </p:cNvSpPr>
            <p:nvPr/>
          </p:nvSpPr>
          <p:spPr bwMode="auto">
            <a:xfrm>
              <a:off x="363" y="394"/>
              <a:ext cx="62" cy="3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377" y="0"/>
                  </a:moveTo>
                  <a:lnTo>
                    <a:pt x="0" y="12209"/>
                  </a:lnTo>
                  <a:lnTo>
                    <a:pt x="1223" y="21600"/>
                  </a:lnTo>
                  <a:lnTo>
                    <a:pt x="21600" y="9391"/>
                  </a:lnTo>
                  <a:lnTo>
                    <a:pt x="20377" y="0"/>
                  </a:lnTo>
                  <a:close/>
                  <a:moveTo>
                    <a:pt x="20377" y="0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0" name="AutoShape 63"/>
            <p:cNvSpPr>
              <a:spLocks/>
            </p:cNvSpPr>
            <p:nvPr/>
          </p:nvSpPr>
          <p:spPr bwMode="auto">
            <a:xfrm>
              <a:off x="363" y="408"/>
              <a:ext cx="62" cy="3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377" y="0"/>
                  </a:moveTo>
                  <a:lnTo>
                    <a:pt x="0" y="11700"/>
                  </a:lnTo>
                  <a:lnTo>
                    <a:pt x="1223" y="21600"/>
                  </a:lnTo>
                  <a:lnTo>
                    <a:pt x="21600" y="9000"/>
                  </a:lnTo>
                  <a:lnTo>
                    <a:pt x="20377" y="0"/>
                  </a:lnTo>
                  <a:close/>
                  <a:moveTo>
                    <a:pt x="20377" y="0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1" name="AutoShape 64"/>
            <p:cNvSpPr>
              <a:spLocks/>
            </p:cNvSpPr>
            <p:nvPr/>
          </p:nvSpPr>
          <p:spPr bwMode="auto">
            <a:xfrm>
              <a:off x="363" y="423"/>
              <a:ext cx="62" cy="3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377" y="0"/>
                  </a:moveTo>
                  <a:lnTo>
                    <a:pt x="0" y="11200"/>
                  </a:lnTo>
                  <a:lnTo>
                    <a:pt x="1223" y="21600"/>
                  </a:lnTo>
                  <a:lnTo>
                    <a:pt x="21600" y="11200"/>
                  </a:lnTo>
                  <a:lnTo>
                    <a:pt x="20377" y="0"/>
                  </a:lnTo>
                  <a:close/>
                  <a:moveTo>
                    <a:pt x="20377" y="0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2" name="AutoShape 65"/>
            <p:cNvSpPr>
              <a:spLocks/>
            </p:cNvSpPr>
            <p:nvPr/>
          </p:nvSpPr>
          <p:spPr bwMode="auto">
            <a:xfrm>
              <a:off x="363" y="443"/>
              <a:ext cx="62" cy="3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377" y="0"/>
                  </a:moveTo>
                  <a:lnTo>
                    <a:pt x="0" y="12209"/>
                  </a:lnTo>
                  <a:lnTo>
                    <a:pt x="1223" y="21600"/>
                  </a:lnTo>
                  <a:lnTo>
                    <a:pt x="21600" y="9391"/>
                  </a:lnTo>
                  <a:lnTo>
                    <a:pt x="20377" y="0"/>
                  </a:lnTo>
                  <a:close/>
                  <a:moveTo>
                    <a:pt x="20377" y="0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3" name="AutoShape 66"/>
            <p:cNvSpPr>
              <a:spLocks/>
            </p:cNvSpPr>
            <p:nvPr/>
          </p:nvSpPr>
          <p:spPr bwMode="auto">
            <a:xfrm>
              <a:off x="182" y="88"/>
              <a:ext cx="68" cy="31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6759" y="1571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5959" y="1571"/>
                  </a:lnTo>
                  <a:lnTo>
                    <a:pt x="16759" y="1571"/>
                  </a:lnTo>
                  <a:close/>
                  <a:moveTo>
                    <a:pt x="16759" y="1571"/>
                  </a:moveTo>
                </a:path>
              </a:pathLst>
            </a:custGeom>
            <a:solidFill>
              <a:srgbClr val="FFFCBD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4" name="AutoShape 67"/>
            <p:cNvSpPr>
              <a:spLocks/>
            </p:cNvSpPr>
            <p:nvPr/>
          </p:nvSpPr>
          <p:spPr bwMode="auto">
            <a:xfrm>
              <a:off x="339" y="185"/>
              <a:ext cx="113" cy="4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150" y="0"/>
                  </a:moveTo>
                  <a:lnTo>
                    <a:pt x="0" y="13341"/>
                  </a:lnTo>
                  <a:lnTo>
                    <a:pt x="450" y="21600"/>
                  </a:lnTo>
                  <a:lnTo>
                    <a:pt x="21600" y="8259"/>
                  </a:lnTo>
                  <a:lnTo>
                    <a:pt x="21150" y="0"/>
                  </a:lnTo>
                  <a:close/>
                  <a:moveTo>
                    <a:pt x="21150" y="0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5" name="AutoShape 68"/>
            <p:cNvSpPr>
              <a:spLocks/>
            </p:cNvSpPr>
            <p:nvPr/>
          </p:nvSpPr>
          <p:spPr bwMode="auto">
            <a:xfrm>
              <a:off x="336" y="141"/>
              <a:ext cx="113" cy="4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0"/>
                  </a:moveTo>
                  <a:lnTo>
                    <a:pt x="0" y="12542"/>
                  </a:lnTo>
                  <a:lnTo>
                    <a:pt x="668" y="21600"/>
                  </a:lnTo>
                  <a:lnTo>
                    <a:pt x="21600" y="6968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6" name="AutoShape 69"/>
            <p:cNvSpPr>
              <a:spLocks/>
            </p:cNvSpPr>
            <p:nvPr/>
          </p:nvSpPr>
          <p:spPr bwMode="auto">
            <a:xfrm>
              <a:off x="305" y="245"/>
              <a:ext cx="15" cy="1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3292" y="21600"/>
                  </a:moveTo>
                  <a:lnTo>
                    <a:pt x="16615" y="21600"/>
                  </a:lnTo>
                  <a:lnTo>
                    <a:pt x="21600" y="21600"/>
                  </a:lnTo>
                  <a:lnTo>
                    <a:pt x="21600" y="18277"/>
                  </a:lnTo>
                  <a:lnTo>
                    <a:pt x="21600" y="13292"/>
                  </a:lnTo>
                  <a:lnTo>
                    <a:pt x="21600" y="8308"/>
                  </a:lnTo>
                  <a:lnTo>
                    <a:pt x="16615" y="4985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3323" y="0"/>
                  </a:lnTo>
                  <a:lnTo>
                    <a:pt x="3323" y="4985"/>
                  </a:lnTo>
                  <a:lnTo>
                    <a:pt x="0" y="8308"/>
                  </a:lnTo>
                  <a:lnTo>
                    <a:pt x="0" y="13292"/>
                  </a:lnTo>
                  <a:lnTo>
                    <a:pt x="0" y="18277"/>
                  </a:lnTo>
                  <a:lnTo>
                    <a:pt x="3323" y="21600"/>
                  </a:lnTo>
                  <a:lnTo>
                    <a:pt x="8308" y="21600"/>
                  </a:lnTo>
                  <a:lnTo>
                    <a:pt x="13292" y="21600"/>
                  </a:lnTo>
                  <a:close/>
                  <a:moveTo>
                    <a:pt x="13292" y="21600"/>
                  </a:moveTo>
                </a:path>
              </a:pathLst>
            </a:custGeom>
            <a:solidFill>
              <a:srgbClr val="7D72A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7" name="AutoShape 70"/>
            <p:cNvSpPr>
              <a:spLocks/>
            </p:cNvSpPr>
            <p:nvPr/>
          </p:nvSpPr>
          <p:spPr bwMode="auto">
            <a:xfrm>
              <a:off x="305" y="245"/>
              <a:ext cx="15" cy="1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3292" y="21600"/>
                  </a:moveTo>
                  <a:lnTo>
                    <a:pt x="16615" y="21600"/>
                  </a:lnTo>
                  <a:lnTo>
                    <a:pt x="21600" y="21600"/>
                  </a:lnTo>
                  <a:lnTo>
                    <a:pt x="21600" y="18277"/>
                  </a:lnTo>
                  <a:lnTo>
                    <a:pt x="21600" y="13292"/>
                  </a:lnTo>
                  <a:lnTo>
                    <a:pt x="21600" y="8308"/>
                  </a:lnTo>
                  <a:lnTo>
                    <a:pt x="16615" y="4985"/>
                  </a:lnTo>
                  <a:lnTo>
                    <a:pt x="13292" y="0"/>
                  </a:lnTo>
                  <a:lnTo>
                    <a:pt x="8308" y="0"/>
                  </a:lnTo>
                  <a:lnTo>
                    <a:pt x="3323" y="0"/>
                  </a:lnTo>
                  <a:lnTo>
                    <a:pt x="3323" y="4985"/>
                  </a:lnTo>
                  <a:lnTo>
                    <a:pt x="0" y="8308"/>
                  </a:lnTo>
                  <a:lnTo>
                    <a:pt x="0" y="13292"/>
                  </a:lnTo>
                  <a:lnTo>
                    <a:pt x="0" y="18277"/>
                  </a:lnTo>
                  <a:lnTo>
                    <a:pt x="3323" y="21600"/>
                  </a:lnTo>
                  <a:lnTo>
                    <a:pt x="8308" y="21600"/>
                  </a:lnTo>
                  <a:lnTo>
                    <a:pt x="13292" y="21600"/>
                  </a:lnTo>
                  <a:close/>
                  <a:moveTo>
                    <a:pt x="13292" y="21600"/>
                  </a:moveTo>
                </a:path>
              </a:pathLst>
            </a:cu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8" name="AutoShape 71"/>
            <p:cNvSpPr>
              <a:spLocks/>
            </p:cNvSpPr>
            <p:nvPr/>
          </p:nvSpPr>
          <p:spPr bwMode="auto">
            <a:xfrm>
              <a:off x="308" y="282"/>
              <a:ext cx="16" cy="2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9257" y="21600"/>
                  </a:moveTo>
                  <a:lnTo>
                    <a:pt x="12343" y="21600"/>
                  </a:lnTo>
                  <a:lnTo>
                    <a:pt x="16971" y="17550"/>
                  </a:lnTo>
                  <a:lnTo>
                    <a:pt x="21600" y="14850"/>
                  </a:lnTo>
                  <a:lnTo>
                    <a:pt x="21600" y="10800"/>
                  </a:lnTo>
                  <a:lnTo>
                    <a:pt x="21600" y="6750"/>
                  </a:lnTo>
                  <a:lnTo>
                    <a:pt x="16971" y="4050"/>
                  </a:lnTo>
                  <a:lnTo>
                    <a:pt x="12343" y="4050"/>
                  </a:lnTo>
                  <a:lnTo>
                    <a:pt x="9257" y="0"/>
                  </a:lnTo>
                  <a:lnTo>
                    <a:pt x="4629" y="4050"/>
                  </a:lnTo>
                  <a:lnTo>
                    <a:pt x="0" y="4050"/>
                  </a:lnTo>
                  <a:lnTo>
                    <a:pt x="0" y="6750"/>
                  </a:lnTo>
                  <a:lnTo>
                    <a:pt x="0" y="10800"/>
                  </a:lnTo>
                  <a:lnTo>
                    <a:pt x="0" y="14850"/>
                  </a:lnTo>
                  <a:lnTo>
                    <a:pt x="4629" y="17550"/>
                  </a:lnTo>
                  <a:lnTo>
                    <a:pt x="4629" y="21600"/>
                  </a:lnTo>
                  <a:lnTo>
                    <a:pt x="9257" y="21600"/>
                  </a:lnTo>
                  <a:close/>
                  <a:moveTo>
                    <a:pt x="9257" y="21600"/>
                  </a:moveTo>
                </a:path>
              </a:pathLst>
            </a:custGeom>
            <a:solidFill>
              <a:srgbClr val="7D72A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39" name="AutoShape 72"/>
            <p:cNvSpPr>
              <a:spLocks/>
            </p:cNvSpPr>
            <p:nvPr/>
          </p:nvSpPr>
          <p:spPr bwMode="auto">
            <a:xfrm>
              <a:off x="308" y="282"/>
              <a:ext cx="16" cy="2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9257" y="21600"/>
                  </a:moveTo>
                  <a:lnTo>
                    <a:pt x="12343" y="21600"/>
                  </a:lnTo>
                  <a:lnTo>
                    <a:pt x="16971" y="17550"/>
                  </a:lnTo>
                  <a:lnTo>
                    <a:pt x="21600" y="14850"/>
                  </a:lnTo>
                  <a:lnTo>
                    <a:pt x="21600" y="10800"/>
                  </a:lnTo>
                  <a:lnTo>
                    <a:pt x="21600" y="6750"/>
                  </a:lnTo>
                  <a:lnTo>
                    <a:pt x="16971" y="4050"/>
                  </a:lnTo>
                  <a:lnTo>
                    <a:pt x="12343" y="4050"/>
                  </a:lnTo>
                  <a:lnTo>
                    <a:pt x="9257" y="0"/>
                  </a:lnTo>
                  <a:lnTo>
                    <a:pt x="4629" y="4050"/>
                  </a:lnTo>
                  <a:lnTo>
                    <a:pt x="0" y="4050"/>
                  </a:lnTo>
                  <a:lnTo>
                    <a:pt x="0" y="6750"/>
                  </a:lnTo>
                  <a:lnTo>
                    <a:pt x="0" y="10800"/>
                  </a:lnTo>
                  <a:lnTo>
                    <a:pt x="0" y="14850"/>
                  </a:lnTo>
                  <a:lnTo>
                    <a:pt x="4629" y="17550"/>
                  </a:lnTo>
                  <a:lnTo>
                    <a:pt x="4629" y="21600"/>
                  </a:lnTo>
                  <a:lnTo>
                    <a:pt x="9257" y="21600"/>
                  </a:lnTo>
                  <a:close/>
                  <a:moveTo>
                    <a:pt x="9257" y="21600"/>
                  </a:moveTo>
                </a:path>
              </a:pathLst>
            </a:cu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40" name="AutoShape 73"/>
            <p:cNvSpPr>
              <a:spLocks/>
            </p:cNvSpPr>
            <p:nvPr/>
          </p:nvSpPr>
          <p:spPr bwMode="auto">
            <a:xfrm>
              <a:off x="296" y="118"/>
              <a:ext cx="15" cy="1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0"/>
                  </a:moveTo>
                  <a:lnTo>
                    <a:pt x="21600" y="16200"/>
                  </a:lnTo>
                  <a:lnTo>
                    <a:pt x="0" y="21600"/>
                  </a:lnTo>
                  <a:lnTo>
                    <a:pt x="0" y="81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solidFill>
              <a:srgbClr val="A8D58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41" name="AutoShape 74"/>
            <p:cNvSpPr>
              <a:spLocks/>
            </p:cNvSpPr>
            <p:nvPr/>
          </p:nvSpPr>
          <p:spPr bwMode="auto">
            <a:xfrm>
              <a:off x="341" y="111"/>
              <a:ext cx="101" cy="3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14954"/>
                  </a:moveTo>
                  <a:lnTo>
                    <a:pt x="21600" y="0"/>
                  </a:lnTo>
                  <a:lnTo>
                    <a:pt x="21600" y="9138"/>
                  </a:lnTo>
                  <a:lnTo>
                    <a:pt x="0" y="21600"/>
                  </a:lnTo>
                  <a:lnTo>
                    <a:pt x="0" y="14954"/>
                  </a:lnTo>
                  <a:close/>
                  <a:moveTo>
                    <a:pt x="0" y="14954"/>
                  </a:moveTo>
                </a:path>
              </a:pathLst>
            </a:custGeom>
            <a:solidFill>
              <a:srgbClr val="7D72A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42" name="AutoShape 75"/>
            <p:cNvSpPr>
              <a:spLocks/>
            </p:cNvSpPr>
            <p:nvPr/>
          </p:nvSpPr>
          <p:spPr bwMode="auto">
            <a:xfrm>
              <a:off x="363" y="118"/>
              <a:ext cx="62" cy="2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223" y="12505"/>
                  </a:moveTo>
                  <a:lnTo>
                    <a:pt x="0" y="21600"/>
                  </a:lnTo>
                  <a:lnTo>
                    <a:pt x="21600" y="9095"/>
                  </a:lnTo>
                  <a:lnTo>
                    <a:pt x="21600" y="0"/>
                  </a:lnTo>
                  <a:lnTo>
                    <a:pt x="1223" y="12505"/>
                  </a:lnTo>
                  <a:close/>
                  <a:moveTo>
                    <a:pt x="1223" y="12505"/>
                  </a:moveTo>
                </a:path>
              </a:pathLst>
            </a:custGeom>
            <a:solidFill>
              <a:srgbClr val="1F1A1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43" name="AutoShape 76"/>
            <p:cNvSpPr>
              <a:spLocks/>
            </p:cNvSpPr>
            <p:nvPr/>
          </p:nvSpPr>
          <p:spPr bwMode="auto">
            <a:xfrm>
              <a:off x="189" y="37"/>
              <a:ext cx="183" cy="3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4154"/>
                  </a:moveTo>
                  <a:lnTo>
                    <a:pt x="11908" y="21600"/>
                  </a:lnTo>
                  <a:lnTo>
                    <a:pt x="21600" y="13292"/>
                  </a:lnTo>
                  <a:lnTo>
                    <a:pt x="11492" y="14954"/>
                  </a:lnTo>
                  <a:lnTo>
                    <a:pt x="15508" y="6646"/>
                  </a:lnTo>
                  <a:lnTo>
                    <a:pt x="7615" y="8308"/>
                  </a:lnTo>
                  <a:lnTo>
                    <a:pt x="11492" y="0"/>
                  </a:lnTo>
                  <a:lnTo>
                    <a:pt x="0" y="4154"/>
                  </a:lnTo>
                  <a:close/>
                  <a:moveTo>
                    <a:pt x="0" y="4154"/>
                  </a:moveTo>
                </a:path>
              </a:pathLst>
            </a:custGeom>
            <a:solidFill>
              <a:srgbClr val="FACF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44" name="AutoShape 77"/>
            <p:cNvSpPr>
              <a:spLocks/>
            </p:cNvSpPr>
            <p:nvPr/>
          </p:nvSpPr>
          <p:spPr bwMode="auto">
            <a:xfrm>
              <a:off x="33" y="353"/>
              <a:ext cx="122" cy="12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17581"/>
                  </a:moveTo>
                  <a:lnTo>
                    <a:pt x="3738" y="21600"/>
                  </a:lnTo>
                  <a:lnTo>
                    <a:pt x="21600" y="0"/>
                  </a:lnTo>
                  <a:lnTo>
                    <a:pt x="0" y="17581"/>
                  </a:lnTo>
                  <a:close/>
                  <a:moveTo>
                    <a:pt x="0" y="17581"/>
                  </a:moveTo>
                </a:path>
              </a:pathLst>
            </a:custGeom>
            <a:solidFill>
              <a:srgbClr val="E35E4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45" name="AutoShape 78"/>
            <p:cNvSpPr>
              <a:spLocks/>
            </p:cNvSpPr>
            <p:nvPr/>
          </p:nvSpPr>
          <p:spPr bwMode="auto">
            <a:xfrm>
              <a:off x="0" y="256"/>
              <a:ext cx="161" cy="4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565" y="0"/>
                  </a:moveTo>
                  <a:lnTo>
                    <a:pt x="0" y="17131"/>
                  </a:lnTo>
                  <a:lnTo>
                    <a:pt x="21600" y="21600"/>
                  </a:lnTo>
                  <a:lnTo>
                    <a:pt x="1565" y="0"/>
                  </a:lnTo>
                  <a:close/>
                  <a:moveTo>
                    <a:pt x="1565" y="0"/>
                  </a:moveTo>
                </a:path>
              </a:pathLst>
            </a:custGeom>
            <a:solidFill>
              <a:srgbClr val="E35E4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46" name="AutoShape 79"/>
            <p:cNvSpPr>
              <a:spLocks/>
            </p:cNvSpPr>
            <p:nvPr/>
          </p:nvSpPr>
          <p:spPr bwMode="auto">
            <a:xfrm>
              <a:off x="11" y="104"/>
              <a:ext cx="133" cy="11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4014" y="0"/>
                  </a:moveTo>
                  <a:lnTo>
                    <a:pt x="0" y="5465"/>
                  </a:lnTo>
                  <a:lnTo>
                    <a:pt x="21600" y="21600"/>
                  </a:lnTo>
                  <a:lnTo>
                    <a:pt x="4014" y="0"/>
                  </a:lnTo>
                  <a:close/>
                  <a:moveTo>
                    <a:pt x="4014" y="0"/>
                  </a:moveTo>
                </a:path>
              </a:pathLst>
            </a:custGeom>
            <a:solidFill>
              <a:srgbClr val="E35E47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552" name="Group 80"/>
          <p:cNvGrpSpPr>
            <a:grpSpLocks/>
          </p:cNvGrpSpPr>
          <p:nvPr/>
        </p:nvGrpSpPr>
        <p:grpSpPr bwMode="auto">
          <a:xfrm flipH="1">
            <a:off x="8104188" y="4130675"/>
            <a:ext cx="746125" cy="1023938"/>
            <a:chOff x="0" y="0"/>
            <a:chExt cx="469" cy="645"/>
          </a:xfrm>
        </p:grpSpPr>
        <p:sp>
          <p:nvSpPr>
            <p:cNvPr id="65700" name="AutoShape 81"/>
            <p:cNvSpPr>
              <a:spLocks/>
            </p:cNvSpPr>
            <p:nvPr/>
          </p:nvSpPr>
          <p:spPr bwMode="auto">
            <a:xfrm>
              <a:off x="0" y="0"/>
              <a:ext cx="469" cy="64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340" y="1296"/>
                  </a:moveTo>
                  <a:lnTo>
                    <a:pt x="4535" y="1171"/>
                  </a:lnTo>
                  <a:lnTo>
                    <a:pt x="0" y="13027"/>
                  </a:lnTo>
                  <a:lnTo>
                    <a:pt x="925" y="13424"/>
                  </a:lnTo>
                  <a:lnTo>
                    <a:pt x="925" y="14031"/>
                  </a:lnTo>
                  <a:lnTo>
                    <a:pt x="3938" y="15034"/>
                  </a:lnTo>
                  <a:lnTo>
                    <a:pt x="4028" y="15034"/>
                  </a:lnTo>
                  <a:lnTo>
                    <a:pt x="4266" y="15055"/>
                  </a:lnTo>
                  <a:lnTo>
                    <a:pt x="4594" y="15055"/>
                  </a:lnTo>
                  <a:lnTo>
                    <a:pt x="5042" y="15076"/>
                  </a:lnTo>
                  <a:lnTo>
                    <a:pt x="5609" y="15139"/>
                  </a:lnTo>
                  <a:lnTo>
                    <a:pt x="6235" y="15160"/>
                  </a:lnTo>
                  <a:lnTo>
                    <a:pt x="6862" y="15202"/>
                  </a:lnTo>
                  <a:lnTo>
                    <a:pt x="7608" y="15222"/>
                  </a:lnTo>
                  <a:lnTo>
                    <a:pt x="8294" y="15264"/>
                  </a:lnTo>
                  <a:lnTo>
                    <a:pt x="9010" y="15327"/>
                  </a:lnTo>
                  <a:lnTo>
                    <a:pt x="9726" y="15348"/>
                  </a:lnTo>
                  <a:lnTo>
                    <a:pt x="10382" y="15390"/>
                  </a:lnTo>
                  <a:lnTo>
                    <a:pt x="11009" y="15452"/>
                  </a:lnTo>
                  <a:lnTo>
                    <a:pt x="11546" y="15473"/>
                  </a:lnTo>
                  <a:lnTo>
                    <a:pt x="11993" y="15515"/>
                  </a:lnTo>
                  <a:lnTo>
                    <a:pt x="12351" y="15536"/>
                  </a:lnTo>
                  <a:lnTo>
                    <a:pt x="12351" y="15578"/>
                  </a:lnTo>
                  <a:lnTo>
                    <a:pt x="12381" y="15724"/>
                  </a:lnTo>
                  <a:lnTo>
                    <a:pt x="12381" y="15954"/>
                  </a:lnTo>
                  <a:lnTo>
                    <a:pt x="12351" y="16247"/>
                  </a:lnTo>
                  <a:lnTo>
                    <a:pt x="12262" y="16582"/>
                  </a:lnTo>
                  <a:lnTo>
                    <a:pt x="12143" y="16958"/>
                  </a:lnTo>
                  <a:lnTo>
                    <a:pt x="11904" y="17397"/>
                  </a:lnTo>
                  <a:lnTo>
                    <a:pt x="11546" y="17836"/>
                  </a:lnTo>
                  <a:lnTo>
                    <a:pt x="11486" y="17836"/>
                  </a:lnTo>
                  <a:lnTo>
                    <a:pt x="11248" y="17857"/>
                  </a:lnTo>
                  <a:lnTo>
                    <a:pt x="10890" y="17878"/>
                  </a:lnTo>
                  <a:lnTo>
                    <a:pt x="10442" y="17920"/>
                  </a:lnTo>
                  <a:lnTo>
                    <a:pt x="9935" y="17962"/>
                  </a:lnTo>
                  <a:lnTo>
                    <a:pt x="9338" y="18024"/>
                  </a:lnTo>
                  <a:lnTo>
                    <a:pt x="8682" y="18087"/>
                  </a:lnTo>
                  <a:lnTo>
                    <a:pt x="7996" y="18171"/>
                  </a:lnTo>
                  <a:lnTo>
                    <a:pt x="7309" y="18233"/>
                  </a:lnTo>
                  <a:lnTo>
                    <a:pt x="6623" y="18317"/>
                  </a:lnTo>
                  <a:lnTo>
                    <a:pt x="5967" y="18380"/>
                  </a:lnTo>
                  <a:lnTo>
                    <a:pt x="5400" y="18484"/>
                  </a:lnTo>
                  <a:lnTo>
                    <a:pt x="4833" y="18547"/>
                  </a:lnTo>
                  <a:lnTo>
                    <a:pt x="4356" y="18631"/>
                  </a:lnTo>
                  <a:lnTo>
                    <a:pt x="4028" y="18714"/>
                  </a:lnTo>
                  <a:lnTo>
                    <a:pt x="3789" y="18798"/>
                  </a:lnTo>
                  <a:lnTo>
                    <a:pt x="3550" y="18944"/>
                  </a:lnTo>
                  <a:lnTo>
                    <a:pt x="3371" y="19112"/>
                  </a:lnTo>
                  <a:lnTo>
                    <a:pt x="3312" y="19279"/>
                  </a:lnTo>
                  <a:lnTo>
                    <a:pt x="3252" y="19446"/>
                  </a:lnTo>
                  <a:lnTo>
                    <a:pt x="3341" y="19655"/>
                  </a:lnTo>
                  <a:lnTo>
                    <a:pt x="3520" y="19885"/>
                  </a:lnTo>
                  <a:lnTo>
                    <a:pt x="3759" y="20053"/>
                  </a:lnTo>
                  <a:lnTo>
                    <a:pt x="4057" y="20136"/>
                  </a:lnTo>
                  <a:lnTo>
                    <a:pt x="4296" y="20178"/>
                  </a:lnTo>
                  <a:lnTo>
                    <a:pt x="4654" y="20262"/>
                  </a:lnTo>
                  <a:lnTo>
                    <a:pt x="5131" y="20366"/>
                  </a:lnTo>
                  <a:lnTo>
                    <a:pt x="5669" y="20450"/>
                  </a:lnTo>
                  <a:lnTo>
                    <a:pt x="6325" y="20575"/>
                  </a:lnTo>
                  <a:lnTo>
                    <a:pt x="7011" y="20701"/>
                  </a:lnTo>
                  <a:lnTo>
                    <a:pt x="7727" y="20805"/>
                  </a:lnTo>
                  <a:lnTo>
                    <a:pt x="8503" y="20931"/>
                  </a:lnTo>
                  <a:lnTo>
                    <a:pt x="9249" y="21077"/>
                  </a:lnTo>
                  <a:lnTo>
                    <a:pt x="9994" y="21203"/>
                  </a:lnTo>
                  <a:lnTo>
                    <a:pt x="10770" y="21286"/>
                  </a:lnTo>
                  <a:lnTo>
                    <a:pt x="11456" y="21412"/>
                  </a:lnTo>
                  <a:lnTo>
                    <a:pt x="12113" y="21495"/>
                  </a:lnTo>
                  <a:lnTo>
                    <a:pt x="12680" y="21558"/>
                  </a:lnTo>
                  <a:lnTo>
                    <a:pt x="13157" y="21579"/>
                  </a:lnTo>
                  <a:lnTo>
                    <a:pt x="13575" y="21600"/>
                  </a:lnTo>
                  <a:lnTo>
                    <a:pt x="13962" y="21579"/>
                  </a:lnTo>
                  <a:lnTo>
                    <a:pt x="14410" y="21537"/>
                  </a:lnTo>
                  <a:lnTo>
                    <a:pt x="14917" y="21433"/>
                  </a:lnTo>
                  <a:lnTo>
                    <a:pt x="15424" y="21328"/>
                  </a:lnTo>
                  <a:lnTo>
                    <a:pt x="15991" y="21182"/>
                  </a:lnTo>
                  <a:lnTo>
                    <a:pt x="16558" y="21015"/>
                  </a:lnTo>
                  <a:lnTo>
                    <a:pt x="17155" y="20847"/>
                  </a:lnTo>
                  <a:lnTo>
                    <a:pt x="17722" y="20638"/>
                  </a:lnTo>
                  <a:lnTo>
                    <a:pt x="18318" y="20450"/>
                  </a:lnTo>
                  <a:lnTo>
                    <a:pt x="18825" y="20262"/>
                  </a:lnTo>
                  <a:lnTo>
                    <a:pt x="19362" y="20074"/>
                  </a:lnTo>
                  <a:lnTo>
                    <a:pt x="19810" y="19906"/>
                  </a:lnTo>
                  <a:lnTo>
                    <a:pt x="20168" y="19739"/>
                  </a:lnTo>
                  <a:lnTo>
                    <a:pt x="20496" y="19572"/>
                  </a:lnTo>
                  <a:lnTo>
                    <a:pt x="20735" y="19446"/>
                  </a:lnTo>
                  <a:lnTo>
                    <a:pt x="20854" y="19342"/>
                  </a:lnTo>
                  <a:lnTo>
                    <a:pt x="20944" y="19174"/>
                  </a:lnTo>
                  <a:lnTo>
                    <a:pt x="20854" y="19028"/>
                  </a:lnTo>
                  <a:lnTo>
                    <a:pt x="20645" y="18903"/>
                  </a:lnTo>
                  <a:lnTo>
                    <a:pt x="20347" y="18819"/>
                  </a:lnTo>
                  <a:lnTo>
                    <a:pt x="19959" y="18714"/>
                  </a:lnTo>
                  <a:lnTo>
                    <a:pt x="19601" y="18652"/>
                  </a:lnTo>
                  <a:lnTo>
                    <a:pt x="19213" y="18568"/>
                  </a:lnTo>
                  <a:lnTo>
                    <a:pt x="18915" y="18526"/>
                  </a:lnTo>
                  <a:lnTo>
                    <a:pt x="18885" y="18380"/>
                  </a:lnTo>
                  <a:lnTo>
                    <a:pt x="18825" y="18003"/>
                  </a:lnTo>
                  <a:lnTo>
                    <a:pt x="18736" y="17418"/>
                  </a:lnTo>
                  <a:lnTo>
                    <a:pt x="18587" y="16686"/>
                  </a:lnTo>
                  <a:lnTo>
                    <a:pt x="18438" y="15892"/>
                  </a:lnTo>
                  <a:lnTo>
                    <a:pt x="18229" y="15055"/>
                  </a:lnTo>
                  <a:lnTo>
                    <a:pt x="17990" y="14261"/>
                  </a:lnTo>
                  <a:lnTo>
                    <a:pt x="17662" y="13529"/>
                  </a:lnTo>
                  <a:lnTo>
                    <a:pt x="21600" y="2865"/>
                  </a:lnTo>
                  <a:lnTo>
                    <a:pt x="20794" y="1798"/>
                  </a:lnTo>
                  <a:lnTo>
                    <a:pt x="21242" y="1087"/>
                  </a:lnTo>
                  <a:lnTo>
                    <a:pt x="19183" y="0"/>
                  </a:lnTo>
                  <a:lnTo>
                    <a:pt x="18706" y="188"/>
                  </a:lnTo>
                  <a:lnTo>
                    <a:pt x="5340" y="1296"/>
                  </a:lnTo>
                  <a:close/>
                  <a:moveTo>
                    <a:pt x="5340" y="1296"/>
                  </a:moveTo>
                </a:path>
              </a:pathLst>
            </a:cu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1" name="AutoShape 82"/>
            <p:cNvSpPr>
              <a:spLocks/>
            </p:cNvSpPr>
            <p:nvPr/>
          </p:nvSpPr>
          <p:spPr bwMode="auto">
            <a:xfrm>
              <a:off x="24" y="19"/>
              <a:ext cx="388" cy="37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0559"/>
                  </a:moveTo>
                  <a:lnTo>
                    <a:pt x="15748" y="21600"/>
                  </a:lnTo>
                  <a:lnTo>
                    <a:pt x="21600" y="0"/>
                  </a:lnTo>
                  <a:lnTo>
                    <a:pt x="20878" y="323"/>
                  </a:lnTo>
                  <a:lnTo>
                    <a:pt x="5310" y="1938"/>
                  </a:lnTo>
                  <a:lnTo>
                    <a:pt x="4732" y="1830"/>
                  </a:lnTo>
                  <a:lnTo>
                    <a:pt x="0" y="20559"/>
                  </a:lnTo>
                  <a:close/>
                  <a:moveTo>
                    <a:pt x="0" y="20559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2" name="AutoShape 83"/>
            <p:cNvSpPr>
              <a:spLocks/>
            </p:cNvSpPr>
            <p:nvPr/>
          </p:nvSpPr>
          <p:spPr bwMode="auto">
            <a:xfrm>
              <a:off x="316" y="21"/>
              <a:ext cx="114" cy="38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136" y="0"/>
                  </a:moveTo>
                  <a:lnTo>
                    <a:pt x="21600" y="175"/>
                  </a:lnTo>
                  <a:lnTo>
                    <a:pt x="1220" y="21600"/>
                  </a:lnTo>
                  <a:lnTo>
                    <a:pt x="0" y="21320"/>
                  </a:lnTo>
                  <a:lnTo>
                    <a:pt x="20136" y="0"/>
                  </a:lnTo>
                  <a:close/>
                  <a:moveTo>
                    <a:pt x="20136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3" name="AutoShape 84"/>
            <p:cNvSpPr>
              <a:spLocks/>
            </p:cNvSpPr>
            <p:nvPr/>
          </p:nvSpPr>
          <p:spPr bwMode="auto">
            <a:xfrm>
              <a:off x="330" y="28"/>
              <a:ext cx="114" cy="38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265" y="0"/>
                  </a:moveTo>
                  <a:lnTo>
                    <a:pt x="21600" y="417"/>
                  </a:lnTo>
                  <a:lnTo>
                    <a:pt x="1092" y="21600"/>
                  </a:lnTo>
                  <a:lnTo>
                    <a:pt x="0" y="21287"/>
                  </a:lnTo>
                  <a:lnTo>
                    <a:pt x="20265" y="0"/>
                  </a:lnTo>
                  <a:close/>
                  <a:moveTo>
                    <a:pt x="20265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4" name="AutoShape 85"/>
            <p:cNvSpPr>
              <a:spLocks/>
            </p:cNvSpPr>
            <p:nvPr/>
          </p:nvSpPr>
          <p:spPr bwMode="auto">
            <a:xfrm>
              <a:off x="298" y="405"/>
              <a:ext cx="18" cy="1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00" y="0"/>
                  </a:moveTo>
                  <a:lnTo>
                    <a:pt x="0" y="11782"/>
                  </a:lnTo>
                  <a:lnTo>
                    <a:pt x="6400" y="21600"/>
                  </a:lnTo>
                  <a:lnTo>
                    <a:pt x="21600" y="8836"/>
                  </a:lnTo>
                  <a:lnTo>
                    <a:pt x="14400" y="0"/>
                  </a:lnTo>
                  <a:close/>
                  <a:moveTo>
                    <a:pt x="14400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5" name="AutoShape 86"/>
            <p:cNvSpPr>
              <a:spLocks/>
            </p:cNvSpPr>
            <p:nvPr/>
          </p:nvSpPr>
          <p:spPr bwMode="auto">
            <a:xfrm>
              <a:off x="310" y="415"/>
              <a:ext cx="18" cy="1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657" y="0"/>
                  </a:moveTo>
                  <a:lnTo>
                    <a:pt x="0" y="12764"/>
                  </a:lnTo>
                  <a:lnTo>
                    <a:pt x="6171" y="21600"/>
                  </a:lnTo>
                  <a:lnTo>
                    <a:pt x="21600" y="7855"/>
                  </a:lnTo>
                  <a:lnTo>
                    <a:pt x="14657" y="0"/>
                  </a:lnTo>
                  <a:close/>
                  <a:moveTo>
                    <a:pt x="14657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6" name="AutoShape 87"/>
            <p:cNvSpPr>
              <a:spLocks/>
            </p:cNvSpPr>
            <p:nvPr/>
          </p:nvSpPr>
          <p:spPr bwMode="auto">
            <a:xfrm>
              <a:off x="44" y="399"/>
              <a:ext cx="237" cy="2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11040"/>
                  </a:moveTo>
                  <a:lnTo>
                    <a:pt x="21482" y="21600"/>
                  </a:lnTo>
                  <a:lnTo>
                    <a:pt x="21364" y="21600"/>
                  </a:lnTo>
                  <a:lnTo>
                    <a:pt x="21010" y="21120"/>
                  </a:lnTo>
                  <a:lnTo>
                    <a:pt x="20420" y="20160"/>
                  </a:lnTo>
                  <a:lnTo>
                    <a:pt x="19593" y="19680"/>
                  </a:lnTo>
                  <a:lnTo>
                    <a:pt x="18649" y="18240"/>
                  </a:lnTo>
                  <a:lnTo>
                    <a:pt x="17410" y="17280"/>
                  </a:lnTo>
                  <a:lnTo>
                    <a:pt x="16111" y="15840"/>
                  </a:lnTo>
                  <a:lnTo>
                    <a:pt x="14636" y="14400"/>
                  </a:lnTo>
                  <a:lnTo>
                    <a:pt x="13043" y="13440"/>
                  </a:lnTo>
                  <a:lnTo>
                    <a:pt x="11331" y="12480"/>
                  </a:lnTo>
                  <a:lnTo>
                    <a:pt x="9561" y="11040"/>
                  </a:lnTo>
                  <a:lnTo>
                    <a:pt x="7731" y="10560"/>
                  </a:lnTo>
                  <a:lnTo>
                    <a:pt x="5843" y="10080"/>
                  </a:lnTo>
                  <a:lnTo>
                    <a:pt x="3954" y="10080"/>
                  </a:lnTo>
                  <a:lnTo>
                    <a:pt x="1948" y="10080"/>
                  </a:lnTo>
                  <a:lnTo>
                    <a:pt x="0" y="10560"/>
                  </a:lnTo>
                  <a:lnTo>
                    <a:pt x="295" y="2400"/>
                  </a:lnTo>
                  <a:lnTo>
                    <a:pt x="354" y="2400"/>
                  </a:lnTo>
                  <a:lnTo>
                    <a:pt x="531" y="1920"/>
                  </a:lnTo>
                  <a:lnTo>
                    <a:pt x="885" y="1920"/>
                  </a:lnTo>
                  <a:lnTo>
                    <a:pt x="1357" y="1440"/>
                  </a:lnTo>
                  <a:lnTo>
                    <a:pt x="2066" y="960"/>
                  </a:lnTo>
                  <a:lnTo>
                    <a:pt x="2833" y="960"/>
                  </a:lnTo>
                  <a:lnTo>
                    <a:pt x="3777" y="0"/>
                  </a:lnTo>
                  <a:lnTo>
                    <a:pt x="4957" y="0"/>
                  </a:lnTo>
                  <a:lnTo>
                    <a:pt x="6315" y="0"/>
                  </a:lnTo>
                  <a:lnTo>
                    <a:pt x="7908" y="960"/>
                  </a:lnTo>
                  <a:lnTo>
                    <a:pt x="9561" y="1440"/>
                  </a:lnTo>
                  <a:lnTo>
                    <a:pt x="11567" y="2400"/>
                  </a:lnTo>
                  <a:lnTo>
                    <a:pt x="13751" y="3840"/>
                  </a:lnTo>
                  <a:lnTo>
                    <a:pt x="16111" y="5760"/>
                  </a:lnTo>
                  <a:lnTo>
                    <a:pt x="18767" y="8640"/>
                  </a:lnTo>
                  <a:lnTo>
                    <a:pt x="21600" y="11040"/>
                  </a:lnTo>
                  <a:close/>
                  <a:moveTo>
                    <a:pt x="21600" y="11040"/>
                  </a:moveTo>
                </a:path>
              </a:pathLst>
            </a:custGeom>
            <a:solidFill>
              <a:srgbClr val="6BADC9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7" name="AutoShape 88"/>
            <p:cNvSpPr>
              <a:spLocks/>
            </p:cNvSpPr>
            <p:nvPr/>
          </p:nvSpPr>
          <p:spPr bwMode="auto">
            <a:xfrm>
              <a:off x="141" y="350"/>
              <a:ext cx="26" cy="2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6615" y="21600"/>
                  </a:moveTo>
                  <a:lnTo>
                    <a:pt x="9969" y="17621"/>
                  </a:lnTo>
                  <a:lnTo>
                    <a:pt x="3323" y="21032"/>
                  </a:lnTo>
                  <a:lnTo>
                    <a:pt x="4985" y="13074"/>
                  </a:lnTo>
                  <a:lnTo>
                    <a:pt x="0" y="7389"/>
                  </a:lnTo>
                  <a:lnTo>
                    <a:pt x="7754" y="7389"/>
                  </a:lnTo>
                  <a:lnTo>
                    <a:pt x="11631" y="0"/>
                  </a:lnTo>
                  <a:lnTo>
                    <a:pt x="13846" y="7389"/>
                  </a:lnTo>
                  <a:lnTo>
                    <a:pt x="21600" y="9095"/>
                  </a:lnTo>
                  <a:lnTo>
                    <a:pt x="16062" y="14211"/>
                  </a:lnTo>
                  <a:lnTo>
                    <a:pt x="16615" y="21600"/>
                  </a:lnTo>
                  <a:close/>
                  <a:moveTo>
                    <a:pt x="16615" y="21600"/>
                  </a:moveTo>
                </a:path>
              </a:pathLst>
            </a:custGeom>
            <a:solidFill>
              <a:srgbClr val="FF19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8" name="AutoShape 89"/>
            <p:cNvSpPr>
              <a:spLocks/>
            </p:cNvSpPr>
            <p:nvPr/>
          </p:nvSpPr>
          <p:spPr bwMode="auto">
            <a:xfrm>
              <a:off x="62" y="57"/>
              <a:ext cx="303" cy="28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507" y="329"/>
                  </a:moveTo>
                  <a:lnTo>
                    <a:pt x="21600" y="0"/>
                  </a:lnTo>
                  <a:lnTo>
                    <a:pt x="5006" y="1412"/>
                  </a:lnTo>
                  <a:lnTo>
                    <a:pt x="0" y="21600"/>
                  </a:lnTo>
                  <a:lnTo>
                    <a:pt x="649" y="21506"/>
                  </a:lnTo>
                  <a:lnTo>
                    <a:pt x="5470" y="1788"/>
                  </a:lnTo>
                  <a:lnTo>
                    <a:pt x="21507" y="329"/>
                  </a:lnTo>
                  <a:close/>
                  <a:moveTo>
                    <a:pt x="21507" y="329"/>
                  </a:moveTo>
                </a:path>
              </a:pathLst>
            </a:cu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09" name="AutoShape 90"/>
            <p:cNvSpPr>
              <a:spLocks/>
            </p:cNvSpPr>
            <p:nvPr/>
          </p:nvSpPr>
          <p:spPr bwMode="auto">
            <a:xfrm>
              <a:off x="347" y="64"/>
              <a:ext cx="103" cy="35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579"/>
                  </a:moveTo>
                  <a:lnTo>
                    <a:pt x="2064" y="21330"/>
                  </a:lnTo>
                  <a:lnTo>
                    <a:pt x="0" y="21600"/>
                  </a:lnTo>
                  <a:lnTo>
                    <a:pt x="21187" y="0"/>
                  </a:lnTo>
                  <a:lnTo>
                    <a:pt x="21600" y="579"/>
                  </a:lnTo>
                  <a:close/>
                  <a:moveTo>
                    <a:pt x="21600" y="579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0" name="AutoShape 91"/>
            <p:cNvSpPr>
              <a:spLocks/>
            </p:cNvSpPr>
            <p:nvPr/>
          </p:nvSpPr>
          <p:spPr bwMode="auto">
            <a:xfrm>
              <a:off x="86" y="420"/>
              <a:ext cx="186" cy="2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355" y="0"/>
                  </a:moveTo>
                  <a:lnTo>
                    <a:pt x="1279" y="0"/>
                  </a:lnTo>
                  <a:lnTo>
                    <a:pt x="978" y="502"/>
                  </a:lnTo>
                  <a:lnTo>
                    <a:pt x="602" y="1507"/>
                  </a:lnTo>
                  <a:lnTo>
                    <a:pt x="226" y="3516"/>
                  </a:lnTo>
                  <a:lnTo>
                    <a:pt x="0" y="5023"/>
                  </a:lnTo>
                  <a:lnTo>
                    <a:pt x="0" y="7033"/>
                  </a:lnTo>
                  <a:lnTo>
                    <a:pt x="151" y="9042"/>
                  </a:lnTo>
                  <a:lnTo>
                    <a:pt x="677" y="12056"/>
                  </a:lnTo>
                  <a:lnTo>
                    <a:pt x="1204" y="13060"/>
                  </a:lnTo>
                  <a:lnTo>
                    <a:pt x="2107" y="15070"/>
                  </a:lnTo>
                  <a:lnTo>
                    <a:pt x="3387" y="16074"/>
                  </a:lnTo>
                  <a:lnTo>
                    <a:pt x="4741" y="16577"/>
                  </a:lnTo>
                  <a:lnTo>
                    <a:pt x="6397" y="18084"/>
                  </a:lnTo>
                  <a:lnTo>
                    <a:pt x="8128" y="18586"/>
                  </a:lnTo>
                  <a:lnTo>
                    <a:pt x="10010" y="19088"/>
                  </a:lnTo>
                  <a:lnTo>
                    <a:pt x="11816" y="19591"/>
                  </a:lnTo>
                  <a:lnTo>
                    <a:pt x="13698" y="20093"/>
                  </a:lnTo>
                  <a:lnTo>
                    <a:pt x="15504" y="20595"/>
                  </a:lnTo>
                  <a:lnTo>
                    <a:pt x="17160" y="20595"/>
                  </a:lnTo>
                  <a:lnTo>
                    <a:pt x="18590" y="20595"/>
                  </a:lnTo>
                  <a:lnTo>
                    <a:pt x="19794" y="21600"/>
                  </a:lnTo>
                  <a:lnTo>
                    <a:pt x="20772" y="21600"/>
                  </a:lnTo>
                  <a:lnTo>
                    <a:pt x="21374" y="21600"/>
                  </a:lnTo>
                  <a:lnTo>
                    <a:pt x="21600" y="21600"/>
                  </a:lnTo>
                  <a:lnTo>
                    <a:pt x="21374" y="21600"/>
                  </a:lnTo>
                  <a:lnTo>
                    <a:pt x="20772" y="20595"/>
                  </a:lnTo>
                  <a:lnTo>
                    <a:pt x="20020" y="20595"/>
                  </a:lnTo>
                  <a:lnTo>
                    <a:pt x="18891" y="19591"/>
                  </a:lnTo>
                  <a:lnTo>
                    <a:pt x="17461" y="19088"/>
                  </a:lnTo>
                  <a:lnTo>
                    <a:pt x="16031" y="18586"/>
                  </a:lnTo>
                  <a:lnTo>
                    <a:pt x="14450" y="17581"/>
                  </a:lnTo>
                  <a:lnTo>
                    <a:pt x="12794" y="16577"/>
                  </a:lnTo>
                  <a:lnTo>
                    <a:pt x="11063" y="15572"/>
                  </a:lnTo>
                  <a:lnTo>
                    <a:pt x="9408" y="14567"/>
                  </a:lnTo>
                  <a:lnTo>
                    <a:pt x="7752" y="14065"/>
                  </a:lnTo>
                  <a:lnTo>
                    <a:pt x="6397" y="12558"/>
                  </a:lnTo>
                  <a:lnTo>
                    <a:pt x="5118" y="12056"/>
                  </a:lnTo>
                  <a:lnTo>
                    <a:pt x="3989" y="11553"/>
                  </a:lnTo>
                  <a:lnTo>
                    <a:pt x="3161" y="11051"/>
                  </a:lnTo>
                  <a:lnTo>
                    <a:pt x="2634" y="10549"/>
                  </a:lnTo>
                  <a:lnTo>
                    <a:pt x="1806" y="7535"/>
                  </a:lnTo>
                  <a:lnTo>
                    <a:pt x="1355" y="4019"/>
                  </a:lnTo>
                  <a:lnTo>
                    <a:pt x="1355" y="1005"/>
                  </a:lnTo>
                  <a:lnTo>
                    <a:pt x="1355" y="0"/>
                  </a:lnTo>
                  <a:close/>
                  <a:moveTo>
                    <a:pt x="1355" y="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1" name="AutoShape 92"/>
            <p:cNvSpPr>
              <a:spLocks/>
            </p:cNvSpPr>
            <p:nvPr/>
          </p:nvSpPr>
          <p:spPr bwMode="auto">
            <a:xfrm>
              <a:off x="284" y="464"/>
              <a:ext cx="67" cy="3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9713" y="1800"/>
                  </a:moveTo>
                  <a:lnTo>
                    <a:pt x="0" y="0"/>
                  </a:lnTo>
                  <a:lnTo>
                    <a:pt x="210" y="3960"/>
                  </a:lnTo>
                  <a:lnTo>
                    <a:pt x="210" y="7200"/>
                  </a:lnTo>
                  <a:lnTo>
                    <a:pt x="210" y="10440"/>
                  </a:lnTo>
                  <a:lnTo>
                    <a:pt x="210" y="13680"/>
                  </a:lnTo>
                  <a:lnTo>
                    <a:pt x="21600" y="21600"/>
                  </a:lnTo>
                  <a:lnTo>
                    <a:pt x="20971" y="13320"/>
                  </a:lnTo>
                  <a:lnTo>
                    <a:pt x="20551" y="7200"/>
                  </a:lnTo>
                  <a:lnTo>
                    <a:pt x="19922" y="2880"/>
                  </a:lnTo>
                  <a:lnTo>
                    <a:pt x="19713" y="1800"/>
                  </a:lnTo>
                  <a:close/>
                  <a:moveTo>
                    <a:pt x="19713" y="180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2" name="AutoShape 93"/>
            <p:cNvSpPr>
              <a:spLocks/>
            </p:cNvSpPr>
            <p:nvPr/>
          </p:nvSpPr>
          <p:spPr bwMode="auto">
            <a:xfrm>
              <a:off x="264" y="488"/>
              <a:ext cx="87" cy="8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4836" y="0"/>
                  </a:moveTo>
                  <a:lnTo>
                    <a:pt x="3869" y="7200"/>
                  </a:lnTo>
                  <a:lnTo>
                    <a:pt x="2257" y="12223"/>
                  </a:lnTo>
                  <a:lnTo>
                    <a:pt x="806" y="15237"/>
                  </a:lnTo>
                  <a:lnTo>
                    <a:pt x="0" y="16242"/>
                  </a:lnTo>
                  <a:lnTo>
                    <a:pt x="20955" y="21600"/>
                  </a:lnTo>
                  <a:lnTo>
                    <a:pt x="21278" y="16409"/>
                  </a:lnTo>
                  <a:lnTo>
                    <a:pt x="21600" y="11888"/>
                  </a:lnTo>
                  <a:lnTo>
                    <a:pt x="21600" y="7367"/>
                  </a:lnTo>
                  <a:lnTo>
                    <a:pt x="21278" y="3684"/>
                  </a:lnTo>
                  <a:lnTo>
                    <a:pt x="4836" y="0"/>
                  </a:lnTo>
                  <a:close/>
                  <a:moveTo>
                    <a:pt x="4836" y="0"/>
                  </a:moveTo>
                </a:path>
              </a:pathLst>
            </a:custGeom>
            <a:solidFill>
              <a:srgbClr val="DDD8A3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3" name="AutoShape 94"/>
            <p:cNvSpPr>
              <a:spLocks/>
            </p:cNvSpPr>
            <p:nvPr/>
          </p:nvSpPr>
          <p:spPr bwMode="auto">
            <a:xfrm>
              <a:off x="361" y="469"/>
              <a:ext cx="39" cy="9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720" y="543"/>
                  </a:lnTo>
                  <a:lnTo>
                    <a:pt x="2520" y="1902"/>
                  </a:lnTo>
                  <a:lnTo>
                    <a:pt x="5400" y="3804"/>
                  </a:lnTo>
                  <a:lnTo>
                    <a:pt x="8640" y="6249"/>
                  </a:lnTo>
                  <a:lnTo>
                    <a:pt x="11880" y="9238"/>
                  </a:lnTo>
                  <a:lnTo>
                    <a:pt x="15840" y="12226"/>
                  </a:lnTo>
                  <a:lnTo>
                    <a:pt x="19080" y="15351"/>
                  </a:lnTo>
                  <a:lnTo>
                    <a:pt x="21600" y="18340"/>
                  </a:lnTo>
                  <a:lnTo>
                    <a:pt x="21240" y="18475"/>
                  </a:lnTo>
                  <a:lnTo>
                    <a:pt x="19440" y="18747"/>
                  </a:lnTo>
                  <a:lnTo>
                    <a:pt x="17280" y="19291"/>
                  </a:lnTo>
                  <a:lnTo>
                    <a:pt x="14400" y="19698"/>
                  </a:lnTo>
                  <a:lnTo>
                    <a:pt x="11520" y="20377"/>
                  </a:lnTo>
                  <a:lnTo>
                    <a:pt x="8280" y="20785"/>
                  </a:lnTo>
                  <a:lnTo>
                    <a:pt x="5400" y="21328"/>
                  </a:lnTo>
                  <a:lnTo>
                    <a:pt x="2520" y="21600"/>
                  </a:lnTo>
                  <a:lnTo>
                    <a:pt x="2880" y="19562"/>
                  </a:lnTo>
                  <a:lnTo>
                    <a:pt x="3600" y="14264"/>
                  </a:lnTo>
                  <a:lnTo>
                    <a:pt x="3240" y="72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4" name="AutoShape 95"/>
            <p:cNvSpPr>
              <a:spLocks/>
            </p:cNvSpPr>
            <p:nvPr/>
          </p:nvSpPr>
          <p:spPr bwMode="auto">
            <a:xfrm>
              <a:off x="102" y="552"/>
              <a:ext cx="193" cy="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73" y="1497"/>
                  </a:moveTo>
                  <a:lnTo>
                    <a:pt x="12291" y="0"/>
                  </a:lnTo>
                  <a:lnTo>
                    <a:pt x="11782" y="214"/>
                  </a:lnTo>
                  <a:lnTo>
                    <a:pt x="10400" y="642"/>
                  </a:lnTo>
                  <a:lnTo>
                    <a:pt x="8436" y="1711"/>
                  </a:lnTo>
                  <a:lnTo>
                    <a:pt x="6182" y="2780"/>
                  </a:lnTo>
                  <a:lnTo>
                    <a:pt x="3927" y="3850"/>
                  </a:lnTo>
                  <a:lnTo>
                    <a:pt x="1891" y="5133"/>
                  </a:lnTo>
                  <a:lnTo>
                    <a:pt x="582" y="6416"/>
                  </a:lnTo>
                  <a:lnTo>
                    <a:pt x="0" y="7485"/>
                  </a:lnTo>
                  <a:lnTo>
                    <a:pt x="145" y="8127"/>
                  </a:lnTo>
                  <a:lnTo>
                    <a:pt x="655" y="8768"/>
                  </a:lnTo>
                  <a:lnTo>
                    <a:pt x="1527" y="9838"/>
                  </a:lnTo>
                  <a:lnTo>
                    <a:pt x="2618" y="10907"/>
                  </a:lnTo>
                  <a:lnTo>
                    <a:pt x="3855" y="11976"/>
                  </a:lnTo>
                  <a:lnTo>
                    <a:pt x="5382" y="13046"/>
                  </a:lnTo>
                  <a:lnTo>
                    <a:pt x="7055" y="14329"/>
                  </a:lnTo>
                  <a:lnTo>
                    <a:pt x="8800" y="15612"/>
                  </a:lnTo>
                  <a:lnTo>
                    <a:pt x="10618" y="16467"/>
                  </a:lnTo>
                  <a:lnTo>
                    <a:pt x="12509" y="17750"/>
                  </a:lnTo>
                  <a:lnTo>
                    <a:pt x="14255" y="18820"/>
                  </a:lnTo>
                  <a:lnTo>
                    <a:pt x="16000" y="19461"/>
                  </a:lnTo>
                  <a:lnTo>
                    <a:pt x="17673" y="20531"/>
                  </a:lnTo>
                  <a:lnTo>
                    <a:pt x="19200" y="20958"/>
                  </a:lnTo>
                  <a:lnTo>
                    <a:pt x="20509" y="21386"/>
                  </a:lnTo>
                  <a:lnTo>
                    <a:pt x="21600" y="21600"/>
                  </a:lnTo>
                  <a:lnTo>
                    <a:pt x="12873" y="7913"/>
                  </a:lnTo>
                  <a:lnTo>
                    <a:pt x="14473" y="1497"/>
                  </a:lnTo>
                  <a:close/>
                  <a:moveTo>
                    <a:pt x="14473" y="1497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5" name="AutoShape 96"/>
            <p:cNvSpPr>
              <a:spLocks/>
            </p:cNvSpPr>
            <p:nvPr/>
          </p:nvSpPr>
          <p:spPr bwMode="auto">
            <a:xfrm>
              <a:off x="217" y="556"/>
              <a:ext cx="217" cy="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8318" y="21600"/>
                  </a:moveTo>
                  <a:lnTo>
                    <a:pt x="9156" y="21370"/>
                  </a:lnTo>
                  <a:lnTo>
                    <a:pt x="10123" y="20911"/>
                  </a:lnTo>
                  <a:lnTo>
                    <a:pt x="11090" y="19762"/>
                  </a:lnTo>
                  <a:lnTo>
                    <a:pt x="12122" y="18843"/>
                  </a:lnTo>
                  <a:lnTo>
                    <a:pt x="13218" y="17464"/>
                  </a:lnTo>
                  <a:lnTo>
                    <a:pt x="14379" y="16085"/>
                  </a:lnTo>
                  <a:lnTo>
                    <a:pt x="15475" y="14477"/>
                  </a:lnTo>
                  <a:lnTo>
                    <a:pt x="16506" y="12868"/>
                  </a:lnTo>
                  <a:lnTo>
                    <a:pt x="17538" y="11260"/>
                  </a:lnTo>
                  <a:lnTo>
                    <a:pt x="18441" y="10111"/>
                  </a:lnTo>
                  <a:lnTo>
                    <a:pt x="19343" y="8502"/>
                  </a:lnTo>
                  <a:lnTo>
                    <a:pt x="20053" y="7353"/>
                  </a:lnTo>
                  <a:lnTo>
                    <a:pt x="20697" y="6434"/>
                  </a:lnTo>
                  <a:lnTo>
                    <a:pt x="21213" y="5515"/>
                  </a:lnTo>
                  <a:lnTo>
                    <a:pt x="21471" y="5055"/>
                  </a:lnTo>
                  <a:lnTo>
                    <a:pt x="21600" y="4826"/>
                  </a:lnTo>
                  <a:lnTo>
                    <a:pt x="17216" y="5745"/>
                  </a:lnTo>
                  <a:lnTo>
                    <a:pt x="13540" y="10570"/>
                  </a:lnTo>
                  <a:lnTo>
                    <a:pt x="1419" y="0"/>
                  </a:lnTo>
                  <a:lnTo>
                    <a:pt x="0" y="6894"/>
                  </a:lnTo>
                  <a:lnTo>
                    <a:pt x="7737" y="21600"/>
                  </a:lnTo>
                  <a:lnTo>
                    <a:pt x="7931" y="21600"/>
                  </a:lnTo>
                  <a:lnTo>
                    <a:pt x="8060" y="21600"/>
                  </a:lnTo>
                  <a:lnTo>
                    <a:pt x="8189" y="21600"/>
                  </a:lnTo>
                  <a:lnTo>
                    <a:pt x="8318" y="21600"/>
                  </a:lnTo>
                  <a:close/>
                  <a:moveTo>
                    <a:pt x="8318" y="2160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6" name="AutoShape 97"/>
            <p:cNvSpPr>
              <a:spLocks/>
            </p:cNvSpPr>
            <p:nvPr/>
          </p:nvSpPr>
          <p:spPr bwMode="auto">
            <a:xfrm>
              <a:off x="84" y="577"/>
              <a:ext cx="180" cy="5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55" y="0"/>
                  </a:moveTo>
                  <a:lnTo>
                    <a:pt x="77" y="260"/>
                  </a:lnTo>
                  <a:lnTo>
                    <a:pt x="0" y="1561"/>
                  </a:lnTo>
                  <a:lnTo>
                    <a:pt x="77" y="2863"/>
                  </a:lnTo>
                  <a:lnTo>
                    <a:pt x="542" y="3904"/>
                  </a:lnTo>
                  <a:lnTo>
                    <a:pt x="1703" y="5725"/>
                  </a:lnTo>
                  <a:lnTo>
                    <a:pt x="2942" y="7547"/>
                  </a:lnTo>
                  <a:lnTo>
                    <a:pt x="4258" y="9369"/>
                  </a:lnTo>
                  <a:lnTo>
                    <a:pt x="5729" y="11190"/>
                  </a:lnTo>
                  <a:lnTo>
                    <a:pt x="7123" y="13012"/>
                  </a:lnTo>
                  <a:lnTo>
                    <a:pt x="8671" y="14313"/>
                  </a:lnTo>
                  <a:lnTo>
                    <a:pt x="10065" y="15875"/>
                  </a:lnTo>
                  <a:lnTo>
                    <a:pt x="11613" y="17436"/>
                  </a:lnTo>
                  <a:lnTo>
                    <a:pt x="13006" y="18737"/>
                  </a:lnTo>
                  <a:lnTo>
                    <a:pt x="14477" y="19518"/>
                  </a:lnTo>
                  <a:lnTo>
                    <a:pt x="15794" y="20559"/>
                  </a:lnTo>
                  <a:lnTo>
                    <a:pt x="17110" y="21080"/>
                  </a:lnTo>
                  <a:lnTo>
                    <a:pt x="18426" y="21600"/>
                  </a:lnTo>
                  <a:lnTo>
                    <a:pt x="19510" y="21600"/>
                  </a:lnTo>
                  <a:lnTo>
                    <a:pt x="20594" y="21600"/>
                  </a:lnTo>
                  <a:lnTo>
                    <a:pt x="21600" y="21340"/>
                  </a:lnTo>
                  <a:lnTo>
                    <a:pt x="21368" y="21080"/>
                  </a:lnTo>
                  <a:lnTo>
                    <a:pt x="20671" y="20819"/>
                  </a:lnTo>
                  <a:lnTo>
                    <a:pt x="19742" y="20039"/>
                  </a:lnTo>
                  <a:lnTo>
                    <a:pt x="18426" y="18998"/>
                  </a:lnTo>
                  <a:lnTo>
                    <a:pt x="16877" y="17957"/>
                  </a:lnTo>
                  <a:lnTo>
                    <a:pt x="15097" y="16655"/>
                  </a:lnTo>
                  <a:lnTo>
                    <a:pt x="13316" y="15094"/>
                  </a:lnTo>
                  <a:lnTo>
                    <a:pt x="11381" y="13533"/>
                  </a:lnTo>
                  <a:lnTo>
                    <a:pt x="9368" y="11711"/>
                  </a:lnTo>
                  <a:lnTo>
                    <a:pt x="7510" y="9889"/>
                  </a:lnTo>
                  <a:lnTo>
                    <a:pt x="5652" y="8328"/>
                  </a:lnTo>
                  <a:lnTo>
                    <a:pt x="4026" y="6766"/>
                  </a:lnTo>
                  <a:lnTo>
                    <a:pt x="2632" y="4945"/>
                  </a:lnTo>
                  <a:lnTo>
                    <a:pt x="1471" y="3123"/>
                  </a:lnTo>
                  <a:lnTo>
                    <a:pt x="619" y="1561"/>
                  </a:lnTo>
                  <a:lnTo>
                    <a:pt x="155" y="0"/>
                  </a:lnTo>
                  <a:close/>
                  <a:moveTo>
                    <a:pt x="155" y="0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17" name="AutoShape 98"/>
            <p:cNvSpPr>
              <a:spLocks/>
            </p:cNvSpPr>
            <p:nvPr/>
          </p:nvSpPr>
          <p:spPr bwMode="auto">
            <a:xfrm>
              <a:off x="300" y="91"/>
              <a:ext cx="25" cy="2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1077" y="21600"/>
                  </a:moveTo>
                  <a:lnTo>
                    <a:pt x="14954" y="21000"/>
                  </a:lnTo>
                  <a:lnTo>
                    <a:pt x="18831" y="18000"/>
                  </a:lnTo>
                  <a:lnTo>
                    <a:pt x="21046" y="15600"/>
                  </a:lnTo>
                  <a:lnTo>
                    <a:pt x="21600" y="11400"/>
                  </a:lnTo>
                  <a:lnTo>
                    <a:pt x="21046" y="7200"/>
                  </a:lnTo>
                  <a:lnTo>
                    <a:pt x="18831" y="3600"/>
                  </a:lnTo>
                  <a:lnTo>
                    <a:pt x="14954" y="600"/>
                  </a:lnTo>
                  <a:lnTo>
                    <a:pt x="11077" y="0"/>
                  </a:lnTo>
                  <a:lnTo>
                    <a:pt x="6646" y="600"/>
                  </a:lnTo>
                  <a:lnTo>
                    <a:pt x="3323" y="3600"/>
                  </a:lnTo>
                  <a:lnTo>
                    <a:pt x="554" y="7200"/>
                  </a:lnTo>
                  <a:lnTo>
                    <a:pt x="0" y="11400"/>
                  </a:lnTo>
                  <a:lnTo>
                    <a:pt x="554" y="15600"/>
                  </a:lnTo>
                  <a:lnTo>
                    <a:pt x="3323" y="18000"/>
                  </a:lnTo>
                  <a:lnTo>
                    <a:pt x="6646" y="21000"/>
                  </a:lnTo>
                  <a:lnTo>
                    <a:pt x="11077" y="21600"/>
                  </a:lnTo>
                  <a:close/>
                  <a:moveTo>
                    <a:pt x="11077" y="21600"/>
                  </a:moveTo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553" name="Group 99"/>
          <p:cNvGrpSpPr>
            <a:grpSpLocks/>
          </p:cNvGrpSpPr>
          <p:nvPr/>
        </p:nvGrpSpPr>
        <p:grpSpPr bwMode="auto">
          <a:xfrm flipH="1">
            <a:off x="7732713" y="1304925"/>
            <a:ext cx="746125" cy="1023938"/>
            <a:chOff x="0" y="0"/>
            <a:chExt cx="469" cy="645"/>
          </a:xfrm>
        </p:grpSpPr>
        <p:sp>
          <p:nvSpPr>
            <p:cNvPr id="65682" name="AutoShape 100"/>
            <p:cNvSpPr>
              <a:spLocks/>
            </p:cNvSpPr>
            <p:nvPr/>
          </p:nvSpPr>
          <p:spPr bwMode="auto">
            <a:xfrm>
              <a:off x="0" y="0"/>
              <a:ext cx="469" cy="64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340" y="1296"/>
                  </a:moveTo>
                  <a:lnTo>
                    <a:pt x="4535" y="1171"/>
                  </a:lnTo>
                  <a:lnTo>
                    <a:pt x="0" y="13027"/>
                  </a:lnTo>
                  <a:lnTo>
                    <a:pt x="925" y="13424"/>
                  </a:lnTo>
                  <a:lnTo>
                    <a:pt x="925" y="14031"/>
                  </a:lnTo>
                  <a:lnTo>
                    <a:pt x="3938" y="15034"/>
                  </a:lnTo>
                  <a:lnTo>
                    <a:pt x="4028" y="15034"/>
                  </a:lnTo>
                  <a:lnTo>
                    <a:pt x="4266" y="15055"/>
                  </a:lnTo>
                  <a:lnTo>
                    <a:pt x="4594" y="15055"/>
                  </a:lnTo>
                  <a:lnTo>
                    <a:pt x="5042" y="15076"/>
                  </a:lnTo>
                  <a:lnTo>
                    <a:pt x="5609" y="15139"/>
                  </a:lnTo>
                  <a:lnTo>
                    <a:pt x="6235" y="15160"/>
                  </a:lnTo>
                  <a:lnTo>
                    <a:pt x="6862" y="15202"/>
                  </a:lnTo>
                  <a:lnTo>
                    <a:pt x="7608" y="15222"/>
                  </a:lnTo>
                  <a:lnTo>
                    <a:pt x="8294" y="15264"/>
                  </a:lnTo>
                  <a:lnTo>
                    <a:pt x="9010" y="15327"/>
                  </a:lnTo>
                  <a:lnTo>
                    <a:pt x="9726" y="15348"/>
                  </a:lnTo>
                  <a:lnTo>
                    <a:pt x="10382" y="15390"/>
                  </a:lnTo>
                  <a:lnTo>
                    <a:pt x="11009" y="15452"/>
                  </a:lnTo>
                  <a:lnTo>
                    <a:pt x="11546" y="15473"/>
                  </a:lnTo>
                  <a:lnTo>
                    <a:pt x="11993" y="15515"/>
                  </a:lnTo>
                  <a:lnTo>
                    <a:pt x="12351" y="15536"/>
                  </a:lnTo>
                  <a:lnTo>
                    <a:pt x="12351" y="15578"/>
                  </a:lnTo>
                  <a:lnTo>
                    <a:pt x="12381" y="15724"/>
                  </a:lnTo>
                  <a:lnTo>
                    <a:pt x="12381" y="15954"/>
                  </a:lnTo>
                  <a:lnTo>
                    <a:pt x="12351" y="16247"/>
                  </a:lnTo>
                  <a:lnTo>
                    <a:pt x="12262" y="16582"/>
                  </a:lnTo>
                  <a:lnTo>
                    <a:pt x="12143" y="16958"/>
                  </a:lnTo>
                  <a:lnTo>
                    <a:pt x="11904" y="17397"/>
                  </a:lnTo>
                  <a:lnTo>
                    <a:pt x="11546" y="17836"/>
                  </a:lnTo>
                  <a:lnTo>
                    <a:pt x="11486" y="17836"/>
                  </a:lnTo>
                  <a:lnTo>
                    <a:pt x="11248" y="17857"/>
                  </a:lnTo>
                  <a:lnTo>
                    <a:pt x="10890" y="17878"/>
                  </a:lnTo>
                  <a:lnTo>
                    <a:pt x="10442" y="17920"/>
                  </a:lnTo>
                  <a:lnTo>
                    <a:pt x="9935" y="17962"/>
                  </a:lnTo>
                  <a:lnTo>
                    <a:pt x="9338" y="18024"/>
                  </a:lnTo>
                  <a:lnTo>
                    <a:pt x="8682" y="18087"/>
                  </a:lnTo>
                  <a:lnTo>
                    <a:pt x="7996" y="18171"/>
                  </a:lnTo>
                  <a:lnTo>
                    <a:pt x="7309" y="18233"/>
                  </a:lnTo>
                  <a:lnTo>
                    <a:pt x="6623" y="18317"/>
                  </a:lnTo>
                  <a:lnTo>
                    <a:pt x="5967" y="18380"/>
                  </a:lnTo>
                  <a:lnTo>
                    <a:pt x="5400" y="18484"/>
                  </a:lnTo>
                  <a:lnTo>
                    <a:pt x="4833" y="18547"/>
                  </a:lnTo>
                  <a:lnTo>
                    <a:pt x="4356" y="18631"/>
                  </a:lnTo>
                  <a:lnTo>
                    <a:pt x="4028" y="18714"/>
                  </a:lnTo>
                  <a:lnTo>
                    <a:pt x="3789" y="18798"/>
                  </a:lnTo>
                  <a:lnTo>
                    <a:pt x="3550" y="18944"/>
                  </a:lnTo>
                  <a:lnTo>
                    <a:pt x="3371" y="19112"/>
                  </a:lnTo>
                  <a:lnTo>
                    <a:pt x="3312" y="19279"/>
                  </a:lnTo>
                  <a:lnTo>
                    <a:pt x="3252" y="19446"/>
                  </a:lnTo>
                  <a:lnTo>
                    <a:pt x="3341" y="19655"/>
                  </a:lnTo>
                  <a:lnTo>
                    <a:pt x="3520" y="19885"/>
                  </a:lnTo>
                  <a:lnTo>
                    <a:pt x="3759" y="20053"/>
                  </a:lnTo>
                  <a:lnTo>
                    <a:pt x="4057" y="20136"/>
                  </a:lnTo>
                  <a:lnTo>
                    <a:pt x="4296" y="20178"/>
                  </a:lnTo>
                  <a:lnTo>
                    <a:pt x="4654" y="20262"/>
                  </a:lnTo>
                  <a:lnTo>
                    <a:pt x="5131" y="20366"/>
                  </a:lnTo>
                  <a:lnTo>
                    <a:pt x="5669" y="20450"/>
                  </a:lnTo>
                  <a:lnTo>
                    <a:pt x="6325" y="20575"/>
                  </a:lnTo>
                  <a:lnTo>
                    <a:pt x="7011" y="20701"/>
                  </a:lnTo>
                  <a:lnTo>
                    <a:pt x="7727" y="20805"/>
                  </a:lnTo>
                  <a:lnTo>
                    <a:pt x="8503" y="20931"/>
                  </a:lnTo>
                  <a:lnTo>
                    <a:pt x="9249" y="21077"/>
                  </a:lnTo>
                  <a:lnTo>
                    <a:pt x="9994" y="21203"/>
                  </a:lnTo>
                  <a:lnTo>
                    <a:pt x="10770" y="21286"/>
                  </a:lnTo>
                  <a:lnTo>
                    <a:pt x="11456" y="21412"/>
                  </a:lnTo>
                  <a:lnTo>
                    <a:pt x="12113" y="21495"/>
                  </a:lnTo>
                  <a:lnTo>
                    <a:pt x="12680" y="21558"/>
                  </a:lnTo>
                  <a:lnTo>
                    <a:pt x="13157" y="21579"/>
                  </a:lnTo>
                  <a:lnTo>
                    <a:pt x="13575" y="21600"/>
                  </a:lnTo>
                  <a:lnTo>
                    <a:pt x="13962" y="21579"/>
                  </a:lnTo>
                  <a:lnTo>
                    <a:pt x="14410" y="21537"/>
                  </a:lnTo>
                  <a:lnTo>
                    <a:pt x="14917" y="21433"/>
                  </a:lnTo>
                  <a:lnTo>
                    <a:pt x="15424" y="21328"/>
                  </a:lnTo>
                  <a:lnTo>
                    <a:pt x="15991" y="21182"/>
                  </a:lnTo>
                  <a:lnTo>
                    <a:pt x="16558" y="21015"/>
                  </a:lnTo>
                  <a:lnTo>
                    <a:pt x="17155" y="20847"/>
                  </a:lnTo>
                  <a:lnTo>
                    <a:pt x="17722" y="20638"/>
                  </a:lnTo>
                  <a:lnTo>
                    <a:pt x="18318" y="20450"/>
                  </a:lnTo>
                  <a:lnTo>
                    <a:pt x="18825" y="20262"/>
                  </a:lnTo>
                  <a:lnTo>
                    <a:pt x="19362" y="20074"/>
                  </a:lnTo>
                  <a:lnTo>
                    <a:pt x="19810" y="19906"/>
                  </a:lnTo>
                  <a:lnTo>
                    <a:pt x="20168" y="19739"/>
                  </a:lnTo>
                  <a:lnTo>
                    <a:pt x="20496" y="19572"/>
                  </a:lnTo>
                  <a:lnTo>
                    <a:pt x="20735" y="19446"/>
                  </a:lnTo>
                  <a:lnTo>
                    <a:pt x="20854" y="19342"/>
                  </a:lnTo>
                  <a:lnTo>
                    <a:pt x="20944" y="19174"/>
                  </a:lnTo>
                  <a:lnTo>
                    <a:pt x="20854" y="19028"/>
                  </a:lnTo>
                  <a:lnTo>
                    <a:pt x="20645" y="18903"/>
                  </a:lnTo>
                  <a:lnTo>
                    <a:pt x="20347" y="18819"/>
                  </a:lnTo>
                  <a:lnTo>
                    <a:pt x="19959" y="18714"/>
                  </a:lnTo>
                  <a:lnTo>
                    <a:pt x="19601" y="18652"/>
                  </a:lnTo>
                  <a:lnTo>
                    <a:pt x="19213" y="18568"/>
                  </a:lnTo>
                  <a:lnTo>
                    <a:pt x="18915" y="18526"/>
                  </a:lnTo>
                  <a:lnTo>
                    <a:pt x="18885" y="18380"/>
                  </a:lnTo>
                  <a:lnTo>
                    <a:pt x="18825" y="18003"/>
                  </a:lnTo>
                  <a:lnTo>
                    <a:pt x="18736" y="17418"/>
                  </a:lnTo>
                  <a:lnTo>
                    <a:pt x="18587" y="16686"/>
                  </a:lnTo>
                  <a:lnTo>
                    <a:pt x="18438" y="15892"/>
                  </a:lnTo>
                  <a:lnTo>
                    <a:pt x="18229" y="15055"/>
                  </a:lnTo>
                  <a:lnTo>
                    <a:pt x="17990" y="14261"/>
                  </a:lnTo>
                  <a:lnTo>
                    <a:pt x="17662" y="13529"/>
                  </a:lnTo>
                  <a:lnTo>
                    <a:pt x="21600" y="2865"/>
                  </a:lnTo>
                  <a:lnTo>
                    <a:pt x="20794" y="1798"/>
                  </a:lnTo>
                  <a:lnTo>
                    <a:pt x="21242" y="1087"/>
                  </a:lnTo>
                  <a:lnTo>
                    <a:pt x="19183" y="0"/>
                  </a:lnTo>
                  <a:lnTo>
                    <a:pt x="18706" y="188"/>
                  </a:lnTo>
                  <a:lnTo>
                    <a:pt x="5340" y="1296"/>
                  </a:lnTo>
                  <a:close/>
                  <a:moveTo>
                    <a:pt x="5340" y="1296"/>
                  </a:moveTo>
                </a:path>
              </a:pathLst>
            </a:cu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3" name="AutoShape 101"/>
            <p:cNvSpPr>
              <a:spLocks/>
            </p:cNvSpPr>
            <p:nvPr/>
          </p:nvSpPr>
          <p:spPr bwMode="auto">
            <a:xfrm>
              <a:off x="24" y="19"/>
              <a:ext cx="388" cy="37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0559"/>
                  </a:moveTo>
                  <a:lnTo>
                    <a:pt x="15748" y="21600"/>
                  </a:lnTo>
                  <a:lnTo>
                    <a:pt x="21600" y="0"/>
                  </a:lnTo>
                  <a:lnTo>
                    <a:pt x="20878" y="323"/>
                  </a:lnTo>
                  <a:lnTo>
                    <a:pt x="5310" y="1938"/>
                  </a:lnTo>
                  <a:lnTo>
                    <a:pt x="4732" y="1830"/>
                  </a:lnTo>
                  <a:lnTo>
                    <a:pt x="0" y="20559"/>
                  </a:lnTo>
                  <a:close/>
                  <a:moveTo>
                    <a:pt x="0" y="20559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4" name="AutoShape 102"/>
            <p:cNvSpPr>
              <a:spLocks/>
            </p:cNvSpPr>
            <p:nvPr/>
          </p:nvSpPr>
          <p:spPr bwMode="auto">
            <a:xfrm>
              <a:off x="316" y="21"/>
              <a:ext cx="114" cy="38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136" y="0"/>
                  </a:moveTo>
                  <a:lnTo>
                    <a:pt x="21600" y="175"/>
                  </a:lnTo>
                  <a:lnTo>
                    <a:pt x="1220" y="21600"/>
                  </a:lnTo>
                  <a:lnTo>
                    <a:pt x="0" y="21320"/>
                  </a:lnTo>
                  <a:lnTo>
                    <a:pt x="20136" y="0"/>
                  </a:lnTo>
                  <a:close/>
                  <a:moveTo>
                    <a:pt x="20136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5" name="AutoShape 103"/>
            <p:cNvSpPr>
              <a:spLocks/>
            </p:cNvSpPr>
            <p:nvPr/>
          </p:nvSpPr>
          <p:spPr bwMode="auto">
            <a:xfrm>
              <a:off x="330" y="28"/>
              <a:ext cx="114" cy="38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265" y="0"/>
                  </a:moveTo>
                  <a:lnTo>
                    <a:pt x="21600" y="417"/>
                  </a:lnTo>
                  <a:lnTo>
                    <a:pt x="1092" y="21600"/>
                  </a:lnTo>
                  <a:lnTo>
                    <a:pt x="0" y="21287"/>
                  </a:lnTo>
                  <a:lnTo>
                    <a:pt x="20265" y="0"/>
                  </a:lnTo>
                  <a:close/>
                  <a:moveTo>
                    <a:pt x="20265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6" name="AutoShape 104"/>
            <p:cNvSpPr>
              <a:spLocks/>
            </p:cNvSpPr>
            <p:nvPr/>
          </p:nvSpPr>
          <p:spPr bwMode="auto">
            <a:xfrm>
              <a:off x="298" y="405"/>
              <a:ext cx="18" cy="1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00" y="0"/>
                  </a:moveTo>
                  <a:lnTo>
                    <a:pt x="0" y="11782"/>
                  </a:lnTo>
                  <a:lnTo>
                    <a:pt x="6400" y="21600"/>
                  </a:lnTo>
                  <a:lnTo>
                    <a:pt x="21600" y="8836"/>
                  </a:lnTo>
                  <a:lnTo>
                    <a:pt x="14400" y="0"/>
                  </a:lnTo>
                  <a:close/>
                  <a:moveTo>
                    <a:pt x="14400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7" name="AutoShape 105"/>
            <p:cNvSpPr>
              <a:spLocks/>
            </p:cNvSpPr>
            <p:nvPr/>
          </p:nvSpPr>
          <p:spPr bwMode="auto">
            <a:xfrm>
              <a:off x="310" y="415"/>
              <a:ext cx="18" cy="1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657" y="0"/>
                  </a:moveTo>
                  <a:lnTo>
                    <a:pt x="0" y="12764"/>
                  </a:lnTo>
                  <a:lnTo>
                    <a:pt x="6171" y="21600"/>
                  </a:lnTo>
                  <a:lnTo>
                    <a:pt x="21600" y="7855"/>
                  </a:lnTo>
                  <a:lnTo>
                    <a:pt x="14657" y="0"/>
                  </a:lnTo>
                  <a:close/>
                  <a:moveTo>
                    <a:pt x="14657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8" name="AutoShape 106"/>
            <p:cNvSpPr>
              <a:spLocks/>
            </p:cNvSpPr>
            <p:nvPr/>
          </p:nvSpPr>
          <p:spPr bwMode="auto">
            <a:xfrm>
              <a:off x="44" y="399"/>
              <a:ext cx="237" cy="2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11040"/>
                  </a:moveTo>
                  <a:lnTo>
                    <a:pt x="21482" y="21600"/>
                  </a:lnTo>
                  <a:lnTo>
                    <a:pt x="21364" y="21600"/>
                  </a:lnTo>
                  <a:lnTo>
                    <a:pt x="21010" y="21120"/>
                  </a:lnTo>
                  <a:lnTo>
                    <a:pt x="20420" y="20160"/>
                  </a:lnTo>
                  <a:lnTo>
                    <a:pt x="19593" y="19680"/>
                  </a:lnTo>
                  <a:lnTo>
                    <a:pt x="18649" y="18240"/>
                  </a:lnTo>
                  <a:lnTo>
                    <a:pt x="17410" y="17280"/>
                  </a:lnTo>
                  <a:lnTo>
                    <a:pt x="16111" y="15840"/>
                  </a:lnTo>
                  <a:lnTo>
                    <a:pt x="14636" y="14400"/>
                  </a:lnTo>
                  <a:lnTo>
                    <a:pt x="13043" y="13440"/>
                  </a:lnTo>
                  <a:lnTo>
                    <a:pt x="11331" y="12480"/>
                  </a:lnTo>
                  <a:lnTo>
                    <a:pt x="9561" y="11040"/>
                  </a:lnTo>
                  <a:lnTo>
                    <a:pt x="7731" y="10560"/>
                  </a:lnTo>
                  <a:lnTo>
                    <a:pt x="5843" y="10080"/>
                  </a:lnTo>
                  <a:lnTo>
                    <a:pt x="3954" y="10080"/>
                  </a:lnTo>
                  <a:lnTo>
                    <a:pt x="1948" y="10080"/>
                  </a:lnTo>
                  <a:lnTo>
                    <a:pt x="0" y="10560"/>
                  </a:lnTo>
                  <a:lnTo>
                    <a:pt x="295" y="2400"/>
                  </a:lnTo>
                  <a:lnTo>
                    <a:pt x="354" y="2400"/>
                  </a:lnTo>
                  <a:lnTo>
                    <a:pt x="531" y="1920"/>
                  </a:lnTo>
                  <a:lnTo>
                    <a:pt x="885" y="1920"/>
                  </a:lnTo>
                  <a:lnTo>
                    <a:pt x="1357" y="1440"/>
                  </a:lnTo>
                  <a:lnTo>
                    <a:pt x="2066" y="960"/>
                  </a:lnTo>
                  <a:lnTo>
                    <a:pt x="2833" y="960"/>
                  </a:lnTo>
                  <a:lnTo>
                    <a:pt x="3777" y="0"/>
                  </a:lnTo>
                  <a:lnTo>
                    <a:pt x="4957" y="0"/>
                  </a:lnTo>
                  <a:lnTo>
                    <a:pt x="6315" y="0"/>
                  </a:lnTo>
                  <a:lnTo>
                    <a:pt x="7908" y="960"/>
                  </a:lnTo>
                  <a:lnTo>
                    <a:pt x="9561" y="1440"/>
                  </a:lnTo>
                  <a:lnTo>
                    <a:pt x="11567" y="2400"/>
                  </a:lnTo>
                  <a:lnTo>
                    <a:pt x="13751" y="3840"/>
                  </a:lnTo>
                  <a:lnTo>
                    <a:pt x="16111" y="5760"/>
                  </a:lnTo>
                  <a:lnTo>
                    <a:pt x="18767" y="8640"/>
                  </a:lnTo>
                  <a:lnTo>
                    <a:pt x="21600" y="11040"/>
                  </a:lnTo>
                  <a:close/>
                  <a:moveTo>
                    <a:pt x="21600" y="11040"/>
                  </a:moveTo>
                </a:path>
              </a:pathLst>
            </a:custGeom>
            <a:solidFill>
              <a:srgbClr val="6BADC9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9" name="AutoShape 107"/>
            <p:cNvSpPr>
              <a:spLocks/>
            </p:cNvSpPr>
            <p:nvPr/>
          </p:nvSpPr>
          <p:spPr bwMode="auto">
            <a:xfrm>
              <a:off x="141" y="350"/>
              <a:ext cx="26" cy="2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6615" y="21600"/>
                  </a:moveTo>
                  <a:lnTo>
                    <a:pt x="9969" y="17621"/>
                  </a:lnTo>
                  <a:lnTo>
                    <a:pt x="3323" y="21032"/>
                  </a:lnTo>
                  <a:lnTo>
                    <a:pt x="4985" y="13074"/>
                  </a:lnTo>
                  <a:lnTo>
                    <a:pt x="0" y="7389"/>
                  </a:lnTo>
                  <a:lnTo>
                    <a:pt x="7754" y="7389"/>
                  </a:lnTo>
                  <a:lnTo>
                    <a:pt x="11631" y="0"/>
                  </a:lnTo>
                  <a:lnTo>
                    <a:pt x="13846" y="7389"/>
                  </a:lnTo>
                  <a:lnTo>
                    <a:pt x="21600" y="9095"/>
                  </a:lnTo>
                  <a:lnTo>
                    <a:pt x="16062" y="14211"/>
                  </a:lnTo>
                  <a:lnTo>
                    <a:pt x="16615" y="21600"/>
                  </a:lnTo>
                  <a:close/>
                  <a:moveTo>
                    <a:pt x="16615" y="21600"/>
                  </a:moveTo>
                </a:path>
              </a:pathLst>
            </a:custGeom>
            <a:solidFill>
              <a:srgbClr val="FF19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0" name="AutoShape 108"/>
            <p:cNvSpPr>
              <a:spLocks/>
            </p:cNvSpPr>
            <p:nvPr/>
          </p:nvSpPr>
          <p:spPr bwMode="auto">
            <a:xfrm>
              <a:off x="62" y="57"/>
              <a:ext cx="303" cy="28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507" y="329"/>
                  </a:moveTo>
                  <a:lnTo>
                    <a:pt x="21600" y="0"/>
                  </a:lnTo>
                  <a:lnTo>
                    <a:pt x="5006" y="1412"/>
                  </a:lnTo>
                  <a:lnTo>
                    <a:pt x="0" y="21600"/>
                  </a:lnTo>
                  <a:lnTo>
                    <a:pt x="649" y="21506"/>
                  </a:lnTo>
                  <a:lnTo>
                    <a:pt x="5470" y="1788"/>
                  </a:lnTo>
                  <a:lnTo>
                    <a:pt x="21507" y="329"/>
                  </a:lnTo>
                  <a:close/>
                  <a:moveTo>
                    <a:pt x="21507" y="329"/>
                  </a:moveTo>
                </a:path>
              </a:pathLst>
            </a:cu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1" name="AutoShape 109"/>
            <p:cNvSpPr>
              <a:spLocks/>
            </p:cNvSpPr>
            <p:nvPr/>
          </p:nvSpPr>
          <p:spPr bwMode="auto">
            <a:xfrm>
              <a:off x="347" y="64"/>
              <a:ext cx="103" cy="35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579"/>
                  </a:moveTo>
                  <a:lnTo>
                    <a:pt x="2064" y="21330"/>
                  </a:lnTo>
                  <a:lnTo>
                    <a:pt x="0" y="21600"/>
                  </a:lnTo>
                  <a:lnTo>
                    <a:pt x="21187" y="0"/>
                  </a:lnTo>
                  <a:lnTo>
                    <a:pt x="21600" y="579"/>
                  </a:lnTo>
                  <a:close/>
                  <a:moveTo>
                    <a:pt x="21600" y="579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2" name="AutoShape 110"/>
            <p:cNvSpPr>
              <a:spLocks/>
            </p:cNvSpPr>
            <p:nvPr/>
          </p:nvSpPr>
          <p:spPr bwMode="auto">
            <a:xfrm>
              <a:off x="86" y="420"/>
              <a:ext cx="186" cy="2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355" y="0"/>
                  </a:moveTo>
                  <a:lnTo>
                    <a:pt x="1279" y="0"/>
                  </a:lnTo>
                  <a:lnTo>
                    <a:pt x="978" y="502"/>
                  </a:lnTo>
                  <a:lnTo>
                    <a:pt x="602" y="1507"/>
                  </a:lnTo>
                  <a:lnTo>
                    <a:pt x="226" y="3516"/>
                  </a:lnTo>
                  <a:lnTo>
                    <a:pt x="0" y="5023"/>
                  </a:lnTo>
                  <a:lnTo>
                    <a:pt x="0" y="7033"/>
                  </a:lnTo>
                  <a:lnTo>
                    <a:pt x="151" y="9042"/>
                  </a:lnTo>
                  <a:lnTo>
                    <a:pt x="677" y="12056"/>
                  </a:lnTo>
                  <a:lnTo>
                    <a:pt x="1204" y="13060"/>
                  </a:lnTo>
                  <a:lnTo>
                    <a:pt x="2107" y="15070"/>
                  </a:lnTo>
                  <a:lnTo>
                    <a:pt x="3387" y="16074"/>
                  </a:lnTo>
                  <a:lnTo>
                    <a:pt x="4741" y="16577"/>
                  </a:lnTo>
                  <a:lnTo>
                    <a:pt x="6397" y="18084"/>
                  </a:lnTo>
                  <a:lnTo>
                    <a:pt x="8128" y="18586"/>
                  </a:lnTo>
                  <a:lnTo>
                    <a:pt x="10010" y="19088"/>
                  </a:lnTo>
                  <a:lnTo>
                    <a:pt x="11816" y="19591"/>
                  </a:lnTo>
                  <a:lnTo>
                    <a:pt x="13698" y="20093"/>
                  </a:lnTo>
                  <a:lnTo>
                    <a:pt x="15504" y="20595"/>
                  </a:lnTo>
                  <a:lnTo>
                    <a:pt x="17160" y="20595"/>
                  </a:lnTo>
                  <a:lnTo>
                    <a:pt x="18590" y="20595"/>
                  </a:lnTo>
                  <a:lnTo>
                    <a:pt x="19794" y="21600"/>
                  </a:lnTo>
                  <a:lnTo>
                    <a:pt x="20772" y="21600"/>
                  </a:lnTo>
                  <a:lnTo>
                    <a:pt x="21374" y="21600"/>
                  </a:lnTo>
                  <a:lnTo>
                    <a:pt x="21600" y="21600"/>
                  </a:lnTo>
                  <a:lnTo>
                    <a:pt x="21374" y="21600"/>
                  </a:lnTo>
                  <a:lnTo>
                    <a:pt x="20772" y="20595"/>
                  </a:lnTo>
                  <a:lnTo>
                    <a:pt x="20020" y="20595"/>
                  </a:lnTo>
                  <a:lnTo>
                    <a:pt x="18891" y="19591"/>
                  </a:lnTo>
                  <a:lnTo>
                    <a:pt x="17461" y="19088"/>
                  </a:lnTo>
                  <a:lnTo>
                    <a:pt x="16031" y="18586"/>
                  </a:lnTo>
                  <a:lnTo>
                    <a:pt x="14450" y="17581"/>
                  </a:lnTo>
                  <a:lnTo>
                    <a:pt x="12794" y="16577"/>
                  </a:lnTo>
                  <a:lnTo>
                    <a:pt x="11063" y="15572"/>
                  </a:lnTo>
                  <a:lnTo>
                    <a:pt x="9408" y="14567"/>
                  </a:lnTo>
                  <a:lnTo>
                    <a:pt x="7752" y="14065"/>
                  </a:lnTo>
                  <a:lnTo>
                    <a:pt x="6397" y="12558"/>
                  </a:lnTo>
                  <a:lnTo>
                    <a:pt x="5118" y="12056"/>
                  </a:lnTo>
                  <a:lnTo>
                    <a:pt x="3989" y="11553"/>
                  </a:lnTo>
                  <a:lnTo>
                    <a:pt x="3161" y="11051"/>
                  </a:lnTo>
                  <a:lnTo>
                    <a:pt x="2634" y="10549"/>
                  </a:lnTo>
                  <a:lnTo>
                    <a:pt x="1806" y="7535"/>
                  </a:lnTo>
                  <a:lnTo>
                    <a:pt x="1355" y="4019"/>
                  </a:lnTo>
                  <a:lnTo>
                    <a:pt x="1355" y="1005"/>
                  </a:lnTo>
                  <a:lnTo>
                    <a:pt x="1355" y="0"/>
                  </a:lnTo>
                  <a:close/>
                  <a:moveTo>
                    <a:pt x="1355" y="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3" name="AutoShape 111"/>
            <p:cNvSpPr>
              <a:spLocks/>
            </p:cNvSpPr>
            <p:nvPr/>
          </p:nvSpPr>
          <p:spPr bwMode="auto">
            <a:xfrm>
              <a:off x="284" y="464"/>
              <a:ext cx="67" cy="3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9713" y="1800"/>
                  </a:moveTo>
                  <a:lnTo>
                    <a:pt x="0" y="0"/>
                  </a:lnTo>
                  <a:lnTo>
                    <a:pt x="210" y="3960"/>
                  </a:lnTo>
                  <a:lnTo>
                    <a:pt x="210" y="7200"/>
                  </a:lnTo>
                  <a:lnTo>
                    <a:pt x="210" y="10440"/>
                  </a:lnTo>
                  <a:lnTo>
                    <a:pt x="210" y="13680"/>
                  </a:lnTo>
                  <a:lnTo>
                    <a:pt x="21600" y="21600"/>
                  </a:lnTo>
                  <a:lnTo>
                    <a:pt x="20971" y="13320"/>
                  </a:lnTo>
                  <a:lnTo>
                    <a:pt x="20551" y="7200"/>
                  </a:lnTo>
                  <a:lnTo>
                    <a:pt x="19922" y="2880"/>
                  </a:lnTo>
                  <a:lnTo>
                    <a:pt x="19713" y="1800"/>
                  </a:lnTo>
                  <a:close/>
                  <a:moveTo>
                    <a:pt x="19713" y="180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4" name="AutoShape 112"/>
            <p:cNvSpPr>
              <a:spLocks/>
            </p:cNvSpPr>
            <p:nvPr/>
          </p:nvSpPr>
          <p:spPr bwMode="auto">
            <a:xfrm>
              <a:off x="264" y="488"/>
              <a:ext cx="87" cy="8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4836" y="0"/>
                  </a:moveTo>
                  <a:lnTo>
                    <a:pt x="3869" y="7200"/>
                  </a:lnTo>
                  <a:lnTo>
                    <a:pt x="2257" y="12223"/>
                  </a:lnTo>
                  <a:lnTo>
                    <a:pt x="806" y="15237"/>
                  </a:lnTo>
                  <a:lnTo>
                    <a:pt x="0" y="16242"/>
                  </a:lnTo>
                  <a:lnTo>
                    <a:pt x="20955" y="21600"/>
                  </a:lnTo>
                  <a:lnTo>
                    <a:pt x="21278" y="16409"/>
                  </a:lnTo>
                  <a:lnTo>
                    <a:pt x="21600" y="11888"/>
                  </a:lnTo>
                  <a:lnTo>
                    <a:pt x="21600" y="7367"/>
                  </a:lnTo>
                  <a:lnTo>
                    <a:pt x="21278" y="3684"/>
                  </a:lnTo>
                  <a:lnTo>
                    <a:pt x="4836" y="0"/>
                  </a:lnTo>
                  <a:close/>
                  <a:moveTo>
                    <a:pt x="4836" y="0"/>
                  </a:moveTo>
                </a:path>
              </a:pathLst>
            </a:custGeom>
            <a:solidFill>
              <a:srgbClr val="DDD8A3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5" name="AutoShape 113"/>
            <p:cNvSpPr>
              <a:spLocks/>
            </p:cNvSpPr>
            <p:nvPr/>
          </p:nvSpPr>
          <p:spPr bwMode="auto">
            <a:xfrm>
              <a:off x="361" y="469"/>
              <a:ext cx="39" cy="9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720" y="543"/>
                  </a:lnTo>
                  <a:lnTo>
                    <a:pt x="2520" y="1902"/>
                  </a:lnTo>
                  <a:lnTo>
                    <a:pt x="5400" y="3804"/>
                  </a:lnTo>
                  <a:lnTo>
                    <a:pt x="8640" y="6249"/>
                  </a:lnTo>
                  <a:lnTo>
                    <a:pt x="11880" y="9238"/>
                  </a:lnTo>
                  <a:lnTo>
                    <a:pt x="15840" y="12226"/>
                  </a:lnTo>
                  <a:lnTo>
                    <a:pt x="19080" y="15351"/>
                  </a:lnTo>
                  <a:lnTo>
                    <a:pt x="21600" y="18340"/>
                  </a:lnTo>
                  <a:lnTo>
                    <a:pt x="21240" y="18475"/>
                  </a:lnTo>
                  <a:lnTo>
                    <a:pt x="19440" y="18747"/>
                  </a:lnTo>
                  <a:lnTo>
                    <a:pt x="17280" y="19291"/>
                  </a:lnTo>
                  <a:lnTo>
                    <a:pt x="14400" y="19698"/>
                  </a:lnTo>
                  <a:lnTo>
                    <a:pt x="11520" y="20377"/>
                  </a:lnTo>
                  <a:lnTo>
                    <a:pt x="8280" y="20785"/>
                  </a:lnTo>
                  <a:lnTo>
                    <a:pt x="5400" y="21328"/>
                  </a:lnTo>
                  <a:lnTo>
                    <a:pt x="2520" y="21600"/>
                  </a:lnTo>
                  <a:lnTo>
                    <a:pt x="2880" y="19562"/>
                  </a:lnTo>
                  <a:lnTo>
                    <a:pt x="3600" y="14264"/>
                  </a:lnTo>
                  <a:lnTo>
                    <a:pt x="3240" y="72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6" name="AutoShape 114"/>
            <p:cNvSpPr>
              <a:spLocks/>
            </p:cNvSpPr>
            <p:nvPr/>
          </p:nvSpPr>
          <p:spPr bwMode="auto">
            <a:xfrm>
              <a:off x="102" y="552"/>
              <a:ext cx="193" cy="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73" y="1497"/>
                  </a:moveTo>
                  <a:lnTo>
                    <a:pt x="12291" y="0"/>
                  </a:lnTo>
                  <a:lnTo>
                    <a:pt x="11782" y="214"/>
                  </a:lnTo>
                  <a:lnTo>
                    <a:pt x="10400" y="642"/>
                  </a:lnTo>
                  <a:lnTo>
                    <a:pt x="8436" y="1711"/>
                  </a:lnTo>
                  <a:lnTo>
                    <a:pt x="6182" y="2780"/>
                  </a:lnTo>
                  <a:lnTo>
                    <a:pt x="3927" y="3850"/>
                  </a:lnTo>
                  <a:lnTo>
                    <a:pt x="1891" y="5133"/>
                  </a:lnTo>
                  <a:lnTo>
                    <a:pt x="582" y="6416"/>
                  </a:lnTo>
                  <a:lnTo>
                    <a:pt x="0" y="7485"/>
                  </a:lnTo>
                  <a:lnTo>
                    <a:pt x="145" y="8127"/>
                  </a:lnTo>
                  <a:lnTo>
                    <a:pt x="655" y="8768"/>
                  </a:lnTo>
                  <a:lnTo>
                    <a:pt x="1527" y="9838"/>
                  </a:lnTo>
                  <a:lnTo>
                    <a:pt x="2618" y="10907"/>
                  </a:lnTo>
                  <a:lnTo>
                    <a:pt x="3855" y="11976"/>
                  </a:lnTo>
                  <a:lnTo>
                    <a:pt x="5382" y="13046"/>
                  </a:lnTo>
                  <a:lnTo>
                    <a:pt x="7055" y="14329"/>
                  </a:lnTo>
                  <a:lnTo>
                    <a:pt x="8800" y="15612"/>
                  </a:lnTo>
                  <a:lnTo>
                    <a:pt x="10618" y="16467"/>
                  </a:lnTo>
                  <a:lnTo>
                    <a:pt x="12509" y="17750"/>
                  </a:lnTo>
                  <a:lnTo>
                    <a:pt x="14255" y="18820"/>
                  </a:lnTo>
                  <a:lnTo>
                    <a:pt x="16000" y="19461"/>
                  </a:lnTo>
                  <a:lnTo>
                    <a:pt x="17673" y="20531"/>
                  </a:lnTo>
                  <a:lnTo>
                    <a:pt x="19200" y="20958"/>
                  </a:lnTo>
                  <a:lnTo>
                    <a:pt x="20509" y="21386"/>
                  </a:lnTo>
                  <a:lnTo>
                    <a:pt x="21600" y="21600"/>
                  </a:lnTo>
                  <a:lnTo>
                    <a:pt x="12873" y="7913"/>
                  </a:lnTo>
                  <a:lnTo>
                    <a:pt x="14473" y="1497"/>
                  </a:lnTo>
                  <a:close/>
                  <a:moveTo>
                    <a:pt x="14473" y="1497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7" name="AutoShape 115"/>
            <p:cNvSpPr>
              <a:spLocks/>
            </p:cNvSpPr>
            <p:nvPr/>
          </p:nvSpPr>
          <p:spPr bwMode="auto">
            <a:xfrm>
              <a:off x="217" y="556"/>
              <a:ext cx="217" cy="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8318" y="21600"/>
                  </a:moveTo>
                  <a:lnTo>
                    <a:pt x="9156" y="21370"/>
                  </a:lnTo>
                  <a:lnTo>
                    <a:pt x="10123" y="20911"/>
                  </a:lnTo>
                  <a:lnTo>
                    <a:pt x="11090" y="19762"/>
                  </a:lnTo>
                  <a:lnTo>
                    <a:pt x="12122" y="18843"/>
                  </a:lnTo>
                  <a:lnTo>
                    <a:pt x="13218" y="17464"/>
                  </a:lnTo>
                  <a:lnTo>
                    <a:pt x="14379" y="16085"/>
                  </a:lnTo>
                  <a:lnTo>
                    <a:pt x="15475" y="14477"/>
                  </a:lnTo>
                  <a:lnTo>
                    <a:pt x="16506" y="12868"/>
                  </a:lnTo>
                  <a:lnTo>
                    <a:pt x="17538" y="11260"/>
                  </a:lnTo>
                  <a:lnTo>
                    <a:pt x="18441" y="10111"/>
                  </a:lnTo>
                  <a:lnTo>
                    <a:pt x="19343" y="8502"/>
                  </a:lnTo>
                  <a:lnTo>
                    <a:pt x="20053" y="7353"/>
                  </a:lnTo>
                  <a:lnTo>
                    <a:pt x="20697" y="6434"/>
                  </a:lnTo>
                  <a:lnTo>
                    <a:pt x="21213" y="5515"/>
                  </a:lnTo>
                  <a:lnTo>
                    <a:pt x="21471" y="5055"/>
                  </a:lnTo>
                  <a:lnTo>
                    <a:pt x="21600" y="4826"/>
                  </a:lnTo>
                  <a:lnTo>
                    <a:pt x="17216" y="5745"/>
                  </a:lnTo>
                  <a:lnTo>
                    <a:pt x="13540" y="10570"/>
                  </a:lnTo>
                  <a:lnTo>
                    <a:pt x="1419" y="0"/>
                  </a:lnTo>
                  <a:lnTo>
                    <a:pt x="0" y="6894"/>
                  </a:lnTo>
                  <a:lnTo>
                    <a:pt x="7737" y="21600"/>
                  </a:lnTo>
                  <a:lnTo>
                    <a:pt x="7931" y="21600"/>
                  </a:lnTo>
                  <a:lnTo>
                    <a:pt x="8060" y="21600"/>
                  </a:lnTo>
                  <a:lnTo>
                    <a:pt x="8189" y="21600"/>
                  </a:lnTo>
                  <a:lnTo>
                    <a:pt x="8318" y="21600"/>
                  </a:lnTo>
                  <a:close/>
                  <a:moveTo>
                    <a:pt x="8318" y="2160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8" name="AutoShape 116"/>
            <p:cNvSpPr>
              <a:spLocks/>
            </p:cNvSpPr>
            <p:nvPr/>
          </p:nvSpPr>
          <p:spPr bwMode="auto">
            <a:xfrm>
              <a:off x="84" y="577"/>
              <a:ext cx="180" cy="5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55" y="0"/>
                  </a:moveTo>
                  <a:lnTo>
                    <a:pt x="77" y="260"/>
                  </a:lnTo>
                  <a:lnTo>
                    <a:pt x="0" y="1561"/>
                  </a:lnTo>
                  <a:lnTo>
                    <a:pt x="77" y="2863"/>
                  </a:lnTo>
                  <a:lnTo>
                    <a:pt x="542" y="3904"/>
                  </a:lnTo>
                  <a:lnTo>
                    <a:pt x="1703" y="5725"/>
                  </a:lnTo>
                  <a:lnTo>
                    <a:pt x="2942" y="7547"/>
                  </a:lnTo>
                  <a:lnTo>
                    <a:pt x="4258" y="9369"/>
                  </a:lnTo>
                  <a:lnTo>
                    <a:pt x="5729" y="11190"/>
                  </a:lnTo>
                  <a:lnTo>
                    <a:pt x="7123" y="13012"/>
                  </a:lnTo>
                  <a:lnTo>
                    <a:pt x="8671" y="14313"/>
                  </a:lnTo>
                  <a:lnTo>
                    <a:pt x="10065" y="15875"/>
                  </a:lnTo>
                  <a:lnTo>
                    <a:pt x="11613" y="17436"/>
                  </a:lnTo>
                  <a:lnTo>
                    <a:pt x="13006" y="18737"/>
                  </a:lnTo>
                  <a:lnTo>
                    <a:pt x="14477" y="19518"/>
                  </a:lnTo>
                  <a:lnTo>
                    <a:pt x="15794" y="20559"/>
                  </a:lnTo>
                  <a:lnTo>
                    <a:pt x="17110" y="21080"/>
                  </a:lnTo>
                  <a:lnTo>
                    <a:pt x="18426" y="21600"/>
                  </a:lnTo>
                  <a:lnTo>
                    <a:pt x="19510" y="21600"/>
                  </a:lnTo>
                  <a:lnTo>
                    <a:pt x="20594" y="21600"/>
                  </a:lnTo>
                  <a:lnTo>
                    <a:pt x="21600" y="21340"/>
                  </a:lnTo>
                  <a:lnTo>
                    <a:pt x="21368" y="21080"/>
                  </a:lnTo>
                  <a:lnTo>
                    <a:pt x="20671" y="20819"/>
                  </a:lnTo>
                  <a:lnTo>
                    <a:pt x="19742" y="20039"/>
                  </a:lnTo>
                  <a:lnTo>
                    <a:pt x="18426" y="18998"/>
                  </a:lnTo>
                  <a:lnTo>
                    <a:pt x="16877" y="17957"/>
                  </a:lnTo>
                  <a:lnTo>
                    <a:pt x="15097" y="16655"/>
                  </a:lnTo>
                  <a:lnTo>
                    <a:pt x="13316" y="15094"/>
                  </a:lnTo>
                  <a:lnTo>
                    <a:pt x="11381" y="13533"/>
                  </a:lnTo>
                  <a:lnTo>
                    <a:pt x="9368" y="11711"/>
                  </a:lnTo>
                  <a:lnTo>
                    <a:pt x="7510" y="9889"/>
                  </a:lnTo>
                  <a:lnTo>
                    <a:pt x="5652" y="8328"/>
                  </a:lnTo>
                  <a:lnTo>
                    <a:pt x="4026" y="6766"/>
                  </a:lnTo>
                  <a:lnTo>
                    <a:pt x="2632" y="4945"/>
                  </a:lnTo>
                  <a:lnTo>
                    <a:pt x="1471" y="3123"/>
                  </a:lnTo>
                  <a:lnTo>
                    <a:pt x="619" y="1561"/>
                  </a:lnTo>
                  <a:lnTo>
                    <a:pt x="155" y="0"/>
                  </a:lnTo>
                  <a:close/>
                  <a:moveTo>
                    <a:pt x="155" y="0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99" name="AutoShape 117"/>
            <p:cNvSpPr>
              <a:spLocks/>
            </p:cNvSpPr>
            <p:nvPr/>
          </p:nvSpPr>
          <p:spPr bwMode="auto">
            <a:xfrm>
              <a:off x="300" y="91"/>
              <a:ext cx="25" cy="2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1077" y="21600"/>
                  </a:moveTo>
                  <a:lnTo>
                    <a:pt x="14954" y="21000"/>
                  </a:lnTo>
                  <a:lnTo>
                    <a:pt x="18831" y="18000"/>
                  </a:lnTo>
                  <a:lnTo>
                    <a:pt x="21046" y="15600"/>
                  </a:lnTo>
                  <a:lnTo>
                    <a:pt x="21600" y="11400"/>
                  </a:lnTo>
                  <a:lnTo>
                    <a:pt x="21046" y="7200"/>
                  </a:lnTo>
                  <a:lnTo>
                    <a:pt x="18831" y="3600"/>
                  </a:lnTo>
                  <a:lnTo>
                    <a:pt x="14954" y="600"/>
                  </a:lnTo>
                  <a:lnTo>
                    <a:pt x="11077" y="0"/>
                  </a:lnTo>
                  <a:lnTo>
                    <a:pt x="6646" y="600"/>
                  </a:lnTo>
                  <a:lnTo>
                    <a:pt x="3323" y="3600"/>
                  </a:lnTo>
                  <a:lnTo>
                    <a:pt x="554" y="7200"/>
                  </a:lnTo>
                  <a:lnTo>
                    <a:pt x="0" y="11400"/>
                  </a:lnTo>
                  <a:lnTo>
                    <a:pt x="554" y="15600"/>
                  </a:lnTo>
                  <a:lnTo>
                    <a:pt x="3323" y="18000"/>
                  </a:lnTo>
                  <a:lnTo>
                    <a:pt x="6646" y="21000"/>
                  </a:lnTo>
                  <a:lnTo>
                    <a:pt x="11077" y="21600"/>
                  </a:lnTo>
                  <a:close/>
                  <a:moveTo>
                    <a:pt x="11077" y="21600"/>
                  </a:moveTo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5554" name="Picture 11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041650"/>
            <a:ext cx="506413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5555" name="Picture 11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9138" y="3041650"/>
            <a:ext cx="506412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5556" name="Picture 12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050" y="3041650"/>
            <a:ext cx="506413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5557" name="Group 121"/>
          <p:cNvGrpSpPr>
            <a:grpSpLocks/>
          </p:cNvGrpSpPr>
          <p:nvPr/>
        </p:nvGrpSpPr>
        <p:grpSpPr bwMode="auto">
          <a:xfrm flipH="1">
            <a:off x="4448175" y="1042988"/>
            <a:ext cx="746125" cy="1023937"/>
            <a:chOff x="0" y="0"/>
            <a:chExt cx="469" cy="645"/>
          </a:xfrm>
        </p:grpSpPr>
        <p:sp>
          <p:nvSpPr>
            <p:cNvPr id="65664" name="AutoShape 122"/>
            <p:cNvSpPr>
              <a:spLocks/>
            </p:cNvSpPr>
            <p:nvPr/>
          </p:nvSpPr>
          <p:spPr bwMode="auto">
            <a:xfrm>
              <a:off x="0" y="0"/>
              <a:ext cx="469" cy="64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340" y="1296"/>
                  </a:moveTo>
                  <a:lnTo>
                    <a:pt x="4535" y="1171"/>
                  </a:lnTo>
                  <a:lnTo>
                    <a:pt x="0" y="13027"/>
                  </a:lnTo>
                  <a:lnTo>
                    <a:pt x="925" y="13424"/>
                  </a:lnTo>
                  <a:lnTo>
                    <a:pt x="925" y="14031"/>
                  </a:lnTo>
                  <a:lnTo>
                    <a:pt x="3938" y="15034"/>
                  </a:lnTo>
                  <a:lnTo>
                    <a:pt x="4028" y="15034"/>
                  </a:lnTo>
                  <a:lnTo>
                    <a:pt x="4266" y="15055"/>
                  </a:lnTo>
                  <a:lnTo>
                    <a:pt x="4594" y="15055"/>
                  </a:lnTo>
                  <a:lnTo>
                    <a:pt x="5042" y="15076"/>
                  </a:lnTo>
                  <a:lnTo>
                    <a:pt x="5609" y="15139"/>
                  </a:lnTo>
                  <a:lnTo>
                    <a:pt x="6235" y="15160"/>
                  </a:lnTo>
                  <a:lnTo>
                    <a:pt x="6862" y="15202"/>
                  </a:lnTo>
                  <a:lnTo>
                    <a:pt x="7608" y="15222"/>
                  </a:lnTo>
                  <a:lnTo>
                    <a:pt x="8294" y="15264"/>
                  </a:lnTo>
                  <a:lnTo>
                    <a:pt x="9010" y="15327"/>
                  </a:lnTo>
                  <a:lnTo>
                    <a:pt x="9726" y="15348"/>
                  </a:lnTo>
                  <a:lnTo>
                    <a:pt x="10382" y="15390"/>
                  </a:lnTo>
                  <a:lnTo>
                    <a:pt x="11009" y="15452"/>
                  </a:lnTo>
                  <a:lnTo>
                    <a:pt x="11546" y="15473"/>
                  </a:lnTo>
                  <a:lnTo>
                    <a:pt x="11993" y="15515"/>
                  </a:lnTo>
                  <a:lnTo>
                    <a:pt x="12351" y="15536"/>
                  </a:lnTo>
                  <a:lnTo>
                    <a:pt x="12351" y="15578"/>
                  </a:lnTo>
                  <a:lnTo>
                    <a:pt x="12381" y="15724"/>
                  </a:lnTo>
                  <a:lnTo>
                    <a:pt x="12381" y="15954"/>
                  </a:lnTo>
                  <a:lnTo>
                    <a:pt x="12351" y="16247"/>
                  </a:lnTo>
                  <a:lnTo>
                    <a:pt x="12262" y="16582"/>
                  </a:lnTo>
                  <a:lnTo>
                    <a:pt x="12143" y="16958"/>
                  </a:lnTo>
                  <a:lnTo>
                    <a:pt x="11904" y="17397"/>
                  </a:lnTo>
                  <a:lnTo>
                    <a:pt x="11546" y="17836"/>
                  </a:lnTo>
                  <a:lnTo>
                    <a:pt x="11486" y="17836"/>
                  </a:lnTo>
                  <a:lnTo>
                    <a:pt x="11248" y="17857"/>
                  </a:lnTo>
                  <a:lnTo>
                    <a:pt x="10890" y="17878"/>
                  </a:lnTo>
                  <a:lnTo>
                    <a:pt x="10442" y="17920"/>
                  </a:lnTo>
                  <a:lnTo>
                    <a:pt x="9935" y="17962"/>
                  </a:lnTo>
                  <a:lnTo>
                    <a:pt x="9338" y="18024"/>
                  </a:lnTo>
                  <a:lnTo>
                    <a:pt x="8682" y="18087"/>
                  </a:lnTo>
                  <a:lnTo>
                    <a:pt x="7996" y="18171"/>
                  </a:lnTo>
                  <a:lnTo>
                    <a:pt x="7309" y="18233"/>
                  </a:lnTo>
                  <a:lnTo>
                    <a:pt x="6623" y="18317"/>
                  </a:lnTo>
                  <a:lnTo>
                    <a:pt x="5967" y="18380"/>
                  </a:lnTo>
                  <a:lnTo>
                    <a:pt x="5400" y="18484"/>
                  </a:lnTo>
                  <a:lnTo>
                    <a:pt x="4833" y="18547"/>
                  </a:lnTo>
                  <a:lnTo>
                    <a:pt x="4356" y="18631"/>
                  </a:lnTo>
                  <a:lnTo>
                    <a:pt x="4028" y="18714"/>
                  </a:lnTo>
                  <a:lnTo>
                    <a:pt x="3789" y="18798"/>
                  </a:lnTo>
                  <a:lnTo>
                    <a:pt x="3550" y="18944"/>
                  </a:lnTo>
                  <a:lnTo>
                    <a:pt x="3371" y="19112"/>
                  </a:lnTo>
                  <a:lnTo>
                    <a:pt x="3312" y="19279"/>
                  </a:lnTo>
                  <a:lnTo>
                    <a:pt x="3252" y="19446"/>
                  </a:lnTo>
                  <a:lnTo>
                    <a:pt x="3341" y="19655"/>
                  </a:lnTo>
                  <a:lnTo>
                    <a:pt x="3520" y="19885"/>
                  </a:lnTo>
                  <a:lnTo>
                    <a:pt x="3759" y="20053"/>
                  </a:lnTo>
                  <a:lnTo>
                    <a:pt x="4057" y="20136"/>
                  </a:lnTo>
                  <a:lnTo>
                    <a:pt x="4296" y="20178"/>
                  </a:lnTo>
                  <a:lnTo>
                    <a:pt x="4654" y="20262"/>
                  </a:lnTo>
                  <a:lnTo>
                    <a:pt x="5131" y="20366"/>
                  </a:lnTo>
                  <a:lnTo>
                    <a:pt x="5669" y="20450"/>
                  </a:lnTo>
                  <a:lnTo>
                    <a:pt x="6325" y="20575"/>
                  </a:lnTo>
                  <a:lnTo>
                    <a:pt x="7011" y="20701"/>
                  </a:lnTo>
                  <a:lnTo>
                    <a:pt x="7727" y="20805"/>
                  </a:lnTo>
                  <a:lnTo>
                    <a:pt x="8503" y="20931"/>
                  </a:lnTo>
                  <a:lnTo>
                    <a:pt x="9249" y="21077"/>
                  </a:lnTo>
                  <a:lnTo>
                    <a:pt x="9994" y="21203"/>
                  </a:lnTo>
                  <a:lnTo>
                    <a:pt x="10770" y="21286"/>
                  </a:lnTo>
                  <a:lnTo>
                    <a:pt x="11456" y="21412"/>
                  </a:lnTo>
                  <a:lnTo>
                    <a:pt x="12113" y="21495"/>
                  </a:lnTo>
                  <a:lnTo>
                    <a:pt x="12680" y="21558"/>
                  </a:lnTo>
                  <a:lnTo>
                    <a:pt x="13157" y="21579"/>
                  </a:lnTo>
                  <a:lnTo>
                    <a:pt x="13575" y="21600"/>
                  </a:lnTo>
                  <a:lnTo>
                    <a:pt x="13962" y="21579"/>
                  </a:lnTo>
                  <a:lnTo>
                    <a:pt x="14410" y="21537"/>
                  </a:lnTo>
                  <a:lnTo>
                    <a:pt x="14917" y="21433"/>
                  </a:lnTo>
                  <a:lnTo>
                    <a:pt x="15424" y="21328"/>
                  </a:lnTo>
                  <a:lnTo>
                    <a:pt x="15991" y="21182"/>
                  </a:lnTo>
                  <a:lnTo>
                    <a:pt x="16558" y="21015"/>
                  </a:lnTo>
                  <a:lnTo>
                    <a:pt x="17155" y="20847"/>
                  </a:lnTo>
                  <a:lnTo>
                    <a:pt x="17722" y="20638"/>
                  </a:lnTo>
                  <a:lnTo>
                    <a:pt x="18318" y="20450"/>
                  </a:lnTo>
                  <a:lnTo>
                    <a:pt x="18825" y="20262"/>
                  </a:lnTo>
                  <a:lnTo>
                    <a:pt x="19362" y="20074"/>
                  </a:lnTo>
                  <a:lnTo>
                    <a:pt x="19810" y="19906"/>
                  </a:lnTo>
                  <a:lnTo>
                    <a:pt x="20168" y="19739"/>
                  </a:lnTo>
                  <a:lnTo>
                    <a:pt x="20496" y="19572"/>
                  </a:lnTo>
                  <a:lnTo>
                    <a:pt x="20735" y="19446"/>
                  </a:lnTo>
                  <a:lnTo>
                    <a:pt x="20854" y="19342"/>
                  </a:lnTo>
                  <a:lnTo>
                    <a:pt x="20944" y="19174"/>
                  </a:lnTo>
                  <a:lnTo>
                    <a:pt x="20854" y="19028"/>
                  </a:lnTo>
                  <a:lnTo>
                    <a:pt x="20645" y="18903"/>
                  </a:lnTo>
                  <a:lnTo>
                    <a:pt x="20347" y="18819"/>
                  </a:lnTo>
                  <a:lnTo>
                    <a:pt x="19959" y="18714"/>
                  </a:lnTo>
                  <a:lnTo>
                    <a:pt x="19601" y="18652"/>
                  </a:lnTo>
                  <a:lnTo>
                    <a:pt x="19213" y="18568"/>
                  </a:lnTo>
                  <a:lnTo>
                    <a:pt x="18915" y="18526"/>
                  </a:lnTo>
                  <a:lnTo>
                    <a:pt x="18885" y="18380"/>
                  </a:lnTo>
                  <a:lnTo>
                    <a:pt x="18825" y="18003"/>
                  </a:lnTo>
                  <a:lnTo>
                    <a:pt x="18736" y="17418"/>
                  </a:lnTo>
                  <a:lnTo>
                    <a:pt x="18587" y="16686"/>
                  </a:lnTo>
                  <a:lnTo>
                    <a:pt x="18438" y="15892"/>
                  </a:lnTo>
                  <a:lnTo>
                    <a:pt x="18229" y="15055"/>
                  </a:lnTo>
                  <a:lnTo>
                    <a:pt x="17990" y="14261"/>
                  </a:lnTo>
                  <a:lnTo>
                    <a:pt x="17662" y="13529"/>
                  </a:lnTo>
                  <a:lnTo>
                    <a:pt x="21600" y="2865"/>
                  </a:lnTo>
                  <a:lnTo>
                    <a:pt x="20794" y="1798"/>
                  </a:lnTo>
                  <a:lnTo>
                    <a:pt x="21242" y="1087"/>
                  </a:lnTo>
                  <a:lnTo>
                    <a:pt x="19183" y="0"/>
                  </a:lnTo>
                  <a:lnTo>
                    <a:pt x="18706" y="188"/>
                  </a:lnTo>
                  <a:lnTo>
                    <a:pt x="5340" y="1296"/>
                  </a:lnTo>
                  <a:close/>
                  <a:moveTo>
                    <a:pt x="5340" y="1296"/>
                  </a:moveTo>
                </a:path>
              </a:pathLst>
            </a:cu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65" name="AutoShape 123"/>
            <p:cNvSpPr>
              <a:spLocks/>
            </p:cNvSpPr>
            <p:nvPr/>
          </p:nvSpPr>
          <p:spPr bwMode="auto">
            <a:xfrm>
              <a:off x="24" y="19"/>
              <a:ext cx="388" cy="37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0559"/>
                  </a:moveTo>
                  <a:lnTo>
                    <a:pt x="15748" y="21600"/>
                  </a:lnTo>
                  <a:lnTo>
                    <a:pt x="21600" y="0"/>
                  </a:lnTo>
                  <a:lnTo>
                    <a:pt x="20878" y="323"/>
                  </a:lnTo>
                  <a:lnTo>
                    <a:pt x="5310" y="1938"/>
                  </a:lnTo>
                  <a:lnTo>
                    <a:pt x="4732" y="1830"/>
                  </a:lnTo>
                  <a:lnTo>
                    <a:pt x="0" y="20559"/>
                  </a:lnTo>
                  <a:close/>
                  <a:moveTo>
                    <a:pt x="0" y="20559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66" name="AutoShape 124"/>
            <p:cNvSpPr>
              <a:spLocks/>
            </p:cNvSpPr>
            <p:nvPr/>
          </p:nvSpPr>
          <p:spPr bwMode="auto">
            <a:xfrm>
              <a:off x="316" y="21"/>
              <a:ext cx="114" cy="38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136" y="0"/>
                  </a:moveTo>
                  <a:lnTo>
                    <a:pt x="21600" y="175"/>
                  </a:lnTo>
                  <a:lnTo>
                    <a:pt x="1220" y="21600"/>
                  </a:lnTo>
                  <a:lnTo>
                    <a:pt x="0" y="21320"/>
                  </a:lnTo>
                  <a:lnTo>
                    <a:pt x="20136" y="0"/>
                  </a:lnTo>
                  <a:close/>
                  <a:moveTo>
                    <a:pt x="20136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67" name="AutoShape 125"/>
            <p:cNvSpPr>
              <a:spLocks/>
            </p:cNvSpPr>
            <p:nvPr/>
          </p:nvSpPr>
          <p:spPr bwMode="auto">
            <a:xfrm>
              <a:off x="330" y="28"/>
              <a:ext cx="114" cy="38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265" y="0"/>
                  </a:moveTo>
                  <a:lnTo>
                    <a:pt x="21600" y="417"/>
                  </a:lnTo>
                  <a:lnTo>
                    <a:pt x="1092" y="21600"/>
                  </a:lnTo>
                  <a:lnTo>
                    <a:pt x="0" y="21287"/>
                  </a:lnTo>
                  <a:lnTo>
                    <a:pt x="20265" y="0"/>
                  </a:lnTo>
                  <a:close/>
                  <a:moveTo>
                    <a:pt x="20265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68" name="AutoShape 126"/>
            <p:cNvSpPr>
              <a:spLocks/>
            </p:cNvSpPr>
            <p:nvPr/>
          </p:nvSpPr>
          <p:spPr bwMode="auto">
            <a:xfrm>
              <a:off x="298" y="405"/>
              <a:ext cx="18" cy="1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00" y="0"/>
                  </a:moveTo>
                  <a:lnTo>
                    <a:pt x="0" y="11782"/>
                  </a:lnTo>
                  <a:lnTo>
                    <a:pt x="6400" y="21600"/>
                  </a:lnTo>
                  <a:lnTo>
                    <a:pt x="21600" y="8836"/>
                  </a:lnTo>
                  <a:lnTo>
                    <a:pt x="14400" y="0"/>
                  </a:lnTo>
                  <a:close/>
                  <a:moveTo>
                    <a:pt x="14400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69" name="AutoShape 127"/>
            <p:cNvSpPr>
              <a:spLocks/>
            </p:cNvSpPr>
            <p:nvPr/>
          </p:nvSpPr>
          <p:spPr bwMode="auto">
            <a:xfrm>
              <a:off x="310" y="415"/>
              <a:ext cx="18" cy="1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657" y="0"/>
                  </a:moveTo>
                  <a:lnTo>
                    <a:pt x="0" y="12764"/>
                  </a:lnTo>
                  <a:lnTo>
                    <a:pt x="6171" y="21600"/>
                  </a:lnTo>
                  <a:lnTo>
                    <a:pt x="21600" y="7855"/>
                  </a:lnTo>
                  <a:lnTo>
                    <a:pt x="14657" y="0"/>
                  </a:lnTo>
                  <a:close/>
                  <a:moveTo>
                    <a:pt x="14657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0" name="AutoShape 128"/>
            <p:cNvSpPr>
              <a:spLocks/>
            </p:cNvSpPr>
            <p:nvPr/>
          </p:nvSpPr>
          <p:spPr bwMode="auto">
            <a:xfrm>
              <a:off x="44" y="399"/>
              <a:ext cx="237" cy="2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11040"/>
                  </a:moveTo>
                  <a:lnTo>
                    <a:pt x="21482" y="21600"/>
                  </a:lnTo>
                  <a:lnTo>
                    <a:pt x="21364" y="21600"/>
                  </a:lnTo>
                  <a:lnTo>
                    <a:pt x="21010" y="21120"/>
                  </a:lnTo>
                  <a:lnTo>
                    <a:pt x="20420" y="20160"/>
                  </a:lnTo>
                  <a:lnTo>
                    <a:pt x="19593" y="19680"/>
                  </a:lnTo>
                  <a:lnTo>
                    <a:pt x="18649" y="18240"/>
                  </a:lnTo>
                  <a:lnTo>
                    <a:pt x="17410" y="17280"/>
                  </a:lnTo>
                  <a:lnTo>
                    <a:pt x="16111" y="15840"/>
                  </a:lnTo>
                  <a:lnTo>
                    <a:pt x="14636" y="14400"/>
                  </a:lnTo>
                  <a:lnTo>
                    <a:pt x="13043" y="13440"/>
                  </a:lnTo>
                  <a:lnTo>
                    <a:pt x="11331" y="12480"/>
                  </a:lnTo>
                  <a:lnTo>
                    <a:pt x="9561" y="11040"/>
                  </a:lnTo>
                  <a:lnTo>
                    <a:pt x="7731" y="10560"/>
                  </a:lnTo>
                  <a:lnTo>
                    <a:pt x="5843" y="10080"/>
                  </a:lnTo>
                  <a:lnTo>
                    <a:pt x="3954" y="10080"/>
                  </a:lnTo>
                  <a:lnTo>
                    <a:pt x="1948" y="10080"/>
                  </a:lnTo>
                  <a:lnTo>
                    <a:pt x="0" y="10560"/>
                  </a:lnTo>
                  <a:lnTo>
                    <a:pt x="295" y="2400"/>
                  </a:lnTo>
                  <a:lnTo>
                    <a:pt x="354" y="2400"/>
                  </a:lnTo>
                  <a:lnTo>
                    <a:pt x="531" y="1920"/>
                  </a:lnTo>
                  <a:lnTo>
                    <a:pt x="885" y="1920"/>
                  </a:lnTo>
                  <a:lnTo>
                    <a:pt x="1357" y="1440"/>
                  </a:lnTo>
                  <a:lnTo>
                    <a:pt x="2066" y="960"/>
                  </a:lnTo>
                  <a:lnTo>
                    <a:pt x="2833" y="960"/>
                  </a:lnTo>
                  <a:lnTo>
                    <a:pt x="3777" y="0"/>
                  </a:lnTo>
                  <a:lnTo>
                    <a:pt x="4957" y="0"/>
                  </a:lnTo>
                  <a:lnTo>
                    <a:pt x="6315" y="0"/>
                  </a:lnTo>
                  <a:lnTo>
                    <a:pt x="7908" y="960"/>
                  </a:lnTo>
                  <a:lnTo>
                    <a:pt x="9561" y="1440"/>
                  </a:lnTo>
                  <a:lnTo>
                    <a:pt x="11567" y="2400"/>
                  </a:lnTo>
                  <a:lnTo>
                    <a:pt x="13751" y="3840"/>
                  </a:lnTo>
                  <a:lnTo>
                    <a:pt x="16111" y="5760"/>
                  </a:lnTo>
                  <a:lnTo>
                    <a:pt x="18767" y="8640"/>
                  </a:lnTo>
                  <a:lnTo>
                    <a:pt x="21600" y="11040"/>
                  </a:lnTo>
                  <a:close/>
                  <a:moveTo>
                    <a:pt x="21600" y="11040"/>
                  </a:moveTo>
                </a:path>
              </a:pathLst>
            </a:custGeom>
            <a:solidFill>
              <a:srgbClr val="6BADC9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1" name="AutoShape 129"/>
            <p:cNvSpPr>
              <a:spLocks/>
            </p:cNvSpPr>
            <p:nvPr/>
          </p:nvSpPr>
          <p:spPr bwMode="auto">
            <a:xfrm>
              <a:off x="141" y="350"/>
              <a:ext cx="26" cy="2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6615" y="21600"/>
                  </a:moveTo>
                  <a:lnTo>
                    <a:pt x="9969" y="17621"/>
                  </a:lnTo>
                  <a:lnTo>
                    <a:pt x="3323" y="21032"/>
                  </a:lnTo>
                  <a:lnTo>
                    <a:pt x="4985" y="13074"/>
                  </a:lnTo>
                  <a:lnTo>
                    <a:pt x="0" y="7389"/>
                  </a:lnTo>
                  <a:lnTo>
                    <a:pt x="7754" y="7389"/>
                  </a:lnTo>
                  <a:lnTo>
                    <a:pt x="11631" y="0"/>
                  </a:lnTo>
                  <a:lnTo>
                    <a:pt x="13846" y="7389"/>
                  </a:lnTo>
                  <a:lnTo>
                    <a:pt x="21600" y="9095"/>
                  </a:lnTo>
                  <a:lnTo>
                    <a:pt x="16062" y="14211"/>
                  </a:lnTo>
                  <a:lnTo>
                    <a:pt x="16615" y="21600"/>
                  </a:lnTo>
                  <a:close/>
                  <a:moveTo>
                    <a:pt x="16615" y="21600"/>
                  </a:moveTo>
                </a:path>
              </a:pathLst>
            </a:custGeom>
            <a:solidFill>
              <a:srgbClr val="FF19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2" name="AutoShape 130"/>
            <p:cNvSpPr>
              <a:spLocks/>
            </p:cNvSpPr>
            <p:nvPr/>
          </p:nvSpPr>
          <p:spPr bwMode="auto">
            <a:xfrm>
              <a:off x="62" y="57"/>
              <a:ext cx="303" cy="28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507" y="329"/>
                  </a:moveTo>
                  <a:lnTo>
                    <a:pt x="21600" y="0"/>
                  </a:lnTo>
                  <a:lnTo>
                    <a:pt x="5006" y="1412"/>
                  </a:lnTo>
                  <a:lnTo>
                    <a:pt x="0" y="21600"/>
                  </a:lnTo>
                  <a:lnTo>
                    <a:pt x="649" y="21506"/>
                  </a:lnTo>
                  <a:lnTo>
                    <a:pt x="5470" y="1788"/>
                  </a:lnTo>
                  <a:lnTo>
                    <a:pt x="21507" y="329"/>
                  </a:lnTo>
                  <a:close/>
                  <a:moveTo>
                    <a:pt x="21507" y="329"/>
                  </a:moveTo>
                </a:path>
              </a:pathLst>
            </a:cu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3" name="AutoShape 131"/>
            <p:cNvSpPr>
              <a:spLocks/>
            </p:cNvSpPr>
            <p:nvPr/>
          </p:nvSpPr>
          <p:spPr bwMode="auto">
            <a:xfrm>
              <a:off x="347" y="64"/>
              <a:ext cx="103" cy="35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579"/>
                  </a:moveTo>
                  <a:lnTo>
                    <a:pt x="2064" y="21330"/>
                  </a:lnTo>
                  <a:lnTo>
                    <a:pt x="0" y="21600"/>
                  </a:lnTo>
                  <a:lnTo>
                    <a:pt x="21187" y="0"/>
                  </a:lnTo>
                  <a:lnTo>
                    <a:pt x="21600" y="579"/>
                  </a:lnTo>
                  <a:close/>
                  <a:moveTo>
                    <a:pt x="21600" y="579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4" name="AutoShape 132"/>
            <p:cNvSpPr>
              <a:spLocks/>
            </p:cNvSpPr>
            <p:nvPr/>
          </p:nvSpPr>
          <p:spPr bwMode="auto">
            <a:xfrm>
              <a:off x="86" y="420"/>
              <a:ext cx="186" cy="2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355" y="0"/>
                  </a:moveTo>
                  <a:lnTo>
                    <a:pt x="1279" y="0"/>
                  </a:lnTo>
                  <a:lnTo>
                    <a:pt x="978" y="502"/>
                  </a:lnTo>
                  <a:lnTo>
                    <a:pt x="602" y="1507"/>
                  </a:lnTo>
                  <a:lnTo>
                    <a:pt x="226" y="3516"/>
                  </a:lnTo>
                  <a:lnTo>
                    <a:pt x="0" y="5023"/>
                  </a:lnTo>
                  <a:lnTo>
                    <a:pt x="0" y="7033"/>
                  </a:lnTo>
                  <a:lnTo>
                    <a:pt x="151" y="9042"/>
                  </a:lnTo>
                  <a:lnTo>
                    <a:pt x="677" y="12056"/>
                  </a:lnTo>
                  <a:lnTo>
                    <a:pt x="1204" y="13060"/>
                  </a:lnTo>
                  <a:lnTo>
                    <a:pt x="2107" y="15070"/>
                  </a:lnTo>
                  <a:lnTo>
                    <a:pt x="3387" y="16074"/>
                  </a:lnTo>
                  <a:lnTo>
                    <a:pt x="4741" y="16577"/>
                  </a:lnTo>
                  <a:lnTo>
                    <a:pt x="6397" y="18084"/>
                  </a:lnTo>
                  <a:lnTo>
                    <a:pt x="8128" y="18586"/>
                  </a:lnTo>
                  <a:lnTo>
                    <a:pt x="10010" y="19088"/>
                  </a:lnTo>
                  <a:lnTo>
                    <a:pt x="11816" y="19591"/>
                  </a:lnTo>
                  <a:lnTo>
                    <a:pt x="13698" y="20093"/>
                  </a:lnTo>
                  <a:lnTo>
                    <a:pt x="15504" y="20595"/>
                  </a:lnTo>
                  <a:lnTo>
                    <a:pt x="17160" y="20595"/>
                  </a:lnTo>
                  <a:lnTo>
                    <a:pt x="18590" y="20595"/>
                  </a:lnTo>
                  <a:lnTo>
                    <a:pt x="19794" y="21600"/>
                  </a:lnTo>
                  <a:lnTo>
                    <a:pt x="20772" y="21600"/>
                  </a:lnTo>
                  <a:lnTo>
                    <a:pt x="21374" y="21600"/>
                  </a:lnTo>
                  <a:lnTo>
                    <a:pt x="21600" y="21600"/>
                  </a:lnTo>
                  <a:lnTo>
                    <a:pt x="21374" y="21600"/>
                  </a:lnTo>
                  <a:lnTo>
                    <a:pt x="20772" y="20595"/>
                  </a:lnTo>
                  <a:lnTo>
                    <a:pt x="20020" y="20595"/>
                  </a:lnTo>
                  <a:lnTo>
                    <a:pt x="18891" y="19591"/>
                  </a:lnTo>
                  <a:lnTo>
                    <a:pt x="17461" y="19088"/>
                  </a:lnTo>
                  <a:lnTo>
                    <a:pt x="16031" y="18586"/>
                  </a:lnTo>
                  <a:lnTo>
                    <a:pt x="14450" y="17581"/>
                  </a:lnTo>
                  <a:lnTo>
                    <a:pt x="12794" y="16577"/>
                  </a:lnTo>
                  <a:lnTo>
                    <a:pt x="11063" y="15572"/>
                  </a:lnTo>
                  <a:lnTo>
                    <a:pt x="9408" y="14567"/>
                  </a:lnTo>
                  <a:lnTo>
                    <a:pt x="7752" y="14065"/>
                  </a:lnTo>
                  <a:lnTo>
                    <a:pt x="6397" y="12558"/>
                  </a:lnTo>
                  <a:lnTo>
                    <a:pt x="5118" y="12056"/>
                  </a:lnTo>
                  <a:lnTo>
                    <a:pt x="3989" y="11553"/>
                  </a:lnTo>
                  <a:lnTo>
                    <a:pt x="3161" y="11051"/>
                  </a:lnTo>
                  <a:lnTo>
                    <a:pt x="2634" y="10549"/>
                  </a:lnTo>
                  <a:lnTo>
                    <a:pt x="1806" y="7535"/>
                  </a:lnTo>
                  <a:lnTo>
                    <a:pt x="1355" y="4019"/>
                  </a:lnTo>
                  <a:lnTo>
                    <a:pt x="1355" y="1005"/>
                  </a:lnTo>
                  <a:lnTo>
                    <a:pt x="1355" y="0"/>
                  </a:lnTo>
                  <a:close/>
                  <a:moveTo>
                    <a:pt x="1355" y="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5" name="AutoShape 133"/>
            <p:cNvSpPr>
              <a:spLocks/>
            </p:cNvSpPr>
            <p:nvPr/>
          </p:nvSpPr>
          <p:spPr bwMode="auto">
            <a:xfrm>
              <a:off x="284" y="464"/>
              <a:ext cx="67" cy="3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9713" y="1800"/>
                  </a:moveTo>
                  <a:lnTo>
                    <a:pt x="0" y="0"/>
                  </a:lnTo>
                  <a:lnTo>
                    <a:pt x="210" y="3960"/>
                  </a:lnTo>
                  <a:lnTo>
                    <a:pt x="210" y="7200"/>
                  </a:lnTo>
                  <a:lnTo>
                    <a:pt x="210" y="10440"/>
                  </a:lnTo>
                  <a:lnTo>
                    <a:pt x="210" y="13680"/>
                  </a:lnTo>
                  <a:lnTo>
                    <a:pt x="21600" y="21600"/>
                  </a:lnTo>
                  <a:lnTo>
                    <a:pt x="20971" y="13320"/>
                  </a:lnTo>
                  <a:lnTo>
                    <a:pt x="20551" y="7200"/>
                  </a:lnTo>
                  <a:lnTo>
                    <a:pt x="19922" y="2880"/>
                  </a:lnTo>
                  <a:lnTo>
                    <a:pt x="19713" y="1800"/>
                  </a:lnTo>
                  <a:close/>
                  <a:moveTo>
                    <a:pt x="19713" y="180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6" name="AutoShape 134"/>
            <p:cNvSpPr>
              <a:spLocks/>
            </p:cNvSpPr>
            <p:nvPr/>
          </p:nvSpPr>
          <p:spPr bwMode="auto">
            <a:xfrm>
              <a:off x="264" y="488"/>
              <a:ext cx="87" cy="8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4836" y="0"/>
                  </a:moveTo>
                  <a:lnTo>
                    <a:pt x="3869" y="7200"/>
                  </a:lnTo>
                  <a:lnTo>
                    <a:pt x="2257" y="12223"/>
                  </a:lnTo>
                  <a:lnTo>
                    <a:pt x="806" y="15237"/>
                  </a:lnTo>
                  <a:lnTo>
                    <a:pt x="0" y="16242"/>
                  </a:lnTo>
                  <a:lnTo>
                    <a:pt x="20955" y="21600"/>
                  </a:lnTo>
                  <a:lnTo>
                    <a:pt x="21278" y="16409"/>
                  </a:lnTo>
                  <a:lnTo>
                    <a:pt x="21600" y="11888"/>
                  </a:lnTo>
                  <a:lnTo>
                    <a:pt x="21600" y="7367"/>
                  </a:lnTo>
                  <a:lnTo>
                    <a:pt x="21278" y="3684"/>
                  </a:lnTo>
                  <a:lnTo>
                    <a:pt x="4836" y="0"/>
                  </a:lnTo>
                  <a:close/>
                  <a:moveTo>
                    <a:pt x="4836" y="0"/>
                  </a:moveTo>
                </a:path>
              </a:pathLst>
            </a:custGeom>
            <a:solidFill>
              <a:srgbClr val="DDD8A3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7" name="AutoShape 135"/>
            <p:cNvSpPr>
              <a:spLocks/>
            </p:cNvSpPr>
            <p:nvPr/>
          </p:nvSpPr>
          <p:spPr bwMode="auto">
            <a:xfrm>
              <a:off x="361" y="469"/>
              <a:ext cx="39" cy="9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720" y="543"/>
                  </a:lnTo>
                  <a:lnTo>
                    <a:pt x="2520" y="1902"/>
                  </a:lnTo>
                  <a:lnTo>
                    <a:pt x="5400" y="3804"/>
                  </a:lnTo>
                  <a:lnTo>
                    <a:pt x="8640" y="6249"/>
                  </a:lnTo>
                  <a:lnTo>
                    <a:pt x="11880" y="9238"/>
                  </a:lnTo>
                  <a:lnTo>
                    <a:pt x="15840" y="12226"/>
                  </a:lnTo>
                  <a:lnTo>
                    <a:pt x="19080" y="15351"/>
                  </a:lnTo>
                  <a:lnTo>
                    <a:pt x="21600" y="18340"/>
                  </a:lnTo>
                  <a:lnTo>
                    <a:pt x="21240" y="18475"/>
                  </a:lnTo>
                  <a:lnTo>
                    <a:pt x="19440" y="18747"/>
                  </a:lnTo>
                  <a:lnTo>
                    <a:pt x="17280" y="19291"/>
                  </a:lnTo>
                  <a:lnTo>
                    <a:pt x="14400" y="19698"/>
                  </a:lnTo>
                  <a:lnTo>
                    <a:pt x="11520" y="20377"/>
                  </a:lnTo>
                  <a:lnTo>
                    <a:pt x="8280" y="20785"/>
                  </a:lnTo>
                  <a:lnTo>
                    <a:pt x="5400" y="21328"/>
                  </a:lnTo>
                  <a:lnTo>
                    <a:pt x="2520" y="21600"/>
                  </a:lnTo>
                  <a:lnTo>
                    <a:pt x="2880" y="19562"/>
                  </a:lnTo>
                  <a:lnTo>
                    <a:pt x="3600" y="14264"/>
                  </a:lnTo>
                  <a:lnTo>
                    <a:pt x="3240" y="72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8" name="AutoShape 136"/>
            <p:cNvSpPr>
              <a:spLocks/>
            </p:cNvSpPr>
            <p:nvPr/>
          </p:nvSpPr>
          <p:spPr bwMode="auto">
            <a:xfrm>
              <a:off x="102" y="552"/>
              <a:ext cx="193" cy="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73" y="1497"/>
                  </a:moveTo>
                  <a:lnTo>
                    <a:pt x="12291" y="0"/>
                  </a:lnTo>
                  <a:lnTo>
                    <a:pt x="11782" y="214"/>
                  </a:lnTo>
                  <a:lnTo>
                    <a:pt x="10400" y="642"/>
                  </a:lnTo>
                  <a:lnTo>
                    <a:pt x="8436" y="1711"/>
                  </a:lnTo>
                  <a:lnTo>
                    <a:pt x="6182" y="2780"/>
                  </a:lnTo>
                  <a:lnTo>
                    <a:pt x="3927" y="3850"/>
                  </a:lnTo>
                  <a:lnTo>
                    <a:pt x="1891" y="5133"/>
                  </a:lnTo>
                  <a:lnTo>
                    <a:pt x="582" y="6416"/>
                  </a:lnTo>
                  <a:lnTo>
                    <a:pt x="0" y="7485"/>
                  </a:lnTo>
                  <a:lnTo>
                    <a:pt x="145" y="8127"/>
                  </a:lnTo>
                  <a:lnTo>
                    <a:pt x="655" y="8768"/>
                  </a:lnTo>
                  <a:lnTo>
                    <a:pt x="1527" y="9838"/>
                  </a:lnTo>
                  <a:lnTo>
                    <a:pt x="2618" y="10907"/>
                  </a:lnTo>
                  <a:lnTo>
                    <a:pt x="3855" y="11976"/>
                  </a:lnTo>
                  <a:lnTo>
                    <a:pt x="5382" y="13046"/>
                  </a:lnTo>
                  <a:lnTo>
                    <a:pt x="7055" y="14329"/>
                  </a:lnTo>
                  <a:lnTo>
                    <a:pt x="8800" y="15612"/>
                  </a:lnTo>
                  <a:lnTo>
                    <a:pt x="10618" y="16467"/>
                  </a:lnTo>
                  <a:lnTo>
                    <a:pt x="12509" y="17750"/>
                  </a:lnTo>
                  <a:lnTo>
                    <a:pt x="14255" y="18820"/>
                  </a:lnTo>
                  <a:lnTo>
                    <a:pt x="16000" y="19461"/>
                  </a:lnTo>
                  <a:lnTo>
                    <a:pt x="17673" y="20531"/>
                  </a:lnTo>
                  <a:lnTo>
                    <a:pt x="19200" y="20958"/>
                  </a:lnTo>
                  <a:lnTo>
                    <a:pt x="20509" y="21386"/>
                  </a:lnTo>
                  <a:lnTo>
                    <a:pt x="21600" y="21600"/>
                  </a:lnTo>
                  <a:lnTo>
                    <a:pt x="12873" y="7913"/>
                  </a:lnTo>
                  <a:lnTo>
                    <a:pt x="14473" y="1497"/>
                  </a:lnTo>
                  <a:close/>
                  <a:moveTo>
                    <a:pt x="14473" y="1497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79" name="AutoShape 137"/>
            <p:cNvSpPr>
              <a:spLocks/>
            </p:cNvSpPr>
            <p:nvPr/>
          </p:nvSpPr>
          <p:spPr bwMode="auto">
            <a:xfrm>
              <a:off x="217" y="556"/>
              <a:ext cx="217" cy="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8318" y="21600"/>
                  </a:moveTo>
                  <a:lnTo>
                    <a:pt x="9156" y="21370"/>
                  </a:lnTo>
                  <a:lnTo>
                    <a:pt x="10123" y="20911"/>
                  </a:lnTo>
                  <a:lnTo>
                    <a:pt x="11090" y="19762"/>
                  </a:lnTo>
                  <a:lnTo>
                    <a:pt x="12122" y="18843"/>
                  </a:lnTo>
                  <a:lnTo>
                    <a:pt x="13218" y="17464"/>
                  </a:lnTo>
                  <a:lnTo>
                    <a:pt x="14379" y="16085"/>
                  </a:lnTo>
                  <a:lnTo>
                    <a:pt x="15475" y="14477"/>
                  </a:lnTo>
                  <a:lnTo>
                    <a:pt x="16506" y="12868"/>
                  </a:lnTo>
                  <a:lnTo>
                    <a:pt x="17538" y="11260"/>
                  </a:lnTo>
                  <a:lnTo>
                    <a:pt x="18441" y="10111"/>
                  </a:lnTo>
                  <a:lnTo>
                    <a:pt x="19343" y="8502"/>
                  </a:lnTo>
                  <a:lnTo>
                    <a:pt x="20053" y="7353"/>
                  </a:lnTo>
                  <a:lnTo>
                    <a:pt x="20697" y="6434"/>
                  </a:lnTo>
                  <a:lnTo>
                    <a:pt x="21213" y="5515"/>
                  </a:lnTo>
                  <a:lnTo>
                    <a:pt x="21471" y="5055"/>
                  </a:lnTo>
                  <a:lnTo>
                    <a:pt x="21600" y="4826"/>
                  </a:lnTo>
                  <a:lnTo>
                    <a:pt x="17216" y="5745"/>
                  </a:lnTo>
                  <a:lnTo>
                    <a:pt x="13540" y="10570"/>
                  </a:lnTo>
                  <a:lnTo>
                    <a:pt x="1419" y="0"/>
                  </a:lnTo>
                  <a:lnTo>
                    <a:pt x="0" y="6894"/>
                  </a:lnTo>
                  <a:lnTo>
                    <a:pt x="7737" y="21600"/>
                  </a:lnTo>
                  <a:lnTo>
                    <a:pt x="7931" y="21600"/>
                  </a:lnTo>
                  <a:lnTo>
                    <a:pt x="8060" y="21600"/>
                  </a:lnTo>
                  <a:lnTo>
                    <a:pt x="8189" y="21600"/>
                  </a:lnTo>
                  <a:lnTo>
                    <a:pt x="8318" y="21600"/>
                  </a:lnTo>
                  <a:close/>
                  <a:moveTo>
                    <a:pt x="8318" y="2160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0" name="AutoShape 138"/>
            <p:cNvSpPr>
              <a:spLocks/>
            </p:cNvSpPr>
            <p:nvPr/>
          </p:nvSpPr>
          <p:spPr bwMode="auto">
            <a:xfrm>
              <a:off x="84" y="577"/>
              <a:ext cx="180" cy="5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55" y="0"/>
                  </a:moveTo>
                  <a:lnTo>
                    <a:pt x="77" y="260"/>
                  </a:lnTo>
                  <a:lnTo>
                    <a:pt x="0" y="1561"/>
                  </a:lnTo>
                  <a:lnTo>
                    <a:pt x="77" y="2863"/>
                  </a:lnTo>
                  <a:lnTo>
                    <a:pt x="542" y="3904"/>
                  </a:lnTo>
                  <a:lnTo>
                    <a:pt x="1703" y="5725"/>
                  </a:lnTo>
                  <a:lnTo>
                    <a:pt x="2942" y="7547"/>
                  </a:lnTo>
                  <a:lnTo>
                    <a:pt x="4258" y="9369"/>
                  </a:lnTo>
                  <a:lnTo>
                    <a:pt x="5729" y="11190"/>
                  </a:lnTo>
                  <a:lnTo>
                    <a:pt x="7123" y="13012"/>
                  </a:lnTo>
                  <a:lnTo>
                    <a:pt x="8671" y="14313"/>
                  </a:lnTo>
                  <a:lnTo>
                    <a:pt x="10065" y="15875"/>
                  </a:lnTo>
                  <a:lnTo>
                    <a:pt x="11613" y="17436"/>
                  </a:lnTo>
                  <a:lnTo>
                    <a:pt x="13006" y="18737"/>
                  </a:lnTo>
                  <a:lnTo>
                    <a:pt x="14477" y="19518"/>
                  </a:lnTo>
                  <a:lnTo>
                    <a:pt x="15794" y="20559"/>
                  </a:lnTo>
                  <a:lnTo>
                    <a:pt x="17110" y="21080"/>
                  </a:lnTo>
                  <a:lnTo>
                    <a:pt x="18426" y="21600"/>
                  </a:lnTo>
                  <a:lnTo>
                    <a:pt x="19510" y="21600"/>
                  </a:lnTo>
                  <a:lnTo>
                    <a:pt x="20594" y="21600"/>
                  </a:lnTo>
                  <a:lnTo>
                    <a:pt x="21600" y="21340"/>
                  </a:lnTo>
                  <a:lnTo>
                    <a:pt x="21368" y="21080"/>
                  </a:lnTo>
                  <a:lnTo>
                    <a:pt x="20671" y="20819"/>
                  </a:lnTo>
                  <a:lnTo>
                    <a:pt x="19742" y="20039"/>
                  </a:lnTo>
                  <a:lnTo>
                    <a:pt x="18426" y="18998"/>
                  </a:lnTo>
                  <a:lnTo>
                    <a:pt x="16877" y="17957"/>
                  </a:lnTo>
                  <a:lnTo>
                    <a:pt x="15097" y="16655"/>
                  </a:lnTo>
                  <a:lnTo>
                    <a:pt x="13316" y="15094"/>
                  </a:lnTo>
                  <a:lnTo>
                    <a:pt x="11381" y="13533"/>
                  </a:lnTo>
                  <a:lnTo>
                    <a:pt x="9368" y="11711"/>
                  </a:lnTo>
                  <a:lnTo>
                    <a:pt x="7510" y="9889"/>
                  </a:lnTo>
                  <a:lnTo>
                    <a:pt x="5652" y="8328"/>
                  </a:lnTo>
                  <a:lnTo>
                    <a:pt x="4026" y="6766"/>
                  </a:lnTo>
                  <a:lnTo>
                    <a:pt x="2632" y="4945"/>
                  </a:lnTo>
                  <a:lnTo>
                    <a:pt x="1471" y="3123"/>
                  </a:lnTo>
                  <a:lnTo>
                    <a:pt x="619" y="1561"/>
                  </a:lnTo>
                  <a:lnTo>
                    <a:pt x="155" y="0"/>
                  </a:lnTo>
                  <a:close/>
                  <a:moveTo>
                    <a:pt x="155" y="0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81" name="AutoShape 139"/>
            <p:cNvSpPr>
              <a:spLocks/>
            </p:cNvSpPr>
            <p:nvPr/>
          </p:nvSpPr>
          <p:spPr bwMode="auto">
            <a:xfrm>
              <a:off x="300" y="91"/>
              <a:ext cx="25" cy="2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1077" y="21600"/>
                  </a:moveTo>
                  <a:lnTo>
                    <a:pt x="14954" y="21000"/>
                  </a:lnTo>
                  <a:lnTo>
                    <a:pt x="18831" y="18000"/>
                  </a:lnTo>
                  <a:lnTo>
                    <a:pt x="21046" y="15600"/>
                  </a:lnTo>
                  <a:lnTo>
                    <a:pt x="21600" y="11400"/>
                  </a:lnTo>
                  <a:lnTo>
                    <a:pt x="21046" y="7200"/>
                  </a:lnTo>
                  <a:lnTo>
                    <a:pt x="18831" y="3600"/>
                  </a:lnTo>
                  <a:lnTo>
                    <a:pt x="14954" y="600"/>
                  </a:lnTo>
                  <a:lnTo>
                    <a:pt x="11077" y="0"/>
                  </a:lnTo>
                  <a:lnTo>
                    <a:pt x="6646" y="600"/>
                  </a:lnTo>
                  <a:lnTo>
                    <a:pt x="3323" y="3600"/>
                  </a:lnTo>
                  <a:lnTo>
                    <a:pt x="554" y="7200"/>
                  </a:lnTo>
                  <a:lnTo>
                    <a:pt x="0" y="11400"/>
                  </a:lnTo>
                  <a:lnTo>
                    <a:pt x="554" y="15600"/>
                  </a:lnTo>
                  <a:lnTo>
                    <a:pt x="3323" y="18000"/>
                  </a:lnTo>
                  <a:lnTo>
                    <a:pt x="6646" y="21000"/>
                  </a:lnTo>
                  <a:lnTo>
                    <a:pt x="11077" y="21600"/>
                  </a:lnTo>
                  <a:close/>
                  <a:moveTo>
                    <a:pt x="11077" y="21600"/>
                  </a:moveTo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558" name="Group 140"/>
          <p:cNvGrpSpPr>
            <a:grpSpLocks/>
          </p:cNvGrpSpPr>
          <p:nvPr/>
        </p:nvGrpSpPr>
        <p:grpSpPr bwMode="auto">
          <a:xfrm>
            <a:off x="1477963" y="3201988"/>
            <a:ext cx="1116012" cy="508000"/>
            <a:chOff x="0" y="0"/>
            <a:chExt cx="703" cy="319"/>
          </a:xfrm>
        </p:grpSpPr>
        <p:sp>
          <p:nvSpPr>
            <p:cNvPr id="65661" name="Line 141"/>
            <p:cNvSpPr>
              <a:spLocks noChangeShapeType="1"/>
            </p:cNvSpPr>
            <p:nvPr/>
          </p:nvSpPr>
          <p:spPr bwMode="auto">
            <a:xfrm>
              <a:off x="0" y="0"/>
              <a:ext cx="703" cy="1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62" name="Line 142"/>
            <p:cNvSpPr>
              <a:spLocks noChangeShapeType="1"/>
            </p:cNvSpPr>
            <p:nvPr/>
          </p:nvSpPr>
          <p:spPr bwMode="auto">
            <a:xfrm>
              <a:off x="0" y="159"/>
              <a:ext cx="703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63" name="Line 143"/>
            <p:cNvSpPr>
              <a:spLocks noChangeShapeType="1"/>
            </p:cNvSpPr>
            <p:nvPr/>
          </p:nvSpPr>
          <p:spPr bwMode="auto">
            <a:xfrm>
              <a:off x="0" y="318"/>
              <a:ext cx="703" cy="1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559" name="Group 144"/>
          <p:cNvGrpSpPr>
            <a:grpSpLocks/>
          </p:cNvGrpSpPr>
          <p:nvPr/>
        </p:nvGrpSpPr>
        <p:grpSpPr bwMode="auto">
          <a:xfrm>
            <a:off x="3314700" y="3201988"/>
            <a:ext cx="1116013" cy="508000"/>
            <a:chOff x="0" y="0"/>
            <a:chExt cx="703" cy="319"/>
          </a:xfrm>
        </p:grpSpPr>
        <p:sp>
          <p:nvSpPr>
            <p:cNvPr id="65658" name="Line 145"/>
            <p:cNvSpPr>
              <a:spLocks noChangeShapeType="1"/>
            </p:cNvSpPr>
            <p:nvPr/>
          </p:nvSpPr>
          <p:spPr bwMode="auto">
            <a:xfrm>
              <a:off x="0" y="0"/>
              <a:ext cx="703" cy="1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59" name="Line 146"/>
            <p:cNvSpPr>
              <a:spLocks noChangeShapeType="1"/>
            </p:cNvSpPr>
            <p:nvPr/>
          </p:nvSpPr>
          <p:spPr bwMode="auto">
            <a:xfrm>
              <a:off x="0" y="159"/>
              <a:ext cx="703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60" name="Line 147"/>
            <p:cNvSpPr>
              <a:spLocks noChangeShapeType="1"/>
            </p:cNvSpPr>
            <p:nvPr/>
          </p:nvSpPr>
          <p:spPr bwMode="auto">
            <a:xfrm>
              <a:off x="0" y="318"/>
              <a:ext cx="703" cy="1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560" name="Group 148"/>
          <p:cNvGrpSpPr>
            <a:grpSpLocks/>
          </p:cNvGrpSpPr>
          <p:nvPr/>
        </p:nvGrpSpPr>
        <p:grpSpPr bwMode="auto">
          <a:xfrm>
            <a:off x="5149850" y="3201988"/>
            <a:ext cx="1116013" cy="508000"/>
            <a:chOff x="0" y="0"/>
            <a:chExt cx="703" cy="319"/>
          </a:xfrm>
        </p:grpSpPr>
        <p:sp>
          <p:nvSpPr>
            <p:cNvPr id="65655" name="Line 149"/>
            <p:cNvSpPr>
              <a:spLocks noChangeShapeType="1"/>
            </p:cNvSpPr>
            <p:nvPr/>
          </p:nvSpPr>
          <p:spPr bwMode="auto">
            <a:xfrm>
              <a:off x="0" y="0"/>
              <a:ext cx="703" cy="1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56" name="Line 150"/>
            <p:cNvSpPr>
              <a:spLocks noChangeShapeType="1"/>
            </p:cNvSpPr>
            <p:nvPr/>
          </p:nvSpPr>
          <p:spPr bwMode="auto">
            <a:xfrm>
              <a:off x="0" y="159"/>
              <a:ext cx="703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57" name="Line 151"/>
            <p:cNvSpPr>
              <a:spLocks noChangeShapeType="1"/>
            </p:cNvSpPr>
            <p:nvPr/>
          </p:nvSpPr>
          <p:spPr bwMode="auto">
            <a:xfrm>
              <a:off x="0" y="318"/>
              <a:ext cx="703" cy="1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561" name="Group 152"/>
          <p:cNvGrpSpPr>
            <a:grpSpLocks/>
          </p:cNvGrpSpPr>
          <p:nvPr/>
        </p:nvGrpSpPr>
        <p:grpSpPr bwMode="auto">
          <a:xfrm>
            <a:off x="1406525" y="3132138"/>
            <a:ext cx="107950" cy="647700"/>
            <a:chOff x="0" y="0"/>
            <a:chExt cx="68" cy="408"/>
          </a:xfrm>
        </p:grpSpPr>
        <p:sp>
          <p:nvSpPr>
            <p:cNvPr id="65652" name="Rectangle 153"/>
            <p:cNvSpPr>
              <a:spLocks/>
            </p:cNvSpPr>
            <p:nvPr/>
          </p:nvSpPr>
          <p:spPr bwMode="auto">
            <a:xfrm>
              <a:off x="0" y="0"/>
              <a:ext cx="68" cy="91"/>
            </a:xfrm>
            <a:prstGeom prst="rect">
              <a:avLst/>
            </a:prstGeom>
            <a:solidFill>
              <a:srgbClr val="33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53" name="Rectangle 154"/>
            <p:cNvSpPr>
              <a:spLocks/>
            </p:cNvSpPr>
            <p:nvPr/>
          </p:nvSpPr>
          <p:spPr bwMode="auto">
            <a:xfrm>
              <a:off x="0" y="158"/>
              <a:ext cx="68" cy="9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54" name="Rectangle 155"/>
            <p:cNvSpPr>
              <a:spLocks/>
            </p:cNvSpPr>
            <p:nvPr/>
          </p:nvSpPr>
          <p:spPr bwMode="auto">
            <a:xfrm>
              <a:off x="0" y="317"/>
              <a:ext cx="68" cy="91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562" name="Group 156"/>
          <p:cNvGrpSpPr>
            <a:grpSpLocks/>
          </p:cNvGrpSpPr>
          <p:nvPr/>
        </p:nvGrpSpPr>
        <p:grpSpPr bwMode="auto">
          <a:xfrm>
            <a:off x="3278188" y="3132138"/>
            <a:ext cx="107950" cy="647700"/>
            <a:chOff x="0" y="0"/>
            <a:chExt cx="68" cy="408"/>
          </a:xfrm>
        </p:grpSpPr>
        <p:sp>
          <p:nvSpPr>
            <p:cNvPr id="65649" name="Rectangle 157"/>
            <p:cNvSpPr>
              <a:spLocks/>
            </p:cNvSpPr>
            <p:nvPr/>
          </p:nvSpPr>
          <p:spPr bwMode="auto">
            <a:xfrm>
              <a:off x="0" y="0"/>
              <a:ext cx="68" cy="91"/>
            </a:xfrm>
            <a:prstGeom prst="rect">
              <a:avLst/>
            </a:prstGeom>
            <a:solidFill>
              <a:srgbClr val="33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50" name="Rectangle 158"/>
            <p:cNvSpPr>
              <a:spLocks/>
            </p:cNvSpPr>
            <p:nvPr/>
          </p:nvSpPr>
          <p:spPr bwMode="auto">
            <a:xfrm>
              <a:off x="0" y="158"/>
              <a:ext cx="68" cy="9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51" name="Rectangle 159"/>
            <p:cNvSpPr>
              <a:spLocks/>
            </p:cNvSpPr>
            <p:nvPr/>
          </p:nvSpPr>
          <p:spPr bwMode="auto">
            <a:xfrm>
              <a:off x="0" y="317"/>
              <a:ext cx="68" cy="91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563" name="Group 160"/>
          <p:cNvGrpSpPr>
            <a:grpSpLocks/>
          </p:cNvGrpSpPr>
          <p:nvPr/>
        </p:nvGrpSpPr>
        <p:grpSpPr bwMode="auto">
          <a:xfrm>
            <a:off x="5078413" y="3132138"/>
            <a:ext cx="107950" cy="647700"/>
            <a:chOff x="0" y="0"/>
            <a:chExt cx="68" cy="408"/>
          </a:xfrm>
        </p:grpSpPr>
        <p:sp>
          <p:nvSpPr>
            <p:cNvPr id="65646" name="Rectangle 161"/>
            <p:cNvSpPr>
              <a:spLocks/>
            </p:cNvSpPr>
            <p:nvPr/>
          </p:nvSpPr>
          <p:spPr bwMode="auto">
            <a:xfrm>
              <a:off x="0" y="0"/>
              <a:ext cx="68" cy="91"/>
            </a:xfrm>
            <a:prstGeom prst="rect">
              <a:avLst/>
            </a:prstGeom>
            <a:solidFill>
              <a:srgbClr val="33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47" name="Rectangle 162"/>
            <p:cNvSpPr>
              <a:spLocks/>
            </p:cNvSpPr>
            <p:nvPr/>
          </p:nvSpPr>
          <p:spPr bwMode="auto">
            <a:xfrm>
              <a:off x="0" y="158"/>
              <a:ext cx="68" cy="9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48" name="Rectangle 163"/>
            <p:cNvSpPr>
              <a:spLocks/>
            </p:cNvSpPr>
            <p:nvPr/>
          </p:nvSpPr>
          <p:spPr bwMode="auto">
            <a:xfrm>
              <a:off x="0" y="317"/>
              <a:ext cx="68" cy="91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564" name="Line 164"/>
          <p:cNvSpPr>
            <a:spLocks noChangeShapeType="1"/>
          </p:cNvSpPr>
          <p:nvPr/>
        </p:nvSpPr>
        <p:spPr bwMode="auto">
          <a:xfrm rot="10800000" flipH="1">
            <a:off x="4860925" y="2070100"/>
            <a:ext cx="1588" cy="809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5" name="Line 165"/>
          <p:cNvSpPr>
            <a:spLocks noChangeShapeType="1"/>
          </p:cNvSpPr>
          <p:nvPr/>
        </p:nvSpPr>
        <p:spPr bwMode="auto">
          <a:xfrm rot="10800000" flipH="1">
            <a:off x="5113338" y="2068513"/>
            <a:ext cx="1587" cy="80962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6" name="Line 166"/>
          <p:cNvSpPr>
            <a:spLocks noChangeShapeType="1"/>
          </p:cNvSpPr>
          <p:nvPr/>
        </p:nvSpPr>
        <p:spPr bwMode="auto">
          <a:xfrm>
            <a:off x="7019925" y="3589338"/>
            <a:ext cx="903288" cy="52705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5567" name="Group 167"/>
          <p:cNvGrpSpPr>
            <a:grpSpLocks/>
          </p:cNvGrpSpPr>
          <p:nvPr/>
        </p:nvGrpSpPr>
        <p:grpSpPr bwMode="auto">
          <a:xfrm>
            <a:off x="4789488" y="2844800"/>
            <a:ext cx="396875" cy="107950"/>
            <a:chOff x="0" y="0"/>
            <a:chExt cx="250" cy="68"/>
          </a:xfrm>
        </p:grpSpPr>
        <p:sp>
          <p:nvSpPr>
            <p:cNvPr id="65644" name="Rectangle 168"/>
            <p:cNvSpPr>
              <a:spLocks/>
            </p:cNvSpPr>
            <p:nvPr/>
          </p:nvSpPr>
          <p:spPr bwMode="auto">
            <a:xfrm rot="-5400000">
              <a:off x="11" y="-11"/>
              <a:ext cx="68" cy="9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45" name="Rectangle 169"/>
            <p:cNvSpPr>
              <a:spLocks/>
            </p:cNvSpPr>
            <p:nvPr/>
          </p:nvSpPr>
          <p:spPr bwMode="auto">
            <a:xfrm rot="-5400000">
              <a:off x="170" y="-11"/>
              <a:ext cx="68" cy="90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568" name="Rectangle 170"/>
          <p:cNvSpPr>
            <a:spLocks/>
          </p:cNvSpPr>
          <p:nvPr/>
        </p:nvSpPr>
        <p:spPr bwMode="auto">
          <a:xfrm rot="1679999">
            <a:off x="6950075" y="3492500"/>
            <a:ext cx="107950" cy="144463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5569" name="Picture 17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1146175"/>
            <a:ext cx="469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5570" name="Picture 17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9400" y="1412875"/>
            <a:ext cx="469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5571" name="Picture 17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1988" y="4248150"/>
            <a:ext cx="469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726" name="Picture 17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4930775"/>
            <a:ext cx="506412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727" name="Picture 17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932363"/>
            <a:ext cx="506413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9" name="Group 176"/>
          <p:cNvGrpSpPr>
            <a:grpSpLocks/>
          </p:cNvGrpSpPr>
          <p:nvPr/>
        </p:nvGrpSpPr>
        <p:grpSpPr bwMode="auto">
          <a:xfrm flipH="1">
            <a:off x="6437313" y="4716463"/>
            <a:ext cx="746125" cy="1023937"/>
            <a:chOff x="0" y="0"/>
            <a:chExt cx="469" cy="645"/>
          </a:xfrm>
        </p:grpSpPr>
        <p:sp>
          <p:nvSpPr>
            <p:cNvPr id="65626" name="AutoShape 177"/>
            <p:cNvSpPr>
              <a:spLocks/>
            </p:cNvSpPr>
            <p:nvPr/>
          </p:nvSpPr>
          <p:spPr bwMode="auto">
            <a:xfrm>
              <a:off x="0" y="0"/>
              <a:ext cx="469" cy="64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5340" y="1296"/>
                  </a:moveTo>
                  <a:lnTo>
                    <a:pt x="4535" y="1171"/>
                  </a:lnTo>
                  <a:lnTo>
                    <a:pt x="0" y="13027"/>
                  </a:lnTo>
                  <a:lnTo>
                    <a:pt x="925" y="13424"/>
                  </a:lnTo>
                  <a:lnTo>
                    <a:pt x="925" y="14031"/>
                  </a:lnTo>
                  <a:lnTo>
                    <a:pt x="3938" y="15034"/>
                  </a:lnTo>
                  <a:lnTo>
                    <a:pt x="4028" y="15034"/>
                  </a:lnTo>
                  <a:lnTo>
                    <a:pt x="4266" y="15055"/>
                  </a:lnTo>
                  <a:lnTo>
                    <a:pt x="4594" y="15055"/>
                  </a:lnTo>
                  <a:lnTo>
                    <a:pt x="5042" y="15076"/>
                  </a:lnTo>
                  <a:lnTo>
                    <a:pt x="5609" y="15139"/>
                  </a:lnTo>
                  <a:lnTo>
                    <a:pt x="6235" y="15160"/>
                  </a:lnTo>
                  <a:lnTo>
                    <a:pt x="6862" y="15202"/>
                  </a:lnTo>
                  <a:lnTo>
                    <a:pt x="7608" y="15222"/>
                  </a:lnTo>
                  <a:lnTo>
                    <a:pt x="8294" y="15264"/>
                  </a:lnTo>
                  <a:lnTo>
                    <a:pt x="9010" y="15327"/>
                  </a:lnTo>
                  <a:lnTo>
                    <a:pt x="9726" y="15348"/>
                  </a:lnTo>
                  <a:lnTo>
                    <a:pt x="10382" y="15390"/>
                  </a:lnTo>
                  <a:lnTo>
                    <a:pt x="11009" y="15452"/>
                  </a:lnTo>
                  <a:lnTo>
                    <a:pt x="11546" y="15473"/>
                  </a:lnTo>
                  <a:lnTo>
                    <a:pt x="11993" y="15515"/>
                  </a:lnTo>
                  <a:lnTo>
                    <a:pt x="12351" y="15536"/>
                  </a:lnTo>
                  <a:lnTo>
                    <a:pt x="12351" y="15578"/>
                  </a:lnTo>
                  <a:lnTo>
                    <a:pt x="12381" y="15724"/>
                  </a:lnTo>
                  <a:lnTo>
                    <a:pt x="12381" y="15954"/>
                  </a:lnTo>
                  <a:lnTo>
                    <a:pt x="12351" y="16247"/>
                  </a:lnTo>
                  <a:lnTo>
                    <a:pt x="12262" y="16582"/>
                  </a:lnTo>
                  <a:lnTo>
                    <a:pt x="12143" y="16958"/>
                  </a:lnTo>
                  <a:lnTo>
                    <a:pt x="11904" y="17397"/>
                  </a:lnTo>
                  <a:lnTo>
                    <a:pt x="11546" y="17836"/>
                  </a:lnTo>
                  <a:lnTo>
                    <a:pt x="11486" y="17836"/>
                  </a:lnTo>
                  <a:lnTo>
                    <a:pt x="11248" y="17857"/>
                  </a:lnTo>
                  <a:lnTo>
                    <a:pt x="10890" y="17878"/>
                  </a:lnTo>
                  <a:lnTo>
                    <a:pt x="10442" y="17920"/>
                  </a:lnTo>
                  <a:lnTo>
                    <a:pt x="9935" y="17962"/>
                  </a:lnTo>
                  <a:lnTo>
                    <a:pt x="9338" y="18024"/>
                  </a:lnTo>
                  <a:lnTo>
                    <a:pt x="8682" y="18087"/>
                  </a:lnTo>
                  <a:lnTo>
                    <a:pt x="7996" y="18171"/>
                  </a:lnTo>
                  <a:lnTo>
                    <a:pt x="7309" y="18233"/>
                  </a:lnTo>
                  <a:lnTo>
                    <a:pt x="6623" y="18317"/>
                  </a:lnTo>
                  <a:lnTo>
                    <a:pt x="5967" y="18380"/>
                  </a:lnTo>
                  <a:lnTo>
                    <a:pt x="5400" y="18484"/>
                  </a:lnTo>
                  <a:lnTo>
                    <a:pt x="4833" y="18547"/>
                  </a:lnTo>
                  <a:lnTo>
                    <a:pt x="4356" y="18631"/>
                  </a:lnTo>
                  <a:lnTo>
                    <a:pt x="4028" y="18714"/>
                  </a:lnTo>
                  <a:lnTo>
                    <a:pt x="3789" y="18798"/>
                  </a:lnTo>
                  <a:lnTo>
                    <a:pt x="3550" y="18944"/>
                  </a:lnTo>
                  <a:lnTo>
                    <a:pt x="3371" y="19112"/>
                  </a:lnTo>
                  <a:lnTo>
                    <a:pt x="3312" y="19279"/>
                  </a:lnTo>
                  <a:lnTo>
                    <a:pt x="3252" y="19446"/>
                  </a:lnTo>
                  <a:lnTo>
                    <a:pt x="3341" y="19655"/>
                  </a:lnTo>
                  <a:lnTo>
                    <a:pt x="3520" y="19885"/>
                  </a:lnTo>
                  <a:lnTo>
                    <a:pt x="3759" y="20053"/>
                  </a:lnTo>
                  <a:lnTo>
                    <a:pt x="4057" y="20136"/>
                  </a:lnTo>
                  <a:lnTo>
                    <a:pt x="4296" y="20178"/>
                  </a:lnTo>
                  <a:lnTo>
                    <a:pt x="4654" y="20262"/>
                  </a:lnTo>
                  <a:lnTo>
                    <a:pt x="5131" y="20366"/>
                  </a:lnTo>
                  <a:lnTo>
                    <a:pt x="5669" y="20450"/>
                  </a:lnTo>
                  <a:lnTo>
                    <a:pt x="6325" y="20575"/>
                  </a:lnTo>
                  <a:lnTo>
                    <a:pt x="7011" y="20701"/>
                  </a:lnTo>
                  <a:lnTo>
                    <a:pt x="7727" y="20805"/>
                  </a:lnTo>
                  <a:lnTo>
                    <a:pt x="8503" y="20931"/>
                  </a:lnTo>
                  <a:lnTo>
                    <a:pt x="9249" y="21077"/>
                  </a:lnTo>
                  <a:lnTo>
                    <a:pt x="9994" y="21203"/>
                  </a:lnTo>
                  <a:lnTo>
                    <a:pt x="10770" y="21286"/>
                  </a:lnTo>
                  <a:lnTo>
                    <a:pt x="11456" y="21412"/>
                  </a:lnTo>
                  <a:lnTo>
                    <a:pt x="12113" y="21495"/>
                  </a:lnTo>
                  <a:lnTo>
                    <a:pt x="12680" y="21558"/>
                  </a:lnTo>
                  <a:lnTo>
                    <a:pt x="13157" y="21579"/>
                  </a:lnTo>
                  <a:lnTo>
                    <a:pt x="13575" y="21600"/>
                  </a:lnTo>
                  <a:lnTo>
                    <a:pt x="13962" y="21579"/>
                  </a:lnTo>
                  <a:lnTo>
                    <a:pt x="14410" y="21537"/>
                  </a:lnTo>
                  <a:lnTo>
                    <a:pt x="14917" y="21433"/>
                  </a:lnTo>
                  <a:lnTo>
                    <a:pt x="15424" y="21328"/>
                  </a:lnTo>
                  <a:lnTo>
                    <a:pt x="15991" y="21182"/>
                  </a:lnTo>
                  <a:lnTo>
                    <a:pt x="16558" y="21015"/>
                  </a:lnTo>
                  <a:lnTo>
                    <a:pt x="17155" y="20847"/>
                  </a:lnTo>
                  <a:lnTo>
                    <a:pt x="17722" y="20638"/>
                  </a:lnTo>
                  <a:lnTo>
                    <a:pt x="18318" y="20450"/>
                  </a:lnTo>
                  <a:lnTo>
                    <a:pt x="18825" y="20262"/>
                  </a:lnTo>
                  <a:lnTo>
                    <a:pt x="19362" y="20074"/>
                  </a:lnTo>
                  <a:lnTo>
                    <a:pt x="19810" y="19906"/>
                  </a:lnTo>
                  <a:lnTo>
                    <a:pt x="20168" y="19739"/>
                  </a:lnTo>
                  <a:lnTo>
                    <a:pt x="20496" y="19572"/>
                  </a:lnTo>
                  <a:lnTo>
                    <a:pt x="20735" y="19446"/>
                  </a:lnTo>
                  <a:lnTo>
                    <a:pt x="20854" y="19342"/>
                  </a:lnTo>
                  <a:lnTo>
                    <a:pt x="20944" y="19174"/>
                  </a:lnTo>
                  <a:lnTo>
                    <a:pt x="20854" y="19028"/>
                  </a:lnTo>
                  <a:lnTo>
                    <a:pt x="20645" y="18903"/>
                  </a:lnTo>
                  <a:lnTo>
                    <a:pt x="20347" y="18819"/>
                  </a:lnTo>
                  <a:lnTo>
                    <a:pt x="19959" y="18714"/>
                  </a:lnTo>
                  <a:lnTo>
                    <a:pt x="19601" y="18652"/>
                  </a:lnTo>
                  <a:lnTo>
                    <a:pt x="19213" y="18568"/>
                  </a:lnTo>
                  <a:lnTo>
                    <a:pt x="18915" y="18526"/>
                  </a:lnTo>
                  <a:lnTo>
                    <a:pt x="18885" y="18380"/>
                  </a:lnTo>
                  <a:lnTo>
                    <a:pt x="18825" y="18003"/>
                  </a:lnTo>
                  <a:lnTo>
                    <a:pt x="18736" y="17418"/>
                  </a:lnTo>
                  <a:lnTo>
                    <a:pt x="18587" y="16686"/>
                  </a:lnTo>
                  <a:lnTo>
                    <a:pt x="18438" y="15892"/>
                  </a:lnTo>
                  <a:lnTo>
                    <a:pt x="18229" y="15055"/>
                  </a:lnTo>
                  <a:lnTo>
                    <a:pt x="17990" y="14261"/>
                  </a:lnTo>
                  <a:lnTo>
                    <a:pt x="17662" y="13529"/>
                  </a:lnTo>
                  <a:lnTo>
                    <a:pt x="21600" y="2865"/>
                  </a:lnTo>
                  <a:lnTo>
                    <a:pt x="20794" y="1798"/>
                  </a:lnTo>
                  <a:lnTo>
                    <a:pt x="21242" y="1087"/>
                  </a:lnTo>
                  <a:lnTo>
                    <a:pt x="19183" y="0"/>
                  </a:lnTo>
                  <a:lnTo>
                    <a:pt x="18706" y="188"/>
                  </a:lnTo>
                  <a:lnTo>
                    <a:pt x="5340" y="1296"/>
                  </a:lnTo>
                  <a:close/>
                  <a:moveTo>
                    <a:pt x="5340" y="1296"/>
                  </a:moveTo>
                </a:path>
              </a:pathLst>
            </a:cu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27" name="AutoShape 178"/>
            <p:cNvSpPr>
              <a:spLocks/>
            </p:cNvSpPr>
            <p:nvPr/>
          </p:nvSpPr>
          <p:spPr bwMode="auto">
            <a:xfrm>
              <a:off x="24" y="19"/>
              <a:ext cx="388" cy="37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0559"/>
                  </a:moveTo>
                  <a:lnTo>
                    <a:pt x="15748" y="21600"/>
                  </a:lnTo>
                  <a:lnTo>
                    <a:pt x="21600" y="0"/>
                  </a:lnTo>
                  <a:lnTo>
                    <a:pt x="20878" y="323"/>
                  </a:lnTo>
                  <a:lnTo>
                    <a:pt x="5310" y="1938"/>
                  </a:lnTo>
                  <a:lnTo>
                    <a:pt x="4732" y="1830"/>
                  </a:lnTo>
                  <a:lnTo>
                    <a:pt x="0" y="20559"/>
                  </a:lnTo>
                  <a:close/>
                  <a:moveTo>
                    <a:pt x="0" y="20559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28" name="AutoShape 179"/>
            <p:cNvSpPr>
              <a:spLocks/>
            </p:cNvSpPr>
            <p:nvPr/>
          </p:nvSpPr>
          <p:spPr bwMode="auto">
            <a:xfrm>
              <a:off x="316" y="21"/>
              <a:ext cx="114" cy="38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136" y="0"/>
                  </a:moveTo>
                  <a:lnTo>
                    <a:pt x="21600" y="175"/>
                  </a:lnTo>
                  <a:lnTo>
                    <a:pt x="1220" y="21600"/>
                  </a:lnTo>
                  <a:lnTo>
                    <a:pt x="0" y="21320"/>
                  </a:lnTo>
                  <a:lnTo>
                    <a:pt x="20136" y="0"/>
                  </a:lnTo>
                  <a:close/>
                  <a:moveTo>
                    <a:pt x="20136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29" name="AutoShape 180"/>
            <p:cNvSpPr>
              <a:spLocks/>
            </p:cNvSpPr>
            <p:nvPr/>
          </p:nvSpPr>
          <p:spPr bwMode="auto">
            <a:xfrm>
              <a:off x="330" y="28"/>
              <a:ext cx="114" cy="38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0265" y="0"/>
                  </a:moveTo>
                  <a:lnTo>
                    <a:pt x="21600" y="417"/>
                  </a:lnTo>
                  <a:lnTo>
                    <a:pt x="1092" y="21600"/>
                  </a:lnTo>
                  <a:lnTo>
                    <a:pt x="0" y="21287"/>
                  </a:lnTo>
                  <a:lnTo>
                    <a:pt x="20265" y="0"/>
                  </a:lnTo>
                  <a:close/>
                  <a:moveTo>
                    <a:pt x="20265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0" name="AutoShape 181"/>
            <p:cNvSpPr>
              <a:spLocks/>
            </p:cNvSpPr>
            <p:nvPr/>
          </p:nvSpPr>
          <p:spPr bwMode="auto">
            <a:xfrm>
              <a:off x="298" y="405"/>
              <a:ext cx="18" cy="1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00" y="0"/>
                  </a:moveTo>
                  <a:lnTo>
                    <a:pt x="0" y="11782"/>
                  </a:lnTo>
                  <a:lnTo>
                    <a:pt x="6400" y="21600"/>
                  </a:lnTo>
                  <a:lnTo>
                    <a:pt x="21600" y="8836"/>
                  </a:lnTo>
                  <a:lnTo>
                    <a:pt x="14400" y="0"/>
                  </a:lnTo>
                  <a:close/>
                  <a:moveTo>
                    <a:pt x="14400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1" name="AutoShape 182"/>
            <p:cNvSpPr>
              <a:spLocks/>
            </p:cNvSpPr>
            <p:nvPr/>
          </p:nvSpPr>
          <p:spPr bwMode="auto">
            <a:xfrm>
              <a:off x="310" y="415"/>
              <a:ext cx="18" cy="1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657" y="0"/>
                  </a:moveTo>
                  <a:lnTo>
                    <a:pt x="0" y="12764"/>
                  </a:lnTo>
                  <a:lnTo>
                    <a:pt x="6171" y="21600"/>
                  </a:lnTo>
                  <a:lnTo>
                    <a:pt x="21600" y="7855"/>
                  </a:lnTo>
                  <a:lnTo>
                    <a:pt x="14657" y="0"/>
                  </a:lnTo>
                  <a:close/>
                  <a:moveTo>
                    <a:pt x="14657" y="0"/>
                  </a:moveTo>
                </a:path>
              </a:pathLst>
            </a:custGeom>
            <a:solidFill>
              <a:srgbClr val="F2EDD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2" name="AutoShape 183"/>
            <p:cNvSpPr>
              <a:spLocks/>
            </p:cNvSpPr>
            <p:nvPr/>
          </p:nvSpPr>
          <p:spPr bwMode="auto">
            <a:xfrm>
              <a:off x="44" y="399"/>
              <a:ext cx="237" cy="2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11040"/>
                  </a:moveTo>
                  <a:lnTo>
                    <a:pt x="21482" y="21600"/>
                  </a:lnTo>
                  <a:lnTo>
                    <a:pt x="21364" y="21600"/>
                  </a:lnTo>
                  <a:lnTo>
                    <a:pt x="21010" y="21120"/>
                  </a:lnTo>
                  <a:lnTo>
                    <a:pt x="20420" y="20160"/>
                  </a:lnTo>
                  <a:lnTo>
                    <a:pt x="19593" y="19680"/>
                  </a:lnTo>
                  <a:lnTo>
                    <a:pt x="18649" y="18240"/>
                  </a:lnTo>
                  <a:lnTo>
                    <a:pt x="17410" y="17280"/>
                  </a:lnTo>
                  <a:lnTo>
                    <a:pt x="16111" y="15840"/>
                  </a:lnTo>
                  <a:lnTo>
                    <a:pt x="14636" y="14400"/>
                  </a:lnTo>
                  <a:lnTo>
                    <a:pt x="13043" y="13440"/>
                  </a:lnTo>
                  <a:lnTo>
                    <a:pt x="11331" y="12480"/>
                  </a:lnTo>
                  <a:lnTo>
                    <a:pt x="9561" y="11040"/>
                  </a:lnTo>
                  <a:lnTo>
                    <a:pt x="7731" y="10560"/>
                  </a:lnTo>
                  <a:lnTo>
                    <a:pt x="5843" y="10080"/>
                  </a:lnTo>
                  <a:lnTo>
                    <a:pt x="3954" y="10080"/>
                  </a:lnTo>
                  <a:lnTo>
                    <a:pt x="1948" y="10080"/>
                  </a:lnTo>
                  <a:lnTo>
                    <a:pt x="0" y="10560"/>
                  </a:lnTo>
                  <a:lnTo>
                    <a:pt x="295" y="2400"/>
                  </a:lnTo>
                  <a:lnTo>
                    <a:pt x="354" y="2400"/>
                  </a:lnTo>
                  <a:lnTo>
                    <a:pt x="531" y="1920"/>
                  </a:lnTo>
                  <a:lnTo>
                    <a:pt x="885" y="1920"/>
                  </a:lnTo>
                  <a:lnTo>
                    <a:pt x="1357" y="1440"/>
                  </a:lnTo>
                  <a:lnTo>
                    <a:pt x="2066" y="960"/>
                  </a:lnTo>
                  <a:lnTo>
                    <a:pt x="2833" y="960"/>
                  </a:lnTo>
                  <a:lnTo>
                    <a:pt x="3777" y="0"/>
                  </a:lnTo>
                  <a:lnTo>
                    <a:pt x="4957" y="0"/>
                  </a:lnTo>
                  <a:lnTo>
                    <a:pt x="6315" y="0"/>
                  </a:lnTo>
                  <a:lnTo>
                    <a:pt x="7908" y="960"/>
                  </a:lnTo>
                  <a:lnTo>
                    <a:pt x="9561" y="1440"/>
                  </a:lnTo>
                  <a:lnTo>
                    <a:pt x="11567" y="2400"/>
                  </a:lnTo>
                  <a:lnTo>
                    <a:pt x="13751" y="3840"/>
                  </a:lnTo>
                  <a:lnTo>
                    <a:pt x="16111" y="5760"/>
                  </a:lnTo>
                  <a:lnTo>
                    <a:pt x="18767" y="8640"/>
                  </a:lnTo>
                  <a:lnTo>
                    <a:pt x="21600" y="11040"/>
                  </a:lnTo>
                  <a:close/>
                  <a:moveTo>
                    <a:pt x="21600" y="11040"/>
                  </a:moveTo>
                </a:path>
              </a:pathLst>
            </a:custGeom>
            <a:solidFill>
              <a:srgbClr val="6BADC9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3" name="AutoShape 184"/>
            <p:cNvSpPr>
              <a:spLocks/>
            </p:cNvSpPr>
            <p:nvPr/>
          </p:nvSpPr>
          <p:spPr bwMode="auto">
            <a:xfrm>
              <a:off x="141" y="350"/>
              <a:ext cx="26" cy="2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6615" y="21600"/>
                  </a:moveTo>
                  <a:lnTo>
                    <a:pt x="9969" y="17621"/>
                  </a:lnTo>
                  <a:lnTo>
                    <a:pt x="3323" y="21032"/>
                  </a:lnTo>
                  <a:lnTo>
                    <a:pt x="4985" y="13074"/>
                  </a:lnTo>
                  <a:lnTo>
                    <a:pt x="0" y="7389"/>
                  </a:lnTo>
                  <a:lnTo>
                    <a:pt x="7754" y="7389"/>
                  </a:lnTo>
                  <a:lnTo>
                    <a:pt x="11631" y="0"/>
                  </a:lnTo>
                  <a:lnTo>
                    <a:pt x="13846" y="7389"/>
                  </a:lnTo>
                  <a:lnTo>
                    <a:pt x="21600" y="9095"/>
                  </a:lnTo>
                  <a:lnTo>
                    <a:pt x="16062" y="14211"/>
                  </a:lnTo>
                  <a:lnTo>
                    <a:pt x="16615" y="21600"/>
                  </a:lnTo>
                  <a:close/>
                  <a:moveTo>
                    <a:pt x="16615" y="21600"/>
                  </a:moveTo>
                </a:path>
              </a:pathLst>
            </a:custGeom>
            <a:solidFill>
              <a:srgbClr val="FF19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4" name="AutoShape 185"/>
            <p:cNvSpPr>
              <a:spLocks/>
            </p:cNvSpPr>
            <p:nvPr/>
          </p:nvSpPr>
          <p:spPr bwMode="auto">
            <a:xfrm>
              <a:off x="62" y="57"/>
              <a:ext cx="303" cy="28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507" y="329"/>
                  </a:moveTo>
                  <a:lnTo>
                    <a:pt x="21600" y="0"/>
                  </a:lnTo>
                  <a:lnTo>
                    <a:pt x="5006" y="1412"/>
                  </a:lnTo>
                  <a:lnTo>
                    <a:pt x="0" y="21600"/>
                  </a:lnTo>
                  <a:lnTo>
                    <a:pt x="649" y="21506"/>
                  </a:lnTo>
                  <a:lnTo>
                    <a:pt x="5470" y="1788"/>
                  </a:lnTo>
                  <a:lnTo>
                    <a:pt x="21507" y="329"/>
                  </a:lnTo>
                  <a:close/>
                  <a:moveTo>
                    <a:pt x="21507" y="329"/>
                  </a:moveTo>
                </a:path>
              </a:pathLst>
            </a:cu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5" name="AutoShape 186"/>
            <p:cNvSpPr>
              <a:spLocks/>
            </p:cNvSpPr>
            <p:nvPr/>
          </p:nvSpPr>
          <p:spPr bwMode="auto">
            <a:xfrm>
              <a:off x="347" y="64"/>
              <a:ext cx="103" cy="35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21600" y="579"/>
                  </a:moveTo>
                  <a:lnTo>
                    <a:pt x="2064" y="21330"/>
                  </a:lnTo>
                  <a:lnTo>
                    <a:pt x="0" y="21600"/>
                  </a:lnTo>
                  <a:lnTo>
                    <a:pt x="21187" y="0"/>
                  </a:lnTo>
                  <a:lnTo>
                    <a:pt x="21600" y="579"/>
                  </a:lnTo>
                  <a:close/>
                  <a:moveTo>
                    <a:pt x="21600" y="579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6" name="AutoShape 187"/>
            <p:cNvSpPr>
              <a:spLocks/>
            </p:cNvSpPr>
            <p:nvPr/>
          </p:nvSpPr>
          <p:spPr bwMode="auto">
            <a:xfrm>
              <a:off x="86" y="420"/>
              <a:ext cx="186" cy="2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355" y="0"/>
                  </a:moveTo>
                  <a:lnTo>
                    <a:pt x="1279" y="0"/>
                  </a:lnTo>
                  <a:lnTo>
                    <a:pt x="978" y="502"/>
                  </a:lnTo>
                  <a:lnTo>
                    <a:pt x="602" y="1507"/>
                  </a:lnTo>
                  <a:lnTo>
                    <a:pt x="226" y="3516"/>
                  </a:lnTo>
                  <a:lnTo>
                    <a:pt x="0" y="5023"/>
                  </a:lnTo>
                  <a:lnTo>
                    <a:pt x="0" y="7033"/>
                  </a:lnTo>
                  <a:lnTo>
                    <a:pt x="151" y="9042"/>
                  </a:lnTo>
                  <a:lnTo>
                    <a:pt x="677" y="12056"/>
                  </a:lnTo>
                  <a:lnTo>
                    <a:pt x="1204" y="13060"/>
                  </a:lnTo>
                  <a:lnTo>
                    <a:pt x="2107" y="15070"/>
                  </a:lnTo>
                  <a:lnTo>
                    <a:pt x="3387" y="16074"/>
                  </a:lnTo>
                  <a:lnTo>
                    <a:pt x="4741" y="16577"/>
                  </a:lnTo>
                  <a:lnTo>
                    <a:pt x="6397" y="18084"/>
                  </a:lnTo>
                  <a:lnTo>
                    <a:pt x="8128" y="18586"/>
                  </a:lnTo>
                  <a:lnTo>
                    <a:pt x="10010" y="19088"/>
                  </a:lnTo>
                  <a:lnTo>
                    <a:pt x="11816" y="19591"/>
                  </a:lnTo>
                  <a:lnTo>
                    <a:pt x="13698" y="20093"/>
                  </a:lnTo>
                  <a:lnTo>
                    <a:pt x="15504" y="20595"/>
                  </a:lnTo>
                  <a:lnTo>
                    <a:pt x="17160" y="20595"/>
                  </a:lnTo>
                  <a:lnTo>
                    <a:pt x="18590" y="20595"/>
                  </a:lnTo>
                  <a:lnTo>
                    <a:pt x="19794" y="21600"/>
                  </a:lnTo>
                  <a:lnTo>
                    <a:pt x="20772" y="21600"/>
                  </a:lnTo>
                  <a:lnTo>
                    <a:pt x="21374" y="21600"/>
                  </a:lnTo>
                  <a:lnTo>
                    <a:pt x="21600" y="21600"/>
                  </a:lnTo>
                  <a:lnTo>
                    <a:pt x="21374" y="21600"/>
                  </a:lnTo>
                  <a:lnTo>
                    <a:pt x="20772" y="20595"/>
                  </a:lnTo>
                  <a:lnTo>
                    <a:pt x="20020" y="20595"/>
                  </a:lnTo>
                  <a:lnTo>
                    <a:pt x="18891" y="19591"/>
                  </a:lnTo>
                  <a:lnTo>
                    <a:pt x="17461" y="19088"/>
                  </a:lnTo>
                  <a:lnTo>
                    <a:pt x="16031" y="18586"/>
                  </a:lnTo>
                  <a:lnTo>
                    <a:pt x="14450" y="17581"/>
                  </a:lnTo>
                  <a:lnTo>
                    <a:pt x="12794" y="16577"/>
                  </a:lnTo>
                  <a:lnTo>
                    <a:pt x="11063" y="15572"/>
                  </a:lnTo>
                  <a:lnTo>
                    <a:pt x="9408" y="14567"/>
                  </a:lnTo>
                  <a:lnTo>
                    <a:pt x="7752" y="14065"/>
                  </a:lnTo>
                  <a:lnTo>
                    <a:pt x="6397" y="12558"/>
                  </a:lnTo>
                  <a:lnTo>
                    <a:pt x="5118" y="12056"/>
                  </a:lnTo>
                  <a:lnTo>
                    <a:pt x="3989" y="11553"/>
                  </a:lnTo>
                  <a:lnTo>
                    <a:pt x="3161" y="11051"/>
                  </a:lnTo>
                  <a:lnTo>
                    <a:pt x="2634" y="10549"/>
                  </a:lnTo>
                  <a:lnTo>
                    <a:pt x="1806" y="7535"/>
                  </a:lnTo>
                  <a:lnTo>
                    <a:pt x="1355" y="4019"/>
                  </a:lnTo>
                  <a:lnTo>
                    <a:pt x="1355" y="1005"/>
                  </a:lnTo>
                  <a:lnTo>
                    <a:pt x="1355" y="0"/>
                  </a:lnTo>
                  <a:close/>
                  <a:moveTo>
                    <a:pt x="1355" y="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7" name="AutoShape 188"/>
            <p:cNvSpPr>
              <a:spLocks/>
            </p:cNvSpPr>
            <p:nvPr/>
          </p:nvSpPr>
          <p:spPr bwMode="auto">
            <a:xfrm>
              <a:off x="284" y="464"/>
              <a:ext cx="67" cy="37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9713" y="1800"/>
                  </a:moveTo>
                  <a:lnTo>
                    <a:pt x="0" y="0"/>
                  </a:lnTo>
                  <a:lnTo>
                    <a:pt x="210" y="3960"/>
                  </a:lnTo>
                  <a:lnTo>
                    <a:pt x="210" y="7200"/>
                  </a:lnTo>
                  <a:lnTo>
                    <a:pt x="210" y="10440"/>
                  </a:lnTo>
                  <a:lnTo>
                    <a:pt x="210" y="13680"/>
                  </a:lnTo>
                  <a:lnTo>
                    <a:pt x="21600" y="21600"/>
                  </a:lnTo>
                  <a:lnTo>
                    <a:pt x="20971" y="13320"/>
                  </a:lnTo>
                  <a:lnTo>
                    <a:pt x="20551" y="7200"/>
                  </a:lnTo>
                  <a:lnTo>
                    <a:pt x="19922" y="2880"/>
                  </a:lnTo>
                  <a:lnTo>
                    <a:pt x="19713" y="1800"/>
                  </a:lnTo>
                  <a:close/>
                  <a:moveTo>
                    <a:pt x="19713" y="180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8" name="AutoShape 189"/>
            <p:cNvSpPr>
              <a:spLocks/>
            </p:cNvSpPr>
            <p:nvPr/>
          </p:nvSpPr>
          <p:spPr bwMode="auto">
            <a:xfrm>
              <a:off x="264" y="488"/>
              <a:ext cx="87" cy="8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4836" y="0"/>
                  </a:moveTo>
                  <a:lnTo>
                    <a:pt x="3869" y="7200"/>
                  </a:lnTo>
                  <a:lnTo>
                    <a:pt x="2257" y="12223"/>
                  </a:lnTo>
                  <a:lnTo>
                    <a:pt x="806" y="15237"/>
                  </a:lnTo>
                  <a:lnTo>
                    <a:pt x="0" y="16242"/>
                  </a:lnTo>
                  <a:lnTo>
                    <a:pt x="20955" y="21600"/>
                  </a:lnTo>
                  <a:lnTo>
                    <a:pt x="21278" y="16409"/>
                  </a:lnTo>
                  <a:lnTo>
                    <a:pt x="21600" y="11888"/>
                  </a:lnTo>
                  <a:lnTo>
                    <a:pt x="21600" y="7367"/>
                  </a:lnTo>
                  <a:lnTo>
                    <a:pt x="21278" y="3684"/>
                  </a:lnTo>
                  <a:lnTo>
                    <a:pt x="4836" y="0"/>
                  </a:lnTo>
                  <a:close/>
                  <a:moveTo>
                    <a:pt x="4836" y="0"/>
                  </a:moveTo>
                </a:path>
              </a:pathLst>
            </a:custGeom>
            <a:solidFill>
              <a:srgbClr val="DDD8A3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39" name="AutoShape 190"/>
            <p:cNvSpPr>
              <a:spLocks/>
            </p:cNvSpPr>
            <p:nvPr/>
          </p:nvSpPr>
          <p:spPr bwMode="auto">
            <a:xfrm>
              <a:off x="361" y="469"/>
              <a:ext cx="39" cy="9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720" y="543"/>
                  </a:lnTo>
                  <a:lnTo>
                    <a:pt x="2520" y="1902"/>
                  </a:lnTo>
                  <a:lnTo>
                    <a:pt x="5400" y="3804"/>
                  </a:lnTo>
                  <a:lnTo>
                    <a:pt x="8640" y="6249"/>
                  </a:lnTo>
                  <a:lnTo>
                    <a:pt x="11880" y="9238"/>
                  </a:lnTo>
                  <a:lnTo>
                    <a:pt x="15840" y="12226"/>
                  </a:lnTo>
                  <a:lnTo>
                    <a:pt x="19080" y="15351"/>
                  </a:lnTo>
                  <a:lnTo>
                    <a:pt x="21600" y="18340"/>
                  </a:lnTo>
                  <a:lnTo>
                    <a:pt x="21240" y="18475"/>
                  </a:lnTo>
                  <a:lnTo>
                    <a:pt x="19440" y="18747"/>
                  </a:lnTo>
                  <a:lnTo>
                    <a:pt x="17280" y="19291"/>
                  </a:lnTo>
                  <a:lnTo>
                    <a:pt x="14400" y="19698"/>
                  </a:lnTo>
                  <a:lnTo>
                    <a:pt x="11520" y="20377"/>
                  </a:lnTo>
                  <a:lnTo>
                    <a:pt x="8280" y="20785"/>
                  </a:lnTo>
                  <a:lnTo>
                    <a:pt x="5400" y="21328"/>
                  </a:lnTo>
                  <a:lnTo>
                    <a:pt x="2520" y="21600"/>
                  </a:lnTo>
                  <a:lnTo>
                    <a:pt x="2880" y="19562"/>
                  </a:lnTo>
                  <a:lnTo>
                    <a:pt x="3600" y="14264"/>
                  </a:lnTo>
                  <a:lnTo>
                    <a:pt x="3240" y="72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40" name="AutoShape 191"/>
            <p:cNvSpPr>
              <a:spLocks/>
            </p:cNvSpPr>
            <p:nvPr/>
          </p:nvSpPr>
          <p:spPr bwMode="auto">
            <a:xfrm>
              <a:off x="102" y="552"/>
              <a:ext cx="193" cy="6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4473" y="1497"/>
                  </a:moveTo>
                  <a:lnTo>
                    <a:pt x="12291" y="0"/>
                  </a:lnTo>
                  <a:lnTo>
                    <a:pt x="11782" y="214"/>
                  </a:lnTo>
                  <a:lnTo>
                    <a:pt x="10400" y="642"/>
                  </a:lnTo>
                  <a:lnTo>
                    <a:pt x="8436" y="1711"/>
                  </a:lnTo>
                  <a:lnTo>
                    <a:pt x="6182" y="2780"/>
                  </a:lnTo>
                  <a:lnTo>
                    <a:pt x="3927" y="3850"/>
                  </a:lnTo>
                  <a:lnTo>
                    <a:pt x="1891" y="5133"/>
                  </a:lnTo>
                  <a:lnTo>
                    <a:pt x="582" y="6416"/>
                  </a:lnTo>
                  <a:lnTo>
                    <a:pt x="0" y="7485"/>
                  </a:lnTo>
                  <a:lnTo>
                    <a:pt x="145" y="8127"/>
                  </a:lnTo>
                  <a:lnTo>
                    <a:pt x="655" y="8768"/>
                  </a:lnTo>
                  <a:lnTo>
                    <a:pt x="1527" y="9838"/>
                  </a:lnTo>
                  <a:lnTo>
                    <a:pt x="2618" y="10907"/>
                  </a:lnTo>
                  <a:lnTo>
                    <a:pt x="3855" y="11976"/>
                  </a:lnTo>
                  <a:lnTo>
                    <a:pt x="5382" y="13046"/>
                  </a:lnTo>
                  <a:lnTo>
                    <a:pt x="7055" y="14329"/>
                  </a:lnTo>
                  <a:lnTo>
                    <a:pt x="8800" y="15612"/>
                  </a:lnTo>
                  <a:lnTo>
                    <a:pt x="10618" y="16467"/>
                  </a:lnTo>
                  <a:lnTo>
                    <a:pt x="12509" y="17750"/>
                  </a:lnTo>
                  <a:lnTo>
                    <a:pt x="14255" y="18820"/>
                  </a:lnTo>
                  <a:lnTo>
                    <a:pt x="16000" y="19461"/>
                  </a:lnTo>
                  <a:lnTo>
                    <a:pt x="17673" y="20531"/>
                  </a:lnTo>
                  <a:lnTo>
                    <a:pt x="19200" y="20958"/>
                  </a:lnTo>
                  <a:lnTo>
                    <a:pt x="20509" y="21386"/>
                  </a:lnTo>
                  <a:lnTo>
                    <a:pt x="21600" y="21600"/>
                  </a:lnTo>
                  <a:lnTo>
                    <a:pt x="12873" y="7913"/>
                  </a:lnTo>
                  <a:lnTo>
                    <a:pt x="14473" y="1497"/>
                  </a:lnTo>
                  <a:close/>
                  <a:moveTo>
                    <a:pt x="14473" y="1497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41" name="AutoShape 192"/>
            <p:cNvSpPr>
              <a:spLocks/>
            </p:cNvSpPr>
            <p:nvPr/>
          </p:nvSpPr>
          <p:spPr bwMode="auto">
            <a:xfrm>
              <a:off x="217" y="556"/>
              <a:ext cx="217" cy="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8318" y="21600"/>
                  </a:moveTo>
                  <a:lnTo>
                    <a:pt x="9156" y="21370"/>
                  </a:lnTo>
                  <a:lnTo>
                    <a:pt x="10123" y="20911"/>
                  </a:lnTo>
                  <a:lnTo>
                    <a:pt x="11090" y="19762"/>
                  </a:lnTo>
                  <a:lnTo>
                    <a:pt x="12122" y="18843"/>
                  </a:lnTo>
                  <a:lnTo>
                    <a:pt x="13218" y="17464"/>
                  </a:lnTo>
                  <a:lnTo>
                    <a:pt x="14379" y="16085"/>
                  </a:lnTo>
                  <a:lnTo>
                    <a:pt x="15475" y="14477"/>
                  </a:lnTo>
                  <a:lnTo>
                    <a:pt x="16506" y="12868"/>
                  </a:lnTo>
                  <a:lnTo>
                    <a:pt x="17538" y="11260"/>
                  </a:lnTo>
                  <a:lnTo>
                    <a:pt x="18441" y="10111"/>
                  </a:lnTo>
                  <a:lnTo>
                    <a:pt x="19343" y="8502"/>
                  </a:lnTo>
                  <a:lnTo>
                    <a:pt x="20053" y="7353"/>
                  </a:lnTo>
                  <a:lnTo>
                    <a:pt x="20697" y="6434"/>
                  </a:lnTo>
                  <a:lnTo>
                    <a:pt x="21213" y="5515"/>
                  </a:lnTo>
                  <a:lnTo>
                    <a:pt x="21471" y="5055"/>
                  </a:lnTo>
                  <a:lnTo>
                    <a:pt x="21600" y="4826"/>
                  </a:lnTo>
                  <a:lnTo>
                    <a:pt x="17216" y="5745"/>
                  </a:lnTo>
                  <a:lnTo>
                    <a:pt x="13540" y="10570"/>
                  </a:lnTo>
                  <a:lnTo>
                    <a:pt x="1419" y="0"/>
                  </a:lnTo>
                  <a:lnTo>
                    <a:pt x="0" y="6894"/>
                  </a:lnTo>
                  <a:lnTo>
                    <a:pt x="7737" y="21600"/>
                  </a:lnTo>
                  <a:lnTo>
                    <a:pt x="7931" y="21600"/>
                  </a:lnTo>
                  <a:lnTo>
                    <a:pt x="8060" y="21600"/>
                  </a:lnTo>
                  <a:lnTo>
                    <a:pt x="8189" y="21600"/>
                  </a:lnTo>
                  <a:lnTo>
                    <a:pt x="8318" y="21600"/>
                  </a:lnTo>
                  <a:close/>
                  <a:moveTo>
                    <a:pt x="8318" y="21600"/>
                  </a:moveTo>
                </a:path>
              </a:pathLst>
            </a:custGeom>
            <a:solidFill>
              <a:srgbClr val="AA991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42" name="AutoShape 193"/>
            <p:cNvSpPr>
              <a:spLocks/>
            </p:cNvSpPr>
            <p:nvPr/>
          </p:nvSpPr>
          <p:spPr bwMode="auto">
            <a:xfrm>
              <a:off x="84" y="577"/>
              <a:ext cx="180" cy="52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55" y="0"/>
                  </a:moveTo>
                  <a:lnTo>
                    <a:pt x="77" y="260"/>
                  </a:lnTo>
                  <a:lnTo>
                    <a:pt x="0" y="1561"/>
                  </a:lnTo>
                  <a:lnTo>
                    <a:pt x="77" y="2863"/>
                  </a:lnTo>
                  <a:lnTo>
                    <a:pt x="542" y="3904"/>
                  </a:lnTo>
                  <a:lnTo>
                    <a:pt x="1703" y="5725"/>
                  </a:lnTo>
                  <a:lnTo>
                    <a:pt x="2942" y="7547"/>
                  </a:lnTo>
                  <a:lnTo>
                    <a:pt x="4258" y="9369"/>
                  </a:lnTo>
                  <a:lnTo>
                    <a:pt x="5729" y="11190"/>
                  </a:lnTo>
                  <a:lnTo>
                    <a:pt x="7123" y="13012"/>
                  </a:lnTo>
                  <a:lnTo>
                    <a:pt x="8671" y="14313"/>
                  </a:lnTo>
                  <a:lnTo>
                    <a:pt x="10065" y="15875"/>
                  </a:lnTo>
                  <a:lnTo>
                    <a:pt x="11613" y="17436"/>
                  </a:lnTo>
                  <a:lnTo>
                    <a:pt x="13006" y="18737"/>
                  </a:lnTo>
                  <a:lnTo>
                    <a:pt x="14477" y="19518"/>
                  </a:lnTo>
                  <a:lnTo>
                    <a:pt x="15794" y="20559"/>
                  </a:lnTo>
                  <a:lnTo>
                    <a:pt x="17110" y="21080"/>
                  </a:lnTo>
                  <a:lnTo>
                    <a:pt x="18426" y="21600"/>
                  </a:lnTo>
                  <a:lnTo>
                    <a:pt x="19510" y="21600"/>
                  </a:lnTo>
                  <a:lnTo>
                    <a:pt x="20594" y="21600"/>
                  </a:lnTo>
                  <a:lnTo>
                    <a:pt x="21600" y="21340"/>
                  </a:lnTo>
                  <a:lnTo>
                    <a:pt x="21368" y="21080"/>
                  </a:lnTo>
                  <a:lnTo>
                    <a:pt x="20671" y="20819"/>
                  </a:lnTo>
                  <a:lnTo>
                    <a:pt x="19742" y="20039"/>
                  </a:lnTo>
                  <a:lnTo>
                    <a:pt x="18426" y="18998"/>
                  </a:lnTo>
                  <a:lnTo>
                    <a:pt x="16877" y="17957"/>
                  </a:lnTo>
                  <a:lnTo>
                    <a:pt x="15097" y="16655"/>
                  </a:lnTo>
                  <a:lnTo>
                    <a:pt x="13316" y="15094"/>
                  </a:lnTo>
                  <a:lnTo>
                    <a:pt x="11381" y="13533"/>
                  </a:lnTo>
                  <a:lnTo>
                    <a:pt x="9368" y="11711"/>
                  </a:lnTo>
                  <a:lnTo>
                    <a:pt x="7510" y="9889"/>
                  </a:lnTo>
                  <a:lnTo>
                    <a:pt x="5652" y="8328"/>
                  </a:lnTo>
                  <a:lnTo>
                    <a:pt x="4026" y="6766"/>
                  </a:lnTo>
                  <a:lnTo>
                    <a:pt x="2632" y="4945"/>
                  </a:lnTo>
                  <a:lnTo>
                    <a:pt x="1471" y="3123"/>
                  </a:lnTo>
                  <a:lnTo>
                    <a:pt x="619" y="1561"/>
                  </a:lnTo>
                  <a:lnTo>
                    <a:pt x="155" y="0"/>
                  </a:lnTo>
                  <a:close/>
                  <a:moveTo>
                    <a:pt x="155" y="0"/>
                  </a:moveTo>
                </a:path>
              </a:pathLst>
            </a:custGeom>
            <a:solidFill>
              <a:srgbClr val="E5E0BA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43" name="AutoShape 194"/>
            <p:cNvSpPr>
              <a:spLocks/>
            </p:cNvSpPr>
            <p:nvPr/>
          </p:nvSpPr>
          <p:spPr bwMode="auto">
            <a:xfrm>
              <a:off x="300" y="91"/>
              <a:ext cx="25" cy="2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1077" y="21600"/>
                  </a:moveTo>
                  <a:lnTo>
                    <a:pt x="14954" y="21000"/>
                  </a:lnTo>
                  <a:lnTo>
                    <a:pt x="18831" y="18000"/>
                  </a:lnTo>
                  <a:lnTo>
                    <a:pt x="21046" y="15600"/>
                  </a:lnTo>
                  <a:lnTo>
                    <a:pt x="21600" y="11400"/>
                  </a:lnTo>
                  <a:lnTo>
                    <a:pt x="21046" y="7200"/>
                  </a:lnTo>
                  <a:lnTo>
                    <a:pt x="18831" y="3600"/>
                  </a:lnTo>
                  <a:lnTo>
                    <a:pt x="14954" y="600"/>
                  </a:lnTo>
                  <a:lnTo>
                    <a:pt x="11077" y="0"/>
                  </a:lnTo>
                  <a:lnTo>
                    <a:pt x="6646" y="600"/>
                  </a:lnTo>
                  <a:lnTo>
                    <a:pt x="3323" y="3600"/>
                  </a:lnTo>
                  <a:lnTo>
                    <a:pt x="554" y="7200"/>
                  </a:lnTo>
                  <a:lnTo>
                    <a:pt x="0" y="11400"/>
                  </a:lnTo>
                  <a:lnTo>
                    <a:pt x="554" y="15600"/>
                  </a:lnTo>
                  <a:lnTo>
                    <a:pt x="3323" y="18000"/>
                  </a:lnTo>
                  <a:lnTo>
                    <a:pt x="6646" y="21000"/>
                  </a:lnTo>
                  <a:lnTo>
                    <a:pt x="11077" y="21600"/>
                  </a:lnTo>
                  <a:close/>
                  <a:moveTo>
                    <a:pt x="11077" y="21600"/>
                  </a:moveTo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747" name="Picture 19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113" y="4833938"/>
            <a:ext cx="469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0" name="Group 196"/>
          <p:cNvGrpSpPr>
            <a:grpSpLocks/>
          </p:cNvGrpSpPr>
          <p:nvPr/>
        </p:nvGrpSpPr>
        <p:grpSpPr bwMode="auto">
          <a:xfrm>
            <a:off x="5184775" y="5292725"/>
            <a:ext cx="1116013" cy="180975"/>
            <a:chOff x="0" y="0"/>
            <a:chExt cx="703" cy="114"/>
          </a:xfrm>
        </p:grpSpPr>
        <p:sp>
          <p:nvSpPr>
            <p:cNvPr id="65624" name="Line 197"/>
            <p:cNvSpPr>
              <a:spLocks noChangeShapeType="1"/>
            </p:cNvSpPr>
            <p:nvPr/>
          </p:nvSpPr>
          <p:spPr bwMode="auto">
            <a:xfrm flipH="1">
              <a:off x="0" y="0"/>
              <a:ext cx="703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25" name="Line 198"/>
            <p:cNvSpPr>
              <a:spLocks noChangeShapeType="1"/>
            </p:cNvSpPr>
            <p:nvPr/>
          </p:nvSpPr>
          <p:spPr bwMode="auto">
            <a:xfrm flipH="1">
              <a:off x="0" y="113"/>
              <a:ext cx="703" cy="1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99"/>
          <p:cNvGrpSpPr>
            <a:grpSpLocks/>
          </p:cNvGrpSpPr>
          <p:nvPr/>
        </p:nvGrpSpPr>
        <p:grpSpPr bwMode="auto">
          <a:xfrm>
            <a:off x="3311525" y="5292725"/>
            <a:ext cx="1116013" cy="180975"/>
            <a:chOff x="0" y="0"/>
            <a:chExt cx="703" cy="114"/>
          </a:xfrm>
        </p:grpSpPr>
        <p:sp>
          <p:nvSpPr>
            <p:cNvPr id="65622" name="Line 200"/>
            <p:cNvSpPr>
              <a:spLocks noChangeShapeType="1"/>
            </p:cNvSpPr>
            <p:nvPr/>
          </p:nvSpPr>
          <p:spPr bwMode="auto">
            <a:xfrm flipH="1">
              <a:off x="0" y="0"/>
              <a:ext cx="703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23" name="Line 201"/>
            <p:cNvSpPr>
              <a:spLocks noChangeShapeType="1"/>
            </p:cNvSpPr>
            <p:nvPr/>
          </p:nvSpPr>
          <p:spPr bwMode="auto">
            <a:xfrm flipH="1">
              <a:off x="0" y="113"/>
              <a:ext cx="703" cy="1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748" name="Group 202"/>
          <p:cNvGrpSpPr>
            <a:grpSpLocks/>
          </p:cNvGrpSpPr>
          <p:nvPr/>
        </p:nvGrpSpPr>
        <p:grpSpPr bwMode="auto">
          <a:xfrm rot="5400000">
            <a:off x="2537620" y="4301331"/>
            <a:ext cx="792162" cy="180975"/>
            <a:chOff x="0" y="0"/>
            <a:chExt cx="499" cy="113"/>
          </a:xfrm>
        </p:grpSpPr>
        <p:sp>
          <p:nvSpPr>
            <p:cNvPr id="65620" name="Line 203"/>
            <p:cNvSpPr>
              <a:spLocks noChangeShapeType="1"/>
            </p:cNvSpPr>
            <p:nvPr/>
          </p:nvSpPr>
          <p:spPr bwMode="auto">
            <a:xfrm flipH="1">
              <a:off x="0" y="0"/>
              <a:ext cx="49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21" name="Line 204"/>
            <p:cNvSpPr>
              <a:spLocks noChangeShapeType="1"/>
            </p:cNvSpPr>
            <p:nvPr/>
          </p:nvSpPr>
          <p:spPr bwMode="auto">
            <a:xfrm flipH="1">
              <a:off x="0" y="113"/>
              <a:ext cx="499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751" name="Group 205"/>
          <p:cNvGrpSpPr>
            <a:grpSpLocks/>
          </p:cNvGrpSpPr>
          <p:nvPr/>
        </p:nvGrpSpPr>
        <p:grpSpPr bwMode="auto">
          <a:xfrm>
            <a:off x="5183188" y="5292725"/>
            <a:ext cx="1116012" cy="180975"/>
            <a:chOff x="0" y="0"/>
            <a:chExt cx="703" cy="114"/>
          </a:xfrm>
        </p:grpSpPr>
        <p:sp>
          <p:nvSpPr>
            <p:cNvPr id="65618" name="Line 206"/>
            <p:cNvSpPr>
              <a:spLocks noChangeShapeType="1"/>
            </p:cNvSpPr>
            <p:nvPr/>
          </p:nvSpPr>
          <p:spPr bwMode="auto">
            <a:xfrm flipH="1">
              <a:off x="0" y="0"/>
              <a:ext cx="703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19" name="Line 207"/>
            <p:cNvSpPr>
              <a:spLocks noChangeShapeType="1"/>
            </p:cNvSpPr>
            <p:nvPr/>
          </p:nvSpPr>
          <p:spPr bwMode="auto">
            <a:xfrm flipH="1">
              <a:off x="0" y="113"/>
              <a:ext cx="703" cy="1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754" name="Group 208"/>
          <p:cNvGrpSpPr>
            <a:grpSpLocks/>
          </p:cNvGrpSpPr>
          <p:nvPr/>
        </p:nvGrpSpPr>
        <p:grpSpPr bwMode="auto">
          <a:xfrm>
            <a:off x="3309938" y="5292725"/>
            <a:ext cx="1116012" cy="180975"/>
            <a:chOff x="0" y="0"/>
            <a:chExt cx="703" cy="114"/>
          </a:xfrm>
        </p:grpSpPr>
        <p:sp>
          <p:nvSpPr>
            <p:cNvPr id="65616" name="Line 209"/>
            <p:cNvSpPr>
              <a:spLocks noChangeShapeType="1"/>
            </p:cNvSpPr>
            <p:nvPr/>
          </p:nvSpPr>
          <p:spPr bwMode="auto">
            <a:xfrm flipH="1">
              <a:off x="0" y="0"/>
              <a:ext cx="703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17" name="Line 210"/>
            <p:cNvSpPr>
              <a:spLocks noChangeShapeType="1"/>
            </p:cNvSpPr>
            <p:nvPr/>
          </p:nvSpPr>
          <p:spPr bwMode="auto">
            <a:xfrm flipH="1">
              <a:off x="0" y="113"/>
              <a:ext cx="703" cy="1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757" name="Group 211"/>
          <p:cNvGrpSpPr>
            <a:grpSpLocks/>
          </p:cNvGrpSpPr>
          <p:nvPr/>
        </p:nvGrpSpPr>
        <p:grpSpPr bwMode="auto">
          <a:xfrm rot="5400000">
            <a:off x="2536032" y="4301331"/>
            <a:ext cx="792162" cy="180975"/>
            <a:chOff x="0" y="0"/>
            <a:chExt cx="499" cy="113"/>
          </a:xfrm>
        </p:grpSpPr>
        <p:sp>
          <p:nvSpPr>
            <p:cNvPr id="65614" name="Line 212"/>
            <p:cNvSpPr>
              <a:spLocks noChangeShapeType="1"/>
            </p:cNvSpPr>
            <p:nvPr/>
          </p:nvSpPr>
          <p:spPr bwMode="auto">
            <a:xfrm flipH="1">
              <a:off x="0" y="0"/>
              <a:ext cx="499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15" name="Line 213"/>
            <p:cNvSpPr>
              <a:spLocks noChangeShapeType="1"/>
            </p:cNvSpPr>
            <p:nvPr/>
          </p:nvSpPr>
          <p:spPr bwMode="auto">
            <a:xfrm flipH="1">
              <a:off x="0" y="113"/>
              <a:ext cx="499" cy="0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760" name="Group 214"/>
          <p:cNvGrpSpPr>
            <a:grpSpLocks/>
          </p:cNvGrpSpPr>
          <p:nvPr/>
        </p:nvGrpSpPr>
        <p:grpSpPr bwMode="auto">
          <a:xfrm rot="10800000">
            <a:off x="2735263" y="3922713"/>
            <a:ext cx="396875" cy="107950"/>
            <a:chOff x="0" y="0"/>
            <a:chExt cx="250" cy="68"/>
          </a:xfrm>
        </p:grpSpPr>
        <p:sp>
          <p:nvSpPr>
            <p:cNvPr id="65612" name="Rectangle 215"/>
            <p:cNvSpPr>
              <a:spLocks/>
            </p:cNvSpPr>
            <p:nvPr/>
          </p:nvSpPr>
          <p:spPr bwMode="auto">
            <a:xfrm rot="-5400000">
              <a:off x="11" y="-11"/>
              <a:ext cx="68" cy="9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13" name="Rectangle 216"/>
            <p:cNvSpPr>
              <a:spLocks/>
            </p:cNvSpPr>
            <p:nvPr/>
          </p:nvSpPr>
          <p:spPr bwMode="auto">
            <a:xfrm rot="-5400000">
              <a:off x="170" y="-11"/>
              <a:ext cx="68" cy="90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763" name="Group 217"/>
          <p:cNvGrpSpPr>
            <a:grpSpLocks/>
          </p:cNvGrpSpPr>
          <p:nvPr/>
        </p:nvGrpSpPr>
        <p:grpSpPr bwMode="auto">
          <a:xfrm rot="5400000">
            <a:off x="3132137" y="5337176"/>
            <a:ext cx="396875" cy="107950"/>
            <a:chOff x="0" y="0"/>
            <a:chExt cx="250" cy="68"/>
          </a:xfrm>
        </p:grpSpPr>
        <p:sp>
          <p:nvSpPr>
            <p:cNvPr id="65610" name="Rectangle 218"/>
            <p:cNvSpPr>
              <a:spLocks/>
            </p:cNvSpPr>
            <p:nvPr/>
          </p:nvSpPr>
          <p:spPr bwMode="auto">
            <a:xfrm rot="-5400000">
              <a:off x="11" y="-11"/>
              <a:ext cx="68" cy="9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11" name="Rectangle 219"/>
            <p:cNvSpPr>
              <a:spLocks/>
            </p:cNvSpPr>
            <p:nvPr/>
          </p:nvSpPr>
          <p:spPr bwMode="auto">
            <a:xfrm rot="-5400000">
              <a:off x="170" y="-11"/>
              <a:ext cx="68" cy="90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766" name="Group 220"/>
          <p:cNvGrpSpPr>
            <a:grpSpLocks/>
          </p:cNvGrpSpPr>
          <p:nvPr/>
        </p:nvGrpSpPr>
        <p:grpSpPr bwMode="auto">
          <a:xfrm rot="5400000">
            <a:off x="5040312" y="5337176"/>
            <a:ext cx="396875" cy="107950"/>
            <a:chOff x="0" y="0"/>
            <a:chExt cx="250" cy="68"/>
          </a:xfrm>
        </p:grpSpPr>
        <p:sp>
          <p:nvSpPr>
            <p:cNvPr id="65608" name="Rectangle 221"/>
            <p:cNvSpPr>
              <a:spLocks/>
            </p:cNvSpPr>
            <p:nvPr/>
          </p:nvSpPr>
          <p:spPr bwMode="auto">
            <a:xfrm rot="-5400000">
              <a:off x="11" y="-11"/>
              <a:ext cx="68" cy="9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9" name="Rectangle 222"/>
            <p:cNvSpPr>
              <a:spLocks/>
            </p:cNvSpPr>
            <p:nvPr/>
          </p:nvSpPr>
          <p:spPr bwMode="auto">
            <a:xfrm rot="-5400000">
              <a:off x="170" y="-11"/>
              <a:ext cx="68" cy="90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775" name="Line 223"/>
          <p:cNvSpPr>
            <a:spLocks noChangeShapeType="1"/>
          </p:cNvSpPr>
          <p:nvPr/>
        </p:nvSpPr>
        <p:spPr bwMode="auto">
          <a:xfrm flipH="1">
            <a:off x="5148263" y="4976813"/>
            <a:ext cx="1150937" cy="1587"/>
          </a:xfrm>
          <a:prstGeom prst="line">
            <a:avLst/>
          </a:prstGeom>
          <a:noFill/>
          <a:ln w="25400">
            <a:solidFill>
              <a:srgbClr val="3333CC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76" name="Line 224"/>
          <p:cNvSpPr>
            <a:spLocks noChangeShapeType="1"/>
          </p:cNvSpPr>
          <p:nvPr/>
        </p:nvSpPr>
        <p:spPr bwMode="auto">
          <a:xfrm flipH="1">
            <a:off x="3311525" y="4976813"/>
            <a:ext cx="1150938" cy="1587"/>
          </a:xfrm>
          <a:prstGeom prst="line">
            <a:avLst/>
          </a:prstGeom>
          <a:noFill/>
          <a:ln w="25400">
            <a:solidFill>
              <a:srgbClr val="3333CC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77" name="Line 225"/>
          <p:cNvSpPr>
            <a:spLocks noChangeShapeType="1"/>
          </p:cNvSpPr>
          <p:nvPr/>
        </p:nvSpPr>
        <p:spPr bwMode="auto">
          <a:xfrm rot="10800000" flipH="1">
            <a:off x="3275013" y="3897313"/>
            <a:ext cx="1587" cy="936625"/>
          </a:xfrm>
          <a:prstGeom prst="line">
            <a:avLst/>
          </a:prstGeom>
          <a:noFill/>
          <a:ln w="25400">
            <a:solidFill>
              <a:srgbClr val="3333CC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78" name="Line 226"/>
          <p:cNvSpPr>
            <a:spLocks noChangeShapeType="1"/>
          </p:cNvSpPr>
          <p:nvPr/>
        </p:nvSpPr>
        <p:spPr bwMode="auto">
          <a:xfrm flipH="1">
            <a:off x="5184775" y="5084763"/>
            <a:ext cx="1116013" cy="1587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79" name="Line 227"/>
          <p:cNvSpPr>
            <a:spLocks noChangeShapeType="1"/>
          </p:cNvSpPr>
          <p:nvPr/>
        </p:nvSpPr>
        <p:spPr bwMode="auto">
          <a:xfrm flipH="1">
            <a:off x="3311525" y="5084763"/>
            <a:ext cx="1116013" cy="1587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80" name="Line 228"/>
          <p:cNvSpPr>
            <a:spLocks noChangeShapeType="1"/>
          </p:cNvSpPr>
          <p:nvPr/>
        </p:nvSpPr>
        <p:spPr bwMode="auto">
          <a:xfrm flipH="1">
            <a:off x="3276600" y="3995738"/>
            <a:ext cx="1588" cy="792162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81" name="Rectangle 229"/>
          <p:cNvSpPr>
            <a:spLocks/>
          </p:cNvSpPr>
          <p:nvPr/>
        </p:nvSpPr>
        <p:spPr bwMode="auto">
          <a:xfrm rot="5400000">
            <a:off x="3253582" y="3904456"/>
            <a:ext cx="107950" cy="144463"/>
          </a:xfrm>
          <a:prstGeom prst="rect">
            <a:avLst/>
          </a:prstGeom>
          <a:solidFill>
            <a:srgbClr val="3333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82" name="Rectangle 230"/>
          <p:cNvSpPr>
            <a:spLocks/>
          </p:cNvSpPr>
          <p:nvPr/>
        </p:nvSpPr>
        <p:spPr bwMode="auto">
          <a:xfrm rot="10800000">
            <a:off x="3276600" y="4976813"/>
            <a:ext cx="107950" cy="144462"/>
          </a:xfrm>
          <a:prstGeom prst="rect">
            <a:avLst/>
          </a:prstGeom>
          <a:solidFill>
            <a:srgbClr val="3333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83" name="Rectangle 231"/>
          <p:cNvSpPr>
            <a:spLocks/>
          </p:cNvSpPr>
          <p:nvPr/>
        </p:nvSpPr>
        <p:spPr bwMode="auto">
          <a:xfrm rot="10800000">
            <a:off x="5184775" y="4976813"/>
            <a:ext cx="107950" cy="144462"/>
          </a:xfrm>
          <a:prstGeom prst="rect">
            <a:avLst/>
          </a:prstGeom>
          <a:solidFill>
            <a:srgbClr val="3333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784" name="Picture 23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9813" y="4833938"/>
            <a:ext cx="431800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785" name="Picture 23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9813" y="4833938"/>
            <a:ext cx="431800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786" name="Picture 23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9813" y="4833938"/>
            <a:ext cx="431800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787" name="AutoShape 235"/>
          <p:cNvSpPr>
            <a:spLocks/>
          </p:cNvSpPr>
          <p:nvPr/>
        </p:nvSpPr>
        <p:spPr bwMode="auto">
          <a:xfrm>
            <a:off x="3167063" y="3860800"/>
            <a:ext cx="323850" cy="100965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2" y="15493"/>
                </a:moveTo>
                <a:cubicBezTo>
                  <a:pt x="19994" y="11847"/>
                  <a:pt x="19139" y="6790"/>
                  <a:pt x="15493" y="4198"/>
                </a:cubicBezTo>
                <a:cubicBezTo>
                  <a:pt x="12683" y="2201"/>
                  <a:pt x="8917" y="2201"/>
                  <a:pt x="6107" y="4198"/>
                </a:cubicBezTo>
                <a:close/>
                <a:moveTo>
                  <a:pt x="4198" y="6107"/>
                </a:moveTo>
                <a:cubicBezTo>
                  <a:pt x="1606" y="9753"/>
                  <a:pt x="2461" y="14810"/>
                  <a:pt x="6107" y="17402"/>
                </a:cubicBezTo>
                <a:cubicBezTo>
                  <a:pt x="8917" y="19399"/>
                  <a:pt x="12683" y="19399"/>
                  <a:pt x="15493" y="17402"/>
                </a:cubicBezTo>
                <a:close/>
                <a:moveTo>
                  <a:pt x="4198" y="6107"/>
                </a:moveTo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88" name="AutoShape 236"/>
          <p:cNvSpPr>
            <a:spLocks/>
          </p:cNvSpPr>
          <p:nvPr/>
        </p:nvSpPr>
        <p:spPr bwMode="auto">
          <a:xfrm>
            <a:off x="3382963" y="4903788"/>
            <a:ext cx="973137" cy="2889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2" y="15493"/>
                </a:moveTo>
                <a:cubicBezTo>
                  <a:pt x="19994" y="11847"/>
                  <a:pt x="19139" y="6790"/>
                  <a:pt x="15493" y="4198"/>
                </a:cubicBezTo>
                <a:cubicBezTo>
                  <a:pt x="12683" y="2201"/>
                  <a:pt x="8917" y="2201"/>
                  <a:pt x="6107" y="4198"/>
                </a:cubicBezTo>
                <a:close/>
                <a:moveTo>
                  <a:pt x="4198" y="6107"/>
                </a:moveTo>
                <a:cubicBezTo>
                  <a:pt x="1606" y="9753"/>
                  <a:pt x="2461" y="14810"/>
                  <a:pt x="6107" y="17402"/>
                </a:cubicBezTo>
                <a:cubicBezTo>
                  <a:pt x="8917" y="19399"/>
                  <a:pt x="12683" y="19399"/>
                  <a:pt x="15493" y="17402"/>
                </a:cubicBezTo>
                <a:close/>
                <a:moveTo>
                  <a:pt x="4198" y="6107"/>
                </a:moveTo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89" name="AutoShape 237"/>
          <p:cNvSpPr>
            <a:spLocks/>
          </p:cNvSpPr>
          <p:nvPr/>
        </p:nvSpPr>
        <p:spPr bwMode="auto">
          <a:xfrm>
            <a:off x="5362575" y="4905375"/>
            <a:ext cx="973138" cy="2889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2" y="15493"/>
                </a:moveTo>
                <a:cubicBezTo>
                  <a:pt x="19994" y="11847"/>
                  <a:pt x="19139" y="6790"/>
                  <a:pt x="15493" y="4198"/>
                </a:cubicBezTo>
                <a:cubicBezTo>
                  <a:pt x="12683" y="2201"/>
                  <a:pt x="8917" y="2201"/>
                  <a:pt x="6107" y="4198"/>
                </a:cubicBezTo>
                <a:close/>
                <a:moveTo>
                  <a:pt x="4198" y="6107"/>
                </a:moveTo>
                <a:cubicBezTo>
                  <a:pt x="1606" y="9753"/>
                  <a:pt x="2461" y="14810"/>
                  <a:pt x="6107" y="17402"/>
                </a:cubicBezTo>
                <a:cubicBezTo>
                  <a:pt x="8917" y="19399"/>
                  <a:pt x="12683" y="19399"/>
                  <a:pt x="15493" y="17402"/>
                </a:cubicBezTo>
                <a:close/>
                <a:moveTo>
                  <a:pt x="4198" y="6107"/>
                </a:moveTo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5600" name="Group 238"/>
          <p:cNvGrpSpPr>
            <a:grpSpLocks/>
          </p:cNvGrpSpPr>
          <p:nvPr/>
        </p:nvGrpSpPr>
        <p:grpSpPr bwMode="auto">
          <a:xfrm rot="-2340000">
            <a:off x="6767513" y="2419350"/>
            <a:ext cx="1117600" cy="511175"/>
            <a:chOff x="0" y="0"/>
            <a:chExt cx="704" cy="321"/>
          </a:xfrm>
        </p:grpSpPr>
        <p:sp>
          <p:nvSpPr>
            <p:cNvPr id="65605" name="Line 239"/>
            <p:cNvSpPr>
              <a:spLocks noChangeShapeType="1"/>
            </p:cNvSpPr>
            <p:nvPr/>
          </p:nvSpPr>
          <p:spPr bwMode="auto">
            <a:xfrm>
              <a:off x="1" y="0"/>
              <a:ext cx="703" cy="3"/>
            </a:xfrm>
            <a:prstGeom prst="line">
              <a:avLst/>
            </a:prstGeom>
            <a:noFill/>
            <a:ln w="25400">
              <a:solidFill>
                <a:srgbClr val="3333CC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6" name="Line 240"/>
            <p:cNvSpPr>
              <a:spLocks noChangeShapeType="1"/>
            </p:cNvSpPr>
            <p:nvPr/>
          </p:nvSpPr>
          <p:spPr bwMode="auto">
            <a:xfrm>
              <a:off x="0" y="158"/>
              <a:ext cx="703" cy="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7" name="Line 241"/>
            <p:cNvSpPr>
              <a:spLocks noChangeShapeType="1"/>
            </p:cNvSpPr>
            <p:nvPr/>
          </p:nvSpPr>
          <p:spPr bwMode="auto">
            <a:xfrm>
              <a:off x="0" y="317"/>
              <a:ext cx="702" cy="4"/>
            </a:xfrm>
            <a:prstGeom prst="line">
              <a:avLst/>
            </a:prstGeom>
            <a:noFill/>
            <a:ln w="25400">
              <a:solidFill>
                <a:srgbClr val="00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601" name="Group 242"/>
          <p:cNvGrpSpPr>
            <a:grpSpLocks/>
          </p:cNvGrpSpPr>
          <p:nvPr/>
        </p:nvGrpSpPr>
        <p:grpSpPr bwMode="auto">
          <a:xfrm rot="-2340000">
            <a:off x="6840538" y="2709863"/>
            <a:ext cx="109537" cy="647700"/>
            <a:chOff x="0" y="0"/>
            <a:chExt cx="68" cy="408"/>
          </a:xfrm>
        </p:grpSpPr>
        <p:sp>
          <p:nvSpPr>
            <p:cNvPr id="65602" name="Rectangle 243"/>
            <p:cNvSpPr>
              <a:spLocks/>
            </p:cNvSpPr>
            <p:nvPr/>
          </p:nvSpPr>
          <p:spPr bwMode="auto">
            <a:xfrm>
              <a:off x="0" y="0"/>
              <a:ext cx="68" cy="91"/>
            </a:xfrm>
            <a:prstGeom prst="rect">
              <a:avLst/>
            </a:prstGeom>
            <a:solidFill>
              <a:srgbClr val="3333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3" name="Rectangle 244"/>
            <p:cNvSpPr>
              <a:spLocks/>
            </p:cNvSpPr>
            <p:nvPr/>
          </p:nvSpPr>
          <p:spPr bwMode="auto">
            <a:xfrm>
              <a:off x="0" y="157"/>
              <a:ext cx="68" cy="9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4" name="Rectangle 245"/>
            <p:cNvSpPr>
              <a:spLocks/>
            </p:cNvSpPr>
            <p:nvPr/>
          </p:nvSpPr>
          <p:spPr bwMode="auto">
            <a:xfrm>
              <a:off x="0" y="317"/>
              <a:ext cx="68" cy="91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1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2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3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23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23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2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3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1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1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2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2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3"/>
                            </p:stCondLst>
                            <p:childTnLst>
                              <p:par>
                                <p:cTn id="132" presetID="17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3"/>
                            </p:stCondLst>
                            <p:childTnLst>
                              <p:par>
                                <p:cTn id="139" presetID="17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003"/>
                            </p:stCondLst>
                            <p:childTnLst>
                              <p:par>
                                <p:cTn id="146" presetID="17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3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7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3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3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17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500"/>
                            </p:stCondLst>
                            <p:childTnLst>
                              <p:par>
                                <p:cTn id="169" presetID="17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8000"/>
                            </p:stCondLst>
                            <p:childTnLst>
                              <p:par>
                                <p:cTn id="174" presetID="17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3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9" presetID="17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23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501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4002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75" grpId="0" animBg="1"/>
      <p:bldP spid="23775" grpId="1" animBg="1"/>
      <p:bldP spid="23776" grpId="0" animBg="1"/>
      <p:bldP spid="23776" grpId="1" animBg="1"/>
      <p:bldP spid="23777" grpId="0" animBg="1"/>
      <p:bldP spid="23777" grpId="1" animBg="1"/>
      <p:bldP spid="23778" grpId="0" animBg="1"/>
      <p:bldP spid="23778" grpId="1" animBg="1"/>
      <p:bldP spid="23779" grpId="0" animBg="1"/>
      <p:bldP spid="23779" grpId="1" animBg="1"/>
      <p:bldP spid="23780" grpId="0" animBg="1"/>
      <p:bldP spid="23780" grpId="1" animBg="1"/>
      <p:bldP spid="23781" grpId="0" animBg="1"/>
      <p:bldP spid="23781" grpId="1" animBg="1"/>
      <p:bldP spid="23782" grpId="0" animBg="1"/>
      <p:bldP spid="23782" grpId="1" animBg="1"/>
      <p:bldP spid="23783" grpId="0" animBg="1"/>
      <p:bldP spid="23783" grpId="1" animBg="1"/>
      <p:bldP spid="23787" grpId="0" animBg="1"/>
      <p:bldP spid="23787" grpId="1" animBg="1"/>
      <p:bldP spid="23788" grpId="0" animBg="1"/>
      <p:bldP spid="23788" grpId="1" animBg="1"/>
      <p:bldP spid="23789" grpId="0" animBg="1"/>
      <p:bldP spid="2378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66689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90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6563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66564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66687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88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66565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6566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66685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86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66567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6568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66683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84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6569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060950" y="3506788"/>
            <a:ext cx="3862388" cy="257175"/>
            <a:chOff x="0" y="0"/>
            <a:chExt cx="2433" cy="162"/>
          </a:xfrm>
        </p:grpSpPr>
        <p:sp>
          <p:nvSpPr>
            <p:cNvPr id="66673" name="Rectangle 18"/>
            <p:cNvSpPr>
              <a:spLocks/>
            </p:cNvSpPr>
            <p:nvPr/>
          </p:nvSpPr>
          <p:spPr bwMode="auto">
            <a:xfrm>
              <a:off x="757" y="0"/>
              <a:ext cx="161" cy="161"/>
            </a:xfrm>
            <a:prstGeom prst="rect">
              <a:avLst/>
            </a:prstGeom>
            <a:solidFill>
              <a:srgbClr val="0033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74" name="Rectangle 19"/>
            <p:cNvSpPr>
              <a:spLocks/>
            </p:cNvSpPr>
            <p:nvPr/>
          </p:nvSpPr>
          <p:spPr bwMode="auto">
            <a:xfrm>
              <a:off x="1009" y="0"/>
              <a:ext cx="161" cy="161"/>
            </a:xfrm>
            <a:prstGeom prst="rect">
              <a:avLst/>
            </a:prstGeom>
            <a:solidFill>
              <a:srgbClr val="0033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75" name="Rectangle 20"/>
            <p:cNvSpPr>
              <a:spLocks/>
            </p:cNvSpPr>
            <p:nvPr/>
          </p:nvSpPr>
          <p:spPr bwMode="auto">
            <a:xfrm>
              <a:off x="1262" y="0"/>
              <a:ext cx="161" cy="161"/>
            </a:xfrm>
            <a:prstGeom prst="rect">
              <a:avLst/>
            </a:prstGeom>
            <a:solidFill>
              <a:srgbClr val="0033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76" name="Rectangle 21"/>
            <p:cNvSpPr>
              <a:spLocks/>
            </p:cNvSpPr>
            <p:nvPr/>
          </p:nvSpPr>
          <p:spPr bwMode="auto">
            <a:xfrm>
              <a:off x="1514" y="0"/>
              <a:ext cx="161" cy="161"/>
            </a:xfrm>
            <a:prstGeom prst="rect">
              <a:avLst/>
            </a:prstGeom>
            <a:solidFill>
              <a:srgbClr val="0033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77" name="Rectangle 22"/>
            <p:cNvSpPr>
              <a:spLocks/>
            </p:cNvSpPr>
            <p:nvPr/>
          </p:nvSpPr>
          <p:spPr bwMode="auto">
            <a:xfrm>
              <a:off x="1767" y="0"/>
              <a:ext cx="161" cy="161"/>
            </a:xfrm>
            <a:prstGeom prst="rect">
              <a:avLst/>
            </a:prstGeom>
            <a:solidFill>
              <a:srgbClr val="0033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78" name="Rectangle 23"/>
            <p:cNvSpPr>
              <a:spLocks/>
            </p:cNvSpPr>
            <p:nvPr/>
          </p:nvSpPr>
          <p:spPr bwMode="auto">
            <a:xfrm>
              <a:off x="2019" y="0"/>
              <a:ext cx="161" cy="161"/>
            </a:xfrm>
            <a:prstGeom prst="rect">
              <a:avLst/>
            </a:prstGeom>
            <a:solidFill>
              <a:srgbClr val="0033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79" name="Rectangle 24"/>
            <p:cNvSpPr>
              <a:spLocks/>
            </p:cNvSpPr>
            <p:nvPr/>
          </p:nvSpPr>
          <p:spPr bwMode="auto">
            <a:xfrm>
              <a:off x="2272" y="0"/>
              <a:ext cx="161" cy="161"/>
            </a:xfrm>
            <a:prstGeom prst="rect">
              <a:avLst/>
            </a:prstGeom>
            <a:solidFill>
              <a:srgbClr val="0033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80" name="Rectangle 25"/>
            <p:cNvSpPr>
              <a:spLocks/>
            </p:cNvSpPr>
            <p:nvPr/>
          </p:nvSpPr>
          <p:spPr bwMode="auto">
            <a:xfrm>
              <a:off x="0" y="1"/>
              <a:ext cx="161" cy="161"/>
            </a:xfrm>
            <a:prstGeom prst="rect">
              <a:avLst/>
            </a:prstGeom>
            <a:solidFill>
              <a:srgbClr val="0033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81" name="Rectangle 26"/>
            <p:cNvSpPr>
              <a:spLocks/>
            </p:cNvSpPr>
            <p:nvPr/>
          </p:nvSpPr>
          <p:spPr bwMode="auto">
            <a:xfrm>
              <a:off x="252" y="1"/>
              <a:ext cx="161" cy="161"/>
            </a:xfrm>
            <a:prstGeom prst="rect">
              <a:avLst/>
            </a:prstGeom>
            <a:solidFill>
              <a:srgbClr val="0033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82" name="Rectangle 27"/>
            <p:cNvSpPr>
              <a:spLocks/>
            </p:cNvSpPr>
            <p:nvPr/>
          </p:nvSpPr>
          <p:spPr bwMode="auto">
            <a:xfrm>
              <a:off x="504" y="1"/>
              <a:ext cx="161" cy="161"/>
            </a:xfrm>
            <a:prstGeom prst="rect">
              <a:avLst/>
            </a:prstGeom>
            <a:solidFill>
              <a:srgbClr val="0033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6571" name="Rectangle 28"/>
          <p:cNvSpPr>
            <a:spLocks noGrp="1" noChangeArrowheads="1"/>
          </p:cNvSpPr>
          <p:nvPr>
            <p:ph type="title"/>
          </p:nvPr>
        </p:nvSpPr>
        <p:spPr>
          <a:xfrm>
            <a:off x="312738" y="0"/>
            <a:ext cx="8797925" cy="836613"/>
          </a:xfrm>
        </p:spPr>
        <p:txBody>
          <a:bodyPr rIns="33900" anchor="ctr"/>
          <a:lstStyle/>
          <a:p>
            <a:pPr marL="0" indent="0" eaLnBrk="1" hangingPunct="1"/>
            <a:r>
              <a:rPr lang="en-US"/>
              <a:t>DAVVI</a:t>
            </a:r>
          </a:p>
        </p:txBody>
      </p:sp>
      <p:sp>
        <p:nvSpPr>
          <p:cNvPr id="66572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128588" y="842963"/>
            <a:ext cx="4818062" cy="6015037"/>
          </a:xfrm>
        </p:spPr>
        <p:txBody>
          <a:bodyPr lIns="0" tIns="0" rIns="0" bIns="0"/>
          <a:lstStyle/>
          <a:p>
            <a:pPr marL="342900" eaLnBrk="1" hangingPunct="1">
              <a:lnSpc>
                <a:spcPct val="80000"/>
              </a:lnSpc>
            </a:pPr>
            <a:r>
              <a:rPr lang="en-US" sz="2400"/>
              <a:t>Unmodified TCP</a:t>
            </a:r>
          </a:p>
          <a:p>
            <a:pPr marL="342900" eaLnBrk="1" hangingPunct="1">
              <a:lnSpc>
                <a:spcPct val="80000"/>
              </a:lnSpc>
            </a:pPr>
            <a:endParaRPr lang="en-US" sz="2000"/>
          </a:p>
          <a:p>
            <a:pPr marL="342900" eaLnBrk="1" hangingPunct="1">
              <a:lnSpc>
                <a:spcPct val="80000"/>
              </a:lnSpc>
            </a:pPr>
            <a:r>
              <a:rPr lang="en-US" sz="2400"/>
              <a:t>All modern codecs possible</a:t>
            </a:r>
          </a:p>
          <a:p>
            <a:pPr marL="742950" lvl="1" eaLnBrk="1" hangingPunct="1">
              <a:lnSpc>
                <a:spcPct val="80000"/>
              </a:lnSpc>
            </a:pPr>
            <a:r>
              <a:rPr lang="en-US" sz="2000"/>
              <a:t>Have used MPEG-2, H.264+MP3</a:t>
            </a:r>
          </a:p>
          <a:p>
            <a:pPr marL="742950" lvl="1" eaLnBrk="1" hangingPunct="1">
              <a:lnSpc>
                <a:spcPct val="80000"/>
              </a:lnSpc>
            </a:pPr>
            <a:r>
              <a:rPr lang="en-US" sz="2000"/>
              <a:t>Needs new container format</a:t>
            </a:r>
          </a:p>
          <a:p>
            <a:pPr marL="742950" lvl="1" eaLnBrk="1" hangingPunct="1">
              <a:lnSpc>
                <a:spcPct val="80000"/>
              </a:lnSpc>
            </a:pPr>
            <a:endParaRPr lang="en-US" sz="2000"/>
          </a:p>
          <a:p>
            <a:pPr marL="342900" eaLnBrk="1" hangingPunct="1">
              <a:lnSpc>
                <a:spcPct val="80000"/>
              </a:lnSpc>
            </a:pPr>
            <a:r>
              <a:rPr lang="en-US" sz="2400"/>
              <a:t>Divide a video into segments</a:t>
            </a:r>
          </a:p>
          <a:p>
            <a:pPr marL="742950" lvl="1" eaLnBrk="1" hangingPunct="1">
              <a:lnSpc>
                <a:spcPct val="80000"/>
              </a:lnSpc>
            </a:pPr>
            <a:r>
              <a:rPr lang="en-US" sz="2000"/>
              <a:t>2 seconds are good</a:t>
            </a:r>
          </a:p>
          <a:p>
            <a:pPr marL="742950" lvl="1" eaLnBrk="1" hangingPunct="1">
              <a:lnSpc>
                <a:spcPct val="80000"/>
              </a:lnSpc>
            </a:pPr>
            <a:endParaRPr lang="en-US" sz="2000"/>
          </a:p>
          <a:p>
            <a:pPr marL="342900" eaLnBrk="1" hangingPunct="1">
              <a:lnSpc>
                <a:spcPct val="80000"/>
              </a:lnSpc>
            </a:pPr>
            <a:r>
              <a:rPr lang="en-US" sz="2400"/>
              <a:t>Encode segments several times</a:t>
            </a:r>
          </a:p>
          <a:p>
            <a:pPr marL="742950" lvl="1" eaLnBrk="1" hangingPunct="1">
              <a:lnSpc>
                <a:spcPct val="80000"/>
              </a:lnSpc>
            </a:pPr>
            <a:r>
              <a:rPr lang="en-US" sz="2000"/>
              <a:t>At different quality levels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5908675" y="919163"/>
            <a:ext cx="1422400" cy="695325"/>
            <a:chOff x="0" y="0"/>
            <a:chExt cx="896" cy="438"/>
          </a:xfrm>
        </p:grpSpPr>
        <p:pic>
          <p:nvPicPr>
            <p:cNvPr id="66671" name="Picture 3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2" y="0"/>
              <a:ext cx="354" cy="4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66672" name="Picture 3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2"/>
              <a:ext cx="460" cy="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4609" name="Rectangle 33"/>
          <p:cNvSpPr>
            <a:spLocks/>
          </p:cNvSpPr>
          <p:nvPr/>
        </p:nvSpPr>
        <p:spPr bwMode="auto">
          <a:xfrm>
            <a:off x="6965950" y="1385888"/>
            <a:ext cx="255588" cy="255587"/>
          </a:xfrm>
          <a:prstGeom prst="rect">
            <a:avLst/>
          </a:prstGeom>
          <a:solidFill>
            <a:srgbClr val="BC4D08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0" name="Rectangle 34"/>
          <p:cNvSpPr>
            <a:spLocks/>
          </p:cNvSpPr>
          <p:nvPr/>
        </p:nvSpPr>
        <p:spPr bwMode="auto">
          <a:xfrm>
            <a:off x="6262688" y="3505200"/>
            <a:ext cx="255587" cy="255588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1" name="Rectangle 35"/>
          <p:cNvSpPr>
            <a:spLocks/>
          </p:cNvSpPr>
          <p:nvPr/>
        </p:nvSpPr>
        <p:spPr bwMode="auto">
          <a:xfrm>
            <a:off x="6662738" y="3505200"/>
            <a:ext cx="255587" cy="255588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2" name="Rectangle 36"/>
          <p:cNvSpPr>
            <a:spLocks/>
          </p:cNvSpPr>
          <p:nvPr/>
        </p:nvSpPr>
        <p:spPr bwMode="auto">
          <a:xfrm>
            <a:off x="7064375" y="3505200"/>
            <a:ext cx="255588" cy="255588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3" name="Rectangle 37"/>
          <p:cNvSpPr>
            <a:spLocks/>
          </p:cNvSpPr>
          <p:nvPr/>
        </p:nvSpPr>
        <p:spPr bwMode="auto">
          <a:xfrm>
            <a:off x="7464425" y="3505200"/>
            <a:ext cx="255588" cy="255588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4" name="Rectangle 38"/>
          <p:cNvSpPr>
            <a:spLocks/>
          </p:cNvSpPr>
          <p:nvPr/>
        </p:nvSpPr>
        <p:spPr bwMode="auto">
          <a:xfrm>
            <a:off x="7866063" y="3505200"/>
            <a:ext cx="255587" cy="255588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5" name="Rectangle 39"/>
          <p:cNvSpPr>
            <a:spLocks/>
          </p:cNvSpPr>
          <p:nvPr/>
        </p:nvSpPr>
        <p:spPr bwMode="auto">
          <a:xfrm>
            <a:off x="8266113" y="3505200"/>
            <a:ext cx="255587" cy="255588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6" name="Rectangle 40"/>
          <p:cNvSpPr>
            <a:spLocks/>
          </p:cNvSpPr>
          <p:nvPr/>
        </p:nvSpPr>
        <p:spPr bwMode="auto">
          <a:xfrm>
            <a:off x="8667750" y="3505200"/>
            <a:ext cx="255588" cy="255588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17" name="Rectangle 41"/>
          <p:cNvSpPr>
            <a:spLocks/>
          </p:cNvSpPr>
          <p:nvPr/>
        </p:nvSpPr>
        <p:spPr bwMode="auto">
          <a:xfrm>
            <a:off x="6932613" y="2706688"/>
            <a:ext cx="255587" cy="255587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060950" y="3914775"/>
            <a:ext cx="3862388" cy="723900"/>
            <a:chOff x="0" y="0"/>
            <a:chExt cx="2433" cy="456"/>
          </a:xfrm>
        </p:grpSpPr>
        <p:sp>
          <p:nvSpPr>
            <p:cNvPr id="66641" name="Rectangle 43"/>
            <p:cNvSpPr>
              <a:spLocks/>
            </p:cNvSpPr>
            <p:nvPr/>
          </p:nvSpPr>
          <p:spPr bwMode="auto">
            <a:xfrm>
              <a:off x="757" y="0"/>
              <a:ext cx="161" cy="115"/>
            </a:xfrm>
            <a:prstGeom prst="rect">
              <a:avLst/>
            </a:prstGeom>
            <a:solidFill>
              <a:srgbClr val="0066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2" name="Rectangle 44"/>
            <p:cNvSpPr>
              <a:spLocks/>
            </p:cNvSpPr>
            <p:nvPr/>
          </p:nvSpPr>
          <p:spPr bwMode="auto">
            <a:xfrm>
              <a:off x="1009" y="0"/>
              <a:ext cx="161" cy="115"/>
            </a:xfrm>
            <a:prstGeom prst="rect">
              <a:avLst/>
            </a:prstGeom>
            <a:solidFill>
              <a:srgbClr val="0066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3" name="Rectangle 45"/>
            <p:cNvSpPr>
              <a:spLocks/>
            </p:cNvSpPr>
            <p:nvPr/>
          </p:nvSpPr>
          <p:spPr bwMode="auto">
            <a:xfrm>
              <a:off x="1262" y="0"/>
              <a:ext cx="161" cy="115"/>
            </a:xfrm>
            <a:prstGeom prst="rect">
              <a:avLst/>
            </a:prstGeom>
            <a:solidFill>
              <a:srgbClr val="0066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4" name="Rectangle 46"/>
            <p:cNvSpPr>
              <a:spLocks/>
            </p:cNvSpPr>
            <p:nvPr/>
          </p:nvSpPr>
          <p:spPr bwMode="auto">
            <a:xfrm>
              <a:off x="1514" y="0"/>
              <a:ext cx="161" cy="115"/>
            </a:xfrm>
            <a:prstGeom prst="rect">
              <a:avLst/>
            </a:prstGeom>
            <a:solidFill>
              <a:srgbClr val="0066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5" name="Rectangle 47"/>
            <p:cNvSpPr>
              <a:spLocks/>
            </p:cNvSpPr>
            <p:nvPr/>
          </p:nvSpPr>
          <p:spPr bwMode="auto">
            <a:xfrm>
              <a:off x="1767" y="0"/>
              <a:ext cx="161" cy="115"/>
            </a:xfrm>
            <a:prstGeom prst="rect">
              <a:avLst/>
            </a:prstGeom>
            <a:solidFill>
              <a:srgbClr val="0066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6" name="Rectangle 48"/>
            <p:cNvSpPr>
              <a:spLocks/>
            </p:cNvSpPr>
            <p:nvPr/>
          </p:nvSpPr>
          <p:spPr bwMode="auto">
            <a:xfrm>
              <a:off x="2019" y="0"/>
              <a:ext cx="161" cy="115"/>
            </a:xfrm>
            <a:prstGeom prst="rect">
              <a:avLst/>
            </a:prstGeom>
            <a:solidFill>
              <a:srgbClr val="0066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7" name="Rectangle 49"/>
            <p:cNvSpPr>
              <a:spLocks/>
            </p:cNvSpPr>
            <p:nvPr/>
          </p:nvSpPr>
          <p:spPr bwMode="auto">
            <a:xfrm>
              <a:off x="2272" y="0"/>
              <a:ext cx="161" cy="115"/>
            </a:xfrm>
            <a:prstGeom prst="rect">
              <a:avLst/>
            </a:prstGeom>
            <a:solidFill>
              <a:srgbClr val="0066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8" name="Rectangle 50"/>
            <p:cNvSpPr>
              <a:spLocks/>
            </p:cNvSpPr>
            <p:nvPr/>
          </p:nvSpPr>
          <p:spPr bwMode="auto">
            <a:xfrm>
              <a:off x="757" y="213"/>
              <a:ext cx="161" cy="86"/>
            </a:xfrm>
            <a:prstGeom prst="rect">
              <a:avLst/>
            </a:prstGeom>
            <a:solidFill>
              <a:srgbClr val="0099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9" name="Rectangle 51"/>
            <p:cNvSpPr>
              <a:spLocks/>
            </p:cNvSpPr>
            <p:nvPr/>
          </p:nvSpPr>
          <p:spPr bwMode="auto">
            <a:xfrm>
              <a:off x="1009" y="213"/>
              <a:ext cx="161" cy="86"/>
            </a:xfrm>
            <a:prstGeom prst="rect">
              <a:avLst/>
            </a:prstGeom>
            <a:solidFill>
              <a:srgbClr val="0099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50" name="Rectangle 52"/>
            <p:cNvSpPr>
              <a:spLocks/>
            </p:cNvSpPr>
            <p:nvPr/>
          </p:nvSpPr>
          <p:spPr bwMode="auto">
            <a:xfrm>
              <a:off x="1262" y="213"/>
              <a:ext cx="161" cy="86"/>
            </a:xfrm>
            <a:prstGeom prst="rect">
              <a:avLst/>
            </a:prstGeom>
            <a:solidFill>
              <a:srgbClr val="0099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51" name="Rectangle 53"/>
            <p:cNvSpPr>
              <a:spLocks/>
            </p:cNvSpPr>
            <p:nvPr/>
          </p:nvSpPr>
          <p:spPr bwMode="auto">
            <a:xfrm>
              <a:off x="1514" y="213"/>
              <a:ext cx="161" cy="86"/>
            </a:xfrm>
            <a:prstGeom prst="rect">
              <a:avLst/>
            </a:prstGeom>
            <a:solidFill>
              <a:srgbClr val="0099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52" name="Rectangle 54"/>
            <p:cNvSpPr>
              <a:spLocks/>
            </p:cNvSpPr>
            <p:nvPr/>
          </p:nvSpPr>
          <p:spPr bwMode="auto">
            <a:xfrm>
              <a:off x="1767" y="213"/>
              <a:ext cx="161" cy="86"/>
            </a:xfrm>
            <a:prstGeom prst="rect">
              <a:avLst/>
            </a:prstGeom>
            <a:solidFill>
              <a:srgbClr val="0099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53" name="Rectangle 55"/>
            <p:cNvSpPr>
              <a:spLocks/>
            </p:cNvSpPr>
            <p:nvPr/>
          </p:nvSpPr>
          <p:spPr bwMode="auto">
            <a:xfrm>
              <a:off x="2019" y="213"/>
              <a:ext cx="161" cy="86"/>
            </a:xfrm>
            <a:prstGeom prst="rect">
              <a:avLst/>
            </a:prstGeom>
            <a:solidFill>
              <a:srgbClr val="0099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54" name="Rectangle 56"/>
            <p:cNvSpPr>
              <a:spLocks/>
            </p:cNvSpPr>
            <p:nvPr/>
          </p:nvSpPr>
          <p:spPr bwMode="auto">
            <a:xfrm>
              <a:off x="2272" y="213"/>
              <a:ext cx="161" cy="86"/>
            </a:xfrm>
            <a:prstGeom prst="rect">
              <a:avLst/>
            </a:prstGeom>
            <a:solidFill>
              <a:srgbClr val="0099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55" name="Rectangle 57"/>
            <p:cNvSpPr>
              <a:spLocks/>
            </p:cNvSpPr>
            <p:nvPr/>
          </p:nvSpPr>
          <p:spPr bwMode="auto">
            <a:xfrm>
              <a:off x="757" y="397"/>
              <a:ext cx="161" cy="58"/>
            </a:xfrm>
            <a:prstGeom prst="rect">
              <a:avLst/>
            </a:prstGeom>
            <a:solidFill>
              <a:srgbClr val="66CC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56" name="Rectangle 58"/>
            <p:cNvSpPr>
              <a:spLocks/>
            </p:cNvSpPr>
            <p:nvPr/>
          </p:nvSpPr>
          <p:spPr bwMode="auto">
            <a:xfrm>
              <a:off x="1009" y="397"/>
              <a:ext cx="161" cy="58"/>
            </a:xfrm>
            <a:prstGeom prst="rect">
              <a:avLst/>
            </a:prstGeom>
            <a:solidFill>
              <a:srgbClr val="66CC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57" name="Rectangle 59"/>
            <p:cNvSpPr>
              <a:spLocks/>
            </p:cNvSpPr>
            <p:nvPr/>
          </p:nvSpPr>
          <p:spPr bwMode="auto">
            <a:xfrm>
              <a:off x="1262" y="397"/>
              <a:ext cx="161" cy="58"/>
            </a:xfrm>
            <a:prstGeom prst="rect">
              <a:avLst/>
            </a:prstGeom>
            <a:solidFill>
              <a:srgbClr val="66CC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58" name="Rectangle 60"/>
            <p:cNvSpPr>
              <a:spLocks/>
            </p:cNvSpPr>
            <p:nvPr/>
          </p:nvSpPr>
          <p:spPr bwMode="auto">
            <a:xfrm>
              <a:off x="1514" y="397"/>
              <a:ext cx="161" cy="58"/>
            </a:xfrm>
            <a:prstGeom prst="rect">
              <a:avLst/>
            </a:prstGeom>
            <a:solidFill>
              <a:srgbClr val="66CC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59" name="Rectangle 61"/>
            <p:cNvSpPr>
              <a:spLocks/>
            </p:cNvSpPr>
            <p:nvPr/>
          </p:nvSpPr>
          <p:spPr bwMode="auto">
            <a:xfrm>
              <a:off x="1767" y="397"/>
              <a:ext cx="161" cy="58"/>
            </a:xfrm>
            <a:prstGeom prst="rect">
              <a:avLst/>
            </a:prstGeom>
            <a:solidFill>
              <a:srgbClr val="66CC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60" name="Rectangle 62"/>
            <p:cNvSpPr>
              <a:spLocks/>
            </p:cNvSpPr>
            <p:nvPr/>
          </p:nvSpPr>
          <p:spPr bwMode="auto">
            <a:xfrm>
              <a:off x="2019" y="397"/>
              <a:ext cx="161" cy="58"/>
            </a:xfrm>
            <a:prstGeom prst="rect">
              <a:avLst/>
            </a:prstGeom>
            <a:solidFill>
              <a:srgbClr val="66CC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61" name="Rectangle 63"/>
            <p:cNvSpPr>
              <a:spLocks/>
            </p:cNvSpPr>
            <p:nvPr/>
          </p:nvSpPr>
          <p:spPr bwMode="auto">
            <a:xfrm>
              <a:off x="2272" y="397"/>
              <a:ext cx="161" cy="58"/>
            </a:xfrm>
            <a:prstGeom prst="rect">
              <a:avLst/>
            </a:prstGeom>
            <a:solidFill>
              <a:srgbClr val="66CC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62" name="Rectangle 64"/>
            <p:cNvSpPr>
              <a:spLocks/>
            </p:cNvSpPr>
            <p:nvPr/>
          </p:nvSpPr>
          <p:spPr bwMode="auto">
            <a:xfrm>
              <a:off x="0" y="1"/>
              <a:ext cx="161" cy="115"/>
            </a:xfrm>
            <a:prstGeom prst="rect">
              <a:avLst/>
            </a:prstGeom>
            <a:solidFill>
              <a:srgbClr val="0066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63" name="Rectangle 65"/>
            <p:cNvSpPr>
              <a:spLocks/>
            </p:cNvSpPr>
            <p:nvPr/>
          </p:nvSpPr>
          <p:spPr bwMode="auto">
            <a:xfrm>
              <a:off x="252" y="1"/>
              <a:ext cx="161" cy="115"/>
            </a:xfrm>
            <a:prstGeom prst="rect">
              <a:avLst/>
            </a:prstGeom>
            <a:solidFill>
              <a:srgbClr val="0066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64" name="Rectangle 66"/>
            <p:cNvSpPr>
              <a:spLocks/>
            </p:cNvSpPr>
            <p:nvPr/>
          </p:nvSpPr>
          <p:spPr bwMode="auto">
            <a:xfrm>
              <a:off x="504" y="1"/>
              <a:ext cx="161" cy="115"/>
            </a:xfrm>
            <a:prstGeom prst="rect">
              <a:avLst/>
            </a:prstGeom>
            <a:solidFill>
              <a:srgbClr val="0066CC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65" name="Rectangle 67"/>
            <p:cNvSpPr>
              <a:spLocks/>
            </p:cNvSpPr>
            <p:nvPr/>
          </p:nvSpPr>
          <p:spPr bwMode="auto">
            <a:xfrm>
              <a:off x="0" y="214"/>
              <a:ext cx="161" cy="86"/>
            </a:xfrm>
            <a:prstGeom prst="rect">
              <a:avLst/>
            </a:prstGeom>
            <a:solidFill>
              <a:srgbClr val="0099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66" name="Rectangle 68"/>
            <p:cNvSpPr>
              <a:spLocks/>
            </p:cNvSpPr>
            <p:nvPr/>
          </p:nvSpPr>
          <p:spPr bwMode="auto">
            <a:xfrm>
              <a:off x="252" y="214"/>
              <a:ext cx="161" cy="86"/>
            </a:xfrm>
            <a:prstGeom prst="rect">
              <a:avLst/>
            </a:prstGeom>
            <a:solidFill>
              <a:srgbClr val="0099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67" name="Rectangle 69"/>
            <p:cNvSpPr>
              <a:spLocks/>
            </p:cNvSpPr>
            <p:nvPr/>
          </p:nvSpPr>
          <p:spPr bwMode="auto">
            <a:xfrm>
              <a:off x="504" y="214"/>
              <a:ext cx="161" cy="86"/>
            </a:xfrm>
            <a:prstGeom prst="rect">
              <a:avLst/>
            </a:prstGeom>
            <a:solidFill>
              <a:srgbClr val="0099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68" name="Rectangle 70"/>
            <p:cNvSpPr>
              <a:spLocks/>
            </p:cNvSpPr>
            <p:nvPr/>
          </p:nvSpPr>
          <p:spPr bwMode="auto">
            <a:xfrm>
              <a:off x="0" y="398"/>
              <a:ext cx="161" cy="58"/>
            </a:xfrm>
            <a:prstGeom prst="rect">
              <a:avLst/>
            </a:prstGeom>
            <a:solidFill>
              <a:srgbClr val="66CC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69" name="Rectangle 71"/>
            <p:cNvSpPr>
              <a:spLocks/>
            </p:cNvSpPr>
            <p:nvPr/>
          </p:nvSpPr>
          <p:spPr bwMode="auto">
            <a:xfrm>
              <a:off x="252" y="398"/>
              <a:ext cx="161" cy="58"/>
            </a:xfrm>
            <a:prstGeom prst="rect">
              <a:avLst/>
            </a:prstGeom>
            <a:solidFill>
              <a:srgbClr val="66CC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70" name="Rectangle 72"/>
            <p:cNvSpPr>
              <a:spLocks/>
            </p:cNvSpPr>
            <p:nvPr/>
          </p:nvSpPr>
          <p:spPr bwMode="auto">
            <a:xfrm>
              <a:off x="504" y="398"/>
              <a:ext cx="161" cy="58"/>
            </a:xfrm>
            <a:prstGeom prst="rect">
              <a:avLst/>
            </a:prstGeom>
            <a:solidFill>
              <a:srgbClr val="66CC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649" name="Rectangle 73"/>
          <p:cNvSpPr>
            <a:spLocks/>
          </p:cNvSpPr>
          <p:nvPr/>
        </p:nvSpPr>
        <p:spPr bwMode="auto">
          <a:xfrm>
            <a:off x="5060950" y="3506788"/>
            <a:ext cx="255588" cy="255587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0" name="Rectangle 74"/>
          <p:cNvSpPr>
            <a:spLocks/>
          </p:cNvSpPr>
          <p:nvPr/>
        </p:nvSpPr>
        <p:spPr bwMode="auto">
          <a:xfrm>
            <a:off x="5461000" y="3506788"/>
            <a:ext cx="255588" cy="255587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1" name="Rectangle 75"/>
          <p:cNvSpPr>
            <a:spLocks/>
          </p:cNvSpPr>
          <p:nvPr/>
        </p:nvSpPr>
        <p:spPr bwMode="auto">
          <a:xfrm>
            <a:off x="5861050" y="3506788"/>
            <a:ext cx="255588" cy="255587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2" name="Rectangle 76"/>
          <p:cNvSpPr>
            <a:spLocks/>
          </p:cNvSpPr>
          <p:nvPr/>
        </p:nvSpPr>
        <p:spPr bwMode="auto">
          <a:xfrm>
            <a:off x="6934200" y="2695575"/>
            <a:ext cx="255588" cy="255588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3" name="Rectangle 77"/>
          <p:cNvSpPr>
            <a:spLocks/>
          </p:cNvSpPr>
          <p:nvPr/>
        </p:nvSpPr>
        <p:spPr bwMode="auto">
          <a:xfrm>
            <a:off x="6923088" y="2697163"/>
            <a:ext cx="255587" cy="255587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4" name="Rectangle 78"/>
          <p:cNvSpPr>
            <a:spLocks/>
          </p:cNvSpPr>
          <p:nvPr/>
        </p:nvSpPr>
        <p:spPr bwMode="auto">
          <a:xfrm>
            <a:off x="6937375" y="2686050"/>
            <a:ext cx="255588" cy="255588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5" name="Rectangle 79"/>
          <p:cNvSpPr>
            <a:spLocks/>
          </p:cNvSpPr>
          <p:nvPr/>
        </p:nvSpPr>
        <p:spPr bwMode="auto">
          <a:xfrm>
            <a:off x="6926263" y="2700338"/>
            <a:ext cx="255587" cy="255587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6" name="Rectangle 80"/>
          <p:cNvSpPr>
            <a:spLocks/>
          </p:cNvSpPr>
          <p:nvPr/>
        </p:nvSpPr>
        <p:spPr bwMode="auto">
          <a:xfrm>
            <a:off x="6940550" y="2689225"/>
            <a:ext cx="255588" cy="255588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7" name="Rectangle 81"/>
          <p:cNvSpPr>
            <a:spLocks/>
          </p:cNvSpPr>
          <p:nvPr/>
        </p:nvSpPr>
        <p:spPr bwMode="auto">
          <a:xfrm>
            <a:off x="6942138" y="2703513"/>
            <a:ext cx="255587" cy="255587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8" name="Rectangle 82"/>
          <p:cNvSpPr>
            <a:spLocks/>
          </p:cNvSpPr>
          <p:nvPr/>
        </p:nvSpPr>
        <p:spPr bwMode="auto">
          <a:xfrm>
            <a:off x="6943725" y="2705100"/>
            <a:ext cx="255588" cy="255588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59" name="Rectangle 83"/>
          <p:cNvSpPr>
            <a:spLocks/>
          </p:cNvSpPr>
          <p:nvPr/>
        </p:nvSpPr>
        <p:spPr bwMode="auto">
          <a:xfrm>
            <a:off x="6932613" y="2706688"/>
            <a:ext cx="255587" cy="255587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0" name="Rectangle 84"/>
          <p:cNvSpPr>
            <a:spLocks/>
          </p:cNvSpPr>
          <p:nvPr/>
        </p:nvSpPr>
        <p:spPr bwMode="auto">
          <a:xfrm>
            <a:off x="6946900" y="2695575"/>
            <a:ext cx="255588" cy="255588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661" name="Picture 8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2438" y="2493963"/>
            <a:ext cx="574675" cy="57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662" name="Rectangle 86"/>
          <p:cNvSpPr>
            <a:spLocks/>
          </p:cNvSpPr>
          <p:nvPr/>
        </p:nvSpPr>
        <p:spPr bwMode="auto">
          <a:xfrm>
            <a:off x="6262688" y="3914775"/>
            <a:ext cx="255587" cy="182563"/>
          </a:xfrm>
          <a:prstGeom prst="rect">
            <a:avLst/>
          </a:prstGeom>
          <a:solidFill>
            <a:srgbClr val="0066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3" name="Rectangle 87"/>
          <p:cNvSpPr>
            <a:spLocks/>
          </p:cNvSpPr>
          <p:nvPr/>
        </p:nvSpPr>
        <p:spPr bwMode="auto">
          <a:xfrm>
            <a:off x="6662738" y="3914775"/>
            <a:ext cx="255587" cy="182563"/>
          </a:xfrm>
          <a:prstGeom prst="rect">
            <a:avLst/>
          </a:prstGeom>
          <a:solidFill>
            <a:srgbClr val="0066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4" name="Rectangle 88"/>
          <p:cNvSpPr>
            <a:spLocks/>
          </p:cNvSpPr>
          <p:nvPr/>
        </p:nvSpPr>
        <p:spPr bwMode="auto">
          <a:xfrm>
            <a:off x="7064375" y="3914775"/>
            <a:ext cx="255588" cy="182563"/>
          </a:xfrm>
          <a:prstGeom prst="rect">
            <a:avLst/>
          </a:prstGeom>
          <a:solidFill>
            <a:srgbClr val="0066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5" name="Rectangle 89"/>
          <p:cNvSpPr>
            <a:spLocks/>
          </p:cNvSpPr>
          <p:nvPr/>
        </p:nvSpPr>
        <p:spPr bwMode="auto">
          <a:xfrm>
            <a:off x="7464425" y="3914775"/>
            <a:ext cx="255588" cy="182563"/>
          </a:xfrm>
          <a:prstGeom prst="rect">
            <a:avLst/>
          </a:prstGeom>
          <a:solidFill>
            <a:srgbClr val="0066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6" name="Rectangle 90"/>
          <p:cNvSpPr>
            <a:spLocks/>
          </p:cNvSpPr>
          <p:nvPr/>
        </p:nvSpPr>
        <p:spPr bwMode="auto">
          <a:xfrm>
            <a:off x="7866063" y="3914775"/>
            <a:ext cx="255587" cy="182563"/>
          </a:xfrm>
          <a:prstGeom prst="rect">
            <a:avLst/>
          </a:prstGeom>
          <a:solidFill>
            <a:srgbClr val="0066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7" name="Rectangle 91"/>
          <p:cNvSpPr>
            <a:spLocks/>
          </p:cNvSpPr>
          <p:nvPr/>
        </p:nvSpPr>
        <p:spPr bwMode="auto">
          <a:xfrm>
            <a:off x="8266113" y="3914775"/>
            <a:ext cx="255587" cy="182563"/>
          </a:xfrm>
          <a:prstGeom prst="rect">
            <a:avLst/>
          </a:prstGeom>
          <a:solidFill>
            <a:srgbClr val="0066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8" name="Rectangle 92"/>
          <p:cNvSpPr>
            <a:spLocks/>
          </p:cNvSpPr>
          <p:nvPr/>
        </p:nvSpPr>
        <p:spPr bwMode="auto">
          <a:xfrm>
            <a:off x="8667750" y="3914775"/>
            <a:ext cx="255588" cy="182563"/>
          </a:xfrm>
          <a:prstGeom prst="rect">
            <a:avLst/>
          </a:prstGeom>
          <a:solidFill>
            <a:srgbClr val="0066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69" name="Rectangle 93"/>
          <p:cNvSpPr>
            <a:spLocks/>
          </p:cNvSpPr>
          <p:nvPr/>
        </p:nvSpPr>
        <p:spPr bwMode="auto">
          <a:xfrm>
            <a:off x="6262688" y="4252913"/>
            <a:ext cx="255587" cy="136525"/>
          </a:xfrm>
          <a:prstGeom prst="rect">
            <a:avLst/>
          </a:prstGeom>
          <a:solidFill>
            <a:srgbClr val="0099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0" name="Rectangle 94"/>
          <p:cNvSpPr>
            <a:spLocks/>
          </p:cNvSpPr>
          <p:nvPr/>
        </p:nvSpPr>
        <p:spPr bwMode="auto">
          <a:xfrm>
            <a:off x="6662738" y="4252913"/>
            <a:ext cx="255587" cy="136525"/>
          </a:xfrm>
          <a:prstGeom prst="rect">
            <a:avLst/>
          </a:prstGeom>
          <a:solidFill>
            <a:srgbClr val="0099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1" name="Rectangle 95"/>
          <p:cNvSpPr>
            <a:spLocks/>
          </p:cNvSpPr>
          <p:nvPr/>
        </p:nvSpPr>
        <p:spPr bwMode="auto">
          <a:xfrm>
            <a:off x="7064375" y="4252913"/>
            <a:ext cx="255588" cy="136525"/>
          </a:xfrm>
          <a:prstGeom prst="rect">
            <a:avLst/>
          </a:prstGeom>
          <a:solidFill>
            <a:srgbClr val="0099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2" name="Rectangle 96"/>
          <p:cNvSpPr>
            <a:spLocks/>
          </p:cNvSpPr>
          <p:nvPr/>
        </p:nvSpPr>
        <p:spPr bwMode="auto">
          <a:xfrm>
            <a:off x="7464425" y="4252913"/>
            <a:ext cx="255588" cy="136525"/>
          </a:xfrm>
          <a:prstGeom prst="rect">
            <a:avLst/>
          </a:prstGeom>
          <a:solidFill>
            <a:srgbClr val="0099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3" name="Rectangle 97"/>
          <p:cNvSpPr>
            <a:spLocks/>
          </p:cNvSpPr>
          <p:nvPr/>
        </p:nvSpPr>
        <p:spPr bwMode="auto">
          <a:xfrm>
            <a:off x="7866063" y="4252913"/>
            <a:ext cx="255587" cy="136525"/>
          </a:xfrm>
          <a:prstGeom prst="rect">
            <a:avLst/>
          </a:prstGeom>
          <a:solidFill>
            <a:srgbClr val="0099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4" name="Rectangle 98"/>
          <p:cNvSpPr>
            <a:spLocks/>
          </p:cNvSpPr>
          <p:nvPr/>
        </p:nvSpPr>
        <p:spPr bwMode="auto">
          <a:xfrm>
            <a:off x="8266113" y="4252913"/>
            <a:ext cx="255587" cy="136525"/>
          </a:xfrm>
          <a:prstGeom prst="rect">
            <a:avLst/>
          </a:prstGeom>
          <a:solidFill>
            <a:srgbClr val="0099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5" name="Rectangle 99"/>
          <p:cNvSpPr>
            <a:spLocks/>
          </p:cNvSpPr>
          <p:nvPr/>
        </p:nvSpPr>
        <p:spPr bwMode="auto">
          <a:xfrm>
            <a:off x="8667750" y="4252913"/>
            <a:ext cx="255588" cy="136525"/>
          </a:xfrm>
          <a:prstGeom prst="rect">
            <a:avLst/>
          </a:prstGeom>
          <a:solidFill>
            <a:srgbClr val="0099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6" name="Rectangle 100"/>
          <p:cNvSpPr>
            <a:spLocks/>
          </p:cNvSpPr>
          <p:nvPr/>
        </p:nvSpPr>
        <p:spPr bwMode="auto">
          <a:xfrm>
            <a:off x="6262688" y="4545013"/>
            <a:ext cx="255587" cy="92075"/>
          </a:xfrm>
          <a:prstGeom prst="rect">
            <a:avLst/>
          </a:prstGeom>
          <a:solidFill>
            <a:srgbClr val="66CC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7" name="Rectangle 101"/>
          <p:cNvSpPr>
            <a:spLocks/>
          </p:cNvSpPr>
          <p:nvPr/>
        </p:nvSpPr>
        <p:spPr bwMode="auto">
          <a:xfrm>
            <a:off x="6662738" y="4545013"/>
            <a:ext cx="255587" cy="92075"/>
          </a:xfrm>
          <a:prstGeom prst="rect">
            <a:avLst/>
          </a:prstGeom>
          <a:solidFill>
            <a:srgbClr val="66CC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8" name="Rectangle 102"/>
          <p:cNvSpPr>
            <a:spLocks/>
          </p:cNvSpPr>
          <p:nvPr/>
        </p:nvSpPr>
        <p:spPr bwMode="auto">
          <a:xfrm>
            <a:off x="7064375" y="4545013"/>
            <a:ext cx="255588" cy="92075"/>
          </a:xfrm>
          <a:prstGeom prst="rect">
            <a:avLst/>
          </a:prstGeom>
          <a:solidFill>
            <a:srgbClr val="66CC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79" name="Rectangle 103"/>
          <p:cNvSpPr>
            <a:spLocks/>
          </p:cNvSpPr>
          <p:nvPr/>
        </p:nvSpPr>
        <p:spPr bwMode="auto">
          <a:xfrm>
            <a:off x="7464425" y="4545013"/>
            <a:ext cx="255588" cy="92075"/>
          </a:xfrm>
          <a:prstGeom prst="rect">
            <a:avLst/>
          </a:prstGeom>
          <a:solidFill>
            <a:srgbClr val="66CC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0" name="Rectangle 104"/>
          <p:cNvSpPr>
            <a:spLocks/>
          </p:cNvSpPr>
          <p:nvPr/>
        </p:nvSpPr>
        <p:spPr bwMode="auto">
          <a:xfrm>
            <a:off x="7866063" y="4545013"/>
            <a:ext cx="255587" cy="92075"/>
          </a:xfrm>
          <a:prstGeom prst="rect">
            <a:avLst/>
          </a:prstGeom>
          <a:solidFill>
            <a:srgbClr val="66CC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1" name="Rectangle 105"/>
          <p:cNvSpPr>
            <a:spLocks/>
          </p:cNvSpPr>
          <p:nvPr/>
        </p:nvSpPr>
        <p:spPr bwMode="auto">
          <a:xfrm>
            <a:off x="8266113" y="4545013"/>
            <a:ext cx="255587" cy="92075"/>
          </a:xfrm>
          <a:prstGeom prst="rect">
            <a:avLst/>
          </a:prstGeom>
          <a:solidFill>
            <a:srgbClr val="66CC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2" name="Rectangle 106"/>
          <p:cNvSpPr>
            <a:spLocks/>
          </p:cNvSpPr>
          <p:nvPr/>
        </p:nvSpPr>
        <p:spPr bwMode="auto">
          <a:xfrm>
            <a:off x="8667750" y="4545013"/>
            <a:ext cx="255588" cy="92075"/>
          </a:xfrm>
          <a:prstGeom prst="rect">
            <a:avLst/>
          </a:prstGeom>
          <a:solidFill>
            <a:srgbClr val="66CC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3" name="Rectangle 107"/>
          <p:cNvSpPr>
            <a:spLocks/>
          </p:cNvSpPr>
          <p:nvPr/>
        </p:nvSpPr>
        <p:spPr bwMode="auto">
          <a:xfrm>
            <a:off x="5060950" y="3916363"/>
            <a:ext cx="255588" cy="182562"/>
          </a:xfrm>
          <a:prstGeom prst="rect">
            <a:avLst/>
          </a:prstGeom>
          <a:solidFill>
            <a:srgbClr val="0066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4" name="Rectangle 108"/>
          <p:cNvSpPr>
            <a:spLocks/>
          </p:cNvSpPr>
          <p:nvPr/>
        </p:nvSpPr>
        <p:spPr bwMode="auto">
          <a:xfrm>
            <a:off x="5461000" y="3916363"/>
            <a:ext cx="255588" cy="182562"/>
          </a:xfrm>
          <a:prstGeom prst="rect">
            <a:avLst/>
          </a:prstGeom>
          <a:solidFill>
            <a:srgbClr val="0066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5" name="Rectangle 109"/>
          <p:cNvSpPr>
            <a:spLocks/>
          </p:cNvSpPr>
          <p:nvPr/>
        </p:nvSpPr>
        <p:spPr bwMode="auto">
          <a:xfrm>
            <a:off x="5861050" y="3916363"/>
            <a:ext cx="255588" cy="182562"/>
          </a:xfrm>
          <a:prstGeom prst="rect">
            <a:avLst/>
          </a:prstGeom>
          <a:solidFill>
            <a:srgbClr val="0066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6" name="Rectangle 110"/>
          <p:cNvSpPr>
            <a:spLocks/>
          </p:cNvSpPr>
          <p:nvPr/>
        </p:nvSpPr>
        <p:spPr bwMode="auto">
          <a:xfrm>
            <a:off x="5060950" y="4254500"/>
            <a:ext cx="255588" cy="136525"/>
          </a:xfrm>
          <a:prstGeom prst="rect">
            <a:avLst/>
          </a:prstGeom>
          <a:solidFill>
            <a:srgbClr val="0099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7" name="Rectangle 111"/>
          <p:cNvSpPr>
            <a:spLocks/>
          </p:cNvSpPr>
          <p:nvPr/>
        </p:nvSpPr>
        <p:spPr bwMode="auto">
          <a:xfrm>
            <a:off x="5461000" y="4254500"/>
            <a:ext cx="255588" cy="136525"/>
          </a:xfrm>
          <a:prstGeom prst="rect">
            <a:avLst/>
          </a:prstGeom>
          <a:solidFill>
            <a:srgbClr val="0099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8" name="Rectangle 112"/>
          <p:cNvSpPr>
            <a:spLocks/>
          </p:cNvSpPr>
          <p:nvPr/>
        </p:nvSpPr>
        <p:spPr bwMode="auto">
          <a:xfrm>
            <a:off x="5861050" y="4254500"/>
            <a:ext cx="255588" cy="136525"/>
          </a:xfrm>
          <a:prstGeom prst="rect">
            <a:avLst/>
          </a:prstGeom>
          <a:solidFill>
            <a:srgbClr val="0099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89" name="Rectangle 113"/>
          <p:cNvSpPr>
            <a:spLocks/>
          </p:cNvSpPr>
          <p:nvPr/>
        </p:nvSpPr>
        <p:spPr bwMode="auto">
          <a:xfrm>
            <a:off x="5060950" y="4546600"/>
            <a:ext cx="255588" cy="92075"/>
          </a:xfrm>
          <a:prstGeom prst="rect">
            <a:avLst/>
          </a:prstGeom>
          <a:solidFill>
            <a:srgbClr val="66CC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90" name="Rectangle 114"/>
          <p:cNvSpPr>
            <a:spLocks/>
          </p:cNvSpPr>
          <p:nvPr/>
        </p:nvSpPr>
        <p:spPr bwMode="auto">
          <a:xfrm>
            <a:off x="5461000" y="4546600"/>
            <a:ext cx="255588" cy="92075"/>
          </a:xfrm>
          <a:prstGeom prst="rect">
            <a:avLst/>
          </a:prstGeom>
          <a:solidFill>
            <a:srgbClr val="66CC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91" name="Rectangle 115"/>
          <p:cNvSpPr>
            <a:spLocks/>
          </p:cNvSpPr>
          <p:nvPr/>
        </p:nvSpPr>
        <p:spPr bwMode="auto">
          <a:xfrm>
            <a:off x="5861050" y="4546600"/>
            <a:ext cx="255588" cy="92075"/>
          </a:xfrm>
          <a:prstGeom prst="rect">
            <a:avLst/>
          </a:prstGeom>
          <a:solidFill>
            <a:srgbClr val="66CC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692" name="Picture 11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6075" y="4786313"/>
            <a:ext cx="2019300" cy="161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693" name="Picture 117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9613" y="5024438"/>
            <a:ext cx="1131887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694" name="Picture 118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59613" y="5024438"/>
            <a:ext cx="1131887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695" name="Picture 119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59613" y="5024438"/>
            <a:ext cx="1131887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696" name="Picture 12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9613" y="5024438"/>
            <a:ext cx="1131887" cy="101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" name="Group 121"/>
          <p:cNvGrpSpPr>
            <a:grpSpLocks/>
          </p:cNvGrpSpPr>
          <p:nvPr/>
        </p:nvGrpSpPr>
        <p:grpSpPr bwMode="auto">
          <a:xfrm>
            <a:off x="5002213" y="3117850"/>
            <a:ext cx="3897312" cy="215900"/>
            <a:chOff x="0" y="0"/>
            <a:chExt cx="2454" cy="136"/>
          </a:xfrm>
        </p:grpSpPr>
        <p:sp>
          <p:nvSpPr>
            <p:cNvPr id="66639" name="Line 122"/>
            <p:cNvSpPr>
              <a:spLocks noChangeShapeType="1"/>
            </p:cNvSpPr>
            <p:nvPr/>
          </p:nvSpPr>
          <p:spPr bwMode="auto">
            <a:xfrm rot="10800000" flipH="1">
              <a:off x="12" y="129"/>
              <a:ext cx="244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0" name="Rectangle 123"/>
            <p:cNvSpPr>
              <a:spLocks/>
            </p:cNvSpPr>
            <p:nvPr/>
          </p:nvSpPr>
          <p:spPr bwMode="auto">
            <a:xfrm>
              <a:off x="0" y="0"/>
              <a:ext cx="698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65000"/>
                </a:lnSpc>
              </a:pPr>
              <a:r>
                <a:rPr lang="en-US"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playout time</a:t>
              </a:r>
            </a:p>
          </p:txBody>
        </p:sp>
      </p:grpSp>
      <p:grpSp>
        <p:nvGrpSpPr>
          <p:cNvPr id="10" name="Group 124"/>
          <p:cNvGrpSpPr>
            <a:grpSpLocks/>
          </p:cNvGrpSpPr>
          <p:nvPr/>
        </p:nvGrpSpPr>
        <p:grpSpPr bwMode="auto">
          <a:xfrm>
            <a:off x="4243388" y="3335338"/>
            <a:ext cx="650875" cy="1387475"/>
            <a:chOff x="0" y="0"/>
            <a:chExt cx="409" cy="874"/>
          </a:xfrm>
        </p:grpSpPr>
        <p:sp>
          <p:nvSpPr>
            <p:cNvPr id="66637" name="Line 125"/>
            <p:cNvSpPr>
              <a:spLocks noChangeShapeType="1"/>
            </p:cNvSpPr>
            <p:nvPr/>
          </p:nvSpPr>
          <p:spPr bwMode="auto">
            <a:xfrm rot="10800000" flipH="1">
              <a:off x="408" y="0"/>
              <a:ext cx="1" cy="8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38" name="Rectangle 126"/>
            <p:cNvSpPr>
              <a:spLocks/>
            </p:cNvSpPr>
            <p:nvPr/>
          </p:nvSpPr>
          <p:spPr bwMode="auto">
            <a:xfrm>
              <a:off x="0" y="738"/>
              <a:ext cx="378" cy="1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65000"/>
                </a:lnSpc>
              </a:pPr>
              <a:r>
                <a:rPr lang="en-US" sz="1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rPr>
                <a:t>quality</a:t>
              </a:r>
            </a:p>
          </p:txBody>
        </p:sp>
      </p:grpSp>
      <p:grpSp>
        <p:nvGrpSpPr>
          <p:cNvPr id="11" name="Group 127"/>
          <p:cNvGrpSpPr>
            <a:grpSpLocks/>
          </p:cNvGrpSpPr>
          <p:nvPr/>
        </p:nvGrpSpPr>
        <p:grpSpPr bwMode="auto">
          <a:xfrm>
            <a:off x="5110163" y="3641725"/>
            <a:ext cx="3697287" cy="981075"/>
            <a:chOff x="0" y="0"/>
            <a:chExt cx="2329" cy="618"/>
          </a:xfrm>
        </p:grpSpPr>
        <p:sp>
          <p:nvSpPr>
            <p:cNvPr id="66635" name="AutoShape 128"/>
            <p:cNvSpPr>
              <a:spLocks/>
            </p:cNvSpPr>
            <p:nvPr/>
          </p:nvSpPr>
          <p:spPr bwMode="auto">
            <a:xfrm>
              <a:off x="0" y="8"/>
              <a:ext cx="2329" cy="599"/>
            </a:xfrm>
            <a:custGeom>
              <a:avLst/>
              <a:gdLst>
                <a:gd name="T0" fmla="*/ 0 w 21600"/>
                <a:gd name="T1" fmla="*/ 0 h 20962"/>
                <a:gd name="T2" fmla="*/ 21600 w 21600"/>
                <a:gd name="T3" fmla="*/ 20962 h 20962"/>
              </a:gdLst>
              <a:ahLst/>
              <a:cxnLst/>
              <a:rect l="T0" t="T1" r="T2" b="T3"/>
              <a:pathLst>
                <a:path w="21600" h="20962">
                  <a:moveTo>
                    <a:pt x="0" y="20478"/>
                  </a:moveTo>
                  <a:cubicBezTo>
                    <a:pt x="1206" y="20898"/>
                    <a:pt x="2411" y="21317"/>
                    <a:pt x="3144" y="20478"/>
                  </a:cubicBezTo>
                  <a:cubicBezTo>
                    <a:pt x="3877" y="19639"/>
                    <a:pt x="4044" y="16424"/>
                    <a:pt x="4396" y="15445"/>
                  </a:cubicBezTo>
                  <a:cubicBezTo>
                    <a:pt x="4748" y="14467"/>
                    <a:pt x="4359" y="14711"/>
                    <a:pt x="5259" y="14571"/>
                  </a:cubicBezTo>
                  <a:cubicBezTo>
                    <a:pt x="6158" y="14432"/>
                    <a:pt x="8894" y="14956"/>
                    <a:pt x="9822" y="14571"/>
                  </a:cubicBezTo>
                  <a:cubicBezTo>
                    <a:pt x="10749" y="14187"/>
                    <a:pt x="10526" y="13243"/>
                    <a:pt x="10842" y="12195"/>
                  </a:cubicBezTo>
                  <a:cubicBezTo>
                    <a:pt x="11157" y="11146"/>
                    <a:pt x="11445" y="9084"/>
                    <a:pt x="11704" y="8350"/>
                  </a:cubicBezTo>
                  <a:cubicBezTo>
                    <a:pt x="11964" y="7616"/>
                    <a:pt x="11899" y="7861"/>
                    <a:pt x="12409" y="7756"/>
                  </a:cubicBezTo>
                  <a:cubicBezTo>
                    <a:pt x="12919" y="7651"/>
                    <a:pt x="14292" y="8105"/>
                    <a:pt x="14765" y="7756"/>
                  </a:cubicBezTo>
                  <a:cubicBezTo>
                    <a:pt x="15238" y="7406"/>
                    <a:pt x="15043" y="6882"/>
                    <a:pt x="15238" y="5694"/>
                  </a:cubicBezTo>
                  <a:cubicBezTo>
                    <a:pt x="15433" y="4505"/>
                    <a:pt x="15637" y="1604"/>
                    <a:pt x="15943" y="661"/>
                  </a:cubicBezTo>
                  <a:cubicBezTo>
                    <a:pt x="16249" y="-283"/>
                    <a:pt x="16100" y="171"/>
                    <a:pt x="17046" y="67"/>
                  </a:cubicBezTo>
                  <a:cubicBezTo>
                    <a:pt x="17992" y="-38"/>
                    <a:pt x="19791" y="-3"/>
                    <a:pt x="21600" y="67"/>
                  </a:cubicBezTo>
                </a:path>
              </a:pathLst>
            </a:custGeom>
            <a:noFill/>
            <a:ln w="38100">
              <a:solidFill>
                <a:srgbClr val="FC0A04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36" name="Rectangle 129"/>
            <p:cNvSpPr>
              <a:spLocks/>
            </p:cNvSpPr>
            <p:nvPr/>
          </p:nvSpPr>
          <p:spPr bwMode="auto">
            <a:xfrm>
              <a:off x="0" y="0"/>
              <a:ext cx="2329" cy="6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1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501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1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1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1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501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1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6501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7001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7502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8003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8504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9005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9506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7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508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1009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151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2011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2512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3013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3514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4015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4516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17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518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6019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652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7021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7522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1022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1523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2024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2525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3026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3527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4028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4529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503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5531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6032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36533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7034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7535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8036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38537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39038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39539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004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40541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41042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41543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42044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42545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3046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43547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44048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44549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4505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45551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1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502"/>
                            </p:stCondLst>
                            <p:childTnLst>
                              <p:par>
                                <p:cTn id="224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3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504"/>
                            </p:stCondLst>
                            <p:childTnLst>
                              <p:par>
                                <p:cTn id="230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5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506"/>
                            </p:stCondLst>
                            <p:childTnLst>
                              <p:par>
                                <p:cTn id="236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9" grpId="0" animBg="1"/>
      <p:bldP spid="24610" grpId="0" animBg="1"/>
      <p:bldP spid="24611" grpId="0" animBg="1"/>
      <p:bldP spid="24612" grpId="0" animBg="1"/>
      <p:bldP spid="24613" grpId="0" animBg="1"/>
      <p:bldP spid="24614" grpId="0" animBg="1"/>
      <p:bldP spid="24615" grpId="0" animBg="1"/>
      <p:bldP spid="24616" grpId="0" animBg="1"/>
      <p:bldP spid="24617" grpId="0" animBg="1"/>
      <p:bldP spid="24617" grpId="1" animBg="1"/>
      <p:bldP spid="24649" grpId="0" animBg="1"/>
      <p:bldP spid="24650" grpId="0" animBg="1"/>
      <p:bldP spid="24651" grpId="0" animBg="1"/>
      <p:bldP spid="24652" grpId="0" animBg="1"/>
      <p:bldP spid="24652" grpId="1" animBg="1"/>
      <p:bldP spid="24653" grpId="0" animBg="1"/>
      <p:bldP spid="24653" grpId="1" animBg="1"/>
      <p:bldP spid="24654" grpId="0" animBg="1"/>
      <p:bldP spid="24654" grpId="1" animBg="1"/>
      <p:bldP spid="24655" grpId="0" animBg="1"/>
      <p:bldP spid="24655" grpId="1" animBg="1"/>
      <p:bldP spid="24656" grpId="0" animBg="1"/>
      <p:bldP spid="24656" grpId="1" animBg="1"/>
      <p:bldP spid="24657" grpId="0" animBg="1"/>
      <p:bldP spid="24657" grpId="1" animBg="1"/>
      <p:bldP spid="24658" grpId="0" animBg="1"/>
      <p:bldP spid="24658" grpId="1" animBg="1"/>
      <p:bldP spid="24659" grpId="0" animBg="1"/>
      <p:bldP spid="24659" grpId="1" animBg="1"/>
      <p:bldP spid="24660" grpId="0" animBg="1"/>
      <p:bldP spid="24660" grpId="1" animBg="1"/>
      <p:bldP spid="24662" grpId="0" animBg="1"/>
      <p:bldP spid="24663" grpId="0" animBg="1"/>
      <p:bldP spid="24664" grpId="0" animBg="1"/>
      <p:bldP spid="24665" grpId="0" animBg="1"/>
      <p:bldP spid="24666" grpId="0" animBg="1"/>
      <p:bldP spid="24667" grpId="0" animBg="1"/>
      <p:bldP spid="24668" grpId="0" animBg="1"/>
      <p:bldP spid="24669" grpId="0" animBg="1"/>
      <p:bldP spid="24670" grpId="0" animBg="1"/>
      <p:bldP spid="24671" grpId="0" animBg="1"/>
      <p:bldP spid="24672" grpId="0" animBg="1"/>
      <p:bldP spid="24673" grpId="0" animBg="1"/>
      <p:bldP spid="24674" grpId="0" animBg="1"/>
      <p:bldP spid="24675" grpId="0" animBg="1"/>
      <p:bldP spid="24676" grpId="0" animBg="1"/>
      <p:bldP spid="24677" grpId="0" animBg="1"/>
      <p:bldP spid="24678" grpId="0" animBg="1"/>
      <p:bldP spid="24679" grpId="0" animBg="1"/>
      <p:bldP spid="24680" grpId="0" animBg="1"/>
      <p:bldP spid="24681" grpId="0" animBg="1"/>
      <p:bldP spid="24682" grpId="0" animBg="1"/>
      <p:bldP spid="24683" grpId="0" animBg="1"/>
      <p:bldP spid="24684" grpId="0" animBg="1"/>
      <p:bldP spid="24685" grpId="0" animBg="1"/>
      <p:bldP spid="24686" grpId="0" animBg="1"/>
      <p:bldP spid="24687" grpId="0" animBg="1"/>
      <p:bldP spid="24688" grpId="0" animBg="1"/>
      <p:bldP spid="24689" grpId="0" animBg="1"/>
      <p:bldP spid="24690" grpId="0" animBg="1"/>
      <p:bldP spid="2469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67628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9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7587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67588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67626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7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67589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7590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67624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5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67591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7592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67622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3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7593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67594" name="Rectangle 17"/>
          <p:cNvSpPr>
            <a:spLocks noGrp="1" noChangeArrowheads="1"/>
          </p:cNvSpPr>
          <p:nvPr>
            <p:ph type="title"/>
          </p:nvPr>
        </p:nvSpPr>
        <p:spPr>
          <a:xfrm>
            <a:off x="312738" y="0"/>
            <a:ext cx="8797925" cy="836613"/>
          </a:xfrm>
        </p:spPr>
        <p:txBody>
          <a:bodyPr rIns="33900" anchor="ctr"/>
          <a:lstStyle/>
          <a:p>
            <a:pPr marL="0" indent="0" eaLnBrk="1" hangingPunct="1"/>
            <a:r>
              <a:rPr lang="en-US"/>
              <a:t>DAVVI</a:t>
            </a:r>
          </a:p>
        </p:txBody>
      </p:sp>
      <p:sp>
        <p:nvSpPr>
          <p:cNvPr id="67595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69850" y="866775"/>
            <a:ext cx="4313238" cy="5991225"/>
          </a:xfrm>
        </p:spPr>
        <p:txBody>
          <a:bodyPr lIns="0" tIns="0" rIns="0" bIns="0"/>
          <a:lstStyle/>
          <a:p>
            <a:pPr marL="284163" indent="-284163" eaLnBrk="1" hangingPunct="1"/>
            <a:r>
              <a:rPr lang="en-US" sz="2000"/>
              <a:t>For load-balancing and scaling multiple servers</a:t>
            </a:r>
            <a:r>
              <a:rPr lang="en-US" sz="2000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/>
            </a:r>
            <a:br>
              <a:rPr lang="en-US" sz="2000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</a:br>
            <a:endParaRPr lang="en-US" sz="2000">
              <a:latin typeface="ＭＳ Ｐゴシック" charset="-128"/>
              <a:ea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284163" indent="-284163" eaLnBrk="1" hangingPunct="1"/>
            <a:r>
              <a:rPr lang="en-US" sz="2000"/>
              <a:t>Downloads segments </a:t>
            </a:r>
            <a:r>
              <a:rPr lang="en-US" sz="2000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/>
            </a:r>
            <a:br>
              <a:rPr lang="en-US" sz="2000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</a:br>
            <a:endParaRPr lang="en-US" sz="2000">
              <a:latin typeface="ＭＳ Ｐゴシック" charset="-128"/>
              <a:ea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284163" indent="-284163" eaLnBrk="1" hangingPunct="1"/>
            <a:r>
              <a:rPr lang="en-US" sz="2000"/>
              <a:t>A tracker manages information about segment locations</a:t>
            </a:r>
            <a:r>
              <a:rPr lang="en-US" sz="2000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/>
            </a:r>
            <a:br>
              <a:rPr lang="en-US" sz="2000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</a:br>
            <a:endParaRPr lang="en-US" sz="2000">
              <a:latin typeface="ＭＳ Ｐゴシック" charset="-128"/>
              <a:ea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284163" indent="-284163" eaLnBrk="1" hangingPunct="1"/>
            <a:r>
              <a:rPr lang="en-US" sz="2000"/>
              <a:t>The user contacts the tracker </a:t>
            </a:r>
            <a:r>
              <a:rPr lang="en-US" sz="2000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/>
            </a:r>
            <a:br>
              <a:rPr lang="en-US" sz="2000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</a:br>
            <a:r>
              <a:rPr lang="en-US" sz="2000"/>
              <a:t>for segment locations</a:t>
            </a:r>
            <a:r>
              <a:rPr lang="en-US" sz="2000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/>
            </a:r>
            <a:br>
              <a:rPr lang="en-US" sz="2000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</a:br>
            <a:endParaRPr lang="en-US" sz="2000">
              <a:latin typeface="ＭＳ Ｐゴシック" charset="-128"/>
              <a:ea typeface="ＭＳ Ｐゴシック" charset="-128"/>
              <a:cs typeface="ＭＳ Ｐゴシック" charset="-128"/>
              <a:sym typeface="ＭＳ Ｐゴシック" charset="-128"/>
            </a:endParaRPr>
          </a:p>
          <a:p>
            <a:pPr marL="284163" indent="-284163" eaLnBrk="1" hangingPunct="1"/>
            <a:r>
              <a:rPr lang="en-US" sz="2000"/>
              <a:t>User sends </a:t>
            </a:r>
            <a:r>
              <a:rPr lang="en-US" sz="2000" b="1">
                <a:solidFill>
                  <a:srgbClr val="FF0000"/>
                </a:solidFill>
              </a:rPr>
              <a:t>HTTP GET requests</a:t>
            </a:r>
            <a:r>
              <a:rPr lang="en-US" sz="2000"/>
              <a:t> to download </a:t>
            </a:r>
            <a:r>
              <a:rPr lang="en-US" sz="2000" b="1">
                <a:solidFill>
                  <a:srgbClr val="0066CC"/>
                </a:solidFill>
              </a:rPr>
              <a:t>video segments</a:t>
            </a:r>
            <a:endParaRPr lang="en-US"/>
          </a:p>
          <a:p>
            <a:pPr marL="284163" indent="-284163" eaLnBrk="1" hangingPunct="1"/>
            <a:endParaRPr lang="en-US" sz="2000" b="1">
              <a:solidFill>
                <a:srgbClr val="0066CC"/>
              </a:solidFill>
              <a:ea typeface="ヒラギノ角ゴ ProN W6" charset="-128"/>
              <a:cs typeface="ヒラギノ角ゴ ProN W6" charset="-128"/>
            </a:endParaRPr>
          </a:p>
          <a:p>
            <a:pPr marL="284163" indent="-284163" eaLnBrk="1" hangingPunct="1"/>
            <a:r>
              <a:rPr lang="en-US" sz="2000" b="1">
                <a:solidFill>
                  <a:srgbClr val="1C1C1C"/>
                </a:solidFill>
              </a:rPr>
              <a:t>Not so unlike Move Networks and Microsoft SmoothHD</a:t>
            </a:r>
            <a:endParaRPr lang="en-US" sz="2000" b="1">
              <a:solidFill>
                <a:srgbClr val="1C1C1C"/>
              </a:solidFill>
              <a:ea typeface="ヒラギノ角ゴ ProN W6" charset="-128"/>
              <a:cs typeface="ヒラギノ角ゴ ProN W6" charset="-128"/>
            </a:endParaRPr>
          </a:p>
          <a:p>
            <a:pPr marL="684213" lvl="1" indent="-284163" eaLnBrk="1" hangingPunct="1"/>
            <a:r>
              <a:rPr lang="en-US" sz="1600" b="1">
                <a:solidFill>
                  <a:srgbClr val="0066CC"/>
                </a:solidFill>
              </a:rPr>
              <a:t>Just faster </a:t>
            </a:r>
            <a:r>
              <a:rPr lang="en-US" sz="1600">
                <a:solidFill>
                  <a:srgbClr val="0066CC"/>
                </a:solidFill>
                <a:latin typeface="Wingdings" charset="2"/>
                <a:ea typeface="Wingdings" charset="2"/>
                <a:cs typeface="Wingdings" charset="2"/>
                <a:sym typeface="Wingdings" charset="2"/>
              </a:rPr>
              <a:t></a:t>
            </a:r>
            <a:endParaRPr lang="en-US" sz="1600">
              <a:solidFill>
                <a:srgbClr val="0066CC"/>
              </a:solidFill>
              <a:latin typeface="Wingdings" charset="2"/>
              <a:sym typeface="Wingdings" charset="2"/>
            </a:endParaRPr>
          </a:p>
        </p:txBody>
      </p:sp>
      <p:grpSp>
        <p:nvGrpSpPr>
          <p:cNvPr id="67596" name="Group 19"/>
          <p:cNvGrpSpPr>
            <a:grpSpLocks/>
          </p:cNvGrpSpPr>
          <p:nvPr/>
        </p:nvGrpSpPr>
        <p:grpSpPr bwMode="auto">
          <a:xfrm>
            <a:off x="4824413" y="1347788"/>
            <a:ext cx="4048125" cy="1504950"/>
            <a:chOff x="0" y="0"/>
            <a:chExt cx="2549" cy="947"/>
          </a:xfrm>
        </p:grpSpPr>
        <p:sp>
          <p:nvSpPr>
            <p:cNvPr id="67617" name="AutoShape 20"/>
            <p:cNvSpPr>
              <a:spLocks/>
            </p:cNvSpPr>
            <p:nvPr/>
          </p:nvSpPr>
          <p:spPr bwMode="auto">
            <a:xfrm>
              <a:off x="0" y="0"/>
              <a:ext cx="2549" cy="947"/>
            </a:xfrm>
            <a:custGeom>
              <a:avLst/>
              <a:gdLst>
                <a:gd name="T0" fmla="*/ 0 w 21264"/>
                <a:gd name="T1" fmla="*/ 0 h 20623"/>
                <a:gd name="T2" fmla="*/ 21264 w 21264"/>
                <a:gd name="T3" fmla="*/ 20623 h 20623"/>
              </a:gdLst>
              <a:ahLst/>
              <a:cxnLst/>
              <a:rect l="T0" t="T1" r="T2" b="T3"/>
              <a:pathLst>
                <a:path w="21264" h="20623">
                  <a:moveTo>
                    <a:pt x="1919" y="6857"/>
                  </a:moveTo>
                  <a:cubicBezTo>
                    <a:pt x="744" y="7018"/>
                    <a:pt x="-110" y="8412"/>
                    <a:pt x="11" y="9971"/>
                  </a:cubicBezTo>
                  <a:cubicBezTo>
                    <a:pt x="81" y="10871"/>
                    <a:pt x="470" y="11672"/>
                    <a:pt x="1058" y="12130"/>
                  </a:cubicBezTo>
                  <a:lnTo>
                    <a:pt x="1047" y="12097"/>
                  </a:lnTo>
                  <a:cubicBezTo>
                    <a:pt x="237" y="13237"/>
                    <a:pt x="282" y="15025"/>
                    <a:pt x="1147" y="16091"/>
                  </a:cubicBezTo>
                  <a:cubicBezTo>
                    <a:pt x="1608" y="16659"/>
                    <a:pt x="2236" y="16931"/>
                    <a:pt x="2864" y="16834"/>
                  </a:cubicBezTo>
                  <a:lnTo>
                    <a:pt x="2853" y="16853"/>
                  </a:lnTo>
                  <a:cubicBezTo>
                    <a:pt x="3897" y="19265"/>
                    <a:pt x="6219" y="20100"/>
                    <a:pt x="8040" y="18718"/>
                  </a:cubicBezTo>
                  <a:cubicBezTo>
                    <a:pt x="8063" y="18700"/>
                    <a:pt x="8086" y="18683"/>
                    <a:pt x="8108" y="18665"/>
                  </a:cubicBezTo>
                  <a:lnTo>
                    <a:pt x="8102" y="18668"/>
                  </a:lnTo>
                  <a:cubicBezTo>
                    <a:pt x="9122" y="20688"/>
                    <a:pt x="11186" y="21231"/>
                    <a:pt x="12712" y="19881"/>
                  </a:cubicBezTo>
                  <a:cubicBezTo>
                    <a:pt x="13352" y="19315"/>
                    <a:pt x="13823" y="18473"/>
                    <a:pt x="14046" y="17498"/>
                  </a:cubicBezTo>
                  <a:lnTo>
                    <a:pt x="14050" y="17522"/>
                  </a:lnTo>
                  <a:cubicBezTo>
                    <a:pt x="15384" y="18621"/>
                    <a:pt x="17141" y="18085"/>
                    <a:pt x="17974" y="16325"/>
                  </a:cubicBezTo>
                  <a:cubicBezTo>
                    <a:pt x="18252" y="15737"/>
                    <a:pt x="18401" y="15059"/>
                    <a:pt x="18406" y="14366"/>
                  </a:cubicBezTo>
                  <a:lnTo>
                    <a:pt x="18400" y="14357"/>
                  </a:lnTo>
                  <a:cubicBezTo>
                    <a:pt x="20223" y="14013"/>
                    <a:pt x="21490" y="11783"/>
                    <a:pt x="21229" y="9377"/>
                  </a:cubicBezTo>
                  <a:cubicBezTo>
                    <a:pt x="21148" y="8627"/>
                    <a:pt x="20922" y="7918"/>
                    <a:pt x="20573" y="7318"/>
                  </a:cubicBezTo>
                  <a:lnTo>
                    <a:pt x="20566" y="7316"/>
                  </a:lnTo>
                  <a:cubicBezTo>
                    <a:pt x="21137" y="5554"/>
                    <a:pt x="20520" y="3512"/>
                    <a:pt x="19188" y="2756"/>
                  </a:cubicBezTo>
                  <a:cubicBezTo>
                    <a:pt x="19076" y="2693"/>
                    <a:pt x="18961" y="2640"/>
                    <a:pt x="18843" y="2597"/>
                  </a:cubicBezTo>
                  <a:lnTo>
                    <a:pt x="18852" y="2591"/>
                  </a:lnTo>
                  <a:cubicBezTo>
                    <a:pt x="18618" y="879"/>
                    <a:pt x="17375" y="-258"/>
                    <a:pt x="16075" y="50"/>
                  </a:cubicBezTo>
                  <a:cubicBezTo>
                    <a:pt x="15529" y="180"/>
                    <a:pt x="15034" y="555"/>
                    <a:pt x="14675" y="1113"/>
                  </a:cubicBezTo>
                  <a:lnTo>
                    <a:pt x="14679" y="1117"/>
                  </a:lnTo>
                  <a:cubicBezTo>
                    <a:pt x="13960" y="-129"/>
                    <a:pt x="12611" y="-369"/>
                    <a:pt x="11668" y="582"/>
                  </a:cubicBezTo>
                  <a:cubicBezTo>
                    <a:pt x="11406" y="845"/>
                    <a:pt x="11194" y="1183"/>
                    <a:pt x="11048" y="1572"/>
                  </a:cubicBezTo>
                  <a:lnTo>
                    <a:pt x="11055" y="1618"/>
                  </a:lnTo>
                  <a:cubicBezTo>
                    <a:pt x="10022" y="274"/>
                    <a:pt x="8360" y="291"/>
                    <a:pt x="7343" y="1657"/>
                  </a:cubicBezTo>
                  <a:cubicBezTo>
                    <a:pt x="7165" y="1895"/>
                    <a:pt x="7014" y="2167"/>
                    <a:pt x="6895" y="2463"/>
                  </a:cubicBezTo>
                  <a:lnTo>
                    <a:pt x="6887" y="2485"/>
                  </a:lnTo>
                  <a:cubicBezTo>
                    <a:pt x="5303" y="1260"/>
                    <a:pt x="3266" y="1962"/>
                    <a:pt x="2338" y="4053"/>
                  </a:cubicBezTo>
                  <a:cubicBezTo>
                    <a:pt x="1962" y="4900"/>
                    <a:pt x="1812" y="5889"/>
                    <a:pt x="1913" y="6862"/>
                  </a:cubicBezTo>
                  <a:close/>
                  <a:moveTo>
                    <a:pt x="1919" y="6857"/>
                  </a:moveTo>
                </a:path>
              </a:pathLst>
            </a:custGeom>
            <a:solidFill>
              <a:srgbClr val="FFCC6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8" name="AutoShape 21"/>
            <p:cNvSpPr>
              <a:spLocks/>
            </p:cNvSpPr>
            <p:nvPr/>
          </p:nvSpPr>
          <p:spPr bwMode="auto">
            <a:xfrm>
              <a:off x="861" y="738"/>
              <a:ext cx="425" cy="15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CC6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9" name="AutoShape 22"/>
            <p:cNvSpPr>
              <a:spLocks/>
            </p:cNvSpPr>
            <p:nvPr/>
          </p:nvSpPr>
          <p:spPr bwMode="auto">
            <a:xfrm>
              <a:off x="1032" y="593"/>
              <a:ext cx="283" cy="10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CC6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0" name="AutoShape 23"/>
            <p:cNvSpPr>
              <a:spLocks/>
            </p:cNvSpPr>
            <p:nvPr/>
          </p:nvSpPr>
          <p:spPr bwMode="auto">
            <a:xfrm>
              <a:off x="1173" y="500"/>
              <a:ext cx="141" cy="5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CC66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21" name="Rectangle 24"/>
            <p:cNvSpPr>
              <a:spLocks/>
            </p:cNvSpPr>
            <p:nvPr/>
          </p:nvSpPr>
          <p:spPr bwMode="auto">
            <a:xfrm>
              <a:off x="351" y="143"/>
              <a:ext cx="1666" cy="6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7597" name="Picture 2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4138" y="1858963"/>
            <a:ext cx="574675" cy="57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7598" name="Picture 2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4788" y="1946275"/>
            <a:ext cx="574675" cy="57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7599" name="Picture 2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2738" y="1608138"/>
            <a:ext cx="574675" cy="57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7600" name="Picture 2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8300" y="2717800"/>
            <a:ext cx="574675" cy="57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7601" name="Line 29"/>
          <p:cNvSpPr>
            <a:spLocks noChangeShapeType="1"/>
          </p:cNvSpPr>
          <p:nvPr/>
        </p:nvSpPr>
        <p:spPr bwMode="auto">
          <a:xfrm rot="10800000">
            <a:off x="4675188" y="3262313"/>
            <a:ext cx="1089025" cy="14255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02" name="Line 30"/>
          <p:cNvSpPr>
            <a:spLocks noChangeShapeType="1"/>
          </p:cNvSpPr>
          <p:nvPr/>
        </p:nvSpPr>
        <p:spPr bwMode="auto">
          <a:xfrm rot="10800000">
            <a:off x="4854575" y="3187700"/>
            <a:ext cx="1089025" cy="14255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5095875" y="2155825"/>
            <a:ext cx="255588" cy="255588"/>
          </a:xfrm>
          <a:prstGeom prst="rect">
            <a:avLst/>
          </a:prstGeom>
          <a:solidFill>
            <a:srgbClr val="0066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6407150" y="4267200"/>
            <a:ext cx="68263" cy="95250"/>
            <a:chOff x="0" y="0"/>
            <a:chExt cx="43" cy="60"/>
          </a:xfrm>
        </p:grpSpPr>
        <p:sp>
          <p:nvSpPr>
            <p:cNvPr id="67615" name="Rectangle 33"/>
            <p:cNvSpPr>
              <a:spLocks/>
            </p:cNvSpPr>
            <p:nvPr/>
          </p:nvSpPr>
          <p:spPr bwMode="auto">
            <a:xfrm>
              <a:off x="0" y="0"/>
              <a:ext cx="43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6" name="Rectangle 34"/>
            <p:cNvSpPr>
              <a:spLocks/>
            </p:cNvSpPr>
            <p:nvPr/>
          </p:nvSpPr>
          <p:spPr bwMode="auto">
            <a:xfrm>
              <a:off x="0" y="0"/>
              <a:ext cx="43" cy="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6675438" y="4268788"/>
            <a:ext cx="68262" cy="95250"/>
            <a:chOff x="0" y="0"/>
            <a:chExt cx="43" cy="60"/>
          </a:xfrm>
        </p:grpSpPr>
        <p:sp>
          <p:nvSpPr>
            <p:cNvPr id="67613" name="Rectangle 36"/>
            <p:cNvSpPr>
              <a:spLocks/>
            </p:cNvSpPr>
            <p:nvPr/>
          </p:nvSpPr>
          <p:spPr bwMode="auto">
            <a:xfrm>
              <a:off x="0" y="0"/>
              <a:ext cx="43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4" name="Rectangle 37"/>
            <p:cNvSpPr>
              <a:spLocks/>
            </p:cNvSpPr>
            <p:nvPr/>
          </p:nvSpPr>
          <p:spPr bwMode="auto">
            <a:xfrm>
              <a:off x="0" y="0"/>
              <a:ext cx="43" cy="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38" name="Rectangle 38"/>
          <p:cNvSpPr>
            <a:spLocks/>
          </p:cNvSpPr>
          <p:nvPr/>
        </p:nvSpPr>
        <p:spPr bwMode="auto">
          <a:xfrm>
            <a:off x="6538913" y="2187575"/>
            <a:ext cx="255587" cy="255588"/>
          </a:xfrm>
          <a:prstGeom prst="rect">
            <a:avLst/>
          </a:prstGeom>
          <a:solidFill>
            <a:srgbClr val="0066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6918325" y="4270375"/>
            <a:ext cx="68263" cy="95250"/>
            <a:chOff x="0" y="0"/>
            <a:chExt cx="43" cy="60"/>
          </a:xfrm>
        </p:grpSpPr>
        <p:sp>
          <p:nvSpPr>
            <p:cNvPr id="67611" name="Rectangle 40"/>
            <p:cNvSpPr>
              <a:spLocks/>
            </p:cNvSpPr>
            <p:nvPr/>
          </p:nvSpPr>
          <p:spPr bwMode="auto">
            <a:xfrm>
              <a:off x="0" y="0"/>
              <a:ext cx="43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12" name="Rectangle 41"/>
            <p:cNvSpPr>
              <a:spLocks/>
            </p:cNvSpPr>
            <p:nvPr/>
          </p:nvSpPr>
          <p:spPr bwMode="auto">
            <a:xfrm>
              <a:off x="0" y="0"/>
              <a:ext cx="43" cy="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42" name="Rectangle 42"/>
          <p:cNvSpPr>
            <a:spLocks/>
          </p:cNvSpPr>
          <p:nvPr/>
        </p:nvSpPr>
        <p:spPr bwMode="auto">
          <a:xfrm>
            <a:off x="7874000" y="1868488"/>
            <a:ext cx="255588" cy="255587"/>
          </a:xfrm>
          <a:prstGeom prst="rect">
            <a:avLst/>
          </a:prstGeom>
          <a:solidFill>
            <a:srgbClr val="0066CC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609" name="Picture 4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3300" y="4292600"/>
            <a:ext cx="1795463" cy="1833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44" name="Picture 44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470400"/>
            <a:ext cx="441325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1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501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1" grpId="0" animBg="1"/>
      <p:bldP spid="25638" grpId="0" animBg="1"/>
      <p:bldP spid="256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68626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7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8611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68612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68624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5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68613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8614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68622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3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68615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8616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68620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1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8617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68618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/>
              <a:t>Priority Progress Streaming</a:t>
            </a:r>
          </a:p>
        </p:txBody>
      </p:sp>
      <p:sp>
        <p:nvSpPr>
          <p:cNvPr id="68619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rIns="57200"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Unmodified TCP </a:t>
            </a:r>
            <a:r>
              <a:rPr lang="en-US" sz="2000"/>
              <a:t>(other transports conceivable)</a:t>
            </a:r>
            <a:endParaRPr lang="en-US"/>
          </a:p>
          <a:p>
            <a:pPr eaLnBrk="1" hangingPunct="1">
              <a:lnSpc>
                <a:spcPct val="80000"/>
              </a:lnSpc>
            </a:pPr>
            <a:r>
              <a:rPr lang="en-US" sz="2400"/>
              <a:t>Unmodified MPEG-1 video-in </a:t>
            </a:r>
            <a:r>
              <a:rPr lang="en-US" sz="2000"/>
              <a:t>(other encoding formats conceivable)</a:t>
            </a:r>
            <a:r>
              <a:rPr lang="en-US" sz="2000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/>
            </a:r>
            <a:br>
              <a:rPr lang="en-US" sz="2000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</a:br>
            <a:endParaRPr lang="en-US" sz="2000">
              <a:latin typeface="ＭＳ Ｐゴシック" charset="-128"/>
              <a:ea typeface="ＭＳ Ｐゴシック" charset="-128"/>
              <a:cs typeface="ＭＳ Ｐゴシック" charset="-128"/>
              <a:sym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/>
              <a:t>Real-time video processing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/>
              <a:t>Convert MPEG to Spatially Scalable MPEG (SPEG) – 10-25% overhead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/>
              <a:t>Packetize SPEG to separate by frame and by SNR quality step</a:t>
            </a:r>
          </a:p>
          <a:p>
            <a:pPr marL="1182688" lvl="2" eaLnBrk="1" hangingPunct="1">
              <a:lnSpc>
                <a:spcPct val="80000"/>
              </a:lnSpc>
            </a:pPr>
            <a:r>
              <a:rPr lang="en-US" sz="1800"/>
              <a:t>More variations conceivable: color, resolution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/>
              <a:t>Assign priorities to SPEG packets</a:t>
            </a:r>
          </a:p>
          <a:p>
            <a:pPr marL="1182688" lvl="2" eaLnBrk="1" hangingPunct="1">
              <a:lnSpc>
                <a:spcPct val="80000"/>
              </a:lnSpc>
            </a:pPr>
            <a:r>
              <a:rPr lang="en-US" sz="1800"/>
              <a:t>Dynamic utility curves indicate preference for frame or SNR dropping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/>
              <a:t>Write SPEG packets in real-time into reordering priority progress queue</a:t>
            </a:r>
            <a:br>
              <a:rPr lang="en-US" sz="2000"/>
            </a:b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Queues are long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/>
              <a:t>Much longer than TCP max window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/>
              <a:t>Dynamic adjustment allows fast start and dynamic growth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2000"/>
              <a:t>With longer queues</a:t>
            </a:r>
          </a:p>
          <a:p>
            <a:pPr marL="1182688" lvl="2" eaLnBrk="1" hangingPunct="1">
              <a:lnSpc>
                <a:spcPct val="80000"/>
              </a:lnSpc>
            </a:pPr>
            <a:r>
              <a:rPr lang="en-US" sz="1800"/>
              <a:t>Total delay is increased</a:t>
            </a:r>
          </a:p>
          <a:p>
            <a:pPr marL="1182688" lvl="2" eaLnBrk="1" hangingPunct="1">
              <a:lnSpc>
                <a:spcPct val="80000"/>
              </a:lnSpc>
            </a:pPr>
            <a:r>
              <a:rPr lang="en-US" sz="1800"/>
              <a:t>High priority packets win more often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42002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3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1987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41988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42000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1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41989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1990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41998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9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41991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1992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41996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7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1993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41994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/>
              <a:t>UDP</a:t>
            </a:r>
          </a:p>
        </p:txBody>
      </p:sp>
      <p:sp>
        <p:nvSpPr>
          <p:cNvPr id="41995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rIns="57200"/>
          <a:lstStyle/>
          <a:p>
            <a:pPr eaLnBrk="1" hangingPunct="1"/>
            <a:r>
              <a:rPr lang="en-US"/>
              <a:t>The classical solution</a:t>
            </a:r>
          </a:p>
          <a:p>
            <a:pPr marL="782638" lvl="1" eaLnBrk="1" hangingPunct="1"/>
            <a:r>
              <a:rPr lang="en-US"/>
              <a:t>Send data at playout speed</a:t>
            </a:r>
          </a:p>
          <a:p>
            <a:pPr marL="782638" lvl="1" eaLnBrk="1" hangingPunct="1"/>
            <a:r>
              <a:rPr lang="en-US"/>
              <a:t>Write loss-tolerant audio-video codecs</a:t>
            </a:r>
          </a:p>
          <a:p>
            <a:pPr marL="782638" lvl="1" eaLnBrk="1" hangingPunct="1"/>
            <a:r>
              <a:rPr lang="en-US"/>
              <a:t>Ignore all kinds of loss, or use FEC</a:t>
            </a:r>
          </a:p>
          <a:p>
            <a:pPr marL="782638" lvl="1" eaLnBrk="1" hangingPunct="1"/>
            <a:endParaRPr lang="en-US"/>
          </a:p>
          <a:p>
            <a:pPr eaLnBrk="1" hangingPunct="1"/>
            <a:r>
              <a:rPr lang="en-US"/>
              <a:t>Problem</a:t>
            </a:r>
          </a:p>
          <a:p>
            <a:pPr marL="782638" lvl="1" eaLnBrk="1" hangingPunct="1"/>
            <a:r>
              <a:rPr lang="en-US"/>
              <a:t>Does not back off at bandwidth bottlenecks</a:t>
            </a:r>
          </a:p>
          <a:p>
            <a:pPr marL="782638" lvl="1" eaLnBrk="1" hangingPunct="1"/>
            <a:r>
              <a:rPr lang="en-US"/>
              <a:t>TCP connections suffer</a:t>
            </a:r>
          </a:p>
          <a:p>
            <a:pPr marL="782638" lvl="1" eaLnBrk="1" hangingPunct="1"/>
            <a:endParaRPr lang="en-US"/>
          </a:p>
          <a:p>
            <a:pPr eaLnBrk="1" hangingPunct="1">
              <a:buSzPct val="100000"/>
              <a:buFont typeface="Symbol" charset="2"/>
              <a:buChar char="⇒"/>
            </a:pPr>
            <a:r>
              <a:rPr lang="en-US"/>
              <a:t> Approach is no longer accepted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69810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11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9635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69636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69808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09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69637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9638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69806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07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69639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9640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69804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05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9641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pic>
        <p:nvPicPr>
          <p:cNvPr id="69642" name="Picture 1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013" y="1104900"/>
            <a:ext cx="8688387" cy="296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9643" name="Group 18"/>
          <p:cNvGrpSpPr>
            <a:grpSpLocks/>
          </p:cNvGrpSpPr>
          <p:nvPr/>
        </p:nvGrpSpPr>
        <p:grpSpPr bwMode="auto">
          <a:xfrm>
            <a:off x="5499100" y="2120900"/>
            <a:ext cx="2355850" cy="781050"/>
            <a:chOff x="0" y="0"/>
            <a:chExt cx="1484" cy="492"/>
          </a:xfrm>
        </p:grpSpPr>
        <p:sp>
          <p:nvSpPr>
            <p:cNvPr id="69802" name="Rectangle 19"/>
            <p:cNvSpPr>
              <a:spLocks/>
            </p:cNvSpPr>
            <p:nvPr/>
          </p:nvSpPr>
          <p:spPr bwMode="auto">
            <a:xfrm>
              <a:off x="0" y="0"/>
              <a:ext cx="1484" cy="49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03" name="Rectangle 20"/>
            <p:cNvSpPr>
              <a:spLocks/>
            </p:cNvSpPr>
            <p:nvPr/>
          </p:nvSpPr>
          <p:spPr bwMode="auto">
            <a:xfrm>
              <a:off x="0" y="0"/>
              <a:ext cx="1484" cy="4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9644" name="Group 21"/>
          <p:cNvGrpSpPr>
            <a:grpSpLocks/>
          </p:cNvGrpSpPr>
          <p:nvPr/>
        </p:nvGrpSpPr>
        <p:grpSpPr bwMode="auto">
          <a:xfrm>
            <a:off x="1176338" y="2120900"/>
            <a:ext cx="2855912" cy="779463"/>
            <a:chOff x="0" y="0"/>
            <a:chExt cx="1799" cy="491"/>
          </a:xfrm>
        </p:grpSpPr>
        <p:sp>
          <p:nvSpPr>
            <p:cNvPr id="69800" name="Rectangle 22"/>
            <p:cNvSpPr>
              <a:spLocks/>
            </p:cNvSpPr>
            <p:nvPr/>
          </p:nvSpPr>
          <p:spPr bwMode="auto">
            <a:xfrm>
              <a:off x="0" y="0"/>
              <a:ext cx="1799" cy="491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01" name="Rectangle 23"/>
            <p:cNvSpPr>
              <a:spLocks/>
            </p:cNvSpPr>
            <p:nvPr/>
          </p:nvSpPr>
          <p:spPr bwMode="auto">
            <a:xfrm>
              <a:off x="0" y="0"/>
              <a:ext cx="1799" cy="4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9645" name="Rectangle 24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/>
              <a:t>Priority Progress Streaming</a:t>
            </a:r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319213" y="4652963"/>
            <a:ext cx="396875" cy="214312"/>
            <a:chOff x="0" y="0"/>
            <a:chExt cx="250" cy="135"/>
          </a:xfrm>
        </p:grpSpPr>
        <p:sp>
          <p:nvSpPr>
            <p:cNvPr id="69798" name="Rectangle 26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99" name="Rectangle 27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1835150" y="4652963"/>
            <a:ext cx="396875" cy="214312"/>
            <a:chOff x="0" y="0"/>
            <a:chExt cx="250" cy="135"/>
          </a:xfrm>
        </p:grpSpPr>
        <p:sp>
          <p:nvSpPr>
            <p:cNvPr id="69796" name="Rectangle 29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97" name="Rectangle 30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2351088" y="4652963"/>
            <a:ext cx="396875" cy="214312"/>
            <a:chOff x="0" y="0"/>
            <a:chExt cx="250" cy="135"/>
          </a:xfrm>
        </p:grpSpPr>
        <p:sp>
          <p:nvSpPr>
            <p:cNvPr id="69794" name="Rectangle 32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95" name="Rectangle 33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867025" y="4652963"/>
            <a:ext cx="396875" cy="214312"/>
            <a:chOff x="0" y="0"/>
            <a:chExt cx="250" cy="135"/>
          </a:xfrm>
        </p:grpSpPr>
        <p:sp>
          <p:nvSpPr>
            <p:cNvPr id="69792" name="Rectangle 35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93" name="Rectangle 36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3382963" y="4652963"/>
            <a:ext cx="396875" cy="214312"/>
            <a:chOff x="0" y="0"/>
            <a:chExt cx="250" cy="135"/>
          </a:xfrm>
        </p:grpSpPr>
        <p:sp>
          <p:nvSpPr>
            <p:cNvPr id="69790" name="Rectangle 38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91" name="Rectangle 39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3898900" y="4652963"/>
            <a:ext cx="396875" cy="214312"/>
            <a:chOff x="0" y="0"/>
            <a:chExt cx="250" cy="135"/>
          </a:xfrm>
        </p:grpSpPr>
        <p:sp>
          <p:nvSpPr>
            <p:cNvPr id="69788" name="Rectangle 41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89" name="Rectangle 42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4416425" y="4652963"/>
            <a:ext cx="396875" cy="214312"/>
            <a:chOff x="0" y="0"/>
            <a:chExt cx="250" cy="135"/>
          </a:xfrm>
        </p:grpSpPr>
        <p:sp>
          <p:nvSpPr>
            <p:cNvPr id="69786" name="Rectangle 44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87" name="Rectangle 45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4932363" y="4652963"/>
            <a:ext cx="396875" cy="214312"/>
            <a:chOff x="0" y="0"/>
            <a:chExt cx="250" cy="135"/>
          </a:xfrm>
        </p:grpSpPr>
        <p:sp>
          <p:nvSpPr>
            <p:cNvPr id="69784" name="Rectangle 47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85" name="Rectangle 48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5448300" y="4652963"/>
            <a:ext cx="396875" cy="214312"/>
            <a:chOff x="0" y="0"/>
            <a:chExt cx="250" cy="135"/>
          </a:xfrm>
        </p:grpSpPr>
        <p:sp>
          <p:nvSpPr>
            <p:cNvPr id="69782" name="Rectangle 50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83" name="Rectangle 51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5964238" y="4652963"/>
            <a:ext cx="396875" cy="214312"/>
            <a:chOff x="0" y="0"/>
            <a:chExt cx="250" cy="135"/>
          </a:xfrm>
        </p:grpSpPr>
        <p:sp>
          <p:nvSpPr>
            <p:cNvPr id="69780" name="Rectangle 53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81" name="Rectangle 54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6480175" y="4652963"/>
            <a:ext cx="396875" cy="214312"/>
            <a:chOff x="0" y="0"/>
            <a:chExt cx="250" cy="135"/>
          </a:xfrm>
        </p:grpSpPr>
        <p:sp>
          <p:nvSpPr>
            <p:cNvPr id="69778" name="Rectangle 56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79" name="Rectangle 57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9" name="Group 58"/>
          <p:cNvGrpSpPr>
            <a:grpSpLocks/>
          </p:cNvGrpSpPr>
          <p:nvPr/>
        </p:nvGrpSpPr>
        <p:grpSpPr bwMode="auto">
          <a:xfrm>
            <a:off x="6996113" y="4652963"/>
            <a:ext cx="396875" cy="214312"/>
            <a:chOff x="0" y="0"/>
            <a:chExt cx="250" cy="135"/>
          </a:xfrm>
        </p:grpSpPr>
        <p:sp>
          <p:nvSpPr>
            <p:cNvPr id="69776" name="Rectangle 59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77" name="Rectangle 60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20" name="Group 61"/>
          <p:cNvGrpSpPr>
            <a:grpSpLocks/>
          </p:cNvGrpSpPr>
          <p:nvPr/>
        </p:nvGrpSpPr>
        <p:grpSpPr bwMode="auto">
          <a:xfrm>
            <a:off x="7512050" y="4652963"/>
            <a:ext cx="396875" cy="214312"/>
            <a:chOff x="0" y="0"/>
            <a:chExt cx="250" cy="135"/>
          </a:xfrm>
        </p:grpSpPr>
        <p:sp>
          <p:nvSpPr>
            <p:cNvPr id="69774" name="Rectangle 62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75" name="Rectangle 63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21" name="Group 64"/>
          <p:cNvGrpSpPr>
            <a:grpSpLocks/>
          </p:cNvGrpSpPr>
          <p:nvPr/>
        </p:nvGrpSpPr>
        <p:grpSpPr bwMode="auto">
          <a:xfrm>
            <a:off x="8029575" y="4652963"/>
            <a:ext cx="396875" cy="214312"/>
            <a:chOff x="0" y="0"/>
            <a:chExt cx="250" cy="135"/>
          </a:xfrm>
        </p:grpSpPr>
        <p:sp>
          <p:nvSpPr>
            <p:cNvPr id="69772" name="Rectangle 65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73" name="Rectangle 66"/>
            <p:cNvSpPr>
              <a:spLocks/>
            </p:cNvSpPr>
            <p:nvPr/>
          </p:nvSpPr>
          <p:spPr bwMode="auto">
            <a:xfrm>
              <a:off x="0" y="0"/>
              <a:ext cx="250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22" name="Group 67"/>
          <p:cNvGrpSpPr>
            <a:grpSpLocks/>
          </p:cNvGrpSpPr>
          <p:nvPr/>
        </p:nvGrpSpPr>
        <p:grpSpPr bwMode="auto">
          <a:xfrm>
            <a:off x="250825" y="5121275"/>
            <a:ext cx="2443163" cy="1270000"/>
            <a:chOff x="0" y="0"/>
            <a:chExt cx="1539" cy="800"/>
          </a:xfrm>
        </p:grpSpPr>
        <p:grpSp>
          <p:nvGrpSpPr>
            <p:cNvPr id="69757" name="Group 68"/>
            <p:cNvGrpSpPr>
              <a:grpSpLocks/>
            </p:cNvGrpSpPr>
            <p:nvPr/>
          </p:nvGrpSpPr>
          <p:grpSpPr bwMode="auto">
            <a:xfrm>
              <a:off x="0" y="0"/>
              <a:ext cx="1305" cy="256"/>
              <a:chOff x="0" y="0"/>
              <a:chExt cx="1305" cy="256"/>
            </a:xfrm>
          </p:grpSpPr>
          <p:grpSp>
            <p:nvGrpSpPr>
              <p:cNvPr id="69768" name="Group 69"/>
              <p:cNvGrpSpPr>
                <a:grpSpLocks/>
              </p:cNvGrpSpPr>
              <p:nvPr/>
            </p:nvGrpSpPr>
            <p:grpSpPr bwMode="auto">
              <a:xfrm>
                <a:off x="0" y="45"/>
                <a:ext cx="250" cy="135"/>
                <a:chOff x="0" y="0"/>
                <a:chExt cx="250" cy="135"/>
              </a:xfrm>
            </p:grpSpPr>
            <p:sp>
              <p:nvSpPr>
                <p:cNvPr id="69770" name="Rectangle 70"/>
                <p:cNvSpPr>
                  <a:spLocks/>
                </p:cNvSpPr>
                <p:nvPr/>
              </p:nvSpPr>
              <p:spPr bwMode="auto">
                <a:xfrm>
                  <a:off x="0" y="0"/>
                  <a:ext cx="250" cy="135"/>
                </a:xfrm>
                <a:prstGeom prst="rect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71" name="Rectangle 71"/>
                <p:cNvSpPr>
                  <a:spLocks/>
                </p:cNvSpPr>
                <p:nvPr/>
              </p:nvSpPr>
              <p:spPr bwMode="auto">
                <a:xfrm>
                  <a:off x="0" y="0"/>
                  <a:ext cx="250" cy="1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9769" name="Rectangle 72"/>
              <p:cNvSpPr>
                <a:spLocks/>
              </p:cNvSpPr>
              <p:nvPr/>
            </p:nvSpPr>
            <p:spPr bwMode="auto">
              <a:xfrm>
                <a:off x="339" y="0"/>
                <a:ext cx="966" cy="2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3199" bIns="0">
                <a:prstTxWarp prst="textNoShape">
                  <a:avLst/>
                </a:prstTxWarp>
                <a:spAutoFit/>
              </a:bodyPr>
              <a:lstStyle/>
              <a:p>
                <a:pPr marL="382588" indent="-342900"/>
                <a:r>
                  <a:rPr lang="en-US" sz="2000">
                    <a:solidFill>
                      <a:schemeClr val="tx1"/>
                    </a:solidFill>
                    <a:ea typeface="Tahoma" charset="0"/>
                    <a:cs typeface="Tahoma" charset="0"/>
                  </a:rPr>
                  <a:t>High priority</a:t>
                </a:r>
              </a:p>
            </p:txBody>
          </p:sp>
        </p:grpSp>
        <p:grpSp>
          <p:nvGrpSpPr>
            <p:cNvPr id="69758" name="Group 73"/>
            <p:cNvGrpSpPr>
              <a:grpSpLocks/>
            </p:cNvGrpSpPr>
            <p:nvPr/>
          </p:nvGrpSpPr>
          <p:grpSpPr bwMode="auto">
            <a:xfrm>
              <a:off x="0" y="272"/>
              <a:ext cx="1539" cy="256"/>
              <a:chOff x="0" y="0"/>
              <a:chExt cx="1539" cy="256"/>
            </a:xfrm>
          </p:grpSpPr>
          <p:grpSp>
            <p:nvGrpSpPr>
              <p:cNvPr id="69764" name="Group 74"/>
              <p:cNvGrpSpPr>
                <a:grpSpLocks/>
              </p:cNvGrpSpPr>
              <p:nvPr/>
            </p:nvGrpSpPr>
            <p:grpSpPr bwMode="auto">
              <a:xfrm>
                <a:off x="0" y="56"/>
                <a:ext cx="250" cy="135"/>
                <a:chOff x="0" y="0"/>
                <a:chExt cx="250" cy="135"/>
              </a:xfrm>
            </p:grpSpPr>
            <p:sp>
              <p:nvSpPr>
                <p:cNvPr id="69766" name="Rectangle 75"/>
                <p:cNvSpPr>
                  <a:spLocks/>
                </p:cNvSpPr>
                <p:nvPr/>
              </p:nvSpPr>
              <p:spPr bwMode="auto">
                <a:xfrm>
                  <a:off x="0" y="0"/>
                  <a:ext cx="250" cy="135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67" name="Rectangle 76"/>
                <p:cNvSpPr>
                  <a:spLocks/>
                </p:cNvSpPr>
                <p:nvPr/>
              </p:nvSpPr>
              <p:spPr bwMode="auto">
                <a:xfrm>
                  <a:off x="0" y="0"/>
                  <a:ext cx="250" cy="1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9765" name="Rectangle 77"/>
              <p:cNvSpPr>
                <a:spLocks/>
              </p:cNvSpPr>
              <p:nvPr/>
            </p:nvSpPr>
            <p:spPr bwMode="auto">
              <a:xfrm>
                <a:off x="339" y="0"/>
                <a:ext cx="1200" cy="2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3199" bIns="0">
                <a:prstTxWarp prst="textNoShape">
                  <a:avLst/>
                </a:prstTxWarp>
                <a:spAutoFit/>
              </a:bodyPr>
              <a:lstStyle/>
              <a:p>
                <a:pPr marL="382588" indent="-342900"/>
                <a:r>
                  <a:rPr lang="en-US" sz="2000">
                    <a:solidFill>
                      <a:schemeClr val="tx1"/>
                    </a:solidFill>
                    <a:ea typeface="Tahoma" charset="0"/>
                    <a:cs typeface="Tahoma" charset="0"/>
                  </a:rPr>
                  <a:t>Medium priority</a:t>
                </a:r>
              </a:p>
            </p:txBody>
          </p:sp>
        </p:grpSp>
        <p:grpSp>
          <p:nvGrpSpPr>
            <p:cNvPr id="69759" name="Group 78"/>
            <p:cNvGrpSpPr>
              <a:grpSpLocks/>
            </p:cNvGrpSpPr>
            <p:nvPr/>
          </p:nvGrpSpPr>
          <p:grpSpPr bwMode="auto">
            <a:xfrm>
              <a:off x="0" y="544"/>
              <a:ext cx="1269" cy="256"/>
              <a:chOff x="0" y="0"/>
              <a:chExt cx="1269" cy="256"/>
            </a:xfrm>
          </p:grpSpPr>
          <p:grpSp>
            <p:nvGrpSpPr>
              <p:cNvPr id="69760" name="Group 79"/>
              <p:cNvGrpSpPr>
                <a:grpSpLocks/>
              </p:cNvGrpSpPr>
              <p:nvPr/>
            </p:nvGrpSpPr>
            <p:grpSpPr bwMode="auto">
              <a:xfrm>
                <a:off x="0" y="68"/>
                <a:ext cx="250" cy="135"/>
                <a:chOff x="0" y="0"/>
                <a:chExt cx="250" cy="135"/>
              </a:xfrm>
            </p:grpSpPr>
            <p:sp>
              <p:nvSpPr>
                <p:cNvPr id="69762" name="Rectangle 80"/>
                <p:cNvSpPr>
                  <a:spLocks/>
                </p:cNvSpPr>
                <p:nvPr/>
              </p:nvSpPr>
              <p:spPr bwMode="auto">
                <a:xfrm>
                  <a:off x="0" y="0"/>
                  <a:ext cx="250" cy="135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63" name="Rectangle 81"/>
                <p:cNvSpPr>
                  <a:spLocks/>
                </p:cNvSpPr>
                <p:nvPr/>
              </p:nvSpPr>
              <p:spPr bwMode="auto">
                <a:xfrm>
                  <a:off x="0" y="0"/>
                  <a:ext cx="250" cy="1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9761" name="Rectangle 82"/>
              <p:cNvSpPr>
                <a:spLocks/>
              </p:cNvSpPr>
              <p:nvPr/>
            </p:nvSpPr>
            <p:spPr bwMode="auto">
              <a:xfrm>
                <a:off x="340" y="0"/>
                <a:ext cx="929" cy="2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3199" bIns="0">
                <a:prstTxWarp prst="textNoShape">
                  <a:avLst/>
                </a:prstTxWarp>
                <a:spAutoFit/>
              </a:bodyPr>
              <a:lstStyle/>
              <a:p>
                <a:pPr marL="382588" indent="-342900"/>
                <a:r>
                  <a:rPr lang="en-US" sz="2000">
                    <a:solidFill>
                      <a:schemeClr val="tx1"/>
                    </a:solidFill>
                    <a:ea typeface="Tahoma" charset="0"/>
                    <a:cs typeface="Tahoma" charset="0"/>
                  </a:rPr>
                  <a:t>Low priority</a:t>
                </a:r>
              </a:p>
            </p:txBody>
          </p:sp>
        </p:grpSp>
      </p:grpSp>
      <p:grpSp>
        <p:nvGrpSpPr>
          <p:cNvPr id="29" name="Group 83"/>
          <p:cNvGrpSpPr>
            <a:grpSpLocks/>
          </p:cNvGrpSpPr>
          <p:nvPr/>
        </p:nvGrpSpPr>
        <p:grpSpPr bwMode="auto">
          <a:xfrm>
            <a:off x="3203575" y="5516563"/>
            <a:ext cx="5581650" cy="874712"/>
            <a:chOff x="0" y="0"/>
            <a:chExt cx="3516" cy="551"/>
          </a:xfrm>
        </p:grpSpPr>
        <p:grpSp>
          <p:nvGrpSpPr>
            <p:cNvPr id="69730" name="Group 84"/>
            <p:cNvGrpSpPr>
              <a:grpSpLocks/>
            </p:cNvGrpSpPr>
            <p:nvPr/>
          </p:nvGrpSpPr>
          <p:grpSpPr bwMode="auto">
            <a:xfrm>
              <a:off x="2563" y="91"/>
              <a:ext cx="953" cy="324"/>
              <a:chOff x="0" y="0"/>
              <a:chExt cx="953" cy="324"/>
            </a:xfrm>
          </p:grpSpPr>
          <p:sp>
            <p:nvSpPr>
              <p:cNvPr id="69755" name="Line 85"/>
              <p:cNvSpPr>
                <a:spLocks noChangeShapeType="1"/>
              </p:cNvSpPr>
              <p:nvPr/>
            </p:nvSpPr>
            <p:spPr bwMode="auto">
              <a:xfrm>
                <a:off x="0" y="0"/>
                <a:ext cx="953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56" name="Rectangle 86"/>
              <p:cNvSpPr>
                <a:spLocks/>
              </p:cNvSpPr>
              <p:nvPr/>
            </p:nvSpPr>
            <p:spPr bwMode="auto">
              <a:xfrm>
                <a:off x="66" y="68"/>
                <a:ext cx="752" cy="2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3199" bIns="0">
                <a:prstTxWarp prst="textNoShape">
                  <a:avLst/>
                </a:prstTxWarp>
              </a:bodyPr>
              <a:lstStyle/>
              <a:p>
                <a:pPr marL="382588" indent="-342900">
                  <a:spcBef>
                    <a:spcPts val="1200"/>
                  </a:spcBef>
                </a:pPr>
                <a:r>
                  <a:rPr lang="en-US" sz="2000">
                    <a:solidFill>
                      <a:schemeClr val="tx1"/>
                    </a:solidFill>
                    <a:ea typeface="Tahoma" charset="0"/>
                    <a:cs typeface="Tahoma" charset="0"/>
                  </a:rPr>
                  <a:t>To TCP</a:t>
                </a:r>
              </a:p>
            </p:txBody>
          </p:sp>
        </p:grpSp>
        <p:grpSp>
          <p:nvGrpSpPr>
            <p:cNvPr id="69731" name="Group 87"/>
            <p:cNvGrpSpPr>
              <a:grpSpLocks/>
            </p:cNvGrpSpPr>
            <p:nvPr/>
          </p:nvGrpSpPr>
          <p:grpSpPr bwMode="auto">
            <a:xfrm>
              <a:off x="0" y="0"/>
              <a:ext cx="2495" cy="551"/>
              <a:chOff x="0" y="0"/>
              <a:chExt cx="2495" cy="551"/>
            </a:xfrm>
          </p:grpSpPr>
          <p:grpSp>
            <p:nvGrpSpPr>
              <p:cNvPr id="69732" name="Group 88"/>
              <p:cNvGrpSpPr>
                <a:grpSpLocks/>
              </p:cNvGrpSpPr>
              <p:nvPr/>
            </p:nvGrpSpPr>
            <p:grpSpPr bwMode="auto">
              <a:xfrm>
                <a:off x="0" y="0"/>
                <a:ext cx="2495" cy="204"/>
                <a:chOff x="0" y="0"/>
                <a:chExt cx="2495" cy="204"/>
              </a:xfrm>
            </p:grpSpPr>
            <p:grpSp>
              <p:nvGrpSpPr>
                <p:cNvPr id="69734" name="Group 89"/>
                <p:cNvGrpSpPr>
                  <a:grpSpLocks/>
                </p:cNvGrpSpPr>
                <p:nvPr/>
              </p:nvGrpSpPr>
              <p:grpSpPr bwMode="auto">
                <a:xfrm>
                  <a:off x="2132" y="0"/>
                  <a:ext cx="363" cy="204"/>
                  <a:chOff x="0" y="0"/>
                  <a:chExt cx="363" cy="204"/>
                </a:xfrm>
              </p:grpSpPr>
              <p:sp>
                <p:nvSpPr>
                  <p:cNvPr id="69753" name="AutoShape 9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63" cy="20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4" name="Rectangle 9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63" cy="20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735" name="Group 92"/>
                <p:cNvGrpSpPr>
                  <a:grpSpLocks/>
                </p:cNvGrpSpPr>
                <p:nvPr/>
              </p:nvGrpSpPr>
              <p:grpSpPr bwMode="auto">
                <a:xfrm>
                  <a:off x="1769" y="0"/>
                  <a:ext cx="363" cy="204"/>
                  <a:chOff x="0" y="0"/>
                  <a:chExt cx="363" cy="204"/>
                </a:xfrm>
              </p:grpSpPr>
              <p:sp>
                <p:nvSpPr>
                  <p:cNvPr id="69751" name="AutoShape 9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63" cy="20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2" name="Rectangle 9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63" cy="20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736" name="Group 95"/>
                <p:cNvGrpSpPr>
                  <a:grpSpLocks/>
                </p:cNvGrpSpPr>
                <p:nvPr/>
              </p:nvGrpSpPr>
              <p:grpSpPr bwMode="auto">
                <a:xfrm>
                  <a:off x="1066" y="0"/>
                  <a:ext cx="363" cy="204"/>
                  <a:chOff x="0" y="0"/>
                  <a:chExt cx="363" cy="204"/>
                </a:xfrm>
              </p:grpSpPr>
              <p:sp>
                <p:nvSpPr>
                  <p:cNvPr id="69749" name="AutoShape 9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63" cy="20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50" name="Rectangle 9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63" cy="20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737" name="Group 98"/>
                <p:cNvGrpSpPr>
                  <a:grpSpLocks/>
                </p:cNvGrpSpPr>
                <p:nvPr/>
              </p:nvGrpSpPr>
              <p:grpSpPr bwMode="auto">
                <a:xfrm>
                  <a:off x="1429" y="0"/>
                  <a:ext cx="363" cy="204"/>
                  <a:chOff x="0" y="0"/>
                  <a:chExt cx="363" cy="204"/>
                </a:xfrm>
              </p:grpSpPr>
              <p:sp>
                <p:nvSpPr>
                  <p:cNvPr id="69747" name="AutoShape 9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63" cy="20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8" name="Rectangle 10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63" cy="20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738" name="Group 101"/>
                <p:cNvGrpSpPr>
                  <a:grpSpLocks/>
                </p:cNvGrpSpPr>
                <p:nvPr/>
              </p:nvGrpSpPr>
              <p:grpSpPr bwMode="auto">
                <a:xfrm>
                  <a:off x="703" y="0"/>
                  <a:ext cx="363" cy="204"/>
                  <a:chOff x="0" y="0"/>
                  <a:chExt cx="363" cy="204"/>
                </a:xfrm>
              </p:grpSpPr>
              <p:sp>
                <p:nvSpPr>
                  <p:cNvPr id="69745" name="AutoShape 10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63" cy="20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6" name="Rectangle 10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63" cy="20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739" name="Group 10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3" cy="204"/>
                  <a:chOff x="0" y="0"/>
                  <a:chExt cx="363" cy="204"/>
                </a:xfrm>
              </p:grpSpPr>
              <p:sp>
                <p:nvSpPr>
                  <p:cNvPr id="69743" name="AutoShape 10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63" cy="20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4" name="Rectangle 10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63" cy="20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9740" name="Group 107"/>
                <p:cNvGrpSpPr>
                  <a:grpSpLocks/>
                </p:cNvGrpSpPr>
                <p:nvPr/>
              </p:nvGrpSpPr>
              <p:grpSpPr bwMode="auto">
                <a:xfrm>
                  <a:off x="363" y="0"/>
                  <a:ext cx="363" cy="204"/>
                  <a:chOff x="0" y="0"/>
                  <a:chExt cx="363" cy="204"/>
                </a:xfrm>
              </p:grpSpPr>
              <p:sp>
                <p:nvSpPr>
                  <p:cNvPr id="69741" name="AutoShape 10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63" cy="20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42" name="Rectangle 10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363" cy="20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9733" name="Rectangle 110"/>
              <p:cNvSpPr>
                <a:spLocks/>
              </p:cNvSpPr>
              <p:nvPr/>
            </p:nvSpPr>
            <p:spPr bwMode="auto">
              <a:xfrm>
                <a:off x="25" y="295"/>
                <a:ext cx="2400" cy="2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3199" bIns="0">
                <a:prstTxWarp prst="textNoShape">
                  <a:avLst/>
                </a:prstTxWarp>
              </a:bodyPr>
              <a:lstStyle/>
              <a:p>
                <a:pPr marL="382588" indent="-342900">
                  <a:spcBef>
                    <a:spcPts val="1200"/>
                  </a:spcBef>
                </a:pPr>
                <a:r>
                  <a:rPr lang="en-US" sz="2000">
                    <a:solidFill>
                      <a:schemeClr val="tx1"/>
                    </a:solidFill>
                    <a:ea typeface="Tahoma" charset="0"/>
                    <a:cs typeface="Tahoma" charset="0"/>
                  </a:rPr>
                  <a:t>Priority Progress Queue</a:t>
                </a:r>
              </a:p>
            </p:txBody>
          </p:sp>
        </p:grpSp>
      </p:grpSp>
      <p:sp>
        <p:nvSpPr>
          <p:cNvPr id="27759" name="Rectangle 111"/>
          <p:cNvSpPr>
            <a:spLocks/>
          </p:cNvSpPr>
          <p:nvPr/>
        </p:nvSpPr>
        <p:spPr bwMode="auto">
          <a:xfrm>
            <a:off x="3276600" y="4941888"/>
            <a:ext cx="36703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199" bIns="0">
            <a:prstTxWarp prst="textNoShape">
              <a:avLst/>
            </a:prstTxWarp>
          </a:bodyPr>
          <a:lstStyle/>
          <a:p>
            <a:pPr marL="382588" indent="-342900">
              <a:spcBef>
                <a:spcPts val="1200"/>
              </a:spcBef>
            </a:pPr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Packets to send</a:t>
            </a:r>
          </a:p>
        </p:txBody>
      </p:sp>
      <p:grpSp>
        <p:nvGrpSpPr>
          <p:cNvPr id="69663" name="Group 112"/>
          <p:cNvGrpSpPr>
            <a:grpSpLocks/>
          </p:cNvGrpSpPr>
          <p:nvPr/>
        </p:nvGrpSpPr>
        <p:grpSpPr bwMode="auto">
          <a:xfrm>
            <a:off x="1412875" y="2327275"/>
            <a:ext cx="355600" cy="425450"/>
            <a:chOff x="0" y="0"/>
            <a:chExt cx="224" cy="268"/>
          </a:xfrm>
        </p:grpSpPr>
        <p:sp>
          <p:nvSpPr>
            <p:cNvPr id="69728" name="Rectangle 113"/>
            <p:cNvSpPr>
              <a:spLocks/>
            </p:cNvSpPr>
            <p:nvPr/>
          </p:nvSpPr>
          <p:spPr bwMode="auto">
            <a:xfrm>
              <a:off x="0" y="0"/>
              <a:ext cx="224" cy="26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29" name="Rectangle 114"/>
            <p:cNvSpPr>
              <a:spLocks/>
            </p:cNvSpPr>
            <p:nvPr/>
          </p:nvSpPr>
          <p:spPr bwMode="auto">
            <a:xfrm>
              <a:off x="0" y="0"/>
              <a:ext cx="224" cy="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9664" name="Group 115"/>
          <p:cNvGrpSpPr>
            <a:grpSpLocks/>
          </p:cNvGrpSpPr>
          <p:nvPr/>
        </p:nvGrpSpPr>
        <p:grpSpPr bwMode="auto">
          <a:xfrm>
            <a:off x="2936875" y="2378075"/>
            <a:ext cx="854075" cy="333375"/>
            <a:chOff x="0" y="0"/>
            <a:chExt cx="538" cy="210"/>
          </a:xfrm>
        </p:grpSpPr>
        <p:sp>
          <p:nvSpPr>
            <p:cNvPr id="69726" name="Rectangle 116"/>
            <p:cNvSpPr>
              <a:spLocks/>
            </p:cNvSpPr>
            <p:nvPr/>
          </p:nvSpPr>
          <p:spPr bwMode="auto">
            <a:xfrm>
              <a:off x="0" y="0"/>
              <a:ext cx="538" cy="210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27" name="Rectangle 117"/>
            <p:cNvSpPr>
              <a:spLocks/>
            </p:cNvSpPr>
            <p:nvPr/>
          </p:nvSpPr>
          <p:spPr bwMode="auto">
            <a:xfrm>
              <a:off x="0" y="0"/>
              <a:ext cx="538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9665" name="Group 118"/>
          <p:cNvGrpSpPr>
            <a:grpSpLocks/>
          </p:cNvGrpSpPr>
          <p:nvPr/>
        </p:nvGrpSpPr>
        <p:grpSpPr bwMode="auto">
          <a:xfrm>
            <a:off x="1858963" y="2327275"/>
            <a:ext cx="274637" cy="425450"/>
            <a:chOff x="0" y="0"/>
            <a:chExt cx="173" cy="268"/>
          </a:xfrm>
        </p:grpSpPr>
        <p:sp>
          <p:nvSpPr>
            <p:cNvPr id="69724" name="Rectangle 119"/>
            <p:cNvSpPr>
              <a:spLocks/>
            </p:cNvSpPr>
            <p:nvPr/>
          </p:nvSpPr>
          <p:spPr bwMode="auto">
            <a:xfrm>
              <a:off x="0" y="0"/>
              <a:ext cx="173" cy="26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25" name="Rectangle 120"/>
            <p:cNvSpPr>
              <a:spLocks/>
            </p:cNvSpPr>
            <p:nvPr/>
          </p:nvSpPr>
          <p:spPr bwMode="auto">
            <a:xfrm>
              <a:off x="0" y="0"/>
              <a:ext cx="173" cy="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9666" name="Group 121"/>
          <p:cNvGrpSpPr>
            <a:grpSpLocks/>
          </p:cNvGrpSpPr>
          <p:nvPr/>
        </p:nvGrpSpPr>
        <p:grpSpPr bwMode="auto">
          <a:xfrm>
            <a:off x="2224088" y="2316163"/>
            <a:ext cx="274637" cy="425450"/>
            <a:chOff x="0" y="0"/>
            <a:chExt cx="173" cy="268"/>
          </a:xfrm>
        </p:grpSpPr>
        <p:sp>
          <p:nvSpPr>
            <p:cNvPr id="69722" name="Rectangle 122"/>
            <p:cNvSpPr>
              <a:spLocks/>
            </p:cNvSpPr>
            <p:nvPr/>
          </p:nvSpPr>
          <p:spPr bwMode="auto">
            <a:xfrm>
              <a:off x="0" y="0"/>
              <a:ext cx="173" cy="26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23" name="Rectangle 123"/>
            <p:cNvSpPr>
              <a:spLocks/>
            </p:cNvSpPr>
            <p:nvPr/>
          </p:nvSpPr>
          <p:spPr bwMode="auto">
            <a:xfrm>
              <a:off x="0" y="0"/>
              <a:ext cx="173" cy="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9667" name="Group 124"/>
          <p:cNvGrpSpPr>
            <a:grpSpLocks/>
          </p:cNvGrpSpPr>
          <p:nvPr/>
        </p:nvGrpSpPr>
        <p:grpSpPr bwMode="auto">
          <a:xfrm>
            <a:off x="2590800" y="2317750"/>
            <a:ext cx="274638" cy="425450"/>
            <a:chOff x="0" y="0"/>
            <a:chExt cx="173" cy="268"/>
          </a:xfrm>
        </p:grpSpPr>
        <p:sp>
          <p:nvSpPr>
            <p:cNvPr id="69720" name="Rectangle 125"/>
            <p:cNvSpPr>
              <a:spLocks/>
            </p:cNvSpPr>
            <p:nvPr/>
          </p:nvSpPr>
          <p:spPr bwMode="auto">
            <a:xfrm>
              <a:off x="0" y="0"/>
              <a:ext cx="173" cy="26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21" name="Rectangle 126"/>
            <p:cNvSpPr>
              <a:spLocks/>
            </p:cNvSpPr>
            <p:nvPr/>
          </p:nvSpPr>
          <p:spPr bwMode="auto">
            <a:xfrm>
              <a:off x="0" y="0"/>
              <a:ext cx="173" cy="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9668" name="Group 127"/>
          <p:cNvGrpSpPr>
            <a:grpSpLocks/>
          </p:cNvGrpSpPr>
          <p:nvPr/>
        </p:nvGrpSpPr>
        <p:grpSpPr bwMode="auto">
          <a:xfrm>
            <a:off x="7296150" y="2366963"/>
            <a:ext cx="355600" cy="425450"/>
            <a:chOff x="0" y="0"/>
            <a:chExt cx="224" cy="268"/>
          </a:xfrm>
        </p:grpSpPr>
        <p:sp>
          <p:nvSpPr>
            <p:cNvPr id="69718" name="Rectangle 128"/>
            <p:cNvSpPr>
              <a:spLocks/>
            </p:cNvSpPr>
            <p:nvPr/>
          </p:nvSpPr>
          <p:spPr bwMode="auto">
            <a:xfrm>
              <a:off x="0" y="0"/>
              <a:ext cx="224" cy="26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19" name="Rectangle 129"/>
            <p:cNvSpPr>
              <a:spLocks/>
            </p:cNvSpPr>
            <p:nvPr/>
          </p:nvSpPr>
          <p:spPr bwMode="auto">
            <a:xfrm>
              <a:off x="0" y="0"/>
              <a:ext cx="224" cy="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9669" name="Group 130"/>
          <p:cNvGrpSpPr>
            <a:grpSpLocks/>
          </p:cNvGrpSpPr>
          <p:nvPr/>
        </p:nvGrpSpPr>
        <p:grpSpPr bwMode="auto">
          <a:xfrm>
            <a:off x="6572250" y="2378075"/>
            <a:ext cx="274638" cy="425450"/>
            <a:chOff x="0" y="0"/>
            <a:chExt cx="173" cy="268"/>
          </a:xfrm>
        </p:grpSpPr>
        <p:sp>
          <p:nvSpPr>
            <p:cNvPr id="69716" name="Rectangle 131"/>
            <p:cNvSpPr>
              <a:spLocks/>
            </p:cNvSpPr>
            <p:nvPr/>
          </p:nvSpPr>
          <p:spPr bwMode="auto">
            <a:xfrm>
              <a:off x="0" y="0"/>
              <a:ext cx="173" cy="26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17" name="Rectangle 132"/>
            <p:cNvSpPr>
              <a:spLocks/>
            </p:cNvSpPr>
            <p:nvPr/>
          </p:nvSpPr>
          <p:spPr bwMode="auto">
            <a:xfrm>
              <a:off x="0" y="0"/>
              <a:ext cx="173" cy="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9670" name="Group 133"/>
          <p:cNvGrpSpPr>
            <a:grpSpLocks/>
          </p:cNvGrpSpPr>
          <p:nvPr/>
        </p:nvGrpSpPr>
        <p:grpSpPr bwMode="auto">
          <a:xfrm>
            <a:off x="6927850" y="2366963"/>
            <a:ext cx="274638" cy="425450"/>
            <a:chOff x="0" y="0"/>
            <a:chExt cx="173" cy="268"/>
          </a:xfrm>
        </p:grpSpPr>
        <p:sp>
          <p:nvSpPr>
            <p:cNvPr id="69714" name="Rectangle 134"/>
            <p:cNvSpPr>
              <a:spLocks/>
            </p:cNvSpPr>
            <p:nvPr/>
          </p:nvSpPr>
          <p:spPr bwMode="auto">
            <a:xfrm>
              <a:off x="0" y="0"/>
              <a:ext cx="173" cy="26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15" name="Rectangle 135"/>
            <p:cNvSpPr>
              <a:spLocks/>
            </p:cNvSpPr>
            <p:nvPr/>
          </p:nvSpPr>
          <p:spPr bwMode="auto">
            <a:xfrm>
              <a:off x="0" y="0"/>
              <a:ext cx="173" cy="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9671" name="Group 136"/>
          <p:cNvGrpSpPr>
            <a:grpSpLocks/>
          </p:cNvGrpSpPr>
          <p:nvPr/>
        </p:nvGrpSpPr>
        <p:grpSpPr bwMode="auto">
          <a:xfrm>
            <a:off x="6046788" y="2428875"/>
            <a:ext cx="447675" cy="333375"/>
            <a:chOff x="0" y="0"/>
            <a:chExt cx="282" cy="210"/>
          </a:xfrm>
        </p:grpSpPr>
        <p:sp>
          <p:nvSpPr>
            <p:cNvPr id="69712" name="Rectangle 137"/>
            <p:cNvSpPr>
              <a:spLocks/>
            </p:cNvSpPr>
            <p:nvPr/>
          </p:nvSpPr>
          <p:spPr bwMode="auto">
            <a:xfrm>
              <a:off x="0" y="0"/>
              <a:ext cx="282" cy="210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13" name="Rectangle 138"/>
            <p:cNvSpPr>
              <a:spLocks/>
            </p:cNvSpPr>
            <p:nvPr/>
          </p:nvSpPr>
          <p:spPr bwMode="auto">
            <a:xfrm>
              <a:off x="0" y="0"/>
              <a:ext cx="28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9672" name="Group 139"/>
          <p:cNvGrpSpPr>
            <a:grpSpLocks/>
          </p:cNvGrpSpPr>
          <p:nvPr/>
        </p:nvGrpSpPr>
        <p:grpSpPr bwMode="auto">
          <a:xfrm>
            <a:off x="3441700" y="3276600"/>
            <a:ext cx="442913" cy="457200"/>
            <a:chOff x="0" y="0"/>
            <a:chExt cx="279" cy="288"/>
          </a:xfrm>
        </p:grpSpPr>
        <p:grpSp>
          <p:nvGrpSpPr>
            <p:cNvPr id="69694" name="Group 140"/>
            <p:cNvGrpSpPr>
              <a:grpSpLocks/>
            </p:cNvGrpSpPr>
            <p:nvPr/>
          </p:nvGrpSpPr>
          <p:grpSpPr bwMode="auto">
            <a:xfrm>
              <a:off x="0" y="0"/>
              <a:ext cx="278" cy="288"/>
              <a:chOff x="0" y="0"/>
              <a:chExt cx="278" cy="288"/>
            </a:xfrm>
          </p:grpSpPr>
          <p:grpSp>
            <p:nvGrpSpPr>
              <p:cNvPr id="69704" name="Group 141"/>
              <p:cNvGrpSpPr>
                <a:grpSpLocks/>
              </p:cNvGrpSpPr>
              <p:nvPr/>
            </p:nvGrpSpPr>
            <p:grpSpPr bwMode="auto">
              <a:xfrm>
                <a:off x="0" y="0"/>
                <a:ext cx="278" cy="288"/>
                <a:chOff x="0" y="0"/>
                <a:chExt cx="278" cy="288"/>
              </a:xfrm>
            </p:grpSpPr>
            <p:sp>
              <p:nvSpPr>
                <p:cNvPr id="69709" name="AutoShape 142"/>
                <p:cNvSpPr>
                  <a:spLocks/>
                </p:cNvSpPr>
                <p:nvPr/>
              </p:nvSpPr>
              <p:spPr bwMode="auto">
                <a:xfrm>
                  <a:off x="0" y="0"/>
                  <a:ext cx="278" cy="288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10" name="AutoShape 143"/>
                <p:cNvSpPr>
                  <a:spLocks/>
                </p:cNvSpPr>
                <p:nvPr/>
              </p:nvSpPr>
              <p:spPr bwMode="auto">
                <a:xfrm>
                  <a:off x="0" y="0"/>
                  <a:ext cx="278" cy="288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10800"/>
                      </a:moveTo>
                      <a:lnTo>
                        <a:pt x="21600" y="10800"/>
                      </a:lnTo>
                      <a:moveTo>
                        <a:pt x="10800" y="0"/>
                      </a:moveTo>
                      <a:lnTo>
                        <a:pt x="10800" y="2160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11" name="Rectangle 144"/>
                <p:cNvSpPr>
                  <a:spLocks/>
                </p:cNvSpPr>
                <p:nvPr/>
              </p:nvSpPr>
              <p:spPr bwMode="auto">
                <a:xfrm>
                  <a:off x="40" y="42"/>
                  <a:ext cx="197" cy="2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705" name="Group 145"/>
              <p:cNvGrpSpPr>
                <a:grpSpLocks/>
              </p:cNvGrpSpPr>
              <p:nvPr/>
            </p:nvGrpSpPr>
            <p:grpSpPr bwMode="auto">
              <a:xfrm>
                <a:off x="0" y="0"/>
                <a:ext cx="278" cy="288"/>
                <a:chOff x="0" y="0"/>
                <a:chExt cx="278" cy="288"/>
              </a:xfrm>
            </p:grpSpPr>
            <p:sp>
              <p:nvSpPr>
                <p:cNvPr id="69706" name="AutoShape 146"/>
                <p:cNvSpPr>
                  <a:spLocks/>
                </p:cNvSpPr>
                <p:nvPr/>
              </p:nvSpPr>
              <p:spPr bwMode="auto">
                <a:xfrm>
                  <a:off x="0" y="0"/>
                  <a:ext cx="278" cy="288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07" name="AutoShape 147"/>
                <p:cNvSpPr>
                  <a:spLocks/>
                </p:cNvSpPr>
                <p:nvPr/>
              </p:nvSpPr>
              <p:spPr bwMode="auto">
                <a:xfrm>
                  <a:off x="40" y="42"/>
                  <a:ext cx="197" cy="20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  <a:moveTo>
                        <a:pt x="0" y="21600"/>
                      </a:moveTo>
                      <a:lnTo>
                        <a:pt x="2160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08" name="Rectangle 148"/>
                <p:cNvSpPr>
                  <a:spLocks/>
                </p:cNvSpPr>
                <p:nvPr/>
              </p:nvSpPr>
              <p:spPr bwMode="auto">
                <a:xfrm>
                  <a:off x="40" y="42"/>
                  <a:ext cx="197" cy="2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695" name="Group 149"/>
            <p:cNvGrpSpPr>
              <a:grpSpLocks/>
            </p:cNvGrpSpPr>
            <p:nvPr/>
          </p:nvGrpSpPr>
          <p:grpSpPr bwMode="auto">
            <a:xfrm flipH="1">
              <a:off x="140" y="145"/>
              <a:ext cx="139" cy="102"/>
              <a:chOff x="0" y="0"/>
              <a:chExt cx="139" cy="102"/>
            </a:xfrm>
          </p:grpSpPr>
          <p:sp>
            <p:nvSpPr>
              <p:cNvPr id="69702" name="AutoShape 150"/>
              <p:cNvSpPr>
                <a:spLocks/>
              </p:cNvSpPr>
              <p:nvPr/>
            </p:nvSpPr>
            <p:spPr bwMode="auto">
              <a:xfrm>
                <a:off x="0" y="0"/>
                <a:ext cx="139" cy="10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6347" y="21600"/>
                    </a:lnTo>
                    <a:lnTo>
                      <a:pt x="4667" y="18586"/>
                    </a:lnTo>
                    <a:lnTo>
                      <a:pt x="2968" y="15599"/>
                    </a:lnTo>
                    <a:lnTo>
                      <a:pt x="2128" y="12611"/>
                    </a:lnTo>
                    <a:lnTo>
                      <a:pt x="1269" y="9597"/>
                    </a:lnTo>
                    <a:lnTo>
                      <a:pt x="429" y="5393"/>
                    </a:lnTo>
                    <a:lnTo>
                      <a:pt x="0" y="240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CF0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03" name="Rectangle 151"/>
              <p:cNvSpPr>
                <a:spLocks/>
              </p:cNvSpPr>
              <p:nvPr/>
            </p:nvSpPr>
            <p:spPr bwMode="auto">
              <a:xfrm flipH="1">
                <a:off x="0" y="0"/>
                <a:ext cx="139" cy="1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9696" name="Group 152"/>
            <p:cNvGrpSpPr>
              <a:grpSpLocks/>
            </p:cNvGrpSpPr>
            <p:nvPr/>
          </p:nvGrpSpPr>
          <p:grpSpPr bwMode="auto">
            <a:xfrm rot="10800000">
              <a:off x="140" y="43"/>
              <a:ext cx="139" cy="102"/>
              <a:chOff x="0" y="0"/>
              <a:chExt cx="139" cy="102"/>
            </a:xfrm>
          </p:grpSpPr>
          <p:sp>
            <p:nvSpPr>
              <p:cNvPr id="69700" name="AutoShape 153"/>
              <p:cNvSpPr>
                <a:spLocks/>
              </p:cNvSpPr>
              <p:nvPr/>
            </p:nvSpPr>
            <p:spPr bwMode="auto">
              <a:xfrm>
                <a:off x="0" y="0"/>
                <a:ext cx="139" cy="10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6347" y="21600"/>
                    </a:lnTo>
                    <a:lnTo>
                      <a:pt x="4667" y="18586"/>
                    </a:lnTo>
                    <a:lnTo>
                      <a:pt x="2968" y="15599"/>
                    </a:lnTo>
                    <a:lnTo>
                      <a:pt x="2128" y="12611"/>
                    </a:lnTo>
                    <a:lnTo>
                      <a:pt x="1269" y="9597"/>
                    </a:lnTo>
                    <a:lnTo>
                      <a:pt x="429" y="5393"/>
                    </a:lnTo>
                    <a:lnTo>
                      <a:pt x="0" y="240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CF0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01" name="Rectangle 154"/>
              <p:cNvSpPr>
                <a:spLocks/>
              </p:cNvSpPr>
              <p:nvPr/>
            </p:nvSpPr>
            <p:spPr bwMode="auto">
              <a:xfrm>
                <a:off x="0" y="0"/>
                <a:ext cx="139" cy="1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9697" name="Group 155"/>
            <p:cNvGrpSpPr>
              <a:grpSpLocks/>
            </p:cNvGrpSpPr>
            <p:nvPr/>
          </p:nvGrpSpPr>
          <p:grpSpPr bwMode="auto">
            <a:xfrm rot="16200000" flipH="1">
              <a:off x="116" y="23"/>
              <a:ext cx="144" cy="98"/>
              <a:chOff x="0" y="0"/>
              <a:chExt cx="145" cy="98"/>
            </a:xfrm>
          </p:grpSpPr>
          <p:sp>
            <p:nvSpPr>
              <p:cNvPr id="69698" name="AutoShape 156"/>
              <p:cNvSpPr>
                <a:spLocks/>
              </p:cNvSpPr>
              <p:nvPr/>
            </p:nvSpPr>
            <p:spPr bwMode="auto">
              <a:xfrm>
                <a:off x="0" y="0"/>
                <a:ext cx="145" cy="9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6347" y="21600"/>
                    </a:lnTo>
                    <a:lnTo>
                      <a:pt x="4667" y="18586"/>
                    </a:lnTo>
                    <a:lnTo>
                      <a:pt x="2968" y="15599"/>
                    </a:lnTo>
                    <a:lnTo>
                      <a:pt x="2128" y="12611"/>
                    </a:lnTo>
                    <a:lnTo>
                      <a:pt x="1269" y="9597"/>
                    </a:lnTo>
                    <a:lnTo>
                      <a:pt x="429" y="5393"/>
                    </a:lnTo>
                    <a:lnTo>
                      <a:pt x="0" y="240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CF0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99" name="Rectangle 157"/>
              <p:cNvSpPr>
                <a:spLocks/>
              </p:cNvSpPr>
              <p:nvPr/>
            </p:nvSpPr>
            <p:spPr bwMode="auto">
              <a:xfrm flipH="1">
                <a:off x="0" y="0"/>
                <a:ext cx="145" cy="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9673" name="Group 158"/>
          <p:cNvGrpSpPr>
            <a:grpSpLocks/>
          </p:cNvGrpSpPr>
          <p:nvPr/>
        </p:nvGrpSpPr>
        <p:grpSpPr bwMode="auto">
          <a:xfrm>
            <a:off x="5745163" y="3295650"/>
            <a:ext cx="442912" cy="457200"/>
            <a:chOff x="0" y="0"/>
            <a:chExt cx="279" cy="288"/>
          </a:xfrm>
        </p:grpSpPr>
        <p:grpSp>
          <p:nvGrpSpPr>
            <p:cNvPr id="69676" name="Group 159"/>
            <p:cNvGrpSpPr>
              <a:grpSpLocks/>
            </p:cNvGrpSpPr>
            <p:nvPr/>
          </p:nvGrpSpPr>
          <p:grpSpPr bwMode="auto">
            <a:xfrm>
              <a:off x="0" y="0"/>
              <a:ext cx="278" cy="288"/>
              <a:chOff x="0" y="0"/>
              <a:chExt cx="278" cy="288"/>
            </a:xfrm>
          </p:grpSpPr>
          <p:grpSp>
            <p:nvGrpSpPr>
              <p:cNvPr id="69686" name="Group 160"/>
              <p:cNvGrpSpPr>
                <a:grpSpLocks/>
              </p:cNvGrpSpPr>
              <p:nvPr/>
            </p:nvGrpSpPr>
            <p:grpSpPr bwMode="auto">
              <a:xfrm>
                <a:off x="0" y="0"/>
                <a:ext cx="278" cy="288"/>
                <a:chOff x="0" y="0"/>
                <a:chExt cx="278" cy="288"/>
              </a:xfrm>
            </p:grpSpPr>
            <p:sp>
              <p:nvSpPr>
                <p:cNvPr id="69691" name="AutoShape 161"/>
                <p:cNvSpPr>
                  <a:spLocks/>
                </p:cNvSpPr>
                <p:nvPr/>
              </p:nvSpPr>
              <p:spPr bwMode="auto">
                <a:xfrm>
                  <a:off x="0" y="0"/>
                  <a:ext cx="278" cy="288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92" name="AutoShape 162"/>
                <p:cNvSpPr>
                  <a:spLocks/>
                </p:cNvSpPr>
                <p:nvPr/>
              </p:nvSpPr>
              <p:spPr bwMode="auto">
                <a:xfrm>
                  <a:off x="0" y="0"/>
                  <a:ext cx="278" cy="288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10800"/>
                      </a:moveTo>
                      <a:lnTo>
                        <a:pt x="21600" y="10800"/>
                      </a:lnTo>
                      <a:moveTo>
                        <a:pt x="10800" y="0"/>
                      </a:moveTo>
                      <a:lnTo>
                        <a:pt x="10800" y="2160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93" name="Rectangle 163"/>
                <p:cNvSpPr>
                  <a:spLocks/>
                </p:cNvSpPr>
                <p:nvPr/>
              </p:nvSpPr>
              <p:spPr bwMode="auto">
                <a:xfrm>
                  <a:off x="40" y="42"/>
                  <a:ext cx="197" cy="2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687" name="Group 164"/>
              <p:cNvGrpSpPr>
                <a:grpSpLocks/>
              </p:cNvGrpSpPr>
              <p:nvPr/>
            </p:nvGrpSpPr>
            <p:grpSpPr bwMode="auto">
              <a:xfrm>
                <a:off x="0" y="0"/>
                <a:ext cx="278" cy="288"/>
                <a:chOff x="0" y="0"/>
                <a:chExt cx="278" cy="288"/>
              </a:xfrm>
            </p:grpSpPr>
            <p:sp>
              <p:nvSpPr>
                <p:cNvPr id="69688" name="AutoShape 165"/>
                <p:cNvSpPr>
                  <a:spLocks/>
                </p:cNvSpPr>
                <p:nvPr/>
              </p:nvSpPr>
              <p:spPr bwMode="auto">
                <a:xfrm>
                  <a:off x="0" y="0"/>
                  <a:ext cx="278" cy="288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10800" y="0"/>
                      </a:move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0" y="16765"/>
                        <a:pt x="4835" y="21600"/>
                        <a:pt x="10800" y="21600"/>
                      </a:cubicBezTo>
                      <a:cubicBezTo>
                        <a:pt x="16765" y="21600"/>
                        <a:pt x="21600" y="16765"/>
                        <a:pt x="21600" y="10800"/>
                      </a:cubicBezTo>
                      <a:cubicBezTo>
                        <a:pt x="21600" y="4835"/>
                        <a:pt x="16765" y="0"/>
                        <a:pt x="10800" y="0"/>
                      </a:cubicBezTo>
                      <a:close/>
                      <a:moveTo>
                        <a:pt x="10800" y="0"/>
                      </a:moveTo>
                    </a:path>
                  </a:pathLst>
                </a:custGeom>
                <a:solidFill>
                  <a:srgbClr val="FFFF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89" name="AutoShape 166"/>
                <p:cNvSpPr>
                  <a:spLocks/>
                </p:cNvSpPr>
                <p:nvPr/>
              </p:nvSpPr>
              <p:spPr bwMode="auto">
                <a:xfrm>
                  <a:off x="40" y="42"/>
                  <a:ext cx="197" cy="203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0" y="0"/>
                      </a:moveTo>
                      <a:lnTo>
                        <a:pt x="21600" y="21600"/>
                      </a:lnTo>
                      <a:moveTo>
                        <a:pt x="0" y="21600"/>
                      </a:moveTo>
                      <a:lnTo>
                        <a:pt x="21600" y="0"/>
                      </a:ln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90" name="Rectangle 167"/>
                <p:cNvSpPr>
                  <a:spLocks/>
                </p:cNvSpPr>
                <p:nvPr/>
              </p:nvSpPr>
              <p:spPr bwMode="auto">
                <a:xfrm>
                  <a:off x="40" y="42"/>
                  <a:ext cx="197" cy="2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9677" name="Group 168"/>
            <p:cNvGrpSpPr>
              <a:grpSpLocks/>
            </p:cNvGrpSpPr>
            <p:nvPr/>
          </p:nvGrpSpPr>
          <p:grpSpPr bwMode="auto">
            <a:xfrm flipH="1">
              <a:off x="140" y="145"/>
              <a:ext cx="139" cy="102"/>
              <a:chOff x="0" y="0"/>
              <a:chExt cx="139" cy="102"/>
            </a:xfrm>
          </p:grpSpPr>
          <p:sp>
            <p:nvSpPr>
              <p:cNvPr id="69684" name="AutoShape 169"/>
              <p:cNvSpPr>
                <a:spLocks/>
              </p:cNvSpPr>
              <p:nvPr/>
            </p:nvSpPr>
            <p:spPr bwMode="auto">
              <a:xfrm>
                <a:off x="0" y="0"/>
                <a:ext cx="139" cy="10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6347" y="21600"/>
                    </a:lnTo>
                    <a:lnTo>
                      <a:pt x="4667" y="18586"/>
                    </a:lnTo>
                    <a:lnTo>
                      <a:pt x="2968" y="15599"/>
                    </a:lnTo>
                    <a:lnTo>
                      <a:pt x="2128" y="12611"/>
                    </a:lnTo>
                    <a:lnTo>
                      <a:pt x="1269" y="9597"/>
                    </a:lnTo>
                    <a:lnTo>
                      <a:pt x="429" y="5393"/>
                    </a:lnTo>
                    <a:lnTo>
                      <a:pt x="0" y="240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CF0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85" name="Rectangle 170"/>
              <p:cNvSpPr>
                <a:spLocks/>
              </p:cNvSpPr>
              <p:nvPr/>
            </p:nvSpPr>
            <p:spPr bwMode="auto">
              <a:xfrm flipH="1">
                <a:off x="0" y="0"/>
                <a:ext cx="139" cy="1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9678" name="Group 171"/>
            <p:cNvGrpSpPr>
              <a:grpSpLocks/>
            </p:cNvGrpSpPr>
            <p:nvPr/>
          </p:nvGrpSpPr>
          <p:grpSpPr bwMode="auto">
            <a:xfrm rot="10800000">
              <a:off x="140" y="43"/>
              <a:ext cx="139" cy="102"/>
              <a:chOff x="0" y="0"/>
              <a:chExt cx="139" cy="102"/>
            </a:xfrm>
          </p:grpSpPr>
          <p:sp>
            <p:nvSpPr>
              <p:cNvPr id="69682" name="AutoShape 172"/>
              <p:cNvSpPr>
                <a:spLocks/>
              </p:cNvSpPr>
              <p:nvPr/>
            </p:nvSpPr>
            <p:spPr bwMode="auto">
              <a:xfrm>
                <a:off x="0" y="0"/>
                <a:ext cx="139" cy="102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6347" y="21600"/>
                    </a:lnTo>
                    <a:lnTo>
                      <a:pt x="4667" y="18586"/>
                    </a:lnTo>
                    <a:lnTo>
                      <a:pt x="2968" y="15599"/>
                    </a:lnTo>
                    <a:lnTo>
                      <a:pt x="2128" y="12611"/>
                    </a:lnTo>
                    <a:lnTo>
                      <a:pt x="1269" y="9597"/>
                    </a:lnTo>
                    <a:lnTo>
                      <a:pt x="429" y="5393"/>
                    </a:lnTo>
                    <a:lnTo>
                      <a:pt x="0" y="240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CF0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83" name="Rectangle 173"/>
              <p:cNvSpPr>
                <a:spLocks/>
              </p:cNvSpPr>
              <p:nvPr/>
            </p:nvSpPr>
            <p:spPr bwMode="auto">
              <a:xfrm>
                <a:off x="0" y="0"/>
                <a:ext cx="139" cy="1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9679" name="Group 174"/>
            <p:cNvGrpSpPr>
              <a:grpSpLocks/>
            </p:cNvGrpSpPr>
            <p:nvPr/>
          </p:nvGrpSpPr>
          <p:grpSpPr bwMode="auto">
            <a:xfrm rot="16200000" flipH="1">
              <a:off x="116" y="23"/>
              <a:ext cx="144" cy="98"/>
              <a:chOff x="0" y="0"/>
              <a:chExt cx="145" cy="98"/>
            </a:xfrm>
          </p:grpSpPr>
          <p:sp>
            <p:nvSpPr>
              <p:cNvPr id="69680" name="AutoShape 175"/>
              <p:cNvSpPr>
                <a:spLocks/>
              </p:cNvSpPr>
              <p:nvPr/>
            </p:nvSpPr>
            <p:spPr bwMode="auto">
              <a:xfrm>
                <a:off x="0" y="0"/>
                <a:ext cx="145" cy="98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6347" y="21600"/>
                    </a:lnTo>
                    <a:lnTo>
                      <a:pt x="4667" y="18586"/>
                    </a:lnTo>
                    <a:lnTo>
                      <a:pt x="2968" y="15599"/>
                    </a:lnTo>
                    <a:lnTo>
                      <a:pt x="2128" y="12611"/>
                    </a:lnTo>
                    <a:lnTo>
                      <a:pt x="1269" y="9597"/>
                    </a:lnTo>
                    <a:lnTo>
                      <a:pt x="429" y="5393"/>
                    </a:lnTo>
                    <a:lnTo>
                      <a:pt x="0" y="240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CF0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81" name="Rectangle 176"/>
              <p:cNvSpPr>
                <a:spLocks/>
              </p:cNvSpPr>
              <p:nvPr/>
            </p:nvSpPr>
            <p:spPr bwMode="auto">
              <a:xfrm flipH="1">
                <a:off x="0" y="0"/>
                <a:ext cx="145" cy="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9674" name="AutoShape 177"/>
          <p:cNvSpPr>
            <a:spLocks/>
          </p:cNvSpPr>
          <p:nvPr/>
        </p:nvSpPr>
        <p:spPr bwMode="auto">
          <a:xfrm rot="16200000" flipH="1">
            <a:off x="5672932" y="1862931"/>
            <a:ext cx="558800" cy="46513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miter lim="800000"/>
            <a:headEnd/>
            <a:tailEnd type="arrow" w="lg" len="lg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75" name="Rectangle 178"/>
          <p:cNvSpPr>
            <a:spLocks/>
          </p:cNvSpPr>
          <p:nvPr/>
        </p:nvSpPr>
        <p:spPr bwMode="auto">
          <a:xfrm>
            <a:off x="349250" y="2376488"/>
            <a:ext cx="984250" cy="3175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b="1">
                <a:solidFill>
                  <a:srgbClr val="2900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MPEG file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1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2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3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4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5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6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7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8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9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1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11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12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13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14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1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2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3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4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5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6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7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9" grpId="0" autoUpdateAnimBg="0"/>
      <p:bldP spid="27759" grpId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1701800"/>
            <a:ext cx="2044700" cy="165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55492" name="Rectangle 4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93" name="Rectangle 5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5301" name="Rectangle 6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55490" name="Rectangle 8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91" name="Rectangle 9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5303" name="Picture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55488" name="Rectangle 12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89" name="Rectangle 13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5305" name="Picture 14"/>
          <p:cNvPicPr>
            <a:picLocks noChangeArrowheads="1"/>
          </p:cNvPicPr>
          <p:nvPr/>
        </p:nvPicPr>
        <p:blipFill>
          <a:blip r:embed="rId5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55486" name="Rectangle 16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87" name="Rectangle 17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5307" name="Rectangle 18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927725" y="4462463"/>
            <a:ext cx="252413" cy="971550"/>
            <a:chOff x="0" y="0"/>
            <a:chExt cx="159" cy="612"/>
          </a:xfrm>
        </p:grpSpPr>
        <p:sp>
          <p:nvSpPr>
            <p:cNvPr id="55484" name="Oval 20"/>
            <p:cNvSpPr>
              <a:spLocks/>
            </p:cNvSpPr>
            <p:nvPr/>
          </p:nvSpPr>
          <p:spPr bwMode="auto">
            <a:xfrm>
              <a:off x="0" y="0"/>
              <a:ext cx="159" cy="6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85" name="Rectangle 21"/>
            <p:cNvSpPr>
              <a:spLocks/>
            </p:cNvSpPr>
            <p:nvPr/>
          </p:nvSpPr>
          <p:spPr bwMode="auto">
            <a:xfrm>
              <a:off x="23" y="89"/>
              <a:ext cx="112" cy="4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072188" y="4498975"/>
            <a:ext cx="925512" cy="935038"/>
            <a:chOff x="0" y="0"/>
            <a:chExt cx="583" cy="589"/>
          </a:xfrm>
        </p:grpSpPr>
        <p:sp>
          <p:nvSpPr>
            <p:cNvPr id="55482" name="AutoShape 23"/>
            <p:cNvSpPr>
              <a:spLocks/>
            </p:cNvSpPr>
            <p:nvPr/>
          </p:nvSpPr>
          <p:spPr bwMode="auto">
            <a:xfrm>
              <a:off x="0" y="0"/>
              <a:ext cx="583" cy="58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83" name="Rectangle 24"/>
            <p:cNvSpPr>
              <a:spLocks/>
            </p:cNvSpPr>
            <p:nvPr/>
          </p:nvSpPr>
          <p:spPr bwMode="auto">
            <a:xfrm>
              <a:off x="85" y="86"/>
              <a:ext cx="412" cy="4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6081713" y="4498975"/>
            <a:ext cx="925512" cy="935038"/>
            <a:chOff x="0" y="0"/>
            <a:chExt cx="583" cy="589"/>
          </a:xfrm>
        </p:grpSpPr>
        <p:grpSp>
          <p:nvGrpSpPr>
            <p:cNvPr id="17" name="Group 50"/>
            <p:cNvGrpSpPr>
              <a:grpSpLocks/>
            </p:cNvGrpSpPr>
            <p:nvPr/>
          </p:nvGrpSpPr>
          <p:grpSpPr bwMode="auto">
            <a:xfrm>
              <a:off x="0" y="0"/>
              <a:ext cx="583" cy="589"/>
              <a:chOff x="0" y="0"/>
              <a:chExt cx="583" cy="589"/>
            </a:xfrm>
          </p:grpSpPr>
          <p:sp>
            <p:nvSpPr>
              <p:cNvPr id="55464" name="AutoShape 51"/>
              <p:cNvSpPr>
                <a:spLocks/>
              </p:cNvSpPr>
              <p:nvPr/>
            </p:nvSpPr>
            <p:spPr bwMode="auto">
              <a:xfrm>
                <a:off x="0" y="0"/>
                <a:ext cx="583" cy="58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0" y="10800"/>
                    </a:moveTo>
                    <a:lnTo>
                      <a:pt x="21600" y="10800"/>
                    </a:lnTo>
                    <a:moveTo>
                      <a:pt x="10800" y="0"/>
                    </a:moveTo>
                    <a:lnTo>
                      <a:pt x="10800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5" name="Rectangle 52"/>
              <p:cNvSpPr>
                <a:spLocks/>
              </p:cNvSpPr>
              <p:nvPr/>
            </p:nvSpPr>
            <p:spPr bwMode="auto">
              <a:xfrm>
                <a:off x="85" y="86"/>
                <a:ext cx="412" cy="4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53"/>
            <p:cNvGrpSpPr>
              <a:grpSpLocks/>
            </p:cNvGrpSpPr>
            <p:nvPr/>
          </p:nvGrpSpPr>
          <p:grpSpPr bwMode="auto">
            <a:xfrm>
              <a:off x="0" y="0"/>
              <a:ext cx="583" cy="589"/>
              <a:chOff x="0" y="0"/>
              <a:chExt cx="583" cy="589"/>
            </a:xfrm>
          </p:grpSpPr>
          <p:sp>
            <p:nvSpPr>
              <p:cNvPr id="55462" name="AutoShape 54"/>
              <p:cNvSpPr>
                <a:spLocks/>
              </p:cNvSpPr>
              <p:nvPr/>
            </p:nvSpPr>
            <p:spPr bwMode="auto">
              <a:xfrm>
                <a:off x="0" y="0"/>
                <a:ext cx="583" cy="589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3163" y="3163"/>
                    </a:moveTo>
                    <a:lnTo>
                      <a:pt x="18437" y="18437"/>
                    </a:lnTo>
                    <a:moveTo>
                      <a:pt x="3163" y="18437"/>
                    </a:moveTo>
                    <a:lnTo>
                      <a:pt x="18437" y="316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3" name="Rectangle 55"/>
              <p:cNvSpPr>
                <a:spLocks/>
              </p:cNvSpPr>
              <p:nvPr/>
            </p:nvSpPr>
            <p:spPr bwMode="auto">
              <a:xfrm>
                <a:off x="85" y="86"/>
                <a:ext cx="412" cy="4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5319" name="Rectangle 56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 dirty="0" err="1" smtClean="0"/>
              <a:t>Paceline</a:t>
            </a:r>
            <a:endParaRPr lang="en-US" dirty="0"/>
          </a:p>
        </p:txBody>
      </p:sp>
      <p:grpSp>
        <p:nvGrpSpPr>
          <p:cNvPr id="19" name="Group 57"/>
          <p:cNvGrpSpPr>
            <a:grpSpLocks/>
          </p:cNvGrpSpPr>
          <p:nvPr/>
        </p:nvGrpSpPr>
        <p:grpSpPr bwMode="auto">
          <a:xfrm>
            <a:off x="2146300" y="5992813"/>
            <a:ext cx="1657350" cy="504825"/>
            <a:chOff x="0" y="0"/>
            <a:chExt cx="1044" cy="318"/>
          </a:xfrm>
        </p:grpSpPr>
        <p:sp>
          <p:nvSpPr>
            <p:cNvPr id="55458" name="Rectangle 58"/>
            <p:cNvSpPr>
              <a:spLocks/>
            </p:cNvSpPr>
            <p:nvPr/>
          </p:nvSpPr>
          <p:spPr bwMode="auto">
            <a:xfrm>
              <a:off x="0" y="0"/>
              <a:ext cx="1044" cy="31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59" name="Rectangle 59"/>
            <p:cNvSpPr>
              <a:spLocks/>
            </p:cNvSpPr>
            <p:nvPr/>
          </p:nvSpPr>
          <p:spPr bwMode="auto">
            <a:xfrm>
              <a:off x="120" y="31"/>
              <a:ext cx="803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3199" bIns="0" anchor="ctr">
              <a:prstTxWarp prst="textNoShape">
                <a:avLst/>
              </a:prstTxWarp>
              <a:spAutoFit/>
            </a:bodyPr>
            <a:lstStyle/>
            <a:p>
              <a:pPr marL="382588" indent="-342900"/>
              <a:r>
                <a:rPr lang="en-US" sz="2000">
                  <a:solidFill>
                    <a:schemeClr val="tx1"/>
                  </a:solidFill>
                  <a:ea typeface="Tahoma" charset="0"/>
                  <a:cs typeface="Tahoma" charset="0"/>
                </a:rPr>
                <a:t>TCP Stack</a:t>
              </a:r>
            </a:p>
          </p:txBody>
        </p:sp>
      </p:grpSp>
      <p:grpSp>
        <p:nvGrpSpPr>
          <p:cNvPr id="20" name="Group 60"/>
          <p:cNvGrpSpPr>
            <a:grpSpLocks/>
          </p:cNvGrpSpPr>
          <p:nvPr/>
        </p:nvGrpSpPr>
        <p:grpSpPr bwMode="auto">
          <a:xfrm>
            <a:off x="2516188" y="4957763"/>
            <a:ext cx="460375" cy="323850"/>
            <a:chOff x="0" y="0"/>
            <a:chExt cx="290" cy="204"/>
          </a:xfrm>
        </p:grpSpPr>
        <p:sp>
          <p:nvSpPr>
            <p:cNvPr id="55456" name="AutoShape 61"/>
            <p:cNvSpPr>
              <a:spLocks/>
            </p:cNvSpPr>
            <p:nvPr/>
          </p:nvSpPr>
          <p:spPr bwMode="auto">
            <a:xfrm>
              <a:off x="0" y="0"/>
              <a:ext cx="290" cy="20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57" name="Rectangle 62"/>
            <p:cNvSpPr>
              <a:spLocks/>
            </p:cNvSpPr>
            <p:nvPr/>
          </p:nvSpPr>
          <p:spPr bwMode="auto">
            <a:xfrm>
              <a:off x="0" y="0"/>
              <a:ext cx="290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21" name="Group 63"/>
          <p:cNvGrpSpPr>
            <a:grpSpLocks/>
          </p:cNvGrpSpPr>
          <p:nvPr/>
        </p:nvGrpSpPr>
        <p:grpSpPr bwMode="auto">
          <a:xfrm flipH="1">
            <a:off x="2976563" y="4957763"/>
            <a:ext cx="458787" cy="323850"/>
            <a:chOff x="0" y="0"/>
            <a:chExt cx="289" cy="204"/>
          </a:xfrm>
        </p:grpSpPr>
        <p:sp>
          <p:nvSpPr>
            <p:cNvPr id="55454" name="AutoShape 64"/>
            <p:cNvSpPr>
              <a:spLocks/>
            </p:cNvSpPr>
            <p:nvPr/>
          </p:nvSpPr>
          <p:spPr bwMode="auto">
            <a:xfrm>
              <a:off x="0" y="0"/>
              <a:ext cx="289" cy="20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55" name="Rectangle 65"/>
            <p:cNvSpPr>
              <a:spLocks/>
            </p:cNvSpPr>
            <p:nvPr/>
          </p:nvSpPr>
          <p:spPr bwMode="auto">
            <a:xfrm flipH="1">
              <a:off x="0" y="0"/>
              <a:ext cx="289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22" name="Group 66"/>
          <p:cNvGrpSpPr>
            <a:grpSpLocks/>
          </p:cNvGrpSpPr>
          <p:nvPr/>
        </p:nvGrpSpPr>
        <p:grpSpPr bwMode="auto">
          <a:xfrm rot="5400000" flipH="1">
            <a:off x="2584450" y="5024438"/>
            <a:ext cx="458787" cy="325438"/>
            <a:chOff x="0" y="0"/>
            <a:chExt cx="289" cy="205"/>
          </a:xfrm>
        </p:grpSpPr>
        <p:sp>
          <p:nvSpPr>
            <p:cNvPr id="55452" name="AutoShape 67"/>
            <p:cNvSpPr>
              <a:spLocks/>
            </p:cNvSpPr>
            <p:nvPr/>
          </p:nvSpPr>
          <p:spPr bwMode="auto">
            <a:xfrm>
              <a:off x="0" y="0"/>
              <a:ext cx="289" cy="20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53" name="Rectangle 68"/>
            <p:cNvSpPr>
              <a:spLocks/>
            </p:cNvSpPr>
            <p:nvPr/>
          </p:nvSpPr>
          <p:spPr bwMode="auto">
            <a:xfrm flipH="1">
              <a:off x="0" y="0"/>
              <a:ext cx="289" cy="2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23" name="Group 69"/>
          <p:cNvGrpSpPr>
            <a:grpSpLocks/>
          </p:cNvGrpSpPr>
          <p:nvPr/>
        </p:nvGrpSpPr>
        <p:grpSpPr bwMode="auto">
          <a:xfrm rot="-5400000">
            <a:off x="2907506" y="5023644"/>
            <a:ext cx="458788" cy="323850"/>
            <a:chOff x="0" y="0"/>
            <a:chExt cx="289" cy="204"/>
          </a:xfrm>
        </p:grpSpPr>
        <p:sp>
          <p:nvSpPr>
            <p:cNvPr id="55450" name="AutoShape 70"/>
            <p:cNvSpPr>
              <a:spLocks/>
            </p:cNvSpPr>
            <p:nvPr/>
          </p:nvSpPr>
          <p:spPr bwMode="auto">
            <a:xfrm>
              <a:off x="0" y="0"/>
              <a:ext cx="289" cy="20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51" name="Rectangle 71"/>
            <p:cNvSpPr>
              <a:spLocks/>
            </p:cNvSpPr>
            <p:nvPr/>
          </p:nvSpPr>
          <p:spPr bwMode="auto">
            <a:xfrm>
              <a:off x="0" y="0"/>
              <a:ext cx="289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24" name="Group 72"/>
          <p:cNvGrpSpPr>
            <a:grpSpLocks/>
          </p:cNvGrpSpPr>
          <p:nvPr/>
        </p:nvGrpSpPr>
        <p:grpSpPr bwMode="auto">
          <a:xfrm rot="10800000" flipH="1">
            <a:off x="2516188" y="4633913"/>
            <a:ext cx="460375" cy="323850"/>
            <a:chOff x="0" y="0"/>
            <a:chExt cx="290" cy="204"/>
          </a:xfrm>
        </p:grpSpPr>
        <p:sp>
          <p:nvSpPr>
            <p:cNvPr id="55448" name="AutoShape 73"/>
            <p:cNvSpPr>
              <a:spLocks/>
            </p:cNvSpPr>
            <p:nvPr/>
          </p:nvSpPr>
          <p:spPr bwMode="auto">
            <a:xfrm>
              <a:off x="0" y="0"/>
              <a:ext cx="290" cy="20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49" name="Rectangle 74"/>
            <p:cNvSpPr>
              <a:spLocks/>
            </p:cNvSpPr>
            <p:nvPr/>
          </p:nvSpPr>
          <p:spPr bwMode="auto">
            <a:xfrm flipH="1">
              <a:off x="0" y="0"/>
              <a:ext cx="290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25" name="Group 75"/>
          <p:cNvGrpSpPr>
            <a:grpSpLocks/>
          </p:cNvGrpSpPr>
          <p:nvPr/>
        </p:nvGrpSpPr>
        <p:grpSpPr bwMode="auto">
          <a:xfrm rot="10800000">
            <a:off x="2976563" y="4633913"/>
            <a:ext cx="458787" cy="323850"/>
            <a:chOff x="0" y="0"/>
            <a:chExt cx="289" cy="204"/>
          </a:xfrm>
        </p:grpSpPr>
        <p:sp>
          <p:nvSpPr>
            <p:cNvPr id="55446" name="AutoShape 76"/>
            <p:cNvSpPr>
              <a:spLocks/>
            </p:cNvSpPr>
            <p:nvPr/>
          </p:nvSpPr>
          <p:spPr bwMode="auto">
            <a:xfrm>
              <a:off x="0" y="0"/>
              <a:ext cx="289" cy="20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47" name="Rectangle 77"/>
            <p:cNvSpPr>
              <a:spLocks/>
            </p:cNvSpPr>
            <p:nvPr/>
          </p:nvSpPr>
          <p:spPr bwMode="auto">
            <a:xfrm>
              <a:off x="0" y="0"/>
              <a:ext cx="289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26" name="Group 78"/>
          <p:cNvGrpSpPr>
            <a:grpSpLocks/>
          </p:cNvGrpSpPr>
          <p:nvPr/>
        </p:nvGrpSpPr>
        <p:grpSpPr bwMode="auto">
          <a:xfrm rot="5400000">
            <a:off x="2584450" y="4565650"/>
            <a:ext cx="458788" cy="325438"/>
            <a:chOff x="0" y="0"/>
            <a:chExt cx="289" cy="205"/>
          </a:xfrm>
        </p:grpSpPr>
        <p:sp>
          <p:nvSpPr>
            <p:cNvPr id="55444" name="AutoShape 79"/>
            <p:cNvSpPr>
              <a:spLocks/>
            </p:cNvSpPr>
            <p:nvPr/>
          </p:nvSpPr>
          <p:spPr bwMode="auto">
            <a:xfrm>
              <a:off x="0" y="0"/>
              <a:ext cx="289" cy="20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45" name="Rectangle 80"/>
            <p:cNvSpPr>
              <a:spLocks/>
            </p:cNvSpPr>
            <p:nvPr/>
          </p:nvSpPr>
          <p:spPr bwMode="auto">
            <a:xfrm>
              <a:off x="0" y="0"/>
              <a:ext cx="289" cy="2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27" name="Group 81"/>
          <p:cNvGrpSpPr>
            <a:grpSpLocks/>
          </p:cNvGrpSpPr>
          <p:nvPr/>
        </p:nvGrpSpPr>
        <p:grpSpPr bwMode="auto">
          <a:xfrm rot="16200000" flipH="1">
            <a:off x="2907506" y="4564857"/>
            <a:ext cx="458787" cy="323850"/>
            <a:chOff x="0" y="0"/>
            <a:chExt cx="289" cy="204"/>
          </a:xfrm>
        </p:grpSpPr>
        <p:sp>
          <p:nvSpPr>
            <p:cNvPr id="55442" name="AutoShape 82"/>
            <p:cNvSpPr>
              <a:spLocks/>
            </p:cNvSpPr>
            <p:nvPr/>
          </p:nvSpPr>
          <p:spPr bwMode="auto">
            <a:xfrm>
              <a:off x="0" y="0"/>
              <a:ext cx="289" cy="20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6347" y="21600"/>
                  </a:lnTo>
                  <a:lnTo>
                    <a:pt x="4667" y="18586"/>
                  </a:lnTo>
                  <a:lnTo>
                    <a:pt x="2968" y="15599"/>
                  </a:lnTo>
                  <a:lnTo>
                    <a:pt x="2128" y="12611"/>
                  </a:lnTo>
                  <a:lnTo>
                    <a:pt x="1269" y="9597"/>
                  </a:lnTo>
                  <a:lnTo>
                    <a:pt x="429" y="5393"/>
                  </a:lnTo>
                  <a:lnTo>
                    <a:pt x="0" y="2406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F01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43" name="Rectangle 83"/>
            <p:cNvSpPr>
              <a:spLocks/>
            </p:cNvSpPr>
            <p:nvPr/>
          </p:nvSpPr>
          <p:spPr bwMode="auto">
            <a:xfrm flipH="1">
              <a:off x="0" y="0"/>
              <a:ext cx="289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84"/>
          <p:cNvGrpSpPr>
            <a:grpSpLocks/>
          </p:cNvGrpSpPr>
          <p:nvPr/>
        </p:nvGrpSpPr>
        <p:grpSpPr bwMode="auto">
          <a:xfrm>
            <a:off x="2516188" y="4498975"/>
            <a:ext cx="914400" cy="914400"/>
            <a:chOff x="0" y="0"/>
            <a:chExt cx="576" cy="576"/>
          </a:xfrm>
        </p:grpSpPr>
        <p:grpSp>
          <p:nvGrpSpPr>
            <p:cNvPr id="29" name="Group 85"/>
            <p:cNvGrpSpPr>
              <a:grpSpLocks/>
            </p:cNvGrpSpPr>
            <p:nvPr/>
          </p:nvGrpSpPr>
          <p:grpSpPr bwMode="auto">
            <a:xfrm>
              <a:off x="0" y="0"/>
              <a:ext cx="576" cy="576"/>
              <a:chOff x="0" y="0"/>
              <a:chExt cx="576" cy="576"/>
            </a:xfrm>
          </p:grpSpPr>
          <p:sp>
            <p:nvSpPr>
              <p:cNvPr id="55440" name="AutoShape 86"/>
              <p:cNvSpPr>
                <a:spLocks/>
              </p:cNvSpPr>
              <p:nvPr/>
            </p:nvSpPr>
            <p:spPr bwMode="auto">
              <a:xfrm>
                <a:off x="0" y="0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0" y="10800"/>
                    </a:moveTo>
                    <a:lnTo>
                      <a:pt x="21600" y="10800"/>
                    </a:lnTo>
                    <a:moveTo>
                      <a:pt x="10800" y="0"/>
                    </a:moveTo>
                    <a:lnTo>
                      <a:pt x="10800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1" name="Rectangle 87"/>
              <p:cNvSpPr>
                <a:spLocks/>
              </p:cNvSpPr>
              <p:nvPr/>
            </p:nvSpPr>
            <p:spPr bwMode="auto">
              <a:xfrm>
                <a:off x="84" y="84"/>
                <a:ext cx="407" cy="4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88"/>
            <p:cNvGrpSpPr>
              <a:grpSpLocks/>
            </p:cNvGrpSpPr>
            <p:nvPr/>
          </p:nvGrpSpPr>
          <p:grpSpPr bwMode="auto">
            <a:xfrm>
              <a:off x="0" y="0"/>
              <a:ext cx="576" cy="576"/>
              <a:chOff x="0" y="0"/>
              <a:chExt cx="576" cy="576"/>
            </a:xfrm>
          </p:grpSpPr>
          <p:sp>
            <p:nvSpPr>
              <p:cNvPr id="55438" name="AutoShape 89"/>
              <p:cNvSpPr>
                <a:spLocks/>
              </p:cNvSpPr>
              <p:nvPr/>
            </p:nvSpPr>
            <p:spPr bwMode="auto">
              <a:xfrm>
                <a:off x="0" y="0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3163" y="3163"/>
                    </a:moveTo>
                    <a:lnTo>
                      <a:pt x="18437" y="18437"/>
                    </a:lnTo>
                    <a:moveTo>
                      <a:pt x="3163" y="18437"/>
                    </a:moveTo>
                    <a:lnTo>
                      <a:pt x="18437" y="316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9" name="Rectangle 90"/>
              <p:cNvSpPr>
                <a:spLocks/>
              </p:cNvSpPr>
              <p:nvPr/>
            </p:nvSpPr>
            <p:spPr bwMode="auto">
              <a:xfrm>
                <a:off x="84" y="84"/>
                <a:ext cx="407" cy="4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1" name="Group 91"/>
          <p:cNvGrpSpPr>
            <a:grpSpLocks/>
          </p:cNvGrpSpPr>
          <p:nvPr/>
        </p:nvGrpSpPr>
        <p:grpSpPr bwMode="auto">
          <a:xfrm>
            <a:off x="5711825" y="5992813"/>
            <a:ext cx="1657350" cy="504825"/>
            <a:chOff x="0" y="0"/>
            <a:chExt cx="1044" cy="318"/>
          </a:xfrm>
        </p:grpSpPr>
        <p:sp>
          <p:nvSpPr>
            <p:cNvPr id="55434" name="Rectangle 92"/>
            <p:cNvSpPr>
              <a:spLocks/>
            </p:cNvSpPr>
            <p:nvPr/>
          </p:nvSpPr>
          <p:spPr bwMode="auto">
            <a:xfrm>
              <a:off x="0" y="0"/>
              <a:ext cx="1044" cy="31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435" name="Rectangle 93"/>
            <p:cNvSpPr>
              <a:spLocks/>
            </p:cNvSpPr>
            <p:nvPr/>
          </p:nvSpPr>
          <p:spPr bwMode="auto">
            <a:xfrm>
              <a:off x="120" y="31"/>
              <a:ext cx="803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3199" bIns="0" anchor="ctr">
              <a:prstTxWarp prst="textNoShape">
                <a:avLst/>
              </a:prstTxWarp>
              <a:spAutoFit/>
            </a:bodyPr>
            <a:lstStyle/>
            <a:p>
              <a:pPr marL="382588" indent="-342900"/>
              <a:r>
                <a:rPr lang="en-US" sz="2000">
                  <a:solidFill>
                    <a:schemeClr val="tx1"/>
                  </a:solidFill>
                  <a:ea typeface="Tahoma" charset="0"/>
                  <a:cs typeface="Tahoma" charset="0"/>
                </a:rPr>
                <a:t>TCP Stack</a:t>
              </a:r>
            </a:p>
          </p:txBody>
        </p:sp>
      </p:grpSp>
      <p:sp>
        <p:nvSpPr>
          <p:cNvPr id="55331" name="Rectangle 94"/>
          <p:cNvSpPr>
            <a:spLocks/>
          </p:cNvSpPr>
          <p:nvPr/>
        </p:nvSpPr>
        <p:spPr bwMode="auto">
          <a:xfrm>
            <a:off x="7596336" y="3429000"/>
            <a:ext cx="1081088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99" bIns="0">
            <a:prstTxWarp prst="textNoShape">
              <a:avLst/>
            </a:prstTxWarp>
            <a:spAutoFit/>
          </a:bodyPr>
          <a:lstStyle/>
          <a:p>
            <a:pPr marL="382588" indent="-342900"/>
            <a:r>
              <a:rPr lang="en-US" sz="2000" dirty="0">
                <a:solidFill>
                  <a:schemeClr val="tx1"/>
                </a:solidFill>
                <a:ea typeface="Tahoma" charset="0"/>
                <a:cs typeface="Tahoma" charset="0"/>
              </a:rPr>
              <a:t>Decoder</a:t>
            </a:r>
          </a:p>
        </p:txBody>
      </p:sp>
      <p:sp>
        <p:nvSpPr>
          <p:cNvPr id="55332" name="Rectangle 95"/>
          <p:cNvSpPr>
            <a:spLocks/>
          </p:cNvSpPr>
          <p:nvPr/>
        </p:nvSpPr>
        <p:spPr bwMode="auto">
          <a:xfrm>
            <a:off x="7151688" y="4592638"/>
            <a:ext cx="17526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99" bIns="0">
            <a:prstTxWarp prst="textNoShape">
              <a:avLst/>
            </a:prstTxWarp>
            <a:spAutoFit/>
          </a:bodyPr>
          <a:lstStyle/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Receive buffer</a:t>
            </a:r>
          </a:p>
        </p:txBody>
      </p:sp>
      <p:grpSp>
        <p:nvGrpSpPr>
          <p:cNvPr id="15456" name="Group 96"/>
          <p:cNvGrpSpPr>
            <a:grpSpLocks/>
          </p:cNvGrpSpPr>
          <p:nvPr/>
        </p:nvGrpSpPr>
        <p:grpSpPr bwMode="auto">
          <a:xfrm>
            <a:off x="3298825" y="4462463"/>
            <a:ext cx="288925" cy="971550"/>
            <a:chOff x="0" y="0"/>
            <a:chExt cx="182" cy="612"/>
          </a:xfrm>
        </p:grpSpPr>
        <p:grpSp>
          <p:nvGrpSpPr>
            <p:cNvPr id="15457" name="Group 97"/>
            <p:cNvGrpSpPr>
              <a:grpSpLocks/>
            </p:cNvGrpSpPr>
            <p:nvPr/>
          </p:nvGrpSpPr>
          <p:grpSpPr bwMode="auto">
            <a:xfrm>
              <a:off x="0" y="0"/>
              <a:ext cx="159" cy="612"/>
              <a:chOff x="0" y="0"/>
              <a:chExt cx="159" cy="612"/>
            </a:xfrm>
          </p:grpSpPr>
          <p:sp>
            <p:nvSpPr>
              <p:cNvPr id="55432" name="Oval 98"/>
              <p:cNvSpPr>
                <a:spLocks/>
              </p:cNvSpPr>
              <p:nvPr/>
            </p:nvSpPr>
            <p:spPr bwMode="auto">
              <a:xfrm>
                <a:off x="0" y="0"/>
                <a:ext cx="159" cy="61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3" name="Rectangle 99"/>
              <p:cNvSpPr>
                <a:spLocks/>
              </p:cNvSpPr>
              <p:nvPr/>
            </p:nvSpPr>
            <p:spPr bwMode="auto">
              <a:xfrm>
                <a:off x="23" y="89"/>
                <a:ext cx="112" cy="4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458" name="Group 100"/>
            <p:cNvGrpSpPr>
              <a:grpSpLocks/>
            </p:cNvGrpSpPr>
            <p:nvPr/>
          </p:nvGrpSpPr>
          <p:grpSpPr bwMode="auto">
            <a:xfrm>
              <a:off x="68" y="0"/>
              <a:ext cx="114" cy="612"/>
              <a:chOff x="0" y="0"/>
              <a:chExt cx="114" cy="612"/>
            </a:xfrm>
          </p:grpSpPr>
          <p:sp>
            <p:nvSpPr>
              <p:cNvPr id="55430" name="Rectangle 101"/>
              <p:cNvSpPr>
                <a:spLocks/>
              </p:cNvSpPr>
              <p:nvPr/>
            </p:nvSpPr>
            <p:spPr bwMode="auto">
              <a:xfrm>
                <a:off x="0" y="0"/>
                <a:ext cx="114" cy="612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1" name="Rectangle 102"/>
              <p:cNvSpPr>
                <a:spLocks/>
              </p:cNvSpPr>
              <p:nvPr/>
            </p:nvSpPr>
            <p:spPr bwMode="auto">
              <a:xfrm>
                <a:off x="0" y="0"/>
                <a:ext cx="114" cy="6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459" name="Group 103"/>
          <p:cNvGrpSpPr>
            <a:grpSpLocks/>
          </p:cNvGrpSpPr>
          <p:nvPr/>
        </p:nvGrpSpPr>
        <p:grpSpPr bwMode="auto">
          <a:xfrm>
            <a:off x="3406775" y="4462463"/>
            <a:ext cx="2627313" cy="971550"/>
            <a:chOff x="0" y="0"/>
            <a:chExt cx="1655" cy="612"/>
          </a:xfrm>
        </p:grpSpPr>
        <p:grpSp>
          <p:nvGrpSpPr>
            <p:cNvPr id="15460" name="Group 104"/>
            <p:cNvGrpSpPr>
              <a:grpSpLocks/>
            </p:cNvGrpSpPr>
            <p:nvPr/>
          </p:nvGrpSpPr>
          <p:grpSpPr bwMode="auto">
            <a:xfrm>
              <a:off x="0" y="0"/>
              <a:ext cx="1655" cy="214"/>
              <a:chOff x="0" y="0"/>
              <a:chExt cx="1655" cy="214"/>
            </a:xfrm>
          </p:grpSpPr>
          <p:sp>
            <p:nvSpPr>
              <p:cNvPr id="55425" name="Line 105"/>
              <p:cNvSpPr>
                <a:spLocks noChangeShapeType="1"/>
              </p:cNvSpPr>
              <p:nvPr/>
            </p:nvSpPr>
            <p:spPr bwMode="auto">
              <a:xfrm>
                <a:off x="0" y="0"/>
                <a:ext cx="254" cy="2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6" name="Line 106"/>
              <p:cNvSpPr>
                <a:spLocks noChangeShapeType="1"/>
              </p:cNvSpPr>
              <p:nvPr/>
            </p:nvSpPr>
            <p:spPr bwMode="auto">
              <a:xfrm>
                <a:off x="249" y="213"/>
                <a:ext cx="115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7" name="Line 107"/>
              <p:cNvSpPr>
                <a:spLocks noChangeShapeType="1"/>
              </p:cNvSpPr>
              <p:nvPr/>
            </p:nvSpPr>
            <p:spPr bwMode="auto">
              <a:xfrm flipH="1">
                <a:off x="1406" y="0"/>
                <a:ext cx="249" cy="2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461" name="Group 108"/>
            <p:cNvGrpSpPr>
              <a:grpSpLocks/>
            </p:cNvGrpSpPr>
            <p:nvPr/>
          </p:nvGrpSpPr>
          <p:grpSpPr bwMode="auto">
            <a:xfrm rot="10800000" flipH="1">
              <a:off x="0" y="405"/>
              <a:ext cx="1655" cy="207"/>
              <a:chOff x="0" y="0"/>
              <a:chExt cx="1655" cy="206"/>
            </a:xfrm>
          </p:grpSpPr>
          <p:sp>
            <p:nvSpPr>
              <p:cNvPr id="55422" name="Line 109"/>
              <p:cNvSpPr>
                <a:spLocks noChangeShapeType="1"/>
              </p:cNvSpPr>
              <p:nvPr/>
            </p:nvSpPr>
            <p:spPr bwMode="auto">
              <a:xfrm>
                <a:off x="0" y="0"/>
                <a:ext cx="254" cy="2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3" name="Line 110"/>
              <p:cNvSpPr>
                <a:spLocks noChangeShapeType="1"/>
              </p:cNvSpPr>
              <p:nvPr/>
            </p:nvSpPr>
            <p:spPr bwMode="auto">
              <a:xfrm>
                <a:off x="249" y="205"/>
                <a:ext cx="115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4" name="Line 111"/>
              <p:cNvSpPr>
                <a:spLocks noChangeShapeType="1"/>
              </p:cNvSpPr>
              <p:nvPr/>
            </p:nvSpPr>
            <p:spPr bwMode="auto">
              <a:xfrm flipH="1">
                <a:off x="1406" y="0"/>
                <a:ext cx="249" cy="20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5335" name="Rectangle 112"/>
          <p:cNvSpPr>
            <a:spLocks/>
          </p:cNvSpPr>
          <p:nvPr/>
        </p:nvSpPr>
        <p:spPr bwMode="auto">
          <a:xfrm>
            <a:off x="609600" y="4191000"/>
            <a:ext cx="710931" cy="256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99" bIns="0">
            <a:prstTxWarp prst="textNoShape">
              <a:avLst/>
            </a:prstTxWarp>
            <a:spAutoFit/>
          </a:bodyPr>
          <a:lstStyle/>
          <a:p>
            <a:pPr marL="382588" indent="-342900"/>
            <a:r>
              <a:rPr lang="en-US" sz="2000" dirty="0" smtClean="0">
                <a:solidFill>
                  <a:schemeClr val="tx1"/>
                </a:solidFill>
                <a:ea typeface="Tahoma" charset="0"/>
                <a:cs typeface="Tahoma" charset="0"/>
              </a:rPr>
              <a:t>Kernel</a:t>
            </a:r>
            <a:endParaRPr lang="en-US" sz="2000" dirty="0">
              <a:solidFill>
                <a:schemeClr val="tx1"/>
              </a:solidFill>
              <a:ea typeface="Tahoma" charset="0"/>
              <a:cs typeface="Tahoma" charset="0"/>
            </a:endParaRPr>
          </a:p>
        </p:txBody>
      </p:sp>
      <p:sp>
        <p:nvSpPr>
          <p:cNvPr id="55337" name="Rectangle 116"/>
          <p:cNvSpPr>
            <a:spLocks/>
          </p:cNvSpPr>
          <p:nvPr/>
        </p:nvSpPr>
        <p:spPr bwMode="auto">
          <a:xfrm>
            <a:off x="3411538" y="5454650"/>
            <a:ext cx="28829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199" bIns="0">
            <a:prstTxWarp prst="textNoShape">
              <a:avLst/>
            </a:prstTxWarp>
          </a:bodyPr>
          <a:lstStyle/>
          <a:p>
            <a:pPr marL="382588" indent="-342900"/>
            <a:r>
              <a:rPr lang="en-US" sz="2000" dirty="0">
                <a:solidFill>
                  <a:schemeClr val="tx1"/>
                </a:solidFill>
                <a:ea typeface="Tahoma" charset="0"/>
                <a:cs typeface="Tahoma" charset="0"/>
              </a:rPr>
              <a:t>Network </a:t>
            </a:r>
            <a:r>
              <a:rPr lang="en-US" sz="2000" dirty="0" smtClean="0">
                <a:solidFill>
                  <a:schemeClr val="tx1"/>
                </a:solidFill>
                <a:ea typeface="Tahoma" charset="0"/>
                <a:cs typeface="Tahoma" charset="0"/>
              </a:rPr>
              <a:t>(congested</a:t>
            </a:r>
            <a:r>
              <a:rPr lang="en-US" sz="2000" dirty="0">
                <a:solidFill>
                  <a:schemeClr val="tx1"/>
                </a:solidFill>
                <a:ea typeface="Tahoma" charset="0"/>
                <a:cs typeface="Tahoma" charset="0"/>
              </a:rPr>
              <a:t>)</a:t>
            </a:r>
          </a:p>
        </p:txBody>
      </p:sp>
      <p:grpSp>
        <p:nvGrpSpPr>
          <p:cNvPr id="15491" name="Group 183"/>
          <p:cNvGrpSpPr>
            <a:grpSpLocks/>
          </p:cNvGrpSpPr>
          <p:nvPr/>
        </p:nvGrpSpPr>
        <p:grpSpPr bwMode="auto">
          <a:xfrm>
            <a:off x="3203848" y="4869160"/>
            <a:ext cx="287338" cy="180975"/>
            <a:chOff x="0" y="0"/>
            <a:chExt cx="181" cy="114"/>
          </a:xfrm>
        </p:grpSpPr>
        <p:sp>
          <p:nvSpPr>
            <p:cNvPr id="15544" name="Rectangle 184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373" name="Rectangle 185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5371" name="Rectangle 188"/>
          <p:cNvSpPr>
            <a:spLocks/>
          </p:cNvSpPr>
          <p:nvPr/>
        </p:nvSpPr>
        <p:spPr bwMode="auto">
          <a:xfrm>
            <a:off x="4597634" y="6926488"/>
            <a:ext cx="1880720" cy="381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46092" bIns="38100" anchor="ctr">
            <a:prstTxWarp prst="textNoShape">
              <a:avLst/>
            </a:prstTxWarp>
          </a:bodyPr>
          <a:lstStyle/>
          <a:p>
            <a:pPr marL="344488" indent="-342900"/>
            <a:r>
              <a:rPr lang="en-US" sz="2000" dirty="0" err="1" smtClean="0">
                <a:solidFill>
                  <a:schemeClr val="tx1"/>
                </a:solidFill>
                <a:ea typeface="Tahoma" charset="0"/>
                <a:cs typeface="Tahoma" charset="0"/>
              </a:rPr>
              <a:t>Backpresure</a:t>
            </a:r>
            <a:r>
              <a:rPr lang="en-US" sz="2000" dirty="0" smtClean="0">
                <a:solidFill>
                  <a:schemeClr val="tx1"/>
                </a:solidFill>
                <a:ea typeface="Tahoma" charset="0"/>
                <a:cs typeface="Tahoma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ea typeface="Tahoma" charset="0"/>
                <a:cs typeface="Tahoma" charset="0"/>
              </a:rPr>
              <a:t>!</a:t>
            </a:r>
          </a:p>
        </p:txBody>
      </p:sp>
      <p:pic>
        <p:nvPicPr>
          <p:cNvPr id="55364" name="Picture 68" descr="/Users/griff/SVN/nd/papers/MiSMoSS/slides/courses/INF5071/H10/05-nonqos-cont.ppt_media/Animation_480x320-25_PAT3-4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134100" y="1892300"/>
            <a:ext cx="17907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0" name="Group 183"/>
          <p:cNvGrpSpPr>
            <a:grpSpLocks/>
          </p:cNvGrpSpPr>
          <p:nvPr/>
        </p:nvGrpSpPr>
        <p:grpSpPr bwMode="auto">
          <a:xfrm>
            <a:off x="2267744" y="2852936"/>
            <a:ext cx="287338" cy="180975"/>
            <a:chOff x="0" y="0"/>
            <a:chExt cx="181" cy="114"/>
          </a:xfrm>
        </p:grpSpPr>
        <p:sp>
          <p:nvSpPr>
            <p:cNvPr id="191" name="Rectangle 184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FFCF0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Rectangle 185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99" name="Group 6"/>
          <p:cNvGrpSpPr>
            <a:grpSpLocks/>
          </p:cNvGrpSpPr>
          <p:nvPr/>
        </p:nvGrpSpPr>
        <p:grpSpPr bwMode="auto">
          <a:xfrm>
            <a:off x="1219200" y="1981200"/>
            <a:ext cx="1905000" cy="1752600"/>
            <a:chOff x="2896" y="2246"/>
            <a:chExt cx="561" cy="405"/>
          </a:xfrm>
        </p:grpSpPr>
        <p:sp>
          <p:nvSpPr>
            <p:cNvPr id="100" name="Freeform 7"/>
            <p:cNvSpPr>
              <a:spLocks/>
            </p:cNvSpPr>
            <p:nvPr/>
          </p:nvSpPr>
          <p:spPr bwMode="auto">
            <a:xfrm>
              <a:off x="2932" y="2426"/>
              <a:ext cx="387" cy="225"/>
            </a:xfrm>
            <a:custGeom>
              <a:avLst/>
              <a:gdLst>
                <a:gd name="T0" fmla="*/ 204 w 387"/>
                <a:gd name="T1" fmla="*/ 212 h 225"/>
                <a:gd name="T2" fmla="*/ 243 w 387"/>
                <a:gd name="T3" fmla="*/ 219 h 225"/>
                <a:gd name="T4" fmla="*/ 277 w 387"/>
                <a:gd name="T5" fmla="*/ 225 h 225"/>
                <a:gd name="T6" fmla="*/ 308 w 387"/>
                <a:gd name="T7" fmla="*/ 222 h 225"/>
                <a:gd name="T8" fmla="*/ 337 w 387"/>
                <a:gd name="T9" fmla="*/ 217 h 225"/>
                <a:gd name="T10" fmla="*/ 358 w 387"/>
                <a:gd name="T11" fmla="*/ 209 h 225"/>
                <a:gd name="T12" fmla="*/ 374 w 387"/>
                <a:gd name="T13" fmla="*/ 196 h 225"/>
                <a:gd name="T14" fmla="*/ 384 w 387"/>
                <a:gd name="T15" fmla="*/ 180 h 225"/>
                <a:gd name="T16" fmla="*/ 387 w 387"/>
                <a:gd name="T17" fmla="*/ 162 h 225"/>
                <a:gd name="T18" fmla="*/ 379 w 387"/>
                <a:gd name="T19" fmla="*/ 141 h 225"/>
                <a:gd name="T20" fmla="*/ 368 w 387"/>
                <a:gd name="T21" fmla="*/ 120 h 225"/>
                <a:gd name="T22" fmla="*/ 348 w 387"/>
                <a:gd name="T23" fmla="*/ 97 h 225"/>
                <a:gd name="T24" fmla="*/ 321 w 387"/>
                <a:gd name="T25" fmla="*/ 76 h 225"/>
                <a:gd name="T26" fmla="*/ 293 w 387"/>
                <a:gd name="T27" fmla="*/ 57 h 225"/>
                <a:gd name="T28" fmla="*/ 259 w 387"/>
                <a:gd name="T29" fmla="*/ 39 h 225"/>
                <a:gd name="T30" fmla="*/ 222 w 387"/>
                <a:gd name="T31" fmla="*/ 23 h 225"/>
                <a:gd name="T32" fmla="*/ 183 w 387"/>
                <a:gd name="T33" fmla="*/ 13 h 225"/>
                <a:gd name="T34" fmla="*/ 144 w 387"/>
                <a:gd name="T35" fmla="*/ 3 h 225"/>
                <a:gd name="T36" fmla="*/ 110 w 387"/>
                <a:gd name="T37" fmla="*/ 0 h 225"/>
                <a:gd name="T38" fmla="*/ 76 w 387"/>
                <a:gd name="T39" fmla="*/ 0 h 225"/>
                <a:gd name="T40" fmla="*/ 50 w 387"/>
                <a:gd name="T41" fmla="*/ 5 h 225"/>
                <a:gd name="T42" fmla="*/ 26 w 387"/>
                <a:gd name="T43" fmla="*/ 13 h 225"/>
                <a:gd name="T44" fmla="*/ 11 w 387"/>
                <a:gd name="T45" fmla="*/ 26 h 225"/>
                <a:gd name="T46" fmla="*/ 0 w 387"/>
                <a:gd name="T47" fmla="*/ 42 h 225"/>
                <a:gd name="T48" fmla="*/ 0 w 387"/>
                <a:gd name="T49" fmla="*/ 60 h 225"/>
                <a:gd name="T50" fmla="*/ 6 w 387"/>
                <a:gd name="T51" fmla="*/ 81 h 225"/>
                <a:gd name="T52" fmla="*/ 19 w 387"/>
                <a:gd name="T53" fmla="*/ 104 h 225"/>
                <a:gd name="T54" fmla="*/ 40 w 387"/>
                <a:gd name="T55" fmla="*/ 125 h 225"/>
                <a:gd name="T56" fmla="*/ 63 w 387"/>
                <a:gd name="T57" fmla="*/ 146 h 225"/>
                <a:gd name="T58" fmla="*/ 94 w 387"/>
                <a:gd name="T59" fmla="*/ 167 h 225"/>
                <a:gd name="T60" fmla="*/ 128 w 387"/>
                <a:gd name="T61" fmla="*/ 183 h 225"/>
                <a:gd name="T62" fmla="*/ 165 w 387"/>
                <a:gd name="T63" fmla="*/ 198 h 2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7"/>
                <a:gd name="T97" fmla="*/ 0 h 225"/>
                <a:gd name="T98" fmla="*/ 387 w 387"/>
                <a:gd name="T99" fmla="*/ 225 h 2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7" h="225">
                  <a:moveTo>
                    <a:pt x="183" y="206"/>
                  </a:moveTo>
                  <a:lnTo>
                    <a:pt x="204" y="212"/>
                  </a:lnTo>
                  <a:lnTo>
                    <a:pt x="225" y="217"/>
                  </a:lnTo>
                  <a:lnTo>
                    <a:pt x="243" y="219"/>
                  </a:lnTo>
                  <a:lnTo>
                    <a:pt x="261" y="222"/>
                  </a:lnTo>
                  <a:lnTo>
                    <a:pt x="277" y="225"/>
                  </a:lnTo>
                  <a:lnTo>
                    <a:pt x="293" y="225"/>
                  </a:lnTo>
                  <a:lnTo>
                    <a:pt x="308" y="222"/>
                  </a:lnTo>
                  <a:lnTo>
                    <a:pt x="324" y="222"/>
                  </a:lnTo>
                  <a:lnTo>
                    <a:pt x="337" y="217"/>
                  </a:lnTo>
                  <a:lnTo>
                    <a:pt x="348" y="214"/>
                  </a:lnTo>
                  <a:lnTo>
                    <a:pt x="358" y="209"/>
                  </a:lnTo>
                  <a:lnTo>
                    <a:pt x="368" y="204"/>
                  </a:lnTo>
                  <a:lnTo>
                    <a:pt x="374" y="196"/>
                  </a:lnTo>
                  <a:lnTo>
                    <a:pt x="382" y="191"/>
                  </a:lnTo>
                  <a:lnTo>
                    <a:pt x="384" y="180"/>
                  </a:lnTo>
                  <a:lnTo>
                    <a:pt x="387" y="172"/>
                  </a:lnTo>
                  <a:lnTo>
                    <a:pt x="387" y="162"/>
                  </a:lnTo>
                  <a:lnTo>
                    <a:pt x="384" y="151"/>
                  </a:lnTo>
                  <a:lnTo>
                    <a:pt x="379" y="141"/>
                  </a:lnTo>
                  <a:lnTo>
                    <a:pt x="374" y="131"/>
                  </a:lnTo>
                  <a:lnTo>
                    <a:pt x="368" y="120"/>
                  </a:lnTo>
                  <a:lnTo>
                    <a:pt x="358" y="107"/>
                  </a:lnTo>
                  <a:lnTo>
                    <a:pt x="348" y="97"/>
                  </a:lnTo>
                  <a:lnTo>
                    <a:pt x="337" y="86"/>
                  </a:lnTo>
                  <a:lnTo>
                    <a:pt x="321" y="76"/>
                  </a:lnTo>
                  <a:lnTo>
                    <a:pt x="308" y="65"/>
                  </a:lnTo>
                  <a:lnTo>
                    <a:pt x="293" y="57"/>
                  </a:lnTo>
                  <a:lnTo>
                    <a:pt x="277" y="47"/>
                  </a:lnTo>
                  <a:lnTo>
                    <a:pt x="259" y="39"/>
                  </a:lnTo>
                  <a:lnTo>
                    <a:pt x="241" y="31"/>
                  </a:lnTo>
                  <a:lnTo>
                    <a:pt x="222" y="23"/>
                  </a:lnTo>
                  <a:lnTo>
                    <a:pt x="201" y="18"/>
                  </a:lnTo>
                  <a:lnTo>
                    <a:pt x="183" y="13"/>
                  </a:lnTo>
                  <a:lnTo>
                    <a:pt x="162" y="8"/>
                  </a:lnTo>
                  <a:lnTo>
                    <a:pt x="144" y="3"/>
                  </a:lnTo>
                  <a:lnTo>
                    <a:pt x="126" y="3"/>
                  </a:lnTo>
                  <a:lnTo>
                    <a:pt x="110" y="0"/>
                  </a:lnTo>
                  <a:lnTo>
                    <a:pt x="92" y="0"/>
                  </a:lnTo>
                  <a:lnTo>
                    <a:pt x="76" y="0"/>
                  </a:lnTo>
                  <a:lnTo>
                    <a:pt x="63" y="3"/>
                  </a:lnTo>
                  <a:lnTo>
                    <a:pt x="50" y="5"/>
                  </a:lnTo>
                  <a:lnTo>
                    <a:pt x="37" y="10"/>
                  </a:lnTo>
                  <a:lnTo>
                    <a:pt x="26" y="13"/>
                  </a:lnTo>
                  <a:lnTo>
                    <a:pt x="19" y="21"/>
                  </a:lnTo>
                  <a:lnTo>
                    <a:pt x="11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60"/>
                  </a:lnTo>
                  <a:lnTo>
                    <a:pt x="3" y="70"/>
                  </a:lnTo>
                  <a:lnTo>
                    <a:pt x="6" y="81"/>
                  </a:lnTo>
                  <a:lnTo>
                    <a:pt x="11" y="91"/>
                  </a:lnTo>
                  <a:lnTo>
                    <a:pt x="19" y="104"/>
                  </a:lnTo>
                  <a:lnTo>
                    <a:pt x="26" y="115"/>
                  </a:lnTo>
                  <a:lnTo>
                    <a:pt x="40" y="125"/>
                  </a:lnTo>
                  <a:lnTo>
                    <a:pt x="50" y="136"/>
                  </a:lnTo>
                  <a:lnTo>
                    <a:pt x="63" y="146"/>
                  </a:lnTo>
                  <a:lnTo>
                    <a:pt x="79" y="157"/>
                  </a:lnTo>
                  <a:lnTo>
                    <a:pt x="94" y="167"/>
                  </a:lnTo>
                  <a:lnTo>
                    <a:pt x="110" y="175"/>
                  </a:lnTo>
                  <a:lnTo>
                    <a:pt x="128" y="183"/>
                  </a:lnTo>
                  <a:lnTo>
                    <a:pt x="147" y="193"/>
                  </a:lnTo>
                  <a:lnTo>
                    <a:pt x="165" y="198"/>
                  </a:lnTo>
                  <a:lnTo>
                    <a:pt x="183" y="206"/>
                  </a:lnTo>
                  <a:close/>
                </a:path>
              </a:pathLst>
            </a:custGeom>
            <a:solidFill>
              <a:srgbClr val="8AB84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"/>
            <p:cNvSpPr>
              <a:spLocks/>
            </p:cNvSpPr>
            <p:nvPr/>
          </p:nvSpPr>
          <p:spPr bwMode="auto">
            <a:xfrm>
              <a:off x="2995" y="2449"/>
              <a:ext cx="97" cy="118"/>
            </a:xfrm>
            <a:custGeom>
              <a:avLst/>
              <a:gdLst>
                <a:gd name="T0" fmla="*/ 65 w 97"/>
                <a:gd name="T1" fmla="*/ 3 h 118"/>
                <a:gd name="T2" fmla="*/ 60 w 97"/>
                <a:gd name="T3" fmla="*/ 6 h 118"/>
                <a:gd name="T4" fmla="*/ 52 w 97"/>
                <a:gd name="T5" fmla="*/ 14 h 118"/>
                <a:gd name="T6" fmla="*/ 37 w 97"/>
                <a:gd name="T7" fmla="*/ 24 h 118"/>
                <a:gd name="T8" fmla="*/ 24 w 97"/>
                <a:gd name="T9" fmla="*/ 29 h 118"/>
                <a:gd name="T10" fmla="*/ 16 w 97"/>
                <a:gd name="T11" fmla="*/ 32 h 118"/>
                <a:gd name="T12" fmla="*/ 8 w 97"/>
                <a:gd name="T13" fmla="*/ 37 h 118"/>
                <a:gd name="T14" fmla="*/ 0 w 97"/>
                <a:gd name="T15" fmla="*/ 47 h 118"/>
                <a:gd name="T16" fmla="*/ 0 w 97"/>
                <a:gd name="T17" fmla="*/ 55 h 118"/>
                <a:gd name="T18" fmla="*/ 0 w 97"/>
                <a:gd name="T19" fmla="*/ 61 h 118"/>
                <a:gd name="T20" fmla="*/ 3 w 97"/>
                <a:gd name="T21" fmla="*/ 66 h 118"/>
                <a:gd name="T22" fmla="*/ 10 w 97"/>
                <a:gd name="T23" fmla="*/ 74 h 118"/>
                <a:gd name="T24" fmla="*/ 18 w 97"/>
                <a:gd name="T25" fmla="*/ 84 h 118"/>
                <a:gd name="T26" fmla="*/ 34 w 97"/>
                <a:gd name="T27" fmla="*/ 94 h 118"/>
                <a:gd name="T28" fmla="*/ 55 w 97"/>
                <a:gd name="T29" fmla="*/ 105 h 118"/>
                <a:gd name="T30" fmla="*/ 81 w 97"/>
                <a:gd name="T31" fmla="*/ 113 h 118"/>
                <a:gd name="T32" fmla="*/ 89 w 97"/>
                <a:gd name="T33" fmla="*/ 94 h 118"/>
                <a:gd name="T34" fmla="*/ 84 w 97"/>
                <a:gd name="T35" fmla="*/ 92 h 118"/>
                <a:gd name="T36" fmla="*/ 76 w 97"/>
                <a:gd name="T37" fmla="*/ 92 h 118"/>
                <a:gd name="T38" fmla="*/ 63 w 97"/>
                <a:gd name="T39" fmla="*/ 87 h 118"/>
                <a:gd name="T40" fmla="*/ 50 w 97"/>
                <a:gd name="T41" fmla="*/ 81 h 118"/>
                <a:gd name="T42" fmla="*/ 37 w 97"/>
                <a:gd name="T43" fmla="*/ 76 h 118"/>
                <a:gd name="T44" fmla="*/ 24 w 97"/>
                <a:gd name="T45" fmla="*/ 68 h 118"/>
                <a:gd name="T46" fmla="*/ 16 w 97"/>
                <a:gd name="T47" fmla="*/ 61 h 118"/>
                <a:gd name="T48" fmla="*/ 10 w 97"/>
                <a:gd name="T49" fmla="*/ 53 h 118"/>
                <a:gd name="T50" fmla="*/ 10 w 97"/>
                <a:gd name="T51" fmla="*/ 50 h 118"/>
                <a:gd name="T52" fmla="*/ 13 w 97"/>
                <a:gd name="T53" fmla="*/ 45 h 118"/>
                <a:gd name="T54" fmla="*/ 16 w 97"/>
                <a:gd name="T55" fmla="*/ 40 h 118"/>
                <a:gd name="T56" fmla="*/ 26 w 97"/>
                <a:gd name="T57" fmla="*/ 34 h 118"/>
                <a:gd name="T58" fmla="*/ 31 w 97"/>
                <a:gd name="T59" fmla="*/ 32 h 118"/>
                <a:gd name="T60" fmla="*/ 44 w 97"/>
                <a:gd name="T61" fmla="*/ 24 h 118"/>
                <a:gd name="T62" fmla="*/ 57 w 97"/>
                <a:gd name="T63" fmla="*/ 16 h 118"/>
                <a:gd name="T64" fmla="*/ 68 w 97"/>
                <a:gd name="T65" fmla="*/ 6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7"/>
                <a:gd name="T100" fmla="*/ 0 h 118"/>
                <a:gd name="T101" fmla="*/ 97 w 9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7" h="118">
                  <a:moveTo>
                    <a:pt x="65" y="0"/>
                  </a:moveTo>
                  <a:lnTo>
                    <a:pt x="65" y="3"/>
                  </a:lnTo>
                  <a:lnTo>
                    <a:pt x="63" y="3"/>
                  </a:lnTo>
                  <a:lnTo>
                    <a:pt x="60" y="6"/>
                  </a:lnTo>
                  <a:lnTo>
                    <a:pt x="57" y="8"/>
                  </a:lnTo>
                  <a:lnTo>
                    <a:pt x="52" y="14"/>
                  </a:lnTo>
                  <a:lnTo>
                    <a:pt x="44" y="19"/>
                  </a:lnTo>
                  <a:lnTo>
                    <a:pt x="37" y="24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10" y="34"/>
                  </a:lnTo>
                  <a:lnTo>
                    <a:pt x="8" y="37"/>
                  </a:lnTo>
                  <a:lnTo>
                    <a:pt x="3" y="42"/>
                  </a:lnTo>
                  <a:lnTo>
                    <a:pt x="0" y="47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5" y="71"/>
                  </a:lnTo>
                  <a:lnTo>
                    <a:pt x="10" y="74"/>
                  </a:lnTo>
                  <a:lnTo>
                    <a:pt x="13" y="79"/>
                  </a:lnTo>
                  <a:lnTo>
                    <a:pt x="18" y="84"/>
                  </a:lnTo>
                  <a:lnTo>
                    <a:pt x="26" y="89"/>
                  </a:lnTo>
                  <a:lnTo>
                    <a:pt x="34" y="94"/>
                  </a:lnTo>
                  <a:lnTo>
                    <a:pt x="44" y="100"/>
                  </a:lnTo>
                  <a:lnTo>
                    <a:pt x="55" y="105"/>
                  </a:lnTo>
                  <a:lnTo>
                    <a:pt x="65" y="110"/>
                  </a:lnTo>
                  <a:lnTo>
                    <a:pt x="81" y="113"/>
                  </a:lnTo>
                  <a:lnTo>
                    <a:pt x="97" y="118"/>
                  </a:lnTo>
                  <a:lnTo>
                    <a:pt x="89" y="94"/>
                  </a:lnTo>
                  <a:lnTo>
                    <a:pt x="86" y="94"/>
                  </a:lnTo>
                  <a:lnTo>
                    <a:pt x="84" y="92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1" y="89"/>
                  </a:lnTo>
                  <a:lnTo>
                    <a:pt x="63" y="87"/>
                  </a:lnTo>
                  <a:lnTo>
                    <a:pt x="57" y="84"/>
                  </a:lnTo>
                  <a:lnTo>
                    <a:pt x="50" y="81"/>
                  </a:lnTo>
                  <a:lnTo>
                    <a:pt x="42" y="79"/>
                  </a:lnTo>
                  <a:lnTo>
                    <a:pt x="37" y="76"/>
                  </a:lnTo>
                  <a:lnTo>
                    <a:pt x="29" y="74"/>
                  </a:lnTo>
                  <a:lnTo>
                    <a:pt x="24" y="68"/>
                  </a:lnTo>
                  <a:lnTo>
                    <a:pt x="18" y="66"/>
                  </a:lnTo>
                  <a:lnTo>
                    <a:pt x="16" y="61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0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6" y="40"/>
                  </a:lnTo>
                  <a:lnTo>
                    <a:pt x="21" y="37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7" y="29"/>
                  </a:lnTo>
                  <a:lnTo>
                    <a:pt x="44" y="24"/>
                  </a:lnTo>
                  <a:lnTo>
                    <a:pt x="50" y="19"/>
                  </a:lnTo>
                  <a:lnTo>
                    <a:pt x="57" y="16"/>
                  </a:lnTo>
                  <a:lnTo>
                    <a:pt x="63" y="11"/>
                  </a:lnTo>
                  <a:lnTo>
                    <a:pt x="6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"/>
            <p:cNvSpPr>
              <a:spLocks/>
            </p:cNvSpPr>
            <p:nvPr/>
          </p:nvSpPr>
          <p:spPr bwMode="auto">
            <a:xfrm>
              <a:off x="2995" y="2246"/>
              <a:ext cx="321" cy="394"/>
            </a:xfrm>
            <a:custGeom>
              <a:avLst/>
              <a:gdLst>
                <a:gd name="T0" fmla="*/ 89 w 321"/>
                <a:gd name="T1" fmla="*/ 350 h 394"/>
                <a:gd name="T2" fmla="*/ 154 w 321"/>
                <a:gd name="T3" fmla="*/ 389 h 394"/>
                <a:gd name="T4" fmla="*/ 188 w 321"/>
                <a:gd name="T5" fmla="*/ 378 h 394"/>
                <a:gd name="T6" fmla="*/ 209 w 321"/>
                <a:gd name="T7" fmla="*/ 394 h 394"/>
                <a:gd name="T8" fmla="*/ 295 w 321"/>
                <a:gd name="T9" fmla="*/ 363 h 394"/>
                <a:gd name="T10" fmla="*/ 321 w 321"/>
                <a:gd name="T11" fmla="*/ 26 h 394"/>
                <a:gd name="T12" fmla="*/ 133 w 321"/>
                <a:gd name="T13" fmla="*/ 0 h 394"/>
                <a:gd name="T14" fmla="*/ 0 w 321"/>
                <a:gd name="T15" fmla="*/ 18 h 394"/>
                <a:gd name="T16" fmla="*/ 89 w 321"/>
                <a:gd name="T17" fmla="*/ 350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"/>
                <a:gd name="T28" fmla="*/ 0 h 394"/>
                <a:gd name="T29" fmla="*/ 321 w 321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" h="394">
                  <a:moveTo>
                    <a:pt x="89" y="350"/>
                  </a:moveTo>
                  <a:lnTo>
                    <a:pt x="154" y="389"/>
                  </a:lnTo>
                  <a:lnTo>
                    <a:pt x="188" y="378"/>
                  </a:lnTo>
                  <a:lnTo>
                    <a:pt x="209" y="394"/>
                  </a:lnTo>
                  <a:lnTo>
                    <a:pt x="295" y="363"/>
                  </a:lnTo>
                  <a:lnTo>
                    <a:pt x="321" y="26"/>
                  </a:lnTo>
                  <a:lnTo>
                    <a:pt x="133" y="0"/>
                  </a:lnTo>
                  <a:lnTo>
                    <a:pt x="0" y="18"/>
                  </a:lnTo>
                  <a:lnTo>
                    <a:pt x="89" y="350"/>
                  </a:lnTo>
                  <a:close/>
                </a:path>
              </a:pathLst>
            </a:custGeom>
            <a:solidFill>
              <a:srgbClr val="68C0E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"/>
            <p:cNvSpPr>
              <a:spLocks/>
            </p:cNvSpPr>
            <p:nvPr/>
          </p:nvSpPr>
          <p:spPr bwMode="auto">
            <a:xfrm>
              <a:off x="3314" y="2476"/>
              <a:ext cx="107" cy="86"/>
            </a:xfrm>
            <a:custGeom>
              <a:avLst/>
              <a:gdLst>
                <a:gd name="T0" fmla="*/ 107 w 107"/>
                <a:gd name="T1" fmla="*/ 67 h 86"/>
                <a:gd name="T2" fmla="*/ 88 w 107"/>
                <a:gd name="T3" fmla="*/ 86 h 86"/>
                <a:gd name="T4" fmla="*/ 0 w 107"/>
                <a:gd name="T5" fmla="*/ 0 h 86"/>
                <a:gd name="T6" fmla="*/ 107 w 107"/>
                <a:gd name="T7" fmla="*/ 67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86"/>
                <a:gd name="T14" fmla="*/ 107 w 107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86">
                  <a:moveTo>
                    <a:pt x="107" y="67"/>
                  </a:moveTo>
                  <a:lnTo>
                    <a:pt x="88" y="86"/>
                  </a:lnTo>
                  <a:lnTo>
                    <a:pt x="0" y="0"/>
                  </a:lnTo>
                  <a:lnTo>
                    <a:pt x="107" y="67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1"/>
            <p:cNvSpPr>
              <a:spLocks/>
            </p:cNvSpPr>
            <p:nvPr/>
          </p:nvSpPr>
          <p:spPr bwMode="auto">
            <a:xfrm>
              <a:off x="3319" y="2402"/>
              <a:ext cx="138" cy="29"/>
            </a:xfrm>
            <a:custGeom>
              <a:avLst/>
              <a:gdLst>
                <a:gd name="T0" fmla="*/ 130 w 138"/>
                <a:gd name="T1" fmla="*/ 0 h 29"/>
                <a:gd name="T2" fmla="*/ 138 w 138"/>
                <a:gd name="T3" fmla="*/ 24 h 29"/>
                <a:gd name="T4" fmla="*/ 0 w 138"/>
                <a:gd name="T5" fmla="*/ 29 h 29"/>
                <a:gd name="T6" fmla="*/ 13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30" y="0"/>
                  </a:moveTo>
                  <a:lnTo>
                    <a:pt x="138" y="24"/>
                  </a:lnTo>
                  <a:lnTo>
                    <a:pt x="0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"/>
            <p:cNvSpPr>
              <a:spLocks/>
            </p:cNvSpPr>
            <p:nvPr/>
          </p:nvSpPr>
          <p:spPr bwMode="auto">
            <a:xfrm>
              <a:off x="3324" y="2301"/>
              <a:ext cx="115" cy="81"/>
            </a:xfrm>
            <a:custGeom>
              <a:avLst/>
              <a:gdLst>
                <a:gd name="T0" fmla="*/ 94 w 115"/>
                <a:gd name="T1" fmla="*/ 0 h 81"/>
                <a:gd name="T2" fmla="*/ 115 w 115"/>
                <a:gd name="T3" fmla="*/ 18 h 81"/>
                <a:gd name="T4" fmla="*/ 0 w 115"/>
                <a:gd name="T5" fmla="*/ 81 h 81"/>
                <a:gd name="T6" fmla="*/ 94 w 115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81"/>
                <a:gd name="T14" fmla="*/ 115 w 115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81">
                  <a:moveTo>
                    <a:pt x="94" y="0"/>
                  </a:moveTo>
                  <a:lnTo>
                    <a:pt x="115" y="18"/>
                  </a:lnTo>
                  <a:lnTo>
                    <a:pt x="0" y="8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3"/>
            <p:cNvSpPr>
              <a:spLocks/>
            </p:cNvSpPr>
            <p:nvPr/>
          </p:nvSpPr>
          <p:spPr bwMode="auto">
            <a:xfrm>
              <a:off x="3003" y="2256"/>
              <a:ext cx="305" cy="374"/>
            </a:xfrm>
            <a:custGeom>
              <a:avLst/>
              <a:gdLst>
                <a:gd name="T0" fmla="*/ 89 w 305"/>
                <a:gd name="T1" fmla="*/ 329 h 374"/>
                <a:gd name="T2" fmla="*/ 151 w 305"/>
                <a:gd name="T3" fmla="*/ 368 h 374"/>
                <a:gd name="T4" fmla="*/ 180 w 305"/>
                <a:gd name="T5" fmla="*/ 361 h 374"/>
                <a:gd name="T6" fmla="*/ 201 w 305"/>
                <a:gd name="T7" fmla="*/ 374 h 374"/>
                <a:gd name="T8" fmla="*/ 279 w 305"/>
                <a:gd name="T9" fmla="*/ 348 h 374"/>
                <a:gd name="T10" fmla="*/ 305 w 305"/>
                <a:gd name="T11" fmla="*/ 21 h 374"/>
                <a:gd name="T12" fmla="*/ 128 w 305"/>
                <a:gd name="T13" fmla="*/ 0 h 374"/>
                <a:gd name="T14" fmla="*/ 0 w 305"/>
                <a:gd name="T15" fmla="*/ 11 h 374"/>
                <a:gd name="T16" fmla="*/ 89 w 305"/>
                <a:gd name="T17" fmla="*/ 329 h 3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5"/>
                <a:gd name="T28" fmla="*/ 0 h 374"/>
                <a:gd name="T29" fmla="*/ 305 w 305"/>
                <a:gd name="T30" fmla="*/ 374 h 3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5" h="374">
                  <a:moveTo>
                    <a:pt x="89" y="329"/>
                  </a:moveTo>
                  <a:lnTo>
                    <a:pt x="151" y="368"/>
                  </a:lnTo>
                  <a:lnTo>
                    <a:pt x="180" y="361"/>
                  </a:lnTo>
                  <a:lnTo>
                    <a:pt x="201" y="374"/>
                  </a:lnTo>
                  <a:lnTo>
                    <a:pt x="279" y="348"/>
                  </a:lnTo>
                  <a:lnTo>
                    <a:pt x="305" y="21"/>
                  </a:lnTo>
                  <a:lnTo>
                    <a:pt x="128" y="0"/>
                  </a:lnTo>
                  <a:lnTo>
                    <a:pt x="0" y="11"/>
                  </a:lnTo>
                  <a:lnTo>
                    <a:pt x="89" y="3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4"/>
            <p:cNvSpPr>
              <a:spLocks/>
            </p:cNvSpPr>
            <p:nvPr/>
          </p:nvSpPr>
          <p:spPr bwMode="auto">
            <a:xfrm>
              <a:off x="3039" y="2293"/>
              <a:ext cx="105" cy="305"/>
            </a:xfrm>
            <a:custGeom>
              <a:avLst/>
              <a:gdLst>
                <a:gd name="T0" fmla="*/ 105 w 105"/>
                <a:gd name="T1" fmla="*/ 305 h 305"/>
                <a:gd name="T2" fmla="*/ 84 w 105"/>
                <a:gd name="T3" fmla="*/ 23 h 305"/>
                <a:gd name="T4" fmla="*/ 0 w 105"/>
                <a:gd name="T5" fmla="*/ 0 h 305"/>
                <a:gd name="T6" fmla="*/ 71 w 105"/>
                <a:gd name="T7" fmla="*/ 282 h 305"/>
                <a:gd name="T8" fmla="*/ 105 w 105"/>
                <a:gd name="T9" fmla="*/ 305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305"/>
                <a:gd name="T17" fmla="*/ 105 w 105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305">
                  <a:moveTo>
                    <a:pt x="105" y="305"/>
                  </a:moveTo>
                  <a:lnTo>
                    <a:pt x="84" y="23"/>
                  </a:lnTo>
                  <a:lnTo>
                    <a:pt x="0" y="0"/>
                  </a:lnTo>
                  <a:lnTo>
                    <a:pt x="71" y="282"/>
                  </a:lnTo>
                  <a:lnTo>
                    <a:pt x="105" y="30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5"/>
            <p:cNvSpPr>
              <a:spLocks/>
            </p:cNvSpPr>
            <p:nvPr/>
          </p:nvSpPr>
          <p:spPr bwMode="auto">
            <a:xfrm>
              <a:off x="3188" y="2316"/>
              <a:ext cx="89" cy="282"/>
            </a:xfrm>
            <a:custGeom>
              <a:avLst/>
              <a:gdLst>
                <a:gd name="T0" fmla="*/ 16 w 89"/>
                <a:gd name="T1" fmla="*/ 282 h 282"/>
                <a:gd name="T2" fmla="*/ 76 w 89"/>
                <a:gd name="T3" fmla="*/ 264 h 282"/>
                <a:gd name="T4" fmla="*/ 89 w 89"/>
                <a:gd name="T5" fmla="*/ 0 h 282"/>
                <a:gd name="T6" fmla="*/ 0 w 89"/>
                <a:gd name="T7" fmla="*/ 19 h 282"/>
                <a:gd name="T8" fmla="*/ 16 w 89"/>
                <a:gd name="T9" fmla="*/ 28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82"/>
                <a:gd name="T17" fmla="*/ 89 w 89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82">
                  <a:moveTo>
                    <a:pt x="16" y="282"/>
                  </a:moveTo>
                  <a:lnTo>
                    <a:pt x="76" y="264"/>
                  </a:lnTo>
                  <a:lnTo>
                    <a:pt x="89" y="0"/>
                  </a:lnTo>
                  <a:lnTo>
                    <a:pt x="0" y="19"/>
                  </a:lnTo>
                  <a:lnTo>
                    <a:pt x="16" y="282"/>
                  </a:lnTo>
                  <a:close/>
                </a:path>
              </a:pathLst>
            </a:custGeom>
            <a:solidFill>
              <a:srgbClr val="625D9C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6"/>
            <p:cNvSpPr>
              <a:spLocks/>
            </p:cNvSpPr>
            <p:nvPr/>
          </p:nvSpPr>
          <p:spPr bwMode="auto">
            <a:xfrm>
              <a:off x="3144" y="2295"/>
              <a:ext cx="125" cy="306"/>
            </a:xfrm>
            <a:custGeom>
              <a:avLst/>
              <a:gdLst>
                <a:gd name="T0" fmla="*/ 125 w 125"/>
                <a:gd name="T1" fmla="*/ 0 h 306"/>
                <a:gd name="T2" fmla="*/ 125 w 125"/>
                <a:gd name="T3" fmla="*/ 8 h 306"/>
                <a:gd name="T4" fmla="*/ 23 w 125"/>
                <a:gd name="T5" fmla="*/ 32 h 306"/>
                <a:gd name="T6" fmla="*/ 42 w 125"/>
                <a:gd name="T7" fmla="*/ 301 h 306"/>
                <a:gd name="T8" fmla="*/ 21 w 125"/>
                <a:gd name="T9" fmla="*/ 306 h 306"/>
                <a:gd name="T10" fmla="*/ 0 w 125"/>
                <a:gd name="T11" fmla="*/ 19 h 306"/>
                <a:gd name="T12" fmla="*/ 125 w 125"/>
                <a:gd name="T13" fmla="*/ 0 h 3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306"/>
                <a:gd name="T23" fmla="*/ 125 w 125"/>
                <a:gd name="T24" fmla="*/ 306 h 3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306">
                  <a:moveTo>
                    <a:pt x="125" y="0"/>
                  </a:moveTo>
                  <a:lnTo>
                    <a:pt x="125" y="8"/>
                  </a:lnTo>
                  <a:lnTo>
                    <a:pt x="23" y="32"/>
                  </a:lnTo>
                  <a:lnTo>
                    <a:pt x="42" y="301"/>
                  </a:lnTo>
                  <a:lnTo>
                    <a:pt x="21" y="306"/>
                  </a:lnTo>
                  <a:lnTo>
                    <a:pt x="0" y="19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1438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7"/>
            <p:cNvSpPr>
              <a:spLocks/>
            </p:cNvSpPr>
            <p:nvPr/>
          </p:nvSpPr>
          <p:spPr bwMode="auto">
            <a:xfrm>
              <a:off x="3204" y="2512"/>
              <a:ext cx="55" cy="24"/>
            </a:xfrm>
            <a:custGeom>
              <a:avLst/>
              <a:gdLst>
                <a:gd name="T0" fmla="*/ 52 w 55"/>
                <a:gd name="T1" fmla="*/ 0 h 24"/>
                <a:gd name="T2" fmla="*/ 0 w 55"/>
                <a:gd name="T3" fmla="*/ 11 h 24"/>
                <a:gd name="T4" fmla="*/ 2 w 55"/>
                <a:gd name="T5" fmla="*/ 24 h 24"/>
                <a:gd name="T6" fmla="*/ 55 w 55"/>
                <a:gd name="T7" fmla="*/ 11 h 24"/>
                <a:gd name="T8" fmla="*/ 52 w 5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24"/>
                <a:gd name="T17" fmla="*/ 55 w 5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24">
                  <a:moveTo>
                    <a:pt x="52" y="0"/>
                  </a:moveTo>
                  <a:lnTo>
                    <a:pt x="0" y="11"/>
                  </a:lnTo>
                  <a:lnTo>
                    <a:pt x="2" y="24"/>
                  </a:lnTo>
                  <a:lnTo>
                    <a:pt x="55" y="1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8"/>
            <p:cNvSpPr>
              <a:spLocks/>
            </p:cNvSpPr>
            <p:nvPr/>
          </p:nvSpPr>
          <p:spPr bwMode="auto">
            <a:xfrm>
              <a:off x="3206" y="2523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9"/>
            <p:cNvSpPr>
              <a:spLocks/>
            </p:cNvSpPr>
            <p:nvPr/>
          </p:nvSpPr>
          <p:spPr bwMode="auto">
            <a:xfrm>
              <a:off x="3206" y="2533"/>
              <a:ext cx="53" cy="24"/>
            </a:xfrm>
            <a:custGeom>
              <a:avLst/>
              <a:gdLst>
                <a:gd name="T0" fmla="*/ 50 w 53"/>
                <a:gd name="T1" fmla="*/ 0 h 24"/>
                <a:gd name="T2" fmla="*/ 0 w 53"/>
                <a:gd name="T3" fmla="*/ 13 h 24"/>
                <a:gd name="T4" fmla="*/ 3 w 53"/>
                <a:gd name="T5" fmla="*/ 24 h 24"/>
                <a:gd name="T6" fmla="*/ 53 w 53"/>
                <a:gd name="T7" fmla="*/ 10 h 24"/>
                <a:gd name="T8" fmla="*/ 50 w 53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4"/>
                <a:gd name="T17" fmla="*/ 53 w 5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4">
                  <a:moveTo>
                    <a:pt x="50" y="0"/>
                  </a:moveTo>
                  <a:lnTo>
                    <a:pt x="0" y="13"/>
                  </a:lnTo>
                  <a:lnTo>
                    <a:pt x="3" y="24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0"/>
            <p:cNvSpPr>
              <a:spLocks/>
            </p:cNvSpPr>
            <p:nvPr/>
          </p:nvSpPr>
          <p:spPr bwMode="auto">
            <a:xfrm>
              <a:off x="3206" y="2543"/>
              <a:ext cx="53" cy="27"/>
            </a:xfrm>
            <a:custGeom>
              <a:avLst/>
              <a:gdLst>
                <a:gd name="T0" fmla="*/ 50 w 53"/>
                <a:gd name="T1" fmla="*/ 0 h 27"/>
                <a:gd name="T2" fmla="*/ 0 w 53"/>
                <a:gd name="T3" fmla="*/ 14 h 27"/>
                <a:gd name="T4" fmla="*/ 3 w 53"/>
                <a:gd name="T5" fmla="*/ 27 h 27"/>
                <a:gd name="T6" fmla="*/ 53 w 53"/>
                <a:gd name="T7" fmla="*/ 14 h 27"/>
                <a:gd name="T8" fmla="*/ 50 w 5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7"/>
                <a:gd name="T17" fmla="*/ 53 w 53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7">
                  <a:moveTo>
                    <a:pt x="50" y="0"/>
                  </a:moveTo>
                  <a:lnTo>
                    <a:pt x="0" y="14"/>
                  </a:lnTo>
                  <a:lnTo>
                    <a:pt x="3" y="27"/>
                  </a:lnTo>
                  <a:lnTo>
                    <a:pt x="53" y="1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1"/>
            <p:cNvSpPr>
              <a:spLocks/>
            </p:cNvSpPr>
            <p:nvPr/>
          </p:nvSpPr>
          <p:spPr bwMode="auto">
            <a:xfrm>
              <a:off x="3206" y="2557"/>
              <a:ext cx="53" cy="23"/>
            </a:xfrm>
            <a:custGeom>
              <a:avLst/>
              <a:gdLst>
                <a:gd name="T0" fmla="*/ 50 w 53"/>
                <a:gd name="T1" fmla="*/ 0 h 23"/>
                <a:gd name="T2" fmla="*/ 0 w 53"/>
                <a:gd name="T3" fmla="*/ 13 h 23"/>
                <a:gd name="T4" fmla="*/ 3 w 53"/>
                <a:gd name="T5" fmla="*/ 23 h 23"/>
                <a:gd name="T6" fmla="*/ 53 w 53"/>
                <a:gd name="T7" fmla="*/ 10 h 23"/>
                <a:gd name="T8" fmla="*/ 50 w 5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23"/>
                <a:gd name="T17" fmla="*/ 53 w 5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23">
                  <a:moveTo>
                    <a:pt x="50" y="0"/>
                  </a:moveTo>
                  <a:lnTo>
                    <a:pt x="0" y="13"/>
                  </a:lnTo>
                  <a:lnTo>
                    <a:pt x="3" y="23"/>
                  </a:lnTo>
                  <a:lnTo>
                    <a:pt x="53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2"/>
            <p:cNvSpPr>
              <a:spLocks/>
            </p:cNvSpPr>
            <p:nvPr/>
          </p:nvSpPr>
          <p:spPr bwMode="auto">
            <a:xfrm>
              <a:off x="3052" y="2308"/>
              <a:ext cx="58" cy="220"/>
            </a:xfrm>
            <a:custGeom>
              <a:avLst/>
              <a:gdLst>
                <a:gd name="T0" fmla="*/ 45 w 58"/>
                <a:gd name="T1" fmla="*/ 16 h 220"/>
                <a:gd name="T2" fmla="*/ 0 w 58"/>
                <a:gd name="T3" fmla="*/ 0 h 220"/>
                <a:gd name="T4" fmla="*/ 58 w 58"/>
                <a:gd name="T5" fmla="*/ 220 h 220"/>
                <a:gd name="T6" fmla="*/ 16 w 58"/>
                <a:gd name="T7" fmla="*/ 16 h 220"/>
                <a:gd name="T8" fmla="*/ 45 w 58"/>
                <a:gd name="T9" fmla="*/ 16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220"/>
                <a:gd name="T17" fmla="*/ 58 w 58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220">
                  <a:moveTo>
                    <a:pt x="45" y="16"/>
                  </a:moveTo>
                  <a:lnTo>
                    <a:pt x="0" y="0"/>
                  </a:lnTo>
                  <a:lnTo>
                    <a:pt x="58" y="220"/>
                  </a:lnTo>
                  <a:lnTo>
                    <a:pt x="16" y="16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FFFCBD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3"/>
            <p:cNvSpPr>
              <a:spLocks/>
            </p:cNvSpPr>
            <p:nvPr/>
          </p:nvSpPr>
          <p:spPr bwMode="auto">
            <a:xfrm>
              <a:off x="3186" y="2376"/>
              <a:ext cx="96" cy="34"/>
            </a:xfrm>
            <a:custGeom>
              <a:avLst/>
              <a:gdLst>
                <a:gd name="T0" fmla="*/ 94 w 96"/>
                <a:gd name="T1" fmla="*/ 0 h 34"/>
                <a:gd name="T2" fmla="*/ 0 w 96"/>
                <a:gd name="T3" fmla="*/ 21 h 34"/>
                <a:gd name="T4" fmla="*/ 2 w 96"/>
                <a:gd name="T5" fmla="*/ 34 h 34"/>
                <a:gd name="T6" fmla="*/ 96 w 96"/>
                <a:gd name="T7" fmla="*/ 13 h 34"/>
                <a:gd name="T8" fmla="*/ 94 w 96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4"/>
                <a:gd name="T17" fmla="*/ 96 w 96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4">
                  <a:moveTo>
                    <a:pt x="94" y="0"/>
                  </a:moveTo>
                  <a:lnTo>
                    <a:pt x="0" y="21"/>
                  </a:lnTo>
                  <a:lnTo>
                    <a:pt x="2" y="34"/>
                  </a:lnTo>
                  <a:lnTo>
                    <a:pt x="96" y="13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4"/>
            <p:cNvSpPr>
              <a:spLocks/>
            </p:cNvSpPr>
            <p:nvPr/>
          </p:nvSpPr>
          <p:spPr bwMode="auto">
            <a:xfrm>
              <a:off x="3183" y="2345"/>
              <a:ext cx="97" cy="31"/>
            </a:xfrm>
            <a:custGeom>
              <a:avLst/>
              <a:gdLst>
                <a:gd name="T0" fmla="*/ 97 w 97"/>
                <a:gd name="T1" fmla="*/ 0 h 31"/>
                <a:gd name="T2" fmla="*/ 0 w 97"/>
                <a:gd name="T3" fmla="*/ 18 h 31"/>
                <a:gd name="T4" fmla="*/ 3 w 97"/>
                <a:gd name="T5" fmla="*/ 31 h 31"/>
                <a:gd name="T6" fmla="*/ 97 w 97"/>
                <a:gd name="T7" fmla="*/ 10 h 31"/>
                <a:gd name="T8" fmla="*/ 97 w 9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31"/>
                <a:gd name="T17" fmla="*/ 97 w 97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31">
                  <a:moveTo>
                    <a:pt x="97" y="0"/>
                  </a:moveTo>
                  <a:lnTo>
                    <a:pt x="0" y="18"/>
                  </a:lnTo>
                  <a:lnTo>
                    <a:pt x="3" y="3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5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6"/>
            <p:cNvSpPr>
              <a:spLocks/>
            </p:cNvSpPr>
            <p:nvPr/>
          </p:nvSpPr>
          <p:spPr bwMode="auto">
            <a:xfrm>
              <a:off x="3157" y="2418"/>
              <a:ext cx="13" cy="13"/>
            </a:xfrm>
            <a:custGeom>
              <a:avLst/>
              <a:gdLst>
                <a:gd name="T0" fmla="*/ 8 w 13"/>
                <a:gd name="T1" fmla="*/ 13 h 13"/>
                <a:gd name="T2" fmla="*/ 10 w 13"/>
                <a:gd name="T3" fmla="*/ 13 h 13"/>
                <a:gd name="T4" fmla="*/ 13 w 13"/>
                <a:gd name="T5" fmla="*/ 13 h 13"/>
                <a:gd name="T6" fmla="*/ 13 w 13"/>
                <a:gd name="T7" fmla="*/ 11 h 13"/>
                <a:gd name="T8" fmla="*/ 13 w 13"/>
                <a:gd name="T9" fmla="*/ 8 h 13"/>
                <a:gd name="T10" fmla="*/ 13 w 13"/>
                <a:gd name="T11" fmla="*/ 5 h 13"/>
                <a:gd name="T12" fmla="*/ 10 w 13"/>
                <a:gd name="T13" fmla="*/ 3 h 13"/>
                <a:gd name="T14" fmla="*/ 8 w 13"/>
                <a:gd name="T15" fmla="*/ 0 h 13"/>
                <a:gd name="T16" fmla="*/ 5 w 13"/>
                <a:gd name="T17" fmla="*/ 0 h 13"/>
                <a:gd name="T18" fmla="*/ 2 w 13"/>
                <a:gd name="T19" fmla="*/ 0 h 13"/>
                <a:gd name="T20" fmla="*/ 2 w 13"/>
                <a:gd name="T21" fmla="*/ 3 h 13"/>
                <a:gd name="T22" fmla="*/ 0 w 13"/>
                <a:gd name="T23" fmla="*/ 5 h 13"/>
                <a:gd name="T24" fmla="*/ 0 w 13"/>
                <a:gd name="T25" fmla="*/ 8 h 13"/>
                <a:gd name="T26" fmla="*/ 0 w 13"/>
                <a:gd name="T27" fmla="*/ 11 h 13"/>
                <a:gd name="T28" fmla="*/ 2 w 13"/>
                <a:gd name="T29" fmla="*/ 13 h 13"/>
                <a:gd name="T30" fmla="*/ 5 w 13"/>
                <a:gd name="T31" fmla="*/ 13 h 13"/>
                <a:gd name="T32" fmla="*/ 8 w 13"/>
                <a:gd name="T33" fmla="*/ 13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"/>
                <a:gd name="T53" fmla="*/ 13 w 1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">
                  <a:moveTo>
                    <a:pt x="8" y="13"/>
                  </a:moveTo>
                  <a:lnTo>
                    <a:pt x="10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8" y="13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7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8"/>
            <p:cNvSpPr>
              <a:spLocks/>
            </p:cNvSpPr>
            <p:nvPr/>
          </p:nvSpPr>
          <p:spPr bwMode="auto">
            <a:xfrm>
              <a:off x="3159" y="2444"/>
              <a:ext cx="14" cy="16"/>
            </a:xfrm>
            <a:custGeom>
              <a:avLst/>
              <a:gdLst>
                <a:gd name="T0" fmla="*/ 6 w 14"/>
                <a:gd name="T1" fmla="*/ 16 h 16"/>
                <a:gd name="T2" fmla="*/ 8 w 14"/>
                <a:gd name="T3" fmla="*/ 16 h 16"/>
                <a:gd name="T4" fmla="*/ 11 w 14"/>
                <a:gd name="T5" fmla="*/ 13 h 16"/>
                <a:gd name="T6" fmla="*/ 14 w 14"/>
                <a:gd name="T7" fmla="*/ 11 h 16"/>
                <a:gd name="T8" fmla="*/ 14 w 14"/>
                <a:gd name="T9" fmla="*/ 8 h 16"/>
                <a:gd name="T10" fmla="*/ 14 w 14"/>
                <a:gd name="T11" fmla="*/ 5 h 16"/>
                <a:gd name="T12" fmla="*/ 11 w 14"/>
                <a:gd name="T13" fmla="*/ 3 h 16"/>
                <a:gd name="T14" fmla="*/ 8 w 14"/>
                <a:gd name="T15" fmla="*/ 3 h 16"/>
                <a:gd name="T16" fmla="*/ 6 w 14"/>
                <a:gd name="T17" fmla="*/ 0 h 16"/>
                <a:gd name="T18" fmla="*/ 3 w 14"/>
                <a:gd name="T19" fmla="*/ 3 h 16"/>
                <a:gd name="T20" fmla="*/ 0 w 14"/>
                <a:gd name="T21" fmla="*/ 3 h 16"/>
                <a:gd name="T22" fmla="*/ 0 w 14"/>
                <a:gd name="T23" fmla="*/ 5 h 16"/>
                <a:gd name="T24" fmla="*/ 0 w 14"/>
                <a:gd name="T25" fmla="*/ 8 h 16"/>
                <a:gd name="T26" fmla="*/ 0 w 14"/>
                <a:gd name="T27" fmla="*/ 11 h 16"/>
                <a:gd name="T28" fmla="*/ 3 w 14"/>
                <a:gd name="T29" fmla="*/ 13 h 16"/>
                <a:gd name="T30" fmla="*/ 3 w 14"/>
                <a:gd name="T31" fmla="*/ 16 h 16"/>
                <a:gd name="T32" fmla="*/ 6 w 14"/>
                <a:gd name="T33" fmla="*/ 16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6"/>
                <a:gd name="T53" fmla="*/ 14 w 1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6">
                  <a:moveTo>
                    <a:pt x="6" y="16"/>
                  </a:moveTo>
                  <a:lnTo>
                    <a:pt x="8" y="16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6" y="16"/>
                  </a:lnTo>
                  <a:close/>
                </a:path>
              </a:pathLst>
            </a:custGeom>
            <a:noFill/>
            <a:ln w="7938">
              <a:solidFill>
                <a:srgbClr val="1F1A17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9"/>
            <p:cNvSpPr>
              <a:spLocks/>
            </p:cNvSpPr>
            <p:nvPr/>
          </p:nvSpPr>
          <p:spPr bwMode="auto">
            <a:xfrm>
              <a:off x="3149" y="2329"/>
              <a:ext cx="13" cy="8"/>
            </a:xfrm>
            <a:custGeom>
              <a:avLst/>
              <a:gdLst>
                <a:gd name="T0" fmla="*/ 13 w 13"/>
                <a:gd name="T1" fmla="*/ 0 h 8"/>
                <a:gd name="T2" fmla="*/ 13 w 13"/>
                <a:gd name="T3" fmla="*/ 6 h 8"/>
                <a:gd name="T4" fmla="*/ 0 w 13"/>
                <a:gd name="T5" fmla="*/ 8 h 8"/>
                <a:gd name="T6" fmla="*/ 0 w 13"/>
                <a:gd name="T7" fmla="*/ 3 h 8"/>
                <a:gd name="T8" fmla="*/ 13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0"/>
                  </a:moveTo>
                  <a:lnTo>
                    <a:pt x="13" y="6"/>
                  </a:lnTo>
                  <a:lnTo>
                    <a:pt x="0" y="8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8D58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0"/>
            <p:cNvSpPr>
              <a:spLocks/>
            </p:cNvSpPr>
            <p:nvPr/>
          </p:nvSpPr>
          <p:spPr bwMode="auto">
            <a:xfrm>
              <a:off x="3188" y="2324"/>
              <a:ext cx="86" cy="26"/>
            </a:xfrm>
            <a:custGeom>
              <a:avLst/>
              <a:gdLst>
                <a:gd name="T0" fmla="*/ 0 w 86"/>
                <a:gd name="T1" fmla="*/ 18 h 26"/>
                <a:gd name="T2" fmla="*/ 86 w 86"/>
                <a:gd name="T3" fmla="*/ 0 h 26"/>
                <a:gd name="T4" fmla="*/ 86 w 86"/>
                <a:gd name="T5" fmla="*/ 11 h 26"/>
                <a:gd name="T6" fmla="*/ 0 w 86"/>
                <a:gd name="T7" fmla="*/ 26 h 26"/>
                <a:gd name="T8" fmla="*/ 0 w 86"/>
                <a:gd name="T9" fmla="*/ 18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26"/>
                <a:gd name="T17" fmla="*/ 86 w 86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26">
                  <a:moveTo>
                    <a:pt x="0" y="18"/>
                  </a:moveTo>
                  <a:lnTo>
                    <a:pt x="86" y="0"/>
                  </a:lnTo>
                  <a:lnTo>
                    <a:pt x="86" y="11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7D72A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1"/>
            <p:cNvSpPr>
              <a:spLocks/>
            </p:cNvSpPr>
            <p:nvPr/>
          </p:nvSpPr>
          <p:spPr bwMode="auto">
            <a:xfrm>
              <a:off x="3206" y="2329"/>
              <a:ext cx="53" cy="19"/>
            </a:xfrm>
            <a:custGeom>
              <a:avLst/>
              <a:gdLst>
                <a:gd name="T0" fmla="*/ 3 w 53"/>
                <a:gd name="T1" fmla="*/ 11 h 19"/>
                <a:gd name="T2" fmla="*/ 0 w 53"/>
                <a:gd name="T3" fmla="*/ 19 h 19"/>
                <a:gd name="T4" fmla="*/ 53 w 53"/>
                <a:gd name="T5" fmla="*/ 8 h 19"/>
                <a:gd name="T6" fmla="*/ 53 w 53"/>
                <a:gd name="T7" fmla="*/ 0 h 19"/>
                <a:gd name="T8" fmla="*/ 3 w 53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9"/>
                <a:gd name="T17" fmla="*/ 53 w 5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9">
                  <a:moveTo>
                    <a:pt x="3" y="11"/>
                  </a:moveTo>
                  <a:lnTo>
                    <a:pt x="0" y="19"/>
                  </a:lnTo>
                  <a:lnTo>
                    <a:pt x="53" y="8"/>
                  </a:lnTo>
                  <a:lnTo>
                    <a:pt x="53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2"/>
            <p:cNvSpPr>
              <a:spLocks/>
            </p:cNvSpPr>
            <p:nvPr/>
          </p:nvSpPr>
          <p:spPr bwMode="auto">
            <a:xfrm>
              <a:off x="3058" y="2272"/>
              <a:ext cx="156" cy="26"/>
            </a:xfrm>
            <a:custGeom>
              <a:avLst/>
              <a:gdLst>
                <a:gd name="T0" fmla="*/ 0 w 156"/>
                <a:gd name="T1" fmla="*/ 5 h 26"/>
                <a:gd name="T2" fmla="*/ 86 w 156"/>
                <a:gd name="T3" fmla="*/ 26 h 26"/>
                <a:gd name="T4" fmla="*/ 156 w 156"/>
                <a:gd name="T5" fmla="*/ 16 h 26"/>
                <a:gd name="T6" fmla="*/ 83 w 156"/>
                <a:gd name="T7" fmla="*/ 18 h 26"/>
                <a:gd name="T8" fmla="*/ 112 w 156"/>
                <a:gd name="T9" fmla="*/ 8 h 26"/>
                <a:gd name="T10" fmla="*/ 55 w 156"/>
                <a:gd name="T11" fmla="*/ 10 h 26"/>
                <a:gd name="T12" fmla="*/ 83 w 156"/>
                <a:gd name="T13" fmla="*/ 0 h 26"/>
                <a:gd name="T14" fmla="*/ 0 w 156"/>
                <a:gd name="T15" fmla="*/ 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6"/>
                <a:gd name="T25" fmla="*/ 0 h 26"/>
                <a:gd name="T26" fmla="*/ 156 w 15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6" h="26">
                  <a:moveTo>
                    <a:pt x="0" y="5"/>
                  </a:moveTo>
                  <a:lnTo>
                    <a:pt x="86" y="26"/>
                  </a:lnTo>
                  <a:lnTo>
                    <a:pt x="156" y="16"/>
                  </a:lnTo>
                  <a:lnTo>
                    <a:pt x="83" y="18"/>
                  </a:lnTo>
                  <a:lnTo>
                    <a:pt x="112" y="8"/>
                  </a:lnTo>
                  <a:lnTo>
                    <a:pt x="55" y="10"/>
                  </a:lnTo>
                  <a:lnTo>
                    <a:pt x="8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AC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3"/>
            <p:cNvSpPr>
              <a:spLocks/>
            </p:cNvSpPr>
            <p:nvPr/>
          </p:nvSpPr>
          <p:spPr bwMode="auto">
            <a:xfrm>
              <a:off x="2925" y="2494"/>
              <a:ext cx="104" cy="86"/>
            </a:xfrm>
            <a:custGeom>
              <a:avLst/>
              <a:gdLst>
                <a:gd name="T0" fmla="*/ 0 w 104"/>
                <a:gd name="T1" fmla="*/ 70 h 86"/>
                <a:gd name="T2" fmla="*/ 18 w 104"/>
                <a:gd name="T3" fmla="*/ 86 h 86"/>
                <a:gd name="T4" fmla="*/ 104 w 104"/>
                <a:gd name="T5" fmla="*/ 0 h 86"/>
                <a:gd name="T6" fmla="*/ 0 w 104"/>
                <a:gd name="T7" fmla="*/ 7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86"/>
                <a:gd name="T14" fmla="*/ 104 w 104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86">
                  <a:moveTo>
                    <a:pt x="0" y="70"/>
                  </a:moveTo>
                  <a:lnTo>
                    <a:pt x="18" y="86"/>
                  </a:lnTo>
                  <a:lnTo>
                    <a:pt x="104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4"/>
            <p:cNvSpPr>
              <a:spLocks/>
            </p:cNvSpPr>
            <p:nvPr/>
          </p:nvSpPr>
          <p:spPr bwMode="auto">
            <a:xfrm>
              <a:off x="2896" y="2426"/>
              <a:ext cx="138" cy="29"/>
            </a:xfrm>
            <a:custGeom>
              <a:avLst/>
              <a:gdLst>
                <a:gd name="T0" fmla="*/ 10 w 138"/>
                <a:gd name="T1" fmla="*/ 0 h 29"/>
                <a:gd name="T2" fmla="*/ 0 w 138"/>
                <a:gd name="T3" fmla="*/ 23 h 29"/>
                <a:gd name="T4" fmla="*/ 138 w 138"/>
                <a:gd name="T5" fmla="*/ 29 h 29"/>
                <a:gd name="T6" fmla="*/ 10 w 138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29"/>
                <a:gd name="T14" fmla="*/ 138 w 1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29">
                  <a:moveTo>
                    <a:pt x="10" y="0"/>
                  </a:moveTo>
                  <a:lnTo>
                    <a:pt x="0" y="23"/>
                  </a:lnTo>
                  <a:lnTo>
                    <a:pt x="138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5"/>
            <p:cNvSpPr>
              <a:spLocks/>
            </p:cNvSpPr>
            <p:nvPr/>
          </p:nvSpPr>
          <p:spPr bwMode="auto">
            <a:xfrm>
              <a:off x="2906" y="2319"/>
              <a:ext cx="113" cy="83"/>
            </a:xfrm>
            <a:custGeom>
              <a:avLst/>
              <a:gdLst>
                <a:gd name="T0" fmla="*/ 21 w 113"/>
                <a:gd name="T1" fmla="*/ 0 h 83"/>
                <a:gd name="T2" fmla="*/ 0 w 113"/>
                <a:gd name="T3" fmla="*/ 21 h 83"/>
                <a:gd name="T4" fmla="*/ 113 w 113"/>
                <a:gd name="T5" fmla="*/ 83 h 83"/>
                <a:gd name="T6" fmla="*/ 21 w 113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83"/>
                <a:gd name="T14" fmla="*/ 113 w 113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83">
                  <a:moveTo>
                    <a:pt x="21" y="0"/>
                  </a:moveTo>
                  <a:lnTo>
                    <a:pt x="0" y="21"/>
                  </a:lnTo>
                  <a:lnTo>
                    <a:pt x="113" y="8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35E47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30" name="Straight Connector 129"/>
          <p:cNvCxnSpPr/>
          <p:nvPr/>
        </p:nvCxnSpPr>
        <p:spPr bwMode="auto">
          <a:xfrm>
            <a:off x="838200" y="4114800"/>
            <a:ext cx="7543800" cy="1588"/>
          </a:xfrm>
          <a:prstGeom prst="line">
            <a:avLst/>
          </a:prstGeom>
          <a:solidFill>
            <a:srgbClr val="00E4A8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31" name="Rectangle 112"/>
          <p:cNvSpPr>
            <a:spLocks/>
          </p:cNvSpPr>
          <p:nvPr/>
        </p:nvSpPr>
        <p:spPr bwMode="auto">
          <a:xfrm>
            <a:off x="1368425" y="1592263"/>
            <a:ext cx="1417638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99" bIns="0">
            <a:prstTxWarp prst="textNoShape">
              <a:avLst/>
            </a:prstTxWarp>
            <a:spAutoFit/>
          </a:bodyPr>
          <a:lstStyle/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Web server</a:t>
            </a:r>
          </a:p>
        </p:txBody>
      </p:sp>
      <p:sp>
        <p:nvSpPr>
          <p:cNvPr id="132" name="Rectangle 112"/>
          <p:cNvSpPr>
            <a:spLocks/>
          </p:cNvSpPr>
          <p:nvPr/>
        </p:nvSpPr>
        <p:spPr bwMode="auto">
          <a:xfrm>
            <a:off x="609600" y="3810000"/>
            <a:ext cx="1237668" cy="2564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99" bIns="0">
            <a:prstTxWarp prst="textNoShape">
              <a:avLst/>
            </a:prstTxWarp>
            <a:spAutoFit/>
          </a:bodyPr>
          <a:lstStyle/>
          <a:p>
            <a:pPr marL="382588" indent="-342900"/>
            <a:r>
              <a:rPr lang="en-US" sz="2000" dirty="0" smtClean="0">
                <a:solidFill>
                  <a:schemeClr val="tx1"/>
                </a:solidFill>
                <a:ea typeface="Tahoma" charset="0"/>
                <a:cs typeface="Tahoma" charset="0"/>
              </a:rPr>
              <a:t>User space</a:t>
            </a:r>
            <a:endParaRPr lang="en-US" sz="2000" dirty="0">
              <a:solidFill>
                <a:schemeClr val="tx1"/>
              </a:solidFill>
              <a:ea typeface="Tahoma" charset="0"/>
              <a:cs typeface="Tahoma" charset="0"/>
            </a:endParaRPr>
          </a:p>
        </p:txBody>
      </p:sp>
      <p:sp>
        <p:nvSpPr>
          <p:cNvPr id="133" name="Rectangular Callout 132"/>
          <p:cNvSpPr/>
          <p:nvPr/>
        </p:nvSpPr>
        <p:spPr bwMode="auto">
          <a:xfrm>
            <a:off x="3505200" y="2133600"/>
            <a:ext cx="2362200" cy="914400"/>
          </a:xfrm>
          <a:prstGeom prst="wedgeRectCallout">
            <a:avLst>
              <a:gd name="adj1" fmla="val -68838"/>
              <a:gd name="adj2" fmla="val 202771"/>
            </a:avLst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NOW!</a:t>
            </a: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the application</a:t>
            </a:r>
          </a:p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notices congestion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16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255 C 0.00902 0.01087 0.01823 0.02451 0.03194 0.06915 C 0.04566 0.11401 0.06406 0.1901 0.08264 0.26642 " pathEditMode="relative" rAng="0" ptsTypes="aaA">
                                      <p:cBhvr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1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8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2.39593E-6 C 0.02066 0.00069 0.04149 0.00138 0.08837 0.00208 C 0.13524 0.00277 0.23489 0.00878 0.28107 0.00393 C 0.32725 -0.00093 0.34305 0.02405 0.3651 -0.02683 C 0.38715 -0.07771 0.4 -0.18941 0.41302 -0.30111 " pathEditMode="relative" ptsTypes="aaaaA">
                                      <p:cBhvr>
                                        <p:cTn id="12" dur="1000" fill="hold"/>
                                        <p:tgtEl>
                                          <p:spTgt spid="15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70674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5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0659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70660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70672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3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70661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0662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70670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1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70663" name="Picture 12"/>
          <p:cNvPicPr>
            <a:picLocks noChangeArrowheads="1"/>
          </p:cNvPicPr>
          <p:nvPr/>
        </p:nvPicPr>
        <p:blipFill>
          <a:blip r:embed="rId4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0664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70668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69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0665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70666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 dirty="0" err="1" smtClean="0"/>
              <a:t>Paceline</a:t>
            </a:r>
            <a:endParaRPr lang="en-US" dirty="0"/>
          </a:p>
        </p:txBody>
      </p:sp>
      <p:sp>
        <p:nvSpPr>
          <p:cNvPr id="70667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rIns="57200"/>
          <a:lstStyle/>
          <a:p>
            <a:pPr eaLnBrk="1" hangingPunct="1"/>
            <a:r>
              <a:rPr lang="en-US" sz="2000" dirty="0" smtClean="0"/>
              <a:t>Try to estimate how full the </a:t>
            </a:r>
            <a:r>
              <a:rPr lang="en-US" sz="2000" dirty="0" smtClean="0"/>
              <a:t>TCP buffer is</a:t>
            </a:r>
          </a:p>
          <a:p>
            <a:pPr lvl="1" eaLnBrk="1" hangingPunct="1"/>
            <a:endParaRPr lang="en-US" sz="1800" dirty="0" smtClean="0"/>
          </a:p>
          <a:p>
            <a:pPr eaLnBrk="1" hangingPunct="1"/>
            <a:r>
              <a:rPr lang="en-US" sz="2000" dirty="0" smtClean="0"/>
              <a:t>consider</a:t>
            </a:r>
            <a:endParaRPr lang="en-US" sz="2000" dirty="0" smtClean="0"/>
          </a:p>
          <a:p>
            <a:pPr lvl="1" eaLnBrk="1" hangingPunct="1"/>
            <a:r>
              <a:rPr lang="en-US" sz="1800" dirty="0" smtClean="0"/>
              <a:t>number of bytes in flight at each RTT: </a:t>
            </a:r>
            <a:r>
              <a:rPr lang="en-US" sz="1800" i="1" dirty="0" err="1" smtClean="0">
                <a:latin typeface="Times New Roman"/>
                <a:cs typeface="Times New Roman"/>
              </a:rPr>
              <a:t>cwnd</a:t>
            </a:r>
            <a:endParaRPr lang="en-US" sz="1800" i="1" dirty="0" smtClean="0">
              <a:latin typeface="Times New Roman"/>
              <a:cs typeface="Times New Roman"/>
            </a:endParaRPr>
          </a:p>
          <a:p>
            <a:pPr lvl="1" eaLnBrk="1" hangingPunct="1"/>
            <a:r>
              <a:rPr lang="en-US" sz="1800" dirty="0" smtClean="0"/>
              <a:t>so: </a:t>
            </a:r>
            <a:r>
              <a:rPr lang="en-US" sz="1800" dirty="0" err="1" smtClean="0"/>
              <a:t>cwnd</a:t>
            </a:r>
            <a:r>
              <a:rPr lang="en-US" sz="1800" dirty="0" smtClean="0"/>
              <a:t> must be approx. </a:t>
            </a:r>
            <a:r>
              <a:rPr lang="en-US" sz="1800" i="1" dirty="0" smtClean="0">
                <a:latin typeface="Times New Roman"/>
                <a:cs typeface="Times New Roman"/>
              </a:rPr>
              <a:t>bandwidth/RTT</a:t>
            </a:r>
          </a:p>
          <a:p>
            <a:pPr lvl="1" eaLnBrk="1" hangingPunct="1"/>
            <a:endParaRPr lang="en-US" sz="1800" dirty="0" smtClean="0">
              <a:cs typeface="Times New Roman"/>
            </a:endParaRPr>
          </a:p>
          <a:p>
            <a:pPr eaLnBrk="1" hangingPunct="1"/>
            <a:r>
              <a:rPr lang="en-US" sz="2000" dirty="0" smtClean="0">
                <a:cs typeface="Times New Roman"/>
              </a:rPr>
              <a:t>approach</a:t>
            </a:r>
          </a:p>
          <a:p>
            <a:pPr lvl="1" eaLnBrk="1" hangingPunct="1"/>
            <a:r>
              <a:rPr lang="en-US" sz="1800" dirty="0" smtClean="0">
                <a:cs typeface="Times New Roman"/>
              </a:rPr>
              <a:t>recreate TCP ACK-mechanism in user space</a:t>
            </a:r>
          </a:p>
          <a:p>
            <a:pPr lvl="1" eaLnBrk="1" hangingPunct="1"/>
            <a:r>
              <a:rPr lang="en-US" sz="1800" dirty="0" smtClean="0">
                <a:cs typeface="Times New Roman"/>
              </a:rPr>
              <a:t>send application-layer </a:t>
            </a:r>
            <a:r>
              <a:rPr lang="en-US" sz="1800" dirty="0" err="1" smtClean="0">
                <a:cs typeface="Times New Roman"/>
              </a:rPr>
              <a:t>ACKs</a:t>
            </a:r>
            <a:r>
              <a:rPr lang="en-US" sz="1800" dirty="0" smtClean="0">
                <a:cs typeface="Times New Roman"/>
              </a:rPr>
              <a:t> (P-</a:t>
            </a:r>
            <a:r>
              <a:rPr lang="en-US" sz="1800" dirty="0" err="1" smtClean="0">
                <a:cs typeface="Times New Roman"/>
              </a:rPr>
              <a:t>ACKs</a:t>
            </a:r>
            <a:r>
              <a:rPr lang="en-US" sz="1800" dirty="0" smtClean="0">
                <a:cs typeface="Times New Roman"/>
              </a:rPr>
              <a:t>)</a:t>
            </a:r>
          </a:p>
          <a:p>
            <a:pPr lvl="1" eaLnBrk="1" hangingPunct="1"/>
            <a:r>
              <a:rPr lang="en-US" sz="1800" dirty="0" smtClean="0">
                <a:cs typeface="Times New Roman"/>
              </a:rPr>
              <a:t>estimate RTT</a:t>
            </a:r>
          </a:p>
          <a:p>
            <a:pPr lvl="1" eaLnBrk="1" hangingPunct="1"/>
            <a:r>
              <a:rPr lang="en-US" sz="1800" dirty="0" smtClean="0">
                <a:cs typeface="Times New Roman"/>
              </a:rPr>
              <a:t>estimate bandwidth</a:t>
            </a:r>
          </a:p>
          <a:p>
            <a:pPr lvl="1" eaLnBrk="1" hangingPunct="1"/>
            <a:r>
              <a:rPr lang="en-US" sz="1800" dirty="0" smtClean="0">
                <a:cs typeface="Times New Roman"/>
              </a:rPr>
              <a:t>don't feed TCP faster than </a:t>
            </a:r>
            <a:r>
              <a:rPr lang="en-US" sz="1800" i="1" dirty="0" smtClean="0">
                <a:latin typeface="Times New Roman"/>
                <a:cs typeface="Times New Roman"/>
              </a:rPr>
              <a:t>bandwidth/RTT</a:t>
            </a:r>
          </a:p>
          <a:p>
            <a:pPr lvl="1" eaLnBrk="1" hangingPunct="1"/>
            <a:r>
              <a:rPr lang="en-US" sz="1800" dirty="0" smtClean="0">
                <a:cs typeface="Times New Roman"/>
              </a:rPr>
              <a:t>slow down rate adaptation by computing </a:t>
            </a:r>
          </a:p>
          <a:p>
            <a:pPr lvl="1" eaLnBrk="1" hangingPunct="1"/>
            <a:r>
              <a:rPr lang="en-US" sz="1800" dirty="0" smtClean="0">
                <a:cs typeface="Times New Roman"/>
              </a:rPr>
              <a:t>estimate </a:t>
            </a:r>
            <a:r>
              <a:rPr lang="en-US" sz="1800" i="1" dirty="0" err="1" smtClean="0">
                <a:latin typeface="Times New Roman"/>
                <a:cs typeface="Times New Roman"/>
              </a:rPr>
              <a:t>cwnd</a:t>
            </a:r>
            <a:r>
              <a:rPr lang="en-US" sz="1800" i="1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cs typeface="Times New Roman"/>
              </a:rPr>
              <a:t>development with pressure</a:t>
            </a:r>
            <a:endParaRPr lang="en-US" sz="1800" dirty="0" smtClean="0">
              <a:cs typeface="Times New Roman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4916948" y="5069398"/>
          <a:ext cx="3693652" cy="622300"/>
        </p:xfrm>
        <a:graphic>
          <a:graphicData uri="http://schemas.openxmlformats.org/presentationml/2006/ole">
            <p:oleObj spid="_x0000_s96258" name="Equation" r:id="rId5" imgW="2336800" imgH="39370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762000" y="5944347"/>
          <a:ext cx="7753350" cy="304053"/>
        </p:xfrm>
        <a:graphic>
          <a:graphicData uri="http://schemas.openxmlformats.org/presentationml/2006/ole">
            <p:oleObj spid="_x0000_s96259" name="Equation" r:id="rId6" imgW="4533900" imgH="177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72722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3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2707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72708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72720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1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72709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2710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72718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9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72711" name="Picture 12"/>
          <p:cNvPicPr>
            <a:picLocks noChangeArrowheads="1"/>
          </p:cNvPicPr>
          <p:nvPr/>
        </p:nvPicPr>
        <p:blipFill>
          <a:blip r:embed="rId4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2712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72716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7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2713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72714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 sz="3200"/>
              <a:t>Selective Retransmission–RTP (SR</a:t>
            </a:r>
            <a:r>
              <a:rPr lang="en-US" sz="3200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>−</a:t>
            </a:r>
            <a:r>
              <a:rPr lang="en-US" sz="3200"/>
              <a:t>RTP)</a:t>
            </a:r>
          </a:p>
        </p:txBody>
      </p:sp>
      <p:sp>
        <p:nvSpPr>
          <p:cNvPr id="30738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rIns="57200"/>
          <a:lstStyle/>
          <a:p>
            <a:pPr eaLnBrk="1" hangingPunct="1"/>
            <a:r>
              <a:rPr lang="en-US" sz="2400" dirty="0"/>
              <a:t>Features</a:t>
            </a:r>
          </a:p>
          <a:p>
            <a:pPr marL="782638" lvl="1" eaLnBrk="1" hangingPunct="1"/>
            <a:r>
              <a:rPr lang="en-US" sz="2000" dirty="0"/>
              <a:t>Relies on a layered video codec</a:t>
            </a:r>
          </a:p>
          <a:p>
            <a:pPr marL="782638" lvl="1" eaLnBrk="1" hangingPunct="1"/>
            <a:r>
              <a:rPr lang="en-US" sz="2000" dirty="0"/>
              <a:t>Supports selective retransmission</a:t>
            </a:r>
          </a:p>
          <a:p>
            <a:pPr marL="782638" lvl="1" eaLnBrk="1" hangingPunct="1"/>
            <a:r>
              <a:rPr lang="en-US" sz="2000" dirty="0"/>
              <a:t>Uses congestion control to choose number of video layers</a:t>
            </a:r>
            <a:br>
              <a:rPr lang="en-US" sz="2000" dirty="0"/>
            </a:br>
            <a:endParaRPr lang="en-US" sz="2000" dirty="0"/>
          </a:p>
          <a:p>
            <a:pPr eaLnBrk="1" hangingPunct="1"/>
            <a:r>
              <a:rPr lang="en-US" sz="2400" dirty="0"/>
              <a:t>Congestion Manager</a:t>
            </a:r>
          </a:p>
          <a:p>
            <a:pPr marL="782638" lvl="1" eaLnBrk="1" hangingPunct="1"/>
            <a:r>
              <a:rPr lang="en-US" sz="2000" dirty="0"/>
              <a:t>Determines the permitted send rate at the sender</a:t>
            </a:r>
          </a:p>
          <a:p>
            <a:pPr marL="782638" lvl="1" eaLnBrk="1" hangingPunct="1"/>
            <a:r>
              <a:rPr lang="en-US" sz="2000" dirty="0"/>
              <a:t>Uses TCP-friendly algorithm for rate computation</a:t>
            </a:r>
            <a:br>
              <a:rPr lang="en-US" sz="2000" dirty="0"/>
            </a:br>
            <a:endParaRPr lang="en-US" sz="2000" dirty="0"/>
          </a:p>
          <a:p>
            <a:pPr eaLnBrk="1" hangingPunct="1"/>
            <a:r>
              <a:rPr lang="en-US" sz="2400" dirty="0"/>
              <a:t>Knowledge about encoding</a:t>
            </a:r>
          </a:p>
          <a:p>
            <a:pPr marL="782638" lvl="1" eaLnBrk="1" hangingPunct="1"/>
            <a:r>
              <a:rPr lang="en-US" sz="2000" dirty="0"/>
              <a:t>Required at sender to select video layers to send</a:t>
            </a:r>
          </a:p>
          <a:p>
            <a:pPr marL="782638" lvl="1" eaLnBrk="1" hangingPunct="1"/>
            <a:r>
              <a:rPr lang="en-US" sz="2000" dirty="0"/>
              <a:t>Required at receiver to</a:t>
            </a:r>
          </a:p>
          <a:p>
            <a:pPr marL="1182688" lvl="2" eaLnBrk="1" hangingPunct="1"/>
            <a:r>
              <a:rPr lang="en-US" sz="1800" dirty="0"/>
              <a:t>decode at correct rate</a:t>
            </a:r>
          </a:p>
          <a:p>
            <a:pPr marL="1182688" lvl="2" eaLnBrk="1" hangingPunct="1"/>
            <a:r>
              <a:rPr lang="en-US" sz="1800" dirty="0"/>
              <a:t>send </a:t>
            </a:r>
            <a:r>
              <a:rPr lang="en-US" sz="1800" dirty="0" err="1"/>
              <a:t>NACKs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8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74938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39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4755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74756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74936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37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74757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4758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74934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35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74759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4760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74932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33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4761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335713" y="3500438"/>
            <a:ext cx="503237" cy="144462"/>
            <a:chOff x="0" y="0"/>
            <a:chExt cx="317" cy="91"/>
          </a:xfrm>
        </p:grpSpPr>
        <p:sp>
          <p:nvSpPr>
            <p:cNvPr id="74930" name="AutoShape 18"/>
            <p:cNvSpPr>
              <a:spLocks/>
            </p:cNvSpPr>
            <p:nvPr/>
          </p:nvSpPr>
          <p:spPr bwMode="auto">
            <a:xfrm>
              <a:off x="0" y="0"/>
              <a:ext cx="317" cy="9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00CC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31" name="Rectangle 19"/>
            <p:cNvSpPr>
              <a:spLocks/>
            </p:cNvSpPr>
            <p:nvPr/>
          </p:nvSpPr>
          <p:spPr bwMode="auto">
            <a:xfrm>
              <a:off x="0" y="0"/>
              <a:ext cx="317" cy="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335713" y="3357563"/>
            <a:ext cx="503237" cy="144462"/>
            <a:chOff x="0" y="0"/>
            <a:chExt cx="317" cy="91"/>
          </a:xfrm>
        </p:grpSpPr>
        <p:sp>
          <p:nvSpPr>
            <p:cNvPr id="74928" name="AutoShape 21"/>
            <p:cNvSpPr>
              <a:spLocks/>
            </p:cNvSpPr>
            <p:nvPr/>
          </p:nvSpPr>
          <p:spPr bwMode="auto">
            <a:xfrm>
              <a:off x="0" y="0"/>
              <a:ext cx="317" cy="9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00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29" name="Rectangle 22"/>
            <p:cNvSpPr>
              <a:spLocks/>
            </p:cNvSpPr>
            <p:nvPr/>
          </p:nvSpPr>
          <p:spPr bwMode="auto">
            <a:xfrm>
              <a:off x="0" y="0"/>
              <a:ext cx="317" cy="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4764" name="Group 23"/>
          <p:cNvGrpSpPr>
            <a:grpSpLocks/>
          </p:cNvGrpSpPr>
          <p:nvPr/>
        </p:nvGrpSpPr>
        <p:grpSpPr bwMode="auto">
          <a:xfrm>
            <a:off x="5651500" y="1484313"/>
            <a:ext cx="1871663" cy="1260475"/>
            <a:chOff x="0" y="0"/>
            <a:chExt cx="1179" cy="794"/>
          </a:xfrm>
        </p:grpSpPr>
        <p:sp>
          <p:nvSpPr>
            <p:cNvPr id="74926" name="Rectangle 24"/>
            <p:cNvSpPr>
              <a:spLocks/>
            </p:cNvSpPr>
            <p:nvPr/>
          </p:nvSpPr>
          <p:spPr bwMode="auto">
            <a:xfrm>
              <a:off x="0" y="0"/>
              <a:ext cx="1179" cy="794"/>
            </a:xfrm>
            <a:prstGeom prst="rect">
              <a:avLst/>
            </a:prstGeom>
            <a:solidFill>
              <a:srgbClr val="CCEC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27" name="Rectangle 25"/>
            <p:cNvSpPr>
              <a:spLocks/>
            </p:cNvSpPr>
            <p:nvPr/>
          </p:nvSpPr>
          <p:spPr bwMode="auto">
            <a:xfrm>
              <a:off x="0" y="0"/>
              <a:ext cx="1179" cy="7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4765" name="Rectangle 26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 sz="3200"/>
              <a:t>Selective Retransmission–RTP (SR</a:t>
            </a:r>
            <a:r>
              <a:rPr lang="en-US" sz="3200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>−</a:t>
            </a:r>
            <a:r>
              <a:rPr lang="en-US" sz="3200"/>
              <a:t>RTP)</a:t>
            </a:r>
          </a:p>
        </p:txBody>
      </p:sp>
      <p:pic>
        <p:nvPicPr>
          <p:cNvPr id="74766" name="Picture 2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1300" y="1916113"/>
            <a:ext cx="1136650" cy="1871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4767" name="Group 28"/>
          <p:cNvGrpSpPr>
            <a:grpSpLocks/>
          </p:cNvGrpSpPr>
          <p:nvPr/>
        </p:nvGrpSpPr>
        <p:grpSpPr bwMode="auto">
          <a:xfrm>
            <a:off x="6083300" y="1557338"/>
            <a:ext cx="1044575" cy="1020762"/>
            <a:chOff x="0" y="0"/>
            <a:chExt cx="658" cy="643"/>
          </a:xfrm>
        </p:grpSpPr>
        <p:pic>
          <p:nvPicPr>
            <p:cNvPr id="74922" name="Picture 29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658" cy="6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74923" name="Group 30"/>
            <p:cNvGrpSpPr>
              <a:grpSpLocks/>
            </p:cNvGrpSpPr>
            <p:nvPr/>
          </p:nvGrpSpPr>
          <p:grpSpPr bwMode="auto">
            <a:xfrm>
              <a:off x="68" y="90"/>
              <a:ext cx="408" cy="340"/>
              <a:chOff x="0" y="0"/>
              <a:chExt cx="408" cy="340"/>
            </a:xfrm>
          </p:grpSpPr>
          <p:sp>
            <p:nvSpPr>
              <p:cNvPr id="74924" name="AutoShape 31"/>
              <p:cNvSpPr>
                <a:spLocks/>
              </p:cNvSpPr>
              <p:nvPr/>
            </p:nvSpPr>
            <p:spPr bwMode="auto">
              <a:xfrm>
                <a:off x="0" y="0"/>
                <a:ext cx="408" cy="340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19916"/>
                    </a:moveTo>
                    <a:lnTo>
                      <a:pt x="1369" y="0"/>
                    </a:lnTo>
                    <a:lnTo>
                      <a:pt x="21600" y="0"/>
                    </a:lnTo>
                    <a:lnTo>
                      <a:pt x="20231" y="21600"/>
                    </a:lnTo>
                    <a:lnTo>
                      <a:pt x="0" y="19916"/>
                    </a:lnTo>
                    <a:close/>
                    <a:moveTo>
                      <a:pt x="0" y="19916"/>
                    </a:moveTo>
                  </a:path>
                </a:pathLst>
              </a:cu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25" name="Rectangle 32"/>
              <p:cNvSpPr>
                <a:spLocks/>
              </p:cNvSpPr>
              <p:nvPr/>
            </p:nvSpPr>
            <p:spPr bwMode="auto">
              <a:xfrm>
                <a:off x="0" y="0"/>
                <a:ext cx="408" cy="3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33825" name="Picture 3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62688" y="1736725"/>
            <a:ext cx="503237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4769" name="Group 34"/>
          <p:cNvGrpSpPr>
            <a:grpSpLocks/>
          </p:cNvGrpSpPr>
          <p:nvPr/>
        </p:nvGrpSpPr>
        <p:grpSpPr bwMode="auto">
          <a:xfrm>
            <a:off x="2159000" y="4689475"/>
            <a:ext cx="1657350" cy="504825"/>
            <a:chOff x="0" y="0"/>
            <a:chExt cx="1044" cy="318"/>
          </a:xfrm>
        </p:grpSpPr>
        <p:sp>
          <p:nvSpPr>
            <p:cNvPr id="74920" name="Rectangle 35"/>
            <p:cNvSpPr>
              <a:spLocks/>
            </p:cNvSpPr>
            <p:nvPr/>
          </p:nvSpPr>
          <p:spPr bwMode="auto">
            <a:xfrm>
              <a:off x="0" y="0"/>
              <a:ext cx="1044" cy="31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21" name="Rectangle 36"/>
            <p:cNvSpPr>
              <a:spLocks/>
            </p:cNvSpPr>
            <p:nvPr/>
          </p:nvSpPr>
          <p:spPr bwMode="auto">
            <a:xfrm>
              <a:off x="107" y="31"/>
              <a:ext cx="829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3199" bIns="0" anchor="ctr">
              <a:prstTxWarp prst="textNoShape">
                <a:avLst/>
              </a:prstTxWarp>
              <a:spAutoFit/>
            </a:bodyPr>
            <a:lstStyle/>
            <a:p>
              <a:pPr marL="382588" indent="-342900"/>
              <a:r>
                <a:rPr lang="en-US" sz="2000">
                  <a:solidFill>
                    <a:schemeClr val="tx1"/>
                  </a:solidFill>
                  <a:ea typeface="Tahoma" charset="0"/>
                  <a:cs typeface="Tahoma" charset="0"/>
                </a:rPr>
                <a:t>UDP Stack</a:t>
              </a:r>
            </a:p>
          </p:txBody>
        </p:sp>
      </p:grpSp>
      <p:grpSp>
        <p:nvGrpSpPr>
          <p:cNvPr id="74770" name="Group 37"/>
          <p:cNvGrpSpPr>
            <a:grpSpLocks/>
          </p:cNvGrpSpPr>
          <p:nvPr/>
        </p:nvGrpSpPr>
        <p:grpSpPr bwMode="auto">
          <a:xfrm>
            <a:off x="5651500" y="2744788"/>
            <a:ext cx="1871663" cy="576262"/>
            <a:chOff x="0" y="0"/>
            <a:chExt cx="1179" cy="363"/>
          </a:xfrm>
        </p:grpSpPr>
        <p:sp>
          <p:nvSpPr>
            <p:cNvPr id="74918" name="AutoShape 38"/>
            <p:cNvSpPr>
              <a:spLocks/>
            </p:cNvSpPr>
            <p:nvPr/>
          </p:nvSpPr>
          <p:spPr bwMode="auto">
            <a:xfrm>
              <a:off x="0" y="0"/>
              <a:ext cx="1179" cy="36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lnTo>
                    <a:pt x="7953" y="21600"/>
                  </a:lnTo>
                  <a:lnTo>
                    <a:pt x="13647" y="21600"/>
                  </a:lnTo>
                  <a:lnTo>
                    <a:pt x="21600" y="0"/>
                  </a:lnTo>
                  <a:close/>
                  <a:moveTo>
                    <a:pt x="0" y="0"/>
                  </a:moveTo>
                </a:path>
              </a:pathLst>
            </a:custGeom>
            <a:gradFill rotWithShape="0">
              <a:gsLst>
                <a:gs pos="0">
                  <a:srgbClr val="CCECFF"/>
                </a:gs>
                <a:gs pos="100000">
                  <a:srgbClr val="FFCF01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19" name="Rectangle 39"/>
            <p:cNvSpPr>
              <a:spLocks/>
            </p:cNvSpPr>
            <p:nvPr/>
          </p:nvSpPr>
          <p:spPr bwMode="auto">
            <a:xfrm>
              <a:off x="315" y="97"/>
              <a:ext cx="548" cy="1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4771" name="Group 40"/>
          <p:cNvGrpSpPr>
            <a:grpSpLocks/>
          </p:cNvGrpSpPr>
          <p:nvPr/>
        </p:nvGrpSpPr>
        <p:grpSpPr bwMode="auto">
          <a:xfrm>
            <a:off x="5940425" y="5229225"/>
            <a:ext cx="252413" cy="971550"/>
            <a:chOff x="0" y="0"/>
            <a:chExt cx="159" cy="612"/>
          </a:xfrm>
        </p:grpSpPr>
        <p:sp>
          <p:nvSpPr>
            <p:cNvPr id="74916" name="Oval 41"/>
            <p:cNvSpPr>
              <a:spLocks/>
            </p:cNvSpPr>
            <p:nvPr/>
          </p:nvSpPr>
          <p:spPr bwMode="auto">
            <a:xfrm>
              <a:off x="0" y="0"/>
              <a:ext cx="159" cy="61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17" name="Rectangle 42"/>
            <p:cNvSpPr>
              <a:spLocks/>
            </p:cNvSpPr>
            <p:nvPr/>
          </p:nvSpPr>
          <p:spPr bwMode="auto">
            <a:xfrm>
              <a:off x="23" y="89"/>
              <a:ext cx="112" cy="4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4772" name="Group 43"/>
          <p:cNvGrpSpPr>
            <a:grpSpLocks/>
          </p:cNvGrpSpPr>
          <p:nvPr/>
        </p:nvGrpSpPr>
        <p:grpSpPr bwMode="auto">
          <a:xfrm>
            <a:off x="5724525" y="4689475"/>
            <a:ext cx="1657350" cy="504825"/>
            <a:chOff x="0" y="0"/>
            <a:chExt cx="1044" cy="318"/>
          </a:xfrm>
        </p:grpSpPr>
        <p:sp>
          <p:nvSpPr>
            <p:cNvPr id="74914" name="Rectangle 44"/>
            <p:cNvSpPr>
              <a:spLocks/>
            </p:cNvSpPr>
            <p:nvPr/>
          </p:nvSpPr>
          <p:spPr bwMode="auto">
            <a:xfrm>
              <a:off x="0" y="0"/>
              <a:ext cx="1044" cy="31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15" name="Rectangle 45"/>
            <p:cNvSpPr>
              <a:spLocks/>
            </p:cNvSpPr>
            <p:nvPr/>
          </p:nvSpPr>
          <p:spPr bwMode="auto">
            <a:xfrm>
              <a:off x="107" y="31"/>
              <a:ext cx="829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3199" bIns="0" anchor="ctr">
              <a:prstTxWarp prst="textNoShape">
                <a:avLst/>
              </a:prstTxWarp>
              <a:spAutoFit/>
            </a:bodyPr>
            <a:lstStyle/>
            <a:p>
              <a:pPr marL="382588" indent="-342900"/>
              <a:r>
                <a:rPr lang="en-US" sz="2000">
                  <a:solidFill>
                    <a:schemeClr val="tx1"/>
                  </a:solidFill>
                  <a:ea typeface="Tahoma" charset="0"/>
                  <a:cs typeface="Tahoma" charset="0"/>
                </a:rPr>
                <a:t>UDP Stack</a:t>
              </a:r>
            </a:p>
          </p:txBody>
        </p:sp>
      </p:grpSp>
      <p:sp>
        <p:nvSpPr>
          <p:cNvPr id="74773" name="Rectangle 46"/>
          <p:cNvSpPr>
            <a:spLocks/>
          </p:cNvSpPr>
          <p:nvPr/>
        </p:nvSpPr>
        <p:spPr bwMode="auto">
          <a:xfrm>
            <a:off x="7373938" y="2924175"/>
            <a:ext cx="1081087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99" bIns="0">
            <a:prstTxWarp prst="textNoShape">
              <a:avLst/>
            </a:prstTxWarp>
            <a:spAutoFit/>
          </a:bodyPr>
          <a:lstStyle/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Decoder</a:t>
            </a:r>
          </a:p>
        </p:txBody>
      </p:sp>
      <p:sp>
        <p:nvSpPr>
          <p:cNvPr id="74774" name="Rectangle 47"/>
          <p:cNvSpPr>
            <a:spLocks/>
          </p:cNvSpPr>
          <p:nvPr/>
        </p:nvSpPr>
        <p:spPr bwMode="auto">
          <a:xfrm>
            <a:off x="6873875" y="3465513"/>
            <a:ext cx="2097088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99" bIns="0">
            <a:prstTxWarp prst="textNoShape">
              <a:avLst/>
            </a:prstTxWarp>
            <a:spAutoFit/>
          </a:bodyPr>
          <a:lstStyle/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Smoothing buffer</a:t>
            </a:r>
          </a:p>
        </p:txBody>
      </p:sp>
      <p:grpSp>
        <p:nvGrpSpPr>
          <p:cNvPr id="74775" name="Group 48"/>
          <p:cNvGrpSpPr>
            <a:grpSpLocks/>
          </p:cNvGrpSpPr>
          <p:nvPr/>
        </p:nvGrpSpPr>
        <p:grpSpPr bwMode="auto">
          <a:xfrm>
            <a:off x="3311525" y="5229225"/>
            <a:ext cx="288925" cy="971550"/>
            <a:chOff x="0" y="0"/>
            <a:chExt cx="182" cy="612"/>
          </a:xfrm>
        </p:grpSpPr>
        <p:grpSp>
          <p:nvGrpSpPr>
            <p:cNvPr id="74908" name="Group 49"/>
            <p:cNvGrpSpPr>
              <a:grpSpLocks/>
            </p:cNvGrpSpPr>
            <p:nvPr/>
          </p:nvGrpSpPr>
          <p:grpSpPr bwMode="auto">
            <a:xfrm>
              <a:off x="0" y="0"/>
              <a:ext cx="159" cy="612"/>
              <a:chOff x="0" y="0"/>
              <a:chExt cx="159" cy="612"/>
            </a:xfrm>
          </p:grpSpPr>
          <p:sp>
            <p:nvSpPr>
              <p:cNvPr id="74912" name="Oval 50"/>
              <p:cNvSpPr>
                <a:spLocks/>
              </p:cNvSpPr>
              <p:nvPr/>
            </p:nvSpPr>
            <p:spPr bwMode="auto">
              <a:xfrm>
                <a:off x="0" y="0"/>
                <a:ext cx="159" cy="61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13" name="Rectangle 51"/>
              <p:cNvSpPr>
                <a:spLocks/>
              </p:cNvSpPr>
              <p:nvPr/>
            </p:nvSpPr>
            <p:spPr bwMode="auto">
              <a:xfrm>
                <a:off x="23" y="89"/>
                <a:ext cx="112" cy="4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4909" name="Group 52"/>
            <p:cNvGrpSpPr>
              <a:grpSpLocks/>
            </p:cNvGrpSpPr>
            <p:nvPr/>
          </p:nvGrpSpPr>
          <p:grpSpPr bwMode="auto">
            <a:xfrm>
              <a:off x="68" y="0"/>
              <a:ext cx="114" cy="612"/>
              <a:chOff x="0" y="0"/>
              <a:chExt cx="114" cy="612"/>
            </a:xfrm>
          </p:grpSpPr>
          <p:sp>
            <p:nvSpPr>
              <p:cNvPr id="74910" name="Rectangle 53"/>
              <p:cNvSpPr>
                <a:spLocks/>
              </p:cNvSpPr>
              <p:nvPr/>
            </p:nvSpPr>
            <p:spPr bwMode="auto">
              <a:xfrm>
                <a:off x="0" y="0"/>
                <a:ext cx="114" cy="612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11" name="Rectangle 54"/>
              <p:cNvSpPr>
                <a:spLocks/>
              </p:cNvSpPr>
              <p:nvPr/>
            </p:nvSpPr>
            <p:spPr bwMode="auto">
              <a:xfrm>
                <a:off x="0" y="0"/>
                <a:ext cx="114" cy="6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4776" name="Group 55"/>
          <p:cNvGrpSpPr>
            <a:grpSpLocks/>
          </p:cNvGrpSpPr>
          <p:nvPr/>
        </p:nvGrpSpPr>
        <p:grpSpPr bwMode="auto">
          <a:xfrm>
            <a:off x="3419475" y="5229225"/>
            <a:ext cx="2627313" cy="971550"/>
            <a:chOff x="0" y="0"/>
            <a:chExt cx="1655" cy="612"/>
          </a:xfrm>
        </p:grpSpPr>
        <p:grpSp>
          <p:nvGrpSpPr>
            <p:cNvPr id="74900" name="Group 56"/>
            <p:cNvGrpSpPr>
              <a:grpSpLocks/>
            </p:cNvGrpSpPr>
            <p:nvPr/>
          </p:nvGrpSpPr>
          <p:grpSpPr bwMode="auto">
            <a:xfrm>
              <a:off x="0" y="0"/>
              <a:ext cx="1655" cy="273"/>
              <a:chOff x="0" y="0"/>
              <a:chExt cx="1655" cy="273"/>
            </a:xfrm>
          </p:grpSpPr>
          <p:sp>
            <p:nvSpPr>
              <p:cNvPr id="74905" name="Line 57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8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6" name="Line 58"/>
              <p:cNvSpPr>
                <a:spLocks noChangeShapeType="1"/>
              </p:cNvSpPr>
              <p:nvPr/>
            </p:nvSpPr>
            <p:spPr bwMode="auto">
              <a:xfrm>
                <a:off x="249" y="272"/>
                <a:ext cx="115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7" name="Line 59"/>
              <p:cNvSpPr>
                <a:spLocks noChangeShapeType="1"/>
              </p:cNvSpPr>
              <p:nvPr/>
            </p:nvSpPr>
            <p:spPr bwMode="auto">
              <a:xfrm flipH="1">
                <a:off x="1406" y="0"/>
                <a:ext cx="249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4901" name="Group 60"/>
            <p:cNvGrpSpPr>
              <a:grpSpLocks/>
            </p:cNvGrpSpPr>
            <p:nvPr/>
          </p:nvGrpSpPr>
          <p:grpSpPr bwMode="auto">
            <a:xfrm rot="10800000" flipH="1">
              <a:off x="0" y="339"/>
              <a:ext cx="1655" cy="273"/>
              <a:chOff x="0" y="0"/>
              <a:chExt cx="1655" cy="272"/>
            </a:xfrm>
          </p:grpSpPr>
          <p:sp>
            <p:nvSpPr>
              <p:cNvPr id="74902" name="Line 61"/>
              <p:cNvSpPr>
                <a:spLocks noChangeShapeType="1"/>
              </p:cNvSpPr>
              <p:nvPr/>
            </p:nvSpPr>
            <p:spPr bwMode="auto">
              <a:xfrm>
                <a:off x="0" y="0"/>
                <a:ext cx="248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3" name="Line 62"/>
              <p:cNvSpPr>
                <a:spLocks noChangeShapeType="1"/>
              </p:cNvSpPr>
              <p:nvPr/>
            </p:nvSpPr>
            <p:spPr bwMode="auto">
              <a:xfrm>
                <a:off x="249" y="271"/>
                <a:ext cx="115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04" name="Line 63"/>
              <p:cNvSpPr>
                <a:spLocks noChangeShapeType="1"/>
              </p:cNvSpPr>
              <p:nvPr/>
            </p:nvSpPr>
            <p:spPr bwMode="auto">
              <a:xfrm flipH="1">
                <a:off x="1406" y="0"/>
                <a:ext cx="249" cy="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4777" name="Rectangle 64"/>
          <p:cNvSpPr>
            <a:spLocks/>
          </p:cNvSpPr>
          <p:nvPr/>
        </p:nvSpPr>
        <p:spPr bwMode="auto">
          <a:xfrm>
            <a:off x="1176338" y="1592263"/>
            <a:ext cx="1801812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99" bIns="0">
            <a:prstTxWarp prst="textNoShape">
              <a:avLst/>
            </a:prstTxWarp>
            <a:spAutoFit/>
          </a:bodyPr>
          <a:lstStyle/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MPEG-4 server</a:t>
            </a:r>
          </a:p>
        </p:txBody>
      </p:sp>
      <p:sp>
        <p:nvSpPr>
          <p:cNvPr id="74778" name="Rectangle 65"/>
          <p:cNvSpPr>
            <a:spLocks/>
          </p:cNvSpPr>
          <p:nvPr/>
        </p:nvSpPr>
        <p:spPr bwMode="auto">
          <a:xfrm>
            <a:off x="3994150" y="5984875"/>
            <a:ext cx="15494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3199" bIns="0">
            <a:prstTxWarp prst="textNoShape">
              <a:avLst/>
            </a:prstTxWarp>
          </a:bodyPr>
          <a:lstStyle/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Network</a:t>
            </a:r>
          </a:p>
        </p:txBody>
      </p:sp>
      <p:grpSp>
        <p:nvGrpSpPr>
          <p:cNvPr id="74779" name="Group 66"/>
          <p:cNvGrpSpPr>
            <a:grpSpLocks/>
          </p:cNvGrpSpPr>
          <p:nvPr/>
        </p:nvGrpSpPr>
        <p:grpSpPr bwMode="auto">
          <a:xfrm>
            <a:off x="2159000" y="3968750"/>
            <a:ext cx="1657350" cy="720725"/>
            <a:chOff x="0" y="0"/>
            <a:chExt cx="1044" cy="454"/>
          </a:xfrm>
        </p:grpSpPr>
        <p:sp>
          <p:nvSpPr>
            <p:cNvPr id="74898" name="Rectangle 67"/>
            <p:cNvSpPr>
              <a:spLocks/>
            </p:cNvSpPr>
            <p:nvPr/>
          </p:nvSpPr>
          <p:spPr bwMode="auto">
            <a:xfrm>
              <a:off x="0" y="0"/>
              <a:ext cx="1044" cy="454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99" name="Rectangle 68"/>
            <p:cNvSpPr>
              <a:spLocks/>
            </p:cNvSpPr>
            <p:nvPr/>
          </p:nvSpPr>
          <p:spPr bwMode="auto">
            <a:xfrm>
              <a:off x="215" y="7"/>
              <a:ext cx="613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3199" bIns="0" anchor="ctr">
              <a:prstTxWarp prst="textNoShape">
                <a:avLst/>
              </a:prstTxWarp>
              <a:spAutoFit/>
            </a:bodyPr>
            <a:lstStyle/>
            <a:p>
              <a:pPr marL="382588" indent="-342900"/>
              <a:r>
                <a:rPr lang="en-US" sz="2000">
                  <a:solidFill>
                    <a:schemeClr val="tx1"/>
                  </a:solidFill>
                  <a:ea typeface="Tahoma" charset="0"/>
                  <a:cs typeface="Tahoma" charset="0"/>
                </a:rPr>
                <a:t>SR-RTP</a:t>
              </a:r>
            </a:p>
            <a:p>
              <a:pPr marL="382588" indent="-342900"/>
              <a:r>
                <a:rPr lang="en-US" sz="2000">
                  <a:solidFill>
                    <a:schemeClr val="tx1"/>
                  </a:solidFill>
                  <a:ea typeface="Tahoma" charset="0"/>
                  <a:cs typeface="Tahoma" charset="0"/>
                </a:rPr>
                <a:t>RTCP</a:t>
              </a:r>
            </a:p>
          </p:txBody>
        </p:sp>
      </p:grpSp>
      <p:grpSp>
        <p:nvGrpSpPr>
          <p:cNvPr id="74780" name="Group 69"/>
          <p:cNvGrpSpPr>
            <a:grpSpLocks/>
          </p:cNvGrpSpPr>
          <p:nvPr/>
        </p:nvGrpSpPr>
        <p:grpSpPr bwMode="auto">
          <a:xfrm>
            <a:off x="5724525" y="3968750"/>
            <a:ext cx="1657350" cy="720725"/>
            <a:chOff x="0" y="0"/>
            <a:chExt cx="1044" cy="454"/>
          </a:xfrm>
        </p:grpSpPr>
        <p:sp>
          <p:nvSpPr>
            <p:cNvPr id="74896" name="Rectangle 70"/>
            <p:cNvSpPr>
              <a:spLocks/>
            </p:cNvSpPr>
            <p:nvPr/>
          </p:nvSpPr>
          <p:spPr bwMode="auto">
            <a:xfrm>
              <a:off x="0" y="0"/>
              <a:ext cx="1044" cy="454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97" name="Rectangle 71"/>
            <p:cNvSpPr>
              <a:spLocks/>
            </p:cNvSpPr>
            <p:nvPr/>
          </p:nvSpPr>
          <p:spPr bwMode="auto">
            <a:xfrm>
              <a:off x="215" y="7"/>
              <a:ext cx="613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3199" bIns="0" anchor="ctr">
              <a:prstTxWarp prst="textNoShape">
                <a:avLst/>
              </a:prstTxWarp>
              <a:spAutoFit/>
            </a:bodyPr>
            <a:lstStyle/>
            <a:p>
              <a:pPr marL="382588" indent="-342900"/>
              <a:r>
                <a:rPr lang="en-US" sz="2000">
                  <a:solidFill>
                    <a:schemeClr val="tx1"/>
                  </a:solidFill>
                  <a:ea typeface="Tahoma" charset="0"/>
                  <a:cs typeface="Tahoma" charset="0"/>
                </a:rPr>
                <a:t>SR-RTP</a:t>
              </a:r>
            </a:p>
            <a:p>
              <a:pPr marL="382588" indent="-342900"/>
              <a:r>
                <a:rPr lang="en-US" sz="2000">
                  <a:solidFill>
                    <a:schemeClr val="tx1"/>
                  </a:solidFill>
                  <a:ea typeface="Tahoma" charset="0"/>
                  <a:cs typeface="Tahoma" charset="0"/>
                </a:rPr>
                <a:t>RTCP</a:t>
              </a:r>
            </a:p>
          </p:txBody>
        </p:sp>
      </p:grpSp>
      <p:grpSp>
        <p:nvGrpSpPr>
          <p:cNvPr id="74781" name="Group 72"/>
          <p:cNvGrpSpPr>
            <a:grpSpLocks/>
          </p:cNvGrpSpPr>
          <p:nvPr/>
        </p:nvGrpSpPr>
        <p:grpSpPr bwMode="auto">
          <a:xfrm>
            <a:off x="358775" y="4689475"/>
            <a:ext cx="1657350" cy="935038"/>
            <a:chOff x="0" y="0"/>
            <a:chExt cx="1044" cy="589"/>
          </a:xfrm>
        </p:grpSpPr>
        <p:sp>
          <p:nvSpPr>
            <p:cNvPr id="74894" name="Rectangle 73"/>
            <p:cNvSpPr>
              <a:spLocks/>
            </p:cNvSpPr>
            <p:nvPr/>
          </p:nvSpPr>
          <p:spPr bwMode="auto">
            <a:xfrm>
              <a:off x="0" y="0"/>
              <a:ext cx="1044" cy="58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95" name="Rectangle 74"/>
            <p:cNvSpPr>
              <a:spLocks/>
            </p:cNvSpPr>
            <p:nvPr/>
          </p:nvSpPr>
          <p:spPr bwMode="auto">
            <a:xfrm>
              <a:off x="81" y="74"/>
              <a:ext cx="881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3199" bIns="0" anchor="ctr">
              <a:prstTxWarp prst="textNoShape">
                <a:avLst/>
              </a:prstTxWarp>
              <a:spAutoFit/>
            </a:bodyPr>
            <a:lstStyle/>
            <a:p>
              <a:pPr marL="382588" indent="-342900"/>
              <a:r>
                <a:rPr lang="en-US" sz="2000">
                  <a:solidFill>
                    <a:schemeClr val="tx1"/>
                  </a:solidFill>
                  <a:ea typeface="Tahoma" charset="0"/>
                  <a:cs typeface="Tahoma" charset="0"/>
                </a:rPr>
                <a:t>Congestion</a:t>
              </a:r>
            </a:p>
            <a:p>
              <a:pPr marL="382588" indent="-342900"/>
              <a:r>
                <a:rPr lang="en-US" sz="2000">
                  <a:solidFill>
                    <a:schemeClr val="tx1"/>
                  </a:solidFill>
                  <a:ea typeface="Tahoma" charset="0"/>
                  <a:cs typeface="Tahoma" charset="0"/>
                </a:rPr>
                <a:t>Manager</a:t>
              </a:r>
            </a:p>
          </p:txBody>
        </p:sp>
      </p:grpSp>
      <p:sp>
        <p:nvSpPr>
          <p:cNvPr id="74782" name="Line 75"/>
          <p:cNvSpPr>
            <a:spLocks noChangeShapeType="1"/>
          </p:cNvSpPr>
          <p:nvPr/>
        </p:nvSpPr>
        <p:spPr bwMode="auto">
          <a:xfrm>
            <a:off x="179388" y="4689475"/>
            <a:ext cx="8461375" cy="158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76"/>
          <p:cNvGrpSpPr>
            <a:grpSpLocks/>
          </p:cNvGrpSpPr>
          <p:nvPr/>
        </p:nvGrpSpPr>
        <p:grpSpPr bwMode="auto">
          <a:xfrm>
            <a:off x="2051050" y="3357563"/>
            <a:ext cx="287338" cy="180975"/>
            <a:chOff x="0" y="0"/>
            <a:chExt cx="181" cy="114"/>
          </a:xfrm>
        </p:grpSpPr>
        <p:sp>
          <p:nvSpPr>
            <p:cNvPr id="33869" name="Rectangle 77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893" name="Rectangle 78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4784" name="Group 79"/>
          <p:cNvGrpSpPr>
            <a:grpSpLocks/>
          </p:cNvGrpSpPr>
          <p:nvPr/>
        </p:nvGrpSpPr>
        <p:grpSpPr bwMode="auto">
          <a:xfrm>
            <a:off x="1476375" y="2384425"/>
            <a:ext cx="287338" cy="180975"/>
            <a:chOff x="0" y="0"/>
            <a:chExt cx="181" cy="114"/>
          </a:xfrm>
        </p:grpSpPr>
        <p:sp>
          <p:nvSpPr>
            <p:cNvPr id="74890" name="Rectangle 80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91" name="Rectangle 81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4785" name="Group 82"/>
          <p:cNvGrpSpPr>
            <a:grpSpLocks/>
          </p:cNvGrpSpPr>
          <p:nvPr/>
        </p:nvGrpSpPr>
        <p:grpSpPr bwMode="auto">
          <a:xfrm>
            <a:off x="612775" y="2384425"/>
            <a:ext cx="287338" cy="180975"/>
            <a:chOff x="0" y="0"/>
            <a:chExt cx="181" cy="114"/>
          </a:xfrm>
        </p:grpSpPr>
        <p:sp>
          <p:nvSpPr>
            <p:cNvPr id="74888" name="Rectangle 83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89" name="Rectangle 84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4786" name="Group 85"/>
          <p:cNvGrpSpPr>
            <a:grpSpLocks/>
          </p:cNvGrpSpPr>
          <p:nvPr/>
        </p:nvGrpSpPr>
        <p:grpSpPr bwMode="auto">
          <a:xfrm>
            <a:off x="1187450" y="2384425"/>
            <a:ext cx="287338" cy="180975"/>
            <a:chOff x="0" y="0"/>
            <a:chExt cx="181" cy="114"/>
          </a:xfrm>
        </p:grpSpPr>
        <p:sp>
          <p:nvSpPr>
            <p:cNvPr id="74886" name="Rectangle 86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87" name="Rectangle 87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4787" name="Group 88"/>
          <p:cNvGrpSpPr>
            <a:grpSpLocks/>
          </p:cNvGrpSpPr>
          <p:nvPr/>
        </p:nvGrpSpPr>
        <p:grpSpPr bwMode="auto">
          <a:xfrm>
            <a:off x="900113" y="2384425"/>
            <a:ext cx="287337" cy="180975"/>
            <a:chOff x="0" y="0"/>
            <a:chExt cx="181" cy="114"/>
          </a:xfrm>
        </p:grpSpPr>
        <p:sp>
          <p:nvSpPr>
            <p:cNvPr id="74884" name="Rectangle 89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85" name="Rectangle 90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4788" name="Group 91"/>
          <p:cNvGrpSpPr>
            <a:grpSpLocks/>
          </p:cNvGrpSpPr>
          <p:nvPr/>
        </p:nvGrpSpPr>
        <p:grpSpPr bwMode="auto">
          <a:xfrm>
            <a:off x="325438" y="2384425"/>
            <a:ext cx="287337" cy="180975"/>
            <a:chOff x="0" y="0"/>
            <a:chExt cx="181" cy="114"/>
          </a:xfrm>
        </p:grpSpPr>
        <p:sp>
          <p:nvSpPr>
            <p:cNvPr id="74882" name="Rectangle 92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83" name="Rectangle 93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4789" name="Group 94"/>
          <p:cNvGrpSpPr>
            <a:grpSpLocks/>
          </p:cNvGrpSpPr>
          <p:nvPr/>
        </p:nvGrpSpPr>
        <p:grpSpPr bwMode="auto">
          <a:xfrm>
            <a:off x="1476375" y="2168525"/>
            <a:ext cx="287338" cy="180975"/>
            <a:chOff x="0" y="0"/>
            <a:chExt cx="181" cy="114"/>
          </a:xfrm>
        </p:grpSpPr>
        <p:sp>
          <p:nvSpPr>
            <p:cNvPr id="74880" name="Rectangle 95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81" name="Rectangle 96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4790" name="Group 97"/>
          <p:cNvGrpSpPr>
            <a:grpSpLocks/>
          </p:cNvGrpSpPr>
          <p:nvPr/>
        </p:nvGrpSpPr>
        <p:grpSpPr bwMode="auto">
          <a:xfrm>
            <a:off x="612775" y="2168525"/>
            <a:ext cx="287338" cy="180975"/>
            <a:chOff x="0" y="0"/>
            <a:chExt cx="181" cy="114"/>
          </a:xfrm>
        </p:grpSpPr>
        <p:sp>
          <p:nvSpPr>
            <p:cNvPr id="74878" name="Rectangle 98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79" name="Rectangle 99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26" name="Group 100"/>
          <p:cNvGrpSpPr>
            <a:grpSpLocks/>
          </p:cNvGrpSpPr>
          <p:nvPr/>
        </p:nvGrpSpPr>
        <p:grpSpPr bwMode="auto">
          <a:xfrm>
            <a:off x="1187450" y="2168525"/>
            <a:ext cx="287338" cy="180975"/>
            <a:chOff x="0" y="0"/>
            <a:chExt cx="181" cy="114"/>
          </a:xfrm>
        </p:grpSpPr>
        <p:sp>
          <p:nvSpPr>
            <p:cNvPr id="74876" name="Rectangle 101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77" name="Rectangle 102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29" name="Group 103"/>
          <p:cNvGrpSpPr>
            <a:grpSpLocks/>
          </p:cNvGrpSpPr>
          <p:nvPr/>
        </p:nvGrpSpPr>
        <p:grpSpPr bwMode="auto">
          <a:xfrm>
            <a:off x="900113" y="2168525"/>
            <a:ext cx="287337" cy="180975"/>
            <a:chOff x="0" y="0"/>
            <a:chExt cx="181" cy="114"/>
          </a:xfrm>
        </p:grpSpPr>
        <p:sp>
          <p:nvSpPr>
            <p:cNvPr id="74874" name="Rectangle 104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75" name="Rectangle 105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32" name="Group 106"/>
          <p:cNvGrpSpPr>
            <a:grpSpLocks/>
          </p:cNvGrpSpPr>
          <p:nvPr/>
        </p:nvGrpSpPr>
        <p:grpSpPr bwMode="auto">
          <a:xfrm>
            <a:off x="325438" y="2168525"/>
            <a:ext cx="287337" cy="180975"/>
            <a:chOff x="0" y="0"/>
            <a:chExt cx="181" cy="114"/>
          </a:xfrm>
        </p:grpSpPr>
        <p:sp>
          <p:nvSpPr>
            <p:cNvPr id="74872" name="Rectangle 107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73" name="Rectangle 108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4794" name="Group 109"/>
          <p:cNvGrpSpPr>
            <a:grpSpLocks/>
          </p:cNvGrpSpPr>
          <p:nvPr/>
        </p:nvGrpSpPr>
        <p:grpSpPr bwMode="auto">
          <a:xfrm>
            <a:off x="1476375" y="2600325"/>
            <a:ext cx="287338" cy="180975"/>
            <a:chOff x="0" y="0"/>
            <a:chExt cx="181" cy="114"/>
          </a:xfrm>
        </p:grpSpPr>
        <p:sp>
          <p:nvSpPr>
            <p:cNvPr id="74870" name="Rectangle 110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71" name="Rectangle 111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4795" name="Group 112"/>
          <p:cNvGrpSpPr>
            <a:grpSpLocks/>
          </p:cNvGrpSpPr>
          <p:nvPr/>
        </p:nvGrpSpPr>
        <p:grpSpPr bwMode="auto">
          <a:xfrm>
            <a:off x="612775" y="2600325"/>
            <a:ext cx="287338" cy="180975"/>
            <a:chOff x="0" y="0"/>
            <a:chExt cx="181" cy="114"/>
          </a:xfrm>
        </p:grpSpPr>
        <p:sp>
          <p:nvSpPr>
            <p:cNvPr id="74868" name="Rectangle 113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69" name="Rectangle 114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4796" name="Group 115"/>
          <p:cNvGrpSpPr>
            <a:grpSpLocks/>
          </p:cNvGrpSpPr>
          <p:nvPr/>
        </p:nvGrpSpPr>
        <p:grpSpPr bwMode="auto">
          <a:xfrm>
            <a:off x="1187450" y="2600325"/>
            <a:ext cx="287338" cy="180975"/>
            <a:chOff x="0" y="0"/>
            <a:chExt cx="181" cy="114"/>
          </a:xfrm>
        </p:grpSpPr>
        <p:sp>
          <p:nvSpPr>
            <p:cNvPr id="74866" name="Rectangle 116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67" name="Rectangle 117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4797" name="Group 118"/>
          <p:cNvGrpSpPr>
            <a:grpSpLocks/>
          </p:cNvGrpSpPr>
          <p:nvPr/>
        </p:nvGrpSpPr>
        <p:grpSpPr bwMode="auto">
          <a:xfrm>
            <a:off x="900113" y="2600325"/>
            <a:ext cx="287337" cy="180975"/>
            <a:chOff x="0" y="0"/>
            <a:chExt cx="181" cy="114"/>
          </a:xfrm>
        </p:grpSpPr>
        <p:sp>
          <p:nvSpPr>
            <p:cNvPr id="74864" name="Rectangle 119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65" name="Rectangle 120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4798" name="Group 121"/>
          <p:cNvGrpSpPr>
            <a:grpSpLocks/>
          </p:cNvGrpSpPr>
          <p:nvPr/>
        </p:nvGrpSpPr>
        <p:grpSpPr bwMode="auto">
          <a:xfrm>
            <a:off x="325438" y="2600325"/>
            <a:ext cx="287337" cy="180975"/>
            <a:chOff x="0" y="0"/>
            <a:chExt cx="181" cy="114"/>
          </a:xfrm>
        </p:grpSpPr>
        <p:sp>
          <p:nvSpPr>
            <p:cNvPr id="74862" name="Rectangle 122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63" name="Rectangle 123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48" name="Group 124"/>
          <p:cNvGrpSpPr>
            <a:grpSpLocks/>
          </p:cNvGrpSpPr>
          <p:nvPr/>
        </p:nvGrpSpPr>
        <p:grpSpPr bwMode="auto">
          <a:xfrm>
            <a:off x="2051050" y="3357563"/>
            <a:ext cx="287338" cy="180975"/>
            <a:chOff x="0" y="0"/>
            <a:chExt cx="181" cy="114"/>
          </a:xfrm>
        </p:grpSpPr>
        <p:sp>
          <p:nvSpPr>
            <p:cNvPr id="33917" name="Rectangle 125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861" name="Rectangle 126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52" name="Group 127"/>
          <p:cNvGrpSpPr>
            <a:grpSpLocks/>
          </p:cNvGrpSpPr>
          <p:nvPr/>
        </p:nvGrpSpPr>
        <p:grpSpPr bwMode="auto">
          <a:xfrm>
            <a:off x="2051050" y="3357563"/>
            <a:ext cx="287338" cy="180975"/>
            <a:chOff x="0" y="0"/>
            <a:chExt cx="181" cy="114"/>
          </a:xfrm>
        </p:grpSpPr>
        <p:sp>
          <p:nvSpPr>
            <p:cNvPr id="33920" name="Rectangle 128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859" name="Rectangle 129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58" name="Group 130"/>
          <p:cNvGrpSpPr>
            <a:grpSpLocks/>
          </p:cNvGrpSpPr>
          <p:nvPr/>
        </p:nvGrpSpPr>
        <p:grpSpPr bwMode="auto">
          <a:xfrm>
            <a:off x="2051050" y="3357563"/>
            <a:ext cx="287338" cy="180975"/>
            <a:chOff x="0" y="0"/>
            <a:chExt cx="181" cy="114"/>
          </a:xfrm>
        </p:grpSpPr>
        <p:sp>
          <p:nvSpPr>
            <p:cNvPr id="33923" name="Rectangle 131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857" name="Rectangle 132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61" name="Group 133"/>
          <p:cNvGrpSpPr>
            <a:grpSpLocks/>
          </p:cNvGrpSpPr>
          <p:nvPr/>
        </p:nvGrpSpPr>
        <p:grpSpPr bwMode="auto">
          <a:xfrm>
            <a:off x="2051050" y="3357563"/>
            <a:ext cx="287338" cy="180975"/>
            <a:chOff x="0" y="0"/>
            <a:chExt cx="181" cy="114"/>
          </a:xfrm>
        </p:grpSpPr>
        <p:sp>
          <p:nvSpPr>
            <p:cNvPr id="33926" name="Rectangle 134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855" name="Rectangle 135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64" name="Group 136"/>
          <p:cNvGrpSpPr>
            <a:grpSpLocks/>
          </p:cNvGrpSpPr>
          <p:nvPr/>
        </p:nvGrpSpPr>
        <p:grpSpPr bwMode="auto">
          <a:xfrm>
            <a:off x="2051050" y="3357563"/>
            <a:ext cx="287338" cy="180975"/>
            <a:chOff x="0" y="0"/>
            <a:chExt cx="181" cy="114"/>
          </a:xfrm>
        </p:grpSpPr>
        <p:sp>
          <p:nvSpPr>
            <p:cNvPr id="33929" name="Rectangle 137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853" name="Rectangle 138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68" name="Group 139"/>
          <p:cNvGrpSpPr>
            <a:grpSpLocks/>
          </p:cNvGrpSpPr>
          <p:nvPr/>
        </p:nvGrpSpPr>
        <p:grpSpPr bwMode="auto">
          <a:xfrm>
            <a:off x="5759450" y="4365625"/>
            <a:ext cx="252413" cy="142875"/>
            <a:chOff x="0" y="0"/>
            <a:chExt cx="159" cy="90"/>
          </a:xfrm>
        </p:grpSpPr>
        <p:sp>
          <p:nvSpPr>
            <p:cNvPr id="33932" name="Rectangle 140"/>
            <p:cNvSpPr>
              <a:spLocks/>
            </p:cNvSpPr>
            <p:nvPr/>
          </p:nvSpPr>
          <p:spPr bwMode="auto">
            <a:xfrm>
              <a:off x="0" y="0"/>
              <a:ext cx="159" cy="9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851" name="Rectangle 141"/>
            <p:cNvSpPr>
              <a:spLocks/>
            </p:cNvSpPr>
            <p:nvPr/>
          </p:nvSpPr>
          <p:spPr bwMode="auto">
            <a:xfrm>
              <a:off x="0" y="0"/>
              <a:ext cx="159" cy="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71" name="Group 142"/>
          <p:cNvGrpSpPr>
            <a:grpSpLocks/>
          </p:cNvGrpSpPr>
          <p:nvPr/>
        </p:nvGrpSpPr>
        <p:grpSpPr bwMode="auto">
          <a:xfrm>
            <a:off x="2663825" y="4400550"/>
            <a:ext cx="252413" cy="142875"/>
            <a:chOff x="0" y="0"/>
            <a:chExt cx="159" cy="90"/>
          </a:xfrm>
        </p:grpSpPr>
        <p:sp>
          <p:nvSpPr>
            <p:cNvPr id="33935" name="Rectangle 143"/>
            <p:cNvSpPr>
              <a:spLocks/>
            </p:cNvSpPr>
            <p:nvPr/>
          </p:nvSpPr>
          <p:spPr bwMode="auto">
            <a:xfrm>
              <a:off x="0" y="0"/>
              <a:ext cx="159" cy="9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849" name="Rectangle 144"/>
            <p:cNvSpPr>
              <a:spLocks/>
            </p:cNvSpPr>
            <p:nvPr/>
          </p:nvSpPr>
          <p:spPr bwMode="auto">
            <a:xfrm>
              <a:off x="0" y="0"/>
              <a:ext cx="159" cy="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3937" name="Rectangle 145"/>
          <p:cNvSpPr>
            <a:spLocks/>
          </p:cNvSpPr>
          <p:nvPr/>
        </p:nvSpPr>
        <p:spPr bwMode="auto">
          <a:xfrm>
            <a:off x="3228975" y="3536950"/>
            <a:ext cx="2978150" cy="7239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3199" bIns="0">
            <a:prstTxWarp prst="textNoShape">
              <a:avLst/>
            </a:prstTxWarp>
            <a:spAutoFit/>
          </a:bodyPr>
          <a:lstStyle/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RTCP report</a:t>
            </a:r>
          </a:p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Includes loss information</a:t>
            </a:r>
          </a:p>
        </p:txBody>
      </p:sp>
      <p:sp>
        <p:nvSpPr>
          <p:cNvPr id="33938" name="Rectangle 146"/>
          <p:cNvSpPr>
            <a:spLocks/>
          </p:cNvSpPr>
          <p:nvPr/>
        </p:nvSpPr>
        <p:spPr bwMode="auto">
          <a:xfrm>
            <a:off x="706438" y="5445125"/>
            <a:ext cx="2470150" cy="7239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3199" bIns="0">
            <a:prstTxWarp prst="textNoShape">
              <a:avLst/>
            </a:prstTxWarp>
            <a:spAutoFit/>
          </a:bodyPr>
          <a:lstStyle/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Forwarding to the</a:t>
            </a:r>
          </a:p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Congestion Manager</a:t>
            </a:r>
          </a:p>
        </p:txBody>
      </p:sp>
      <p:sp>
        <p:nvSpPr>
          <p:cNvPr id="33939" name="Rectangle 147"/>
          <p:cNvSpPr>
            <a:spLocks/>
          </p:cNvSpPr>
          <p:nvPr/>
        </p:nvSpPr>
        <p:spPr bwMode="auto">
          <a:xfrm>
            <a:off x="1588" y="3500438"/>
            <a:ext cx="1879600" cy="12573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3199" bIns="0">
            <a:prstTxWarp prst="textNoShape">
              <a:avLst/>
            </a:prstTxWarp>
          </a:bodyPr>
          <a:lstStyle/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Update allowed</a:t>
            </a:r>
          </a:p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Bandwidth</a:t>
            </a:r>
          </a:p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for stream</a:t>
            </a:r>
          </a:p>
        </p:txBody>
      </p:sp>
      <p:grpSp>
        <p:nvGrpSpPr>
          <p:cNvPr id="33874" name="Group 148"/>
          <p:cNvGrpSpPr>
            <a:grpSpLocks/>
          </p:cNvGrpSpPr>
          <p:nvPr/>
        </p:nvGrpSpPr>
        <p:grpSpPr bwMode="auto">
          <a:xfrm>
            <a:off x="2051050" y="3357563"/>
            <a:ext cx="287338" cy="180975"/>
            <a:chOff x="0" y="0"/>
            <a:chExt cx="181" cy="114"/>
          </a:xfrm>
        </p:grpSpPr>
        <p:sp>
          <p:nvSpPr>
            <p:cNvPr id="33941" name="Rectangle 149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847" name="Rectangle 150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77" name="Group 151"/>
          <p:cNvGrpSpPr>
            <a:grpSpLocks/>
          </p:cNvGrpSpPr>
          <p:nvPr/>
        </p:nvGrpSpPr>
        <p:grpSpPr bwMode="auto">
          <a:xfrm>
            <a:off x="2051050" y="3357563"/>
            <a:ext cx="287338" cy="180975"/>
            <a:chOff x="0" y="0"/>
            <a:chExt cx="181" cy="114"/>
          </a:xfrm>
        </p:grpSpPr>
        <p:sp>
          <p:nvSpPr>
            <p:cNvPr id="33944" name="Rectangle 152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845" name="Rectangle 153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80" name="Group 154"/>
          <p:cNvGrpSpPr>
            <a:grpSpLocks/>
          </p:cNvGrpSpPr>
          <p:nvPr/>
        </p:nvGrpSpPr>
        <p:grpSpPr bwMode="auto">
          <a:xfrm>
            <a:off x="2051050" y="3357563"/>
            <a:ext cx="287338" cy="180975"/>
            <a:chOff x="0" y="0"/>
            <a:chExt cx="181" cy="114"/>
          </a:xfrm>
        </p:grpSpPr>
        <p:sp>
          <p:nvSpPr>
            <p:cNvPr id="33947" name="Rectangle 155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843" name="Rectangle 156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83" name="Group 157"/>
          <p:cNvGrpSpPr>
            <a:grpSpLocks/>
          </p:cNvGrpSpPr>
          <p:nvPr/>
        </p:nvGrpSpPr>
        <p:grpSpPr bwMode="auto">
          <a:xfrm>
            <a:off x="863600" y="5084763"/>
            <a:ext cx="252413" cy="142875"/>
            <a:chOff x="0" y="0"/>
            <a:chExt cx="159" cy="90"/>
          </a:xfrm>
        </p:grpSpPr>
        <p:sp>
          <p:nvSpPr>
            <p:cNvPr id="33950" name="Rectangle 158"/>
            <p:cNvSpPr>
              <a:spLocks/>
            </p:cNvSpPr>
            <p:nvPr/>
          </p:nvSpPr>
          <p:spPr bwMode="auto">
            <a:xfrm>
              <a:off x="0" y="0"/>
              <a:ext cx="159" cy="9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841" name="Rectangle 159"/>
            <p:cNvSpPr>
              <a:spLocks/>
            </p:cNvSpPr>
            <p:nvPr/>
          </p:nvSpPr>
          <p:spPr bwMode="auto">
            <a:xfrm>
              <a:off x="0" y="0"/>
              <a:ext cx="159" cy="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3952" name="Rectangle 160"/>
          <p:cNvSpPr>
            <a:spLocks/>
          </p:cNvSpPr>
          <p:nvPr/>
        </p:nvSpPr>
        <p:spPr bwMode="auto">
          <a:xfrm>
            <a:off x="1833563" y="2168525"/>
            <a:ext cx="2974975" cy="7239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3199" bIns="0">
            <a:prstTxWarp prst="textNoShape">
              <a:avLst/>
            </a:prstTxWarp>
            <a:spAutoFit/>
          </a:bodyPr>
          <a:lstStyle/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Transmission schedule of</a:t>
            </a:r>
          </a:p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a layered video</a:t>
            </a:r>
          </a:p>
        </p:txBody>
      </p:sp>
      <p:grpSp>
        <p:nvGrpSpPr>
          <p:cNvPr id="33886" name="Group 161"/>
          <p:cNvGrpSpPr>
            <a:grpSpLocks/>
          </p:cNvGrpSpPr>
          <p:nvPr/>
        </p:nvGrpSpPr>
        <p:grpSpPr bwMode="auto">
          <a:xfrm>
            <a:off x="6335713" y="3500438"/>
            <a:ext cx="503237" cy="144462"/>
            <a:chOff x="0" y="0"/>
            <a:chExt cx="317" cy="91"/>
          </a:xfrm>
        </p:grpSpPr>
        <p:sp>
          <p:nvSpPr>
            <p:cNvPr id="74838" name="AutoShape 162"/>
            <p:cNvSpPr>
              <a:spLocks/>
            </p:cNvSpPr>
            <p:nvPr/>
          </p:nvSpPr>
          <p:spPr bwMode="auto">
            <a:xfrm>
              <a:off x="0" y="0"/>
              <a:ext cx="317" cy="9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00FF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39" name="Rectangle 163"/>
            <p:cNvSpPr>
              <a:spLocks/>
            </p:cNvSpPr>
            <p:nvPr/>
          </p:nvSpPr>
          <p:spPr bwMode="auto">
            <a:xfrm>
              <a:off x="0" y="0"/>
              <a:ext cx="317" cy="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89" name="Group 164"/>
          <p:cNvGrpSpPr>
            <a:grpSpLocks/>
          </p:cNvGrpSpPr>
          <p:nvPr/>
        </p:nvGrpSpPr>
        <p:grpSpPr bwMode="auto">
          <a:xfrm>
            <a:off x="6335713" y="3357563"/>
            <a:ext cx="503237" cy="144462"/>
            <a:chOff x="0" y="0"/>
            <a:chExt cx="317" cy="91"/>
          </a:xfrm>
        </p:grpSpPr>
        <p:sp>
          <p:nvSpPr>
            <p:cNvPr id="74836" name="AutoShape 165"/>
            <p:cNvSpPr>
              <a:spLocks/>
            </p:cNvSpPr>
            <p:nvPr/>
          </p:nvSpPr>
          <p:spPr bwMode="auto">
            <a:xfrm>
              <a:off x="0" y="0"/>
              <a:ext cx="317" cy="9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solidFill>
              <a:srgbClr val="00CCFF"/>
            </a:soli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37" name="Rectangle 166"/>
            <p:cNvSpPr>
              <a:spLocks/>
            </p:cNvSpPr>
            <p:nvPr/>
          </p:nvSpPr>
          <p:spPr bwMode="auto">
            <a:xfrm>
              <a:off x="0" y="0"/>
              <a:ext cx="317" cy="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4816" name="Group 167"/>
          <p:cNvGrpSpPr>
            <a:grpSpLocks/>
          </p:cNvGrpSpPr>
          <p:nvPr/>
        </p:nvGrpSpPr>
        <p:grpSpPr bwMode="auto">
          <a:xfrm>
            <a:off x="6335713" y="3357563"/>
            <a:ext cx="503237" cy="576262"/>
            <a:chOff x="0" y="0"/>
            <a:chExt cx="317" cy="363"/>
          </a:xfrm>
        </p:grpSpPr>
        <p:grpSp>
          <p:nvGrpSpPr>
            <p:cNvPr id="74824" name="Group 168"/>
            <p:cNvGrpSpPr>
              <a:grpSpLocks/>
            </p:cNvGrpSpPr>
            <p:nvPr/>
          </p:nvGrpSpPr>
          <p:grpSpPr bwMode="auto">
            <a:xfrm>
              <a:off x="0" y="0"/>
              <a:ext cx="317" cy="91"/>
              <a:chOff x="0" y="0"/>
              <a:chExt cx="317" cy="91"/>
            </a:xfrm>
          </p:grpSpPr>
          <p:sp>
            <p:nvSpPr>
              <p:cNvPr id="74834" name="AutoShape 169"/>
              <p:cNvSpPr>
                <a:spLocks/>
              </p:cNvSpPr>
              <p:nvPr/>
            </p:nvSpPr>
            <p:spPr bwMode="auto">
              <a:xfrm>
                <a:off x="0" y="0"/>
                <a:ext cx="317" cy="9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5" name="Rectangle 170"/>
              <p:cNvSpPr>
                <a:spLocks/>
              </p:cNvSpPr>
              <p:nvPr/>
            </p:nvSpPr>
            <p:spPr bwMode="auto">
              <a:xfrm>
                <a:off x="0" y="0"/>
                <a:ext cx="317" cy="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4825" name="Group 171"/>
            <p:cNvGrpSpPr>
              <a:grpSpLocks/>
            </p:cNvGrpSpPr>
            <p:nvPr/>
          </p:nvGrpSpPr>
          <p:grpSpPr bwMode="auto">
            <a:xfrm>
              <a:off x="0" y="91"/>
              <a:ext cx="317" cy="91"/>
              <a:chOff x="0" y="0"/>
              <a:chExt cx="317" cy="91"/>
            </a:xfrm>
          </p:grpSpPr>
          <p:sp>
            <p:nvSpPr>
              <p:cNvPr id="74832" name="AutoShape 172"/>
              <p:cNvSpPr>
                <a:spLocks/>
              </p:cNvSpPr>
              <p:nvPr/>
            </p:nvSpPr>
            <p:spPr bwMode="auto">
              <a:xfrm>
                <a:off x="0" y="0"/>
                <a:ext cx="317" cy="9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3" name="Rectangle 173"/>
              <p:cNvSpPr>
                <a:spLocks/>
              </p:cNvSpPr>
              <p:nvPr/>
            </p:nvSpPr>
            <p:spPr bwMode="auto">
              <a:xfrm>
                <a:off x="0" y="0"/>
                <a:ext cx="317" cy="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4826" name="Group 174"/>
            <p:cNvGrpSpPr>
              <a:grpSpLocks/>
            </p:cNvGrpSpPr>
            <p:nvPr/>
          </p:nvGrpSpPr>
          <p:grpSpPr bwMode="auto">
            <a:xfrm>
              <a:off x="0" y="181"/>
              <a:ext cx="317" cy="91"/>
              <a:chOff x="0" y="0"/>
              <a:chExt cx="317" cy="91"/>
            </a:xfrm>
          </p:grpSpPr>
          <p:sp>
            <p:nvSpPr>
              <p:cNvPr id="74830" name="AutoShape 175"/>
              <p:cNvSpPr>
                <a:spLocks/>
              </p:cNvSpPr>
              <p:nvPr/>
            </p:nvSpPr>
            <p:spPr bwMode="auto">
              <a:xfrm>
                <a:off x="0" y="0"/>
                <a:ext cx="317" cy="9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31" name="Rectangle 176"/>
              <p:cNvSpPr>
                <a:spLocks/>
              </p:cNvSpPr>
              <p:nvPr/>
            </p:nvSpPr>
            <p:spPr bwMode="auto">
              <a:xfrm>
                <a:off x="0" y="0"/>
                <a:ext cx="317" cy="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4827" name="Group 177"/>
            <p:cNvGrpSpPr>
              <a:grpSpLocks/>
            </p:cNvGrpSpPr>
            <p:nvPr/>
          </p:nvGrpSpPr>
          <p:grpSpPr bwMode="auto">
            <a:xfrm>
              <a:off x="0" y="272"/>
              <a:ext cx="317" cy="91"/>
              <a:chOff x="0" y="0"/>
              <a:chExt cx="317" cy="91"/>
            </a:xfrm>
          </p:grpSpPr>
          <p:sp>
            <p:nvSpPr>
              <p:cNvPr id="74828" name="AutoShape 178"/>
              <p:cNvSpPr>
                <a:spLocks/>
              </p:cNvSpPr>
              <p:nvPr/>
            </p:nvSpPr>
            <p:spPr bwMode="auto">
              <a:xfrm>
                <a:off x="0" y="0"/>
                <a:ext cx="317" cy="91"/>
              </a:xfrm>
              <a:custGeom>
                <a:avLst/>
                <a:gdLst>
                  <a:gd name="T0" fmla="*/ 0 w 21600"/>
                  <a:gd name="T1" fmla="*/ 0 h 21600"/>
                  <a:gd name="T2" fmla="*/ 21600 w 21600"/>
                  <a:gd name="T3" fmla="*/ 21600 h 21600"/>
                </a:gdLst>
                <a:ahLst/>
                <a:cxnLst/>
                <a:rect l="T0" t="T1" r="T2" b="T3"/>
                <a:pathLst>
                  <a:path w="21600" h="2160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29" name="Rectangle 179"/>
              <p:cNvSpPr>
                <a:spLocks/>
              </p:cNvSpPr>
              <p:nvPr/>
            </p:nvSpPr>
            <p:spPr bwMode="auto">
              <a:xfrm>
                <a:off x="0" y="0"/>
                <a:ext cx="317" cy="9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907" name="Group 180"/>
          <p:cNvGrpSpPr>
            <a:grpSpLocks/>
          </p:cNvGrpSpPr>
          <p:nvPr/>
        </p:nvGrpSpPr>
        <p:grpSpPr bwMode="auto">
          <a:xfrm>
            <a:off x="2051050" y="3357563"/>
            <a:ext cx="287338" cy="180975"/>
            <a:chOff x="0" y="0"/>
            <a:chExt cx="181" cy="114"/>
          </a:xfrm>
        </p:grpSpPr>
        <p:sp>
          <p:nvSpPr>
            <p:cNvPr id="33973" name="Rectangle 181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823" name="Rectangle 182"/>
            <p:cNvSpPr>
              <a:spLocks/>
            </p:cNvSpPr>
            <p:nvPr/>
          </p:nvSpPr>
          <p:spPr bwMode="auto">
            <a:xfrm>
              <a:off x="0" y="0"/>
              <a:ext cx="181" cy="1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3910" name="Group 183"/>
          <p:cNvGrpSpPr>
            <a:grpSpLocks/>
          </p:cNvGrpSpPr>
          <p:nvPr/>
        </p:nvGrpSpPr>
        <p:grpSpPr bwMode="auto">
          <a:xfrm>
            <a:off x="5759450" y="4365625"/>
            <a:ext cx="252413" cy="142875"/>
            <a:chOff x="0" y="0"/>
            <a:chExt cx="159" cy="90"/>
          </a:xfrm>
        </p:grpSpPr>
        <p:sp>
          <p:nvSpPr>
            <p:cNvPr id="33976" name="Rectangle 184"/>
            <p:cNvSpPr>
              <a:spLocks/>
            </p:cNvSpPr>
            <p:nvPr/>
          </p:nvSpPr>
          <p:spPr bwMode="auto">
            <a:xfrm>
              <a:off x="0" y="0"/>
              <a:ext cx="159" cy="9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101600" dir="18900000" algn="ctr" rotWithShape="0">
                <a:srgbClr val="1C1C1C">
                  <a:alpha val="50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821" name="Rectangle 185"/>
            <p:cNvSpPr>
              <a:spLocks/>
            </p:cNvSpPr>
            <p:nvPr/>
          </p:nvSpPr>
          <p:spPr bwMode="auto">
            <a:xfrm>
              <a:off x="0" y="0"/>
              <a:ext cx="159" cy="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3978" name="Rectangle 186"/>
          <p:cNvSpPr>
            <a:spLocks/>
          </p:cNvSpPr>
          <p:nvPr/>
        </p:nvSpPr>
        <p:spPr bwMode="auto">
          <a:xfrm>
            <a:off x="3192463" y="4833938"/>
            <a:ext cx="2846387" cy="431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3199" bIns="0">
            <a:prstTxWarp prst="textNoShape">
              <a:avLst/>
            </a:prstTxWarp>
            <a:spAutoFit/>
          </a:bodyPr>
          <a:lstStyle/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Retransmission demand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1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2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3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4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5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6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1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2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3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4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1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2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1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2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1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2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3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3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4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5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5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1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1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37" grpId="0" animBg="1" autoUpdateAnimBg="0"/>
      <p:bldP spid="33937" grpId="1" animBg="1" autoUpdateAnimBg="0"/>
      <p:bldP spid="33938" grpId="0" animBg="1" autoUpdateAnimBg="0"/>
      <p:bldP spid="33938" grpId="1" animBg="1" autoUpdateAnimBg="0"/>
      <p:bldP spid="33939" grpId="0" animBg="1" autoUpdateAnimBg="0"/>
      <p:bldP spid="33939" grpId="1" animBg="1" autoUpdateAnimBg="0"/>
      <p:bldP spid="33952" grpId="0" animBg="1" autoUpdateAnimBg="0"/>
      <p:bldP spid="33952" grpId="1" animBg="1" autoUpdateAnimBg="0"/>
      <p:bldP spid="33978" grpId="0" animBg="1" autoUpdateAnimBg="0"/>
      <p:bldP spid="33978" grpId="1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75800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01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5779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75780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75798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9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75781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5782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75796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7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75783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5784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75794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95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5785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75786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 sz="3200"/>
              <a:t>Selective Retransmission–RTP (SR</a:t>
            </a:r>
            <a:r>
              <a:rPr lang="en-US" sz="3200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>−</a:t>
            </a:r>
            <a:r>
              <a:rPr lang="en-US" sz="3200"/>
              <a:t>RTP)</a:t>
            </a:r>
          </a:p>
        </p:txBody>
      </p:sp>
      <p:sp>
        <p:nvSpPr>
          <p:cNvPr id="34834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0" y="909638"/>
            <a:ext cx="9144000" cy="5948362"/>
          </a:xfrm>
        </p:spPr>
        <p:txBody>
          <a:bodyPr rIns="57200"/>
          <a:lstStyle/>
          <a:p>
            <a:pPr eaLnBrk="1" hangingPunct="1"/>
            <a:r>
              <a:rPr lang="en-US"/>
              <a:t>Binomial Congestion Control</a:t>
            </a:r>
          </a:p>
          <a:p>
            <a:pPr marL="782638" lvl="1" eaLnBrk="1" hangingPunct="1"/>
            <a:r>
              <a:rPr lang="en-US"/>
              <a:t>Provides a generalization of TCP AIMD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 marL="782638" lvl="1" eaLnBrk="1" hangingPunct="1"/>
            <a:r>
              <a:rPr lang="en-US"/>
              <a:t>Congestion window size w</a:t>
            </a:r>
            <a:r>
              <a:rPr lang="en-US" baseline="-25000"/>
              <a:t>t</a:t>
            </a:r>
            <a:r>
              <a:rPr lang="en-US"/>
              <a:t> depends on losses per RTT</a:t>
            </a:r>
            <a:br>
              <a:rPr lang="en-US"/>
            </a:br>
            <a:endParaRPr lang="en-US"/>
          </a:p>
          <a:p>
            <a:pPr marL="782638" lvl="1" eaLnBrk="1" hangingPunct="1"/>
            <a:r>
              <a:rPr lang="en-US"/>
              <a:t>TCP’s AIMD: </a:t>
            </a:r>
            <a:r>
              <a:rPr lang="en-US">
                <a:latin typeface="Symbol" charset="2"/>
                <a:ea typeface="Symbol" charset="2"/>
                <a:cs typeface="Symbol" charset="2"/>
                <a:sym typeface="Symbol" charset="2"/>
              </a:rPr>
              <a:t>α </a:t>
            </a:r>
            <a:r>
              <a:rPr lang="en-US"/>
              <a:t>= 1, </a:t>
            </a:r>
            <a:r>
              <a:rPr lang="en-US">
                <a:latin typeface="Symbol" charset="2"/>
                <a:ea typeface="Symbol" charset="2"/>
                <a:cs typeface="Symbol" charset="2"/>
                <a:sym typeface="Symbol" charset="2"/>
              </a:rPr>
              <a:t>β</a:t>
            </a:r>
            <a:r>
              <a:rPr lang="en-US"/>
              <a:t> = .5, k = 0 and l = 1 </a:t>
            </a:r>
            <a:br>
              <a:rPr lang="en-US"/>
            </a:br>
            <a:endParaRPr lang="en-US"/>
          </a:p>
          <a:p>
            <a:pPr marL="782638" lvl="1" eaLnBrk="1" hangingPunct="1"/>
            <a:r>
              <a:rPr lang="en-US"/>
              <a:t>k + l = 1: binomial congestion control is TCP friendly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477963" y="2030413"/>
            <a:ext cx="5657850" cy="1128712"/>
            <a:chOff x="0" y="0"/>
            <a:chExt cx="3563" cy="711"/>
          </a:xfrm>
        </p:grpSpPr>
        <p:pic>
          <p:nvPicPr>
            <p:cNvPr id="75790" name="Picture 2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3" y="224"/>
              <a:ext cx="1646" cy="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5791" name="Rectangle 21"/>
            <p:cNvSpPr>
              <a:spLocks/>
            </p:cNvSpPr>
            <p:nvPr/>
          </p:nvSpPr>
          <p:spPr bwMode="auto">
            <a:xfrm>
              <a:off x="0" y="0"/>
              <a:ext cx="700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3199" bIns="0">
              <a:prstTxWarp prst="textNoShape">
                <a:avLst/>
              </a:prstTxWarp>
              <a:spAutoFit/>
            </a:bodyPr>
            <a:lstStyle/>
            <a:p>
              <a:pPr marL="382588" indent="-342900"/>
              <a:r>
                <a:rPr lang="en-US" sz="2000">
                  <a:solidFill>
                    <a:srgbClr val="3333CC"/>
                  </a:solidFill>
                  <a:ea typeface="Tahoma" charset="0"/>
                  <a:cs typeface="Tahoma" charset="0"/>
                </a:rPr>
                <a:t>Increase</a:t>
              </a:r>
            </a:p>
          </p:txBody>
        </p:sp>
        <p:pic>
          <p:nvPicPr>
            <p:cNvPr id="75792" name="Picture 2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91" y="253"/>
              <a:ext cx="1572" cy="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5793" name="Rectangle 23"/>
            <p:cNvSpPr>
              <a:spLocks/>
            </p:cNvSpPr>
            <p:nvPr/>
          </p:nvSpPr>
          <p:spPr bwMode="auto">
            <a:xfrm>
              <a:off x="1881" y="0"/>
              <a:ext cx="745" cy="2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3199" bIns="0">
              <a:prstTxWarp prst="textNoShape">
                <a:avLst/>
              </a:prstTxWarp>
              <a:spAutoFit/>
            </a:bodyPr>
            <a:lstStyle/>
            <a:p>
              <a:pPr marL="382588" indent="-342900"/>
              <a:r>
                <a:rPr lang="en-US" sz="2000">
                  <a:solidFill>
                    <a:srgbClr val="3333CC"/>
                  </a:solidFill>
                  <a:ea typeface="Tahoma" charset="0"/>
                  <a:cs typeface="Tahoma" charset="0"/>
                </a:rPr>
                <a:t>Decrease</a:t>
              </a:r>
            </a:p>
          </p:txBody>
        </p:sp>
      </p:grpSp>
      <p:sp>
        <p:nvSpPr>
          <p:cNvPr id="34840" name="Rectangle 24"/>
          <p:cNvSpPr>
            <a:spLocks/>
          </p:cNvSpPr>
          <p:nvPr/>
        </p:nvSpPr>
        <p:spPr bwMode="auto">
          <a:xfrm>
            <a:off x="5776913" y="6315075"/>
            <a:ext cx="3032125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82588" indent="-342900"/>
            <a:r>
              <a:rPr lang="en-US">
                <a:solidFill>
                  <a:schemeClr val="tx1"/>
                </a:solidFill>
                <a:ea typeface="Tahoma" charset="0"/>
                <a:cs typeface="Tahoma" charset="0"/>
              </a:rPr>
              <a:t>Nick Feamster and Hari Balakrishnan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2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3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4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5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4" grpId="0" build="p" bldLvl="5" autoUpdateAnimBg="0" advAuto="1"/>
      <p:bldP spid="3484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76833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4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6803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76804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76831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2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76805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6806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76829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30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76807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6808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76827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8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6809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76810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 sz="3200"/>
              <a:t>Selective Retransmission–RTP (SR</a:t>
            </a:r>
            <a:r>
              <a:rPr lang="en-US" sz="3200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>−</a:t>
            </a:r>
            <a:r>
              <a:rPr lang="en-US" sz="3200"/>
              <a:t>RTP)</a:t>
            </a:r>
          </a:p>
        </p:txBody>
      </p:sp>
      <p:pic>
        <p:nvPicPr>
          <p:cNvPr id="35858" name="Picture 1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9925" y="1104900"/>
            <a:ext cx="3251200" cy="1922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585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5867400" cy="5991225"/>
          </a:xfrm>
        </p:spPr>
        <p:txBody>
          <a:bodyPr rIns="57200"/>
          <a:lstStyle/>
          <a:p>
            <a:pPr eaLnBrk="1" hangingPunct="1"/>
            <a:r>
              <a:rPr lang="en-US" sz="2400" b="1"/>
              <a:t>SQRT</a:t>
            </a:r>
            <a:endParaRPr lang="en-US" sz="2400" b="1">
              <a:ea typeface="ヒラギノ角ゴ ProN W6" charset="-128"/>
              <a:cs typeface="ヒラギノ角ゴ ProN W6" charset="-128"/>
            </a:endParaRPr>
          </a:p>
          <a:p>
            <a:pPr marL="782638" lvl="1" eaLnBrk="1" hangingPunct="1"/>
            <a:r>
              <a:rPr lang="en-US" sz="2000"/>
              <a:t>Special case of binomial congestion control</a:t>
            </a:r>
          </a:p>
          <a:p>
            <a:pPr marL="782638" lvl="1" eaLnBrk="1" hangingPunct="1"/>
            <a:r>
              <a:rPr lang="en-US" sz="2000"/>
              <a:t>k=0.5, l=0.5</a:t>
            </a:r>
          </a:p>
          <a:p>
            <a:pPr marL="782638" lvl="1" eaLnBrk="1" hangingPunct="1"/>
            <a:r>
              <a:rPr lang="en-US" sz="2000"/>
              <a:t>Name because w</a:t>
            </a:r>
            <a:r>
              <a:rPr lang="en-US" sz="2000" baseline="30000"/>
              <a:t>0.5</a:t>
            </a:r>
            <a:r>
              <a:rPr lang="en-US" sz="2000"/>
              <a:t> = sqrt(w)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 eaLnBrk="1" hangingPunct="1"/>
            <a:r>
              <a:rPr lang="en-US" sz="2400" b="1"/>
              <a:t>Effect of SQRT</a:t>
            </a:r>
            <a:endParaRPr lang="en-US" sz="2400" b="1">
              <a:ea typeface="ヒラギノ角ゴ ProN W6" charset="-128"/>
              <a:cs typeface="ヒラギノ角ゴ ProN W6" charset="-128"/>
            </a:endParaRPr>
          </a:p>
          <a:p>
            <a:pPr marL="782638" lvl="1" eaLnBrk="1" hangingPunct="1"/>
            <a:r>
              <a:rPr lang="en-US" sz="2000"/>
              <a:t>Average bandwidth is like TCP’s</a:t>
            </a:r>
          </a:p>
          <a:p>
            <a:pPr marL="782638" lvl="1" eaLnBrk="1" hangingPunct="1"/>
            <a:r>
              <a:rPr lang="en-US" sz="2000"/>
              <a:t>Maximum is lower</a:t>
            </a:r>
          </a:p>
          <a:p>
            <a:pPr marL="782638" lvl="1" eaLnBrk="1" hangingPunct="1"/>
            <a:r>
              <a:rPr lang="en-US" sz="2000"/>
              <a:t>SQRT covers a step function with </a:t>
            </a:r>
            <a:br>
              <a:rPr lang="en-US" sz="2000"/>
            </a:br>
            <a:r>
              <a:rPr lang="en-US" sz="2000"/>
              <a:t>less steps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240463" y="4541838"/>
            <a:ext cx="2497137" cy="1943100"/>
            <a:chOff x="0" y="0"/>
            <a:chExt cx="1573" cy="1224"/>
          </a:xfrm>
        </p:grpSpPr>
        <p:sp>
          <p:nvSpPr>
            <p:cNvPr id="76825" name="AutoShape 21"/>
            <p:cNvSpPr>
              <a:spLocks/>
            </p:cNvSpPr>
            <p:nvPr/>
          </p:nvSpPr>
          <p:spPr bwMode="auto">
            <a:xfrm>
              <a:off x="0" y="0"/>
              <a:ext cx="1573" cy="1224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1600"/>
                  </a:moveTo>
                  <a:lnTo>
                    <a:pt x="687" y="21600"/>
                  </a:lnTo>
                  <a:lnTo>
                    <a:pt x="659" y="14365"/>
                  </a:lnTo>
                  <a:lnTo>
                    <a:pt x="2128" y="14365"/>
                  </a:lnTo>
                  <a:lnTo>
                    <a:pt x="2046" y="7588"/>
                  </a:lnTo>
                  <a:lnTo>
                    <a:pt x="8857" y="7588"/>
                  </a:lnTo>
                  <a:lnTo>
                    <a:pt x="8857" y="53"/>
                  </a:lnTo>
                  <a:lnTo>
                    <a:pt x="21545" y="0"/>
                  </a:lnTo>
                  <a:lnTo>
                    <a:pt x="21600" y="17188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6" name="Rectangle 22"/>
            <p:cNvSpPr>
              <a:spLocks/>
            </p:cNvSpPr>
            <p:nvPr/>
          </p:nvSpPr>
          <p:spPr bwMode="auto">
            <a:xfrm>
              <a:off x="0" y="0"/>
              <a:ext cx="1573" cy="12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6319838" y="3281363"/>
            <a:ext cx="2449512" cy="3203575"/>
            <a:chOff x="0" y="0"/>
            <a:chExt cx="1543" cy="2018"/>
          </a:xfrm>
        </p:grpSpPr>
        <p:sp>
          <p:nvSpPr>
            <p:cNvPr id="76823" name="AutoShape 24"/>
            <p:cNvSpPr>
              <a:spLocks/>
            </p:cNvSpPr>
            <p:nvPr/>
          </p:nvSpPr>
          <p:spPr bwMode="auto">
            <a:xfrm>
              <a:off x="0" y="0"/>
              <a:ext cx="1543" cy="201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1600"/>
                  </a:moveTo>
                  <a:lnTo>
                    <a:pt x="4382" y="21429"/>
                  </a:lnTo>
                  <a:lnTo>
                    <a:pt x="4228" y="17211"/>
                  </a:lnTo>
                  <a:lnTo>
                    <a:pt x="8413" y="17211"/>
                  </a:lnTo>
                  <a:lnTo>
                    <a:pt x="8259" y="12984"/>
                  </a:lnTo>
                  <a:lnTo>
                    <a:pt x="13033" y="13101"/>
                  </a:lnTo>
                  <a:lnTo>
                    <a:pt x="12893" y="8477"/>
                  </a:lnTo>
                  <a:lnTo>
                    <a:pt x="17148" y="8477"/>
                  </a:lnTo>
                  <a:lnTo>
                    <a:pt x="17064" y="4303"/>
                  </a:lnTo>
                  <a:lnTo>
                    <a:pt x="21026" y="4303"/>
                  </a:lnTo>
                  <a:lnTo>
                    <a:pt x="20956" y="0"/>
                  </a:lnTo>
                  <a:lnTo>
                    <a:pt x="21278" y="246"/>
                  </a:lnTo>
                  <a:lnTo>
                    <a:pt x="21600" y="21600"/>
                  </a:lnTo>
                </a:path>
              </a:pathLst>
            </a:custGeom>
            <a:noFill/>
            <a:ln w="25400">
              <a:solidFill>
                <a:srgbClr val="3333CC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4" name="Rectangle 25"/>
            <p:cNvSpPr>
              <a:spLocks/>
            </p:cNvSpPr>
            <p:nvPr/>
          </p:nvSpPr>
          <p:spPr bwMode="auto">
            <a:xfrm>
              <a:off x="0" y="0"/>
              <a:ext cx="1543" cy="20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319838" y="3244850"/>
            <a:ext cx="2484437" cy="3240088"/>
            <a:chOff x="0" y="0"/>
            <a:chExt cx="1565" cy="2041"/>
          </a:xfrm>
        </p:grpSpPr>
        <p:sp>
          <p:nvSpPr>
            <p:cNvPr id="76821" name="AutoShape 27"/>
            <p:cNvSpPr>
              <a:spLocks/>
            </p:cNvSpPr>
            <p:nvPr/>
          </p:nvSpPr>
          <p:spPr bwMode="auto">
            <a:xfrm>
              <a:off x="0" y="0"/>
              <a:ext cx="1565" cy="2041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21600"/>
                  </a:moveTo>
                  <a:lnTo>
                    <a:pt x="21283" y="0"/>
                  </a:lnTo>
                  <a:lnTo>
                    <a:pt x="21600" y="21367"/>
                  </a:lnTo>
                </a:path>
              </a:pathLst>
            </a:custGeom>
            <a:noFill/>
            <a:ln w="25400">
              <a:solidFill>
                <a:srgbClr val="3333CC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2" name="Rectangle 28"/>
            <p:cNvSpPr>
              <a:spLocks/>
            </p:cNvSpPr>
            <p:nvPr/>
          </p:nvSpPr>
          <p:spPr bwMode="auto">
            <a:xfrm>
              <a:off x="0" y="0"/>
              <a:ext cx="1565" cy="20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243638" y="4325938"/>
            <a:ext cx="2487612" cy="2124075"/>
            <a:chOff x="0" y="0"/>
            <a:chExt cx="1567" cy="1338"/>
          </a:xfrm>
        </p:grpSpPr>
        <p:sp>
          <p:nvSpPr>
            <p:cNvPr id="76819" name="AutoShape 30"/>
            <p:cNvSpPr>
              <a:spLocks/>
            </p:cNvSpPr>
            <p:nvPr/>
          </p:nvSpPr>
          <p:spPr bwMode="auto">
            <a:xfrm>
              <a:off x="1" y="0"/>
              <a:ext cx="1566" cy="1338"/>
            </a:xfrm>
            <a:custGeom>
              <a:avLst/>
              <a:gdLst>
                <a:gd name="T0" fmla="*/ 0 w 21573"/>
                <a:gd name="T1" fmla="*/ 0 h 21600"/>
                <a:gd name="T2" fmla="*/ 21573 w 21573"/>
                <a:gd name="T3" fmla="*/ 21600 h 21600"/>
              </a:gdLst>
              <a:ahLst/>
              <a:cxnLst/>
              <a:rect l="T0" t="T1" r="T2" b="T3"/>
              <a:pathLst>
                <a:path w="21573" h="21600">
                  <a:moveTo>
                    <a:pt x="1" y="21600"/>
                  </a:moveTo>
                  <a:cubicBezTo>
                    <a:pt x="1" y="19647"/>
                    <a:pt x="-27" y="17726"/>
                    <a:pt x="635" y="15013"/>
                  </a:cubicBezTo>
                  <a:cubicBezTo>
                    <a:pt x="1296" y="12301"/>
                    <a:pt x="2165" y="7636"/>
                    <a:pt x="3984" y="5343"/>
                  </a:cubicBezTo>
                  <a:cubicBezTo>
                    <a:pt x="5804" y="3051"/>
                    <a:pt x="8602" y="2099"/>
                    <a:pt x="11538" y="1211"/>
                  </a:cubicBezTo>
                  <a:cubicBezTo>
                    <a:pt x="14474" y="323"/>
                    <a:pt x="19478" y="258"/>
                    <a:pt x="2157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20" name="Rectangle 31"/>
            <p:cNvSpPr>
              <a:spLocks/>
            </p:cNvSpPr>
            <p:nvPr/>
          </p:nvSpPr>
          <p:spPr bwMode="auto">
            <a:xfrm>
              <a:off x="0" y="0"/>
              <a:ext cx="1567" cy="13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5872" name="Rectangle 32"/>
          <p:cNvSpPr>
            <a:spLocks/>
          </p:cNvSpPr>
          <p:nvPr/>
        </p:nvSpPr>
        <p:spPr bwMode="auto">
          <a:xfrm>
            <a:off x="7388225" y="3478213"/>
            <a:ext cx="771525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99" bIns="0">
            <a:prstTxWarp prst="textNoShape">
              <a:avLst/>
            </a:prstTxWarp>
            <a:spAutoFit/>
          </a:bodyPr>
          <a:lstStyle/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AIMD</a:t>
            </a:r>
          </a:p>
        </p:txBody>
      </p:sp>
      <p:sp>
        <p:nvSpPr>
          <p:cNvPr id="35873" name="Rectangle 33"/>
          <p:cNvSpPr>
            <a:spLocks/>
          </p:cNvSpPr>
          <p:nvPr/>
        </p:nvSpPr>
        <p:spPr bwMode="auto">
          <a:xfrm>
            <a:off x="5553075" y="4833938"/>
            <a:ext cx="77470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3199" bIns="0">
            <a:prstTxWarp prst="textNoShape">
              <a:avLst/>
            </a:prstTxWarp>
            <a:spAutoFit/>
          </a:bodyPr>
          <a:lstStyle/>
          <a:p>
            <a:pPr marL="382588" indent="-342900"/>
            <a:r>
              <a:rPr lang="en-US" sz="2000">
                <a:solidFill>
                  <a:schemeClr val="tx1"/>
                </a:solidFill>
                <a:ea typeface="Tahoma" charset="0"/>
                <a:cs typeface="Tahoma" charset="0"/>
              </a:rPr>
              <a:t>SQRT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9" grpId="0" autoUpdateAnimBg="0"/>
      <p:bldP spid="35872" grpId="0" autoUpdateAnimBg="0"/>
      <p:bldP spid="3587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77842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3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7827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77828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77840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41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77829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7830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77838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9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77831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7832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77836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37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7833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77834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/>
              <a:t>On-demand streaming applications</a:t>
            </a:r>
          </a:p>
        </p:txBody>
      </p:sp>
      <p:sp>
        <p:nvSpPr>
          <p:cNvPr id="77835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rIns="57200"/>
          <a:lstStyle/>
          <a:p>
            <a:pPr eaLnBrk="1" hangingPunct="1"/>
            <a:r>
              <a:rPr lang="en-US"/>
              <a:t>Smoothness is key</a:t>
            </a:r>
          </a:p>
          <a:p>
            <a:pPr marL="782638" lvl="1" eaLnBrk="1" hangingPunct="1"/>
            <a:r>
              <a:rPr lang="en-US"/>
              <a:t>Use a lot of buffering</a:t>
            </a:r>
          </a:p>
          <a:p>
            <a:pPr marL="782638" lvl="1" eaLnBrk="1" hangingPunct="1"/>
            <a:r>
              <a:rPr lang="en-US"/>
              <a:t>Don’t surprise the application</a:t>
            </a:r>
          </a:p>
          <a:p>
            <a:pPr marL="782638" lvl="1" eaLnBrk="1" hangingPunct="1"/>
            <a:r>
              <a:rPr lang="en-US"/>
              <a:t>Consume a limited amount of buffers</a:t>
            </a:r>
          </a:p>
          <a:p>
            <a:pPr marL="782638" lvl="1" eaLnBrk="1" hangingPunct="1"/>
            <a:r>
              <a:rPr lang="en-US"/>
              <a:t>Try to make congestion control as smooth as possible</a:t>
            </a:r>
          </a:p>
          <a:p>
            <a:pPr marL="782638" lvl="1" eaLnBrk="1" hangingPunct="1"/>
            <a:endParaRPr lang="en-US"/>
          </a:p>
          <a:p>
            <a:pPr eaLnBrk="1" hangingPunct="1"/>
            <a:r>
              <a:rPr lang="en-US"/>
              <a:t>Adaptive applications</a:t>
            </a:r>
          </a:p>
          <a:p>
            <a:pPr marL="782638" lvl="1" eaLnBrk="1" hangingPunct="1"/>
            <a:r>
              <a:rPr lang="en-US"/>
              <a:t>Can by improved by this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Next time: Interactive applications and QoS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78866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7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8851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78852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78864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5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78853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8854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78862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3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78855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78856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78860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61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8857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78858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/>
              <a:t>Some References</a:t>
            </a:r>
          </a:p>
        </p:txBody>
      </p:sp>
      <p:sp>
        <p:nvSpPr>
          <p:cNvPr id="78859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rIns="57200"/>
          <a:lstStyle/>
          <a:p>
            <a:pPr marL="573088" indent="-533400" eaLnBrk="1" hangingPunct="1">
              <a:buSzPct val="99000"/>
              <a:buFont typeface="Wingdings" charset="2"/>
              <a:buAutoNum type="arabicPeriod"/>
              <a:tabLst>
                <a:tab pos="2108200" algn="l"/>
                <a:tab pos="2781300" algn="l"/>
              </a:tabLst>
            </a:pPr>
            <a:r>
              <a:rPr lang="en-US" sz="1400" dirty="0" err="1" smtClean="0"/>
              <a:t>Dorgham</a:t>
            </a:r>
            <a:r>
              <a:rPr lang="en-US" sz="1400" dirty="0" smtClean="0"/>
              <a:t> </a:t>
            </a:r>
            <a:r>
              <a:rPr lang="en-US" sz="1400" dirty="0" err="1" smtClean="0"/>
              <a:t>Sisalem</a:t>
            </a:r>
            <a:r>
              <a:rPr lang="en-US" sz="1400" dirty="0" smtClean="0"/>
              <a:t>, Henning </a:t>
            </a:r>
            <a:r>
              <a:rPr lang="en-US" sz="1400" dirty="0" err="1" smtClean="0"/>
              <a:t>Schulzrinne</a:t>
            </a:r>
            <a:r>
              <a:rPr lang="en-US" sz="1400" dirty="0" smtClean="0"/>
              <a:t>: "The Loss-Delay Based Adjustment Algorithm: A TCP-Friendly Adaptation Scheme", Network and Operating Systems Support for Digital Audio and Video (NOSSDAV), July 1998</a:t>
            </a:r>
          </a:p>
          <a:p>
            <a:pPr marL="573088" indent="-533400" eaLnBrk="1" hangingPunct="1">
              <a:buSzPct val="99000"/>
              <a:buFont typeface="Wingdings" charset="2"/>
              <a:buAutoNum type="arabicPeriod"/>
              <a:tabLst>
                <a:tab pos="2108200" algn="l"/>
                <a:tab pos="2781300" algn="l"/>
              </a:tabLst>
            </a:pPr>
            <a:r>
              <a:rPr lang="en-US" sz="1400" dirty="0" smtClean="0"/>
              <a:t>Charles </a:t>
            </a:r>
            <a:r>
              <a:rPr lang="en-US" sz="1400" dirty="0" err="1"/>
              <a:t>Krasic</a:t>
            </a:r>
            <a:r>
              <a:rPr lang="en-US" sz="1400" dirty="0"/>
              <a:t>, Jonathan Walpole, Wu-chi </a:t>
            </a:r>
            <a:r>
              <a:rPr lang="en-US" sz="1400" dirty="0" err="1"/>
              <a:t>Feng</a:t>
            </a:r>
            <a:r>
              <a:rPr lang="en-US" sz="1400" dirty="0"/>
              <a:t>: "Quality-Adaptive Media Streaming by Priority Drop",</a:t>
            </a:r>
            <a:r>
              <a:rPr lang="en-US" sz="1400" dirty="0" smtClean="0"/>
              <a:t> Network </a:t>
            </a:r>
            <a:r>
              <a:rPr lang="en-US" sz="1400" dirty="0"/>
              <a:t>and Operating Systems Support for Digital Audio and Video (</a:t>
            </a:r>
            <a:r>
              <a:rPr lang="en-US" sz="1400" dirty="0" smtClean="0"/>
              <a:t>NOSSDAV)</a:t>
            </a:r>
            <a:r>
              <a:rPr lang="en-US" sz="1400" dirty="0"/>
              <a:t>, June 2003 </a:t>
            </a:r>
          </a:p>
          <a:p>
            <a:pPr marL="573088" indent="-533400" eaLnBrk="1" hangingPunct="1">
              <a:buSzPct val="99000"/>
              <a:buFont typeface="Wingdings" charset="2"/>
              <a:buAutoNum type="arabicPeriod"/>
              <a:tabLst>
                <a:tab pos="2108200" algn="l"/>
                <a:tab pos="2781300" algn="l"/>
              </a:tabLst>
            </a:pPr>
            <a:r>
              <a:rPr lang="en-US" sz="1400" dirty="0"/>
              <a:t>Charles </a:t>
            </a:r>
            <a:r>
              <a:rPr lang="en-US" sz="1400" dirty="0" err="1"/>
              <a:t>Krasic</a:t>
            </a:r>
            <a:r>
              <a:rPr lang="en-US" sz="1400" dirty="0"/>
              <a:t>, Jonathan Walpole: "Priority-Progress Streaming for Quality-Adaptive Multimedia", ACM Multimedia Doctoral Symposium, Ottawa, Canada, October 2001 </a:t>
            </a:r>
          </a:p>
          <a:p>
            <a:pPr marL="573088" indent="-533400" eaLnBrk="1" hangingPunct="1">
              <a:buSzPct val="99000"/>
              <a:buFont typeface="Wingdings" charset="2"/>
              <a:buAutoNum type="arabicPeriod"/>
              <a:tabLst>
                <a:tab pos="2108200" algn="l"/>
                <a:tab pos="2781300" algn="l"/>
              </a:tabLst>
            </a:pPr>
            <a:r>
              <a:rPr lang="en-US" sz="1400" dirty="0"/>
              <a:t>Kurose, J.F., Ross, K.W.: “Computer Networking – A Top-Down Approach Featuring the Internet”, 2nd ed. Addison-Wesley, 2003</a:t>
            </a:r>
          </a:p>
          <a:p>
            <a:pPr marL="573088" indent="-533400" eaLnBrk="1" hangingPunct="1">
              <a:tabLst>
                <a:tab pos="2108200" algn="l"/>
                <a:tab pos="2781300" algn="l"/>
              </a:tabLst>
            </a:pPr>
            <a:r>
              <a:rPr lang="en-US" sz="1600" dirty="0"/>
              <a:t>The RFC repository maintained by the IETF Secretariat can be found at http://</a:t>
            </a:r>
            <a:r>
              <a:rPr lang="en-US" sz="1600" dirty="0" err="1"/>
              <a:t>www.ietf.org/rfc.html</a:t>
            </a:r>
            <a:r>
              <a:rPr lang="en-US" sz="1600" dirty="0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/>
            </a:r>
            <a:br>
              <a:rPr lang="en-US" sz="1600" dirty="0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</a:br>
            <a:r>
              <a:rPr lang="en-US" sz="1600" dirty="0"/>
              <a:t>The following </a:t>
            </a:r>
            <a:r>
              <a:rPr lang="en-US" sz="1600" dirty="0" err="1"/>
              <a:t>RFCs</a:t>
            </a:r>
            <a:r>
              <a:rPr lang="en-US" sz="1600" dirty="0"/>
              <a:t> might be interesting with respect to this lecture:</a:t>
            </a:r>
          </a:p>
          <a:p>
            <a:pPr marL="1335088" lvl="2" indent="-381000" eaLnBrk="1" hangingPunct="1">
              <a:buFont typeface="Wingdings" charset="2"/>
              <a:buChar char="q"/>
              <a:tabLst>
                <a:tab pos="2108200" algn="l"/>
                <a:tab pos="2781300" algn="l"/>
              </a:tabLst>
            </a:pPr>
            <a:r>
              <a:rPr lang="en-US" sz="1200" dirty="0"/>
              <a:t>RFC 793: 	Transmission Control Protocol</a:t>
            </a:r>
          </a:p>
          <a:p>
            <a:pPr marL="1335088" lvl="2" indent="-381000" eaLnBrk="1" hangingPunct="1">
              <a:buFont typeface="Wingdings" charset="2"/>
              <a:buChar char="q"/>
              <a:tabLst>
                <a:tab pos="2108200" algn="l"/>
                <a:tab pos="2781300" algn="l"/>
              </a:tabLst>
            </a:pPr>
            <a:r>
              <a:rPr lang="en-US" sz="1200" dirty="0"/>
              <a:t>RFC 2988: 	Computing TCP's Retransmission Timer</a:t>
            </a:r>
          </a:p>
          <a:p>
            <a:pPr marL="1335088" lvl="2" indent="-381000" eaLnBrk="1" hangingPunct="1">
              <a:buFont typeface="Wingdings" charset="2"/>
              <a:buChar char="q"/>
              <a:tabLst>
                <a:tab pos="2108200" algn="l"/>
                <a:tab pos="2781300" algn="l"/>
              </a:tabLst>
            </a:pPr>
            <a:r>
              <a:rPr lang="en-US" sz="1200" dirty="0"/>
              <a:t>RFC 768:	User Datagram Protocol</a:t>
            </a:r>
          </a:p>
          <a:p>
            <a:pPr marL="1335088" lvl="2" indent="-381000" eaLnBrk="1" hangingPunct="1">
              <a:buFont typeface="Wingdings" charset="2"/>
              <a:buChar char="q"/>
              <a:tabLst>
                <a:tab pos="2108200" algn="l"/>
                <a:tab pos="2781300" algn="l"/>
              </a:tabLst>
            </a:pPr>
            <a:r>
              <a:rPr lang="en-US" sz="1200" dirty="0"/>
              <a:t>RFC 2481: 	A Proposal to add Explicit Congestion Notification (ECN) to IP</a:t>
            </a:r>
          </a:p>
          <a:p>
            <a:pPr marL="1335088" lvl="2" indent="-381000" eaLnBrk="1" hangingPunct="1">
              <a:buFont typeface="Wingdings" charset="2"/>
              <a:buChar char="q"/>
              <a:tabLst>
                <a:tab pos="2108200" algn="l"/>
                <a:tab pos="2781300" algn="l"/>
              </a:tabLst>
            </a:pPr>
            <a:r>
              <a:rPr lang="en-US" sz="1200" dirty="0"/>
              <a:t>RFC 1889: 	RTP: A Transport Protocol for Real-Time Applications </a:t>
            </a:r>
          </a:p>
          <a:p>
            <a:pPr marL="1335088" lvl="2" indent="-381000" eaLnBrk="1" hangingPunct="1">
              <a:buFont typeface="Wingdings" charset="2"/>
              <a:buChar char="q"/>
              <a:tabLst>
                <a:tab pos="2108200" algn="l"/>
                <a:tab pos="2781300" algn="l"/>
              </a:tabLst>
            </a:pPr>
            <a:r>
              <a:rPr lang="en-US" sz="1200" dirty="0"/>
              <a:t>RFC 1890: 	RTP Profile for Audio and Video Conferences with Minimal Control </a:t>
            </a:r>
          </a:p>
          <a:p>
            <a:pPr marL="1335088" lvl="2" indent="-381000" eaLnBrk="1" hangingPunct="1">
              <a:buFont typeface="Wingdings" charset="2"/>
              <a:buChar char="q"/>
              <a:tabLst>
                <a:tab pos="2108200" algn="l"/>
                <a:tab pos="2781300" algn="l"/>
              </a:tabLst>
            </a:pPr>
            <a:r>
              <a:rPr lang="en-US" sz="1200" dirty="0"/>
              <a:t>RFC 2960: 	Stream Control Transmission Protocol  </a:t>
            </a:r>
          </a:p>
          <a:p>
            <a:pPr marL="1335088" lvl="2" indent="-381000" eaLnBrk="1" hangingPunct="1">
              <a:buFont typeface="Wingdings" charset="2"/>
              <a:buChar char="q"/>
              <a:tabLst>
                <a:tab pos="2108200" algn="l"/>
                <a:tab pos="2781300" algn="l"/>
              </a:tabLst>
            </a:pPr>
            <a:r>
              <a:rPr lang="en-US" sz="1200" dirty="0"/>
              <a:t>RFC 2326: 	Real Time Streaming Protocol </a:t>
            </a:r>
          </a:p>
          <a:p>
            <a:pPr marL="1335088" lvl="2" indent="-381000" eaLnBrk="1" hangingPunct="1">
              <a:buFont typeface="Wingdings" charset="2"/>
              <a:buChar char="q"/>
              <a:tabLst>
                <a:tab pos="2108200" algn="l"/>
                <a:tab pos="2781300" algn="l"/>
              </a:tabLst>
            </a:pPr>
            <a:r>
              <a:rPr lang="en-US" sz="1200" dirty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43026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7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3011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43012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43024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5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43013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3014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43022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3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43015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3016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43020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1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3017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43018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/>
              <a:t>TCP Congestion Control</a:t>
            </a:r>
          </a:p>
        </p:txBody>
      </p:sp>
      <p:sp>
        <p:nvSpPr>
          <p:cNvPr id="43019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rIns="57200"/>
          <a:lstStyle/>
          <a:p>
            <a:pPr eaLnBrk="1" hangingPunct="1"/>
            <a:r>
              <a:rPr lang="en-US"/>
              <a:t>TCP congestion control is based on the notion </a:t>
            </a:r>
            <a:r>
              <a:rPr lang="en-US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/>
            </a:r>
            <a:br>
              <a:rPr lang="en-US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</a:br>
            <a:r>
              <a:rPr lang="en-US"/>
              <a:t>that the network is a “black box” – </a:t>
            </a:r>
            <a:r>
              <a:rPr lang="en-US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/>
            </a:r>
            <a:br>
              <a:rPr lang="en-US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</a:br>
            <a:r>
              <a:rPr lang="en-US"/>
              <a:t>congestion indicated by a loss</a:t>
            </a:r>
            <a:r>
              <a:rPr lang="en-US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/>
            </a:r>
            <a:br>
              <a:rPr lang="en-US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</a:br>
            <a:endParaRPr lang="en-US">
              <a:latin typeface="ＭＳ Ｐゴシック" charset="-128"/>
              <a:ea typeface="ＭＳ Ｐゴシック" charset="-128"/>
              <a:cs typeface="ＭＳ Ｐゴシック" charset="-128"/>
              <a:sym typeface="ＭＳ Ｐゴシック" charset="-128"/>
            </a:endParaRPr>
          </a:p>
          <a:p>
            <a:pPr eaLnBrk="1" hangingPunct="1"/>
            <a:r>
              <a:rPr lang="en-US"/>
              <a:t>Sufficient for best-effort applications, but </a:t>
            </a:r>
            <a:r>
              <a:rPr lang="en-US">
                <a:solidFill>
                  <a:srgbClr val="3333CC"/>
                </a:solidFill>
              </a:rPr>
              <a:t>losses might severely hurt traffic like audio and video streams</a:t>
            </a:r>
            <a:r>
              <a:rPr lang="en-US"/>
              <a:t> </a:t>
            </a:r>
            <a:r>
              <a:rPr lang="en-US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/>
            </a:r>
            <a:br>
              <a:rPr lang="en-US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</a:br>
            <a:r>
              <a:rPr lang="en-US">
                <a:latin typeface="Wingdings" charset="2"/>
                <a:ea typeface="Wingdings" charset="2"/>
                <a:cs typeface="Wingdings" charset="2"/>
                <a:sym typeface="Wingdings" charset="2"/>
              </a:rPr>
              <a:t></a:t>
            </a:r>
            <a:r>
              <a:rPr lang="en-US"/>
              <a:t> </a:t>
            </a:r>
            <a:r>
              <a:rPr lang="en-US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>	</a:t>
            </a:r>
            <a:r>
              <a:rPr lang="en-US"/>
              <a:t>congestion indication can enable features like </a:t>
            </a:r>
            <a:r>
              <a:rPr lang="en-US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/>
            </a:r>
            <a:br>
              <a:rPr lang="en-US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</a:br>
            <a:r>
              <a:rPr lang="en-US">
                <a:latin typeface="ＭＳ Ｐゴシック" charset="-128"/>
                <a:ea typeface="ＭＳ Ｐゴシック" charset="-128"/>
                <a:cs typeface="ＭＳ Ｐゴシック" charset="-128"/>
                <a:sym typeface="ＭＳ Ｐゴシック" charset="-128"/>
              </a:rPr>
              <a:t>	</a:t>
            </a:r>
            <a:r>
              <a:rPr lang="en-US"/>
              <a:t>quality adaptation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z="3200" b="1" smtClean="0"/>
              <a:t>Comparison of Non-QoS Philosophies</a:t>
            </a:r>
            <a:endParaRPr lang="en-US" sz="3200" smtClean="0"/>
          </a:p>
        </p:txBody>
      </p:sp>
      <p:graphicFrame>
        <p:nvGraphicFramePr>
          <p:cNvPr id="1415171" name="Group 3"/>
          <p:cNvGraphicFramePr>
            <a:graphicFrameLocks noGrp="1"/>
          </p:cNvGraphicFramePr>
          <p:nvPr>
            <p:ph type="tbl" idx="1"/>
          </p:nvPr>
        </p:nvGraphicFramePr>
        <p:xfrm>
          <a:off x="127000" y="866775"/>
          <a:ext cx="8882063" cy="5384803"/>
        </p:xfrm>
        <a:graphic>
          <a:graphicData uri="http://schemas.openxmlformats.org/drawingml/2006/table">
            <a:tbl>
              <a:tblPr/>
              <a:tblGrid>
                <a:gridCol w="4508500"/>
                <a:gridCol w="4373563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 UDP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54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 TCP</a:t>
                      </a:r>
                    </a:p>
                  </a:txBody>
                  <a:tcPr marL="90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984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Scalable due to multicast</a:t>
                      </a:r>
                    </a:p>
                  </a:txBody>
                  <a:tcPr marL="90000" marR="54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Proxies, caches and reflectors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are beneficial anyway, can replace multicast</a:t>
                      </a:r>
                    </a:p>
                  </a:txBody>
                  <a:tcPr marL="90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1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ISPs dislike multicast</a:t>
                      </a:r>
                    </a:p>
                  </a:txBody>
                  <a:tcPr marL="90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Faster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only one end-to-end delay for packet delivery</a:t>
                      </a:r>
                    </a:p>
                  </a:txBody>
                  <a:tcPr marL="90000" marR="54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Existing optimization is for TCP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routers, firewall, OS network stacks</a:t>
                      </a:r>
                    </a:p>
                  </a:txBody>
                  <a:tcPr marL="90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Application controls retransmission</a:t>
                      </a:r>
                    </a:p>
                  </a:txBody>
                  <a:tcPr marL="90000" marR="54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need to handle retransmissions</a:t>
                      </a:r>
                    </a:p>
                  </a:txBody>
                  <a:tcPr marL="90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Scalable codecs are needed anyway</a:t>
                      </a:r>
                    </a:p>
                  </a:txBody>
                  <a:tcPr marL="90000" marR="54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Lossless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codecs don’t need additional loss resistance</a:t>
                      </a:r>
                    </a:p>
                  </a:txBody>
                  <a:tcPr marL="90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 buffers possible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loss is handled gracefully</a:t>
                      </a:r>
                    </a:p>
                  </a:txBody>
                  <a:tcPr marL="90000" marR="54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TCP-friendliness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be implemented (end-to-end)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variations of the algorithm possible</a:t>
                      </a:r>
                    </a:p>
                  </a:txBody>
                  <a:tcPr marL="90000" marR="54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TCP-friendly without additional work</a:t>
                      </a:r>
                    </a:p>
                  </a:txBody>
                  <a:tcPr marL="90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54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Works through firewalls</a:t>
                      </a:r>
                    </a:p>
                  </a:txBody>
                  <a:tcPr marL="90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One-fits-all protocol possible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on-demand, quasi-broadcasting, conferencing</a:t>
                      </a:r>
                    </a:p>
                  </a:txBody>
                  <a:tcPr marL="90000" marR="54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 applications are on-demand</a:t>
                      </a:r>
                    </a:p>
                  </a:txBody>
                  <a:tcPr marL="90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15205" name="Rectangle 37"/>
          <p:cNvSpPr>
            <a:spLocks noChangeArrowheads="1"/>
          </p:cNvSpPr>
          <p:nvPr/>
        </p:nvSpPr>
        <p:spPr bwMode="auto">
          <a:xfrm>
            <a:off x="211138" y="1403350"/>
            <a:ext cx="4352925" cy="8048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06" name="Rectangle 38"/>
          <p:cNvSpPr>
            <a:spLocks noChangeArrowheads="1"/>
          </p:cNvSpPr>
          <p:nvPr/>
        </p:nvSpPr>
        <p:spPr bwMode="auto">
          <a:xfrm>
            <a:off x="4649788" y="1370013"/>
            <a:ext cx="4319587" cy="5508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07" name="Rectangle 39"/>
          <p:cNvSpPr>
            <a:spLocks noChangeArrowheads="1"/>
          </p:cNvSpPr>
          <p:nvPr/>
        </p:nvSpPr>
        <p:spPr bwMode="auto">
          <a:xfrm>
            <a:off x="4700588" y="1957388"/>
            <a:ext cx="4225925" cy="2968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08" name="Rectangle 40"/>
          <p:cNvSpPr>
            <a:spLocks noChangeArrowheads="1"/>
          </p:cNvSpPr>
          <p:nvPr/>
        </p:nvSpPr>
        <p:spPr bwMode="auto">
          <a:xfrm>
            <a:off x="195263" y="2344738"/>
            <a:ext cx="4352925" cy="5095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09" name="Rectangle 41"/>
          <p:cNvSpPr>
            <a:spLocks noChangeArrowheads="1"/>
          </p:cNvSpPr>
          <p:nvPr/>
        </p:nvSpPr>
        <p:spPr bwMode="auto">
          <a:xfrm>
            <a:off x="4668838" y="2301875"/>
            <a:ext cx="4319587" cy="5508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0" name="Rectangle 42"/>
          <p:cNvSpPr>
            <a:spLocks noChangeArrowheads="1"/>
          </p:cNvSpPr>
          <p:nvPr/>
        </p:nvSpPr>
        <p:spPr bwMode="auto">
          <a:xfrm>
            <a:off x="180975" y="2911475"/>
            <a:ext cx="4352925" cy="3063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1" name="Rectangle 43"/>
          <p:cNvSpPr>
            <a:spLocks noChangeArrowheads="1"/>
          </p:cNvSpPr>
          <p:nvPr/>
        </p:nvSpPr>
        <p:spPr bwMode="auto">
          <a:xfrm>
            <a:off x="4660900" y="2906713"/>
            <a:ext cx="4319588" cy="3222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2" name="Rectangle 44"/>
          <p:cNvSpPr>
            <a:spLocks noChangeArrowheads="1"/>
          </p:cNvSpPr>
          <p:nvPr/>
        </p:nvSpPr>
        <p:spPr bwMode="auto">
          <a:xfrm>
            <a:off x="192088" y="3336925"/>
            <a:ext cx="4352925" cy="476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3" name="Rectangle 45"/>
          <p:cNvSpPr>
            <a:spLocks noChangeArrowheads="1"/>
          </p:cNvSpPr>
          <p:nvPr/>
        </p:nvSpPr>
        <p:spPr bwMode="auto">
          <a:xfrm>
            <a:off x="4672013" y="3308350"/>
            <a:ext cx="4319587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4" name="Rectangle 46"/>
          <p:cNvSpPr>
            <a:spLocks noChangeArrowheads="1"/>
          </p:cNvSpPr>
          <p:nvPr/>
        </p:nvSpPr>
        <p:spPr bwMode="auto">
          <a:xfrm>
            <a:off x="193675" y="3908425"/>
            <a:ext cx="4352925" cy="527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5" name="Rectangle 47"/>
          <p:cNvSpPr>
            <a:spLocks noChangeArrowheads="1"/>
          </p:cNvSpPr>
          <p:nvPr/>
        </p:nvSpPr>
        <p:spPr bwMode="auto">
          <a:xfrm>
            <a:off x="195263" y="4519613"/>
            <a:ext cx="4352925" cy="773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6" name="Rectangle 48"/>
          <p:cNvSpPr>
            <a:spLocks noChangeArrowheads="1"/>
          </p:cNvSpPr>
          <p:nvPr/>
        </p:nvSpPr>
        <p:spPr bwMode="auto">
          <a:xfrm>
            <a:off x="4664075" y="4516438"/>
            <a:ext cx="4319588" cy="7540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7" name="Rectangle 49"/>
          <p:cNvSpPr>
            <a:spLocks noChangeArrowheads="1"/>
          </p:cNvSpPr>
          <p:nvPr/>
        </p:nvSpPr>
        <p:spPr bwMode="auto">
          <a:xfrm>
            <a:off x="4665663" y="5354638"/>
            <a:ext cx="4319587" cy="2809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8" name="Rectangle 50"/>
          <p:cNvSpPr>
            <a:spLocks noChangeArrowheads="1"/>
          </p:cNvSpPr>
          <p:nvPr/>
        </p:nvSpPr>
        <p:spPr bwMode="auto">
          <a:xfrm>
            <a:off x="206375" y="5688013"/>
            <a:ext cx="4352925" cy="5095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5219" name="Rectangle 51"/>
          <p:cNvSpPr>
            <a:spLocks noChangeArrowheads="1"/>
          </p:cNvSpPr>
          <p:nvPr/>
        </p:nvSpPr>
        <p:spPr bwMode="auto">
          <a:xfrm>
            <a:off x="4675188" y="5721350"/>
            <a:ext cx="4319587" cy="484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rIns="5400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5205" grpId="0" animBg="1"/>
      <p:bldP spid="1415206" grpId="0" animBg="1"/>
      <p:bldP spid="1415207" grpId="0" animBg="1"/>
      <p:bldP spid="1415208" grpId="0" animBg="1"/>
      <p:bldP spid="1415209" grpId="0" animBg="1"/>
      <p:bldP spid="1415210" grpId="0" animBg="1"/>
      <p:bldP spid="1415211" grpId="0" animBg="1"/>
      <p:bldP spid="1415212" grpId="0" animBg="1"/>
      <p:bldP spid="1415213" grpId="0" animBg="1"/>
      <p:bldP spid="1415214" grpId="0" animBg="1"/>
      <p:bldP spid="1415215" grpId="0" animBg="1"/>
      <p:bldP spid="1415216" grpId="0" animBg="1"/>
      <p:bldP spid="1415217" grpId="0" animBg="1"/>
      <p:bldP spid="1415218" grpId="0" animBg="1"/>
      <p:bldP spid="14152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46123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4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083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46084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46121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2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46085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6086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46119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0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46087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6088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46117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8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6089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46090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/>
              <a:t>Using Standard Protocols</a:t>
            </a:r>
          </a:p>
        </p:txBody>
      </p:sp>
      <p:graphicFrame>
        <p:nvGraphicFramePr>
          <p:cNvPr id="9234" name="Group 18"/>
          <p:cNvGraphicFramePr>
            <a:graphicFrameLocks noGrp="1"/>
          </p:cNvGraphicFramePr>
          <p:nvPr/>
        </p:nvGraphicFramePr>
        <p:xfrm>
          <a:off x="144463" y="866775"/>
          <a:ext cx="8864600" cy="5470208"/>
        </p:xfrm>
        <a:graphic>
          <a:graphicData uri="http://schemas.openxmlformats.org/drawingml/2006/table">
            <a:tbl>
              <a:tblPr/>
              <a:tblGrid>
                <a:gridCol w="2819400"/>
                <a:gridCol w="2962275"/>
                <a:gridCol w="3082925"/>
              </a:tblGrid>
              <a:tr h="573088"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Over UDP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Over TCP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Alternative Transport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RTP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Real Time Protocol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IETF std, supported by ITU-T &amp; Industry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RTP in RTSP over TCP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standardized worst-case fallback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firewall-friendly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SCTP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Stream Control Transmission Protocol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IETF RFC, supported by telephone industry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RLM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TCP-friendly, needs fine-grained layered video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"Progressive Download" or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"HTTP Streaming"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application-level prefetching and buffering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trivial, cheap, firewall-friendly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DCCP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Datagram Congestion Control Protocol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IETF RFC, driven by TCP-friendliness researchers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SR-RTP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TCP-friendly with RTP/UDP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needs special encoding (OpenDivX)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7400"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VDP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Video Datagram Protocol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Research, for Vosaic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Priority Progress Streaming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needs special encoding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needs special routers for ’multicast’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PRTP-ECN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Partially reliable transport protocol using ECN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Research, Univ. Karlstad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MSP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Media Streaming Protocol</a:t>
                      </a: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Arial" charset="0"/>
                        </a:rPr>
                        <a:t>Research, UIUC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48146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7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8131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48132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48144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5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48133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8134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48142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3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48135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8136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48140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1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8137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48138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/>
              <a:t>Real-time Transport Protocol (RTP)</a:t>
            </a:r>
          </a:p>
        </p:txBody>
      </p:sp>
      <p:sp>
        <p:nvSpPr>
          <p:cNvPr id="48139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 rIns="57200"/>
          <a:lstStyle/>
          <a:p>
            <a:pPr eaLnBrk="1" hangingPunct="1"/>
            <a:r>
              <a:rPr lang="en-US" sz="2400"/>
              <a:t>Real-time Transport Protocol (RTP)</a:t>
            </a:r>
          </a:p>
          <a:p>
            <a:pPr marL="782638" lvl="1" eaLnBrk="1" hangingPunct="1"/>
            <a:r>
              <a:rPr lang="en-US" sz="2000"/>
              <a:t>RFC 1889</a:t>
            </a:r>
          </a:p>
          <a:p>
            <a:pPr marL="782638" lvl="1" eaLnBrk="1" hangingPunct="1"/>
            <a:r>
              <a:rPr lang="en-US" sz="2000"/>
              <a:t>Designed for requirements of real-time data transport</a:t>
            </a:r>
          </a:p>
          <a:p>
            <a:pPr marL="782638" lvl="1" eaLnBrk="1" hangingPunct="1"/>
            <a:r>
              <a:rPr lang="en-US" sz="2000" b="1"/>
              <a:t>NOT</a:t>
            </a:r>
            <a:r>
              <a:rPr lang="en-US" sz="2000"/>
              <a:t> real-time</a:t>
            </a:r>
          </a:p>
          <a:p>
            <a:pPr marL="782638" lvl="1" eaLnBrk="1" hangingPunct="1"/>
            <a:r>
              <a:rPr lang="en-US" sz="2000" b="1"/>
              <a:t>NOT</a:t>
            </a:r>
            <a:r>
              <a:rPr lang="en-US" sz="2000"/>
              <a:t> a transport protocol</a:t>
            </a:r>
            <a:br>
              <a:rPr lang="en-US" sz="2000"/>
            </a:br>
            <a:endParaRPr lang="en-US" sz="2000"/>
          </a:p>
          <a:p>
            <a:pPr eaLnBrk="1" hangingPunct="1"/>
            <a:r>
              <a:rPr lang="en-US" sz="2400"/>
              <a:t>Two Components: </a:t>
            </a:r>
          </a:p>
          <a:p>
            <a:pPr marL="782638" lvl="1" eaLnBrk="1" hangingPunct="1"/>
            <a:r>
              <a:rPr lang="en-US" sz="2000"/>
              <a:t>Real-Time Transport Protocol (RTP)</a:t>
            </a:r>
          </a:p>
          <a:p>
            <a:pPr marL="782638" lvl="1" eaLnBrk="1" hangingPunct="1"/>
            <a:r>
              <a:rPr lang="en-US" sz="2000"/>
              <a:t>RTP Control Protocol (RTCP)</a:t>
            </a:r>
            <a:br>
              <a:rPr lang="en-US" sz="2000"/>
            </a:br>
            <a:endParaRPr lang="en-US" sz="2000"/>
          </a:p>
          <a:p>
            <a:pPr eaLnBrk="1" hangingPunct="1"/>
            <a:r>
              <a:rPr lang="en-US" sz="2400"/>
              <a:t>Provides end-to-end transport functions</a:t>
            </a:r>
          </a:p>
          <a:p>
            <a:pPr marL="782638" lvl="1" eaLnBrk="1" hangingPunct="1"/>
            <a:r>
              <a:rPr lang="en-US" sz="2000"/>
              <a:t>Scalable in multicast scenarios</a:t>
            </a:r>
          </a:p>
          <a:p>
            <a:pPr marL="782638" lvl="1" eaLnBrk="1" hangingPunct="1"/>
            <a:r>
              <a:rPr lang="en-US" sz="2000"/>
              <a:t>Media independent</a:t>
            </a:r>
          </a:p>
          <a:p>
            <a:pPr marL="782638" lvl="1" eaLnBrk="1" hangingPunct="1"/>
            <a:r>
              <a:rPr lang="en-US" sz="2000"/>
              <a:t>Mixer and translator support</a:t>
            </a:r>
          </a:p>
          <a:p>
            <a:pPr marL="782638" lvl="1" eaLnBrk="1" hangingPunct="1"/>
            <a:r>
              <a:rPr lang="en-US" sz="2000"/>
              <a:t>RTCP for QoS feedback and session 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 bwMode="auto">
          <a:xfrm>
            <a:off x="4876800" y="1066800"/>
            <a:ext cx="3124200" cy="1752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Application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1143000" y="1066800"/>
            <a:ext cx="3124200" cy="1752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Application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grpSp>
        <p:nvGrpSpPr>
          <p:cNvPr id="49154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49171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72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9155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49156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49169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70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49157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9158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49167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8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49159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49160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49165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6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9161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49162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/>
              <a:t>RTP Quality Adaptation</a:t>
            </a:r>
          </a:p>
        </p:txBody>
      </p:sp>
      <p:sp>
        <p:nvSpPr>
          <p:cNvPr id="49163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0" y="3863975"/>
            <a:ext cx="9144000" cy="2994025"/>
          </a:xfrm>
        </p:spPr>
        <p:txBody>
          <a:bodyPr rIns="57200"/>
          <a:lstStyle/>
          <a:p>
            <a:pPr eaLnBrk="1" hangingPunct="1"/>
            <a:r>
              <a:rPr lang="en-US" sz="2400"/>
              <a:t>Component interoperations for control of quality</a:t>
            </a:r>
          </a:p>
          <a:p>
            <a:pPr eaLnBrk="1" hangingPunct="1"/>
            <a:r>
              <a:rPr lang="en-US" sz="2400"/>
              <a:t>Evaluation of sender and receiver reports</a:t>
            </a:r>
          </a:p>
          <a:p>
            <a:pPr eaLnBrk="1" hangingPunct="1"/>
            <a:r>
              <a:rPr lang="en-US" sz="2400"/>
              <a:t>Modification of encoding schemes and parameters</a:t>
            </a:r>
          </a:p>
          <a:p>
            <a:pPr eaLnBrk="1" hangingPunct="1"/>
            <a:r>
              <a:rPr lang="en-US" sz="2400"/>
              <a:t>Adaptation of transmission rates</a:t>
            </a:r>
          </a:p>
          <a:p>
            <a:pPr eaLnBrk="1" hangingPunct="1"/>
            <a:r>
              <a:rPr lang="en-US" sz="2400"/>
              <a:t>Hook for possible retransmissions (outside RTP)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143000" y="3048000"/>
            <a:ext cx="3124200" cy="609600"/>
          </a:xfrm>
          <a:prstGeom prst="rect">
            <a:avLst/>
          </a:prstGeom>
          <a:solidFill>
            <a:srgbClr val="00E4A8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876800" y="3048000"/>
            <a:ext cx="3124200" cy="609600"/>
          </a:xfrm>
          <a:prstGeom prst="rect">
            <a:avLst/>
          </a:prstGeom>
          <a:solidFill>
            <a:srgbClr val="00E4A8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3000" y="3048000"/>
            <a:ext cx="523138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67600" y="3048000"/>
            <a:ext cx="523138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1295400" y="2286000"/>
            <a:ext cx="1600200" cy="457200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RTP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124200" y="2286000"/>
            <a:ext cx="990600" cy="457200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RTCP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029200" y="2286000"/>
            <a:ext cx="990600" cy="457200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RTCP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248400" y="2286000"/>
            <a:ext cx="1600200" cy="457200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RTP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447800" y="1447800"/>
            <a:ext cx="1143000" cy="4572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Encoding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334000" y="1447800"/>
            <a:ext cx="1143000" cy="4572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Encoding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629400" y="1447800"/>
            <a:ext cx="1143000" cy="457200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</a:rPr>
              <a:t>De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coding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971800" y="1447800"/>
            <a:ext cx="1143000" cy="457200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</a:rPr>
              <a:t>De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coding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4267200" y="3503612"/>
            <a:ext cx="609600" cy="1588"/>
          </a:xfrm>
          <a:prstGeom prst="straightConnector1">
            <a:avLst/>
          </a:prstGeom>
          <a:solidFill>
            <a:srgbClr val="00E4A8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16200000" flipH="1">
            <a:off x="2134394" y="2894806"/>
            <a:ext cx="304800" cy="1588"/>
          </a:xfrm>
          <a:prstGeom prst="straightConnector1">
            <a:avLst/>
          </a:prstGeom>
          <a:solidFill>
            <a:srgbClr val="00E4A8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5400000">
            <a:off x="1866900" y="2095500"/>
            <a:ext cx="381000" cy="1588"/>
          </a:xfrm>
          <a:prstGeom prst="straightConnector1">
            <a:avLst/>
          </a:prstGeom>
          <a:solidFill>
            <a:srgbClr val="00E4A8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4267200" y="3200400"/>
            <a:ext cx="609600" cy="1588"/>
          </a:xfrm>
          <a:prstGeom prst="straightConnector1">
            <a:avLst/>
          </a:prstGeom>
          <a:solidFill>
            <a:srgbClr val="00E4A8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rot="5400000" flipH="1" flipV="1">
            <a:off x="3429794" y="2894806"/>
            <a:ext cx="304800" cy="1588"/>
          </a:xfrm>
          <a:prstGeom prst="straightConnector1">
            <a:avLst/>
          </a:prstGeom>
          <a:solidFill>
            <a:srgbClr val="00E4A8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rot="10800000">
            <a:off x="2362200" y="1905000"/>
            <a:ext cx="1219200" cy="381000"/>
          </a:xfrm>
          <a:prstGeom prst="straightConnector1">
            <a:avLst/>
          </a:prstGeom>
          <a:solidFill>
            <a:srgbClr val="00E4A8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68" name="Straight Arrow Connector 67"/>
          <p:cNvCxnSpPr>
            <a:stCxn id="25" idx="3"/>
            <a:endCxn id="27" idx="1"/>
          </p:cNvCxnSpPr>
          <p:nvPr/>
        </p:nvCxnSpPr>
        <p:spPr bwMode="auto">
          <a:xfrm>
            <a:off x="2895600" y="2514600"/>
            <a:ext cx="228600" cy="1588"/>
          </a:xfrm>
          <a:prstGeom prst="straightConnector1">
            <a:avLst/>
          </a:prstGeom>
          <a:solidFill>
            <a:srgbClr val="00E4A8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rot="5400000" flipH="1" flipV="1">
            <a:off x="7009606" y="2894806"/>
            <a:ext cx="304800" cy="1588"/>
          </a:xfrm>
          <a:prstGeom prst="straightConnector1">
            <a:avLst/>
          </a:prstGeom>
          <a:solidFill>
            <a:srgbClr val="00E4A8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rot="5400000" flipH="1" flipV="1">
            <a:off x="6973094" y="2094706"/>
            <a:ext cx="381000" cy="1588"/>
          </a:xfrm>
          <a:prstGeom prst="straightConnector1">
            <a:avLst/>
          </a:prstGeom>
          <a:solidFill>
            <a:srgbClr val="00E4A8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rot="16200000" flipH="1">
            <a:off x="5410994" y="2894806"/>
            <a:ext cx="304800" cy="1588"/>
          </a:xfrm>
          <a:prstGeom prst="straightConnector1">
            <a:avLst/>
          </a:prstGeom>
          <a:solidFill>
            <a:srgbClr val="00E4A8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76" name="Straight Arrow Connector 75"/>
          <p:cNvCxnSpPr>
            <a:endCxn id="28" idx="0"/>
          </p:cNvCxnSpPr>
          <p:nvPr/>
        </p:nvCxnSpPr>
        <p:spPr bwMode="auto">
          <a:xfrm rot="10800000" flipV="1">
            <a:off x="5524500" y="1905794"/>
            <a:ext cx="1256506" cy="380206"/>
          </a:xfrm>
          <a:prstGeom prst="straightConnector1">
            <a:avLst/>
          </a:prstGeom>
          <a:solidFill>
            <a:srgbClr val="00E4A8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83" name="Straight Arrow Connector 82"/>
          <p:cNvCxnSpPr>
            <a:stCxn id="29" idx="1"/>
            <a:endCxn id="28" idx="3"/>
          </p:cNvCxnSpPr>
          <p:nvPr/>
        </p:nvCxnSpPr>
        <p:spPr bwMode="auto">
          <a:xfrm rot="10800000">
            <a:off x="6019800" y="2514600"/>
            <a:ext cx="228600" cy="1588"/>
          </a:xfrm>
          <a:prstGeom prst="straightConnector1">
            <a:avLst/>
          </a:prstGeom>
          <a:solidFill>
            <a:srgbClr val="00E4A8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"/>
          <p:cNvGrpSpPr>
            <a:grpSpLocks/>
          </p:cNvGrpSpPr>
          <p:nvPr/>
        </p:nvGrpSpPr>
        <p:grpSpPr bwMode="auto">
          <a:xfrm>
            <a:off x="107950" y="131763"/>
            <a:ext cx="928688" cy="598487"/>
            <a:chOff x="0" y="0"/>
            <a:chExt cx="585" cy="377"/>
          </a:xfrm>
        </p:grpSpPr>
        <p:sp>
          <p:nvSpPr>
            <p:cNvPr id="50194" name="Rectangle 2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gradFill rotWithShape="0">
              <a:gsLst>
                <a:gs pos="0">
                  <a:srgbClr val="FE7519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5" name="Rectangle 3"/>
            <p:cNvSpPr>
              <a:spLocks/>
            </p:cNvSpPr>
            <p:nvPr/>
          </p:nvSpPr>
          <p:spPr bwMode="auto">
            <a:xfrm>
              <a:off x="0" y="0"/>
              <a:ext cx="585" cy="3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0179" name="Rectangle 4"/>
          <p:cNvSpPr>
            <a:spLocks/>
          </p:cNvSpPr>
          <p:nvPr/>
        </p:nvSpPr>
        <p:spPr bwMode="auto">
          <a:xfrm>
            <a:off x="1722438" y="6654800"/>
            <a:ext cx="51181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>
              <a:lnSpc>
                <a:spcPct val="100000"/>
              </a:lnSpc>
              <a:spcBef>
                <a:spcPts val="500"/>
              </a:spcBef>
            </a:pPr>
            <a:r>
              <a:rPr lang="en-US"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INF5071, Carsten Griwodz &amp; Pål Halvorsen</a:t>
            </a:r>
          </a:p>
        </p:txBody>
      </p:sp>
      <p:grpSp>
        <p:nvGrpSpPr>
          <p:cNvPr id="50180" name="Group 5"/>
          <p:cNvGrpSpPr>
            <a:grpSpLocks/>
          </p:cNvGrpSpPr>
          <p:nvPr/>
        </p:nvGrpSpPr>
        <p:grpSpPr bwMode="auto">
          <a:xfrm>
            <a:off x="9525" y="638175"/>
            <a:ext cx="9123363" cy="46038"/>
            <a:chOff x="0" y="0"/>
            <a:chExt cx="5747" cy="29"/>
          </a:xfrm>
        </p:grpSpPr>
        <p:sp>
          <p:nvSpPr>
            <p:cNvPr id="50192" name="Rectangle 6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3" name="Rectangle 7"/>
            <p:cNvSpPr>
              <a:spLocks/>
            </p:cNvSpPr>
            <p:nvPr/>
          </p:nvSpPr>
          <p:spPr bwMode="auto">
            <a:xfrm>
              <a:off x="0" y="0"/>
              <a:ext cx="574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0181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0182" name="Group 9"/>
          <p:cNvGrpSpPr>
            <a:grpSpLocks/>
          </p:cNvGrpSpPr>
          <p:nvPr/>
        </p:nvGrpSpPr>
        <p:grpSpPr bwMode="auto">
          <a:xfrm rot="-5400000">
            <a:off x="-165100" y="377825"/>
            <a:ext cx="730250" cy="63500"/>
            <a:chOff x="0" y="0"/>
            <a:chExt cx="461" cy="40"/>
          </a:xfrm>
        </p:grpSpPr>
        <p:sp>
          <p:nvSpPr>
            <p:cNvPr id="50190" name="Rectangle 10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1" name="Rectangle 11"/>
            <p:cNvSpPr>
              <a:spLocks/>
            </p:cNvSpPr>
            <p:nvPr/>
          </p:nvSpPr>
          <p:spPr bwMode="auto">
            <a:xfrm>
              <a:off x="0" y="0"/>
              <a:ext cx="461" cy="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50183" name="Picture 12"/>
          <p:cNvPicPr>
            <a:picLocks noChangeArrowheads="1"/>
          </p:cNvPicPr>
          <p:nvPr/>
        </p:nvPicPr>
        <p:blipFill>
          <a:blip r:embed="rId3"/>
          <a:srcRect r="63078"/>
          <a:stretch>
            <a:fillRect/>
          </a:stretch>
        </p:blipFill>
        <p:spPr bwMode="auto">
          <a:xfrm>
            <a:off x="15875" y="6572250"/>
            <a:ext cx="3349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0184" name="Group 13"/>
          <p:cNvGrpSpPr>
            <a:grpSpLocks/>
          </p:cNvGrpSpPr>
          <p:nvPr/>
        </p:nvGrpSpPr>
        <p:grpSpPr bwMode="auto">
          <a:xfrm rot="10800000" flipH="1">
            <a:off x="311150" y="6588125"/>
            <a:ext cx="8821738" cy="46038"/>
            <a:chOff x="0" y="0"/>
            <a:chExt cx="5557" cy="29"/>
          </a:xfrm>
        </p:grpSpPr>
        <p:sp>
          <p:nvSpPr>
            <p:cNvPr id="50188" name="Rectangle 14"/>
            <p:cNvSpPr>
              <a:spLocks/>
            </p:cNvSpPr>
            <p:nvPr/>
          </p:nvSpPr>
          <p:spPr bwMode="auto">
            <a:xfrm>
              <a:off x="0" y="0"/>
              <a:ext cx="5557" cy="29"/>
            </a:xfrm>
            <a:prstGeom prst="rect">
              <a:avLst/>
            </a:prstGeom>
            <a:gradFill rotWithShape="0">
              <a:gsLst>
                <a:gs pos="0">
                  <a:srgbClr val="1C1C1C"/>
                </a:gs>
                <a:gs pos="100000">
                  <a:srgbClr val="C0C0C0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9" name="Rectangle 15"/>
            <p:cNvSpPr>
              <a:spLocks/>
            </p:cNvSpPr>
            <p:nvPr/>
          </p:nvSpPr>
          <p:spPr bwMode="auto">
            <a:xfrm rot="10800000" flipH="1">
              <a:off x="0" y="0"/>
              <a:ext cx="5557" cy="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0185" name="Rectangle 16"/>
          <p:cNvSpPr>
            <a:spLocks/>
          </p:cNvSpPr>
          <p:nvPr/>
        </p:nvSpPr>
        <p:spPr bwMode="auto">
          <a:xfrm>
            <a:off x="246063" y="6630988"/>
            <a:ext cx="149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bIns="25400">
            <a:prstTxWarp prst="textNoShape">
              <a:avLst/>
            </a:prstTxWarp>
          </a:bodyPr>
          <a:lstStyle/>
          <a:p>
            <a:pPr marL="39688" algn="l">
              <a:lnSpc>
                <a:spcPct val="100000"/>
              </a:lnSpc>
              <a:spcBef>
                <a:spcPts val="600"/>
              </a:spcBef>
            </a:pPr>
            <a:r>
              <a:rPr lang="en-US" sz="1000" b="1">
                <a:solidFill>
                  <a:schemeClr val="tx1"/>
                </a:solidFill>
                <a:ea typeface="Tahoma" charset="0"/>
                <a:cs typeface="Tahoma" charset="0"/>
              </a:rPr>
              <a:t>University of Oslo</a:t>
            </a:r>
          </a:p>
        </p:txBody>
      </p:sp>
      <p:sp>
        <p:nvSpPr>
          <p:cNvPr id="50186" name="Rectangle 17"/>
          <p:cNvSpPr>
            <a:spLocks noGrp="1" noChangeArrowheads="1"/>
          </p:cNvSpPr>
          <p:nvPr>
            <p:ph type="title"/>
          </p:nvPr>
        </p:nvSpPr>
        <p:spPr/>
        <p:txBody>
          <a:bodyPr rIns="33900"/>
          <a:lstStyle/>
          <a:p>
            <a:pPr marL="52388" indent="0" eaLnBrk="1" hangingPunct="1"/>
            <a:r>
              <a:rPr lang="en-US" dirty="0" smtClean="0"/>
              <a:t>Loss-Delay Adjustment Algorithm</a:t>
            </a:r>
            <a:endParaRPr lang="en-US" dirty="0"/>
          </a:p>
        </p:txBody>
      </p:sp>
      <p:sp>
        <p:nvSpPr>
          <p:cNvPr id="50187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1800225"/>
          </a:xfrm>
        </p:spPr>
        <p:txBody>
          <a:bodyPr rIns="57200"/>
          <a:lstStyle/>
          <a:p>
            <a:pPr eaLnBrk="1" hangingPunct="1"/>
            <a:r>
              <a:rPr lang="en-US" dirty="0" smtClean="0"/>
              <a:t>LDA</a:t>
            </a:r>
          </a:p>
          <a:p>
            <a:pPr lvl="1" eaLnBrk="1" hangingPunct="1"/>
            <a:r>
              <a:rPr lang="en-US" dirty="0" smtClean="0"/>
              <a:t>An algorithm to stream with RTP in a TCP-friendly way</a:t>
            </a:r>
          </a:p>
          <a:p>
            <a:pPr lvl="1" eaLnBrk="1" hangingPunct="1"/>
            <a:r>
              <a:rPr lang="en-US" dirty="0" smtClean="0"/>
              <a:t>use RTCP receiver reports (RR)</a:t>
            </a:r>
          </a:p>
          <a:p>
            <a:pPr lvl="2" eaLnBrk="1" hangingPunct="1"/>
            <a:r>
              <a:rPr lang="en-US" dirty="0" smtClean="0"/>
              <a:t>RTCP sends RR periodically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4724400" y="3276600"/>
            <a:ext cx="3124200" cy="1752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Application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90600" y="3276600"/>
            <a:ext cx="3124200" cy="17526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Application</a:t>
            </a:r>
            <a:endParaRPr kumimoji="0" lang="en-US" sz="16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90600" y="5257800"/>
            <a:ext cx="3124200" cy="609600"/>
          </a:xfrm>
          <a:prstGeom prst="rect">
            <a:avLst/>
          </a:prstGeom>
          <a:solidFill>
            <a:srgbClr val="00E4A8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724400" y="5257800"/>
            <a:ext cx="3124200" cy="609600"/>
          </a:xfrm>
          <a:prstGeom prst="rect">
            <a:avLst/>
          </a:prstGeom>
          <a:solidFill>
            <a:srgbClr val="00E4A8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0600" y="5257800"/>
            <a:ext cx="523138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15200" y="5257800"/>
            <a:ext cx="523138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143000" y="4495800"/>
            <a:ext cx="1600200" cy="457200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RTP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971800" y="4495800"/>
            <a:ext cx="990600" cy="457200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RTCP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876800" y="4495800"/>
            <a:ext cx="990600" cy="457200"/>
          </a:xfrm>
          <a:prstGeom prst="rect">
            <a:avLst/>
          </a:prstGeom>
          <a:solidFill>
            <a:srgbClr val="3366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RTCP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096000" y="4495800"/>
            <a:ext cx="1600200" cy="457200"/>
          </a:xfrm>
          <a:prstGeom prst="rect">
            <a:avLst/>
          </a:prstGeom>
          <a:solidFill>
            <a:srgbClr val="0000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RTP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295400" y="3657600"/>
            <a:ext cx="1143000" cy="4572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Encoding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181600" y="3657600"/>
            <a:ext cx="1143000" cy="4572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Encoding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477000" y="3657600"/>
            <a:ext cx="1143000" cy="457200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</a:rPr>
              <a:t>De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coding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819400" y="3657600"/>
            <a:ext cx="1143000" cy="457200"/>
          </a:xfrm>
          <a:prstGeom prst="rect">
            <a:avLst/>
          </a:prstGeom>
          <a:solidFill>
            <a:srgbClr val="FF66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</a:rPr>
              <a:t>De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ヒラギノ角ゴ ProN W3" charset="-128"/>
                <a:cs typeface="ヒラギノ角ゴ ProN W3" charset="-128"/>
                <a:sym typeface="Tahoma" charset="0"/>
              </a:rPr>
              <a:t>coding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4114800" y="5713412"/>
            <a:ext cx="609600" cy="1588"/>
          </a:xfrm>
          <a:prstGeom prst="straightConnector1">
            <a:avLst/>
          </a:prstGeom>
          <a:solidFill>
            <a:srgbClr val="00E4A8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981994" y="5104606"/>
            <a:ext cx="304800" cy="1588"/>
          </a:xfrm>
          <a:prstGeom prst="straightConnector1">
            <a:avLst/>
          </a:prstGeom>
          <a:solidFill>
            <a:srgbClr val="00E4A8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714500" y="4305300"/>
            <a:ext cx="381000" cy="1588"/>
          </a:xfrm>
          <a:prstGeom prst="straightConnector1">
            <a:avLst/>
          </a:prstGeom>
          <a:solidFill>
            <a:srgbClr val="00E4A8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4114800" y="5410200"/>
            <a:ext cx="609600" cy="1588"/>
          </a:xfrm>
          <a:prstGeom prst="straightConnector1">
            <a:avLst/>
          </a:prstGeom>
          <a:solidFill>
            <a:srgbClr val="00E4A8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 flipH="1" flipV="1">
            <a:off x="3277394" y="5104606"/>
            <a:ext cx="304800" cy="1588"/>
          </a:xfrm>
          <a:prstGeom prst="straightConnector1">
            <a:avLst/>
          </a:prstGeom>
          <a:solidFill>
            <a:srgbClr val="00E4A8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0800000">
            <a:off x="2209800" y="4114800"/>
            <a:ext cx="1219200" cy="381000"/>
          </a:xfrm>
          <a:prstGeom prst="straightConnector1">
            <a:avLst/>
          </a:prstGeom>
          <a:solidFill>
            <a:srgbClr val="00E4A8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41" name="Straight Arrow Connector 40"/>
          <p:cNvCxnSpPr>
            <a:stCxn id="27" idx="3"/>
            <a:endCxn id="28" idx="1"/>
          </p:cNvCxnSpPr>
          <p:nvPr/>
        </p:nvCxnSpPr>
        <p:spPr bwMode="auto">
          <a:xfrm>
            <a:off x="2743200" y="4724400"/>
            <a:ext cx="228600" cy="1588"/>
          </a:xfrm>
          <a:prstGeom prst="straightConnector1">
            <a:avLst/>
          </a:prstGeom>
          <a:solidFill>
            <a:srgbClr val="00E4A8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5400000" flipH="1" flipV="1">
            <a:off x="6857206" y="5104606"/>
            <a:ext cx="304800" cy="1588"/>
          </a:xfrm>
          <a:prstGeom prst="straightConnector1">
            <a:avLst/>
          </a:prstGeom>
          <a:solidFill>
            <a:srgbClr val="00E4A8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 flipH="1" flipV="1">
            <a:off x="6820694" y="4304506"/>
            <a:ext cx="381000" cy="1588"/>
          </a:xfrm>
          <a:prstGeom prst="straightConnector1">
            <a:avLst/>
          </a:prstGeom>
          <a:solidFill>
            <a:srgbClr val="00E4A8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258594" y="5104606"/>
            <a:ext cx="304800" cy="1588"/>
          </a:xfrm>
          <a:prstGeom prst="straightConnector1">
            <a:avLst/>
          </a:prstGeom>
          <a:solidFill>
            <a:srgbClr val="00E4A8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45" name="Straight Arrow Connector 44"/>
          <p:cNvCxnSpPr>
            <a:endCxn id="29" idx="0"/>
          </p:cNvCxnSpPr>
          <p:nvPr/>
        </p:nvCxnSpPr>
        <p:spPr bwMode="auto">
          <a:xfrm rot="10800000" flipV="1">
            <a:off x="5372100" y="4115594"/>
            <a:ext cx="1256506" cy="380206"/>
          </a:xfrm>
          <a:prstGeom prst="straightConnector1">
            <a:avLst/>
          </a:prstGeom>
          <a:solidFill>
            <a:srgbClr val="00E4A8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cxnSp>
        <p:nvCxnSpPr>
          <p:cNvPr id="46" name="Straight Arrow Connector 45"/>
          <p:cNvCxnSpPr>
            <a:stCxn id="30" idx="1"/>
            <a:endCxn id="29" idx="3"/>
          </p:cNvCxnSpPr>
          <p:nvPr/>
        </p:nvCxnSpPr>
        <p:spPr bwMode="auto">
          <a:xfrm rot="10800000">
            <a:off x="5867400" y="4724400"/>
            <a:ext cx="228600" cy="1588"/>
          </a:xfrm>
          <a:prstGeom prst="straightConnector1">
            <a:avLst/>
          </a:prstGeom>
          <a:solidFill>
            <a:srgbClr val="00E4A8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1828800" y="3352800"/>
            <a:ext cx="228600" cy="152400"/>
          </a:xfrm>
          <a:prstGeom prst="rect">
            <a:avLst/>
          </a:prstGeom>
          <a:solidFill>
            <a:srgbClr val="FF00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823120" y="3356992"/>
            <a:ext cx="228600" cy="152400"/>
          </a:xfrm>
          <a:prstGeom prst="rect">
            <a:avLst/>
          </a:prstGeom>
          <a:solidFill>
            <a:srgbClr val="FF00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660232" y="3429000"/>
            <a:ext cx="228600" cy="152400"/>
          </a:xfrm>
          <a:prstGeom prst="rect">
            <a:avLst/>
          </a:prstGeom>
          <a:solidFill>
            <a:srgbClr val="FF66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660232" y="3429000"/>
            <a:ext cx="228600" cy="152400"/>
          </a:xfrm>
          <a:prstGeom prst="rect">
            <a:avLst/>
          </a:prstGeom>
          <a:solidFill>
            <a:srgbClr val="FF6600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762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ts val="338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12 0.06869 -0.01406 0.13737 -0.00729 0.18733 C -0.00052 0.23728 -0.02552 0.27798 0.04063 0.29926 C 0.10677 0.32054 0.30712 0.31383 0.38976 0.31475 C 0.4724 0.31568 0.50834 0.32562 0.53611 0.30504 C 0.56389 0.28446 0.55226 0.22988 0.55643 0.19126 C 0.56059 0.15264 0.55972 0.105 0.56077 0.07354 C 0.56181 0.04209 0.56198 0.02197 0.56233 0.00208 " pathEditMode="relative" ptsTypes="aaaaaaaA">
                                      <p:cBhvr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-0.00712 0.06869 -0.01406 0.13737 -0.00729 0.18733 C -0.00052 0.23728 -0.02552 0.27798 0.04063 0.29926 C 0.10677 0.32054 0.30712 0.31383 0.38976 0.31475 C 0.4724 0.31568 0.50834 0.32562 0.53611 0.30504 C 0.56389 0.28446 0.55226 0.22988 0.55643 0.19126 C 0.56059 0.15264 0.55972 0.105 0.56077 0.07354 C 0.56181 0.04209 0.56198 0.02197 0.56233 0.00208 " pathEditMode="relative" ptsTypes="aaaaaaaA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8575E-6 C 0.01232 0.02313 0.02482 0.04626 3.61111E-6 0.07331 C -0.02483 0.10037 -0.12344 0.12743 -0.14931 0.16212 C -0.17518 0.19681 -0.12032 0.26064 -0.15504 0.28192 C -0.18976 0.30319 -0.32153 0.30551 -0.35799 0.28955 C -0.39445 0.27359 -0.34879 0.22433 -0.37396 0.18548 C -0.39914 0.14663 -0.48334 0.08788 -0.50869 0.05597 C -0.53403 0.02405 -0.53021 0.00902 -0.52622 -0.00578 " pathEditMode="relative" ptsTypes="aaaaaaaA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2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8575E-6 C 0.01232 0.02313 0.02482 0.04626 3.61111E-6 0.07331 C -0.02483 0.10037 -0.12344 0.12743 -0.14931 0.16212 C -0.17518 0.19681 -0.12032 0.26064 -0.15504 0.28192 C -0.18976 0.30319 -0.32153 0.30551 -0.35799 0.28955 C -0.39445 0.27359 -0.34879 0.22433 -0.37396 0.18548 C -0.39914 0.14663 -0.48334 0.08788 -0.50869 0.05597 C -0.53403 0.02405 -0.53021 0.00902 -0.52622 -0.00578 " pathEditMode="relative" ptsTypes="aaaaaaaA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7" grpId="3" animBg="1"/>
      <p:bldP spid="48" grpId="0" animBg="1"/>
      <p:bldP spid="48" grpId="2" animBg="1"/>
      <p:bldP spid="48" grpId="3" animBg="1"/>
      <p:bldP spid="48" grpId="4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</p:bldLst>
  </p:timing>
</p:sld>
</file>

<file path=ppt/theme/theme1.xml><?xml version="1.0" encoding="utf-8"?>
<a:theme xmlns:a="http://schemas.openxmlformats.org/drawingml/2006/main" name="1_styleJune2007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E4A8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FD1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yleJune2007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E4A8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ts val="338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ヒラギノ角ゴ ProN W3" charset="-128"/>
            <a:cs typeface="ヒラギノ角ゴ ProN W3" charset="-128"/>
            <a:sym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E4A8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ts val="338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ヒラギノ角ゴ ProN W3" charset="-128"/>
            <a:cs typeface="ヒラギノ角ゴ ProN W3" charset="-128"/>
            <a:sym typeface="Tahoma" charset="0"/>
          </a:defRPr>
        </a:defPPr>
      </a:lstStyle>
    </a:lnDef>
  </a:objectDefaults>
  <a:extraClrSchemeLst>
    <a:extraClrScheme>
      <a:clrScheme name="1_styleJune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yleJune200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E4A8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EFD1"/>
      </a:accent5>
      <a:accent6>
        <a:srgbClr val="2D2D8A"/>
      </a:accent6>
      <a:hlink>
        <a:srgbClr val="009999"/>
      </a:hlink>
      <a:folHlink>
        <a:srgbClr val="99CC00"/>
      </a:folHlink>
    </a:clrScheme>
    <a:fontScheme name="styleJune2007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E4A8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ts val="338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ヒラギノ角ゴ ProN W3" charset="-128"/>
            <a:cs typeface="ヒラギノ角ゴ ProN W3" charset="-128"/>
            <a:sym typeface="Tahoma" charset="0"/>
          </a:defRPr>
        </a:defPPr>
      </a:lstStyle>
    </a:spDef>
    <a:lnDef>
      <a:spPr bwMode="auto">
        <a:solidFill>
          <a:srgbClr val="00E4A8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styleJune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aalh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F01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E4AA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aalh">
      <a:majorFont>
        <a:latin typeface="Tahoma"/>
        <a:ea typeface="ヒラギノ角ゴ ProN W3"/>
        <a:cs typeface="ヒラギノ角ゴ ProN W3"/>
      </a:majorFont>
      <a:minorFont>
        <a:latin typeface="Tahom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E4A8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ts val="338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ヒラギノ角ゴ ProN W3" charset="-128"/>
            <a:cs typeface="ヒラギノ角ゴ ProN W3" charset="-128"/>
            <a:sym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E4A8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ts val="338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ヒラギノ角ゴ ProN W3" charset="-128"/>
            <a:cs typeface="ヒラギノ角ゴ ProN W3" charset="-128"/>
            <a:sym typeface="Tahoma" charset="0"/>
          </a:defRPr>
        </a:defPPr>
      </a:lstStyle>
    </a:lnDef>
  </a:objectDefaults>
  <a:extraClrSchemeLst>
    <a:extraClrScheme>
      <a:clrScheme name="1_paal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Pages>0</Pages>
  <Words>2374</Words>
  <Characters>0</Characters>
  <Application>Microsoft Office PowerPoint</Application>
  <PresentationFormat>On-screen Show (4:3)</PresentationFormat>
  <Lines>0</Lines>
  <Paragraphs>478</Paragraphs>
  <Slides>38</Slides>
  <Notes>4</Notes>
  <HiddenSlides>4</HiddenSlides>
  <MMClips>5</MMClips>
  <ScaleCrop>false</ScaleCrop>
  <HeadingPairs>
    <vt:vector size="6" baseType="variant">
      <vt:variant>
        <vt:lpstr>Design Template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1_styleJune2007</vt:lpstr>
      <vt:lpstr>styleJune2007</vt:lpstr>
      <vt:lpstr>1_paalh</vt:lpstr>
      <vt:lpstr>Equation</vt:lpstr>
      <vt:lpstr>Microsoft Equation</vt:lpstr>
      <vt:lpstr>Protocols  </vt:lpstr>
      <vt:lpstr>On–demand Streaming Applications</vt:lpstr>
      <vt:lpstr>UDP</vt:lpstr>
      <vt:lpstr>TCP Congestion Control</vt:lpstr>
      <vt:lpstr>Comparison of Non-QoS Philosophies</vt:lpstr>
      <vt:lpstr>Using Standard Protocols</vt:lpstr>
      <vt:lpstr>Real-time Transport Protocol (RTP)</vt:lpstr>
      <vt:lpstr>RTP Quality Adaptation</vt:lpstr>
      <vt:lpstr>Loss-Delay Adjustment Algorithm</vt:lpstr>
      <vt:lpstr>Loss-Delay Adjustment Algorithm</vt:lpstr>
      <vt:lpstr>Loss-Delay Adjustment Algorithm</vt:lpstr>
      <vt:lpstr>Progressive Download</vt:lpstr>
      <vt:lpstr>Progressive Download</vt:lpstr>
      <vt:lpstr>Progressive Download</vt:lpstr>
      <vt:lpstr>Progressive Download</vt:lpstr>
      <vt:lpstr>INSERT</vt:lpstr>
      <vt:lpstr>Coding for Adaptive Streaming: MPEG-1</vt:lpstr>
      <vt:lpstr>Coding ...: MPEG-1</vt:lpstr>
      <vt:lpstr>Coding ...: hierarchical layer coding</vt:lpstr>
      <vt:lpstr>Coding ...: hierarchical layer coding</vt:lpstr>
      <vt:lpstr>Coding ...: hierarchical layer coding</vt:lpstr>
      <vt:lpstr>Receiver-driven Layered Multicast (RLM)</vt:lpstr>
      <vt:lpstr>Receiver-driven Layered Multicast (RLM)</vt:lpstr>
      <vt:lpstr>Receiver-driven Layered Multicast (RLM)</vt:lpstr>
      <vt:lpstr>Receiver-driven Layered Multicast (RLM)</vt:lpstr>
      <vt:lpstr>Receiver-driven Layered Multicast (RLM)</vt:lpstr>
      <vt:lpstr>DAVVI</vt:lpstr>
      <vt:lpstr>DAVVI</vt:lpstr>
      <vt:lpstr>Priority Progress Streaming</vt:lpstr>
      <vt:lpstr>Priority Progress Streaming</vt:lpstr>
      <vt:lpstr>Paceline</vt:lpstr>
      <vt:lpstr>Paceline</vt:lpstr>
      <vt:lpstr>Selective Retransmission–RTP (SR−RTP)</vt:lpstr>
      <vt:lpstr>Selective Retransmission–RTP (SR−RTP)</vt:lpstr>
      <vt:lpstr>Selective Retransmission–RTP (SR−RTP)</vt:lpstr>
      <vt:lpstr>Selective Retransmission–RTP (SR−RTP)</vt:lpstr>
      <vt:lpstr>On-demand streaming applications</vt:lpstr>
      <vt:lpstr>Some 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paalh</dc:creator>
  <cp:keywords/>
  <dc:description/>
  <cp:lastModifiedBy>Carsten Griwodz</cp:lastModifiedBy>
  <cp:revision>20</cp:revision>
  <dcterms:created xsi:type="dcterms:W3CDTF">2010-10-08T06:09:24Z</dcterms:created>
  <dcterms:modified xsi:type="dcterms:W3CDTF">2010-10-08T06:33:31Z</dcterms:modified>
</cp:coreProperties>
</file>