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8"/>
  </p:notesMasterIdLst>
  <p:handoutMasterIdLst>
    <p:handoutMasterId r:id="rId49"/>
  </p:handoutMasterIdLst>
  <p:sldIdLst>
    <p:sldId id="308" r:id="rId2"/>
    <p:sldId id="369" r:id="rId3"/>
    <p:sldId id="370" r:id="rId4"/>
    <p:sldId id="371" r:id="rId5"/>
    <p:sldId id="312" r:id="rId6"/>
    <p:sldId id="313" r:id="rId7"/>
    <p:sldId id="314" r:id="rId8"/>
    <p:sldId id="315" r:id="rId9"/>
    <p:sldId id="366" r:id="rId10"/>
    <p:sldId id="317" r:id="rId11"/>
    <p:sldId id="318" r:id="rId12"/>
    <p:sldId id="367" r:id="rId13"/>
    <p:sldId id="320" r:id="rId14"/>
    <p:sldId id="321" r:id="rId15"/>
    <p:sldId id="368" r:id="rId16"/>
    <p:sldId id="323" r:id="rId17"/>
    <p:sldId id="324" r:id="rId18"/>
    <p:sldId id="325" r:id="rId19"/>
    <p:sldId id="326" r:id="rId20"/>
    <p:sldId id="327" r:id="rId21"/>
    <p:sldId id="328" r:id="rId22"/>
    <p:sldId id="354" r:id="rId23"/>
    <p:sldId id="355" r:id="rId24"/>
    <p:sldId id="356" r:id="rId25"/>
    <p:sldId id="332" r:id="rId26"/>
    <p:sldId id="333" r:id="rId27"/>
    <p:sldId id="334" r:id="rId28"/>
    <p:sldId id="357" r:id="rId29"/>
    <p:sldId id="336" r:id="rId30"/>
    <p:sldId id="337" r:id="rId31"/>
    <p:sldId id="338" r:id="rId32"/>
    <p:sldId id="339" r:id="rId33"/>
    <p:sldId id="358" r:id="rId34"/>
    <p:sldId id="341" r:id="rId35"/>
    <p:sldId id="372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2" r:id="rId46"/>
    <p:sldId id="351" r:id="rId47"/>
  </p:sldIdLst>
  <p:sldSz cx="9144000" cy="6858000" type="screen4x3"/>
  <p:notesSz cx="7023100" cy="9283700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folHlink"/>
      </a:buClr>
      <a:buSzPct val="85000"/>
      <a:buFont typeface="Wingdings" charset="0"/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CC32"/>
    <a:srgbClr val="CCECFF"/>
    <a:srgbClr val="66CCFF"/>
    <a:srgbClr val="C0C0C0"/>
    <a:srgbClr val="DDDDDD"/>
    <a:srgbClr val="CC0000"/>
    <a:srgbClr val="FF9933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3" tIns="45681" rIns="91363" bIns="45681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3" tIns="45681" rIns="91363" bIns="45681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3" tIns="45681" rIns="91363" bIns="45681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18563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3" tIns="45681" rIns="91363" bIns="45681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E9C8A8-FA24-8347-8144-5FB965309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3" tIns="45681" rIns="91363" bIns="45681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3" tIns="45681" rIns="91363" bIns="45681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0075"/>
            <a:ext cx="56197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3" tIns="45681" rIns="91363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3" tIns="45681" rIns="91363" bIns="45681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18563"/>
            <a:ext cx="30416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63" tIns="45681" rIns="91363" bIns="45681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4A50A8-F9DF-F54E-9994-A82737604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C047B-F62C-504C-ACD5-BACA671F7F7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8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1663"/>
            <a:ext cx="5616575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2BE7B-236C-9F49-99B2-2D34E656264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8D057C-6916-1B40-A7C4-AF159D44F28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F8652F-69F0-C54D-9BE1-FDC81CF6D40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1C056-35C0-7D4C-B970-C99B1E59A30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1ADD8D-15FD-1043-9D87-FAD22759F1F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BED55-159E-5944-9759-2F2BC262AC9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6F263-EA1E-6744-9BA1-03F67DB0211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61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1663"/>
            <a:ext cx="5616575" cy="417512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Scenario: users wait for up to 5 minutes until they become impatient and give up -&gt; refusal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The cache server is always the origin server of the streams for stored content, meaning a translating proxy for gleaning must exist additionally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From left to right: cache gets smaller, uplink bandwidth goes up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Naturally, unicast goes not benefit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Likewise, batching with constant waiting times suffers because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BCF31-7655-3A44-AF49-B9C3F6A3F20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61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1663"/>
            <a:ext cx="5616575" cy="417512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Scenario: users wait for up to 5 minutes until they become impatient and give up -&gt; refusal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The cache server is always the origin server of the streams for stored content, meaning a translating proxy for gleaning must exist additionally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From left to right: cache gets smaller, uplink bandwidth goes up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Naturally, unicast goes not benefit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>
                <a:cs typeface="+mn-cs"/>
              </a:rPr>
              <a:t>Likewise, batching with constant waiting times suffers because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38BD4-71E4-9A49-A013-0B90BD51601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AE78E-D5F0-D54A-8409-435AD9352E3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65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EC82BF-1915-2C44-96E1-2626A2024BF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63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DBCB9B-6EA7-AB4A-BA35-BEBEE250DB5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61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1663"/>
            <a:ext cx="5619750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D3489-CD72-1A4F-8F29-771B5740447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5000 clients per level</a:t>
            </a:r>
            <a:r>
              <a:rPr lang="en-US" baseline="0" dirty="0" smtClean="0">
                <a:cs typeface="+mn-cs"/>
              </a:rPr>
              <a:t> 1 cache</a:t>
            </a:r>
          </a:p>
          <a:p>
            <a:pPr eaLnBrk="1" hangingPunct="1">
              <a:defRPr/>
            </a:pPr>
            <a:r>
              <a:rPr lang="en-US" baseline="0" dirty="0" smtClean="0">
                <a:cs typeface="+mn-cs"/>
              </a:rPr>
              <a:t>10 level x caches per level (x+2) cache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23AE3-C276-8A42-97C3-A28EAA78473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THAT A GOOD THING?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A50A8-F9DF-F54E-9994-A8273760409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3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34252-F809-0445-A77F-660C15263FF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66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D3489-CD72-1A4F-8F29-771B5740447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5000 clients per level</a:t>
            </a:r>
            <a:r>
              <a:rPr lang="en-US" baseline="0" dirty="0" smtClean="0">
                <a:cs typeface="+mn-cs"/>
              </a:rPr>
              <a:t> 1 cache</a:t>
            </a:r>
          </a:p>
          <a:p>
            <a:pPr eaLnBrk="1" hangingPunct="1">
              <a:defRPr/>
            </a:pPr>
            <a:r>
              <a:rPr lang="en-US" baseline="0" dirty="0" smtClean="0">
                <a:cs typeface="+mn-cs"/>
              </a:rPr>
              <a:t>10 level x caches per level (x+2) cache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6EC49-16F7-6C4E-BDC0-A1E7C9BA720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Remember: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	delta M = patching window size,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	F = movie lengt,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	deltaU = interarrival time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1039AC-17A1-FD43-B989-3985CE32BC4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66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patching server can move around in the hierarchy. It</a:t>
            </a:r>
            <a:r>
              <a:rPr lang="en-US" baseline="0" dirty="0" smtClean="0">
                <a:cs typeface="+mn-cs"/>
              </a:rPr>
              <a:t> gets the movies by magic.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FF1A66-1CBE-584E-AC99-C9C78733761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C141F-14B1-004F-8E70-CF0E35E98B2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66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gleaning proxy is always at level 1.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gleaning server moves around in the hierarchy.</a:t>
            </a:r>
          </a:p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it’s at level 1 – well, unicast ...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7A434-1D16-6D42-AEC6-2D457D9BC57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21B33-322C-0D45-A7D0-2569552414E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88A529-1CE1-4849-9123-C1133AA7DB4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67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prefix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proxy is at level 1.</a:t>
            </a:r>
          </a:p>
          <a:p>
            <a:pPr eaLnBrk="1" hangingPunct="1"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Mpatch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server is moving around.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39EDF-EE3A-2949-BC29-5B1E9E16623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67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85E7D-C90D-4341-A7FE-BCA612FC3D1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67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185A2-2444-374D-8E29-66B41EBF760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4822A7-8F2A-3A43-A6A8-21FD15FC473A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EE3FCC-2192-9E4C-81E2-D6A60FD687B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DB3474-8633-1144-A0CA-FE6AF898EE1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1F3AA-B2C1-A847-BFC0-90C68D37816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049E0-D6F9-7F4A-871B-4BA1D8B4D82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bottom: average clients - quite a lot of interest, not too many clients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middle: large first segment, or perhaps deeper hierarchy: lots of clients, lots of interest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upper: lots of interest and lots of clients, but every proxy at the lower level has few clients, or very asymmetric interest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1F4375-4FFF-C547-93AB-CF7D9F0DAB8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793955-F86B-8840-8FC4-DB3DEB5705F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1663"/>
            <a:ext cx="5619750" cy="4175125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nb-NO" sz="2400"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27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66775"/>
            <a:ext cx="4495800" cy="2747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67138"/>
            <a:ext cx="4495800" cy="2747962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9144000" cy="2747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767138"/>
            <a:ext cx="9144000" cy="2747962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2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9144000" cy="2747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767138"/>
            <a:ext cx="9144000" cy="2747962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6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2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03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9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0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28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0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19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78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78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7877" name="Text Box 5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900">
                <a:latin typeface="Arial" charset="0"/>
                <a:cs typeface="+mn-cs"/>
              </a:rPr>
              <a:t>INF5071, Carsten Griwodz &amp; Pål Halvorsen</a:t>
            </a:r>
          </a:p>
        </p:txBody>
      </p:sp>
      <p:sp>
        <p:nvSpPr>
          <p:cNvPr id="1487878" name="Rectangle 6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nb-NO" sz="2400">
              <a:cs typeface="+mn-cs"/>
            </a:endParaRPr>
          </a:p>
        </p:txBody>
      </p:sp>
      <p:pic>
        <p:nvPicPr>
          <p:cNvPr id="1487879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87880" name="Rectangle 8"/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3" name="Picture 9" descr="Picture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7882" name="Rectangle 10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nb-NO" sz="2400">
              <a:cs typeface="+mn-cs"/>
            </a:endParaRPr>
          </a:p>
        </p:txBody>
      </p:sp>
      <p:sp>
        <p:nvSpPr>
          <p:cNvPr id="1487883" name="Text Box 11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000" b="1">
                <a:cs typeface="+mn-cs"/>
              </a:rPr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charset="0"/>
        <a:buChar char="−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0"/>
        <a:buChar char="§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q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q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q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q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q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bmp"/><Relationship Id="rId3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8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Distribution – Part II</a:t>
            </a:r>
            <a:endParaRPr lang="en-US" sz="4000" b="1" smtClean="0">
              <a:effectLst>
                <a:outerShdw blurRad="38100" dist="38100" dir="2700000" algn="tl">
                  <a:srgbClr val="DDDDDD"/>
                </a:outerShdw>
              </a:effectLst>
              <a:cs typeface="+mj-cs"/>
            </a:endParaRPr>
          </a:p>
        </p:txBody>
      </p:sp>
      <p:sp>
        <p:nvSpPr>
          <p:cNvPr id="1585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fld id="{4E0D8BB1-C0BE-D540-857A-1E2F7CE2751C}" type="datetime3">
              <a:rPr lang="en-US" smtClean="0">
                <a:cs typeface="+mn-cs"/>
              </a:rPr>
              <a:pPr eaLnBrk="1" hangingPunct="1">
                <a:defRPr/>
              </a:pPr>
              <a:t>22 October 2010</a:t>
            </a:fld>
            <a:endParaRPr lang="en-US" smtClean="0">
              <a:cs typeface="+mn-cs"/>
            </a:endParaRPr>
          </a:p>
        </p:txBody>
      </p:sp>
      <p:sp>
        <p:nvSpPr>
          <p:cNvPr id="1585156" name="Text Box 4"/>
          <p:cNvSpPr txBox="1">
            <a:spLocks noChangeArrowheads="1"/>
          </p:cNvSpPr>
          <p:nvPr/>
        </p:nvSpPr>
        <p:spPr bwMode="auto">
          <a:xfrm>
            <a:off x="1584325" y="1233488"/>
            <a:ext cx="613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>
                <a:solidFill>
                  <a:schemeClr val="tx2"/>
                </a:solidFill>
                <a:cs typeface="+mn-cs"/>
              </a:rPr>
              <a:t>INF5071 – Performance in distributed systems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Proxy Prefix Caching</a:t>
            </a:r>
          </a:p>
        </p:txBody>
      </p:sp>
      <p:sp>
        <p:nvSpPr>
          <p:cNvPr id="15953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Basic version</a:t>
            </a:r>
          </a:p>
          <a:p>
            <a:pPr lvl="1" eaLnBrk="1" hangingPunct="1">
              <a:defRPr/>
            </a:pPr>
            <a:r>
              <a:rPr lang="en-US" sz="2000" smtClean="0"/>
              <a:t>Practical</a:t>
            </a:r>
          </a:p>
          <a:p>
            <a:pPr lvl="1" eaLnBrk="1" hangingPunct="1">
              <a:defRPr/>
            </a:pPr>
            <a:r>
              <a:rPr lang="en-US" sz="2000" smtClean="0"/>
              <a:t>No multicast</a:t>
            </a:r>
          </a:p>
          <a:p>
            <a:pPr lvl="1" eaLnBrk="1" hangingPunct="1">
              <a:defRPr/>
            </a:pPr>
            <a:r>
              <a:rPr lang="en-US" sz="2000" smtClean="0"/>
              <a:t>Not optimized</a:t>
            </a:r>
          </a:p>
          <a:p>
            <a:pPr lvl="1" eaLnBrk="1" hangingPunct="1">
              <a:defRPr/>
            </a:pPr>
            <a:r>
              <a:rPr lang="en-US" sz="2000" smtClean="0"/>
              <a:t>Aimed at large ISPs</a:t>
            </a:r>
          </a:p>
          <a:p>
            <a:pPr lvl="1" eaLnBrk="1" hangingPunct="1">
              <a:defRPr/>
            </a:pPr>
            <a:r>
              <a:rPr lang="en-US" sz="2000" smtClean="0"/>
              <a:t>Wide-area scalable</a:t>
            </a:r>
          </a:p>
          <a:p>
            <a:pPr lvl="1" eaLnBrk="1" hangingPunct="1">
              <a:defRPr/>
            </a:pPr>
            <a:r>
              <a:rPr lang="en-US" sz="2000" smtClean="0"/>
              <a:t>Reduced server load</a:t>
            </a:r>
          </a:p>
          <a:p>
            <a:pPr lvl="1" eaLnBrk="1" hangingPunct="1">
              <a:defRPr/>
            </a:pPr>
            <a:r>
              <a:rPr lang="en-US" sz="2000" smtClean="0"/>
              <a:t>Reduced network load</a:t>
            </a:r>
          </a:p>
          <a:p>
            <a:pPr lvl="1" eaLnBrk="1" hangingPunct="1">
              <a:defRPr/>
            </a:pPr>
            <a:r>
              <a:rPr lang="en-US" sz="2000" smtClean="0"/>
              <a:t>Can support standard clients</a:t>
            </a:r>
          </a:p>
          <a:p>
            <a:pPr lvl="1" eaLnBrk="1" hangingPunct="1">
              <a:defRPr/>
            </a:pPr>
            <a:r>
              <a:rPr lang="en-US" sz="2000" smtClean="0"/>
              <a:t>Can partially hide jitter</a:t>
            </a:r>
          </a:p>
        </p:txBody>
      </p:sp>
      <p:sp>
        <p:nvSpPr>
          <p:cNvPr id="15953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Optimized versions</a:t>
            </a:r>
          </a:p>
          <a:p>
            <a:pPr lvl="1" eaLnBrk="1" hangingPunct="1">
              <a:defRPr/>
            </a:pPr>
            <a:r>
              <a:rPr lang="en-US" sz="2000" smtClean="0"/>
              <a:t>Theoretical</a:t>
            </a:r>
          </a:p>
          <a:p>
            <a:pPr lvl="1" eaLnBrk="1" hangingPunct="1">
              <a:defRPr/>
            </a:pPr>
            <a:r>
              <a:rPr lang="en-US" sz="2000" smtClean="0"/>
              <a:t>Multicast</a:t>
            </a:r>
          </a:p>
          <a:p>
            <a:pPr lvl="1" eaLnBrk="1" hangingPunct="1">
              <a:defRPr/>
            </a:pPr>
            <a:r>
              <a:rPr lang="en-US" sz="2000" smtClean="0"/>
              <a:t>Optimized</a:t>
            </a:r>
          </a:p>
          <a:p>
            <a:pPr lvl="1" eaLnBrk="1" hangingPunct="1">
              <a:defRPr/>
            </a:pPr>
            <a:r>
              <a:rPr lang="en-US" sz="2000" smtClean="0"/>
              <a:t>Optimum is constantly unstable</a:t>
            </a:r>
          </a:p>
          <a:p>
            <a:pPr lvl="2" eaLnBrk="1" hangingPunct="1">
              <a:defRPr/>
            </a:pPr>
            <a:r>
              <a:rPr lang="en-US" sz="1800" smtClean="0"/>
              <a:t>jitter and loss is experienced for each client 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Periodic Multicasting with Pre–Storage</a:t>
            </a:r>
          </a:p>
        </p:txBody>
      </p:sp>
      <p:sp>
        <p:nvSpPr>
          <p:cNvPr id="1596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Optimize storage and network</a:t>
            </a:r>
          </a:p>
          <a:p>
            <a:pPr lvl="1" eaLnBrk="1" hangingPunct="1">
              <a:defRPr/>
            </a:pPr>
            <a:r>
              <a:rPr lang="en-US" sz="2000" smtClean="0"/>
              <a:t>Wide-area scalable</a:t>
            </a:r>
          </a:p>
          <a:p>
            <a:pPr lvl="1" eaLnBrk="1" hangingPunct="1">
              <a:defRPr/>
            </a:pPr>
            <a:r>
              <a:rPr lang="en-US" sz="2000" smtClean="0"/>
              <a:t>Minimal server load achievable</a:t>
            </a:r>
          </a:p>
          <a:p>
            <a:pPr lvl="1" eaLnBrk="1" hangingPunct="1">
              <a:defRPr/>
            </a:pPr>
            <a:r>
              <a:rPr lang="en-US" sz="2000" smtClean="0"/>
              <a:t>Reduced network load</a:t>
            </a:r>
          </a:p>
          <a:p>
            <a:pPr lvl="1" eaLnBrk="1" hangingPunct="1">
              <a:defRPr/>
            </a:pPr>
            <a:r>
              <a:rPr lang="en-US" sz="2000" smtClean="0"/>
              <a:t>Can support standard clients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Specials</a:t>
            </a:r>
          </a:p>
          <a:p>
            <a:pPr lvl="1" eaLnBrk="1" hangingPunct="1">
              <a:defRPr/>
            </a:pPr>
            <a:r>
              <a:rPr lang="en-US" sz="2000" smtClean="0"/>
              <a:t>Can optimize network load per subtree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Negative</a:t>
            </a:r>
          </a:p>
          <a:p>
            <a:pPr lvl="1" eaLnBrk="1" hangingPunct="1">
              <a:defRPr/>
            </a:pPr>
            <a:r>
              <a:rPr lang="en-US" sz="2000" smtClean="0"/>
              <a:t>Bad error behaviour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 flipH="1">
            <a:off x="5837238" y="5499100"/>
            <a:ext cx="385762" cy="387350"/>
            <a:chOff x="4666" y="2982"/>
            <a:chExt cx="481" cy="568"/>
          </a:xfrm>
        </p:grpSpPr>
        <p:sp>
          <p:nvSpPr>
            <p:cNvPr id="25962" name="AutoShape 5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3" name="Freeform 6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4" name="Freeform 7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5" name="Freeform 8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6" name="Freeform 9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7" name="Freeform 10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8" name="Freeform 11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9" name="Freeform 12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0" name="Freeform 13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1" name="Freeform 14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2" name="Freeform 15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3" name="Freeform 16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4" name="Freeform 17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5" name="Freeform 18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6" name="Freeform 19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7" name="Freeform 20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8" name="Freeform 21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9" name="Freeform 22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0" name="Freeform 23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4" name="Group 24"/>
          <p:cNvGrpSpPr>
            <a:grpSpLocks/>
          </p:cNvGrpSpPr>
          <p:nvPr/>
        </p:nvGrpSpPr>
        <p:grpSpPr bwMode="auto">
          <a:xfrm flipH="1">
            <a:off x="7951788" y="5459413"/>
            <a:ext cx="385762" cy="387350"/>
            <a:chOff x="4666" y="2982"/>
            <a:chExt cx="481" cy="568"/>
          </a:xfrm>
        </p:grpSpPr>
        <p:sp>
          <p:nvSpPr>
            <p:cNvPr id="2594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4" name="Freeform 26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5" name="Freeform 27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6" name="Freeform 28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7" name="Freeform 29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8" name="Freeform 30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9" name="Freeform 31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0" name="Freeform 32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1" name="Freeform 33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2" name="Freeform 34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3" name="Freeform 35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4" name="Freeform 36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5" name="Freeform 37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6" name="Freeform 38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7" name="Freeform 39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8" name="Freeform 40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9" name="Freeform 41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0" name="Freeform 42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1" name="Freeform 43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5" name="Group 44"/>
          <p:cNvGrpSpPr>
            <a:grpSpLocks/>
          </p:cNvGrpSpPr>
          <p:nvPr/>
        </p:nvGrpSpPr>
        <p:grpSpPr bwMode="auto">
          <a:xfrm>
            <a:off x="5634038" y="1609725"/>
            <a:ext cx="731837" cy="449263"/>
            <a:chOff x="2896" y="2246"/>
            <a:chExt cx="561" cy="405"/>
          </a:xfrm>
        </p:grpSpPr>
        <p:sp>
          <p:nvSpPr>
            <p:cNvPr id="25914" name="Freeform 4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5" name="Freeform 4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6" name="Freeform 4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7" name="Freeform 4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8" name="Freeform 4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9" name="Freeform 5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0" name="Freeform 5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1" name="Freeform 5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2" name="Freeform 5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3" name="Freeform 5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4" name="Freeform 5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5" name="Freeform 5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6" name="Freeform 5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7" name="Freeform 5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8" name="Freeform 5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9" name="Freeform 6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0" name="Freeform 6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1" name="Freeform 6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2" name="Freeform 6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3" name="Freeform 6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4" name="Freeform 6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5" name="Freeform 6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6" name="Freeform 6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7" name="Freeform 6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8" name="Freeform 6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9" name="Freeform 7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0" name="Freeform 7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1" name="Freeform 7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2" name="Freeform 7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74"/>
          <p:cNvGrpSpPr>
            <a:grpSpLocks/>
          </p:cNvGrpSpPr>
          <p:nvPr/>
        </p:nvGrpSpPr>
        <p:grpSpPr bwMode="auto">
          <a:xfrm>
            <a:off x="5989638" y="3125788"/>
            <a:ext cx="679450" cy="423862"/>
            <a:chOff x="2896" y="2246"/>
            <a:chExt cx="561" cy="405"/>
          </a:xfrm>
        </p:grpSpPr>
        <p:sp>
          <p:nvSpPr>
            <p:cNvPr id="25885" name="Freeform 7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6" name="Freeform 7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7" name="Freeform 7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8" name="Freeform 7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9" name="Freeform 7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0" name="Freeform 8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1" name="Freeform 8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2" name="Freeform 8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3" name="Freeform 8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4" name="Freeform 8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5" name="Freeform 8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6" name="Freeform 8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7" name="Freeform 8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8" name="Freeform 8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9" name="Freeform 8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0" name="Freeform 9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1" name="Freeform 9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2" name="Freeform 9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3" name="Freeform 9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4" name="Freeform 9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5" name="Freeform 9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6" name="Freeform 9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7" name="Freeform 9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8" name="Freeform 9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9" name="Freeform 9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0" name="Freeform 10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1" name="Freeform 10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2" name="Freeform 10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3" name="Freeform 10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104"/>
          <p:cNvGrpSpPr>
            <a:grpSpLocks/>
          </p:cNvGrpSpPr>
          <p:nvPr/>
        </p:nvGrpSpPr>
        <p:grpSpPr bwMode="auto">
          <a:xfrm>
            <a:off x="6442075" y="3921125"/>
            <a:ext cx="679450" cy="423863"/>
            <a:chOff x="2896" y="2246"/>
            <a:chExt cx="561" cy="405"/>
          </a:xfrm>
        </p:grpSpPr>
        <p:sp>
          <p:nvSpPr>
            <p:cNvPr id="25856" name="Freeform 10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7" name="Freeform 10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8" name="Freeform 10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9" name="Freeform 10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0" name="Freeform 10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1" name="Freeform 11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2" name="Freeform 11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3" name="Freeform 11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4" name="Freeform 11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5" name="Freeform 11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6" name="Freeform 11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7" name="Freeform 11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8" name="Freeform 11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9" name="Freeform 11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0" name="Freeform 11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1" name="Freeform 12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2" name="Freeform 12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3" name="Freeform 12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4" name="Freeform 12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5" name="Freeform 12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6" name="Freeform 12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7" name="Freeform 12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8" name="Freeform 12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9" name="Freeform 12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0" name="Freeform 12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1" name="Freeform 13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2" name="Freeform 13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3" name="Freeform 13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4" name="Freeform 13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134"/>
          <p:cNvGrpSpPr>
            <a:grpSpLocks/>
          </p:cNvGrpSpPr>
          <p:nvPr/>
        </p:nvGrpSpPr>
        <p:grpSpPr bwMode="auto">
          <a:xfrm>
            <a:off x="5592763" y="3906838"/>
            <a:ext cx="679450" cy="423862"/>
            <a:chOff x="2896" y="2246"/>
            <a:chExt cx="561" cy="405"/>
          </a:xfrm>
        </p:grpSpPr>
        <p:sp>
          <p:nvSpPr>
            <p:cNvPr id="25827" name="Freeform 13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" name="Freeform 13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" name="Freeform 13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" name="Freeform 13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1" name="Freeform 13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2" name="Freeform 14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3" name="Freeform 14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4" name="Freeform 14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5" name="Freeform 14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6" name="Freeform 14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7" name="Freeform 14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8" name="Freeform 14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9" name="Freeform 14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0" name="Freeform 14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1" name="Freeform 14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2" name="Freeform 15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3" name="Freeform 15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4" name="Freeform 15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5" name="Freeform 15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6" name="Freeform 15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7" name="Freeform 15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8" name="Freeform 15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9" name="Freeform 15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0" name="Freeform 15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1" name="Freeform 15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2" name="Freeform 16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3" name="Freeform 16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4" name="Freeform 16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5" name="Freeform 16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164"/>
          <p:cNvGrpSpPr>
            <a:grpSpLocks/>
          </p:cNvGrpSpPr>
          <p:nvPr/>
        </p:nvGrpSpPr>
        <p:grpSpPr bwMode="auto">
          <a:xfrm>
            <a:off x="7483475" y="2686050"/>
            <a:ext cx="477838" cy="257175"/>
            <a:chOff x="2896" y="2246"/>
            <a:chExt cx="561" cy="405"/>
          </a:xfrm>
        </p:grpSpPr>
        <p:sp>
          <p:nvSpPr>
            <p:cNvPr id="25798" name="Freeform 16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Freeform 16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Freeform 16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Freeform 16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Freeform 16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Freeform 17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Freeform 17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Freeform 17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Freeform 17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" name="Freeform 17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" name="Freeform 17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" name="Freeform 17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" name="Freeform 17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" name="Freeform 17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" name="Freeform 17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" name="Freeform 18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" name="Freeform 18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" name="Freeform 18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" name="Freeform 18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Freeform 18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" name="Freeform 18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" name="Freeform 18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" name="Freeform 18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" name="Freeform 18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" name="Freeform 18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" name="Freeform 19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" name="Freeform 19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" name="Freeform 19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" name="Freeform 19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194"/>
          <p:cNvGrpSpPr>
            <a:grpSpLocks/>
          </p:cNvGrpSpPr>
          <p:nvPr/>
        </p:nvGrpSpPr>
        <p:grpSpPr bwMode="auto">
          <a:xfrm>
            <a:off x="7785100" y="2073275"/>
            <a:ext cx="477838" cy="257175"/>
            <a:chOff x="2896" y="2246"/>
            <a:chExt cx="561" cy="405"/>
          </a:xfrm>
        </p:grpSpPr>
        <p:sp>
          <p:nvSpPr>
            <p:cNvPr id="25769" name="Freeform 19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Freeform 19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Freeform 19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Freeform 19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Freeform 19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Freeform 20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Freeform 20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Freeform 20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Freeform 20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Freeform 20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Freeform 20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Freeform 20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Freeform 20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Freeform 20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Freeform 20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Freeform 21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Freeform 21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Freeform 21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7" name="Freeform 21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Freeform 21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9" name="Freeform 21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Freeform 21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1" name="Freeform 21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2" name="Freeform 21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Freeform 21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Freeform 22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5" name="Freeform 22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6" name="Freeform 22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Freeform 22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224"/>
          <p:cNvGrpSpPr>
            <a:grpSpLocks/>
          </p:cNvGrpSpPr>
          <p:nvPr/>
        </p:nvGrpSpPr>
        <p:grpSpPr bwMode="auto">
          <a:xfrm>
            <a:off x="7732713" y="3094038"/>
            <a:ext cx="477837" cy="257175"/>
            <a:chOff x="2896" y="2246"/>
            <a:chExt cx="561" cy="405"/>
          </a:xfrm>
        </p:grpSpPr>
        <p:sp>
          <p:nvSpPr>
            <p:cNvPr id="25740" name="Freeform 22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Freeform 22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Freeform 22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Freeform 22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Freeform 22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Freeform 23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Freeform 23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7" name="Freeform 23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Freeform 23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Freeform 23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0" name="Freeform 23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Freeform 23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Freeform 23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3" name="Freeform 23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Freeform 23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Freeform 24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6" name="Freeform 24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Freeform 24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Freeform 24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Freeform 24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Freeform 24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Freeform 24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Freeform 24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Freeform 24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Freeform 24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Freeform 25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Freeform 25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Freeform 25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Freeform 25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2" name="Group 254"/>
          <p:cNvGrpSpPr>
            <a:grpSpLocks/>
          </p:cNvGrpSpPr>
          <p:nvPr/>
        </p:nvGrpSpPr>
        <p:grpSpPr bwMode="auto">
          <a:xfrm>
            <a:off x="7524750" y="3670300"/>
            <a:ext cx="477838" cy="257175"/>
            <a:chOff x="2896" y="2246"/>
            <a:chExt cx="561" cy="405"/>
          </a:xfrm>
        </p:grpSpPr>
        <p:sp>
          <p:nvSpPr>
            <p:cNvPr id="25711" name="Freeform 25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25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25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25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Freeform 25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Freeform 26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26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26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Freeform 26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Freeform 26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26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26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Freeform 26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Freeform 26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Freeform 26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Freeform 27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Freeform 27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Freeform 27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Freeform 27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Freeform 27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Freeform 27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Freeform 27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Freeform 27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Freeform 27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Freeform 27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Freeform 28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Freeform 28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Freeform 28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Freeform 28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3" name="Group 284"/>
          <p:cNvGrpSpPr>
            <a:grpSpLocks/>
          </p:cNvGrpSpPr>
          <p:nvPr/>
        </p:nvGrpSpPr>
        <p:grpSpPr bwMode="auto">
          <a:xfrm>
            <a:off x="8056563" y="2670175"/>
            <a:ext cx="477837" cy="257175"/>
            <a:chOff x="2896" y="2246"/>
            <a:chExt cx="561" cy="405"/>
          </a:xfrm>
        </p:grpSpPr>
        <p:sp>
          <p:nvSpPr>
            <p:cNvPr id="25682" name="Freeform 28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28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8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28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28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29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29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29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29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29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Freeform 29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Freeform 29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29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Freeform 29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Freeform 29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Freeform 30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30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Freeform 30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Freeform 30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Freeform 30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30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Freeform 30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Freeform 30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Freeform 30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Freeform 30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Freeform 31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Freeform 31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Freeform 31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31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4" name="Group 314"/>
          <p:cNvGrpSpPr>
            <a:grpSpLocks/>
          </p:cNvGrpSpPr>
          <p:nvPr/>
        </p:nvGrpSpPr>
        <p:grpSpPr bwMode="auto">
          <a:xfrm>
            <a:off x="8007350" y="3675063"/>
            <a:ext cx="477838" cy="257175"/>
            <a:chOff x="2896" y="2246"/>
            <a:chExt cx="561" cy="405"/>
          </a:xfrm>
        </p:grpSpPr>
        <p:sp>
          <p:nvSpPr>
            <p:cNvPr id="25653" name="Freeform 31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31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31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31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31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32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32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32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32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32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32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32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32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32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32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33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33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33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33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33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33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33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33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33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33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34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34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34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34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6760" name="Text Box 344"/>
          <p:cNvSpPr txBox="1">
            <a:spLocks noChangeArrowheads="1"/>
          </p:cNvSpPr>
          <p:nvPr/>
        </p:nvSpPr>
        <p:spPr bwMode="auto">
          <a:xfrm>
            <a:off x="5643563" y="5913438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200">
                <a:cs typeface="+mn-cs"/>
              </a:rPr>
              <a:t>1</a:t>
            </a:r>
            <a:r>
              <a:rPr lang="nb-NO" sz="1200" baseline="30000">
                <a:cs typeface="+mn-cs"/>
              </a:rPr>
              <a:t>st</a:t>
            </a:r>
            <a:r>
              <a:rPr lang="nb-NO" sz="1200">
                <a:cs typeface="+mn-cs"/>
              </a:rPr>
              <a:t> client</a:t>
            </a:r>
            <a:endParaRPr lang="en-US" sz="1200">
              <a:cs typeface="+mn-cs"/>
            </a:endParaRPr>
          </a:p>
        </p:txBody>
      </p:sp>
      <p:sp>
        <p:nvSpPr>
          <p:cNvPr id="1596761" name="Text Box 345"/>
          <p:cNvSpPr txBox="1">
            <a:spLocks noChangeArrowheads="1"/>
          </p:cNvSpPr>
          <p:nvPr/>
        </p:nvSpPr>
        <p:spPr bwMode="auto">
          <a:xfrm>
            <a:off x="7791450" y="5881688"/>
            <a:ext cx="784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200">
                <a:cs typeface="+mn-cs"/>
              </a:rPr>
              <a:t>2</a:t>
            </a:r>
            <a:r>
              <a:rPr lang="nb-NO" sz="1200" baseline="30000">
                <a:cs typeface="+mn-cs"/>
              </a:rPr>
              <a:t>nd</a:t>
            </a:r>
            <a:r>
              <a:rPr lang="nb-NO" sz="1200">
                <a:cs typeface="+mn-cs"/>
              </a:rPr>
              <a:t> client</a:t>
            </a:r>
            <a:endParaRPr lang="en-US" sz="1200">
              <a:cs typeface="+mn-cs"/>
            </a:endParaRPr>
          </a:p>
        </p:txBody>
      </p:sp>
      <p:sp>
        <p:nvSpPr>
          <p:cNvPr id="1596762" name="Rectangle 346"/>
          <p:cNvSpPr>
            <a:spLocks noChangeArrowheads="1"/>
          </p:cNvSpPr>
          <p:nvPr/>
        </p:nvSpPr>
        <p:spPr bwMode="auto">
          <a:xfrm rot="5400000">
            <a:off x="4781550" y="4214813"/>
            <a:ext cx="131763" cy="230187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63" name="Rectangle 347"/>
          <p:cNvSpPr>
            <a:spLocks noChangeArrowheads="1"/>
          </p:cNvSpPr>
          <p:nvPr/>
        </p:nvSpPr>
        <p:spPr bwMode="auto">
          <a:xfrm rot="5400000">
            <a:off x="6680201" y="1520825"/>
            <a:ext cx="138112" cy="94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64" name="Rectangle 348"/>
          <p:cNvSpPr>
            <a:spLocks noChangeArrowheads="1"/>
          </p:cNvSpPr>
          <p:nvPr/>
        </p:nvSpPr>
        <p:spPr bwMode="auto">
          <a:xfrm rot="5400000">
            <a:off x="5568950" y="3055938"/>
            <a:ext cx="138113" cy="94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65" name="Rectangle 349"/>
          <p:cNvSpPr>
            <a:spLocks noChangeArrowheads="1"/>
          </p:cNvSpPr>
          <p:nvPr/>
        </p:nvSpPr>
        <p:spPr bwMode="auto">
          <a:xfrm rot="5400000">
            <a:off x="5137151" y="3854450"/>
            <a:ext cx="138112" cy="94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66" name="Rectangle 350"/>
          <p:cNvSpPr>
            <a:spLocks noChangeArrowheads="1"/>
          </p:cNvSpPr>
          <p:nvPr/>
        </p:nvSpPr>
        <p:spPr bwMode="auto">
          <a:xfrm rot="5400000">
            <a:off x="7383462" y="3859213"/>
            <a:ext cx="138113" cy="94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67" name="Rectangle 351"/>
          <p:cNvSpPr>
            <a:spLocks noChangeArrowheads="1"/>
          </p:cNvSpPr>
          <p:nvPr/>
        </p:nvSpPr>
        <p:spPr bwMode="auto">
          <a:xfrm rot="5400000">
            <a:off x="5456237" y="3411538"/>
            <a:ext cx="131763" cy="230188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68" name="Rectangle 352"/>
          <p:cNvSpPr>
            <a:spLocks noChangeArrowheads="1"/>
          </p:cNvSpPr>
          <p:nvPr/>
        </p:nvSpPr>
        <p:spPr bwMode="auto">
          <a:xfrm rot="5400000">
            <a:off x="6918325" y="1755775"/>
            <a:ext cx="131763" cy="474663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69" name="Rectangle 353"/>
          <p:cNvSpPr>
            <a:spLocks noChangeArrowheads="1"/>
          </p:cNvSpPr>
          <p:nvPr/>
        </p:nvSpPr>
        <p:spPr bwMode="auto">
          <a:xfrm rot="5400000">
            <a:off x="7027863" y="4219575"/>
            <a:ext cx="131762" cy="230188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0" name="Rectangle 354"/>
          <p:cNvSpPr>
            <a:spLocks noChangeArrowheads="1"/>
          </p:cNvSpPr>
          <p:nvPr/>
        </p:nvSpPr>
        <p:spPr bwMode="auto">
          <a:xfrm rot="5400000">
            <a:off x="8574088" y="1841500"/>
            <a:ext cx="138112" cy="94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1" name="Rectangle 355"/>
          <p:cNvSpPr>
            <a:spLocks noChangeArrowheads="1"/>
          </p:cNvSpPr>
          <p:nvPr/>
        </p:nvSpPr>
        <p:spPr bwMode="auto">
          <a:xfrm rot="5400000">
            <a:off x="8358981" y="2101057"/>
            <a:ext cx="131763" cy="4254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2" name="Rectangle 356"/>
          <p:cNvSpPr>
            <a:spLocks noChangeArrowheads="1"/>
          </p:cNvSpPr>
          <p:nvPr/>
        </p:nvSpPr>
        <p:spPr bwMode="auto">
          <a:xfrm rot="5400000">
            <a:off x="8539162" y="2820988"/>
            <a:ext cx="138113" cy="94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3" name="Rectangle 357"/>
          <p:cNvSpPr>
            <a:spLocks noChangeArrowheads="1"/>
          </p:cNvSpPr>
          <p:nvPr/>
        </p:nvSpPr>
        <p:spPr bwMode="auto">
          <a:xfrm rot="5400000">
            <a:off x="8497888" y="3254375"/>
            <a:ext cx="131762" cy="77788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4" name="Freeform 358"/>
          <p:cNvSpPr>
            <a:spLocks/>
          </p:cNvSpPr>
          <p:nvPr/>
        </p:nvSpPr>
        <p:spPr bwMode="auto">
          <a:xfrm>
            <a:off x="5645150" y="2057400"/>
            <a:ext cx="1028700" cy="1362075"/>
          </a:xfrm>
          <a:custGeom>
            <a:avLst/>
            <a:gdLst>
              <a:gd name="T0" fmla="*/ 648 w 648"/>
              <a:gd name="T1" fmla="*/ 0 h 858"/>
              <a:gd name="T2" fmla="*/ 537 w 648"/>
              <a:gd name="T3" fmla="*/ 216 h 858"/>
              <a:gd name="T4" fmla="*/ 271 w 648"/>
              <a:gd name="T5" fmla="*/ 404 h 858"/>
              <a:gd name="T6" fmla="*/ 0 w 648"/>
              <a:gd name="T7" fmla="*/ 85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8" h="858">
                <a:moveTo>
                  <a:pt x="648" y="0"/>
                </a:moveTo>
                <a:cubicBezTo>
                  <a:pt x="630" y="36"/>
                  <a:pt x="600" y="149"/>
                  <a:pt x="537" y="216"/>
                </a:cubicBezTo>
                <a:cubicBezTo>
                  <a:pt x="474" y="283"/>
                  <a:pt x="360" y="297"/>
                  <a:pt x="271" y="404"/>
                </a:cubicBezTo>
                <a:cubicBezTo>
                  <a:pt x="182" y="511"/>
                  <a:pt x="56" y="764"/>
                  <a:pt x="0" y="858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5" name="Freeform 359"/>
          <p:cNvSpPr>
            <a:spLocks/>
          </p:cNvSpPr>
          <p:nvPr/>
        </p:nvSpPr>
        <p:spPr bwMode="auto">
          <a:xfrm>
            <a:off x="6645275" y="2057400"/>
            <a:ext cx="1947863" cy="1144588"/>
          </a:xfrm>
          <a:custGeom>
            <a:avLst/>
            <a:gdLst>
              <a:gd name="T0" fmla="*/ 18 w 1227"/>
              <a:gd name="T1" fmla="*/ 0 h 721"/>
              <a:gd name="T2" fmla="*/ 153 w 1227"/>
              <a:gd name="T3" fmla="*/ 522 h 721"/>
              <a:gd name="T4" fmla="*/ 934 w 1227"/>
              <a:gd name="T5" fmla="*/ 616 h 721"/>
              <a:gd name="T6" fmla="*/ 1227 w 1227"/>
              <a:gd name="T7" fmla="*/ 721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721">
                <a:moveTo>
                  <a:pt x="18" y="0"/>
                </a:moveTo>
                <a:cubicBezTo>
                  <a:pt x="40" y="87"/>
                  <a:pt x="0" y="419"/>
                  <a:pt x="153" y="522"/>
                </a:cubicBezTo>
                <a:cubicBezTo>
                  <a:pt x="306" y="625"/>
                  <a:pt x="755" y="583"/>
                  <a:pt x="934" y="616"/>
                </a:cubicBezTo>
                <a:cubicBezTo>
                  <a:pt x="1113" y="649"/>
                  <a:pt x="1166" y="699"/>
                  <a:pt x="1227" y="721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6" name="Freeform 360"/>
          <p:cNvSpPr>
            <a:spLocks/>
          </p:cNvSpPr>
          <p:nvPr/>
        </p:nvSpPr>
        <p:spPr bwMode="auto">
          <a:xfrm>
            <a:off x="6670675" y="1787525"/>
            <a:ext cx="1946275" cy="652463"/>
          </a:xfrm>
          <a:custGeom>
            <a:avLst/>
            <a:gdLst>
              <a:gd name="T0" fmla="*/ 0 w 1226"/>
              <a:gd name="T1" fmla="*/ 171 h 411"/>
              <a:gd name="T2" fmla="*/ 184 w 1226"/>
              <a:gd name="T3" fmla="*/ 386 h 411"/>
              <a:gd name="T4" fmla="*/ 927 w 1226"/>
              <a:gd name="T5" fmla="*/ 20 h 411"/>
              <a:gd name="T6" fmla="*/ 1226 w 1226"/>
              <a:gd name="T7" fmla="*/ 26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6" h="411">
                <a:moveTo>
                  <a:pt x="0" y="171"/>
                </a:moveTo>
                <a:cubicBezTo>
                  <a:pt x="31" y="207"/>
                  <a:pt x="30" y="411"/>
                  <a:pt x="184" y="386"/>
                </a:cubicBezTo>
                <a:cubicBezTo>
                  <a:pt x="338" y="361"/>
                  <a:pt x="753" y="40"/>
                  <a:pt x="927" y="20"/>
                </a:cubicBezTo>
                <a:cubicBezTo>
                  <a:pt x="1101" y="0"/>
                  <a:pt x="1164" y="213"/>
                  <a:pt x="1226" y="264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7" name="Freeform 361"/>
          <p:cNvSpPr>
            <a:spLocks/>
          </p:cNvSpPr>
          <p:nvPr/>
        </p:nvSpPr>
        <p:spPr bwMode="auto">
          <a:xfrm>
            <a:off x="7737475" y="2373313"/>
            <a:ext cx="263525" cy="255587"/>
          </a:xfrm>
          <a:custGeom>
            <a:avLst/>
            <a:gdLst>
              <a:gd name="T0" fmla="*/ 166 w 166"/>
              <a:gd name="T1" fmla="*/ 0 h 161"/>
              <a:gd name="T2" fmla="*/ 116 w 166"/>
              <a:gd name="T3" fmla="*/ 39 h 161"/>
              <a:gd name="T4" fmla="*/ 33 w 166"/>
              <a:gd name="T5" fmla="*/ 45 h 161"/>
              <a:gd name="T6" fmla="*/ 0 w 16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61">
                <a:moveTo>
                  <a:pt x="166" y="0"/>
                </a:moveTo>
                <a:cubicBezTo>
                  <a:pt x="152" y="16"/>
                  <a:pt x="138" y="32"/>
                  <a:pt x="116" y="39"/>
                </a:cubicBezTo>
                <a:cubicBezTo>
                  <a:pt x="94" y="46"/>
                  <a:pt x="52" y="25"/>
                  <a:pt x="33" y="45"/>
                </a:cubicBezTo>
                <a:cubicBezTo>
                  <a:pt x="14" y="65"/>
                  <a:pt x="7" y="113"/>
                  <a:pt x="0" y="161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8" name="Freeform 362"/>
          <p:cNvSpPr>
            <a:spLocks/>
          </p:cNvSpPr>
          <p:nvPr/>
        </p:nvSpPr>
        <p:spPr bwMode="auto">
          <a:xfrm flipH="1">
            <a:off x="8013700" y="2386013"/>
            <a:ext cx="263525" cy="255587"/>
          </a:xfrm>
          <a:custGeom>
            <a:avLst/>
            <a:gdLst>
              <a:gd name="T0" fmla="*/ 166 w 166"/>
              <a:gd name="T1" fmla="*/ 0 h 161"/>
              <a:gd name="T2" fmla="*/ 116 w 166"/>
              <a:gd name="T3" fmla="*/ 39 h 161"/>
              <a:gd name="T4" fmla="*/ 33 w 166"/>
              <a:gd name="T5" fmla="*/ 45 h 161"/>
              <a:gd name="T6" fmla="*/ 0 w 16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61">
                <a:moveTo>
                  <a:pt x="166" y="0"/>
                </a:moveTo>
                <a:cubicBezTo>
                  <a:pt x="152" y="16"/>
                  <a:pt x="138" y="32"/>
                  <a:pt x="116" y="39"/>
                </a:cubicBezTo>
                <a:cubicBezTo>
                  <a:pt x="94" y="46"/>
                  <a:pt x="52" y="25"/>
                  <a:pt x="33" y="45"/>
                </a:cubicBezTo>
                <a:cubicBezTo>
                  <a:pt x="14" y="65"/>
                  <a:pt x="7" y="113"/>
                  <a:pt x="0" y="161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79" name="Freeform 363"/>
          <p:cNvSpPr>
            <a:spLocks/>
          </p:cNvSpPr>
          <p:nvPr/>
        </p:nvSpPr>
        <p:spPr bwMode="auto">
          <a:xfrm>
            <a:off x="7697788" y="3389313"/>
            <a:ext cx="263525" cy="255587"/>
          </a:xfrm>
          <a:custGeom>
            <a:avLst/>
            <a:gdLst>
              <a:gd name="T0" fmla="*/ 166 w 166"/>
              <a:gd name="T1" fmla="*/ 0 h 161"/>
              <a:gd name="T2" fmla="*/ 116 w 166"/>
              <a:gd name="T3" fmla="*/ 39 h 161"/>
              <a:gd name="T4" fmla="*/ 33 w 166"/>
              <a:gd name="T5" fmla="*/ 45 h 161"/>
              <a:gd name="T6" fmla="*/ 0 w 16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61">
                <a:moveTo>
                  <a:pt x="166" y="0"/>
                </a:moveTo>
                <a:cubicBezTo>
                  <a:pt x="152" y="16"/>
                  <a:pt x="138" y="32"/>
                  <a:pt x="116" y="39"/>
                </a:cubicBezTo>
                <a:cubicBezTo>
                  <a:pt x="94" y="46"/>
                  <a:pt x="52" y="25"/>
                  <a:pt x="33" y="45"/>
                </a:cubicBezTo>
                <a:cubicBezTo>
                  <a:pt x="14" y="65"/>
                  <a:pt x="7" y="113"/>
                  <a:pt x="0" y="161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80" name="Freeform 364"/>
          <p:cNvSpPr>
            <a:spLocks/>
          </p:cNvSpPr>
          <p:nvPr/>
        </p:nvSpPr>
        <p:spPr bwMode="auto">
          <a:xfrm flipH="1">
            <a:off x="7974013" y="3402013"/>
            <a:ext cx="263525" cy="255587"/>
          </a:xfrm>
          <a:custGeom>
            <a:avLst/>
            <a:gdLst>
              <a:gd name="T0" fmla="*/ 166 w 166"/>
              <a:gd name="T1" fmla="*/ 0 h 161"/>
              <a:gd name="T2" fmla="*/ 116 w 166"/>
              <a:gd name="T3" fmla="*/ 39 h 161"/>
              <a:gd name="T4" fmla="*/ 33 w 166"/>
              <a:gd name="T5" fmla="*/ 45 h 161"/>
              <a:gd name="T6" fmla="*/ 0 w 16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61">
                <a:moveTo>
                  <a:pt x="166" y="0"/>
                </a:moveTo>
                <a:cubicBezTo>
                  <a:pt x="152" y="16"/>
                  <a:pt x="138" y="32"/>
                  <a:pt x="116" y="39"/>
                </a:cubicBezTo>
                <a:cubicBezTo>
                  <a:pt x="94" y="46"/>
                  <a:pt x="52" y="25"/>
                  <a:pt x="33" y="45"/>
                </a:cubicBezTo>
                <a:cubicBezTo>
                  <a:pt x="14" y="65"/>
                  <a:pt x="7" y="113"/>
                  <a:pt x="0" y="161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81" name="Freeform 365"/>
          <p:cNvSpPr>
            <a:spLocks/>
          </p:cNvSpPr>
          <p:nvPr/>
        </p:nvSpPr>
        <p:spPr bwMode="auto">
          <a:xfrm>
            <a:off x="4967288" y="3630613"/>
            <a:ext cx="431800" cy="581025"/>
          </a:xfrm>
          <a:custGeom>
            <a:avLst/>
            <a:gdLst>
              <a:gd name="T0" fmla="*/ 272 w 272"/>
              <a:gd name="T1" fmla="*/ 0 h 366"/>
              <a:gd name="T2" fmla="*/ 133 w 272"/>
              <a:gd name="T3" fmla="*/ 172 h 366"/>
              <a:gd name="T4" fmla="*/ 0 w 272"/>
              <a:gd name="T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366">
                <a:moveTo>
                  <a:pt x="272" y="0"/>
                </a:moveTo>
                <a:cubicBezTo>
                  <a:pt x="225" y="55"/>
                  <a:pt x="178" y="111"/>
                  <a:pt x="133" y="172"/>
                </a:cubicBezTo>
                <a:cubicBezTo>
                  <a:pt x="88" y="233"/>
                  <a:pt x="23" y="334"/>
                  <a:pt x="0" y="366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82" name="Freeform 366"/>
          <p:cNvSpPr>
            <a:spLocks/>
          </p:cNvSpPr>
          <p:nvPr/>
        </p:nvSpPr>
        <p:spPr bwMode="auto">
          <a:xfrm>
            <a:off x="5416550" y="3630613"/>
            <a:ext cx="1793875" cy="588962"/>
          </a:xfrm>
          <a:custGeom>
            <a:avLst/>
            <a:gdLst>
              <a:gd name="T0" fmla="*/ 0 w 1130"/>
              <a:gd name="T1" fmla="*/ 0 h 371"/>
              <a:gd name="T2" fmla="*/ 205 w 1130"/>
              <a:gd name="T3" fmla="*/ 67 h 371"/>
              <a:gd name="T4" fmla="*/ 709 w 1130"/>
              <a:gd name="T5" fmla="*/ 56 h 371"/>
              <a:gd name="T6" fmla="*/ 1130 w 113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0" h="371">
                <a:moveTo>
                  <a:pt x="0" y="0"/>
                </a:moveTo>
                <a:cubicBezTo>
                  <a:pt x="43" y="29"/>
                  <a:pt x="87" y="58"/>
                  <a:pt x="205" y="67"/>
                </a:cubicBezTo>
                <a:cubicBezTo>
                  <a:pt x="323" y="76"/>
                  <a:pt x="555" y="5"/>
                  <a:pt x="709" y="56"/>
                </a:cubicBezTo>
                <a:cubicBezTo>
                  <a:pt x="863" y="107"/>
                  <a:pt x="996" y="239"/>
                  <a:pt x="1130" y="371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83" name="Freeform 367"/>
          <p:cNvSpPr>
            <a:spLocks/>
          </p:cNvSpPr>
          <p:nvPr/>
        </p:nvSpPr>
        <p:spPr bwMode="auto">
          <a:xfrm>
            <a:off x="4984750" y="4405313"/>
            <a:ext cx="1055688" cy="1054100"/>
          </a:xfrm>
          <a:custGeom>
            <a:avLst/>
            <a:gdLst>
              <a:gd name="T0" fmla="*/ 0 w 665"/>
              <a:gd name="T1" fmla="*/ 0 h 664"/>
              <a:gd name="T2" fmla="*/ 405 w 665"/>
              <a:gd name="T3" fmla="*/ 304 h 664"/>
              <a:gd name="T4" fmla="*/ 665 w 665"/>
              <a:gd name="T5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5" h="664">
                <a:moveTo>
                  <a:pt x="0" y="0"/>
                </a:moveTo>
                <a:cubicBezTo>
                  <a:pt x="147" y="96"/>
                  <a:pt x="294" y="193"/>
                  <a:pt x="405" y="304"/>
                </a:cubicBezTo>
                <a:cubicBezTo>
                  <a:pt x="516" y="415"/>
                  <a:pt x="590" y="539"/>
                  <a:pt x="665" y="664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84" name="Freeform 368"/>
          <p:cNvSpPr>
            <a:spLocks/>
          </p:cNvSpPr>
          <p:nvPr/>
        </p:nvSpPr>
        <p:spPr bwMode="auto">
          <a:xfrm>
            <a:off x="7235825" y="4430713"/>
            <a:ext cx="896938" cy="1003300"/>
          </a:xfrm>
          <a:custGeom>
            <a:avLst/>
            <a:gdLst>
              <a:gd name="T0" fmla="*/ 0 w 565"/>
              <a:gd name="T1" fmla="*/ 0 h 632"/>
              <a:gd name="T2" fmla="*/ 366 w 565"/>
              <a:gd name="T3" fmla="*/ 283 h 632"/>
              <a:gd name="T4" fmla="*/ 565 w 565"/>
              <a:gd name="T5" fmla="*/ 63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5" h="632">
                <a:moveTo>
                  <a:pt x="0" y="0"/>
                </a:moveTo>
                <a:cubicBezTo>
                  <a:pt x="136" y="89"/>
                  <a:pt x="272" y="178"/>
                  <a:pt x="366" y="283"/>
                </a:cubicBezTo>
                <a:cubicBezTo>
                  <a:pt x="460" y="388"/>
                  <a:pt x="512" y="510"/>
                  <a:pt x="565" y="632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6785" name="Text Box 369"/>
          <p:cNvSpPr txBox="1">
            <a:spLocks noChangeArrowheads="1"/>
          </p:cNvSpPr>
          <p:nvPr/>
        </p:nvSpPr>
        <p:spPr bwMode="auto">
          <a:xfrm>
            <a:off x="5678488" y="1179513"/>
            <a:ext cx="1433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Central server</a:t>
            </a:r>
            <a:endParaRPr lang="en-US" sz="1600">
              <a:cs typeface="+mn-cs"/>
            </a:endParaRPr>
          </a:p>
        </p:txBody>
      </p:sp>
      <p:grpSp>
        <p:nvGrpSpPr>
          <p:cNvPr id="1596786" name="Group 370"/>
          <p:cNvGrpSpPr>
            <a:grpSpLocks/>
          </p:cNvGrpSpPr>
          <p:nvPr/>
        </p:nvGrpSpPr>
        <p:grpSpPr bwMode="auto">
          <a:xfrm>
            <a:off x="4832350" y="1212850"/>
            <a:ext cx="301625" cy="301625"/>
            <a:chOff x="2929" y="3098"/>
            <a:chExt cx="190" cy="190"/>
          </a:xfrm>
        </p:grpSpPr>
        <p:sp>
          <p:nvSpPr>
            <p:cNvPr id="25643" name="Freeform 371"/>
            <p:cNvSpPr>
              <a:spLocks/>
            </p:cNvSpPr>
            <p:nvPr/>
          </p:nvSpPr>
          <p:spPr bwMode="auto">
            <a:xfrm>
              <a:off x="2929" y="3098"/>
              <a:ext cx="190" cy="190"/>
            </a:xfrm>
            <a:custGeom>
              <a:avLst/>
              <a:gdLst>
                <a:gd name="T0" fmla="*/ 177 w 190"/>
                <a:gd name="T1" fmla="*/ 59 h 190"/>
                <a:gd name="T2" fmla="*/ 177 w 190"/>
                <a:gd name="T3" fmla="*/ 65 h 190"/>
                <a:gd name="T4" fmla="*/ 157 w 190"/>
                <a:gd name="T5" fmla="*/ 32 h 190"/>
                <a:gd name="T6" fmla="*/ 125 w 190"/>
                <a:gd name="T7" fmla="*/ 13 h 190"/>
                <a:gd name="T8" fmla="*/ 125 w 190"/>
                <a:gd name="T9" fmla="*/ 13 h 190"/>
                <a:gd name="T10" fmla="*/ 92 w 190"/>
                <a:gd name="T11" fmla="*/ 6 h 190"/>
                <a:gd name="T12" fmla="*/ 52 w 190"/>
                <a:gd name="T13" fmla="*/ 13 h 190"/>
                <a:gd name="T14" fmla="*/ 59 w 190"/>
                <a:gd name="T15" fmla="*/ 13 h 190"/>
                <a:gd name="T16" fmla="*/ 33 w 190"/>
                <a:gd name="T17" fmla="*/ 32 h 190"/>
                <a:gd name="T18" fmla="*/ 13 w 190"/>
                <a:gd name="T19" fmla="*/ 65 h 190"/>
                <a:gd name="T20" fmla="*/ 13 w 190"/>
                <a:gd name="T21" fmla="*/ 59 h 190"/>
                <a:gd name="T22" fmla="*/ 7 w 190"/>
                <a:gd name="T23" fmla="*/ 92 h 190"/>
                <a:gd name="T24" fmla="*/ 13 w 190"/>
                <a:gd name="T25" fmla="*/ 131 h 190"/>
                <a:gd name="T26" fmla="*/ 13 w 190"/>
                <a:gd name="T27" fmla="*/ 131 h 190"/>
                <a:gd name="T28" fmla="*/ 33 w 190"/>
                <a:gd name="T29" fmla="*/ 157 h 190"/>
                <a:gd name="T30" fmla="*/ 59 w 190"/>
                <a:gd name="T31" fmla="*/ 177 h 190"/>
                <a:gd name="T32" fmla="*/ 52 w 190"/>
                <a:gd name="T33" fmla="*/ 177 h 190"/>
                <a:gd name="T34" fmla="*/ 92 w 190"/>
                <a:gd name="T35" fmla="*/ 184 h 190"/>
                <a:gd name="T36" fmla="*/ 125 w 190"/>
                <a:gd name="T37" fmla="*/ 177 h 190"/>
                <a:gd name="T38" fmla="*/ 125 w 190"/>
                <a:gd name="T39" fmla="*/ 177 h 190"/>
                <a:gd name="T40" fmla="*/ 157 w 190"/>
                <a:gd name="T41" fmla="*/ 157 h 190"/>
                <a:gd name="T42" fmla="*/ 177 w 190"/>
                <a:gd name="T43" fmla="*/ 131 h 190"/>
                <a:gd name="T44" fmla="*/ 177 w 190"/>
                <a:gd name="T45" fmla="*/ 131 h 190"/>
                <a:gd name="T46" fmla="*/ 184 w 190"/>
                <a:gd name="T47" fmla="*/ 92 h 190"/>
                <a:gd name="T48" fmla="*/ 190 w 190"/>
                <a:gd name="T49" fmla="*/ 92 h 190"/>
                <a:gd name="T50" fmla="*/ 184 w 190"/>
                <a:gd name="T51" fmla="*/ 131 h 190"/>
                <a:gd name="T52" fmla="*/ 164 w 190"/>
                <a:gd name="T53" fmla="*/ 164 h 190"/>
                <a:gd name="T54" fmla="*/ 164 w 190"/>
                <a:gd name="T55" fmla="*/ 164 h 190"/>
                <a:gd name="T56" fmla="*/ 131 w 190"/>
                <a:gd name="T57" fmla="*/ 184 h 190"/>
                <a:gd name="T58" fmla="*/ 92 w 190"/>
                <a:gd name="T59" fmla="*/ 190 h 190"/>
                <a:gd name="T60" fmla="*/ 92 w 190"/>
                <a:gd name="T61" fmla="*/ 190 h 190"/>
                <a:gd name="T62" fmla="*/ 52 w 190"/>
                <a:gd name="T63" fmla="*/ 184 h 190"/>
                <a:gd name="T64" fmla="*/ 26 w 190"/>
                <a:gd name="T65" fmla="*/ 164 h 190"/>
                <a:gd name="T66" fmla="*/ 26 w 190"/>
                <a:gd name="T67" fmla="*/ 164 h 190"/>
                <a:gd name="T68" fmla="*/ 7 w 190"/>
                <a:gd name="T69" fmla="*/ 138 h 190"/>
                <a:gd name="T70" fmla="*/ 0 w 190"/>
                <a:gd name="T71" fmla="*/ 92 h 190"/>
                <a:gd name="T72" fmla="*/ 0 w 190"/>
                <a:gd name="T73" fmla="*/ 92 h 190"/>
                <a:gd name="T74" fmla="*/ 7 w 190"/>
                <a:gd name="T75" fmla="*/ 59 h 190"/>
                <a:gd name="T76" fmla="*/ 26 w 190"/>
                <a:gd name="T77" fmla="*/ 26 h 190"/>
                <a:gd name="T78" fmla="*/ 26 w 190"/>
                <a:gd name="T79" fmla="*/ 26 h 190"/>
                <a:gd name="T80" fmla="*/ 52 w 190"/>
                <a:gd name="T81" fmla="*/ 6 h 190"/>
                <a:gd name="T82" fmla="*/ 92 w 190"/>
                <a:gd name="T83" fmla="*/ 0 h 190"/>
                <a:gd name="T84" fmla="*/ 92 w 190"/>
                <a:gd name="T85" fmla="*/ 0 h 190"/>
                <a:gd name="T86" fmla="*/ 125 w 190"/>
                <a:gd name="T87" fmla="*/ 6 h 190"/>
                <a:gd name="T88" fmla="*/ 164 w 190"/>
                <a:gd name="T89" fmla="*/ 26 h 190"/>
                <a:gd name="T90" fmla="*/ 164 w 190"/>
                <a:gd name="T91" fmla="*/ 26 h 190"/>
                <a:gd name="T92" fmla="*/ 184 w 190"/>
                <a:gd name="T93" fmla="*/ 59 h 190"/>
                <a:gd name="T94" fmla="*/ 190 w 190"/>
                <a:gd name="T95" fmla="*/ 92 h 1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0" h="190">
                  <a:moveTo>
                    <a:pt x="184" y="92"/>
                  </a:moveTo>
                  <a:lnTo>
                    <a:pt x="177" y="59"/>
                  </a:lnTo>
                  <a:lnTo>
                    <a:pt x="177" y="65"/>
                  </a:lnTo>
                  <a:lnTo>
                    <a:pt x="157" y="32"/>
                  </a:lnTo>
                  <a:lnTo>
                    <a:pt x="125" y="13"/>
                  </a:lnTo>
                  <a:lnTo>
                    <a:pt x="92" y="6"/>
                  </a:lnTo>
                  <a:lnTo>
                    <a:pt x="52" y="13"/>
                  </a:lnTo>
                  <a:lnTo>
                    <a:pt x="59" y="13"/>
                  </a:lnTo>
                  <a:lnTo>
                    <a:pt x="33" y="32"/>
                  </a:lnTo>
                  <a:lnTo>
                    <a:pt x="13" y="65"/>
                  </a:lnTo>
                  <a:lnTo>
                    <a:pt x="13" y="59"/>
                  </a:lnTo>
                  <a:lnTo>
                    <a:pt x="7" y="92"/>
                  </a:lnTo>
                  <a:lnTo>
                    <a:pt x="13" y="131"/>
                  </a:lnTo>
                  <a:lnTo>
                    <a:pt x="33" y="157"/>
                  </a:lnTo>
                  <a:lnTo>
                    <a:pt x="59" y="177"/>
                  </a:lnTo>
                  <a:lnTo>
                    <a:pt x="52" y="177"/>
                  </a:lnTo>
                  <a:lnTo>
                    <a:pt x="92" y="184"/>
                  </a:lnTo>
                  <a:lnTo>
                    <a:pt x="125" y="177"/>
                  </a:lnTo>
                  <a:lnTo>
                    <a:pt x="157" y="157"/>
                  </a:lnTo>
                  <a:lnTo>
                    <a:pt x="177" y="131"/>
                  </a:lnTo>
                  <a:lnTo>
                    <a:pt x="184" y="92"/>
                  </a:lnTo>
                  <a:lnTo>
                    <a:pt x="190" y="92"/>
                  </a:lnTo>
                  <a:lnTo>
                    <a:pt x="184" y="131"/>
                  </a:lnTo>
                  <a:lnTo>
                    <a:pt x="184" y="138"/>
                  </a:lnTo>
                  <a:lnTo>
                    <a:pt x="164" y="164"/>
                  </a:lnTo>
                  <a:lnTo>
                    <a:pt x="131" y="184"/>
                  </a:lnTo>
                  <a:lnTo>
                    <a:pt x="125" y="184"/>
                  </a:lnTo>
                  <a:lnTo>
                    <a:pt x="92" y="190"/>
                  </a:lnTo>
                  <a:lnTo>
                    <a:pt x="52" y="184"/>
                  </a:lnTo>
                  <a:lnTo>
                    <a:pt x="26" y="164"/>
                  </a:lnTo>
                  <a:lnTo>
                    <a:pt x="7" y="138"/>
                  </a:lnTo>
                  <a:lnTo>
                    <a:pt x="7" y="131"/>
                  </a:lnTo>
                  <a:lnTo>
                    <a:pt x="0" y="92"/>
                  </a:lnTo>
                  <a:lnTo>
                    <a:pt x="7" y="59"/>
                  </a:lnTo>
                  <a:lnTo>
                    <a:pt x="26" y="26"/>
                  </a:lnTo>
                  <a:lnTo>
                    <a:pt x="52" y="6"/>
                  </a:lnTo>
                  <a:lnTo>
                    <a:pt x="92" y="0"/>
                  </a:lnTo>
                  <a:lnTo>
                    <a:pt x="125" y="6"/>
                  </a:lnTo>
                  <a:lnTo>
                    <a:pt x="131" y="6"/>
                  </a:lnTo>
                  <a:lnTo>
                    <a:pt x="164" y="26"/>
                  </a:lnTo>
                  <a:lnTo>
                    <a:pt x="184" y="59"/>
                  </a:lnTo>
                  <a:lnTo>
                    <a:pt x="190" y="92"/>
                  </a:lnTo>
                  <a:lnTo>
                    <a:pt x="184" y="92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372"/>
            <p:cNvSpPr>
              <a:spLocks/>
            </p:cNvSpPr>
            <p:nvPr/>
          </p:nvSpPr>
          <p:spPr bwMode="auto">
            <a:xfrm>
              <a:off x="3014" y="3117"/>
              <a:ext cx="20" cy="13"/>
            </a:xfrm>
            <a:custGeom>
              <a:avLst/>
              <a:gdLst>
                <a:gd name="T0" fmla="*/ 13 w 20"/>
                <a:gd name="T1" fmla="*/ 7 h 13"/>
                <a:gd name="T2" fmla="*/ 7 w 20"/>
                <a:gd name="T3" fmla="*/ 7 h 13"/>
                <a:gd name="T4" fmla="*/ 7 w 20"/>
                <a:gd name="T5" fmla="*/ 7 h 13"/>
                <a:gd name="T6" fmla="*/ 7 w 20"/>
                <a:gd name="T7" fmla="*/ 7 h 13"/>
                <a:gd name="T8" fmla="*/ 7 w 20"/>
                <a:gd name="T9" fmla="*/ 7 h 13"/>
                <a:gd name="T10" fmla="*/ 7 w 20"/>
                <a:gd name="T11" fmla="*/ 7 h 13"/>
                <a:gd name="T12" fmla="*/ 7 w 20"/>
                <a:gd name="T13" fmla="*/ 7 h 13"/>
                <a:gd name="T14" fmla="*/ 0 w 20"/>
                <a:gd name="T15" fmla="*/ 7 h 13"/>
                <a:gd name="T16" fmla="*/ 0 w 20"/>
                <a:gd name="T17" fmla="*/ 7 h 13"/>
                <a:gd name="T18" fmla="*/ 0 w 20"/>
                <a:gd name="T19" fmla="*/ 7 h 13"/>
                <a:gd name="T20" fmla="*/ 0 w 20"/>
                <a:gd name="T21" fmla="*/ 7 h 13"/>
                <a:gd name="T22" fmla="*/ 7 w 20"/>
                <a:gd name="T23" fmla="*/ 0 h 13"/>
                <a:gd name="T24" fmla="*/ 7 w 20"/>
                <a:gd name="T25" fmla="*/ 0 h 13"/>
                <a:gd name="T26" fmla="*/ 7 w 20"/>
                <a:gd name="T27" fmla="*/ 7 h 13"/>
                <a:gd name="T28" fmla="*/ 0 w 20"/>
                <a:gd name="T29" fmla="*/ 7 h 13"/>
                <a:gd name="T30" fmla="*/ 0 w 20"/>
                <a:gd name="T31" fmla="*/ 7 h 13"/>
                <a:gd name="T32" fmla="*/ 7 w 20"/>
                <a:gd name="T33" fmla="*/ 7 h 13"/>
                <a:gd name="T34" fmla="*/ 7 w 20"/>
                <a:gd name="T35" fmla="*/ 7 h 13"/>
                <a:gd name="T36" fmla="*/ 7 w 20"/>
                <a:gd name="T37" fmla="*/ 7 h 13"/>
                <a:gd name="T38" fmla="*/ 7 w 20"/>
                <a:gd name="T39" fmla="*/ 7 h 13"/>
                <a:gd name="T40" fmla="*/ 7 w 20"/>
                <a:gd name="T41" fmla="*/ 7 h 13"/>
                <a:gd name="T42" fmla="*/ 7 w 20"/>
                <a:gd name="T43" fmla="*/ 7 h 13"/>
                <a:gd name="T44" fmla="*/ 13 w 20"/>
                <a:gd name="T45" fmla="*/ 0 h 13"/>
                <a:gd name="T46" fmla="*/ 13 w 20"/>
                <a:gd name="T47" fmla="*/ 0 h 13"/>
                <a:gd name="T48" fmla="*/ 20 w 20"/>
                <a:gd name="T49" fmla="*/ 7 h 13"/>
                <a:gd name="T50" fmla="*/ 20 w 20"/>
                <a:gd name="T51" fmla="*/ 7 h 13"/>
                <a:gd name="T52" fmla="*/ 13 w 20"/>
                <a:gd name="T53" fmla="*/ 13 h 13"/>
                <a:gd name="T54" fmla="*/ 13 w 20"/>
                <a:gd name="T55" fmla="*/ 13 h 13"/>
                <a:gd name="T56" fmla="*/ 7 w 20"/>
                <a:gd name="T57" fmla="*/ 13 h 13"/>
                <a:gd name="T58" fmla="*/ 7 w 20"/>
                <a:gd name="T59" fmla="*/ 13 h 13"/>
                <a:gd name="T60" fmla="*/ 7 w 20"/>
                <a:gd name="T61" fmla="*/ 13 h 13"/>
                <a:gd name="T62" fmla="*/ 7 w 20"/>
                <a:gd name="T63" fmla="*/ 13 h 13"/>
                <a:gd name="T64" fmla="*/ 0 w 20"/>
                <a:gd name="T65" fmla="*/ 13 h 13"/>
                <a:gd name="T66" fmla="*/ 0 w 20"/>
                <a:gd name="T67" fmla="*/ 13 h 13"/>
                <a:gd name="T68" fmla="*/ 0 w 20"/>
                <a:gd name="T69" fmla="*/ 7 h 13"/>
                <a:gd name="T70" fmla="*/ 0 w 20"/>
                <a:gd name="T71" fmla="*/ 0 h 13"/>
                <a:gd name="T72" fmla="*/ 0 w 20"/>
                <a:gd name="T73" fmla="*/ 0 h 13"/>
                <a:gd name="T74" fmla="*/ 0 w 20"/>
                <a:gd name="T75" fmla="*/ 0 h 13"/>
                <a:gd name="T76" fmla="*/ 0 w 20"/>
                <a:gd name="T77" fmla="*/ 0 h 13"/>
                <a:gd name="T78" fmla="*/ 0 w 20"/>
                <a:gd name="T79" fmla="*/ 0 h 13"/>
                <a:gd name="T80" fmla="*/ 0 w 20"/>
                <a:gd name="T81" fmla="*/ 0 h 13"/>
                <a:gd name="T82" fmla="*/ 7 w 20"/>
                <a:gd name="T83" fmla="*/ 0 h 13"/>
                <a:gd name="T84" fmla="*/ 7 w 20"/>
                <a:gd name="T85" fmla="*/ 0 h 13"/>
                <a:gd name="T86" fmla="*/ 7 w 20"/>
                <a:gd name="T87" fmla="*/ 0 h 13"/>
                <a:gd name="T88" fmla="*/ 7 w 20"/>
                <a:gd name="T89" fmla="*/ 0 h 13"/>
                <a:gd name="T90" fmla="*/ 7 w 20"/>
                <a:gd name="T91" fmla="*/ 0 h 13"/>
                <a:gd name="T92" fmla="*/ 7 w 20"/>
                <a:gd name="T93" fmla="*/ 0 h 13"/>
                <a:gd name="T94" fmla="*/ 13 w 20"/>
                <a:gd name="T95" fmla="*/ 0 h 13"/>
                <a:gd name="T96" fmla="*/ 13 w 20"/>
                <a:gd name="T97" fmla="*/ 7 h 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" h="13">
                  <a:moveTo>
                    <a:pt x="13" y="7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7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373"/>
            <p:cNvSpPr>
              <a:spLocks/>
            </p:cNvSpPr>
            <p:nvPr/>
          </p:nvSpPr>
          <p:spPr bwMode="auto">
            <a:xfrm>
              <a:off x="3027" y="3117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7 h 7"/>
                <a:gd name="T6" fmla="*/ 0 w 7"/>
                <a:gd name="T7" fmla="*/ 0 h 7"/>
                <a:gd name="T8" fmla="*/ 7 w 7"/>
                <a:gd name="T9" fmla="*/ 7 h 7"/>
                <a:gd name="T10" fmla="*/ 7 w 7"/>
                <a:gd name="T11" fmla="*/ 7 h 7"/>
                <a:gd name="T12" fmla="*/ 0 w 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374"/>
            <p:cNvSpPr>
              <a:spLocks/>
            </p:cNvSpPr>
            <p:nvPr/>
          </p:nvSpPr>
          <p:spPr bwMode="auto">
            <a:xfrm>
              <a:off x="3086" y="3183"/>
              <a:ext cx="13" cy="20"/>
            </a:xfrm>
            <a:custGeom>
              <a:avLst/>
              <a:gdLst>
                <a:gd name="T0" fmla="*/ 13 w 13"/>
                <a:gd name="T1" fmla="*/ 7 h 20"/>
                <a:gd name="T2" fmla="*/ 13 w 13"/>
                <a:gd name="T3" fmla="*/ 7 h 20"/>
                <a:gd name="T4" fmla="*/ 7 w 13"/>
                <a:gd name="T5" fmla="*/ 7 h 20"/>
                <a:gd name="T6" fmla="*/ 7 w 13"/>
                <a:gd name="T7" fmla="*/ 7 h 20"/>
                <a:gd name="T8" fmla="*/ 7 w 13"/>
                <a:gd name="T9" fmla="*/ 0 h 20"/>
                <a:gd name="T10" fmla="*/ 13 w 13"/>
                <a:gd name="T11" fmla="*/ 7 h 20"/>
                <a:gd name="T12" fmla="*/ 13 w 13"/>
                <a:gd name="T13" fmla="*/ 7 h 20"/>
                <a:gd name="T14" fmla="*/ 7 w 13"/>
                <a:gd name="T15" fmla="*/ 13 h 20"/>
                <a:gd name="T16" fmla="*/ 7 w 13"/>
                <a:gd name="T17" fmla="*/ 13 h 20"/>
                <a:gd name="T18" fmla="*/ 7 w 13"/>
                <a:gd name="T19" fmla="*/ 13 h 20"/>
                <a:gd name="T20" fmla="*/ 7 w 13"/>
                <a:gd name="T21" fmla="*/ 13 h 20"/>
                <a:gd name="T22" fmla="*/ 7 w 13"/>
                <a:gd name="T23" fmla="*/ 7 h 20"/>
                <a:gd name="T24" fmla="*/ 7 w 13"/>
                <a:gd name="T25" fmla="*/ 7 h 20"/>
                <a:gd name="T26" fmla="*/ 7 w 13"/>
                <a:gd name="T27" fmla="*/ 13 h 20"/>
                <a:gd name="T28" fmla="*/ 0 w 13"/>
                <a:gd name="T29" fmla="*/ 13 h 20"/>
                <a:gd name="T30" fmla="*/ 0 w 13"/>
                <a:gd name="T31" fmla="*/ 13 h 20"/>
                <a:gd name="T32" fmla="*/ 7 w 13"/>
                <a:gd name="T33" fmla="*/ 13 h 20"/>
                <a:gd name="T34" fmla="*/ 7 w 13"/>
                <a:gd name="T35" fmla="*/ 13 h 20"/>
                <a:gd name="T36" fmla="*/ 7 w 13"/>
                <a:gd name="T37" fmla="*/ 13 h 20"/>
                <a:gd name="T38" fmla="*/ 7 w 13"/>
                <a:gd name="T39" fmla="*/ 13 h 20"/>
                <a:gd name="T40" fmla="*/ 7 w 13"/>
                <a:gd name="T41" fmla="*/ 13 h 20"/>
                <a:gd name="T42" fmla="*/ 7 w 13"/>
                <a:gd name="T43" fmla="*/ 13 h 20"/>
                <a:gd name="T44" fmla="*/ 7 w 13"/>
                <a:gd name="T45" fmla="*/ 7 h 20"/>
                <a:gd name="T46" fmla="*/ 7 w 13"/>
                <a:gd name="T47" fmla="*/ 7 h 20"/>
                <a:gd name="T48" fmla="*/ 13 w 13"/>
                <a:gd name="T49" fmla="*/ 7 h 20"/>
                <a:gd name="T50" fmla="*/ 13 w 13"/>
                <a:gd name="T51" fmla="*/ 7 h 20"/>
                <a:gd name="T52" fmla="*/ 13 w 13"/>
                <a:gd name="T53" fmla="*/ 13 h 20"/>
                <a:gd name="T54" fmla="*/ 13 w 13"/>
                <a:gd name="T55" fmla="*/ 13 h 20"/>
                <a:gd name="T56" fmla="*/ 7 w 13"/>
                <a:gd name="T57" fmla="*/ 20 h 20"/>
                <a:gd name="T58" fmla="*/ 7 w 13"/>
                <a:gd name="T59" fmla="*/ 20 h 20"/>
                <a:gd name="T60" fmla="*/ 7 w 13"/>
                <a:gd name="T61" fmla="*/ 20 h 20"/>
                <a:gd name="T62" fmla="*/ 7 w 13"/>
                <a:gd name="T63" fmla="*/ 20 h 20"/>
                <a:gd name="T64" fmla="*/ 0 w 13"/>
                <a:gd name="T65" fmla="*/ 20 h 20"/>
                <a:gd name="T66" fmla="*/ 0 w 13"/>
                <a:gd name="T67" fmla="*/ 20 h 20"/>
                <a:gd name="T68" fmla="*/ 0 w 13"/>
                <a:gd name="T69" fmla="*/ 13 h 20"/>
                <a:gd name="T70" fmla="*/ 0 w 13"/>
                <a:gd name="T71" fmla="*/ 7 h 20"/>
                <a:gd name="T72" fmla="*/ 0 w 13"/>
                <a:gd name="T73" fmla="*/ 7 h 20"/>
                <a:gd name="T74" fmla="*/ 0 w 13"/>
                <a:gd name="T75" fmla="*/ 7 h 20"/>
                <a:gd name="T76" fmla="*/ 0 w 13"/>
                <a:gd name="T77" fmla="*/ 7 h 20"/>
                <a:gd name="T78" fmla="*/ 0 w 13"/>
                <a:gd name="T79" fmla="*/ 7 h 20"/>
                <a:gd name="T80" fmla="*/ 0 w 13"/>
                <a:gd name="T81" fmla="*/ 7 h 20"/>
                <a:gd name="T82" fmla="*/ 7 w 13"/>
                <a:gd name="T83" fmla="*/ 0 h 20"/>
                <a:gd name="T84" fmla="*/ 7 w 13"/>
                <a:gd name="T85" fmla="*/ 0 h 20"/>
                <a:gd name="T86" fmla="*/ 13 w 13"/>
                <a:gd name="T87" fmla="*/ 0 h 20"/>
                <a:gd name="T88" fmla="*/ 13 w 13"/>
                <a:gd name="T89" fmla="*/ 7 h 20"/>
                <a:gd name="T90" fmla="*/ 13 w 13"/>
                <a:gd name="T91" fmla="*/ 7 h 20"/>
                <a:gd name="T92" fmla="*/ 7 w 13"/>
                <a:gd name="T93" fmla="*/ 7 h 20"/>
                <a:gd name="T94" fmla="*/ 7 w 13"/>
                <a:gd name="T95" fmla="*/ 7 h 20"/>
                <a:gd name="T96" fmla="*/ 13 w 13"/>
                <a:gd name="T97" fmla="*/ 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" h="20">
                  <a:moveTo>
                    <a:pt x="13" y="7"/>
                  </a:moveTo>
                  <a:lnTo>
                    <a:pt x="13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7" y="7"/>
                  </a:lnTo>
                  <a:lnTo>
                    <a:pt x="13" y="7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375"/>
            <p:cNvSpPr>
              <a:spLocks/>
            </p:cNvSpPr>
            <p:nvPr/>
          </p:nvSpPr>
          <p:spPr bwMode="auto">
            <a:xfrm>
              <a:off x="3014" y="3255"/>
              <a:ext cx="20" cy="20"/>
            </a:xfrm>
            <a:custGeom>
              <a:avLst/>
              <a:gdLst>
                <a:gd name="T0" fmla="*/ 13 w 20"/>
                <a:gd name="T1" fmla="*/ 13 h 20"/>
                <a:gd name="T2" fmla="*/ 7 w 20"/>
                <a:gd name="T3" fmla="*/ 7 h 20"/>
                <a:gd name="T4" fmla="*/ 7 w 20"/>
                <a:gd name="T5" fmla="*/ 7 h 20"/>
                <a:gd name="T6" fmla="*/ 7 w 20"/>
                <a:gd name="T7" fmla="*/ 7 h 20"/>
                <a:gd name="T8" fmla="*/ 7 w 20"/>
                <a:gd name="T9" fmla="*/ 7 h 20"/>
                <a:gd name="T10" fmla="*/ 7 w 20"/>
                <a:gd name="T11" fmla="*/ 7 h 20"/>
                <a:gd name="T12" fmla="*/ 7 w 20"/>
                <a:gd name="T13" fmla="*/ 7 h 20"/>
                <a:gd name="T14" fmla="*/ 0 w 20"/>
                <a:gd name="T15" fmla="*/ 7 h 20"/>
                <a:gd name="T16" fmla="*/ 7 w 20"/>
                <a:gd name="T17" fmla="*/ 0 h 20"/>
                <a:gd name="T18" fmla="*/ 7 w 20"/>
                <a:gd name="T19" fmla="*/ 0 h 20"/>
                <a:gd name="T20" fmla="*/ 7 w 20"/>
                <a:gd name="T21" fmla="*/ 7 h 20"/>
                <a:gd name="T22" fmla="*/ 7 w 20"/>
                <a:gd name="T23" fmla="*/ 7 h 20"/>
                <a:gd name="T24" fmla="*/ 7 w 20"/>
                <a:gd name="T25" fmla="*/ 7 h 20"/>
                <a:gd name="T26" fmla="*/ 7 w 20"/>
                <a:gd name="T27" fmla="*/ 7 h 20"/>
                <a:gd name="T28" fmla="*/ 7 w 20"/>
                <a:gd name="T29" fmla="*/ 7 h 20"/>
                <a:gd name="T30" fmla="*/ 7 w 20"/>
                <a:gd name="T31" fmla="*/ 7 h 20"/>
                <a:gd name="T32" fmla="*/ 13 w 20"/>
                <a:gd name="T33" fmla="*/ 13 h 20"/>
                <a:gd name="T34" fmla="*/ 7 w 20"/>
                <a:gd name="T35" fmla="*/ 13 h 20"/>
                <a:gd name="T36" fmla="*/ 7 w 20"/>
                <a:gd name="T37" fmla="*/ 13 h 20"/>
                <a:gd name="T38" fmla="*/ 7 w 20"/>
                <a:gd name="T39" fmla="*/ 7 h 20"/>
                <a:gd name="T40" fmla="*/ 7 w 20"/>
                <a:gd name="T41" fmla="*/ 7 h 20"/>
                <a:gd name="T42" fmla="*/ 7 w 20"/>
                <a:gd name="T43" fmla="*/ 7 h 20"/>
                <a:gd name="T44" fmla="*/ 13 w 20"/>
                <a:gd name="T45" fmla="*/ 7 h 20"/>
                <a:gd name="T46" fmla="*/ 13 w 20"/>
                <a:gd name="T47" fmla="*/ 7 h 20"/>
                <a:gd name="T48" fmla="*/ 13 w 20"/>
                <a:gd name="T49" fmla="*/ 13 h 20"/>
                <a:gd name="T50" fmla="*/ 13 w 20"/>
                <a:gd name="T51" fmla="*/ 13 h 20"/>
                <a:gd name="T52" fmla="*/ 7 w 20"/>
                <a:gd name="T53" fmla="*/ 13 h 20"/>
                <a:gd name="T54" fmla="*/ 7 w 20"/>
                <a:gd name="T55" fmla="*/ 13 h 20"/>
                <a:gd name="T56" fmla="*/ 13 w 20"/>
                <a:gd name="T57" fmla="*/ 7 h 20"/>
                <a:gd name="T58" fmla="*/ 13 w 20"/>
                <a:gd name="T59" fmla="*/ 13 h 20"/>
                <a:gd name="T60" fmla="*/ 13 w 20"/>
                <a:gd name="T61" fmla="*/ 13 h 20"/>
                <a:gd name="T62" fmla="*/ 7 w 20"/>
                <a:gd name="T63" fmla="*/ 20 h 20"/>
                <a:gd name="T64" fmla="*/ 0 w 20"/>
                <a:gd name="T65" fmla="*/ 13 h 20"/>
                <a:gd name="T66" fmla="*/ 0 w 20"/>
                <a:gd name="T67" fmla="*/ 13 h 20"/>
                <a:gd name="T68" fmla="*/ 0 w 20"/>
                <a:gd name="T69" fmla="*/ 7 h 20"/>
                <a:gd name="T70" fmla="*/ 0 w 20"/>
                <a:gd name="T71" fmla="*/ 7 h 20"/>
                <a:gd name="T72" fmla="*/ 0 w 20"/>
                <a:gd name="T73" fmla="*/ 7 h 20"/>
                <a:gd name="T74" fmla="*/ 0 w 20"/>
                <a:gd name="T75" fmla="*/ 7 h 20"/>
                <a:gd name="T76" fmla="*/ 0 w 20"/>
                <a:gd name="T77" fmla="*/ 0 h 20"/>
                <a:gd name="T78" fmla="*/ 0 w 20"/>
                <a:gd name="T79" fmla="*/ 0 h 20"/>
                <a:gd name="T80" fmla="*/ 0 w 20"/>
                <a:gd name="T81" fmla="*/ 0 h 20"/>
                <a:gd name="T82" fmla="*/ 7 w 20"/>
                <a:gd name="T83" fmla="*/ 0 h 20"/>
                <a:gd name="T84" fmla="*/ 7 w 20"/>
                <a:gd name="T85" fmla="*/ 0 h 20"/>
                <a:gd name="T86" fmla="*/ 13 w 20"/>
                <a:gd name="T87" fmla="*/ 0 h 20"/>
                <a:gd name="T88" fmla="*/ 13 w 20"/>
                <a:gd name="T89" fmla="*/ 0 h 20"/>
                <a:gd name="T90" fmla="*/ 13 w 20"/>
                <a:gd name="T91" fmla="*/ 0 h 20"/>
                <a:gd name="T92" fmla="*/ 13 w 20"/>
                <a:gd name="T93" fmla="*/ 0 h 20"/>
                <a:gd name="T94" fmla="*/ 20 w 20"/>
                <a:gd name="T95" fmla="*/ 7 h 20"/>
                <a:gd name="T96" fmla="*/ 13 w 20"/>
                <a:gd name="T97" fmla="*/ 13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" h="20">
                  <a:moveTo>
                    <a:pt x="13" y="13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3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376"/>
            <p:cNvSpPr>
              <a:spLocks/>
            </p:cNvSpPr>
            <p:nvPr/>
          </p:nvSpPr>
          <p:spPr bwMode="auto">
            <a:xfrm>
              <a:off x="3027" y="3262"/>
              <a:ext cx="7" cy="6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7 w 7"/>
                <a:gd name="T7" fmla="*/ 0 h 6"/>
                <a:gd name="T8" fmla="*/ 0 w 7"/>
                <a:gd name="T9" fmla="*/ 6 h 6"/>
                <a:gd name="T10" fmla="*/ 0 w 7"/>
                <a:gd name="T11" fmla="*/ 6 h 6"/>
                <a:gd name="T12" fmla="*/ 0 w 7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377"/>
            <p:cNvSpPr>
              <a:spLocks/>
            </p:cNvSpPr>
            <p:nvPr/>
          </p:nvSpPr>
          <p:spPr bwMode="auto">
            <a:xfrm>
              <a:off x="2949" y="3183"/>
              <a:ext cx="13" cy="20"/>
            </a:xfrm>
            <a:custGeom>
              <a:avLst/>
              <a:gdLst>
                <a:gd name="T0" fmla="*/ 13 w 13"/>
                <a:gd name="T1" fmla="*/ 7 h 20"/>
                <a:gd name="T2" fmla="*/ 13 w 13"/>
                <a:gd name="T3" fmla="*/ 7 h 20"/>
                <a:gd name="T4" fmla="*/ 6 w 13"/>
                <a:gd name="T5" fmla="*/ 13 h 20"/>
                <a:gd name="T6" fmla="*/ 6 w 13"/>
                <a:gd name="T7" fmla="*/ 13 h 20"/>
                <a:gd name="T8" fmla="*/ 0 w 13"/>
                <a:gd name="T9" fmla="*/ 7 h 20"/>
                <a:gd name="T10" fmla="*/ 6 w 13"/>
                <a:gd name="T11" fmla="*/ 0 h 20"/>
                <a:gd name="T12" fmla="*/ 6 w 13"/>
                <a:gd name="T13" fmla="*/ 0 h 20"/>
                <a:gd name="T14" fmla="*/ 6 w 13"/>
                <a:gd name="T15" fmla="*/ 7 h 20"/>
                <a:gd name="T16" fmla="*/ 6 w 13"/>
                <a:gd name="T17" fmla="*/ 7 h 20"/>
                <a:gd name="T18" fmla="*/ 6 w 13"/>
                <a:gd name="T19" fmla="*/ 7 h 20"/>
                <a:gd name="T20" fmla="*/ 6 w 13"/>
                <a:gd name="T21" fmla="*/ 7 h 20"/>
                <a:gd name="T22" fmla="*/ 6 w 13"/>
                <a:gd name="T23" fmla="*/ 7 h 20"/>
                <a:gd name="T24" fmla="*/ 6 w 13"/>
                <a:gd name="T25" fmla="*/ 7 h 20"/>
                <a:gd name="T26" fmla="*/ 6 w 13"/>
                <a:gd name="T27" fmla="*/ 13 h 20"/>
                <a:gd name="T28" fmla="*/ 6 w 13"/>
                <a:gd name="T29" fmla="*/ 13 h 20"/>
                <a:gd name="T30" fmla="*/ 6 w 13"/>
                <a:gd name="T31" fmla="*/ 13 h 20"/>
                <a:gd name="T32" fmla="*/ 6 w 13"/>
                <a:gd name="T33" fmla="*/ 13 h 20"/>
                <a:gd name="T34" fmla="*/ 0 w 13"/>
                <a:gd name="T35" fmla="*/ 13 h 20"/>
                <a:gd name="T36" fmla="*/ 0 w 13"/>
                <a:gd name="T37" fmla="*/ 13 h 20"/>
                <a:gd name="T38" fmla="*/ 6 w 13"/>
                <a:gd name="T39" fmla="*/ 13 h 20"/>
                <a:gd name="T40" fmla="*/ 6 w 13"/>
                <a:gd name="T41" fmla="*/ 13 h 20"/>
                <a:gd name="T42" fmla="*/ 6 w 13"/>
                <a:gd name="T43" fmla="*/ 13 h 20"/>
                <a:gd name="T44" fmla="*/ 6 w 13"/>
                <a:gd name="T45" fmla="*/ 7 h 20"/>
                <a:gd name="T46" fmla="*/ 6 w 13"/>
                <a:gd name="T47" fmla="*/ 7 h 20"/>
                <a:gd name="T48" fmla="*/ 13 w 13"/>
                <a:gd name="T49" fmla="*/ 7 h 20"/>
                <a:gd name="T50" fmla="*/ 13 w 13"/>
                <a:gd name="T51" fmla="*/ 7 h 20"/>
                <a:gd name="T52" fmla="*/ 13 w 13"/>
                <a:gd name="T53" fmla="*/ 13 h 20"/>
                <a:gd name="T54" fmla="*/ 13 w 13"/>
                <a:gd name="T55" fmla="*/ 13 h 20"/>
                <a:gd name="T56" fmla="*/ 6 w 13"/>
                <a:gd name="T57" fmla="*/ 20 h 20"/>
                <a:gd name="T58" fmla="*/ 0 w 13"/>
                <a:gd name="T59" fmla="*/ 20 h 20"/>
                <a:gd name="T60" fmla="*/ 0 w 13"/>
                <a:gd name="T61" fmla="*/ 20 h 20"/>
                <a:gd name="T62" fmla="*/ 0 w 13"/>
                <a:gd name="T63" fmla="*/ 13 h 20"/>
                <a:gd name="T64" fmla="*/ 0 w 13"/>
                <a:gd name="T65" fmla="*/ 13 h 20"/>
                <a:gd name="T66" fmla="*/ 0 w 13"/>
                <a:gd name="T67" fmla="*/ 13 h 20"/>
                <a:gd name="T68" fmla="*/ 0 w 13"/>
                <a:gd name="T69" fmla="*/ 13 h 20"/>
                <a:gd name="T70" fmla="*/ 0 w 13"/>
                <a:gd name="T71" fmla="*/ 7 h 20"/>
                <a:gd name="T72" fmla="*/ 0 w 13"/>
                <a:gd name="T73" fmla="*/ 7 h 20"/>
                <a:gd name="T74" fmla="*/ 0 w 13"/>
                <a:gd name="T75" fmla="*/ 7 h 20"/>
                <a:gd name="T76" fmla="*/ 0 w 13"/>
                <a:gd name="T77" fmla="*/ 7 h 20"/>
                <a:gd name="T78" fmla="*/ 0 w 13"/>
                <a:gd name="T79" fmla="*/ 7 h 20"/>
                <a:gd name="T80" fmla="*/ 0 w 13"/>
                <a:gd name="T81" fmla="*/ 7 h 20"/>
                <a:gd name="T82" fmla="*/ 0 w 13"/>
                <a:gd name="T83" fmla="*/ 0 h 20"/>
                <a:gd name="T84" fmla="*/ 0 w 13"/>
                <a:gd name="T85" fmla="*/ 0 h 20"/>
                <a:gd name="T86" fmla="*/ 6 w 13"/>
                <a:gd name="T87" fmla="*/ 0 h 20"/>
                <a:gd name="T88" fmla="*/ 13 w 13"/>
                <a:gd name="T89" fmla="*/ 7 h 20"/>
                <a:gd name="T90" fmla="*/ 13 w 13"/>
                <a:gd name="T91" fmla="*/ 7 h 20"/>
                <a:gd name="T92" fmla="*/ 6 w 13"/>
                <a:gd name="T93" fmla="*/ 7 h 20"/>
                <a:gd name="T94" fmla="*/ 6 w 13"/>
                <a:gd name="T95" fmla="*/ 7 h 20"/>
                <a:gd name="T96" fmla="*/ 13 w 13"/>
                <a:gd name="T97" fmla="*/ 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" h="20">
                  <a:moveTo>
                    <a:pt x="13" y="7"/>
                  </a:moveTo>
                  <a:lnTo>
                    <a:pt x="13" y="7"/>
                  </a:lnTo>
                  <a:lnTo>
                    <a:pt x="6" y="13"/>
                  </a:lnTo>
                  <a:lnTo>
                    <a:pt x="0" y="7"/>
                  </a:lnTo>
                  <a:lnTo>
                    <a:pt x="6" y="0"/>
                  </a:lnTo>
                  <a:lnTo>
                    <a:pt x="6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7"/>
                  </a:lnTo>
                  <a:lnTo>
                    <a:pt x="6" y="7"/>
                  </a:lnTo>
                  <a:lnTo>
                    <a:pt x="13" y="7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378"/>
            <p:cNvSpPr>
              <a:spLocks/>
            </p:cNvSpPr>
            <p:nvPr/>
          </p:nvSpPr>
          <p:spPr bwMode="auto">
            <a:xfrm>
              <a:off x="3021" y="3130"/>
              <a:ext cx="6" cy="66"/>
            </a:xfrm>
            <a:custGeom>
              <a:avLst/>
              <a:gdLst>
                <a:gd name="T0" fmla="*/ 6 w 6"/>
                <a:gd name="T1" fmla="*/ 0 h 66"/>
                <a:gd name="T2" fmla="*/ 0 w 6"/>
                <a:gd name="T3" fmla="*/ 0 h 66"/>
                <a:gd name="T4" fmla="*/ 0 w 6"/>
                <a:gd name="T5" fmla="*/ 60 h 66"/>
                <a:gd name="T6" fmla="*/ 0 w 6"/>
                <a:gd name="T7" fmla="*/ 66 h 66"/>
                <a:gd name="T8" fmla="*/ 0 w 6"/>
                <a:gd name="T9" fmla="*/ 66 h 66"/>
                <a:gd name="T10" fmla="*/ 6 w 6"/>
                <a:gd name="T11" fmla="*/ 60 h 66"/>
                <a:gd name="T12" fmla="*/ 6 w 6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66">
                  <a:moveTo>
                    <a:pt x="6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379"/>
            <p:cNvSpPr>
              <a:spLocks/>
            </p:cNvSpPr>
            <p:nvPr/>
          </p:nvSpPr>
          <p:spPr bwMode="auto">
            <a:xfrm>
              <a:off x="3054" y="3209"/>
              <a:ext cx="6" cy="7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0 w 6"/>
                <a:gd name="T7" fmla="*/ 7 h 7"/>
                <a:gd name="T8" fmla="*/ 6 w 6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380"/>
            <p:cNvSpPr>
              <a:spLocks/>
            </p:cNvSpPr>
            <p:nvPr/>
          </p:nvSpPr>
          <p:spPr bwMode="auto">
            <a:xfrm>
              <a:off x="3021" y="3190"/>
              <a:ext cx="39" cy="26"/>
            </a:xfrm>
            <a:custGeom>
              <a:avLst/>
              <a:gdLst>
                <a:gd name="T0" fmla="*/ 6 w 39"/>
                <a:gd name="T1" fmla="*/ 0 h 26"/>
                <a:gd name="T2" fmla="*/ 0 w 39"/>
                <a:gd name="T3" fmla="*/ 6 h 26"/>
                <a:gd name="T4" fmla="*/ 33 w 39"/>
                <a:gd name="T5" fmla="*/ 26 h 26"/>
                <a:gd name="T6" fmla="*/ 39 w 39"/>
                <a:gd name="T7" fmla="*/ 19 h 26"/>
                <a:gd name="T8" fmla="*/ 6 w 39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6">
                  <a:moveTo>
                    <a:pt x="6" y="0"/>
                  </a:moveTo>
                  <a:lnTo>
                    <a:pt x="0" y="6"/>
                  </a:lnTo>
                  <a:lnTo>
                    <a:pt x="33" y="26"/>
                  </a:lnTo>
                  <a:lnTo>
                    <a:pt x="39" y="19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6797" name="Text Box 381"/>
          <p:cNvSpPr txBox="1">
            <a:spLocks noChangeArrowheads="1"/>
          </p:cNvSpPr>
          <p:nvPr/>
        </p:nvSpPr>
        <p:spPr bwMode="auto">
          <a:xfrm>
            <a:off x="4214813" y="1517650"/>
            <a:ext cx="1460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Assumed start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of the show</a:t>
            </a:r>
            <a:endParaRPr lang="en-US" sz="16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6762" grpId="0" animBg="1"/>
      <p:bldP spid="1596767" grpId="0" animBg="1"/>
      <p:bldP spid="1596768" grpId="0" animBg="1"/>
      <p:bldP spid="1596769" grpId="0" animBg="1"/>
      <p:bldP spid="1596771" grpId="0" animBg="1"/>
      <p:bldP spid="1596773" grpId="0" animBg="1"/>
      <p:bldP spid="15967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728" name="Group 104"/>
          <p:cNvGrpSpPr>
            <a:grpSpLocks/>
          </p:cNvGrpSpPr>
          <p:nvPr/>
        </p:nvGrpSpPr>
        <p:grpSpPr bwMode="auto">
          <a:xfrm>
            <a:off x="6442075" y="3921125"/>
            <a:ext cx="679450" cy="423863"/>
            <a:chOff x="2896" y="2246"/>
            <a:chExt cx="561" cy="405"/>
          </a:xfrm>
        </p:grpSpPr>
        <p:sp>
          <p:nvSpPr>
            <p:cNvPr id="1178729" name="Freeform 10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0" name="Freeform 10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1" name="Freeform 10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2" name="Freeform 10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3" name="Freeform 10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4" name="Freeform 11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5" name="Freeform 11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6" name="Freeform 11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7" name="Freeform 11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8" name="Freeform 11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39" name="Freeform 11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0" name="Freeform 11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1" name="Freeform 11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2" name="Freeform 11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3" name="Freeform 11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4" name="Freeform 12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5" name="Freeform 12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6" name="Freeform 12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7" name="Freeform 12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8" name="Freeform 12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49" name="Freeform 12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50" name="Freeform 12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51" name="Freeform 12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52" name="Freeform 12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53" name="Freeform 12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54" name="Freeform 13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55" name="Freeform 13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56" name="Freeform 13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57" name="Freeform 13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9064" name="Oval 440"/>
          <p:cNvSpPr>
            <a:spLocks noChangeArrowheads="1"/>
          </p:cNvSpPr>
          <p:nvPr/>
        </p:nvSpPr>
        <p:spPr bwMode="auto">
          <a:xfrm>
            <a:off x="6475413" y="3846513"/>
            <a:ext cx="606425" cy="528637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en-US"/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Multicasting with Pre–Storage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Optimize storage and network</a:t>
            </a:r>
          </a:p>
          <a:p>
            <a:pPr lvl="1"/>
            <a:r>
              <a:rPr lang="en-US" sz="2000"/>
              <a:t>Wide-area scalable</a:t>
            </a:r>
          </a:p>
          <a:p>
            <a:pPr lvl="1"/>
            <a:r>
              <a:rPr lang="en-US" sz="2000"/>
              <a:t>Minimal server load achievable</a:t>
            </a:r>
          </a:p>
          <a:p>
            <a:pPr lvl="1"/>
            <a:r>
              <a:rPr lang="en-US" sz="2000"/>
              <a:t>Reduced network load</a:t>
            </a:r>
          </a:p>
          <a:p>
            <a:pPr lvl="1"/>
            <a:r>
              <a:rPr lang="en-US" sz="2000"/>
              <a:t>Can support standard clients</a:t>
            </a:r>
          </a:p>
          <a:p>
            <a:endParaRPr lang="en-US" sz="2400"/>
          </a:p>
          <a:p>
            <a:r>
              <a:rPr lang="en-US" sz="2400"/>
              <a:t>Specials</a:t>
            </a:r>
          </a:p>
          <a:p>
            <a:pPr lvl="1"/>
            <a:r>
              <a:rPr lang="en-US" sz="2000"/>
              <a:t>Can optimize network load per subtree</a:t>
            </a:r>
          </a:p>
          <a:p>
            <a:endParaRPr lang="en-US" sz="2400"/>
          </a:p>
          <a:p>
            <a:r>
              <a:rPr lang="en-US" sz="2400"/>
              <a:t>Negative</a:t>
            </a:r>
          </a:p>
          <a:p>
            <a:pPr lvl="1"/>
            <a:r>
              <a:rPr lang="en-US" sz="2000"/>
              <a:t>Bad error behaviour</a:t>
            </a:r>
          </a:p>
          <a:p>
            <a:endParaRPr lang="en-US" sz="2400"/>
          </a:p>
        </p:txBody>
      </p:sp>
      <p:grpSp>
        <p:nvGrpSpPr>
          <p:cNvPr id="1178628" name="Group 4"/>
          <p:cNvGrpSpPr>
            <a:grpSpLocks/>
          </p:cNvGrpSpPr>
          <p:nvPr/>
        </p:nvGrpSpPr>
        <p:grpSpPr bwMode="auto">
          <a:xfrm flipH="1">
            <a:off x="5837238" y="5499100"/>
            <a:ext cx="385762" cy="387350"/>
            <a:chOff x="4666" y="2982"/>
            <a:chExt cx="481" cy="568"/>
          </a:xfrm>
        </p:grpSpPr>
        <p:sp>
          <p:nvSpPr>
            <p:cNvPr id="11786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0" name="Freeform 6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152 w 724"/>
                <a:gd name="T1" fmla="*/ 56 h 1033"/>
                <a:gd name="T2" fmla="*/ 31 w 724"/>
                <a:gd name="T3" fmla="*/ 642 h 1033"/>
                <a:gd name="T4" fmla="*/ 132 w 724"/>
                <a:gd name="T5" fmla="*/ 719 h 1033"/>
                <a:gd name="T6" fmla="*/ 143 w 724"/>
                <a:gd name="T7" fmla="*/ 720 h 1033"/>
                <a:gd name="T8" fmla="*/ 169 w 724"/>
                <a:gd name="T9" fmla="*/ 721 h 1033"/>
                <a:gd name="T10" fmla="*/ 209 w 724"/>
                <a:gd name="T11" fmla="*/ 725 h 1033"/>
                <a:gd name="T12" fmla="*/ 255 w 724"/>
                <a:gd name="T13" fmla="*/ 728 h 1033"/>
                <a:gd name="T14" fmla="*/ 302 w 724"/>
                <a:gd name="T15" fmla="*/ 733 h 1033"/>
                <a:gd name="T16" fmla="*/ 348 w 724"/>
                <a:gd name="T17" fmla="*/ 736 h 1033"/>
                <a:gd name="T18" fmla="*/ 387 w 724"/>
                <a:gd name="T19" fmla="*/ 740 h 1033"/>
                <a:gd name="T20" fmla="*/ 414 w 724"/>
                <a:gd name="T21" fmla="*/ 743 h 1033"/>
                <a:gd name="T22" fmla="*/ 415 w 724"/>
                <a:gd name="T23" fmla="*/ 752 h 1033"/>
                <a:gd name="T24" fmla="*/ 414 w 724"/>
                <a:gd name="T25" fmla="*/ 777 h 1033"/>
                <a:gd name="T26" fmla="*/ 407 w 724"/>
                <a:gd name="T27" fmla="*/ 811 h 1033"/>
                <a:gd name="T28" fmla="*/ 387 w 724"/>
                <a:gd name="T29" fmla="*/ 853 h 1033"/>
                <a:gd name="T30" fmla="*/ 377 w 724"/>
                <a:gd name="T31" fmla="*/ 854 h 1033"/>
                <a:gd name="T32" fmla="*/ 350 w 724"/>
                <a:gd name="T33" fmla="*/ 857 h 1033"/>
                <a:gd name="T34" fmla="*/ 313 w 724"/>
                <a:gd name="T35" fmla="*/ 862 h 1033"/>
                <a:gd name="T36" fmla="*/ 268 w 724"/>
                <a:gd name="T37" fmla="*/ 869 h 1033"/>
                <a:gd name="T38" fmla="*/ 222 w 724"/>
                <a:gd name="T39" fmla="*/ 876 h 1033"/>
                <a:gd name="T40" fmla="*/ 181 w 724"/>
                <a:gd name="T41" fmla="*/ 884 h 1033"/>
                <a:gd name="T42" fmla="*/ 146 w 724"/>
                <a:gd name="T43" fmla="*/ 891 h 1033"/>
                <a:gd name="T44" fmla="*/ 127 w 724"/>
                <a:gd name="T45" fmla="*/ 899 h 1033"/>
                <a:gd name="T46" fmla="*/ 113 w 724"/>
                <a:gd name="T47" fmla="*/ 914 h 1033"/>
                <a:gd name="T48" fmla="*/ 109 w 724"/>
                <a:gd name="T49" fmla="*/ 930 h 1033"/>
                <a:gd name="T50" fmla="*/ 118 w 724"/>
                <a:gd name="T51" fmla="*/ 951 h 1033"/>
                <a:gd name="T52" fmla="*/ 136 w 724"/>
                <a:gd name="T53" fmla="*/ 963 h 1033"/>
                <a:gd name="T54" fmla="*/ 156 w 724"/>
                <a:gd name="T55" fmla="*/ 969 h 1033"/>
                <a:gd name="T56" fmla="*/ 190 w 724"/>
                <a:gd name="T57" fmla="*/ 978 h 1033"/>
                <a:gd name="T58" fmla="*/ 235 w 724"/>
                <a:gd name="T59" fmla="*/ 990 h 1033"/>
                <a:gd name="T60" fmla="*/ 285 w 724"/>
                <a:gd name="T61" fmla="*/ 1001 h 1033"/>
                <a:gd name="T62" fmla="*/ 335 w 724"/>
                <a:gd name="T63" fmla="*/ 1014 h 1033"/>
                <a:gd name="T64" fmla="*/ 384 w 724"/>
                <a:gd name="T65" fmla="*/ 1024 h 1033"/>
                <a:gd name="T66" fmla="*/ 425 w 724"/>
                <a:gd name="T67" fmla="*/ 1031 h 1033"/>
                <a:gd name="T68" fmla="*/ 455 w 724"/>
                <a:gd name="T69" fmla="*/ 1033 h 1033"/>
                <a:gd name="T70" fmla="*/ 483 w 724"/>
                <a:gd name="T71" fmla="*/ 1030 h 1033"/>
                <a:gd name="T72" fmla="*/ 517 w 724"/>
                <a:gd name="T73" fmla="*/ 1020 h 1033"/>
                <a:gd name="T74" fmla="*/ 555 w 724"/>
                <a:gd name="T75" fmla="*/ 1005 h 1033"/>
                <a:gd name="T76" fmla="*/ 594 w 724"/>
                <a:gd name="T77" fmla="*/ 987 h 1033"/>
                <a:gd name="T78" fmla="*/ 631 w 724"/>
                <a:gd name="T79" fmla="*/ 969 h 1033"/>
                <a:gd name="T80" fmla="*/ 664 w 724"/>
                <a:gd name="T81" fmla="*/ 952 h 1033"/>
                <a:gd name="T82" fmla="*/ 687 w 724"/>
                <a:gd name="T83" fmla="*/ 936 h 1033"/>
                <a:gd name="T84" fmla="*/ 699 w 724"/>
                <a:gd name="T85" fmla="*/ 925 h 1033"/>
                <a:gd name="T86" fmla="*/ 699 w 724"/>
                <a:gd name="T87" fmla="*/ 910 h 1033"/>
                <a:gd name="T88" fmla="*/ 682 w 724"/>
                <a:gd name="T89" fmla="*/ 900 h 1033"/>
                <a:gd name="T90" fmla="*/ 657 w 724"/>
                <a:gd name="T91" fmla="*/ 892 h 1033"/>
                <a:gd name="T92" fmla="*/ 634 w 724"/>
                <a:gd name="T93" fmla="*/ 886 h 1033"/>
                <a:gd name="T94" fmla="*/ 631 w 724"/>
                <a:gd name="T95" fmla="*/ 861 h 1033"/>
                <a:gd name="T96" fmla="*/ 623 w 724"/>
                <a:gd name="T97" fmla="*/ 798 h 1033"/>
                <a:gd name="T98" fmla="*/ 611 w 724"/>
                <a:gd name="T99" fmla="*/ 720 h 1033"/>
                <a:gd name="T100" fmla="*/ 592 w 724"/>
                <a:gd name="T101" fmla="*/ 647 h 1033"/>
                <a:gd name="T102" fmla="*/ 697 w 724"/>
                <a:gd name="T103" fmla="*/ 86 h 1033"/>
                <a:gd name="T104" fmla="*/ 643 w 724"/>
                <a:gd name="T105" fmla="*/ 0 h 1033"/>
                <a:gd name="T106" fmla="*/ 179 w 724"/>
                <a:gd name="T107" fmla="*/ 62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1" name="Freeform 7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573 h 602"/>
                <a:gd name="T2" fmla="*/ 436 w 598"/>
                <a:gd name="T3" fmla="*/ 602 h 602"/>
                <a:gd name="T4" fmla="*/ 598 w 598"/>
                <a:gd name="T5" fmla="*/ 0 h 602"/>
                <a:gd name="T6" fmla="*/ 578 w 598"/>
                <a:gd name="T7" fmla="*/ 9 h 602"/>
                <a:gd name="T8" fmla="*/ 147 w 598"/>
                <a:gd name="T9" fmla="*/ 54 h 602"/>
                <a:gd name="T10" fmla="*/ 131 w 598"/>
                <a:gd name="T11" fmla="*/ 51 h 602"/>
                <a:gd name="T12" fmla="*/ 0 w 598"/>
                <a:gd name="T13" fmla="*/ 57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2" name="Freeform 8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165 w 177"/>
                <a:gd name="T1" fmla="*/ 0 h 617"/>
                <a:gd name="T2" fmla="*/ 177 w 177"/>
                <a:gd name="T3" fmla="*/ 5 h 617"/>
                <a:gd name="T4" fmla="*/ 10 w 177"/>
                <a:gd name="T5" fmla="*/ 617 h 617"/>
                <a:gd name="T6" fmla="*/ 0 w 177"/>
                <a:gd name="T7" fmla="*/ 609 h 617"/>
                <a:gd name="T8" fmla="*/ 165 w 177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3" name="Freeform 9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167 w 178"/>
                <a:gd name="T1" fmla="*/ 0 h 621"/>
                <a:gd name="T2" fmla="*/ 178 w 178"/>
                <a:gd name="T3" fmla="*/ 12 h 621"/>
                <a:gd name="T4" fmla="*/ 9 w 178"/>
                <a:gd name="T5" fmla="*/ 621 h 621"/>
                <a:gd name="T6" fmla="*/ 0 w 178"/>
                <a:gd name="T7" fmla="*/ 612 h 621"/>
                <a:gd name="T8" fmla="*/ 167 w 178"/>
                <a:gd name="T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4" name="Freeform 10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8 w 27"/>
                <a:gd name="T1" fmla="*/ 0 h 22"/>
                <a:gd name="T2" fmla="*/ 0 w 27"/>
                <a:gd name="T3" fmla="*/ 12 h 22"/>
                <a:gd name="T4" fmla="*/ 8 w 27"/>
                <a:gd name="T5" fmla="*/ 22 h 22"/>
                <a:gd name="T6" fmla="*/ 27 w 27"/>
                <a:gd name="T7" fmla="*/ 9 h 22"/>
                <a:gd name="T8" fmla="*/ 18 w 2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5" name="Freeform 11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3 h 22"/>
                <a:gd name="T4" fmla="*/ 8 w 28"/>
                <a:gd name="T5" fmla="*/ 22 h 22"/>
                <a:gd name="T6" fmla="*/ 28 w 28"/>
                <a:gd name="T7" fmla="*/ 8 h 22"/>
                <a:gd name="T8" fmla="*/ 19 w 2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6" name="Freeform 12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366 w 366"/>
                <a:gd name="T1" fmla="*/ 23 h 45"/>
                <a:gd name="T2" fmla="*/ 364 w 366"/>
                <a:gd name="T3" fmla="*/ 45 h 45"/>
                <a:gd name="T4" fmla="*/ 362 w 366"/>
                <a:gd name="T5" fmla="*/ 45 h 45"/>
                <a:gd name="T6" fmla="*/ 356 w 366"/>
                <a:gd name="T7" fmla="*/ 44 h 45"/>
                <a:gd name="T8" fmla="*/ 346 w 366"/>
                <a:gd name="T9" fmla="*/ 42 h 45"/>
                <a:gd name="T10" fmla="*/ 332 w 366"/>
                <a:gd name="T11" fmla="*/ 41 h 45"/>
                <a:gd name="T12" fmla="*/ 316 w 366"/>
                <a:gd name="T13" fmla="*/ 38 h 45"/>
                <a:gd name="T14" fmla="*/ 295 w 366"/>
                <a:gd name="T15" fmla="*/ 36 h 45"/>
                <a:gd name="T16" fmla="*/ 273 w 366"/>
                <a:gd name="T17" fmla="*/ 33 h 45"/>
                <a:gd name="T18" fmla="*/ 248 w 366"/>
                <a:gd name="T19" fmla="*/ 30 h 45"/>
                <a:gd name="T20" fmla="*/ 221 w 366"/>
                <a:gd name="T21" fmla="*/ 28 h 45"/>
                <a:gd name="T22" fmla="*/ 192 w 366"/>
                <a:gd name="T23" fmla="*/ 26 h 45"/>
                <a:gd name="T24" fmla="*/ 162 w 366"/>
                <a:gd name="T25" fmla="*/ 23 h 45"/>
                <a:gd name="T26" fmla="*/ 131 w 366"/>
                <a:gd name="T27" fmla="*/ 22 h 45"/>
                <a:gd name="T28" fmla="*/ 99 w 366"/>
                <a:gd name="T29" fmla="*/ 21 h 45"/>
                <a:gd name="T30" fmla="*/ 67 w 366"/>
                <a:gd name="T31" fmla="*/ 21 h 45"/>
                <a:gd name="T32" fmla="*/ 33 w 366"/>
                <a:gd name="T33" fmla="*/ 21 h 45"/>
                <a:gd name="T34" fmla="*/ 0 w 366"/>
                <a:gd name="T35" fmla="*/ 22 h 45"/>
                <a:gd name="T36" fmla="*/ 5 w 366"/>
                <a:gd name="T37" fmla="*/ 5 h 45"/>
                <a:gd name="T38" fmla="*/ 6 w 366"/>
                <a:gd name="T39" fmla="*/ 5 h 45"/>
                <a:gd name="T40" fmla="*/ 9 w 366"/>
                <a:gd name="T41" fmla="*/ 4 h 45"/>
                <a:gd name="T42" fmla="*/ 15 w 366"/>
                <a:gd name="T43" fmla="*/ 4 h 45"/>
                <a:gd name="T44" fmla="*/ 23 w 366"/>
                <a:gd name="T45" fmla="*/ 3 h 45"/>
                <a:gd name="T46" fmla="*/ 35 w 366"/>
                <a:gd name="T47" fmla="*/ 2 h 45"/>
                <a:gd name="T48" fmla="*/ 48 w 366"/>
                <a:gd name="T49" fmla="*/ 2 h 45"/>
                <a:gd name="T50" fmla="*/ 64 w 366"/>
                <a:gd name="T51" fmla="*/ 0 h 45"/>
                <a:gd name="T52" fmla="*/ 84 w 366"/>
                <a:gd name="T53" fmla="*/ 0 h 45"/>
                <a:gd name="T54" fmla="*/ 107 w 366"/>
                <a:gd name="T55" fmla="*/ 0 h 45"/>
                <a:gd name="T56" fmla="*/ 134 w 366"/>
                <a:gd name="T57" fmla="*/ 2 h 45"/>
                <a:gd name="T58" fmla="*/ 162 w 366"/>
                <a:gd name="T59" fmla="*/ 3 h 45"/>
                <a:gd name="T60" fmla="*/ 196 w 366"/>
                <a:gd name="T61" fmla="*/ 5 h 45"/>
                <a:gd name="T62" fmla="*/ 233 w 366"/>
                <a:gd name="T63" fmla="*/ 8 h 45"/>
                <a:gd name="T64" fmla="*/ 273 w 366"/>
                <a:gd name="T65" fmla="*/ 12 h 45"/>
                <a:gd name="T66" fmla="*/ 318 w 366"/>
                <a:gd name="T67" fmla="*/ 18 h 45"/>
                <a:gd name="T68" fmla="*/ 366 w 366"/>
                <a:gd name="T6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7" name="Freeform 13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30 w 39"/>
                <a:gd name="T1" fmla="*/ 38 h 38"/>
                <a:gd name="T2" fmla="*/ 18 w 39"/>
                <a:gd name="T3" fmla="*/ 31 h 38"/>
                <a:gd name="T4" fmla="*/ 6 w 39"/>
                <a:gd name="T5" fmla="*/ 37 h 38"/>
                <a:gd name="T6" fmla="*/ 9 w 39"/>
                <a:gd name="T7" fmla="*/ 23 h 38"/>
                <a:gd name="T8" fmla="*/ 0 w 39"/>
                <a:gd name="T9" fmla="*/ 13 h 38"/>
                <a:gd name="T10" fmla="*/ 14 w 39"/>
                <a:gd name="T11" fmla="*/ 13 h 38"/>
                <a:gd name="T12" fmla="*/ 21 w 39"/>
                <a:gd name="T13" fmla="*/ 0 h 38"/>
                <a:gd name="T14" fmla="*/ 25 w 39"/>
                <a:gd name="T15" fmla="*/ 13 h 38"/>
                <a:gd name="T16" fmla="*/ 39 w 39"/>
                <a:gd name="T17" fmla="*/ 16 h 38"/>
                <a:gd name="T18" fmla="*/ 29 w 39"/>
                <a:gd name="T19" fmla="*/ 25 h 38"/>
                <a:gd name="T20" fmla="*/ 30 w 39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8" name="Freeform 14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464 w 466"/>
                <a:gd name="T1" fmla="*/ 7 h 459"/>
                <a:gd name="T2" fmla="*/ 466 w 466"/>
                <a:gd name="T3" fmla="*/ 0 h 459"/>
                <a:gd name="T4" fmla="*/ 108 w 466"/>
                <a:gd name="T5" fmla="*/ 30 h 459"/>
                <a:gd name="T6" fmla="*/ 0 w 466"/>
                <a:gd name="T7" fmla="*/ 459 h 459"/>
                <a:gd name="T8" fmla="*/ 14 w 466"/>
                <a:gd name="T9" fmla="*/ 457 h 459"/>
                <a:gd name="T10" fmla="*/ 118 w 466"/>
                <a:gd name="T11" fmla="*/ 38 h 459"/>
                <a:gd name="T12" fmla="*/ 464 w 466"/>
                <a:gd name="T13" fmla="*/ 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39" name="Freeform 15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157 w 157"/>
                <a:gd name="T1" fmla="*/ 15 h 560"/>
                <a:gd name="T2" fmla="*/ 15 w 157"/>
                <a:gd name="T3" fmla="*/ 553 h 560"/>
                <a:gd name="T4" fmla="*/ 0 w 157"/>
                <a:gd name="T5" fmla="*/ 560 h 560"/>
                <a:gd name="T6" fmla="*/ 154 w 157"/>
                <a:gd name="T7" fmla="*/ 0 h 560"/>
                <a:gd name="T8" fmla="*/ 157 w 157"/>
                <a:gd name="T9" fmla="*/ 1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40" name="Freeform 16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18 w 287"/>
                <a:gd name="T1" fmla="*/ 0 h 43"/>
                <a:gd name="T2" fmla="*/ 17 w 287"/>
                <a:gd name="T3" fmla="*/ 0 h 43"/>
                <a:gd name="T4" fmla="*/ 13 w 287"/>
                <a:gd name="T5" fmla="*/ 1 h 43"/>
                <a:gd name="T6" fmla="*/ 8 w 287"/>
                <a:gd name="T7" fmla="*/ 3 h 43"/>
                <a:gd name="T8" fmla="*/ 3 w 287"/>
                <a:gd name="T9" fmla="*/ 7 h 43"/>
                <a:gd name="T10" fmla="*/ 0 w 287"/>
                <a:gd name="T11" fmla="*/ 10 h 43"/>
                <a:gd name="T12" fmla="*/ 0 w 287"/>
                <a:gd name="T13" fmla="*/ 14 h 43"/>
                <a:gd name="T14" fmla="*/ 2 w 287"/>
                <a:gd name="T15" fmla="*/ 18 h 43"/>
                <a:gd name="T16" fmla="*/ 9 w 287"/>
                <a:gd name="T17" fmla="*/ 24 h 43"/>
                <a:gd name="T18" fmla="*/ 16 w 287"/>
                <a:gd name="T19" fmla="*/ 26 h 43"/>
                <a:gd name="T20" fmla="*/ 28 w 287"/>
                <a:gd name="T21" fmla="*/ 30 h 43"/>
                <a:gd name="T22" fmla="*/ 45 w 287"/>
                <a:gd name="T23" fmla="*/ 32 h 43"/>
                <a:gd name="T24" fmla="*/ 63 w 287"/>
                <a:gd name="T25" fmla="*/ 33 h 43"/>
                <a:gd name="T26" fmla="*/ 85 w 287"/>
                <a:gd name="T27" fmla="*/ 36 h 43"/>
                <a:gd name="T28" fmla="*/ 108 w 287"/>
                <a:gd name="T29" fmla="*/ 37 h 43"/>
                <a:gd name="T30" fmla="*/ 133 w 287"/>
                <a:gd name="T31" fmla="*/ 38 h 43"/>
                <a:gd name="T32" fmla="*/ 157 w 287"/>
                <a:gd name="T33" fmla="*/ 39 h 43"/>
                <a:gd name="T34" fmla="*/ 182 w 287"/>
                <a:gd name="T35" fmla="*/ 40 h 43"/>
                <a:gd name="T36" fmla="*/ 206 w 287"/>
                <a:gd name="T37" fmla="*/ 41 h 43"/>
                <a:gd name="T38" fmla="*/ 228 w 287"/>
                <a:gd name="T39" fmla="*/ 41 h 43"/>
                <a:gd name="T40" fmla="*/ 247 w 287"/>
                <a:gd name="T41" fmla="*/ 41 h 43"/>
                <a:gd name="T42" fmla="*/ 263 w 287"/>
                <a:gd name="T43" fmla="*/ 43 h 43"/>
                <a:gd name="T44" fmla="*/ 276 w 287"/>
                <a:gd name="T45" fmla="*/ 43 h 43"/>
                <a:gd name="T46" fmla="*/ 284 w 287"/>
                <a:gd name="T47" fmla="*/ 43 h 43"/>
                <a:gd name="T48" fmla="*/ 287 w 287"/>
                <a:gd name="T49" fmla="*/ 43 h 43"/>
                <a:gd name="T50" fmla="*/ 284 w 287"/>
                <a:gd name="T51" fmla="*/ 43 h 43"/>
                <a:gd name="T52" fmla="*/ 276 w 287"/>
                <a:gd name="T53" fmla="*/ 41 h 43"/>
                <a:gd name="T54" fmla="*/ 266 w 287"/>
                <a:gd name="T55" fmla="*/ 41 h 43"/>
                <a:gd name="T56" fmla="*/ 251 w 287"/>
                <a:gd name="T57" fmla="*/ 39 h 43"/>
                <a:gd name="T58" fmla="*/ 232 w 287"/>
                <a:gd name="T59" fmla="*/ 38 h 43"/>
                <a:gd name="T60" fmla="*/ 213 w 287"/>
                <a:gd name="T61" fmla="*/ 37 h 43"/>
                <a:gd name="T62" fmla="*/ 192 w 287"/>
                <a:gd name="T63" fmla="*/ 35 h 43"/>
                <a:gd name="T64" fmla="*/ 170 w 287"/>
                <a:gd name="T65" fmla="*/ 33 h 43"/>
                <a:gd name="T66" fmla="*/ 147 w 287"/>
                <a:gd name="T67" fmla="*/ 31 h 43"/>
                <a:gd name="T68" fmla="*/ 125 w 287"/>
                <a:gd name="T69" fmla="*/ 29 h 43"/>
                <a:gd name="T70" fmla="*/ 103 w 287"/>
                <a:gd name="T71" fmla="*/ 28 h 43"/>
                <a:gd name="T72" fmla="*/ 85 w 287"/>
                <a:gd name="T73" fmla="*/ 25 h 43"/>
                <a:gd name="T74" fmla="*/ 68 w 287"/>
                <a:gd name="T75" fmla="*/ 24 h 43"/>
                <a:gd name="T76" fmla="*/ 53 w 287"/>
                <a:gd name="T77" fmla="*/ 23 h 43"/>
                <a:gd name="T78" fmla="*/ 42 w 287"/>
                <a:gd name="T79" fmla="*/ 22 h 43"/>
                <a:gd name="T80" fmla="*/ 35 w 287"/>
                <a:gd name="T81" fmla="*/ 21 h 43"/>
                <a:gd name="T82" fmla="*/ 24 w 287"/>
                <a:gd name="T83" fmla="*/ 15 h 43"/>
                <a:gd name="T84" fmla="*/ 18 w 287"/>
                <a:gd name="T85" fmla="*/ 8 h 43"/>
                <a:gd name="T86" fmla="*/ 18 w 287"/>
                <a:gd name="T87" fmla="*/ 2 h 43"/>
                <a:gd name="T88" fmla="*/ 18 w 287"/>
                <a:gd name="T8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41" name="Freeform 17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94 w 103"/>
                <a:gd name="T1" fmla="*/ 5 h 60"/>
                <a:gd name="T2" fmla="*/ 0 w 103"/>
                <a:gd name="T3" fmla="*/ 0 h 60"/>
                <a:gd name="T4" fmla="*/ 1 w 103"/>
                <a:gd name="T5" fmla="*/ 11 h 60"/>
                <a:gd name="T6" fmla="*/ 1 w 103"/>
                <a:gd name="T7" fmla="*/ 20 h 60"/>
                <a:gd name="T8" fmla="*/ 1 w 103"/>
                <a:gd name="T9" fmla="*/ 29 h 60"/>
                <a:gd name="T10" fmla="*/ 1 w 103"/>
                <a:gd name="T11" fmla="*/ 38 h 60"/>
                <a:gd name="T12" fmla="*/ 103 w 103"/>
                <a:gd name="T13" fmla="*/ 60 h 60"/>
                <a:gd name="T14" fmla="*/ 100 w 103"/>
                <a:gd name="T15" fmla="*/ 37 h 60"/>
                <a:gd name="T16" fmla="*/ 98 w 103"/>
                <a:gd name="T17" fmla="*/ 20 h 60"/>
                <a:gd name="T18" fmla="*/ 95 w 103"/>
                <a:gd name="T19" fmla="*/ 8 h 60"/>
                <a:gd name="T20" fmla="*/ 94 w 103"/>
                <a:gd name="T21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42" name="Freeform 18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30 w 134"/>
                <a:gd name="T1" fmla="*/ 0 h 129"/>
                <a:gd name="T2" fmla="*/ 24 w 134"/>
                <a:gd name="T3" fmla="*/ 43 h 129"/>
                <a:gd name="T4" fmla="*/ 14 w 134"/>
                <a:gd name="T5" fmla="*/ 73 h 129"/>
                <a:gd name="T6" fmla="*/ 5 w 134"/>
                <a:gd name="T7" fmla="*/ 91 h 129"/>
                <a:gd name="T8" fmla="*/ 0 w 134"/>
                <a:gd name="T9" fmla="*/ 97 h 129"/>
                <a:gd name="T10" fmla="*/ 130 w 134"/>
                <a:gd name="T11" fmla="*/ 129 h 129"/>
                <a:gd name="T12" fmla="*/ 132 w 134"/>
                <a:gd name="T13" fmla="*/ 98 h 129"/>
                <a:gd name="T14" fmla="*/ 134 w 134"/>
                <a:gd name="T15" fmla="*/ 71 h 129"/>
                <a:gd name="T16" fmla="*/ 134 w 134"/>
                <a:gd name="T17" fmla="*/ 44 h 129"/>
                <a:gd name="T18" fmla="*/ 132 w 134"/>
                <a:gd name="T19" fmla="*/ 22 h 129"/>
                <a:gd name="T20" fmla="*/ 30 w 134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43" name="Freeform 19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2 w 60"/>
                <a:gd name="T3" fmla="*/ 4 h 159"/>
                <a:gd name="T4" fmla="*/ 7 w 60"/>
                <a:gd name="T5" fmla="*/ 14 h 159"/>
                <a:gd name="T6" fmla="*/ 15 w 60"/>
                <a:gd name="T7" fmla="*/ 28 h 159"/>
                <a:gd name="T8" fmla="*/ 24 w 60"/>
                <a:gd name="T9" fmla="*/ 46 h 159"/>
                <a:gd name="T10" fmla="*/ 33 w 60"/>
                <a:gd name="T11" fmla="*/ 68 h 159"/>
                <a:gd name="T12" fmla="*/ 44 w 60"/>
                <a:gd name="T13" fmla="*/ 90 h 159"/>
                <a:gd name="T14" fmla="*/ 53 w 60"/>
                <a:gd name="T15" fmla="*/ 113 h 159"/>
                <a:gd name="T16" fmla="*/ 60 w 60"/>
                <a:gd name="T17" fmla="*/ 135 h 159"/>
                <a:gd name="T18" fmla="*/ 59 w 60"/>
                <a:gd name="T19" fmla="*/ 136 h 159"/>
                <a:gd name="T20" fmla="*/ 54 w 60"/>
                <a:gd name="T21" fmla="*/ 138 h 159"/>
                <a:gd name="T22" fmla="*/ 48 w 60"/>
                <a:gd name="T23" fmla="*/ 142 h 159"/>
                <a:gd name="T24" fmla="*/ 40 w 60"/>
                <a:gd name="T25" fmla="*/ 145 h 159"/>
                <a:gd name="T26" fmla="*/ 32 w 60"/>
                <a:gd name="T27" fmla="*/ 150 h 159"/>
                <a:gd name="T28" fmla="*/ 23 w 60"/>
                <a:gd name="T29" fmla="*/ 153 h 159"/>
                <a:gd name="T30" fmla="*/ 15 w 60"/>
                <a:gd name="T31" fmla="*/ 157 h 159"/>
                <a:gd name="T32" fmla="*/ 7 w 60"/>
                <a:gd name="T33" fmla="*/ 159 h 159"/>
                <a:gd name="T34" fmla="*/ 8 w 60"/>
                <a:gd name="T35" fmla="*/ 144 h 159"/>
                <a:gd name="T36" fmla="*/ 10 w 60"/>
                <a:gd name="T37" fmla="*/ 105 h 159"/>
                <a:gd name="T38" fmla="*/ 9 w 60"/>
                <a:gd name="T39" fmla="*/ 53 h 159"/>
                <a:gd name="T40" fmla="*/ 0 w 60"/>
                <a:gd name="T4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44" name="Freeform 20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99 w 297"/>
                <a:gd name="T1" fmla="*/ 7 h 101"/>
                <a:gd name="T2" fmla="*/ 169 w 297"/>
                <a:gd name="T3" fmla="*/ 0 h 101"/>
                <a:gd name="T4" fmla="*/ 162 w 297"/>
                <a:gd name="T5" fmla="*/ 1 h 101"/>
                <a:gd name="T6" fmla="*/ 143 w 297"/>
                <a:gd name="T7" fmla="*/ 3 h 101"/>
                <a:gd name="T8" fmla="*/ 116 w 297"/>
                <a:gd name="T9" fmla="*/ 8 h 101"/>
                <a:gd name="T10" fmla="*/ 85 w 297"/>
                <a:gd name="T11" fmla="*/ 13 h 101"/>
                <a:gd name="T12" fmla="*/ 54 w 297"/>
                <a:gd name="T13" fmla="*/ 18 h 101"/>
                <a:gd name="T14" fmla="*/ 26 w 297"/>
                <a:gd name="T15" fmla="*/ 24 h 101"/>
                <a:gd name="T16" fmla="*/ 8 w 297"/>
                <a:gd name="T17" fmla="*/ 30 h 101"/>
                <a:gd name="T18" fmla="*/ 0 w 297"/>
                <a:gd name="T19" fmla="*/ 35 h 101"/>
                <a:gd name="T20" fmla="*/ 2 w 297"/>
                <a:gd name="T21" fmla="*/ 38 h 101"/>
                <a:gd name="T22" fmla="*/ 9 w 297"/>
                <a:gd name="T23" fmla="*/ 41 h 101"/>
                <a:gd name="T24" fmla="*/ 21 w 297"/>
                <a:gd name="T25" fmla="*/ 46 h 101"/>
                <a:gd name="T26" fmla="*/ 36 w 297"/>
                <a:gd name="T27" fmla="*/ 51 h 101"/>
                <a:gd name="T28" fmla="*/ 53 w 297"/>
                <a:gd name="T29" fmla="*/ 56 h 101"/>
                <a:gd name="T30" fmla="*/ 74 w 297"/>
                <a:gd name="T31" fmla="*/ 61 h 101"/>
                <a:gd name="T32" fmla="*/ 97 w 297"/>
                <a:gd name="T33" fmla="*/ 67 h 101"/>
                <a:gd name="T34" fmla="*/ 121 w 297"/>
                <a:gd name="T35" fmla="*/ 73 h 101"/>
                <a:gd name="T36" fmla="*/ 146 w 297"/>
                <a:gd name="T37" fmla="*/ 77 h 101"/>
                <a:gd name="T38" fmla="*/ 172 w 297"/>
                <a:gd name="T39" fmla="*/ 83 h 101"/>
                <a:gd name="T40" fmla="*/ 196 w 297"/>
                <a:gd name="T41" fmla="*/ 88 h 101"/>
                <a:gd name="T42" fmla="*/ 220 w 297"/>
                <a:gd name="T43" fmla="*/ 91 h 101"/>
                <a:gd name="T44" fmla="*/ 243 w 297"/>
                <a:gd name="T45" fmla="*/ 96 h 101"/>
                <a:gd name="T46" fmla="*/ 264 w 297"/>
                <a:gd name="T47" fmla="*/ 98 h 101"/>
                <a:gd name="T48" fmla="*/ 282 w 297"/>
                <a:gd name="T49" fmla="*/ 100 h 101"/>
                <a:gd name="T50" fmla="*/ 297 w 297"/>
                <a:gd name="T51" fmla="*/ 101 h 101"/>
                <a:gd name="T52" fmla="*/ 177 w 297"/>
                <a:gd name="T53" fmla="*/ 37 h 101"/>
                <a:gd name="T54" fmla="*/ 199 w 297"/>
                <a:gd name="T55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45" name="Freeform 21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129 w 335"/>
                <a:gd name="T1" fmla="*/ 94 h 94"/>
                <a:gd name="T2" fmla="*/ 142 w 335"/>
                <a:gd name="T3" fmla="*/ 93 h 94"/>
                <a:gd name="T4" fmla="*/ 157 w 335"/>
                <a:gd name="T5" fmla="*/ 91 h 94"/>
                <a:gd name="T6" fmla="*/ 172 w 335"/>
                <a:gd name="T7" fmla="*/ 86 h 94"/>
                <a:gd name="T8" fmla="*/ 188 w 335"/>
                <a:gd name="T9" fmla="*/ 82 h 94"/>
                <a:gd name="T10" fmla="*/ 205 w 335"/>
                <a:gd name="T11" fmla="*/ 76 h 94"/>
                <a:gd name="T12" fmla="*/ 223 w 335"/>
                <a:gd name="T13" fmla="*/ 70 h 94"/>
                <a:gd name="T14" fmla="*/ 240 w 335"/>
                <a:gd name="T15" fmla="*/ 63 h 94"/>
                <a:gd name="T16" fmla="*/ 256 w 335"/>
                <a:gd name="T17" fmla="*/ 56 h 94"/>
                <a:gd name="T18" fmla="*/ 272 w 335"/>
                <a:gd name="T19" fmla="*/ 49 h 94"/>
                <a:gd name="T20" fmla="*/ 286 w 335"/>
                <a:gd name="T21" fmla="*/ 44 h 94"/>
                <a:gd name="T22" fmla="*/ 300 w 335"/>
                <a:gd name="T23" fmla="*/ 37 h 94"/>
                <a:gd name="T24" fmla="*/ 311 w 335"/>
                <a:gd name="T25" fmla="*/ 32 h 94"/>
                <a:gd name="T26" fmla="*/ 321 w 335"/>
                <a:gd name="T27" fmla="*/ 28 h 94"/>
                <a:gd name="T28" fmla="*/ 329 w 335"/>
                <a:gd name="T29" fmla="*/ 24 h 94"/>
                <a:gd name="T30" fmla="*/ 333 w 335"/>
                <a:gd name="T31" fmla="*/ 22 h 94"/>
                <a:gd name="T32" fmla="*/ 335 w 335"/>
                <a:gd name="T33" fmla="*/ 21 h 94"/>
                <a:gd name="T34" fmla="*/ 267 w 335"/>
                <a:gd name="T35" fmla="*/ 25 h 94"/>
                <a:gd name="T36" fmla="*/ 210 w 335"/>
                <a:gd name="T37" fmla="*/ 46 h 94"/>
                <a:gd name="T38" fmla="*/ 22 w 335"/>
                <a:gd name="T39" fmla="*/ 0 h 94"/>
                <a:gd name="T40" fmla="*/ 0 w 335"/>
                <a:gd name="T41" fmla="*/ 30 h 94"/>
                <a:gd name="T42" fmla="*/ 120 w 335"/>
                <a:gd name="T43" fmla="*/ 94 h 94"/>
                <a:gd name="T44" fmla="*/ 123 w 335"/>
                <a:gd name="T45" fmla="*/ 94 h 94"/>
                <a:gd name="T46" fmla="*/ 125 w 335"/>
                <a:gd name="T47" fmla="*/ 94 h 94"/>
                <a:gd name="T48" fmla="*/ 127 w 335"/>
                <a:gd name="T49" fmla="*/ 94 h 94"/>
                <a:gd name="T50" fmla="*/ 129 w 335"/>
                <a:gd name="T5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46" name="Freeform 22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2 w 279"/>
                <a:gd name="T1" fmla="*/ 0 h 83"/>
                <a:gd name="T2" fmla="*/ 1 w 279"/>
                <a:gd name="T3" fmla="*/ 1 h 83"/>
                <a:gd name="T4" fmla="*/ 0 w 279"/>
                <a:gd name="T5" fmla="*/ 6 h 83"/>
                <a:gd name="T6" fmla="*/ 1 w 279"/>
                <a:gd name="T7" fmla="*/ 11 h 83"/>
                <a:gd name="T8" fmla="*/ 7 w 279"/>
                <a:gd name="T9" fmla="*/ 15 h 83"/>
                <a:gd name="T10" fmla="*/ 22 w 279"/>
                <a:gd name="T11" fmla="*/ 22 h 83"/>
                <a:gd name="T12" fmla="*/ 38 w 279"/>
                <a:gd name="T13" fmla="*/ 29 h 83"/>
                <a:gd name="T14" fmla="*/ 55 w 279"/>
                <a:gd name="T15" fmla="*/ 36 h 83"/>
                <a:gd name="T16" fmla="*/ 74 w 279"/>
                <a:gd name="T17" fmla="*/ 43 h 83"/>
                <a:gd name="T18" fmla="*/ 92 w 279"/>
                <a:gd name="T19" fmla="*/ 50 h 83"/>
                <a:gd name="T20" fmla="*/ 112 w 279"/>
                <a:gd name="T21" fmla="*/ 55 h 83"/>
                <a:gd name="T22" fmla="*/ 130 w 279"/>
                <a:gd name="T23" fmla="*/ 61 h 83"/>
                <a:gd name="T24" fmla="*/ 150 w 279"/>
                <a:gd name="T25" fmla="*/ 67 h 83"/>
                <a:gd name="T26" fmla="*/ 168 w 279"/>
                <a:gd name="T27" fmla="*/ 72 h 83"/>
                <a:gd name="T28" fmla="*/ 187 w 279"/>
                <a:gd name="T29" fmla="*/ 75 h 83"/>
                <a:gd name="T30" fmla="*/ 204 w 279"/>
                <a:gd name="T31" fmla="*/ 79 h 83"/>
                <a:gd name="T32" fmla="*/ 221 w 279"/>
                <a:gd name="T33" fmla="*/ 81 h 83"/>
                <a:gd name="T34" fmla="*/ 238 w 279"/>
                <a:gd name="T35" fmla="*/ 83 h 83"/>
                <a:gd name="T36" fmla="*/ 252 w 279"/>
                <a:gd name="T37" fmla="*/ 83 h 83"/>
                <a:gd name="T38" fmla="*/ 266 w 279"/>
                <a:gd name="T39" fmla="*/ 83 h 83"/>
                <a:gd name="T40" fmla="*/ 279 w 279"/>
                <a:gd name="T41" fmla="*/ 82 h 83"/>
                <a:gd name="T42" fmla="*/ 276 w 279"/>
                <a:gd name="T43" fmla="*/ 81 h 83"/>
                <a:gd name="T44" fmla="*/ 267 w 279"/>
                <a:gd name="T45" fmla="*/ 80 h 83"/>
                <a:gd name="T46" fmla="*/ 255 w 279"/>
                <a:gd name="T47" fmla="*/ 77 h 83"/>
                <a:gd name="T48" fmla="*/ 238 w 279"/>
                <a:gd name="T49" fmla="*/ 73 h 83"/>
                <a:gd name="T50" fmla="*/ 218 w 279"/>
                <a:gd name="T51" fmla="*/ 69 h 83"/>
                <a:gd name="T52" fmla="*/ 195 w 279"/>
                <a:gd name="T53" fmla="*/ 64 h 83"/>
                <a:gd name="T54" fmla="*/ 172 w 279"/>
                <a:gd name="T55" fmla="*/ 58 h 83"/>
                <a:gd name="T56" fmla="*/ 147 w 279"/>
                <a:gd name="T57" fmla="*/ 52 h 83"/>
                <a:gd name="T58" fmla="*/ 121 w 279"/>
                <a:gd name="T59" fmla="*/ 45 h 83"/>
                <a:gd name="T60" fmla="*/ 97 w 279"/>
                <a:gd name="T61" fmla="*/ 38 h 83"/>
                <a:gd name="T62" fmla="*/ 73 w 279"/>
                <a:gd name="T63" fmla="*/ 32 h 83"/>
                <a:gd name="T64" fmla="*/ 52 w 279"/>
                <a:gd name="T65" fmla="*/ 26 h 83"/>
                <a:gd name="T66" fmla="*/ 34 w 279"/>
                <a:gd name="T67" fmla="*/ 19 h 83"/>
                <a:gd name="T68" fmla="*/ 19 w 279"/>
                <a:gd name="T69" fmla="*/ 12 h 83"/>
                <a:gd name="T70" fmla="*/ 8 w 279"/>
                <a:gd name="T71" fmla="*/ 6 h 83"/>
                <a:gd name="T72" fmla="*/ 2 w 279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47" name="Freeform 23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20 w 39"/>
                <a:gd name="T1" fmla="*/ 36 h 36"/>
                <a:gd name="T2" fmla="*/ 27 w 39"/>
                <a:gd name="T3" fmla="*/ 35 h 36"/>
                <a:gd name="T4" fmla="*/ 34 w 39"/>
                <a:gd name="T5" fmla="*/ 30 h 36"/>
                <a:gd name="T6" fmla="*/ 38 w 39"/>
                <a:gd name="T7" fmla="*/ 26 h 36"/>
                <a:gd name="T8" fmla="*/ 39 w 39"/>
                <a:gd name="T9" fmla="*/ 19 h 36"/>
                <a:gd name="T10" fmla="*/ 38 w 39"/>
                <a:gd name="T11" fmla="*/ 12 h 36"/>
                <a:gd name="T12" fmla="*/ 34 w 39"/>
                <a:gd name="T13" fmla="*/ 6 h 36"/>
                <a:gd name="T14" fmla="*/ 27 w 39"/>
                <a:gd name="T15" fmla="*/ 1 h 36"/>
                <a:gd name="T16" fmla="*/ 20 w 39"/>
                <a:gd name="T17" fmla="*/ 0 h 36"/>
                <a:gd name="T18" fmla="*/ 12 w 39"/>
                <a:gd name="T19" fmla="*/ 1 h 36"/>
                <a:gd name="T20" fmla="*/ 6 w 39"/>
                <a:gd name="T21" fmla="*/ 6 h 36"/>
                <a:gd name="T22" fmla="*/ 1 w 39"/>
                <a:gd name="T23" fmla="*/ 12 h 36"/>
                <a:gd name="T24" fmla="*/ 0 w 39"/>
                <a:gd name="T25" fmla="*/ 19 h 36"/>
                <a:gd name="T26" fmla="*/ 1 w 39"/>
                <a:gd name="T27" fmla="*/ 26 h 36"/>
                <a:gd name="T28" fmla="*/ 6 w 39"/>
                <a:gd name="T29" fmla="*/ 30 h 36"/>
                <a:gd name="T30" fmla="*/ 12 w 39"/>
                <a:gd name="T31" fmla="*/ 35 h 36"/>
                <a:gd name="T32" fmla="*/ 20 w 39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648" name="Group 24"/>
          <p:cNvGrpSpPr>
            <a:grpSpLocks/>
          </p:cNvGrpSpPr>
          <p:nvPr/>
        </p:nvGrpSpPr>
        <p:grpSpPr bwMode="auto">
          <a:xfrm flipH="1">
            <a:off x="7951788" y="5459413"/>
            <a:ext cx="385762" cy="387350"/>
            <a:chOff x="4666" y="2982"/>
            <a:chExt cx="481" cy="568"/>
          </a:xfrm>
        </p:grpSpPr>
        <p:sp>
          <p:nvSpPr>
            <p:cNvPr id="117864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0" name="Freeform 26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152 w 724"/>
                <a:gd name="T1" fmla="*/ 56 h 1033"/>
                <a:gd name="T2" fmla="*/ 31 w 724"/>
                <a:gd name="T3" fmla="*/ 642 h 1033"/>
                <a:gd name="T4" fmla="*/ 132 w 724"/>
                <a:gd name="T5" fmla="*/ 719 h 1033"/>
                <a:gd name="T6" fmla="*/ 143 w 724"/>
                <a:gd name="T7" fmla="*/ 720 h 1033"/>
                <a:gd name="T8" fmla="*/ 169 w 724"/>
                <a:gd name="T9" fmla="*/ 721 h 1033"/>
                <a:gd name="T10" fmla="*/ 209 w 724"/>
                <a:gd name="T11" fmla="*/ 725 h 1033"/>
                <a:gd name="T12" fmla="*/ 255 w 724"/>
                <a:gd name="T13" fmla="*/ 728 h 1033"/>
                <a:gd name="T14" fmla="*/ 302 w 724"/>
                <a:gd name="T15" fmla="*/ 733 h 1033"/>
                <a:gd name="T16" fmla="*/ 348 w 724"/>
                <a:gd name="T17" fmla="*/ 736 h 1033"/>
                <a:gd name="T18" fmla="*/ 387 w 724"/>
                <a:gd name="T19" fmla="*/ 740 h 1033"/>
                <a:gd name="T20" fmla="*/ 414 w 724"/>
                <a:gd name="T21" fmla="*/ 743 h 1033"/>
                <a:gd name="T22" fmla="*/ 415 w 724"/>
                <a:gd name="T23" fmla="*/ 752 h 1033"/>
                <a:gd name="T24" fmla="*/ 414 w 724"/>
                <a:gd name="T25" fmla="*/ 777 h 1033"/>
                <a:gd name="T26" fmla="*/ 407 w 724"/>
                <a:gd name="T27" fmla="*/ 811 h 1033"/>
                <a:gd name="T28" fmla="*/ 387 w 724"/>
                <a:gd name="T29" fmla="*/ 853 h 1033"/>
                <a:gd name="T30" fmla="*/ 377 w 724"/>
                <a:gd name="T31" fmla="*/ 854 h 1033"/>
                <a:gd name="T32" fmla="*/ 350 w 724"/>
                <a:gd name="T33" fmla="*/ 857 h 1033"/>
                <a:gd name="T34" fmla="*/ 313 w 724"/>
                <a:gd name="T35" fmla="*/ 862 h 1033"/>
                <a:gd name="T36" fmla="*/ 268 w 724"/>
                <a:gd name="T37" fmla="*/ 869 h 1033"/>
                <a:gd name="T38" fmla="*/ 222 w 724"/>
                <a:gd name="T39" fmla="*/ 876 h 1033"/>
                <a:gd name="T40" fmla="*/ 181 w 724"/>
                <a:gd name="T41" fmla="*/ 884 h 1033"/>
                <a:gd name="T42" fmla="*/ 146 w 724"/>
                <a:gd name="T43" fmla="*/ 891 h 1033"/>
                <a:gd name="T44" fmla="*/ 127 w 724"/>
                <a:gd name="T45" fmla="*/ 899 h 1033"/>
                <a:gd name="T46" fmla="*/ 113 w 724"/>
                <a:gd name="T47" fmla="*/ 914 h 1033"/>
                <a:gd name="T48" fmla="*/ 109 w 724"/>
                <a:gd name="T49" fmla="*/ 930 h 1033"/>
                <a:gd name="T50" fmla="*/ 118 w 724"/>
                <a:gd name="T51" fmla="*/ 951 h 1033"/>
                <a:gd name="T52" fmla="*/ 136 w 724"/>
                <a:gd name="T53" fmla="*/ 963 h 1033"/>
                <a:gd name="T54" fmla="*/ 156 w 724"/>
                <a:gd name="T55" fmla="*/ 969 h 1033"/>
                <a:gd name="T56" fmla="*/ 190 w 724"/>
                <a:gd name="T57" fmla="*/ 978 h 1033"/>
                <a:gd name="T58" fmla="*/ 235 w 724"/>
                <a:gd name="T59" fmla="*/ 990 h 1033"/>
                <a:gd name="T60" fmla="*/ 285 w 724"/>
                <a:gd name="T61" fmla="*/ 1001 h 1033"/>
                <a:gd name="T62" fmla="*/ 335 w 724"/>
                <a:gd name="T63" fmla="*/ 1014 h 1033"/>
                <a:gd name="T64" fmla="*/ 384 w 724"/>
                <a:gd name="T65" fmla="*/ 1024 h 1033"/>
                <a:gd name="T66" fmla="*/ 425 w 724"/>
                <a:gd name="T67" fmla="*/ 1031 h 1033"/>
                <a:gd name="T68" fmla="*/ 455 w 724"/>
                <a:gd name="T69" fmla="*/ 1033 h 1033"/>
                <a:gd name="T70" fmla="*/ 483 w 724"/>
                <a:gd name="T71" fmla="*/ 1030 h 1033"/>
                <a:gd name="T72" fmla="*/ 517 w 724"/>
                <a:gd name="T73" fmla="*/ 1020 h 1033"/>
                <a:gd name="T74" fmla="*/ 555 w 724"/>
                <a:gd name="T75" fmla="*/ 1005 h 1033"/>
                <a:gd name="T76" fmla="*/ 594 w 724"/>
                <a:gd name="T77" fmla="*/ 987 h 1033"/>
                <a:gd name="T78" fmla="*/ 631 w 724"/>
                <a:gd name="T79" fmla="*/ 969 h 1033"/>
                <a:gd name="T80" fmla="*/ 664 w 724"/>
                <a:gd name="T81" fmla="*/ 952 h 1033"/>
                <a:gd name="T82" fmla="*/ 687 w 724"/>
                <a:gd name="T83" fmla="*/ 936 h 1033"/>
                <a:gd name="T84" fmla="*/ 699 w 724"/>
                <a:gd name="T85" fmla="*/ 925 h 1033"/>
                <a:gd name="T86" fmla="*/ 699 w 724"/>
                <a:gd name="T87" fmla="*/ 910 h 1033"/>
                <a:gd name="T88" fmla="*/ 682 w 724"/>
                <a:gd name="T89" fmla="*/ 900 h 1033"/>
                <a:gd name="T90" fmla="*/ 657 w 724"/>
                <a:gd name="T91" fmla="*/ 892 h 1033"/>
                <a:gd name="T92" fmla="*/ 634 w 724"/>
                <a:gd name="T93" fmla="*/ 886 h 1033"/>
                <a:gd name="T94" fmla="*/ 631 w 724"/>
                <a:gd name="T95" fmla="*/ 861 h 1033"/>
                <a:gd name="T96" fmla="*/ 623 w 724"/>
                <a:gd name="T97" fmla="*/ 798 h 1033"/>
                <a:gd name="T98" fmla="*/ 611 w 724"/>
                <a:gd name="T99" fmla="*/ 720 h 1033"/>
                <a:gd name="T100" fmla="*/ 592 w 724"/>
                <a:gd name="T101" fmla="*/ 647 h 1033"/>
                <a:gd name="T102" fmla="*/ 697 w 724"/>
                <a:gd name="T103" fmla="*/ 86 h 1033"/>
                <a:gd name="T104" fmla="*/ 643 w 724"/>
                <a:gd name="T105" fmla="*/ 0 h 1033"/>
                <a:gd name="T106" fmla="*/ 179 w 724"/>
                <a:gd name="T107" fmla="*/ 62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1" name="Freeform 27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573 h 602"/>
                <a:gd name="T2" fmla="*/ 436 w 598"/>
                <a:gd name="T3" fmla="*/ 602 h 602"/>
                <a:gd name="T4" fmla="*/ 598 w 598"/>
                <a:gd name="T5" fmla="*/ 0 h 602"/>
                <a:gd name="T6" fmla="*/ 578 w 598"/>
                <a:gd name="T7" fmla="*/ 9 h 602"/>
                <a:gd name="T8" fmla="*/ 147 w 598"/>
                <a:gd name="T9" fmla="*/ 54 h 602"/>
                <a:gd name="T10" fmla="*/ 131 w 598"/>
                <a:gd name="T11" fmla="*/ 51 h 602"/>
                <a:gd name="T12" fmla="*/ 0 w 598"/>
                <a:gd name="T13" fmla="*/ 57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2" name="Freeform 28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165 w 177"/>
                <a:gd name="T1" fmla="*/ 0 h 617"/>
                <a:gd name="T2" fmla="*/ 177 w 177"/>
                <a:gd name="T3" fmla="*/ 5 h 617"/>
                <a:gd name="T4" fmla="*/ 10 w 177"/>
                <a:gd name="T5" fmla="*/ 617 h 617"/>
                <a:gd name="T6" fmla="*/ 0 w 177"/>
                <a:gd name="T7" fmla="*/ 609 h 617"/>
                <a:gd name="T8" fmla="*/ 165 w 177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3" name="Freeform 29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167 w 178"/>
                <a:gd name="T1" fmla="*/ 0 h 621"/>
                <a:gd name="T2" fmla="*/ 178 w 178"/>
                <a:gd name="T3" fmla="*/ 12 h 621"/>
                <a:gd name="T4" fmla="*/ 9 w 178"/>
                <a:gd name="T5" fmla="*/ 621 h 621"/>
                <a:gd name="T6" fmla="*/ 0 w 178"/>
                <a:gd name="T7" fmla="*/ 612 h 621"/>
                <a:gd name="T8" fmla="*/ 167 w 178"/>
                <a:gd name="T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4" name="Freeform 30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8 w 27"/>
                <a:gd name="T1" fmla="*/ 0 h 22"/>
                <a:gd name="T2" fmla="*/ 0 w 27"/>
                <a:gd name="T3" fmla="*/ 12 h 22"/>
                <a:gd name="T4" fmla="*/ 8 w 27"/>
                <a:gd name="T5" fmla="*/ 22 h 22"/>
                <a:gd name="T6" fmla="*/ 27 w 27"/>
                <a:gd name="T7" fmla="*/ 9 h 22"/>
                <a:gd name="T8" fmla="*/ 18 w 2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5" name="Freeform 31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3 h 22"/>
                <a:gd name="T4" fmla="*/ 8 w 28"/>
                <a:gd name="T5" fmla="*/ 22 h 22"/>
                <a:gd name="T6" fmla="*/ 28 w 28"/>
                <a:gd name="T7" fmla="*/ 8 h 22"/>
                <a:gd name="T8" fmla="*/ 19 w 2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6" name="Freeform 32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366 w 366"/>
                <a:gd name="T1" fmla="*/ 23 h 45"/>
                <a:gd name="T2" fmla="*/ 364 w 366"/>
                <a:gd name="T3" fmla="*/ 45 h 45"/>
                <a:gd name="T4" fmla="*/ 362 w 366"/>
                <a:gd name="T5" fmla="*/ 45 h 45"/>
                <a:gd name="T6" fmla="*/ 356 w 366"/>
                <a:gd name="T7" fmla="*/ 44 h 45"/>
                <a:gd name="T8" fmla="*/ 346 w 366"/>
                <a:gd name="T9" fmla="*/ 42 h 45"/>
                <a:gd name="T10" fmla="*/ 332 w 366"/>
                <a:gd name="T11" fmla="*/ 41 h 45"/>
                <a:gd name="T12" fmla="*/ 316 w 366"/>
                <a:gd name="T13" fmla="*/ 38 h 45"/>
                <a:gd name="T14" fmla="*/ 295 w 366"/>
                <a:gd name="T15" fmla="*/ 36 h 45"/>
                <a:gd name="T16" fmla="*/ 273 w 366"/>
                <a:gd name="T17" fmla="*/ 33 h 45"/>
                <a:gd name="T18" fmla="*/ 248 w 366"/>
                <a:gd name="T19" fmla="*/ 30 h 45"/>
                <a:gd name="T20" fmla="*/ 221 w 366"/>
                <a:gd name="T21" fmla="*/ 28 h 45"/>
                <a:gd name="T22" fmla="*/ 192 w 366"/>
                <a:gd name="T23" fmla="*/ 26 h 45"/>
                <a:gd name="T24" fmla="*/ 162 w 366"/>
                <a:gd name="T25" fmla="*/ 23 h 45"/>
                <a:gd name="T26" fmla="*/ 131 w 366"/>
                <a:gd name="T27" fmla="*/ 22 h 45"/>
                <a:gd name="T28" fmla="*/ 99 w 366"/>
                <a:gd name="T29" fmla="*/ 21 h 45"/>
                <a:gd name="T30" fmla="*/ 67 w 366"/>
                <a:gd name="T31" fmla="*/ 21 h 45"/>
                <a:gd name="T32" fmla="*/ 33 w 366"/>
                <a:gd name="T33" fmla="*/ 21 h 45"/>
                <a:gd name="T34" fmla="*/ 0 w 366"/>
                <a:gd name="T35" fmla="*/ 22 h 45"/>
                <a:gd name="T36" fmla="*/ 5 w 366"/>
                <a:gd name="T37" fmla="*/ 5 h 45"/>
                <a:gd name="T38" fmla="*/ 6 w 366"/>
                <a:gd name="T39" fmla="*/ 5 h 45"/>
                <a:gd name="T40" fmla="*/ 9 w 366"/>
                <a:gd name="T41" fmla="*/ 4 h 45"/>
                <a:gd name="T42" fmla="*/ 15 w 366"/>
                <a:gd name="T43" fmla="*/ 4 h 45"/>
                <a:gd name="T44" fmla="*/ 23 w 366"/>
                <a:gd name="T45" fmla="*/ 3 h 45"/>
                <a:gd name="T46" fmla="*/ 35 w 366"/>
                <a:gd name="T47" fmla="*/ 2 h 45"/>
                <a:gd name="T48" fmla="*/ 48 w 366"/>
                <a:gd name="T49" fmla="*/ 2 h 45"/>
                <a:gd name="T50" fmla="*/ 64 w 366"/>
                <a:gd name="T51" fmla="*/ 0 h 45"/>
                <a:gd name="T52" fmla="*/ 84 w 366"/>
                <a:gd name="T53" fmla="*/ 0 h 45"/>
                <a:gd name="T54" fmla="*/ 107 w 366"/>
                <a:gd name="T55" fmla="*/ 0 h 45"/>
                <a:gd name="T56" fmla="*/ 134 w 366"/>
                <a:gd name="T57" fmla="*/ 2 h 45"/>
                <a:gd name="T58" fmla="*/ 162 w 366"/>
                <a:gd name="T59" fmla="*/ 3 h 45"/>
                <a:gd name="T60" fmla="*/ 196 w 366"/>
                <a:gd name="T61" fmla="*/ 5 h 45"/>
                <a:gd name="T62" fmla="*/ 233 w 366"/>
                <a:gd name="T63" fmla="*/ 8 h 45"/>
                <a:gd name="T64" fmla="*/ 273 w 366"/>
                <a:gd name="T65" fmla="*/ 12 h 45"/>
                <a:gd name="T66" fmla="*/ 318 w 366"/>
                <a:gd name="T67" fmla="*/ 18 h 45"/>
                <a:gd name="T68" fmla="*/ 366 w 366"/>
                <a:gd name="T6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7" name="Freeform 33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30 w 39"/>
                <a:gd name="T1" fmla="*/ 38 h 38"/>
                <a:gd name="T2" fmla="*/ 18 w 39"/>
                <a:gd name="T3" fmla="*/ 31 h 38"/>
                <a:gd name="T4" fmla="*/ 6 w 39"/>
                <a:gd name="T5" fmla="*/ 37 h 38"/>
                <a:gd name="T6" fmla="*/ 9 w 39"/>
                <a:gd name="T7" fmla="*/ 23 h 38"/>
                <a:gd name="T8" fmla="*/ 0 w 39"/>
                <a:gd name="T9" fmla="*/ 13 h 38"/>
                <a:gd name="T10" fmla="*/ 14 w 39"/>
                <a:gd name="T11" fmla="*/ 13 h 38"/>
                <a:gd name="T12" fmla="*/ 21 w 39"/>
                <a:gd name="T13" fmla="*/ 0 h 38"/>
                <a:gd name="T14" fmla="*/ 25 w 39"/>
                <a:gd name="T15" fmla="*/ 13 h 38"/>
                <a:gd name="T16" fmla="*/ 39 w 39"/>
                <a:gd name="T17" fmla="*/ 16 h 38"/>
                <a:gd name="T18" fmla="*/ 29 w 39"/>
                <a:gd name="T19" fmla="*/ 25 h 38"/>
                <a:gd name="T20" fmla="*/ 30 w 39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8" name="Freeform 34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464 w 466"/>
                <a:gd name="T1" fmla="*/ 7 h 459"/>
                <a:gd name="T2" fmla="*/ 466 w 466"/>
                <a:gd name="T3" fmla="*/ 0 h 459"/>
                <a:gd name="T4" fmla="*/ 108 w 466"/>
                <a:gd name="T5" fmla="*/ 30 h 459"/>
                <a:gd name="T6" fmla="*/ 0 w 466"/>
                <a:gd name="T7" fmla="*/ 459 h 459"/>
                <a:gd name="T8" fmla="*/ 14 w 466"/>
                <a:gd name="T9" fmla="*/ 457 h 459"/>
                <a:gd name="T10" fmla="*/ 118 w 466"/>
                <a:gd name="T11" fmla="*/ 38 h 459"/>
                <a:gd name="T12" fmla="*/ 464 w 466"/>
                <a:gd name="T13" fmla="*/ 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59" name="Freeform 35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157 w 157"/>
                <a:gd name="T1" fmla="*/ 15 h 560"/>
                <a:gd name="T2" fmla="*/ 15 w 157"/>
                <a:gd name="T3" fmla="*/ 553 h 560"/>
                <a:gd name="T4" fmla="*/ 0 w 157"/>
                <a:gd name="T5" fmla="*/ 560 h 560"/>
                <a:gd name="T6" fmla="*/ 154 w 157"/>
                <a:gd name="T7" fmla="*/ 0 h 560"/>
                <a:gd name="T8" fmla="*/ 157 w 157"/>
                <a:gd name="T9" fmla="*/ 1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60" name="Freeform 36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18 w 287"/>
                <a:gd name="T1" fmla="*/ 0 h 43"/>
                <a:gd name="T2" fmla="*/ 17 w 287"/>
                <a:gd name="T3" fmla="*/ 0 h 43"/>
                <a:gd name="T4" fmla="*/ 13 w 287"/>
                <a:gd name="T5" fmla="*/ 1 h 43"/>
                <a:gd name="T6" fmla="*/ 8 w 287"/>
                <a:gd name="T7" fmla="*/ 3 h 43"/>
                <a:gd name="T8" fmla="*/ 3 w 287"/>
                <a:gd name="T9" fmla="*/ 7 h 43"/>
                <a:gd name="T10" fmla="*/ 0 w 287"/>
                <a:gd name="T11" fmla="*/ 10 h 43"/>
                <a:gd name="T12" fmla="*/ 0 w 287"/>
                <a:gd name="T13" fmla="*/ 14 h 43"/>
                <a:gd name="T14" fmla="*/ 2 w 287"/>
                <a:gd name="T15" fmla="*/ 18 h 43"/>
                <a:gd name="T16" fmla="*/ 9 w 287"/>
                <a:gd name="T17" fmla="*/ 24 h 43"/>
                <a:gd name="T18" fmla="*/ 16 w 287"/>
                <a:gd name="T19" fmla="*/ 26 h 43"/>
                <a:gd name="T20" fmla="*/ 28 w 287"/>
                <a:gd name="T21" fmla="*/ 30 h 43"/>
                <a:gd name="T22" fmla="*/ 45 w 287"/>
                <a:gd name="T23" fmla="*/ 32 h 43"/>
                <a:gd name="T24" fmla="*/ 63 w 287"/>
                <a:gd name="T25" fmla="*/ 33 h 43"/>
                <a:gd name="T26" fmla="*/ 85 w 287"/>
                <a:gd name="T27" fmla="*/ 36 h 43"/>
                <a:gd name="T28" fmla="*/ 108 w 287"/>
                <a:gd name="T29" fmla="*/ 37 h 43"/>
                <a:gd name="T30" fmla="*/ 133 w 287"/>
                <a:gd name="T31" fmla="*/ 38 h 43"/>
                <a:gd name="T32" fmla="*/ 157 w 287"/>
                <a:gd name="T33" fmla="*/ 39 h 43"/>
                <a:gd name="T34" fmla="*/ 182 w 287"/>
                <a:gd name="T35" fmla="*/ 40 h 43"/>
                <a:gd name="T36" fmla="*/ 206 w 287"/>
                <a:gd name="T37" fmla="*/ 41 h 43"/>
                <a:gd name="T38" fmla="*/ 228 w 287"/>
                <a:gd name="T39" fmla="*/ 41 h 43"/>
                <a:gd name="T40" fmla="*/ 247 w 287"/>
                <a:gd name="T41" fmla="*/ 41 h 43"/>
                <a:gd name="T42" fmla="*/ 263 w 287"/>
                <a:gd name="T43" fmla="*/ 43 h 43"/>
                <a:gd name="T44" fmla="*/ 276 w 287"/>
                <a:gd name="T45" fmla="*/ 43 h 43"/>
                <a:gd name="T46" fmla="*/ 284 w 287"/>
                <a:gd name="T47" fmla="*/ 43 h 43"/>
                <a:gd name="T48" fmla="*/ 287 w 287"/>
                <a:gd name="T49" fmla="*/ 43 h 43"/>
                <a:gd name="T50" fmla="*/ 284 w 287"/>
                <a:gd name="T51" fmla="*/ 43 h 43"/>
                <a:gd name="T52" fmla="*/ 276 w 287"/>
                <a:gd name="T53" fmla="*/ 41 h 43"/>
                <a:gd name="T54" fmla="*/ 266 w 287"/>
                <a:gd name="T55" fmla="*/ 41 h 43"/>
                <a:gd name="T56" fmla="*/ 251 w 287"/>
                <a:gd name="T57" fmla="*/ 39 h 43"/>
                <a:gd name="T58" fmla="*/ 232 w 287"/>
                <a:gd name="T59" fmla="*/ 38 h 43"/>
                <a:gd name="T60" fmla="*/ 213 w 287"/>
                <a:gd name="T61" fmla="*/ 37 h 43"/>
                <a:gd name="T62" fmla="*/ 192 w 287"/>
                <a:gd name="T63" fmla="*/ 35 h 43"/>
                <a:gd name="T64" fmla="*/ 170 w 287"/>
                <a:gd name="T65" fmla="*/ 33 h 43"/>
                <a:gd name="T66" fmla="*/ 147 w 287"/>
                <a:gd name="T67" fmla="*/ 31 h 43"/>
                <a:gd name="T68" fmla="*/ 125 w 287"/>
                <a:gd name="T69" fmla="*/ 29 h 43"/>
                <a:gd name="T70" fmla="*/ 103 w 287"/>
                <a:gd name="T71" fmla="*/ 28 h 43"/>
                <a:gd name="T72" fmla="*/ 85 w 287"/>
                <a:gd name="T73" fmla="*/ 25 h 43"/>
                <a:gd name="T74" fmla="*/ 68 w 287"/>
                <a:gd name="T75" fmla="*/ 24 h 43"/>
                <a:gd name="T76" fmla="*/ 53 w 287"/>
                <a:gd name="T77" fmla="*/ 23 h 43"/>
                <a:gd name="T78" fmla="*/ 42 w 287"/>
                <a:gd name="T79" fmla="*/ 22 h 43"/>
                <a:gd name="T80" fmla="*/ 35 w 287"/>
                <a:gd name="T81" fmla="*/ 21 h 43"/>
                <a:gd name="T82" fmla="*/ 24 w 287"/>
                <a:gd name="T83" fmla="*/ 15 h 43"/>
                <a:gd name="T84" fmla="*/ 18 w 287"/>
                <a:gd name="T85" fmla="*/ 8 h 43"/>
                <a:gd name="T86" fmla="*/ 18 w 287"/>
                <a:gd name="T87" fmla="*/ 2 h 43"/>
                <a:gd name="T88" fmla="*/ 18 w 287"/>
                <a:gd name="T8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61" name="Freeform 37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94 w 103"/>
                <a:gd name="T1" fmla="*/ 5 h 60"/>
                <a:gd name="T2" fmla="*/ 0 w 103"/>
                <a:gd name="T3" fmla="*/ 0 h 60"/>
                <a:gd name="T4" fmla="*/ 1 w 103"/>
                <a:gd name="T5" fmla="*/ 11 h 60"/>
                <a:gd name="T6" fmla="*/ 1 w 103"/>
                <a:gd name="T7" fmla="*/ 20 h 60"/>
                <a:gd name="T8" fmla="*/ 1 w 103"/>
                <a:gd name="T9" fmla="*/ 29 h 60"/>
                <a:gd name="T10" fmla="*/ 1 w 103"/>
                <a:gd name="T11" fmla="*/ 38 h 60"/>
                <a:gd name="T12" fmla="*/ 103 w 103"/>
                <a:gd name="T13" fmla="*/ 60 h 60"/>
                <a:gd name="T14" fmla="*/ 100 w 103"/>
                <a:gd name="T15" fmla="*/ 37 h 60"/>
                <a:gd name="T16" fmla="*/ 98 w 103"/>
                <a:gd name="T17" fmla="*/ 20 h 60"/>
                <a:gd name="T18" fmla="*/ 95 w 103"/>
                <a:gd name="T19" fmla="*/ 8 h 60"/>
                <a:gd name="T20" fmla="*/ 94 w 103"/>
                <a:gd name="T21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62" name="Freeform 38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30 w 134"/>
                <a:gd name="T1" fmla="*/ 0 h 129"/>
                <a:gd name="T2" fmla="*/ 24 w 134"/>
                <a:gd name="T3" fmla="*/ 43 h 129"/>
                <a:gd name="T4" fmla="*/ 14 w 134"/>
                <a:gd name="T5" fmla="*/ 73 h 129"/>
                <a:gd name="T6" fmla="*/ 5 w 134"/>
                <a:gd name="T7" fmla="*/ 91 h 129"/>
                <a:gd name="T8" fmla="*/ 0 w 134"/>
                <a:gd name="T9" fmla="*/ 97 h 129"/>
                <a:gd name="T10" fmla="*/ 130 w 134"/>
                <a:gd name="T11" fmla="*/ 129 h 129"/>
                <a:gd name="T12" fmla="*/ 132 w 134"/>
                <a:gd name="T13" fmla="*/ 98 h 129"/>
                <a:gd name="T14" fmla="*/ 134 w 134"/>
                <a:gd name="T15" fmla="*/ 71 h 129"/>
                <a:gd name="T16" fmla="*/ 134 w 134"/>
                <a:gd name="T17" fmla="*/ 44 h 129"/>
                <a:gd name="T18" fmla="*/ 132 w 134"/>
                <a:gd name="T19" fmla="*/ 22 h 129"/>
                <a:gd name="T20" fmla="*/ 30 w 134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63" name="Freeform 39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2 w 60"/>
                <a:gd name="T3" fmla="*/ 4 h 159"/>
                <a:gd name="T4" fmla="*/ 7 w 60"/>
                <a:gd name="T5" fmla="*/ 14 h 159"/>
                <a:gd name="T6" fmla="*/ 15 w 60"/>
                <a:gd name="T7" fmla="*/ 28 h 159"/>
                <a:gd name="T8" fmla="*/ 24 w 60"/>
                <a:gd name="T9" fmla="*/ 46 h 159"/>
                <a:gd name="T10" fmla="*/ 33 w 60"/>
                <a:gd name="T11" fmla="*/ 68 h 159"/>
                <a:gd name="T12" fmla="*/ 44 w 60"/>
                <a:gd name="T13" fmla="*/ 90 h 159"/>
                <a:gd name="T14" fmla="*/ 53 w 60"/>
                <a:gd name="T15" fmla="*/ 113 h 159"/>
                <a:gd name="T16" fmla="*/ 60 w 60"/>
                <a:gd name="T17" fmla="*/ 135 h 159"/>
                <a:gd name="T18" fmla="*/ 59 w 60"/>
                <a:gd name="T19" fmla="*/ 136 h 159"/>
                <a:gd name="T20" fmla="*/ 54 w 60"/>
                <a:gd name="T21" fmla="*/ 138 h 159"/>
                <a:gd name="T22" fmla="*/ 48 w 60"/>
                <a:gd name="T23" fmla="*/ 142 h 159"/>
                <a:gd name="T24" fmla="*/ 40 w 60"/>
                <a:gd name="T25" fmla="*/ 145 h 159"/>
                <a:gd name="T26" fmla="*/ 32 w 60"/>
                <a:gd name="T27" fmla="*/ 150 h 159"/>
                <a:gd name="T28" fmla="*/ 23 w 60"/>
                <a:gd name="T29" fmla="*/ 153 h 159"/>
                <a:gd name="T30" fmla="*/ 15 w 60"/>
                <a:gd name="T31" fmla="*/ 157 h 159"/>
                <a:gd name="T32" fmla="*/ 7 w 60"/>
                <a:gd name="T33" fmla="*/ 159 h 159"/>
                <a:gd name="T34" fmla="*/ 8 w 60"/>
                <a:gd name="T35" fmla="*/ 144 h 159"/>
                <a:gd name="T36" fmla="*/ 10 w 60"/>
                <a:gd name="T37" fmla="*/ 105 h 159"/>
                <a:gd name="T38" fmla="*/ 9 w 60"/>
                <a:gd name="T39" fmla="*/ 53 h 159"/>
                <a:gd name="T40" fmla="*/ 0 w 60"/>
                <a:gd name="T4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64" name="Freeform 40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99 w 297"/>
                <a:gd name="T1" fmla="*/ 7 h 101"/>
                <a:gd name="T2" fmla="*/ 169 w 297"/>
                <a:gd name="T3" fmla="*/ 0 h 101"/>
                <a:gd name="T4" fmla="*/ 162 w 297"/>
                <a:gd name="T5" fmla="*/ 1 h 101"/>
                <a:gd name="T6" fmla="*/ 143 w 297"/>
                <a:gd name="T7" fmla="*/ 3 h 101"/>
                <a:gd name="T8" fmla="*/ 116 w 297"/>
                <a:gd name="T9" fmla="*/ 8 h 101"/>
                <a:gd name="T10" fmla="*/ 85 w 297"/>
                <a:gd name="T11" fmla="*/ 13 h 101"/>
                <a:gd name="T12" fmla="*/ 54 w 297"/>
                <a:gd name="T13" fmla="*/ 18 h 101"/>
                <a:gd name="T14" fmla="*/ 26 w 297"/>
                <a:gd name="T15" fmla="*/ 24 h 101"/>
                <a:gd name="T16" fmla="*/ 8 w 297"/>
                <a:gd name="T17" fmla="*/ 30 h 101"/>
                <a:gd name="T18" fmla="*/ 0 w 297"/>
                <a:gd name="T19" fmla="*/ 35 h 101"/>
                <a:gd name="T20" fmla="*/ 2 w 297"/>
                <a:gd name="T21" fmla="*/ 38 h 101"/>
                <a:gd name="T22" fmla="*/ 9 w 297"/>
                <a:gd name="T23" fmla="*/ 41 h 101"/>
                <a:gd name="T24" fmla="*/ 21 w 297"/>
                <a:gd name="T25" fmla="*/ 46 h 101"/>
                <a:gd name="T26" fmla="*/ 36 w 297"/>
                <a:gd name="T27" fmla="*/ 51 h 101"/>
                <a:gd name="T28" fmla="*/ 53 w 297"/>
                <a:gd name="T29" fmla="*/ 56 h 101"/>
                <a:gd name="T30" fmla="*/ 74 w 297"/>
                <a:gd name="T31" fmla="*/ 61 h 101"/>
                <a:gd name="T32" fmla="*/ 97 w 297"/>
                <a:gd name="T33" fmla="*/ 67 h 101"/>
                <a:gd name="T34" fmla="*/ 121 w 297"/>
                <a:gd name="T35" fmla="*/ 73 h 101"/>
                <a:gd name="T36" fmla="*/ 146 w 297"/>
                <a:gd name="T37" fmla="*/ 77 h 101"/>
                <a:gd name="T38" fmla="*/ 172 w 297"/>
                <a:gd name="T39" fmla="*/ 83 h 101"/>
                <a:gd name="T40" fmla="*/ 196 w 297"/>
                <a:gd name="T41" fmla="*/ 88 h 101"/>
                <a:gd name="T42" fmla="*/ 220 w 297"/>
                <a:gd name="T43" fmla="*/ 91 h 101"/>
                <a:gd name="T44" fmla="*/ 243 w 297"/>
                <a:gd name="T45" fmla="*/ 96 h 101"/>
                <a:gd name="T46" fmla="*/ 264 w 297"/>
                <a:gd name="T47" fmla="*/ 98 h 101"/>
                <a:gd name="T48" fmla="*/ 282 w 297"/>
                <a:gd name="T49" fmla="*/ 100 h 101"/>
                <a:gd name="T50" fmla="*/ 297 w 297"/>
                <a:gd name="T51" fmla="*/ 101 h 101"/>
                <a:gd name="T52" fmla="*/ 177 w 297"/>
                <a:gd name="T53" fmla="*/ 37 h 101"/>
                <a:gd name="T54" fmla="*/ 199 w 297"/>
                <a:gd name="T55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65" name="Freeform 41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129 w 335"/>
                <a:gd name="T1" fmla="*/ 94 h 94"/>
                <a:gd name="T2" fmla="*/ 142 w 335"/>
                <a:gd name="T3" fmla="*/ 93 h 94"/>
                <a:gd name="T4" fmla="*/ 157 w 335"/>
                <a:gd name="T5" fmla="*/ 91 h 94"/>
                <a:gd name="T6" fmla="*/ 172 w 335"/>
                <a:gd name="T7" fmla="*/ 86 h 94"/>
                <a:gd name="T8" fmla="*/ 188 w 335"/>
                <a:gd name="T9" fmla="*/ 82 h 94"/>
                <a:gd name="T10" fmla="*/ 205 w 335"/>
                <a:gd name="T11" fmla="*/ 76 h 94"/>
                <a:gd name="T12" fmla="*/ 223 w 335"/>
                <a:gd name="T13" fmla="*/ 70 h 94"/>
                <a:gd name="T14" fmla="*/ 240 w 335"/>
                <a:gd name="T15" fmla="*/ 63 h 94"/>
                <a:gd name="T16" fmla="*/ 256 w 335"/>
                <a:gd name="T17" fmla="*/ 56 h 94"/>
                <a:gd name="T18" fmla="*/ 272 w 335"/>
                <a:gd name="T19" fmla="*/ 49 h 94"/>
                <a:gd name="T20" fmla="*/ 286 w 335"/>
                <a:gd name="T21" fmla="*/ 44 h 94"/>
                <a:gd name="T22" fmla="*/ 300 w 335"/>
                <a:gd name="T23" fmla="*/ 37 h 94"/>
                <a:gd name="T24" fmla="*/ 311 w 335"/>
                <a:gd name="T25" fmla="*/ 32 h 94"/>
                <a:gd name="T26" fmla="*/ 321 w 335"/>
                <a:gd name="T27" fmla="*/ 28 h 94"/>
                <a:gd name="T28" fmla="*/ 329 w 335"/>
                <a:gd name="T29" fmla="*/ 24 h 94"/>
                <a:gd name="T30" fmla="*/ 333 w 335"/>
                <a:gd name="T31" fmla="*/ 22 h 94"/>
                <a:gd name="T32" fmla="*/ 335 w 335"/>
                <a:gd name="T33" fmla="*/ 21 h 94"/>
                <a:gd name="T34" fmla="*/ 267 w 335"/>
                <a:gd name="T35" fmla="*/ 25 h 94"/>
                <a:gd name="T36" fmla="*/ 210 w 335"/>
                <a:gd name="T37" fmla="*/ 46 h 94"/>
                <a:gd name="T38" fmla="*/ 22 w 335"/>
                <a:gd name="T39" fmla="*/ 0 h 94"/>
                <a:gd name="T40" fmla="*/ 0 w 335"/>
                <a:gd name="T41" fmla="*/ 30 h 94"/>
                <a:gd name="T42" fmla="*/ 120 w 335"/>
                <a:gd name="T43" fmla="*/ 94 h 94"/>
                <a:gd name="T44" fmla="*/ 123 w 335"/>
                <a:gd name="T45" fmla="*/ 94 h 94"/>
                <a:gd name="T46" fmla="*/ 125 w 335"/>
                <a:gd name="T47" fmla="*/ 94 h 94"/>
                <a:gd name="T48" fmla="*/ 127 w 335"/>
                <a:gd name="T49" fmla="*/ 94 h 94"/>
                <a:gd name="T50" fmla="*/ 129 w 335"/>
                <a:gd name="T5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66" name="Freeform 42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2 w 279"/>
                <a:gd name="T1" fmla="*/ 0 h 83"/>
                <a:gd name="T2" fmla="*/ 1 w 279"/>
                <a:gd name="T3" fmla="*/ 1 h 83"/>
                <a:gd name="T4" fmla="*/ 0 w 279"/>
                <a:gd name="T5" fmla="*/ 6 h 83"/>
                <a:gd name="T6" fmla="*/ 1 w 279"/>
                <a:gd name="T7" fmla="*/ 11 h 83"/>
                <a:gd name="T8" fmla="*/ 7 w 279"/>
                <a:gd name="T9" fmla="*/ 15 h 83"/>
                <a:gd name="T10" fmla="*/ 22 w 279"/>
                <a:gd name="T11" fmla="*/ 22 h 83"/>
                <a:gd name="T12" fmla="*/ 38 w 279"/>
                <a:gd name="T13" fmla="*/ 29 h 83"/>
                <a:gd name="T14" fmla="*/ 55 w 279"/>
                <a:gd name="T15" fmla="*/ 36 h 83"/>
                <a:gd name="T16" fmla="*/ 74 w 279"/>
                <a:gd name="T17" fmla="*/ 43 h 83"/>
                <a:gd name="T18" fmla="*/ 92 w 279"/>
                <a:gd name="T19" fmla="*/ 50 h 83"/>
                <a:gd name="T20" fmla="*/ 112 w 279"/>
                <a:gd name="T21" fmla="*/ 55 h 83"/>
                <a:gd name="T22" fmla="*/ 130 w 279"/>
                <a:gd name="T23" fmla="*/ 61 h 83"/>
                <a:gd name="T24" fmla="*/ 150 w 279"/>
                <a:gd name="T25" fmla="*/ 67 h 83"/>
                <a:gd name="T26" fmla="*/ 168 w 279"/>
                <a:gd name="T27" fmla="*/ 72 h 83"/>
                <a:gd name="T28" fmla="*/ 187 w 279"/>
                <a:gd name="T29" fmla="*/ 75 h 83"/>
                <a:gd name="T30" fmla="*/ 204 w 279"/>
                <a:gd name="T31" fmla="*/ 79 h 83"/>
                <a:gd name="T32" fmla="*/ 221 w 279"/>
                <a:gd name="T33" fmla="*/ 81 h 83"/>
                <a:gd name="T34" fmla="*/ 238 w 279"/>
                <a:gd name="T35" fmla="*/ 83 h 83"/>
                <a:gd name="T36" fmla="*/ 252 w 279"/>
                <a:gd name="T37" fmla="*/ 83 h 83"/>
                <a:gd name="T38" fmla="*/ 266 w 279"/>
                <a:gd name="T39" fmla="*/ 83 h 83"/>
                <a:gd name="T40" fmla="*/ 279 w 279"/>
                <a:gd name="T41" fmla="*/ 82 h 83"/>
                <a:gd name="T42" fmla="*/ 276 w 279"/>
                <a:gd name="T43" fmla="*/ 81 h 83"/>
                <a:gd name="T44" fmla="*/ 267 w 279"/>
                <a:gd name="T45" fmla="*/ 80 h 83"/>
                <a:gd name="T46" fmla="*/ 255 w 279"/>
                <a:gd name="T47" fmla="*/ 77 h 83"/>
                <a:gd name="T48" fmla="*/ 238 w 279"/>
                <a:gd name="T49" fmla="*/ 73 h 83"/>
                <a:gd name="T50" fmla="*/ 218 w 279"/>
                <a:gd name="T51" fmla="*/ 69 h 83"/>
                <a:gd name="T52" fmla="*/ 195 w 279"/>
                <a:gd name="T53" fmla="*/ 64 h 83"/>
                <a:gd name="T54" fmla="*/ 172 w 279"/>
                <a:gd name="T55" fmla="*/ 58 h 83"/>
                <a:gd name="T56" fmla="*/ 147 w 279"/>
                <a:gd name="T57" fmla="*/ 52 h 83"/>
                <a:gd name="T58" fmla="*/ 121 w 279"/>
                <a:gd name="T59" fmla="*/ 45 h 83"/>
                <a:gd name="T60" fmla="*/ 97 w 279"/>
                <a:gd name="T61" fmla="*/ 38 h 83"/>
                <a:gd name="T62" fmla="*/ 73 w 279"/>
                <a:gd name="T63" fmla="*/ 32 h 83"/>
                <a:gd name="T64" fmla="*/ 52 w 279"/>
                <a:gd name="T65" fmla="*/ 26 h 83"/>
                <a:gd name="T66" fmla="*/ 34 w 279"/>
                <a:gd name="T67" fmla="*/ 19 h 83"/>
                <a:gd name="T68" fmla="*/ 19 w 279"/>
                <a:gd name="T69" fmla="*/ 12 h 83"/>
                <a:gd name="T70" fmla="*/ 8 w 279"/>
                <a:gd name="T71" fmla="*/ 6 h 83"/>
                <a:gd name="T72" fmla="*/ 2 w 279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67" name="Freeform 43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20 w 39"/>
                <a:gd name="T1" fmla="*/ 36 h 36"/>
                <a:gd name="T2" fmla="*/ 27 w 39"/>
                <a:gd name="T3" fmla="*/ 35 h 36"/>
                <a:gd name="T4" fmla="*/ 34 w 39"/>
                <a:gd name="T5" fmla="*/ 30 h 36"/>
                <a:gd name="T6" fmla="*/ 38 w 39"/>
                <a:gd name="T7" fmla="*/ 26 h 36"/>
                <a:gd name="T8" fmla="*/ 39 w 39"/>
                <a:gd name="T9" fmla="*/ 19 h 36"/>
                <a:gd name="T10" fmla="*/ 38 w 39"/>
                <a:gd name="T11" fmla="*/ 12 h 36"/>
                <a:gd name="T12" fmla="*/ 34 w 39"/>
                <a:gd name="T13" fmla="*/ 6 h 36"/>
                <a:gd name="T14" fmla="*/ 27 w 39"/>
                <a:gd name="T15" fmla="*/ 1 h 36"/>
                <a:gd name="T16" fmla="*/ 20 w 39"/>
                <a:gd name="T17" fmla="*/ 0 h 36"/>
                <a:gd name="T18" fmla="*/ 12 w 39"/>
                <a:gd name="T19" fmla="*/ 1 h 36"/>
                <a:gd name="T20" fmla="*/ 6 w 39"/>
                <a:gd name="T21" fmla="*/ 6 h 36"/>
                <a:gd name="T22" fmla="*/ 1 w 39"/>
                <a:gd name="T23" fmla="*/ 12 h 36"/>
                <a:gd name="T24" fmla="*/ 0 w 39"/>
                <a:gd name="T25" fmla="*/ 19 h 36"/>
                <a:gd name="T26" fmla="*/ 1 w 39"/>
                <a:gd name="T27" fmla="*/ 26 h 36"/>
                <a:gd name="T28" fmla="*/ 6 w 39"/>
                <a:gd name="T29" fmla="*/ 30 h 36"/>
                <a:gd name="T30" fmla="*/ 12 w 39"/>
                <a:gd name="T31" fmla="*/ 35 h 36"/>
                <a:gd name="T32" fmla="*/ 20 w 39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668" name="Group 44"/>
          <p:cNvGrpSpPr>
            <a:grpSpLocks/>
          </p:cNvGrpSpPr>
          <p:nvPr/>
        </p:nvGrpSpPr>
        <p:grpSpPr bwMode="auto">
          <a:xfrm>
            <a:off x="5634038" y="1609725"/>
            <a:ext cx="731837" cy="449263"/>
            <a:chOff x="2896" y="2246"/>
            <a:chExt cx="561" cy="405"/>
          </a:xfrm>
        </p:grpSpPr>
        <p:sp>
          <p:nvSpPr>
            <p:cNvPr id="1178669" name="Freeform 4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0" name="Freeform 4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1" name="Freeform 4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2" name="Freeform 4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3" name="Freeform 4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4" name="Freeform 5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5" name="Freeform 5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6" name="Freeform 5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7" name="Freeform 5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8" name="Freeform 5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79" name="Freeform 5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0" name="Freeform 5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1" name="Freeform 5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2" name="Freeform 5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3" name="Freeform 5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4" name="Freeform 6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5" name="Freeform 6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6" name="Freeform 6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7" name="Freeform 6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8" name="Freeform 6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89" name="Freeform 6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90" name="Freeform 6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91" name="Freeform 6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92" name="Freeform 6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93" name="Freeform 6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94" name="Freeform 7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95" name="Freeform 7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96" name="Freeform 7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97" name="Freeform 7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698" name="Group 74"/>
          <p:cNvGrpSpPr>
            <a:grpSpLocks/>
          </p:cNvGrpSpPr>
          <p:nvPr/>
        </p:nvGrpSpPr>
        <p:grpSpPr bwMode="auto">
          <a:xfrm>
            <a:off x="5989638" y="3125788"/>
            <a:ext cx="679450" cy="423862"/>
            <a:chOff x="2896" y="2246"/>
            <a:chExt cx="561" cy="405"/>
          </a:xfrm>
        </p:grpSpPr>
        <p:sp>
          <p:nvSpPr>
            <p:cNvPr id="1178699" name="Freeform 7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0" name="Freeform 7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1" name="Freeform 7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2" name="Freeform 7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3" name="Freeform 7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4" name="Freeform 8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5" name="Freeform 8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6" name="Freeform 8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7" name="Freeform 8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8" name="Freeform 8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09" name="Freeform 8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0" name="Freeform 8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1" name="Freeform 8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2" name="Freeform 8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3" name="Freeform 8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4" name="Freeform 9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5" name="Freeform 9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6" name="Freeform 9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7" name="Freeform 9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8" name="Freeform 9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19" name="Freeform 9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20" name="Freeform 9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21" name="Freeform 9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22" name="Freeform 9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23" name="Freeform 9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24" name="Freeform 10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25" name="Freeform 10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26" name="Freeform 10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27" name="Freeform 10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758" name="Group 134"/>
          <p:cNvGrpSpPr>
            <a:grpSpLocks/>
          </p:cNvGrpSpPr>
          <p:nvPr/>
        </p:nvGrpSpPr>
        <p:grpSpPr bwMode="auto">
          <a:xfrm>
            <a:off x="5592763" y="3906838"/>
            <a:ext cx="679450" cy="423862"/>
            <a:chOff x="2896" y="2246"/>
            <a:chExt cx="561" cy="405"/>
          </a:xfrm>
        </p:grpSpPr>
        <p:sp>
          <p:nvSpPr>
            <p:cNvPr id="1178759" name="Freeform 13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0" name="Freeform 13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1" name="Freeform 13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2" name="Freeform 13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3" name="Freeform 13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4" name="Freeform 14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5" name="Freeform 14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6" name="Freeform 14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7" name="Freeform 14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8" name="Freeform 14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69" name="Freeform 14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0" name="Freeform 14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1" name="Freeform 14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2" name="Freeform 14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3" name="Freeform 14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4" name="Freeform 15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5" name="Freeform 15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6" name="Freeform 15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7" name="Freeform 15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8" name="Freeform 15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79" name="Freeform 15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80" name="Freeform 15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81" name="Freeform 15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82" name="Freeform 15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83" name="Freeform 15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84" name="Freeform 16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85" name="Freeform 16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86" name="Freeform 16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87" name="Freeform 16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788" name="Group 164"/>
          <p:cNvGrpSpPr>
            <a:grpSpLocks/>
          </p:cNvGrpSpPr>
          <p:nvPr/>
        </p:nvGrpSpPr>
        <p:grpSpPr bwMode="auto">
          <a:xfrm>
            <a:off x="7483475" y="2686050"/>
            <a:ext cx="477838" cy="257175"/>
            <a:chOff x="2896" y="2246"/>
            <a:chExt cx="561" cy="405"/>
          </a:xfrm>
        </p:grpSpPr>
        <p:sp>
          <p:nvSpPr>
            <p:cNvPr id="1178789" name="Freeform 16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0" name="Freeform 16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1" name="Freeform 16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2" name="Freeform 16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3" name="Freeform 16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4" name="Freeform 17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5" name="Freeform 17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6" name="Freeform 17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7" name="Freeform 17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8" name="Freeform 17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9" name="Freeform 17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0" name="Freeform 17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1" name="Freeform 17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2" name="Freeform 17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3" name="Freeform 17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4" name="Freeform 18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5" name="Freeform 18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6" name="Freeform 18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7" name="Freeform 18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8" name="Freeform 18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9" name="Freeform 18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10" name="Freeform 18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11" name="Freeform 18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12" name="Freeform 18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13" name="Freeform 18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14" name="Freeform 19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15" name="Freeform 19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16" name="Freeform 19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17" name="Freeform 19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818" name="Group 194"/>
          <p:cNvGrpSpPr>
            <a:grpSpLocks/>
          </p:cNvGrpSpPr>
          <p:nvPr/>
        </p:nvGrpSpPr>
        <p:grpSpPr bwMode="auto">
          <a:xfrm>
            <a:off x="7785100" y="2073275"/>
            <a:ext cx="477838" cy="257175"/>
            <a:chOff x="2896" y="2246"/>
            <a:chExt cx="561" cy="405"/>
          </a:xfrm>
        </p:grpSpPr>
        <p:sp>
          <p:nvSpPr>
            <p:cNvPr id="1178819" name="Freeform 19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0" name="Freeform 19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1" name="Freeform 19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2" name="Freeform 19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3" name="Freeform 19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4" name="Freeform 20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5" name="Freeform 20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6" name="Freeform 20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7" name="Freeform 20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8" name="Freeform 20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29" name="Freeform 20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0" name="Freeform 20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1" name="Freeform 20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2" name="Freeform 20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3" name="Freeform 20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4" name="Freeform 21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5" name="Freeform 21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6" name="Freeform 21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7" name="Freeform 21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8" name="Freeform 21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39" name="Freeform 21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40" name="Freeform 21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41" name="Freeform 21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42" name="Freeform 21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43" name="Freeform 21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44" name="Freeform 22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45" name="Freeform 22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46" name="Freeform 22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47" name="Freeform 22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848" name="Group 224"/>
          <p:cNvGrpSpPr>
            <a:grpSpLocks/>
          </p:cNvGrpSpPr>
          <p:nvPr/>
        </p:nvGrpSpPr>
        <p:grpSpPr bwMode="auto">
          <a:xfrm>
            <a:off x="7732713" y="3094038"/>
            <a:ext cx="477837" cy="257175"/>
            <a:chOff x="2896" y="2246"/>
            <a:chExt cx="561" cy="405"/>
          </a:xfrm>
        </p:grpSpPr>
        <p:sp>
          <p:nvSpPr>
            <p:cNvPr id="1178849" name="Freeform 22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0" name="Freeform 22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1" name="Freeform 22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2" name="Freeform 22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3" name="Freeform 22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4" name="Freeform 23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5" name="Freeform 23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6" name="Freeform 23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7" name="Freeform 23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8" name="Freeform 23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59" name="Freeform 23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0" name="Freeform 23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1" name="Freeform 23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2" name="Freeform 23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3" name="Freeform 23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4" name="Freeform 24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5" name="Freeform 24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6" name="Freeform 24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7" name="Freeform 24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8" name="Freeform 24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69" name="Freeform 24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70" name="Freeform 24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71" name="Freeform 24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72" name="Freeform 24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73" name="Freeform 24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74" name="Freeform 25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75" name="Freeform 25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76" name="Freeform 25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77" name="Freeform 25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878" name="Group 254"/>
          <p:cNvGrpSpPr>
            <a:grpSpLocks/>
          </p:cNvGrpSpPr>
          <p:nvPr/>
        </p:nvGrpSpPr>
        <p:grpSpPr bwMode="auto">
          <a:xfrm>
            <a:off x="7524750" y="3670300"/>
            <a:ext cx="477838" cy="257175"/>
            <a:chOff x="2896" y="2246"/>
            <a:chExt cx="561" cy="405"/>
          </a:xfrm>
        </p:grpSpPr>
        <p:sp>
          <p:nvSpPr>
            <p:cNvPr id="1178879" name="Freeform 25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0" name="Freeform 25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1" name="Freeform 25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2" name="Freeform 25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3" name="Freeform 25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4" name="Freeform 26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5" name="Freeform 26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6" name="Freeform 26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7" name="Freeform 26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8" name="Freeform 26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89" name="Freeform 26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0" name="Freeform 26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1" name="Freeform 26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2" name="Freeform 26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3" name="Freeform 26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4" name="Freeform 27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5" name="Freeform 27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6" name="Freeform 27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7" name="Freeform 27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8" name="Freeform 27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99" name="Freeform 27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00" name="Freeform 27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01" name="Freeform 27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02" name="Freeform 27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03" name="Freeform 27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04" name="Freeform 28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05" name="Freeform 28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06" name="Freeform 28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07" name="Freeform 28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908" name="Group 284"/>
          <p:cNvGrpSpPr>
            <a:grpSpLocks/>
          </p:cNvGrpSpPr>
          <p:nvPr/>
        </p:nvGrpSpPr>
        <p:grpSpPr bwMode="auto">
          <a:xfrm>
            <a:off x="8056563" y="2670175"/>
            <a:ext cx="477837" cy="257175"/>
            <a:chOff x="2896" y="2246"/>
            <a:chExt cx="561" cy="405"/>
          </a:xfrm>
        </p:grpSpPr>
        <p:sp>
          <p:nvSpPr>
            <p:cNvPr id="1178909" name="Freeform 28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0" name="Freeform 28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1" name="Freeform 28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2" name="Freeform 28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3" name="Freeform 28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4" name="Freeform 29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5" name="Freeform 29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6" name="Freeform 29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7" name="Freeform 29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8" name="Freeform 29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9" name="Freeform 29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0" name="Freeform 29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1" name="Freeform 29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2" name="Freeform 29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3" name="Freeform 29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4" name="Freeform 30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5" name="Freeform 30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6" name="Freeform 30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7" name="Freeform 30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8" name="Freeform 30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9" name="Freeform 30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30" name="Freeform 30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31" name="Freeform 30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32" name="Freeform 30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33" name="Freeform 30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34" name="Freeform 31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35" name="Freeform 31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36" name="Freeform 31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37" name="Freeform 31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8938" name="Group 314"/>
          <p:cNvGrpSpPr>
            <a:grpSpLocks/>
          </p:cNvGrpSpPr>
          <p:nvPr/>
        </p:nvGrpSpPr>
        <p:grpSpPr bwMode="auto">
          <a:xfrm>
            <a:off x="8007350" y="3675063"/>
            <a:ext cx="477838" cy="257175"/>
            <a:chOff x="2896" y="2246"/>
            <a:chExt cx="561" cy="405"/>
          </a:xfrm>
        </p:grpSpPr>
        <p:sp>
          <p:nvSpPr>
            <p:cNvPr id="1178939" name="Freeform 31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0" name="Freeform 31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1" name="Freeform 31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2" name="Freeform 31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3" name="Freeform 31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4" name="Freeform 32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5" name="Freeform 32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6" name="Freeform 32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7" name="Freeform 32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8" name="Freeform 32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49" name="Freeform 32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0" name="Freeform 32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1" name="Freeform 32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2" name="Freeform 32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3" name="Freeform 32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4" name="Freeform 33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5" name="Freeform 33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6" name="Freeform 33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7" name="Freeform 33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8" name="Freeform 33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59" name="Freeform 33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60" name="Freeform 33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61" name="Freeform 33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62" name="Freeform 33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63" name="Freeform 33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64" name="Freeform 34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65" name="Freeform 34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66" name="Freeform 34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67" name="Freeform 34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8968" name="Text Box 344"/>
          <p:cNvSpPr txBox="1">
            <a:spLocks noChangeArrowheads="1"/>
          </p:cNvSpPr>
          <p:nvPr/>
        </p:nvSpPr>
        <p:spPr bwMode="auto">
          <a:xfrm>
            <a:off x="5643563" y="5913438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200"/>
              <a:t>1</a:t>
            </a:r>
            <a:r>
              <a:rPr lang="nb-NO" sz="1200" baseline="30000"/>
              <a:t>st</a:t>
            </a:r>
            <a:r>
              <a:rPr lang="nb-NO" sz="1200"/>
              <a:t> client</a:t>
            </a:r>
            <a:endParaRPr lang="en-US" sz="1200"/>
          </a:p>
        </p:txBody>
      </p:sp>
      <p:sp>
        <p:nvSpPr>
          <p:cNvPr id="1178969" name="Text Box 345"/>
          <p:cNvSpPr txBox="1">
            <a:spLocks noChangeArrowheads="1"/>
          </p:cNvSpPr>
          <p:nvPr/>
        </p:nvSpPr>
        <p:spPr bwMode="auto">
          <a:xfrm>
            <a:off x="7791450" y="5881688"/>
            <a:ext cx="784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200"/>
              <a:t>2</a:t>
            </a:r>
            <a:r>
              <a:rPr lang="nb-NO" sz="1200" baseline="30000"/>
              <a:t>nd</a:t>
            </a:r>
            <a:r>
              <a:rPr lang="nb-NO" sz="1200"/>
              <a:t> client</a:t>
            </a:r>
            <a:endParaRPr lang="en-US" sz="1200"/>
          </a:p>
        </p:txBody>
      </p:sp>
      <p:sp>
        <p:nvSpPr>
          <p:cNvPr id="1178970" name="Rectangle 346"/>
          <p:cNvSpPr>
            <a:spLocks noChangeArrowheads="1"/>
          </p:cNvSpPr>
          <p:nvPr/>
        </p:nvSpPr>
        <p:spPr bwMode="auto">
          <a:xfrm rot="5400000">
            <a:off x="4781550" y="4214813"/>
            <a:ext cx="131763" cy="230187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71" name="Rectangle 347"/>
          <p:cNvSpPr>
            <a:spLocks noChangeArrowheads="1"/>
          </p:cNvSpPr>
          <p:nvPr/>
        </p:nvSpPr>
        <p:spPr bwMode="auto">
          <a:xfrm rot="5400000">
            <a:off x="6680201" y="1520825"/>
            <a:ext cx="138112" cy="94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73" name="Rectangle 349"/>
          <p:cNvSpPr>
            <a:spLocks noChangeArrowheads="1"/>
          </p:cNvSpPr>
          <p:nvPr/>
        </p:nvSpPr>
        <p:spPr bwMode="auto">
          <a:xfrm rot="5400000">
            <a:off x="5137151" y="3854450"/>
            <a:ext cx="138112" cy="94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76" name="Rectangle 352"/>
          <p:cNvSpPr>
            <a:spLocks noChangeArrowheads="1"/>
          </p:cNvSpPr>
          <p:nvPr/>
        </p:nvSpPr>
        <p:spPr bwMode="auto">
          <a:xfrm rot="5400000">
            <a:off x="6918325" y="1755775"/>
            <a:ext cx="131763" cy="474663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78" name="Rectangle 354"/>
          <p:cNvSpPr>
            <a:spLocks noChangeArrowheads="1"/>
          </p:cNvSpPr>
          <p:nvPr/>
        </p:nvSpPr>
        <p:spPr bwMode="auto">
          <a:xfrm rot="5400000">
            <a:off x="6638925" y="1954213"/>
            <a:ext cx="131763" cy="77787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80" name="Rectangle 356"/>
          <p:cNvSpPr>
            <a:spLocks noChangeArrowheads="1"/>
          </p:cNvSpPr>
          <p:nvPr/>
        </p:nvSpPr>
        <p:spPr bwMode="auto">
          <a:xfrm rot="5400000">
            <a:off x="8358981" y="2101057"/>
            <a:ext cx="131763" cy="4254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82" name="Rectangle 358"/>
          <p:cNvSpPr>
            <a:spLocks noChangeArrowheads="1"/>
          </p:cNvSpPr>
          <p:nvPr/>
        </p:nvSpPr>
        <p:spPr bwMode="auto">
          <a:xfrm rot="5400000">
            <a:off x="8497888" y="3254375"/>
            <a:ext cx="131762" cy="77788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9072" name="Group 448"/>
          <p:cNvGrpSpPr>
            <a:grpSpLocks/>
          </p:cNvGrpSpPr>
          <p:nvPr/>
        </p:nvGrpSpPr>
        <p:grpSpPr bwMode="auto">
          <a:xfrm>
            <a:off x="4967288" y="2373313"/>
            <a:ext cx="3309937" cy="1846262"/>
            <a:chOff x="3129" y="1495"/>
            <a:chExt cx="2085" cy="1163"/>
          </a:xfrm>
        </p:grpSpPr>
        <p:sp>
          <p:nvSpPr>
            <p:cNvPr id="1178986" name="Freeform 362"/>
            <p:cNvSpPr>
              <a:spLocks/>
            </p:cNvSpPr>
            <p:nvPr/>
          </p:nvSpPr>
          <p:spPr bwMode="auto">
            <a:xfrm>
              <a:off x="4874" y="1495"/>
              <a:ext cx="166" cy="161"/>
            </a:xfrm>
            <a:custGeom>
              <a:avLst/>
              <a:gdLst>
                <a:gd name="T0" fmla="*/ 166 w 166"/>
                <a:gd name="T1" fmla="*/ 0 h 161"/>
                <a:gd name="T2" fmla="*/ 116 w 166"/>
                <a:gd name="T3" fmla="*/ 39 h 161"/>
                <a:gd name="T4" fmla="*/ 33 w 166"/>
                <a:gd name="T5" fmla="*/ 45 h 161"/>
                <a:gd name="T6" fmla="*/ 0 w 166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1">
                  <a:moveTo>
                    <a:pt x="166" y="0"/>
                  </a:moveTo>
                  <a:cubicBezTo>
                    <a:pt x="152" y="16"/>
                    <a:pt x="138" y="32"/>
                    <a:pt x="116" y="39"/>
                  </a:cubicBezTo>
                  <a:cubicBezTo>
                    <a:pt x="94" y="46"/>
                    <a:pt x="52" y="25"/>
                    <a:pt x="33" y="45"/>
                  </a:cubicBezTo>
                  <a:cubicBezTo>
                    <a:pt x="14" y="65"/>
                    <a:pt x="7" y="113"/>
                    <a:pt x="0" y="161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54000"/>
            <a:lstStyle/>
            <a:p>
              <a:endParaRPr lang="en-US"/>
            </a:p>
          </p:txBody>
        </p:sp>
        <p:sp>
          <p:nvSpPr>
            <p:cNvPr id="1178987" name="Freeform 363"/>
            <p:cNvSpPr>
              <a:spLocks/>
            </p:cNvSpPr>
            <p:nvPr/>
          </p:nvSpPr>
          <p:spPr bwMode="auto">
            <a:xfrm flipH="1">
              <a:off x="5048" y="1503"/>
              <a:ext cx="166" cy="161"/>
            </a:xfrm>
            <a:custGeom>
              <a:avLst/>
              <a:gdLst>
                <a:gd name="T0" fmla="*/ 166 w 166"/>
                <a:gd name="T1" fmla="*/ 0 h 161"/>
                <a:gd name="T2" fmla="*/ 116 w 166"/>
                <a:gd name="T3" fmla="*/ 39 h 161"/>
                <a:gd name="T4" fmla="*/ 33 w 166"/>
                <a:gd name="T5" fmla="*/ 45 h 161"/>
                <a:gd name="T6" fmla="*/ 0 w 166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1">
                  <a:moveTo>
                    <a:pt x="166" y="0"/>
                  </a:moveTo>
                  <a:cubicBezTo>
                    <a:pt x="152" y="16"/>
                    <a:pt x="138" y="32"/>
                    <a:pt x="116" y="39"/>
                  </a:cubicBezTo>
                  <a:cubicBezTo>
                    <a:pt x="94" y="46"/>
                    <a:pt x="52" y="25"/>
                    <a:pt x="33" y="45"/>
                  </a:cubicBezTo>
                  <a:cubicBezTo>
                    <a:pt x="14" y="65"/>
                    <a:pt x="7" y="113"/>
                    <a:pt x="0" y="161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54000"/>
            <a:lstStyle/>
            <a:p>
              <a:endParaRPr lang="en-US"/>
            </a:p>
          </p:txBody>
        </p:sp>
        <p:sp>
          <p:nvSpPr>
            <p:cNvPr id="1178988" name="Freeform 364"/>
            <p:cNvSpPr>
              <a:spLocks/>
            </p:cNvSpPr>
            <p:nvPr/>
          </p:nvSpPr>
          <p:spPr bwMode="auto">
            <a:xfrm>
              <a:off x="4849" y="2135"/>
              <a:ext cx="166" cy="161"/>
            </a:xfrm>
            <a:custGeom>
              <a:avLst/>
              <a:gdLst>
                <a:gd name="T0" fmla="*/ 166 w 166"/>
                <a:gd name="T1" fmla="*/ 0 h 161"/>
                <a:gd name="T2" fmla="*/ 116 w 166"/>
                <a:gd name="T3" fmla="*/ 39 h 161"/>
                <a:gd name="T4" fmla="*/ 33 w 166"/>
                <a:gd name="T5" fmla="*/ 45 h 161"/>
                <a:gd name="T6" fmla="*/ 0 w 166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1">
                  <a:moveTo>
                    <a:pt x="166" y="0"/>
                  </a:moveTo>
                  <a:cubicBezTo>
                    <a:pt x="152" y="16"/>
                    <a:pt x="138" y="32"/>
                    <a:pt x="116" y="39"/>
                  </a:cubicBezTo>
                  <a:cubicBezTo>
                    <a:pt x="94" y="46"/>
                    <a:pt x="52" y="25"/>
                    <a:pt x="33" y="45"/>
                  </a:cubicBezTo>
                  <a:cubicBezTo>
                    <a:pt x="14" y="65"/>
                    <a:pt x="7" y="113"/>
                    <a:pt x="0" y="161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54000"/>
            <a:lstStyle/>
            <a:p>
              <a:endParaRPr lang="en-US"/>
            </a:p>
          </p:txBody>
        </p:sp>
        <p:sp>
          <p:nvSpPr>
            <p:cNvPr id="1178989" name="Freeform 365"/>
            <p:cNvSpPr>
              <a:spLocks/>
            </p:cNvSpPr>
            <p:nvPr/>
          </p:nvSpPr>
          <p:spPr bwMode="auto">
            <a:xfrm flipH="1">
              <a:off x="5023" y="2143"/>
              <a:ext cx="166" cy="161"/>
            </a:xfrm>
            <a:custGeom>
              <a:avLst/>
              <a:gdLst>
                <a:gd name="T0" fmla="*/ 166 w 166"/>
                <a:gd name="T1" fmla="*/ 0 h 161"/>
                <a:gd name="T2" fmla="*/ 116 w 166"/>
                <a:gd name="T3" fmla="*/ 39 h 161"/>
                <a:gd name="T4" fmla="*/ 33 w 166"/>
                <a:gd name="T5" fmla="*/ 45 h 161"/>
                <a:gd name="T6" fmla="*/ 0 w 166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1">
                  <a:moveTo>
                    <a:pt x="166" y="0"/>
                  </a:moveTo>
                  <a:cubicBezTo>
                    <a:pt x="152" y="16"/>
                    <a:pt x="138" y="32"/>
                    <a:pt x="116" y="39"/>
                  </a:cubicBezTo>
                  <a:cubicBezTo>
                    <a:pt x="94" y="46"/>
                    <a:pt x="52" y="25"/>
                    <a:pt x="33" y="45"/>
                  </a:cubicBezTo>
                  <a:cubicBezTo>
                    <a:pt x="14" y="65"/>
                    <a:pt x="7" y="113"/>
                    <a:pt x="0" y="161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54000"/>
            <a:lstStyle/>
            <a:p>
              <a:endParaRPr lang="en-US"/>
            </a:p>
          </p:txBody>
        </p:sp>
        <p:sp>
          <p:nvSpPr>
            <p:cNvPr id="1178990" name="Freeform 366"/>
            <p:cNvSpPr>
              <a:spLocks/>
            </p:cNvSpPr>
            <p:nvPr/>
          </p:nvSpPr>
          <p:spPr bwMode="auto">
            <a:xfrm>
              <a:off x="3129" y="2287"/>
              <a:ext cx="272" cy="366"/>
            </a:xfrm>
            <a:custGeom>
              <a:avLst/>
              <a:gdLst>
                <a:gd name="T0" fmla="*/ 272 w 272"/>
                <a:gd name="T1" fmla="*/ 0 h 366"/>
                <a:gd name="T2" fmla="*/ 133 w 272"/>
                <a:gd name="T3" fmla="*/ 172 h 366"/>
                <a:gd name="T4" fmla="*/ 0 w 272"/>
                <a:gd name="T5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366">
                  <a:moveTo>
                    <a:pt x="272" y="0"/>
                  </a:moveTo>
                  <a:cubicBezTo>
                    <a:pt x="225" y="55"/>
                    <a:pt x="178" y="111"/>
                    <a:pt x="133" y="172"/>
                  </a:cubicBezTo>
                  <a:cubicBezTo>
                    <a:pt x="88" y="233"/>
                    <a:pt x="23" y="334"/>
                    <a:pt x="0" y="366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54000"/>
            <a:lstStyle/>
            <a:p>
              <a:endParaRPr lang="en-US"/>
            </a:p>
          </p:txBody>
        </p:sp>
        <p:sp>
          <p:nvSpPr>
            <p:cNvPr id="1178991" name="Freeform 367"/>
            <p:cNvSpPr>
              <a:spLocks/>
            </p:cNvSpPr>
            <p:nvPr/>
          </p:nvSpPr>
          <p:spPr bwMode="auto">
            <a:xfrm>
              <a:off x="3412" y="2287"/>
              <a:ext cx="1130" cy="371"/>
            </a:xfrm>
            <a:custGeom>
              <a:avLst/>
              <a:gdLst>
                <a:gd name="T0" fmla="*/ 0 w 1130"/>
                <a:gd name="T1" fmla="*/ 0 h 371"/>
                <a:gd name="T2" fmla="*/ 205 w 1130"/>
                <a:gd name="T3" fmla="*/ 67 h 371"/>
                <a:gd name="T4" fmla="*/ 709 w 1130"/>
                <a:gd name="T5" fmla="*/ 56 h 371"/>
                <a:gd name="T6" fmla="*/ 1130 w 1130"/>
                <a:gd name="T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0" h="371">
                  <a:moveTo>
                    <a:pt x="0" y="0"/>
                  </a:moveTo>
                  <a:cubicBezTo>
                    <a:pt x="43" y="29"/>
                    <a:pt x="87" y="58"/>
                    <a:pt x="205" y="67"/>
                  </a:cubicBezTo>
                  <a:cubicBezTo>
                    <a:pt x="323" y="76"/>
                    <a:pt x="555" y="5"/>
                    <a:pt x="709" y="56"/>
                  </a:cubicBezTo>
                  <a:cubicBezTo>
                    <a:pt x="863" y="107"/>
                    <a:pt x="996" y="239"/>
                    <a:pt x="1130" y="371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54000"/>
            <a:lstStyle/>
            <a:p>
              <a:endParaRPr lang="en-US"/>
            </a:p>
          </p:txBody>
        </p:sp>
      </p:grpSp>
      <p:sp>
        <p:nvSpPr>
          <p:cNvPr id="1178992" name="Freeform 368"/>
          <p:cNvSpPr>
            <a:spLocks/>
          </p:cNvSpPr>
          <p:nvPr/>
        </p:nvSpPr>
        <p:spPr bwMode="auto">
          <a:xfrm>
            <a:off x="5100638" y="4403725"/>
            <a:ext cx="1055687" cy="1054100"/>
          </a:xfrm>
          <a:custGeom>
            <a:avLst/>
            <a:gdLst>
              <a:gd name="T0" fmla="*/ 0 w 665"/>
              <a:gd name="T1" fmla="*/ 0 h 664"/>
              <a:gd name="T2" fmla="*/ 405 w 665"/>
              <a:gd name="T3" fmla="*/ 304 h 664"/>
              <a:gd name="T4" fmla="*/ 665 w 665"/>
              <a:gd name="T5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5" h="664">
                <a:moveTo>
                  <a:pt x="0" y="0"/>
                </a:moveTo>
                <a:cubicBezTo>
                  <a:pt x="147" y="96"/>
                  <a:pt x="294" y="193"/>
                  <a:pt x="405" y="304"/>
                </a:cubicBezTo>
                <a:cubicBezTo>
                  <a:pt x="516" y="415"/>
                  <a:pt x="590" y="539"/>
                  <a:pt x="665" y="664"/>
                </a:cubicBezTo>
              </a:path>
            </a:pathLst>
          </a:custGeom>
          <a:noFill/>
          <a:ln w="254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8993" name="Freeform 369"/>
          <p:cNvSpPr>
            <a:spLocks/>
          </p:cNvSpPr>
          <p:nvPr/>
        </p:nvSpPr>
        <p:spPr bwMode="auto">
          <a:xfrm>
            <a:off x="7321550" y="4419600"/>
            <a:ext cx="896938" cy="1003300"/>
          </a:xfrm>
          <a:custGeom>
            <a:avLst/>
            <a:gdLst>
              <a:gd name="T0" fmla="*/ 0 w 565"/>
              <a:gd name="T1" fmla="*/ 0 h 632"/>
              <a:gd name="T2" fmla="*/ 366 w 565"/>
              <a:gd name="T3" fmla="*/ 283 h 632"/>
              <a:gd name="T4" fmla="*/ 565 w 565"/>
              <a:gd name="T5" fmla="*/ 63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5" h="632">
                <a:moveTo>
                  <a:pt x="0" y="0"/>
                </a:moveTo>
                <a:cubicBezTo>
                  <a:pt x="136" y="89"/>
                  <a:pt x="272" y="178"/>
                  <a:pt x="366" y="283"/>
                </a:cubicBezTo>
                <a:cubicBezTo>
                  <a:pt x="460" y="388"/>
                  <a:pt x="512" y="510"/>
                  <a:pt x="565" y="632"/>
                </a:cubicBezTo>
              </a:path>
            </a:pathLst>
          </a:custGeom>
          <a:noFill/>
          <a:ln w="25400" cap="rnd" cmpd="sng">
            <a:solidFill>
              <a:schemeClr val="tx1"/>
            </a:solidFill>
            <a:prstDash val="sysDot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8994" name="Text Box 370"/>
          <p:cNvSpPr txBox="1">
            <a:spLocks noChangeArrowheads="1"/>
          </p:cNvSpPr>
          <p:nvPr/>
        </p:nvSpPr>
        <p:spPr bwMode="auto">
          <a:xfrm>
            <a:off x="5678488" y="1179513"/>
            <a:ext cx="1433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600"/>
              <a:t>Central server</a:t>
            </a:r>
            <a:endParaRPr lang="en-US" sz="1600"/>
          </a:p>
        </p:txBody>
      </p:sp>
      <p:grpSp>
        <p:nvGrpSpPr>
          <p:cNvPr id="1178995" name="Group 371"/>
          <p:cNvGrpSpPr>
            <a:grpSpLocks/>
          </p:cNvGrpSpPr>
          <p:nvPr/>
        </p:nvGrpSpPr>
        <p:grpSpPr bwMode="auto">
          <a:xfrm>
            <a:off x="5492750" y="5489575"/>
            <a:ext cx="301625" cy="301625"/>
            <a:chOff x="2929" y="3098"/>
            <a:chExt cx="190" cy="190"/>
          </a:xfrm>
        </p:grpSpPr>
        <p:sp>
          <p:nvSpPr>
            <p:cNvPr id="1178996" name="Freeform 372"/>
            <p:cNvSpPr>
              <a:spLocks/>
            </p:cNvSpPr>
            <p:nvPr/>
          </p:nvSpPr>
          <p:spPr bwMode="auto">
            <a:xfrm>
              <a:off x="2929" y="3098"/>
              <a:ext cx="190" cy="190"/>
            </a:xfrm>
            <a:custGeom>
              <a:avLst/>
              <a:gdLst>
                <a:gd name="T0" fmla="*/ 177 w 190"/>
                <a:gd name="T1" fmla="*/ 59 h 190"/>
                <a:gd name="T2" fmla="*/ 177 w 190"/>
                <a:gd name="T3" fmla="*/ 65 h 190"/>
                <a:gd name="T4" fmla="*/ 157 w 190"/>
                <a:gd name="T5" fmla="*/ 32 h 190"/>
                <a:gd name="T6" fmla="*/ 125 w 190"/>
                <a:gd name="T7" fmla="*/ 13 h 190"/>
                <a:gd name="T8" fmla="*/ 125 w 190"/>
                <a:gd name="T9" fmla="*/ 13 h 190"/>
                <a:gd name="T10" fmla="*/ 92 w 190"/>
                <a:gd name="T11" fmla="*/ 6 h 190"/>
                <a:gd name="T12" fmla="*/ 52 w 190"/>
                <a:gd name="T13" fmla="*/ 13 h 190"/>
                <a:gd name="T14" fmla="*/ 59 w 190"/>
                <a:gd name="T15" fmla="*/ 13 h 190"/>
                <a:gd name="T16" fmla="*/ 33 w 190"/>
                <a:gd name="T17" fmla="*/ 32 h 190"/>
                <a:gd name="T18" fmla="*/ 13 w 190"/>
                <a:gd name="T19" fmla="*/ 65 h 190"/>
                <a:gd name="T20" fmla="*/ 13 w 190"/>
                <a:gd name="T21" fmla="*/ 59 h 190"/>
                <a:gd name="T22" fmla="*/ 7 w 190"/>
                <a:gd name="T23" fmla="*/ 92 h 190"/>
                <a:gd name="T24" fmla="*/ 13 w 190"/>
                <a:gd name="T25" fmla="*/ 131 h 190"/>
                <a:gd name="T26" fmla="*/ 13 w 190"/>
                <a:gd name="T27" fmla="*/ 131 h 190"/>
                <a:gd name="T28" fmla="*/ 33 w 190"/>
                <a:gd name="T29" fmla="*/ 157 h 190"/>
                <a:gd name="T30" fmla="*/ 59 w 190"/>
                <a:gd name="T31" fmla="*/ 177 h 190"/>
                <a:gd name="T32" fmla="*/ 52 w 190"/>
                <a:gd name="T33" fmla="*/ 177 h 190"/>
                <a:gd name="T34" fmla="*/ 92 w 190"/>
                <a:gd name="T35" fmla="*/ 184 h 190"/>
                <a:gd name="T36" fmla="*/ 125 w 190"/>
                <a:gd name="T37" fmla="*/ 177 h 190"/>
                <a:gd name="T38" fmla="*/ 125 w 190"/>
                <a:gd name="T39" fmla="*/ 177 h 190"/>
                <a:gd name="T40" fmla="*/ 157 w 190"/>
                <a:gd name="T41" fmla="*/ 157 h 190"/>
                <a:gd name="T42" fmla="*/ 177 w 190"/>
                <a:gd name="T43" fmla="*/ 131 h 190"/>
                <a:gd name="T44" fmla="*/ 177 w 190"/>
                <a:gd name="T45" fmla="*/ 131 h 190"/>
                <a:gd name="T46" fmla="*/ 184 w 190"/>
                <a:gd name="T47" fmla="*/ 92 h 190"/>
                <a:gd name="T48" fmla="*/ 190 w 190"/>
                <a:gd name="T49" fmla="*/ 92 h 190"/>
                <a:gd name="T50" fmla="*/ 184 w 190"/>
                <a:gd name="T51" fmla="*/ 131 h 190"/>
                <a:gd name="T52" fmla="*/ 164 w 190"/>
                <a:gd name="T53" fmla="*/ 164 h 190"/>
                <a:gd name="T54" fmla="*/ 164 w 190"/>
                <a:gd name="T55" fmla="*/ 164 h 190"/>
                <a:gd name="T56" fmla="*/ 131 w 190"/>
                <a:gd name="T57" fmla="*/ 184 h 190"/>
                <a:gd name="T58" fmla="*/ 92 w 190"/>
                <a:gd name="T59" fmla="*/ 190 h 190"/>
                <a:gd name="T60" fmla="*/ 92 w 190"/>
                <a:gd name="T61" fmla="*/ 190 h 190"/>
                <a:gd name="T62" fmla="*/ 52 w 190"/>
                <a:gd name="T63" fmla="*/ 184 h 190"/>
                <a:gd name="T64" fmla="*/ 26 w 190"/>
                <a:gd name="T65" fmla="*/ 164 h 190"/>
                <a:gd name="T66" fmla="*/ 26 w 190"/>
                <a:gd name="T67" fmla="*/ 164 h 190"/>
                <a:gd name="T68" fmla="*/ 7 w 190"/>
                <a:gd name="T69" fmla="*/ 138 h 190"/>
                <a:gd name="T70" fmla="*/ 0 w 190"/>
                <a:gd name="T71" fmla="*/ 92 h 190"/>
                <a:gd name="T72" fmla="*/ 0 w 190"/>
                <a:gd name="T73" fmla="*/ 92 h 190"/>
                <a:gd name="T74" fmla="*/ 7 w 190"/>
                <a:gd name="T75" fmla="*/ 59 h 190"/>
                <a:gd name="T76" fmla="*/ 26 w 190"/>
                <a:gd name="T77" fmla="*/ 26 h 190"/>
                <a:gd name="T78" fmla="*/ 26 w 190"/>
                <a:gd name="T79" fmla="*/ 26 h 190"/>
                <a:gd name="T80" fmla="*/ 52 w 190"/>
                <a:gd name="T81" fmla="*/ 6 h 190"/>
                <a:gd name="T82" fmla="*/ 92 w 190"/>
                <a:gd name="T83" fmla="*/ 0 h 190"/>
                <a:gd name="T84" fmla="*/ 92 w 190"/>
                <a:gd name="T85" fmla="*/ 0 h 190"/>
                <a:gd name="T86" fmla="*/ 125 w 190"/>
                <a:gd name="T87" fmla="*/ 6 h 190"/>
                <a:gd name="T88" fmla="*/ 164 w 190"/>
                <a:gd name="T89" fmla="*/ 26 h 190"/>
                <a:gd name="T90" fmla="*/ 164 w 190"/>
                <a:gd name="T91" fmla="*/ 26 h 190"/>
                <a:gd name="T92" fmla="*/ 184 w 190"/>
                <a:gd name="T93" fmla="*/ 59 h 190"/>
                <a:gd name="T94" fmla="*/ 190 w 190"/>
                <a:gd name="T95" fmla="*/ 9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0" h="190">
                  <a:moveTo>
                    <a:pt x="184" y="92"/>
                  </a:moveTo>
                  <a:lnTo>
                    <a:pt x="177" y="59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57" y="32"/>
                  </a:lnTo>
                  <a:lnTo>
                    <a:pt x="157" y="32"/>
                  </a:lnTo>
                  <a:lnTo>
                    <a:pt x="157" y="32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125" y="13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52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13" y="65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59" y="177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57" y="157"/>
                  </a:lnTo>
                  <a:lnTo>
                    <a:pt x="157" y="157"/>
                  </a:lnTo>
                  <a:lnTo>
                    <a:pt x="157" y="157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84" y="131"/>
                  </a:lnTo>
                  <a:lnTo>
                    <a:pt x="184" y="131"/>
                  </a:lnTo>
                  <a:lnTo>
                    <a:pt x="184" y="138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31" y="184"/>
                  </a:lnTo>
                  <a:lnTo>
                    <a:pt x="131" y="184"/>
                  </a:lnTo>
                  <a:lnTo>
                    <a:pt x="125" y="184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1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31" y="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90" y="92"/>
                  </a:lnTo>
                  <a:lnTo>
                    <a:pt x="184" y="9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97" name="Freeform 373"/>
            <p:cNvSpPr>
              <a:spLocks/>
            </p:cNvSpPr>
            <p:nvPr/>
          </p:nvSpPr>
          <p:spPr bwMode="auto">
            <a:xfrm>
              <a:off x="3014" y="3117"/>
              <a:ext cx="20" cy="13"/>
            </a:xfrm>
            <a:custGeom>
              <a:avLst/>
              <a:gdLst>
                <a:gd name="T0" fmla="*/ 13 w 20"/>
                <a:gd name="T1" fmla="*/ 7 h 13"/>
                <a:gd name="T2" fmla="*/ 7 w 20"/>
                <a:gd name="T3" fmla="*/ 7 h 13"/>
                <a:gd name="T4" fmla="*/ 7 w 20"/>
                <a:gd name="T5" fmla="*/ 7 h 13"/>
                <a:gd name="T6" fmla="*/ 7 w 20"/>
                <a:gd name="T7" fmla="*/ 7 h 13"/>
                <a:gd name="T8" fmla="*/ 7 w 20"/>
                <a:gd name="T9" fmla="*/ 7 h 13"/>
                <a:gd name="T10" fmla="*/ 7 w 20"/>
                <a:gd name="T11" fmla="*/ 7 h 13"/>
                <a:gd name="T12" fmla="*/ 7 w 20"/>
                <a:gd name="T13" fmla="*/ 7 h 13"/>
                <a:gd name="T14" fmla="*/ 0 w 20"/>
                <a:gd name="T15" fmla="*/ 7 h 13"/>
                <a:gd name="T16" fmla="*/ 0 w 20"/>
                <a:gd name="T17" fmla="*/ 7 h 13"/>
                <a:gd name="T18" fmla="*/ 0 w 20"/>
                <a:gd name="T19" fmla="*/ 7 h 13"/>
                <a:gd name="T20" fmla="*/ 0 w 20"/>
                <a:gd name="T21" fmla="*/ 7 h 13"/>
                <a:gd name="T22" fmla="*/ 7 w 20"/>
                <a:gd name="T23" fmla="*/ 0 h 13"/>
                <a:gd name="T24" fmla="*/ 7 w 20"/>
                <a:gd name="T25" fmla="*/ 0 h 13"/>
                <a:gd name="T26" fmla="*/ 7 w 20"/>
                <a:gd name="T27" fmla="*/ 7 h 13"/>
                <a:gd name="T28" fmla="*/ 0 w 20"/>
                <a:gd name="T29" fmla="*/ 7 h 13"/>
                <a:gd name="T30" fmla="*/ 0 w 20"/>
                <a:gd name="T31" fmla="*/ 7 h 13"/>
                <a:gd name="T32" fmla="*/ 7 w 20"/>
                <a:gd name="T33" fmla="*/ 7 h 13"/>
                <a:gd name="T34" fmla="*/ 7 w 20"/>
                <a:gd name="T35" fmla="*/ 7 h 13"/>
                <a:gd name="T36" fmla="*/ 7 w 20"/>
                <a:gd name="T37" fmla="*/ 7 h 13"/>
                <a:gd name="T38" fmla="*/ 7 w 20"/>
                <a:gd name="T39" fmla="*/ 7 h 13"/>
                <a:gd name="T40" fmla="*/ 7 w 20"/>
                <a:gd name="T41" fmla="*/ 7 h 13"/>
                <a:gd name="T42" fmla="*/ 7 w 20"/>
                <a:gd name="T43" fmla="*/ 7 h 13"/>
                <a:gd name="T44" fmla="*/ 13 w 20"/>
                <a:gd name="T45" fmla="*/ 0 h 13"/>
                <a:gd name="T46" fmla="*/ 13 w 20"/>
                <a:gd name="T47" fmla="*/ 0 h 13"/>
                <a:gd name="T48" fmla="*/ 20 w 20"/>
                <a:gd name="T49" fmla="*/ 7 h 13"/>
                <a:gd name="T50" fmla="*/ 20 w 20"/>
                <a:gd name="T51" fmla="*/ 7 h 13"/>
                <a:gd name="T52" fmla="*/ 13 w 20"/>
                <a:gd name="T53" fmla="*/ 13 h 13"/>
                <a:gd name="T54" fmla="*/ 13 w 20"/>
                <a:gd name="T55" fmla="*/ 13 h 13"/>
                <a:gd name="T56" fmla="*/ 7 w 20"/>
                <a:gd name="T57" fmla="*/ 13 h 13"/>
                <a:gd name="T58" fmla="*/ 7 w 20"/>
                <a:gd name="T59" fmla="*/ 13 h 13"/>
                <a:gd name="T60" fmla="*/ 7 w 20"/>
                <a:gd name="T61" fmla="*/ 13 h 13"/>
                <a:gd name="T62" fmla="*/ 7 w 20"/>
                <a:gd name="T63" fmla="*/ 13 h 13"/>
                <a:gd name="T64" fmla="*/ 0 w 20"/>
                <a:gd name="T65" fmla="*/ 13 h 13"/>
                <a:gd name="T66" fmla="*/ 0 w 20"/>
                <a:gd name="T67" fmla="*/ 13 h 13"/>
                <a:gd name="T68" fmla="*/ 0 w 20"/>
                <a:gd name="T69" fmla="*/ 7 h 13"/>
                <a:gd name="T70" fmla="*/ 0 w 20"/>
                <a:gd name="T71" fmla="*/ 0 h 13"/>
                <a:gd name="T72" fmla="*/ 0 w 20"/>
                <a:gd name="T73" fmla="*/ 0 h 13"/>
                <a:gd name="T74" fmla="*/ 0 w 20"/>
                <a:gd name="T75" fmla="*/ 0 h 13"/>
                <a:gd name="T76" fmla="*/ 0 w 20"/>
                <a:gd name="T77" fmla="*/ 0 h 13"/>
                <a:gd name="T78" fmla="*/ 0 w 20"/>
                <a:gd name="T79" fmla="*/ 0 h 13"/>
                <a:gd name="T80" fmla="*/ 0 w 20"/>
                <a:gd name="T81" fmla="*/ 0 h 13"/>
                <a:gd name="T82" fmla="*/ 7 w 20"/>
                <a:gd name="T83" fmla="*/ 0 h 13"/>
                <a:gd name="T84" fmla="*/ 7 w 20"/>
                <a:gd name="T85" fmla="*/ 0 h 13"/>
                <a:gd name="T86" fmla="*/ 7 w 20"/>
                <a:gd name="T87" fmla="*/ 0 h 13"/>
                <a:gd name="T88" fmla="*/ 7 w 20"/>
                <a:gd name="T89" fmla="*/ 0 h 13"/>
                <a:gd name="T90" fmla="*/ 7 w 20"/>
                <a:gd name="T91" fmla="*/ 0 h 13"/>
                <a:gd name="T92" fmla="*/ 7 w 20"/>
                <a:gd name="T93" fmla="*/ 0 h 13"/>
                <a:gd name="T94" fmla="*/ 13 w 20"/>
                <a:gd name="T95" fmla="*/ 0 h 13"/>
                <a:gd name="T96" fmla="*/ 13 w 20"/>
                <a:gd name="T9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" h="13">
                  <a:moveTo>
                    <a:pt x="13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7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98" name="Freeform 374"/>
            <p:cNvSpPr>
              <a:spLocks/>
            </p:cNvSpPr>
            <p:nvPr/>
          </p:nvSpPr>
          <p:spPr bwMode="auto">
            <a:xfrm>
              <a:off x="3027" y="3117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7 h 7"/>
                <a:gd name="T6" fmla="*/ 0 w 7"/>
                <a:gd name="T7" fmla="*/ 0 h 7"/>
                <a:gd name="T8" fmla="*/ 7 w 7"/>
                <a:gd name="T9" fmla="*/ 7 h 7"/>
                <a:gd name="T10" fmla="*/ 7 w 7"/>
                <a:gd name="T11" fmla="*/ 7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99" name="Freeform 375"/>
            <p:cNvSpPr>
              <a:spLocks/>
            </p:cNvSpPr>
            <p:nvPr/>
          </p:nvSpPr>
          <p:spPr bwMode="auto">
            <a:xfrm>
              <a:off x="3086" y="3183"/>
              <a:ext cx="13" cy="20"/>
            </a:xfrm>
            <a:custGeom>
              <a:avLst/>
              <a:gdLst>
                <a:gd name="T0" fmla="*/ 13 w 13"/>
                <a:gd name="T1" fmla="*/ 7 h 20"/>
                <a:gd name="T2" fmla="*/ 13 w 13"/>
                <a:gd name="T3" fmla="*/ 7 h 20"/>
                <a:gd name="T4" fmla="*/ 7 w 13"/>
                <a:gd name="T5" fmla="*/ 7 h 20"/>
                <a:gd name="T6" fmla="*/ 7 w 13"/>
                <a:gd name="T7" fmla="*/ 7 h 20"/>
                <a:gd name="T8" fmla="*/ 7 w 13"/>
                <a:gd name="T9" fmla="*/ 0 h 20"/>
                <a:gd name="T10" fmla="*/ 13 w 13"/>
                <a:gd name="T11" fmla="*/ 7 h 20"/>
                <a:gd name="T12" fmla="*/ 13 w 13"/>
                <a:gd name="T13" fmla="*/ 7 h 20"/>
                <a:gd name="T14" fmla="*/ 7 w 13"/>
                <a:gd name="T15" fmla="*/ 13 h 20"/>
                <a:gd name="T16" fmla="*/ 7 w 13"/>
                <a:gd name="T17" fmla="*/ 13 h 20"/>
                <a:gd name="T18" fmla="*/ 7 w 13"/>
                <a:gd name="T19" fmla="*/ 13 h 20"/>
                <a:gd name="T20" fmla="*/ 7 w 13"/>
                <a:gd name="T21" fmla="*/ 13 h 20"/>
                <a:gd name="T22" fmla="*/ 7 w 13"/>
                <a:gd name="T23" fmla="*/ 7 h 20"/>
                <a:gd name="T24" fmla="*/ 7 w 13"/>
                <a:gd name="T25" fmla="*/ 7 h 20"/>
                <a:gd name="T26" fmla="*/ 7 w 13"/>
                <a:gd name="T27" fmla="*/ 13 h 20"/>
                <a:gd name="T28" fmla="*/ 0 w 13"/>
                <a:gd name="T29" fmla="*/ 13 h 20"/>
                <a:gd name="T30" fmla="*/ 0 w 13"/>
                <a:gd name="T31" fmla="*/ 13 h 20"/>
                <a:gd name="T32" fmla="*/ 7 w 13"/>
                <a:gd name="T33" fmla="*/ 13 h 20"/>
                <a:gd name="T34" fmla="*/ 7 w 13"/>
                <a:gd name="T35" fmla="*/ 13 h 20"/>
                <a:gd name="T36" fmla="*/ 7 w 13"/>
                <a:gd name="T37" fmla="*/ 13 h 20"/>
                <a:gd name="T38" fmla="*/ 7 w 13"/>
                <a:gd name="T39" fmla="*/ 13 h 20"/>
                <a:gd name="T40" fmla="*/ 7 w 13"/>
                <a:gd name="T41" fmla="*/ 13 h 20"/>
                <a:gd name="T42" fmla="*/ 7 w 13"/>
                <a:gd name="T43" fmla="*/ 13 h 20"/>
                <a:gd name="T44" fmla="*/ 7 w 13"/>
                <a:gd name="T45" fmla="*/ 7 h 20"/>
                <a:gd name="T46" fmla="*/ 7 w 13"/>
                <a:gd name="T47" fmla="*/ 7 h 20"/>
                <a:gd name="T48" fmla="*/ 13 w 13"/>
                <a:gd name="T49" fmla="*/ 7 h 20"/>
                <a:gd name="T50" fmla="*/ 13 w 13"/>
                <a:gd name="T51" fmla="*/ 7 h 20"/>
                <a:gd name="T52" fmla="*/ 13 w 13"/>
                <a:gd name="T53" fmla="*/ 13 h 20"/>
                <a:gd name="T54" fmla="*/ 13 w 13"/>
                <a:gd name="T55" fmla="*/ 13 h 20"/>
                <a:gd name="T56" fmla="*/ 7 w 13"/>
                <a:gd name="T57" fmla="*/ 20 h 20"/>
                <a:gd name="T58" fmla="*/ 7 w 13"/>
                <a:gd name="T59" fmla="*/ 20 h 20"/>
                <a:gd name="T60" fmla="*/ 7 w 13"/>
                <a:gd name="T61" fmla="*/ 20 h 20"/>
                <a:gd name="T62" fmla="*/ 7 w 13"/>
                <a:gd name="T63" fmla="*/ 20 h 20"/>
                <a:gd name="T64" fmla="*/ 0 w 13"/>
                <a:gd name="T65" fmla="*/ 20 h 20"/>
                <a:gd name="T66" fmla="*/ 0 w 13"/>
                <a:gd name="T67" fmla="*/ 20 h 20"/>
                <a:gd name="T68" fmla="*/ 0 w 13"/>
                <a:gd name="T69" fmla="*/ 13 h 20"/>
                <a:gd name="T70" fmla="*/ 0 w 13"/>
                <a:gd name="T71" fmla="*/ 7 h 20"/>
                <a:gd name="T72" fmla="*/ 0 w 13"/>
                <a:gd name="T73" fmla="*/ 7 h 20"/>
                <a:gd name="T74" fmla="*/ 0 w 13"/>
                <a:gd name="T75" fmla="*/ 7 h 20"/>
                <a:gd name="T76" fmla="*/ 0 w 13"/>
                <a:gd name="T77" fmla="*/ 7 h 20"/>
                <a:gd name="T78" fmla="*/ 0 w 13"/>
                <a:gd name="T79" fmla="*/ 7 h 20"/>
                <a:gd name="T80" fmla="*/ 0 w 13"/>
                <a:gd name="T81" fmla="*/ 7 h 20"/>
                <a:gd name="T82" fmla="*/ 7 w 13"/>
                <a:gd name="T83" fmla="*/ 0 h 20"/>
                <a:gd name="T84" fmla="*/ 7 w 13"/>
                <a:gd name="T85" fmla="*/ 0 h 20"/>
                <a:gd name="T86" fmla="*/ 13 w 13"/>
                <a:gd name="T87" fmla="*/ 0 h 20"/>
                <a:gd name="T88" fmla="*/ 13 w 13"/>
                <a:gd name="T89" fmla="*/ 7 h 20"/>
                <a:gd name="T90" fmla="*/ 13 w 13"/>
                <a:gd name="T91" fmla="*/ 7 h 20"/>
                <a:gd name="T92" fmla="*/ 7 w 13"/>
                <a:gd name="T93" fmla="*/ 7 h 20"/>
                <a:gd name="T94" fmla="*/ 7 w 13"/>
                <a:gd name="T95" fmla="*/ 7 h 20"/>
                <a:gd name="T96" fmla="*/ 13 w 13"/>
                <a:gd name="T9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20">
                  <a:moveTo>
                    <a:pt x="13" y="7"/>
                  </a:moveTo>
                  <a:lnTo>
                    <a:pt x="13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3" y="7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00" name="Freeform 376"/>
            <p:cNvSpPr>
              <a:spLocks/>
            </p:cNvSpPr>
            <p:nvPr/>
          </p:nvSpPr>
          <p:spPr bwMode="auto">
            <a:xfrm>
              <a:off x="3014" y="3255"/>
              <a:ext cx="20" cy="20"/>
            </a:xfrm>
            <a:custGeom>
              <a:avLst/>
              <a:gdLst>
                <a:gd name="T0" fmla="*/ 13 w 20"/>
                <a:gd name="T1" fmla="*/ 13 h 20"/>
                <a:gd name="T2" fmla="*/ 7 w 20"/>
                <a:gd name="T3" fmla="*/ 7 h 20"/>
                <a:gd name="T4" fmla="*/ 7 w 20"/>
                <a:gd name="T5" fmla="*/ 7 h 20"/>
                <a:gd name="T6" fmla="*/ 7 w 20"/>
                <a:gd name="T7" fmla="*/ 7 h 20"/>
                <a:gd name="T8" fmla="*/ 7 w 20"/>
                <a:gd name="T9" fmla="*/ 7 h 20"/>
                <a:gd name="T10" fmla="*/ 7 w 20"/>
                <a:gd name="T11" fmla="*/ 7 h 20"/>
                <a:gd name="T12" fmla="*/ 7 w 20"/>
                <a:gd name="T13" fmla="*/ 7 h 20"/>
                <a:gd name="T14" fmla="*/ 0 w 20"/>
                <a:gd name="T15" fmla="*/ 7 h 20"/>
                <a:gd name="T16" fmla="*/ 7 w 20"/>
                <a:gd name="T17" fmla="*/ 0 h 20"/>
                <a:gd name="T18" fmla="*/ 7 w 20"/>
                <a:gd name="T19" fmla="*/ 0 h 20"/>
                <a:gd name="T20" fmla="*/ 7 w 20"/>
                <a:gd name="T21" fmla="*/ 7 h 20"/>
                <a:gd name="T22" fmla="*/ 7 w 20"/>
                <a:gd name="T23" fmla="*/ 7 h 20"/>
                <a:gd name="T24" fmla="*/ 7 w 20"/>
                <a:gd name="T25" fmla="*/ 7 h 20"/>
                <a:gd name="T26" fmla="*/ 7 w 20"/>
                <a:gd name="T27" fmla="*/ 7 h 20"/>
                <a:gd name="T28" fmla="*/ 7 w 20"/>
                <a:gd name="T29" fmla="*/ 7 h 20"/>
                <a:gd name="T30" fmla="*/ 7 w 20"/>
                <a:gd name="T31" fmla="*/ 7 h 20"/>
                <a:gd name="T32" fmla="*/ 13 w 20"/>
                <a:gd name="T33" fmla="*/ 13 h 20"/>
                <a:gd name="T34" fmla="*/ 7 w 20"/>
                <a:gd name="T35" fmla="*/ 13 h 20"/>
                <a:gd name="T36" fmla="*/ 7 w 20"/>
                <a:gd name="T37" fmla="*/ 13 h 20"/>
                <a:gd name="T38" fmla="*/ 7 w 20"/>
                <a:gd name="T39" fmla="*/ 7 h 20"/>
                <a:gd name="T40" fmla="*/ 7 w 20"/>
                <a:gd name="T41" fmla="*/ 7 h 20"/>
                <a:gd name="T42" fmla="*/ 7 w 20"/>
                <a:gd name="T43" fmla="*/ 7 h 20"/>
                <a:gd name="T44" fmla="*/ 13 w 20"/>
                <a:gd name="T45" fmla="*/ 7 h 20"/>
                <a:gd name="T46" fmla="*/ 13 w 20"/>
                <a:gd name="T47" fmla="*/ 7 h 20"/>
                <a:gd name="T48" fmla="*/ 13 w 20"/>
                <a:gd name="T49" fmla="*/ 13 h 20"/>
                <a:gd name="T50" fmla="*/ 13 w 20"/>
                <a:gd name="T51" fmla="*/ 13 h 20"/>
                <a:gd name="T52" fmla="*/ 7 w 20"/>
                <a:gd name="T53" fmla="*/ 13 h 20"/>
                <a:gd name="T54" fmla="*/ 7 w 20"/>
                <a:gd name="T55" fmla="*/ 13 h 20"/>
                <a:gd name="T56" fmla="*/ 13 w 20"/>
                <a:gd name="T57" fmla="*/ 7 h 20"/>
                <a:gd name="T58" fmla="*/ 13 w 20"/>
                <a:gd name="T59" fmla="*/ 13 h 20"/>
                <a:gd name="T60" fmla="*/ 13 w 20"/>
                <a:gd name="T61" fmla="*/ 13 h 20"/>
                <a:gd name="T62" fmla="*/ 7 w 20"/>
                <a:gd name="T63" fmla="*/ 20 h 20"/>
                <a:gd name="T64" fmla="*/ 0 w 20"/>
                <a:gd name="T65" fmla="*/ 13 h 20"/>
                <a:gd name="T66" fmla="*/ 0 w 20"/>
                <a:gd name="T67" fmla="*/ 13 h 20"/>
                <a:gd name="T68" fmla="*/ 0 w 20"/>
                <a:gd name="T69" fmla="*/ 7 h 20"/>
                <a:gd name="T70" fmla="*/ 0 w 20"/>
                <a:gd name="T71" fmla="*/ 7 h 20"/>
                <a:gd name="T72" fmla="*/ 0 w 20"/>
                <a:gd name="T73" fmla="*/ 7 h 20"/>
                <a:gd name="T74" fmla="*/ 0 w 20"/>
                <a:gd name="T75" fmla="*/ 7 h 20"/>
                <a:gd name="T76" fmla="*/ 0 w 20"/>
                <a:gd name="T77" fmla="*/ 0 h 20"/>
                <a:gd name="T78" fmla="*/ 0 w 20"/>
                <a:gd name="T79" fmla="*/ 0 h 20"/>
                <a:gd name="T80" fmla="*/ 0 w 20"/>
                <a:gd name="T81" fmla="*/ 0 h 20"/>
                <a:gd name="T82" fmla="*/ 7 w 20"/>
                <a:gd name="T83" fmla="*/ 0 h 20"/>
                <a:gd name="T84" fmla="*/ 7 w 20"/>
                <a:gd name="T85" fmla="*/ 0 h 20"/>
                <a:gd name="T86" fmla="*/ 13 w 20"/>
                <a:gd name="T87" fmla="*/ 0 h 20"/>
                <a:gd name="T88" fmla="*/ 13 w 20"/>
                <a:gd name="T89" fmla="*/ 0 h 20"/>
                <a:gd name="T90" fmla="*/ 13 w 20"/>
                <a:gd name="T91" fmla="*/ 0 h 20"/>
                <a:gd name="T92" fmla="*/ 13 w 20"/>
                <a:gd name="T93" fmla="*/ 0 h 20"/>
                <a:gd name="T94" fmla="*/ 20 w 20"/>
                <a:gd name="T95" fmla="*/ 7 h 20"/>
                <a:gd name="T96" fmla="*/ 13 w 20"/>
                <a:gd name="T9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" h="20">
                  <a:moveTo>
                    <a:pt x="13" y="13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01" name="Freeform 377"/>
            <p:cNvSpPr>
              <a:spLocks/>
            </p:cNvSpPr>
            <p:nvPr/>
          </p:nvSpPr>
          <p:spPr bwMode="auto">
            <a:xfrm>
              <a:off x="3027" y="3262"/>
              <a:ext cx="7" cy="6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6 h 6"/>
                <a:gd name="T6" fmla="*/ 7 w 7"/>
                <a:gd name="T7" fmla="*/ 0 h 6"/>
                <a:gd name="T8" fmla="*/ 0 w 7"/>
                <a:gd name="T9" fmla="*/ 6 h 6"/>
                <a:gd name="T10" fmla="*/ 0 w 7"/>
                <a:gd name="T11" fmla="*/ 6 h 6"/>
                <a:gd name="T12" fmla="*/ 0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02" name="Freeform 378"/>
            <p:cNvSpPr>
              <a:spLocks/>
            </p:cNvSpPr>
            <p:nvPr/>
          </p:nvSpPr>
          <p:spPr bwMode="auto">
            <a:xfrm>
              <a:off x="2949" y="3183"/>
              <a:ext cx="13" cy="20"/>
            </a:xfrm>
            <a:custGeom>
              <a:avLst/>
              <a:gdLst>
                <a:gd name="T0" fmla="*/ 13 w 13"/>
                <a:gd name="T1" fmla="*/ 7 h 20"/>
                <a:gd name="T2" fmla="*/ 13 w 13"/>
                <a:gd name="T3" fmla="*/ 7 h 20"/>
                <a:gd name="T4" fmla="*/ 6 w 13"/>
                <a:gd name="T5" fmla="*/ 13 h 20"/>
                <a:gd name="T6" fmla="*/ 6 w 13"/>
                <a:gd name="T7" fmla="*/ 13 h 20"/>
                <a:gd name="T8" fmla="*/ 0 w 13"/>
                <a:gd name="T9" fmla="*/ 7 h 20"/>
                <a:gd name="T10" fmla="*/ 6 w 13"/>
                <a:gd name="T11" fmla="*/ 0 h 20"/>
                <a:gd name="T12" fmla="*/ 6 w 13"/>
                <a:gd name="T13" fmla="*/ 0 h 20"/>
                <a:gd name="T14" fmla="*/ 6 w 13"/>
                <a:gd name="T15" fmla="*/ 7 h 20"/>
                <a:gd name="T16" fmla="*/ 6 w 13"/>
                <a:gd name="T17" fmla="*/ 7 h 20"/>
                <a:gd name="T18" fmla="*/ 6 w 13"/>
                <a:gd name="T19" fmla="*/ 7 h 20"/>
                <a:gd name="T20" fmla="*/ 6 w 13"/>
                <a:gd name="T21" fmla="*/ 7 h 20"/>
                <a:gd name="T22" fmla="*/ 6 w 13"/>
                <a:gd name="T23" fmla="*/ 7 h 20"/>
                <a:gd name="T24" fmla="*/ 6 w 13"/>
                <a:gd name="T25" fmla="*/ 7 h 20"/>
                <a:gd name="T26" fmla="*/ 6 w 13"/>
                <a:gd name="T27" fmla="*/ 13 h 20"/>
                <a:gd name="T28" fmla="*/ 6 w 13"/>
                <a:gd name="T29" fmla="*/ 13 h 20"/>
                <a:gd name="T30" fmla="*/ 6 w 13"/>
                <a:gd name="T31" fmla="*/ 13 h 20"/>
                <a:gd name="T32" fmla="*/ 6 w 13"/>
                <a:gd name="T33" fmla="*/ 13 h 20"/>
                <a:gd name="T34" fmla="*/ 0 w 13"/>
                <a:gd name="T35" fmla="*/ 13 h 20"/>
                <a:gd name="T36" fmla="*/ 0 w 13"/>
                <a:gd name="T37" fmla="*/ 13 h 20"/>
                <a:gd name="T38" fmla="*/ 6 w 13"/>
                <a:gd name="T39" fmla="*/ 13 h 20"/>
                <a:gd name="T40" fmla="*/ 6 w 13"/>
                <a:gd name="T41" fmla="*/ 13 h 20"/>
                <a:gd name="T42" fmla="*/ 6 w 13"/>
                <a:gd name="T43" fmla="*/ 13 h 20"/>
                <a:gd name="T44" fmla="*/ 6 w 13"/>
                <a:gd name="T45" fmla="*/ 7 h 20"/>
                <a:gd name="T46" fmla="*/ 6 w 13"/>
                <a:gd name="T47" fmla="*/ 7 h 20"/>
                <a:gd name="T48" fmla="*/ 13 w 13"/>
                <a:gd name="T49" fmla="*/ 7 h 20"/>
                <a:gd name="T50" fmla="*/ 13 w 13"/>
                <a:gd name="T51" fmla="*/ 7 h 20"/>
                <a:gd name="T52" fmla="*/ 13 w 13"/>
                <a:gd name="T53" fmla="*/ 13 h 20"/>
                <a:gd name="T54" fmla="*/ 13 w 13"/>
                <a:gd name="T55" fmla="*/ 13 h 20"/>
                <a:gd name="T56" fmla="*/ 6 w 13"/>
                <a:gd name="T57" fmla="*/ 20 h 20"/>
                <a:gd name="T58" fmla="*/ 0 w 13"/>
                <a:gd name="T59" fmla="*/ 20 h 20"/>
                <a:gd name="T60" fmla="*/ 0 w 13"/>
                <a:gd name="T61" fmla="*/ 20 h 20"/>
                <a:gd name="T62" fmla="*/ 0 w 13"/>
                <a:gd name="T63" fmla="*/ 13 h 20"/>
                <a:gd name="T64" fmla="*/ 0 w 13"/>
                <a:gd name="T65" fmla="*/ 13 h 20"/>
                <a:gd name="T66" fmla="*/ 0 w 13"/>
                <a:gd name="T67" fmla="*/ 13 h 20"/>
                <a:gd name="T68" fmla="*/ 0 w 13"/>
                <a:gd name="T69" fmla="*/ 13 h 20"/>
                <a:gd name="T70" fmla="*/ 0 w 13"/>
                <a:gd name="T71" fmla="*/ 7 h 20"/>
                <a:gd name="T72" fmla="*/ 0 w 13"/>
                <a:gd name="T73" fmla="*/ 7 h 20"/>
                <a:gd name="T74" fmla="*/ 0 w 13"/>
                <a:gd name="T75" fmla="*/ 7 h 20"/>
                <a:gd name="T76" fmla="*/ 0 w 13"/>
                <a:gd name="T77" fmla="*/ 7 h 20"/>
                <a:gd name="T78" fmla="*/ 0 w 13"/>
                <a:gd name="T79" fmla="*/ 7 h 20"/>
                <a:gd name="T80" fmla="*/ 0 w 13"/>
                <a:gd name="T81" fmla="*/ 7 h 20"/>
                <a:gd name="T82" fmla="*/ 0 w 13"/>
                <a:gd name="T83" fmla="*/ 0 h 20"/>
                <a:gd name="T84" fmla="*/ 0 w 13"/>
                <a:gd name="T85" fmla="*/ 0 h 20"/>
                <a:gd name="T86" fmla="*/ 6 w 13"/>
                <a:gd name="T87" fmla="*/ 0 h 20"/>
                <a:gd name="T88" fmla="*/ 13 w 13"/>
                <a:gd name="T89" fmla="*/ 7 h 20"/>
                <a:gd name="T90" fmla="*/ 13 w 13"/>
                <a:gd name="T91" fmla="*/ 7 h 20"/>
                <a:gd name="T92" fmla="*/ 6 w 13"/>
                <a:gd name="T93" fmla="*/ 7 h 20"/>
                <a:gd name="T94" fmla="*/ 6 w 13"/>
                <a:gd name="T95" fmla="*/ 7 h 20"/>
                <a:gd name="T96" fmla="*/ 13 w 13"/>
                <a:gd name="T9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20">
                  <a:moveTo>
                    <a:pt x="13" y="7"/>
                  </a:moveTo>
                  <a:lnTo>
                    <a:pt x="13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13" y="7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03" name="Freeform 379"/>
            <p:cNvSpPr>
              <a:spLocks/>
            </p:cNvSpPr>
            <p:nvPr/>
          </p:nvSpPr>
          <p:spPr bwMode="auto">
            <a:xfrm>
              <a:off x="3021" y="3130"/>
              <a:ext cx="6" cy="66"/>
            </a:xfrm>
            <a:custGeom>
              <a:avLst/>
              <a:gdLst>
                <a:gd name="T0" fmla="*/ 6 w 6"/>
                <a:gd name="T1" fmla="*/ 0 h 66"/>
                <a:gd name="T2" fmla="*/ 0 w 6"/>
                <a:gd name="T3" fmla="*/ 0 h 66"/>
                <a:gd name="T4" fmla="*/ 0 w 6"/>
                <a:gd name="T5" fmla="*/ 60 h 66"/>
                <a:gd name="T6" fmla="*/ 0 w 6"/>
                <a:gd name="T7" fmla="*/ 66 h 66"/>
                <a:gd name="T8" fmla="*/ 0 w 6"/>
                <a:gd name="T9" fmla="*/ 66 h 66"/>
                <a:gd name="T10" fmla="*/ 6 w 6"/>
                <a:gd name="T11" fmla="*/ 60 h 66"/>
                <a:gd name="T12" fmla="*/ 6 w 6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6">
                  <a:moveTo>
                    <a:pt x="6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04" name="Freeform 380"/>
            <p:cNvSpPr>
              <a:spLocks/>
            </p:cNvSpPr>
            <p:nvPr/>
          </p:nvSpPr>
          <p:spPr bwMode="auto">
            <a:xfrm>
              <a:off x="3054" y="3209"/>
              <a:ext cx="6" cy="7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0 w 6"/>
                <a:gd name="T7" fmla="*/ 7 h 7"/>
                <a:gd name="T8" fmla="*/ 6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05" name="Freeform 381"/>
            <p:cNvSpPr>
              <a:spLocks/>
            </p:cNvSpPr>
            <p:nvPr/>
          </p:nvSpPr>
          <p:spPr bwMode="auto">
            <a:xfrm>
              <a:off x="3021" y="3190"/>
              <a:ext cx="39" cy="26"/>
            </a:xfrm>
            <a:custGeom>
              <a:avLst/>
              <a:gdLst>
                <a:gd name="T0" fmla="*/ 6 w 39"/>
                <a:gd name="T1" fmla="*/ 0 h 26"/>
                <a:gd name="T2" fmla="*/ 0 w 39"/>
                <a:gd name="T3" fmla="*/ 6 h 26"/>
                <a:gd name="T4" fmla="*/ 33 w 39"/>
                <a:gd name="T5" fmla="*/ 26 h 26"/>
                <a:gd name="T6" fmla="*/ 39 w 39"/>
                <a:gd name="T7" fmla="*/ 19 h 26"/>
                <a:gd name="T8" fmla="*/ 6 w 3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6" y="0"/>
                  </a:moveTo>
                  <a:lnTo>
                    <a:pt x="0" y="6"/>
                  </a:lnTo>
                  <a:lnTo>
                    <a:pt x="33" y="26"/>
                  </a:lnTo>
                  <a:lnTo>
                    <a:pt x="39" y="19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018" name="Group 394"/>
          <p:cNvGrpSpPr>
            <a:grpSpLocks/>
          </p:cNvGrpSpPr>
          <p:nvPr/>
        </p:nvGrpSpPr>
        <p:grpSpPr bwMode="auto">
          <a:xfrm>
            <a:off x="4660900" y="3698875"/>
            <a:ext cx="301625" cy="312738"/>
            <a:chOff x="2658" y="2104"/>
            <a:chExt cx="190" cy="197"/>
          </a:xfrm>
        </p:grpSpPr>
        <p:sp>
          <p:nvSpPr>
            <p:cNvPr id="1179019" name="Freeform 395"/>
            <p:cNvSpPr>
              <a:spLocks/>
            </p:cNvSpPr>
            <p:nvPr/>
          </p:nvSpPr>
          <p:spPr bwMode="auto">
            <a:xfrm>
              <a:off x="2658" y="2104"/>
              <a:ext cx="190" cy="197"/>
            </a:xfrm>
            <a:custGeom>
              <a:avLst/>
              <a:gdLst>
                <a:gd name="T0" fmla="*/ 177 w 190"/>
                <a:gd name="T1" fmla="*/ 59 h 197"/>
                <a:gd name="T2" fmla="*/ 177 w 190"/>
                <a:gd name="T3" fmla="*/ 65 h 197"/>
                <a:gd name="T4" fmla="*/ 157 w 190"/>
                <a:gd name="T5" fmla="*/ 32 h 197"/>
                <a:gd name="T6" fmla="*/ 124 w 190"/>
                <a:gd name="T7" fmla="*/ 13 h 197"/>
                <a:gd name="T8" fmla="*/ 124 w 190"/>
                <a:gd name="T9" fmla="*/ 13 h 197"/>
                <a:gd name="T10" fmla="*/ 91 w 190"/>
                <a:gd name="T11" fmla="*/ 6 h 197"/>
                <a:gd name="T12" fmla="*/ 52 w 190"/>
                <a:gd name="T13" fmla="*/ 13 h 197"/>
                <a:gd name="T14" fmla="*/ 59 w 190"/>
                <a:gd name="T15" fmla="*/ 13 h 197"/>
                <a:gd name="T16" fmla="*/ 32 w 190"/>
                <a:gd name="T17" fmla="*/ 32 h 197"/>
                <a:gd name="T18" fmla="*/ 13 w 190"/>
                <a:gd name="T19" fmla="*/ 65 h 197"/>
                <a:gd name="T20" fmla="*/ 13 w 190"/>
                <a:gd name="T21" fmla="*/ 59 h 197"/>
                <a:gd name="T22" fmla="*/ 6 w 190"/>
                <a:gd name="T23" fmla="*/ 92 h 197"/>
                <a:gd name="T24" fmla="*/ 13 w 190"/>
                <a:gd name="T25" fmla="*/ 131 h 197"/>
                <a:gd name="T26" fmla="*/ 13 w 190"/>
                <a:gd name="T27" fmla="*/ 131 h 197"/>
                <a:gd name="T28" fmla="*/ 32 w 190"/>
                <a:gd name="T29" fmla="*/ 164 h 197"/>
                <a:gd name="T30" fmla="*/ 59 w 190"/>
                <a:gd name="T31" fmla="*/ 184 h 197"/>
                <a:gd name="T32" fmla="*/ 52 w 190"/>
                <a:gd name="T33" fmla="*/ 184 h 197"/>
                <a:gd name="T34" fmla="*/ 91 w 190"/>
                <a:gd name="T35" fmla="*/ 190 h 197"/>
                <a:gd name="T36" fmla="*/ 124 w 190"/>
                <a:gd name="T37" fmla="*/ 184 h 197"/>
                <a:gd name="T38" fmla="*/ 124 w 190"/>
                <a:gd name="T39" fmla="*/ 184 h 197"/>
                <a:gd name="T40" fmla="*/ 157 w 190"/>
                <a:gd name="T41" fmla="*/ 164 h 197"/>
                <a:gd name="T42" fmla="*/ 177 w 190"/>
                <a:gd name="T43" fmla="*/ 131 h 197"/>
                <a:gd name="T44" fmla="*/ 177 w 190"/>
                <a:gd name="T45" fmla="*/ 131 h 197"/>
                <a:gd name="T46" fmla="*/ 183 w 190"/>
                <a:gd name="T47" fmla="*/ 92 h 197"/>
                <a:gd name="T48" fmla="*/ 190 w 190"/>
                <a:gd name="T49" fmla="*/ 92 h 197"/>
                <a:gd name="T50" fmla="*/ 183 w 190"/>
                <a:gd name="T51" fmla="*/ 131 h 197"/>
                <a:gd name="T52" fmla="*/ 163 w 190"/>
                <a:gd name="T53" fmla="*/ 170 h 197"/>
                <a:gd name="T54" fmla="*/ 163 w 190"/>
                <a:gd name="T55" fmla="*/ 170 h 197"/>
                <a:gd name="T56" fmla="*/ 131 w 190"/>
                <a:gd name="T57" fmla="*/ 190 h 197"/>
                <a:gd name="T58" fmla="*/ 91 w 190"/>
                <a:gd name="T59" fmla="*/ 197 h 197"/>
                <a:gd name="T60" fmla="*/ 91 w 190"/>
                <a:gd name="T61" fmla="*/ 197 h 197"/>
                <a:gd name="T62" fmla="*/ 52 w 190"/>
                <a:gd name="T63" fmla="*/ 190 h 197"/>
                <a:gd name="T64" fmla="*/ 26 w 190"/>
                <a:gd name="T65" fmla="*/ 170 h 197"/>
                <a:gd name="T66" fmla="*/ 26 w 190"/>
                <a:gd name="T67" fmla="*/ 170 h 197"/>
                <a:gd name="T68" fmla="*/ 6 w 190"/>
                <a:gd name="T69" fmla="*/ 138 h 197"/>
                <a:gd name="T70" fmla="*/ 0 w 190"/>
                <a:gd name="T71" fmla="*/ 92 h 197"/>
                <a:gd name="T72" fmla="*/ 0 w 190"/>
                <a:gd name="T73" fmla="*/ 92 h 197"/>
                <a:gd name="T74" fmla="*/ 6 w 190"/>
                <a:gd name="T75" fmla="*/ 59 h 197"/>
                <a:gd name="T76" fmla="*/ 26 w 190"/>
                <a:gd name="T77" fmla="*/ 26 h 197"/>
                <a:gd name="T78" fmla="*/ 26 w 190"/>
                <a:gd name="T79" fmla="*/ 26 h 197"/>
                <a:gd name="T80" fmla="*/ 52 w 190"/>
                <a:gd name="T81" fmla="*/ 6 h 197"/>
                <a:gd name="T82" fmla="*/ 91 w 190"/>
                <a:gd name="T83" fmla="*/ 0 h 197"/>
                <a:gd name="T84" fmla="*/ 91 w 190"/>
                <a:gd name="T85" fmla="*/ 0 h 197"/>
                <a:gd name="T86" fmla="*/ 124 w 190"/>
                <a:gd name="T87" fmla="*/ 6 h 197"/>
                <a:gd name="T88" fmla="*/ 163 w 190"/>
                <a:gd name="T89" fmla="*/ 26 h 197"/>
                <a:gd name="T90" fmla="*/ 163 w 190"/>
                <a:gd name="T91" fmla="*/ 26 h 197"/>
                <a:gd name="T92" fmla="*/ 183 w 190"/>
                <a:gd name="T93" fmla="*/ 59 h 197"/>
                <a:gd name="T94" fmla="*/ 190 w 190"/>
                <a:gd name="T95" fmla="*/ 9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0" h="197">
                  <a:moveTo>
                    <a:pt x="183" y="92"/>
                  </a:moveTo>
                  <a:lnTo>
                    <a:pt x="177" y="59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57" y="32"/>
                  </a:lnTo>
                  <a:lnTo>
                    <a:pt x="157" y="32"/>
                  </a:lnTo>
                  <a:lnTo>
                    <a:pt x="157" y="32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124" y="13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52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3" y="65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59" y="184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90" y="92"/>
                  </a:lnTo>
                  <a:lnTo>
                    <a:pt x="190" y="92"/>
                  </a:lnTo>
                  <a:lnTo>
                    <a:pt x="183" y="131"/>
                  </a:lnTo>
                  <a:lnTo>
                    <a:pt x="183" y="131"/>
                  </a:lnTo>
                  <a:lnTo>
                    <a:pt x="183" y="138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31" y="190"/>
                  </a:lnTo>
                  <a:lnTo>
                    <a:pt x="131" y="190"/>
                  </a:lnTo>
                  <a:lnTo>
                    <a:pt x="124" y="190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52" y="190"/>
                  </a:lnTo>
                  <a:lnTo>
                    <a:pt x="52" y="190"/>
                  </a:lnTo>
                  <a:lnTo>
                    <a:pt x="52" y="190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6" y="138"/>
                  </a:lnTo>
                  <a:lnTo>
                    <a:pt x="6" y="138"/>
                  </a:lnTo>
                  <a:lnTo>
                    <a:pt x="6" y="131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31" y="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0" y="92"/>
                  </a:lnTo>
                  <a:lnTo>
                    <a:pt x="183" y="9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20" name="Freeform 396"/>
            <p:cNvSpPr>
              <a:spLocks/>
            </p:cNvSpPr>
            <p:nvPr/>
          </p:nvSpPr>
          <p:spPr bwMode="auto">
            <a:xfrm>
              <a:off x="2743" y="2123"/>
              <a:ext cx="19" cy="13"/>
            </a:xfrm>
            <a:custGeom>
              <a:avLst/>
              <a:gdLst>
                <a:gd name="T0" fmla="*/ 13 w 19"/>
                <a:gd name="T1" fmla="*/ 13 h 13"/>
                <a:gd name="T2" fmla="*/ 6 w 19"/>
                <a:gd name="T3" fmla="*/ 7 h 13"/>
                <a:gd name="T4" fmla="*/ 6 w 19"/>
                <a:gd name="T5" fmla="*/ 7 h 13"/>
                <a:gd name="T6" fmla="*/ 6 w 19"/>
                <a:gd name="T7" fmla="*/ 7 h 13"/>
                <a:gd name="T8" fmla="*/ 6 w 19"/>
                <a:gd name="T9" fmla="*/ 7 h 13"/>
                <a:gd name="T10" fmla="*/ 6 w 19"/>
                <a:gd name="T11" fmla="*/ 7 h 13"/>
                <a:gd name="T12" fmla="*/ 6 w 19"/>
                <a:gd name="T13" fmla="*/ 7 h 13"/>
                <a:gd name="T14" fmla="*/ 0 w 19"/>
                <a:gd name="T15" fmla="*/ 7 h 13"/>
                <a:gd name="T16" fmla="*/ 6 w 19"/>
                <a:gd name="T17" fmla="*/ 0 h 13"/>
                <a:gd name="T18" fmla="*/ 6 w 19"/>
                <a:gd name="T19" fmla="*/ 0 h 13"/>
                <a:gd name="T20" fmla="*/ 6 w 19"/>
                <a:gd name="T21" fmla="*/ 7 h 13"/>
                <a:gd name="T22" fmla="*/ 6 w 19"/>
                <a:gd name="T23" fmla="*/ 7 h 13"/>
                <a:gd name="T24" fmla="*/ 6 w 19"/>
                <a:gd name="T25" fmla="*/ 7 h 13"/>
                <a:gd name="T26" fmla="*/ 6 w 19"/>
                <a:gd name="T27" fmla="*/ 7 h 13"/>
                <a:gd name="T28" fmla="*/ 0 w 19"/>
                <a:gd name="T29" fmla="*/ 7 h 13"/>
                <a:gd name="T30" fmla="*/ 0 w 19"/>
                <a:gd name="T31" fmla="*/ 7 h 13"/>
                <a:gd name="T32" fmla="*/ 6 w 19"/>
                <a:gd name="T33" fmla="*/ 7 h 13"/>
                <a:gd name="T34" fmla="*/ 6 w 19"/>
                <a:gd name="T35" fmla="*/ 7 h 13"/>
                <a:gd name="T36" fmla="*/ 6 w 19"/>
                <a:gd name="T37" fmla="*/ 7 h 13"/>
                <a:gd name="T38" fmla="*/ 6 w 19"/>
                <a:gd name="T39" fmla="*/ 7 h 13"/>
                <a:gd name="T40" fmla="*/ 6 w 19"/>
                <a:gd name="T41" fmla="*/ 7 h 13"/>
                <a:gd name="T42" fmla="*/ 6 w 19"/>
                <a:gd name="T43" fmla="*/ 7 h 13"/>
                <a:gd name="T44" fmla="*/ 13 w 19"/>
                <a:gd name="T45" fmla="*/ 7 h 13"/>
                <a:gd name="T46" fmla="*/ 13 w 19"/>
                <a:gd name="T47" fmla="*/ 7 h 13"/>
                <a:gd name="T48" fmla="*/ 13 w 19"/>
                <a:gd name="T49" fmla="*/ 13 h 13"/>
                <a:gd name="T50" fmla="*/ 13 w 19"/>
                <a:gd name="T51" fmla="*/ 13 h 13"/>
                <a:gd name="T52" fmla="*/ 6 w 19"/>
                <a:gd name="T53" fmla="*/ 13 h 13"/>
                <a:gd name="T54" fmla="*/ 6 w 19"/>
                <a:gd name="T55" fmla="*/ 13 h 13"/>
                <a:gd name="T56" fmla="*/ 6 w 19"/>
                <a:gd name="T57" fmla="*/ 13 h 13"/>
                <a:gd name="T58" fmla="*/ 6 w 19"/>
                <a:gd name="T59" fmla="*/ 13 h 13"/>
                <a:gd name="T60" fmla="*/ 6 w 19"/>
                <a:gd name="T61" fmla="*/ 13 h 13"/>
                <a:gd name="T62" fmla="*/ 6 w 19"/>
                <a:gd name="T63" fmla="*/ 13 h 13"/>
                <a:gd name="T64" fmla="*/ 0 w 19"/>
                <a:gd name="T65" fmla="*/ 13 h 13"/>
                <a:gd name="T66" fmla="*/ 0 w 19"/>
                <a:gd name="T67" fmla="*/ 13 h 13"/>
                <a:gd name="T68" fmla="*/ 0 w 19"/>
                <a:gd name="T69" fmla="*/ 7 h 13"/>
                <a:gd name="T70" fmla="*/ 0 w 19"/>
                <a:gd name="T71" fmla="*/ 7 h 13"/>
                <a:gd name="T72" fmla="*/ 0 w 19"/>
                <a:gd name="T73" fmla="*/ 7 h 13"/>
                <a:gd name="T74" fmla="*/ 0 w 19"/>
                <a:gd name="T75" fmla="*/ 7 h 13"/>
                <a:gd name="T76" fmla="*/ 0 w 19"/>
                <a:gd name="T77" fmla="*/ 0 h 13"/>
                <a:gd name="T78" fmla="*/ 0 w 19"/>
                <a:gd name="T79" fmla="*/ 0 h 13"/>
                <a:gd name="T80" fmla="*/ 0 w 19"/>
                <a:gd name="T81" fmla="*/ 0 h 13"/>
                <a:gd name="T82" fmla="*/ 6 w 19"/>
                <a:gd name="T83" fmla="*/ 0 h 13"/>
                <a:gd name="T84" fmla="*/ 6 w 19"/>
                <a:gd name="T85" fmla="*/ 0 h 13"/>
                <a:gd name="T86" fmla="*/ 13 w 19"/>
                <a:gd name="T87" fmla="*/ 0 h 13"/>
                <a:gd name="T88" fmla="*/ 13 w 19"/>
                <a:gd name="T89" fmla="*/ 0 h 13"/>
                <a:gd name="T90" fmla="*/ 13 w 19"/>
                <a:gd name="T91" fmla="*/ 0 h 13"/>
                <a:gd name="T92" fmla="*/ 13 w 19"/>
                <a:gd name="T93" fmla="*/ 0 h 13"/>
                <a:gd name="T94" fmla="*/ 19 w 19"/>
                <a:gd name="T95" fmla="*/ 7 h 13"/>
                <a:gd name="T96" fmla="*/ 13 w 19"/>
                <a:gd name="T9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13">
                  <a:moveTo>
                    <a:pt x="13" y="13"/>
                  </a:move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7"/>
                  </a:lnTo>
                  <a:lnTo>
                    <a:pt x="13" y="1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21" name="Freeform 397"/>
            <p:cNvSpPr>
              <a:spLocks/>
            </p:cNvSpPr>
            <p:nvPr/>
          </p:nvSpPr>
          <p:spPr bwMode="auto">
            <a:xfrm>
              <a:off x="2756" y="2130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0 h 6"/>
                <a:gd name="T8" fmla="*/ 0 w 6"/>
                <a:gd name="T9" fmla="*/ 6 h 6"/>
                <a:gd name="T10" fmla="*/ 0 w 6"/>
                <a:gd name="T11" fmla="*/ 6 h 6"/>
                <a:gd name="T12" fmla="*/ 0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22" name="Freeform 398"/>
            <p:cNvSpPr>
              <a:spLocks/>
            </p:cNvSpPr>
            <p:nvPr/>
          </p:nvSpPr>
          <p:spPr bwMode="auto">
            <a:xfrm>
              <a:off x="2815" y="2196"/>
              <a:ext cx="13" cy="13"/>
            </a:xfrm>
            <a:custGeom>
              <a:avLst/>
              <a:gdLst>
                <a:gd name="T0" fmla="*/ 13 w 13"/>
                <a:gd name="T1" fmla="*/ 0 h 13"/>
                <a:gd name="T2" fmla="*/ 13 w 13"/>
                <a:gd name="T3" fmla="*/ 0 h 13"/>
                <a:gd name="T4" fmla="*/ 13 w 13"/>
                <a:gd name="T5" fmla="*/ 0 h 13"/>
                <a:gd name="T6" fmla="*/ 13 w 13"/>
                <a:gd name="T7" fmla="*/ 0 h 13"/>
                <a:gd name="T8" fmla="*/ 13 w 13"/>
                <a:gd name="T9" fmla="*/ 0 h 13"/>
                <a:gd name="T10" fmla="*/ 6 w 13"/>
                <a:gd name="T11" fmla="*/ 6 h 13"/>
                <a:gd name="T12" fmla="*/ 6 w 13"/>
                <a:gd name="T13" fmla="*/ 6 h 13"/>
                <a:gd name="T14" fmla="*/ 0 w 13"/>
                <a:gd name="T15" fmla="*/ 6 h 13"/>
                <a:gd name="T16" fmla="*/ 0 w 13"/>
                <a:gd name="T17" fmla="*/ 6 h 13"/>
                <a:gd name="T18" fmla="*/ 0 w 13"/>
                <a:gd name="T19" fmla="*/ 6 h 13"/>
                <a:gd name="T20" fmla="*/ 0 w 13"/>
                <a:gd name="T21" fmla="*/ 6 h 13"/>
                <a:gd name="T22" fmla="*/ 6 w 13"/>
                <a:gd name="T23" fmla="*/ 0 h 13"/>
                <a:gd name="T24" fmla="*/ 6 w 13"/>
                <a:gd name="T25" fmla="*/ 0 h 13"/>
                <a:gd name="T26" fmla="*/ 6 w 13"/>
                <a:gd name="T27" fmla="*/ 6 h 13"/>
                <a:gd name="T28" fmla="*/ 0 w 13"/>
                <a:gd name="T29" fmla="*/ 6 h 13"/>
                <a:gd name="T30" fmla="*/ 0 w 13"/>
                <a:gd name="T31" fmla="*/ 6 h 13"/>
                <a:gd name="T32" fmla="*/ 6 w 13"/>
                <a:gd name="T33" fmla="*/ 6 h 13"/>
                <a:gd name="T34" fmla="*/ 6 w 13"/>
                <a:gd name="T35" fmla="*/ 6 h 13"/>
                <a:gd name="T36" fmla="*/ 6 w 13"/>
                <a:gd name="T37" fmla="*/ 6 h 13"/>
                <a:gd name="T38" fmla="*/ 6 w 13"/>
                <a:gd name="T39" fmla="*/ 6 h 13"/>
                <a:gd name="T40" fmla="*/ 6 w 13"/>
                <a:gd name="T41" fmla="*/ 6 h 13"/>
                <a:gd name="T42" fmla="*/ 6 w 13"/>
                <a:gd name="T43" fmla="*/ 6 h 13"/>
                <a:gd name="T44" fmla="*/ 6 w 13"/>
                <a:gd name="T45" fmla="*/ 0 h 13"/>
                <a:gd name="T46" fmla="*/ 6 w 13"/>
                <a:gd name="T47" fmla="*/ 0 h 13"/>
                <a:gd name="T48" fmla="*/ 13 w 13"/>
                <a:gd name="T49" fmla="*/ 0 h 13"/>
                <a:gd name="T50" fmla="*/ 13 w 13"/>
                <a:gd name="T51" fmla="*/ 0 h 13"/>
                <a:gd name="T52" fmla="*/ 13 w 13"/>
                <a:gd name="T53" fmla="*/ 6 h 13"/>
                <a:gd name="T54" fmla="*/ 13 w 13"/>
                <a:gd name="T55" fmla="*/ 6 h 13"/>
                <a:gd name="T56" fmla="*/ 6 w 13"/>
                <a:gd name="T57" fmla="*/ 13 h 13"/>
                <a:gd name="T58" fmla="*/ 6 w 13"/>
                <a:gd name="T59" fmla="*/ 13 h 13"/>
                <a:gd name="T60" fmla="*/ 6 w 13"/>
                <a:gd name="T61" fmla="*/ 13 h 13"/>
                <a:gd name="T62" fmla="*/ 6 w 13"/>
                <a:gd name="T63" fmla="*/ 13 h 13"/>
                <a:gd name="T64" fmla="*/ 0 w 13"/>
                <a:gd name="T65" fmla="*/ 13 h 13"/>
                <a:gd name="T66" fmla="*/ 0 w 13"/>
                <a:gd name="T67" fmla="*/ 13 h 13"/>
                <a:gd name="T68" fmla="*/ 0 w 13"/>
                <a:gd name="T69" fmla="*/ 6 h 13"/>
                <a:gd name="T70" fmla="*/ 0 w 13"/>
                <a:gd name="T71" fmla="*/ 0 h 13"/>
                <a:gd name="T72" fmla="*/ 0 w 13"/>
                <a:gd name="T73" fmla="*/ 0 h 13"/>
                <a:gd name="T74" fmla="*/ 0 w 13"/>
                <a:gd name="T75" fmla="*/ 0 h 13"/>
                <a:gd name="T76" fmla="*/ 0 w 13"/>
                <a:gd name="T77" fmla="*/ 0 h 13"/>
                <a:gd name="T78" fmla="*/ 0 w 13"/>
                <a:gd name="T79" fmla="*/ 0 h 13"/>
                <a:gd name="T80" fmla="*/ 0 w 13"/>
                <a:gd name="T81" fmla="*/ 0 h 13"/>
                <a:gd name="T82" fmla="*/ 6 w 13"/>
                <a:gd name="T83" fmla="*/ 0 h 13"/>
                <a:gd name="T84" fmla="*/ 6 w 13"/>
                <a:gd name="T85" fmla="*/ 0 h 13"/>
                <a:gd name="T86" fmla="*/ 6 w 13"/>
                <a:gd name="T87" fmla="*/ 0 h 13"/>
                <a:gd name="T88" fmla="*/ 6 w 13"/>
                <a:gd name="T89" fmla="*/ 0 h 13"/>
                <a:gd name="T90" fmla="*/ 6 w 13"/>
                <a:gd name="T91" fmla="*/ 0 h 13"/>
                <a:gd name="T92" fmla="*/ 6 w 13"/>
                <a:gd name="T93" fmla="*/ 0 h 13"/>
                <a:gd name="T94" fmla="*/ 6 w 13"/>
                <a:gd name="T95" fmla="*/ 0 h 13"/>
                <a:gd name="T96" fmla="*/ 13 w 13"/>
                <a:gd name="T9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3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23" name="Freeform 399"/>
            <p:cNvSpPr>
              <a:spLocks/>
            </p:cNvSpPr>
            <p:nvPr/>
          </p:nvSpPr>
          <p:spPr bwMode="auto">
            <a:xfrm>
              <a:off x="2743" y="2268"/>
              <a:ext cx="19" cy="13"/>
            </a:xfrm>
            <a:custGeom>
              <a:avLst/>
              <a:gdLst>
                <a:gd name="T0" fmla="*/ 13 w 19"/>
                <a:gd name="T1" fmla="*/ 6 h 13"/>
                <a:gd name="T2" fmla="*/ 6 w 19"/>
                <a:gd name="T3" fmla="*/ 6 h 13"/>
                <a:gd name="T4" fmla="*/ 6 w 19"/>
                <a:gd name="T5" fmla="*/ 6 h 13"/>
                <a:gd name="T6" fmla="*/ 6 w 19"/>
                <a:gd name="T7" fmla="*/ 6 h 13"/>
                <a:gd name="T8" fmla="*/ 6 w 19"/>
                <a:gd name="T9" fmla="*/ 6 h 13"/>
                <a:gd name="T10" fmla="*/ 6 w 19"/>
                <a:gd name="T11" fmla="*/ 6 h 13"/>
                <a:gd name="T12" fmla="*/ 6 w 19"/>
                <a:gd name="T13" fmla="*/ 6 h 13"/>
                <a:gd name="T14" fmla="*/ 0 w 19"/>
                <a:gd name="T15" fmla="*/ 6 h 13"/>
                <a:gd name="T16" fmla="*/ 0 w 19"/>
                <a:gd name="T17" fmla="*/ 6 h 13"/>
                <a:gd name="T18" fmla="*/ 0 w 19"/>
                <a:gd name="T19" fmla="*/ 6 h 13"/>
                <a:gd name="T20" fmla="*/ 0 w 19"/>
                <a:gd name="T21" fmla="*/ 6 h 13"/>
                <a:gd name="T22" fmla="*/ 6 w 19"/>
                <a:gd name="T23" fmla="*/ 0 h 13"/>
                <a:gd name="T24" fmla="*/ 6 w 19"/>
                <a:gd name="T25" fmla="*/ 0 h 13"/>
                <a:gd name="T26" fmla="*/ 6 w 19"/>
                <a:gd name="T27" fmla="*/ 6 h 13"/>
                <a:gd name="T28" fmla="*/ 0 w 19"/>
                <a:gd name="T29" fmla="*/ 6 h 13"/>
                <a:gd name="T30" fmla="*/ 0 w 19"/>
                <a:gd name="T31" fmla="*/ 6 h 13"/>
                <a:gd name="T32" fmla="*/ 6 w 19"/>
                <a:gd name="T33" fmla="*/ 6 h 13"/>
                <a:gd name="T34" fmla="*/ 6 w 19"/>
                <a:gd name="T35" fmla="*/ 6 h 13"/>
                <a:gd name="T36" fmla="*/ 6 w 19"/>
                <a:gd name="T37" fmla="*/ 6 h 13"/>
                <a:gd name="T38" fmla="*/ 6 w 19"/>
                <a:gd name="T39" fmla="*/ 6 h 13"/>
                <a:gd name="T40" fmla="*/ 6 w 19"/>
                <a:gd name="T41" fmla="*/ 6 h 13"/>
                <a:gd name="T42" fmla="*/ 6 w 19"/>
                <a:gd name="T43" fmla="*/ 6 h 13"/>
                <a:gd name="T44" fmla="*/ 13 w 19"/>
                <a:gd name="T45" fmla="*/ 0 h 13"/>
                <a:gd name="T46" fmla="*/ 13 w 19"/>
                <a:gd name="T47" fmla="*/ 0 h 13"/>
                <a:gd name="T48" fmla="*/ 19 w 19"/>
                <a:gd name="T49" fmla="*/ 6 h 13"/>
                <a:gd name="T50" fmla="*/ 19 w 19"/>
                <a:gd name="T51" fmla="*/ 6 h 13"/>
                <a:gd name="T52" fmla="*/ 13 w 19"/>
                <a:gd name="T53" fmla="*/ 13 h 13"/>
                <a:gd name="T54" fmla="*/ 13 w 19"/>
                <a:gd name="T55" fmla="*/ 13 h 13"/>
                <a:gd name="T56" fmla="*/ 6 w 19"/>
                <a:gd name="T57" fmla="*/ 13 h 13"/>
                <a:gd name="T58" fmla="*/ 6 w 19"/>
                <a:gd name="T59" fmla="*/ 13 h 13"/>
                <a:gd name="T60" fmla="*/ 6 w 19"/>
                <a:gd name="T61" fmla="*/ 13 h 13"/>
                <a:gd name="T62" fmla="*/ 6 w 19"/>
                <a:gd name="T63" fmla="*/ 13 h 13"/>
                <a:gd name="T64" fmla="*/ 0 w 19"/>
                <a:gd name="T65" fmla="*/ 13 h 13"/>
                <a:gd name="T66" fmla="*/ 0 w 19"/>
                <a:gd name="T67" fmla="*/ 13 h 13"/>
                <a:gd name="T68" fmla="*/ 0 w 19"/>
                <a:gd name="T69" fmla="*/ 6 h 13"/>
                <a:gd name="T70" fmla="*/ 0 w 19"/>
                <a:gd name="T71" fmla="*/ 0 h 13"/>
                <a:gd name="T72" fmla="*/ 0 w 19"/>
                <a:gd name="T73" fmla="*/ 0 h 13"/>
                <a:gd name="T74" fmla="*/ 0 w 19"/>
                <a:gd name="T75" fmla="*/ 0 h 13"/>
                <a:gd name="T76" fmla="*/ 0 w 19"/>
                <a:gd name="T77" fmla="*/ 0 h 13"/>
                <a:gd name="T78" fmla="*/ 0 w 19"/>
                <a:gd name="T79" fmla="*/ 0 h 13"/>
                <a:gd name="T80" fmla="*/ 0 w 19"/>
                <a:gd name="T81" fmla="*/ 0 h 13"/>
                <a:gd name="T82" fmla="*/ 6 w 19"/>
                <a:gd name="T83" fmla="*/ 0 h 13"/>
                <a:gd name="T84" fmla="*/ 6 w 19"/>
                <a:gd name="T85" fmla="*/ 0 h 13"/>
                <a:gd name="T86" fmla="*/ 6 w 19"/>
                <a:gd name="T87" fmla="*/ 0 h 13"/>
                <a:gd name="T88" fmla="*/ 6 w 19"/>
                <a:gd name="T89" fmla="*/ 0 h 13"/>
                <a:gd name="T90" fmla="*/ 6 w 19"/>
                <a:gd name="T91" fmla="*/ 0 h 13"/>
                <a:gd name="T92" fmla="*/ 6 w 19"/>
                <a:gd name="T93" fmla="*/ 0 h 13"/>
                <a:gd name="T94" fmla="*/ 13 w 19"/>
                <a:gd name="T95" fmla="*/ 0 h 13"/>
                <a:gd name="T96" fmla="*/ 13 w 19"/>
                <a:gd name="T9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13">
                  <a:moveTo>
                    <a:pt x="13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24" name="Freeform 400"/>
            <p:cNvSpPr>
              <a:spLocks/>
            </p:cNvSpPr>
            <p:nvPr/>
          </p:nvSpPr>
          <p:spPr bwMode="auto">
            <a:xfrm>
              <a:off x="2756" y="2268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0 w 6"/>
                <a:gd name="T5" fmla="*/ 6 h 6"/>
                <a:gd name="T6" fmla="*/ 0 w 6"/>
                <a:gd name="T7" fmla="*/ 0 h 6"/>
                <a:gd name="T8" fmla="*/ 6 w 6"/>
                <a:gd name="T9" fmla="*/ 6 h 6"/>
                <a:gd name="T10" fmla="*/ 6 w 6"/>
                <a:gd name="T11" fmla="*/ 6 h 6"/>
                <a:gd name="T12" fmla="*/ 0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25" name="Freeform 401"/>
            <p:cNvSpPr>
              <a:spLocks/>
            </p:cNvSpPr>
            <p:nvPr/>
          </p:nvSpPr>
          <p:spPr bwMode="auto">
            <a:xfrm>
              <a:off x="2677" y="2196"/>
              <a:ext cx="13" cy="13"/>
            </a:xfrm>
            <a:custGeom>
              <a:avLst/>
              <a:gdLst>
                <a:gd name="T0" fmla="*/ 13 w 13"/>
                <a:gd name="T1" fmla="*/ 0 h 13"/>
                <a:gd name="T2" fmla="*/ 13 w 13"/>
                <a:gd name="T3" fmla="*/ 0 h 13"/>
                <a:gd name="T4" fmla="*/ 7 w 13"/>
                <a:gd name="T5" fmla="*/ 6 h 13"/>
                <a:gd name="T6" fmla="*/ 7 w 13"/>
                <a:gd name="T7" fmla="*/ 6 h 13"/>
                <a:gd name="T8" fmla="*/ 0 w 13"/>
                <a:gd name="T9" fmla="*/ 6 h 13"/>
                <a:gd name="T10" fmla="*/ 0 w 13"/>
                <a:gd name="T11" fmla="*/ 6 h 13"/>
                <a:gd name="T12" fmla="*/ 0 w 13"/>
                <a:gd name="T13" fmla="*/ 6 h 13"/>
                <a:gd name="T14" fmla="*/ 0 w 13"/>
                <a:gd name="T15" fmla="*/ 6 h 13"/>
                <a:gd name="T16" fmla="*/ 0 w 13"/>
                <a:gd name="T17" fmla="*/ 6 h 13"/>
                <a:gd name="T18" fmla="*/ 0 w 13"/>
                <a:gd name="T19" fmla="*/ 6 h 13"/>
                <a:gd name="T20" fmla="*/ 0 w 13"/>
                <a:gd name="T21" fmla="*/ 6 h 13"/>
                <a:gd name="T22" fmla="*/ 7 w 13"/>
                <a:gd name="T23" fmla="*/ 0 h 13"/>
                <a:gd name="T24" fmla="*/ 7 w 13"/>
                <a:gd name="T25" fmla="*/ 0 h 13"/>
                <a:gd name="T26" fmla="*/ 7 w 13"/>
                <a:gd name="T27" fmla="*/ 6 h 13"/>
                <a:gd name="T28" fmla="*/ 7 w 13"/>
                <a:gd name="T29" fmla="*/ 6 h 13"/>
                <a:gd name="T30" fmla="*/ 7 w 13"/>
                <a:gd name="T31" fmla="*/ 6 h 13"/>
                <a:gd name="T32" fmla="*/ 7 w 13"/>
                <a:gd name="T33" fmla="*/ 6 h 13"/>
                <a:gd name="T34" fmla="*/ 0 w 13"/>
                <a:gd name="T35" fmla="*/ 6 h 13"/>
                <a:gd name="T36" fmla="*/ 0 w 13"/>
                <a:gd name="T37" fmla="*/ 6 h 13"/>
                <a:gd name="T38" fmla="*/ 7 w 13"/>
                <a:gd name="T39" fmla="*/ 6 h 13"/>
                <a:gd name="T40" fmla="*/ 7 w 13"/>
                <a:gd name="T41" fmla="*/ 6 h 13"/>
                <a:gd name="T42" fmla="*/ 7 w 13"/>
                <a:gd name="T43" fmla="*/ 6 h 13"/>
                <a:gd name="T44" fmla="*/ 7 w 13"/>
                <a:gd name="T45" fmla="*/ 0 h 13"/>
                <a:gd name="T46" fmla="*/ 7 w 13"/>
                <a:gd name="T47" fmla="*/ 0 h 13"/>
                <a:gd name="T48" fmla="*/ 13 w 13"/>
                <a:gd name="T49" fmla="*/ 0 h 13"/>
                <a:gd name="T50" fmla="*/ 13 w 13"/>
                <a:gd name="T51" fmla="*/ 0 h 13"/>
                <a:gd name="T52" fmla="*/ 13 w 13"/>
                <a:gd name="T53" fmla="*/ 6 h 13"/>
                <a:gd name="T54" fmla="*/ 13 w 13"/>
                <a:gd name="T55" fmla="*/ 6 h 13"/>
                <a:gd name="T56" fmla="*/ 7 w 13"/>
                <a:gd name="T57" fmla="*/ 13 h 13"/>
                <a:gd name="T58" fmla="*/ 0 w 13"/>
                <a:gd name="T59" fmla="*/ 13 h 13"/>
                <a:gd name="T60" fmla="*/ 0 w 13"/>
                <a:gd name="T61" fmla="*/ 13 h 13"/>
                <a:gd name="T62" fmla="*/ 0 w 13"/>
                <a:gd name="T63" fmla="*/ 6 h 13"/>
                <a:gd name="T64" fmla="*/ 0 w 13"/>
                <a:gd name="T65" fmla="*/ 6 h 13"/>
                <a:gd name="T66" fmla="*/ 0 w 13"/>
                <a:gd name="T67" fmla="*/ 6 h 13"/>
                <a:gd name="T68" fmla="*/ 0 w 13"/>
                <a:gd name="T69" fmla="*/ 6 h 13"/>
                <a:gd name="T70" fmla="*/ 0 w 13"/>
                <a:gd name="T71" fmla="*/ 0 h 13"/>
                <a:gd name="T72" fmla="*/ 0 w 13"/>
                <a:gd name="T73" fmla="*/ 0 h 13"/>
                <a:gd name="T74" fmla="*/ 0 w 13"/>
                <a:gd name="T75" fmla="*/ 0 h 13"/>
                <a:gd name="T76" fmla="*/ 0 w 13"/>
                <a:gd name="T77" fmla="*/ 0 h 13"/>
                <a:gd name="T78" fmla="*/ 0 w 13"/>
                <a:gd name="T79" fmla="*/ 0 h 13"/>
                <a:gd name="T80" fmla="*/ 0 w 13"/>
                <a:gd name="T81" fmla="*/ 0 h 13"/>
                <a:gd name="T82" fmla="*/ 0 w 13"/>
                <a:gd name="T83" fmla="*/ 0 h 13"/>
                <a:gd name="T84" fmla="*/ 0 w 13"/>
                <a:gd name="T85" fmla="*/ 0 h 13"/>
                <a:gd name="T86" fmla="*/ 0 w 13"/>
                <a:gd name="T87" fmla="*/ 0 h 13"/>
                <a:gd name="T88" fmla="*/ 7 w 13"/>
                <a:gd name="T89" fmla="*/ 0 h 13"/>
                <a:gd name="T90" fmla="*/ 7 w 13"/>
                <a:gd name="T91" fmla="*/ 0 h 13"/>
                <a:gd name="T92" fmla="*/ 7 w 13"/>
                <a:gd name="T93" fmla="*/ 0 h 13"/>
                <a:gd name="T94" fmla="*/ 7 w 13"/>
                <a:gd name="T95" fmla="*/ 0 h 13"/>
                <a:gd name="T96" fmla="*/ 13 w 13"/>
                <a:gd name="T9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3">
                  <a:moveTo>
                    <a:pt x="13" y="0"/>
                  </a:moveTo>
                  <a:lnTo>
                    <a:pt x="13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26" name="Freeform 402"/>
            <p:cNvSpPr>
              <a:spLocks/>
            </p:cNvSpPr>
            <p:nvPr/>
          </p:nvSpPr>
          <p:spPr bwMode="auto">
            <a:xfrm>
              <a:off x="2749" y="2196"/>
              <a:ext cx="59" cy="26"/>
            </a:xfrm>
            <a:custGeom>
              <a:avLst/>
              <a:gdLst>
                <a:gd name="T0" fmla="*/ 59 w 59"/>
                <a:gd name="T1" fmla="*/ 26 h 26"/>
                <a:gd name="T2" fmla="*/ 59 w 59"/>
                <a:gd name="T3" fmla="*/ 19 h 26"/>
                <a:gd name="T4" fmla="*/ 0 w 59"/>
                <a:gd name="T5" fmla="*/ 0 h 26"/>
                <a:gd name="T6" fmla="*/ 0 w 59"/>
                <a:gd name="T7" fmla="*/ 6 h 26"/>
                <a:gd name="T8" fmla="*/ 7 w 59"/>
                <a:gd name="T9" fmla="*/ 0 h 26"/>
                <a:gd name="T10" fmla="*/ 0 w 59"/>
                <a:gd name="T11" fmla="*/ 6 h 26"/>
                <a:gd name="T12" fmla="*/ 59 w 59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6">
                  <a:moveTo>
                    <a:pt x="59" y="26"/>
                  </a:moveTo>
                  <a:lnTo>
                    <a:pt x="59" y="19"/>
                  </a:lnTo>
                  <a:lnTo>
                    <a:pt x="0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6"/>
                  </a:lnTo>
                  <a:lnTo>
                    <a:pt x="59" y="2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27" name="Freeform 403"/>
            <p:cNvSpPr>
              <a:spLocks/>
            </p:cNvSpPr>
            <p:nvPr/>
          </p:nvSpPr>
          <p:spPr bwMode="auto">
            <a:xfrm>
              <a:off x="2782" y="2215"/>
              <a:ext cx="7" cy="7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0 w 7"/>
                <a:gd name="T7" fmla="*/ 7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28" name="Freeform 404"/>
            <p:cNvSpPr>
              <a:spLocks/>
            </p:cNvSpPr>
            <p:nvPr/>
          </p:nvSpPr>
          <p:spPr bwMode="auto">
            <a:xfrm>
              <a:off x="2749" y="2196"/>
              <a:ext cx="40" cy="26"/>
            </a:xfrm>
            <a:custGeom>
              <a:avLst/>
              <a:gdLst>
                <a:gd name="T0" fmla="*/ 7 w 40"/>
                <a:gd name="T1" fmla="*/ 0 h 26"/>
                <a:gd name="T2" fmla="*/ 0 w 40"/>
                <a:gd name="T3" fmla="*/ 6 h 26"/>
                <a:gd name="T4" fmla="*/ 33 w 40"/>
                <a:gd name="T5" fmla="*/ 26 h 26"/>
                <a:gd name="T6" fmla="*/ 40 w 40"/>
                <a:gd name="T7" fmla="*/ 19 h 26"/>
                <a:gd name="T8" fmla="*/ 7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7" y="0"/>
                  </a:moveTo>
                  <a:lnTo>
                    <a:pt x="0" y="6"/>
                  </a:lnTo>
                  <a:lnTo>
                    <a:pt x="33" y="26"/>
                  </a:lnTo>
                  <a:lnTo>
                    <a:pt x="40" y="19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9029" name="Group 405"/>
          <p:cNvGrpSpPr>
            <a:grpSpLocks/>
          </p:cNvGrpSpPr>
          <p:nvPr/>
        </p:nvGrpSpPr>
        <p:grpSpPr bwMode="auto">
          <a:xfrm>
            <a:off x="5853113" y="2157413"/>
            <a:ext cx="301625" cy="312737"/>
            <a:chOff x="3549" y="1171"/>
            <a:chExt cx="190" cy="197"/>
          </a:xfrm>
        </p:grpSpPr>
        <p:sp>
          <p:nvSpPr>
            <p:cNvPr id="1179030" name="Freeform 406"/>
            <p:cNvSpPr>
              <a:spLocks/>
            </p:cNvSpPr>
            <p:nvPr/>
          </p:nvSpPr>
          <p:spPr bwMode="auto">
            <a:xfrm>
              <a:off x="3549" y="1171"/>
              <a:ext cx="190" cy="197"/>
            </a:xfrm>
            <a:custGeom>
              <a:avLst/>
              <a:gdLst>
                <a:gd name="T0" fmla="*/ 177 w 190"/>
                <a:gd name="T1" fmla="*/ 59 h 197"/>
                <a:gd name="T2" fmla="*/ 177 w 190"/>
                <a:gd name="T3" fmla="*/ 65 h 197"/>
                <a:gd name="T4" fmla="*/ 157 w 190"/>
                <a:gd name="T5" fmla="*/ 39 h 197"/>
                <a:gd name="T6" fmla="*/ 131 w 190"/>
                <a:gd name="T7" fmla="*/ 13 h 197"/>
                <a:gd name="T8" fmla="*/ 131 w 190"/>
                <a:gd name="T9" fmla="*/ 13 h 197"/>
                <a:gd name="T10" fmla="*/ 92 w 190"/>
                <a:gd name="T11" fmla="*/ 6 h 197"/>
                <a:gd name="T12" fmla="*/ 53 w 190"/>
                <a:gd name="T13" fmla="*/ 13 h 197"/>
                <a:gd name="T14" fmla="*/ 59 w 190"/>
                <a:gd name="T15" fmla="*/ 13 h 197"/>
                <a:gd name="T16" fmla="*/ 33 w 190"/>
                <a:gd name="T17" fmla="*/ 39 h 197"/>
                <a:gd name="T18" fmla="*/ 13 w 190"/>
                <a:gd name="T19" fmla="*/ 65 h 197"/>
                <a:gd name="T20" fmla="*/ 13 w 190"/>
                <a:gd name="T21" fmla="*/ 59 h 197"/>
                <a:gd name="T22" fmla="*/ 7 w 190"/>
                <a:gd name="T23" fmla="*/ 98 h 197"/>
                <a:gd name="T24" fmla="*/ 13 w 190"/>
                <a:gd name="T25" fmla="*/ 131 h 197"/>
                <a:gd name="T26" fmla="*/ 13 w 190"/>
                <a:gd name="T27" fmla="*/ 131 h 197"/>
                <a:gd name="T28" fmla="*/ 33 w 190"/>
                <a:gd name="T29" fmla="*/ 164 h 197"/>
                <a:gd name="T30" fmla="*/ 59 w 190"/>
                <a:gd name="T31" fmla="*/ 184 h 197"/>
                <a:gd name="T32" fmla="*/ 53 w 190"/>
                <a:gd name="T33" fmla="*/ 184 h 197"/>
                <a:gd name="T34" fmla="*/ 92 w 190"/>
                <a:gd name="T35" fmla="*/ 190 h 197"/>
                <a:gd name="T36" fmla="*/ 131 w 190"/>
                <a:gd name="T37" fmla="*/ 184 h 197"/>
                <a:gd name="T38" fmla="*/ 131 w 190"/>
                <a:gd name="T39" fmla="*/ 184 h 197"/>
                <a:gd name="T40" fmla="*/ 157 w 190"/>
                <a:gd name="T41" fmla="*/ 164 h 197"/>
                <a:gd name="T42" fmla="*/ 177 w 190"/>
                <a:gd name="T43" fmla="*/ 131 h 197"/>
                <a:gd name="T44" fmla="*/ 177 w 190"/>
                <a:gd name="T45" fmla="*/ 131 h 197"/>
                <a:gd name="T46" fmla="*/ 184 w 190"/>
                <a:gd name="T47" fmla="*/ 98 h 197"/>
                <a:gd name="T48" fmla="*/ 190 w 190"/>
                <a:gd name="T49" fmla="*/ 98 h 197"/>
                <a:gd name="T50" fmla="*/ 184 w 190"/>
                <a:gd name="T51" fmla="*/ 131 h 197"/>
                <a:gd name="T52" fmla="*/ 164 w 190"/>
                <a:gd name="T53" fmla="*/ 170 h 197"/>
                <a:gd name="T54" fmla="*/ 164 w 190"/>
                <a:gd name="T55" fmla="*/ 170 h 197"/>
                <a:gd name="T56" fmla="*/ 138 w 190"/>
                <a:gd name="T57" fmla="*/ 190 h 197"/>
                <a:gd name="T58" fmla="*/ 92 w 190"/>
                <a:gd name="T59" fmla="*/ 197 h 197"/>
                <a:gd name="T60" fmla="*/ 92 w 190"/>
                <a:gd name="T61" fmla="*/ 197 h 197"/>
                <a:gd name="T62" fmla="*/ 53 w 190"/>
                <a:gd name="T63" fmla="*/ 190 h 197"/>
                <a:gd name="T64" fmla="*/ 26 w 190"/>
                <a:gd name="T65" fmla="*/ 170 h 197"/>
                <a:gd name="T66" fmla="*/ 26 w 190"/>
                <a:gd name="T67" fmla="*/ 170 h 197"/>
                <a:gd name="T68" fmla="*/ 7 w 190"/>
                <a:gd name="T69" fmla="*/ 138 h 197"/>
                <a:gd name="T70" fmla="*/ 0 w 190"/>
                <a:gd name="T71" fmla="*/ 98 h 197"/>
                <a:gd name="T72" fmla="*/ 0 w 190"/>
                <a:gd name="T73" fmla="*/ 98 h 197"/>
                <a:gd name="T74" fmla="*/ 7 w 190"/>
                <a:gd name="T75" fmla="*/ 59 h 197"/>
                <a:gd name="T76" fmla="*/ 26 w 190"/>
                <a:gd name="T77" fmla="*/ 33 h 197"/>
                <a:gd name="T78" fmla="*/ 26 w 190"/>
                <a:gd name="T79" fmla="*/ 33 h 197"/>
                <a:gd name="T80" fmla="*/ 53 w 190"/>
                <a:gd name="T81" fmla="*/ 6 h 197"/>
                <a:gd name="T82" fmla="*/ 92 w 190"/>
                <a:gd name="T83" fmla="*/ 0 h 197"/>
                <a:gd name="T84" fmla="*/ 92 w 190"/>
                <a:gd name="T85" fmla="*/ 0 h 197"/>
                <a:gd name="T86" fmla="*/ 131 w 190"/>
                <a:gd name="T87" fmla="*/ 6 h 197"/>
                <a:gd name="T88" fmla="*/ 164 w 190"/>
                <a:gd name="T89" fmla="*/ 33 h 197"/>
                <a:gd name="T90" fmla="*/ 164 w 190"/>
                <a:gd name="T91" fmla="*/ 33 h 197"/>
                <a:gd name="T92" fmla="*/ 184 w 190"/>
                <a:gd name="T93" fmla="*/ 59 h 197"/>
                <a:gd name="T94" fmla="*/ 190 w 190"/>
                <a:gd name="T95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0" h="197">
                  <a:moveTo>
                    <a:pt x="184" y="98"/>
                  </a:moveTo>
                  <a:lnTo>
                    <a:pt x="177" y="59"/>
                  </a:lnTo>
                  <a:lnTo>
                    <a:pt x="177" y="65"/>
                  </a:lnTo>
                  <a:lnTo>
                    <a:pt x="177" y="65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131" y="13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53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13" y="65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13" y="131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33" y="164"/>
                  </a:lnTo>
                  <a:lnTo>
                    <a:pt x="59" y="184"/>
                  </a:lnTo>
                  <a:lnTo>
                    <a:pt x="53" y="184"/>
                  </a:lnTo>
                  <a:lnTo>
                    <a:pt x="53" y="184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92" y="190"/>
                  </a:lnTo>
                  <a:lnTo>
                    <a:pt x="131" y="184"/>
                  </a:lnTo>
                  <a:lnTo>
                    <a:pt x="131" y="184"/>
                  </a:lnTo>
                  <a:lnTo>
                    <a:pt x="131" y="18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77" y="131"/>
                  </a:lnTo>
                  <a:lnTo>
                    <a:pt x="184" y="98"/>
                  </a:lnTo>
                  <a:lnTo>
                    <a:pt x="184" y="98"/>
                  </a:lnTo>
                  <a:lnTo>
                    <a:pt x="190" y="98"/>
                  </a:lnTo>
                  <a:lnTo>
                    <a:pt x="190" y="98"/>
                  </a:lnTo>
                  <a:lnTo>
                    <a:pt x="184" y="131"/>
                  </a:lnTo>
                  <a:lnTo>
                    <a:pt x="184" y="131"/>
                  </a:lnTo>
                  <a:lnTo>
                    <a:pt x="184" y="138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31" y="190"/>
                  </a:lnTo>
                  <a:lnTo>
                    <a:pt x="92" y="197"/>
                  </a:lnTo>
                  <a:lnTo>
                    <a:pt x="92" y="197"/>
                  </a:lnTo>
                  <a:lnTo>
                    <a:pt x="92" y="197"/>
                  </a:lnTo>
                  <a:lnTo>
                    <a:pt x="53" y="190"/>
                  </a:lnTo>
                  <a:lnTo>
                    <a:pt x="53" y="190"/>
                  </a:lnTo>
                  <a:lnTo>
                    <a:pt x="53" y="190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31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38" y="6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90" y="98"/>
                  </a:lnTo>
                  <a:lnTo>
                    <a:pt x="184" y="9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31" name="Freeform 407"/>
            <p:cNvSpPr>
              <a:spLocks/>
            </p:cNvSpPr>
            <p:nvPr/>
          </p:nvSpPr>
          <p:spPr bwMode="auto">
            <a:xfrm>
              <a:off x="3634" y="1190"/>
              <a:ext cx="20" cy="20"/>
            </a:xfrm>
            <a:custGeom>
              <a:avLst/>
              <a:gdLst>
                <a:gd name="T0" fmla="*/ 13 w 20"/>
                <a:gd name="T1" fmla="*/ 7 h 20"/>
                <a:gd name="T2" fmla="*/ 13 w 20"/>
                <a:gd name="T3" fmla="*/ 0 h 20"/>
                <a:gd name="T4" fmla="*/ 13 w 20"/>
                <a:gd name="T5" fmla="*/ 7 h 20"/>
                <a:gd name="T6" fmla="*/ 13 w 20"/>
                <a:gd name="T7" fmla="*/ 7 h 20"/>
                <a:gd name="T8" fmla="*/ 7 w 20"/>
                <a:gd name="T9" fmla="*/ 7 h 20"/>
                <a:gd name="T10" fmla="*/ 7 w 20"/>
                <a:gd name="T11" fmla="*/ 7 h 20"/>
                <a:gd name="T12" fmla="*/ 7 w 20"/>
                <a:gd name="T13" fmla="*/ 7 h 20"/>
                <a:gd name="T14" fmla="*/ 7 w 20"/>
                <a:gd name="T15" fmla="*/ 7 h 20"/>
                <a:gd name="T16" fmla="*/ 13 w 20"/>
                <a:gd name="T17" fmla="*/ 7 h 20"/>
                <a:gd name="T18" fmla="*/ 13 w 20"/>
                <a:gd name="T19" fmla="*/ 7 h 20"/>
                <a:gd name="T20" fmla="*/ 7 w 20"/>
                <a:gd name="T21" fmla="*/ 14 h 20"/>
                <a:gd name="T22" fmla="*/ 0 w 20"/>
                <a:gd name="T23" fmla="*/ 7 h 20"/>
                <a:gd name="T24" fmla="*/ 0 w 20"/>
                <a:gd name="T25" fmla="*/ 7 h 20"/>
                <a:gd name="T26" fmla="*/ 7 w 20"/>
                <a:gd name="T27" fmla="*/ 7 h 20"/>
                <a:gd name="T28" fmla="*/ 13 w 20"/>
                <a:gd name="T29" fmla="*/ 7 h 20"/>
                <a:gd name="T30" fmla="*/ 13 w 20"/>
                <a:gd name="T31" fmla="*/ 7 h 20"/>
                <a:gd name="T32" fmla="*/ 13 w 20"/>
                <a:gd name="T33" fmla="*/ 14 h 20"/>
                <a:gd name="T34" fmla="*/ 7 w 20"/>
                <a:gd name="T35" fmla="*/ 14 h 20"/>
                <a:gd name="T36" fmla="*/ 7 w 20"/>
                <a:gd name="T37" fmla="*/ 14 h 20"/>
                <a:gd name="T38" fmla="*/ 13 w 20"/>
                <a:gd name="T39" fmla="*/ 7 h 20"/>
                <a:gd name="T40" fmla="*/ 13 w 20"/>
                <a:gd name="T41" fmla="*/ 7 h 20"/>
                <a:gd name="T42" fmla="*/ 13 w 20"/>
                <a:gd name="T43" fmla="*/ 7 h 20"/>
                <a:gd name="T44" fmla="*/ 13 w 20"/>
                <a:gd name="T45" fmla="*/ 7 h 20"/>
                <a:gd name="T46" fmla="*/ 13 w 20"/>
                <a:gd name="T47" fmla="*/ 7 h 20"/>
                <a:gd name="T48" fmla="*/ 20 w 20"/>
                <a:gd name="T49" fmla="*/ 14 h 20"/>
                <a:gd name="T50" fmla="*/ 20 w 20"/>
                <a:gd name="T51" fmla="*/ 14 h 20"/>
                <a:gd name="T52" fmla="*/ 20 w 20"/>
                <a:gd name="T53" fmla="*/ 14 h 20"/>
                <a:gd name="T54" fmla="*/ 20 w 20"/>
                <a:gd name="T55" fmla="*/ 14 h 20"/>
                <a:gd name="T56" fmla="*/ 20 w 20"/>
                <a:gd name="T57" fmla="*/ 14 h 20"/>
                <a:gd name="T58" fmla="*/ 13 w 20"/>
                <a:gd name="T59" fmla="*/ 20 h 20"/>
                <a:gd name="T60" fmla="*/ 13 w 20"/>
                <a:gd name="T61" fmla="*/ 20 h 20"/>
                <a:gd name="T62" fmla="*/ 7 w 20"/>
                <a:gd name="T63" fmla="*/ 14 h 20"/>
                <a:gd name="T64" fmla="*/ 7 w 20"/>
                <a:gd name="T65" fmla="*/ 7 h 20"/>
                <a:gd name="T66" fmla="*/ 7 w 20"/>
                <a:gd name="T67" fmla="*/ 7 h 20"/>
                <a:gd name="T68" fmla="*/ 7 w 20"/>
                <a:gd name="T69" fmla="*/ 14 h 20"/>
                <a:gd name="T70" fmla="*/ 0 w 20"/>
                <a:gd name="T71" fmla="*/ 14 h 20"/>
                <a:gd name="T72" fmla="*/ 0 w 20"/>
                <a:gd name="T73" fmla="*/ 14 h 20"/>
                <a:gd name="T74" fmla="*/ 0 w 20"/>
                <a:gd name="T75" fmla="*/ 7 h 20"/>
                <a:gd name="T76" fmla="*/ 7 w 20"/>
                <a:gd name="T77" fmla="*/ 0 h 20"/>
                <a:gd name="T78" fmla="*/ 7 w 20"/>
                <a:gd name="T79" fmla="*/ 0 h 20"/>
                <a:gd name="T80" fmla="*/ 7 w 20"/>
                <a:gd name="T81" fmla="*/ 0 h 20"/>
                <a:gd name="T82" fmla="*/ 7 w 20"/>
                <a:gd name="T83" fmla="*/ 0 h 20"/>
                <a:gd name="T84" fmla="*/ 7 w 20"/>
                <a:gd name="T85" fmla="*/ 0 h 20"/>
                <a:gd name="T86" fmla="*/ 7 w 20"/>
                <a:gd name="T87" fmla="*/ 0 h 20"/>
                <a:gd name="T88" fmla="*/ 13 w 20"/>
                <a:gd name="T89" fmla="*/ 0 h 20"/>
                <a:gd name="T90" fmla="*/ 13 w 20"/>
                <a:gd name="T91" fmla="*/ 0 h 20"/>
                <a:gd name="T92" fmla="*/ 20 w 20"/>
                <a:gd name="T93" fmla="*/ 0 h 20"/>
                <a:gd name="T94" fmla="*/ 20 w 20"/>
                <a:gd name="T95" fmla="*/ 7 h 20"/>
                <a:gd name="T96" fmla="*/ 13 w 20"/>
                <a:gd name="T9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" h="20">
                  <a:moveTo>
                    <a:pt x="13" y="7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7" y="1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32" name="Freeform 408"/>
            <p:cNvSpPr>
              <a:spLocks/>
            </p:cNvSpPr>
            <p:nvPr/>
          </p:nvSpPr>
          <p:spPr bwMode="auto">
            <a:xfrm>
              <a:off x="3647" y="1197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7 w 7"/>
                <a:gd name="T7" fmla="*/ 0 h 7"/>
                <a:gd name="T8" fmla="*/ 7 w 7"/>
                <a:gd name="T9" fmla="*/ 7 h 7"/>
                <a:gd name="T10" fmla="*/ 7 w 7"/>
                <a:gd name="T11" fmla="*/ 7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33" name="Freeform 409"/>
            <p:cNvSpPr>
              <a:spLocks/>
            </p:cNvSpPr>
            <p:nvPr/>
          </p:nvSpPr>
          <p:spPr bwMode="auto">
            <a:xfrm>
              <a:off x="3706" y="1263"/>
              <a:ext cx="14" cy="13"/>
            </a:xfrm>
            <a:custGeom>
              <a:avLst/>
              <a:gdLst>
                <a:gd name="T0" fmla="*/ 7 w 14"/>
                <a:gd name="T1" fmla="*/ 6 h 13"/>
                <a:gd name="T2" fmla="*/ 7 w 14"/>
                <a:gd name="T3" fmla="*/ 0 h 13"/>
                <a:gd name="T4" fmla="*/ 7 w 14"/>
                <a:gd name="T5" fmla="*/ 0 h 13"/>
                <a:gd name="T6" fmla="*/ 7 w 14"/>
                <a:gd name="T7" fmla="*/ 0 h 13"/>
                <a:gd name="T8" fmla="*/ 7 w 14"/>
                <a:gd name="T9" fmla="*/ 0 h 13"/>
                <a:gd name="T10" fmla="*/ 7 w 14"/>
                <a:gd name="T11" fmla="*/ 6 h 13"/>
                <a:gd name="T12" fmla="*/ 7 w 14"/>
                <a:gd name="T13" fmla="*/ 6 h 13"/>
                <a:gd name="T14" fmla="*/ 0 w 14"/>
                <a:gd name="T15" fmla="*/ 6 h 13"/>
                <a:gd name="T16" fmla="*/ 7 w 14"/>
                <a:gd name="T17" fmla="*/ 0 h 13"/>
                <a:gd name="T18" fmla="*/ 7 w 14"/>
                <a:gd name="T19" fmla="*/ 0 h 13"/>
                <a:gd name="T20" fmla="*/ 7 w 14"/>
                <a:gd name="T21" fmla="*/ 6 h 13"/>
                <a:gd name="T22" fmla="*/ 7 w 14"/>
                <a:gd name="T23" fmla="*/ 6 h 13"/>
                <a:gd name="T24" fmla="*/ 7 w 14"/>
                <a:gd name="T25" fmla="*/ 6 h 13"/>
                <a:gd name="T26" fmla="*/ 7 w 14"/>
                <a:gd name="T27" fmla="*/ 6 h 13"/>
                <a:gd name="T28" fmla="*/ 0 w 14"/>
                <a:gd name="T29" fmla="*/ 6 h 13"/>
                <a:gd name="T30" fmla="*/ 0 w 14"/>
                <a:gd name="T31" fmla="*/ 6 h 13"/>
                <a:gd name="T32" fmla="*/ 7 w 14"/>
                <a:gd name="T33" fmla="*/ 6 h 13"/>
                <a:gd name="T34" fmla="*/ 7 w 14"/>
                <a:gd name="T35" fmla="*/ 6 h 13"/>
                <a:gd name="T36" fmla="*/ 7 w 14"/>
                <a:gd name="T37" fmla="*/ 6 h 13"/>
                <a:gd name="T38" fmla="*/ 7 w 14"/>
                <a:gd name="T39" fmla="*/ 6 h 13"/>
                <a:gd name="T40" fmla="*/ 7 w 14"/>
                <a:gd name="T41" fmla="*/ 6 h 13"/>
                <a:gd name="T42" fmla="*/ 7 w 14"/>
                <a:gd name="T43" fmla="*/ 6 h 13"/>
                <a:gd name="T44" fmla="*/ 7 w 14"/>
                <a:gd name="T45" fmla="*/ 6 h 13"/>
                <a:gd name="T46" fmla="*/ 7 w 14"/>
                <a:gd name="T47" fmla="*/ 6 h 13"/>
                <a:gd name="T48" fmla="*/ 7 w 14"/>
                <a:gd name="T49" fmla="*/ 13 h 13"/>
                <a:gd name="T50" fmla="*/ 7 w 14"/>
                <a:gd name="T51" fmla="*/ 13 h 13"/>
                <a:gd name="T52" fmla="*/ 7 w 14"/>
                <a:gd name="T53" fmla="*/ 13 h 13"/>
                <a:gd name="T54" fmla="*/ 7 w 14"/>
                <a:gd name="T55" fmla="*/ 13 h 13"/>
                <a:gd name="T56" fmla="*/ 7 w 14"/>
                <a:gd name="T57" fmla="*/ 13 h 13"/>
                <a:gd name="T58" fmla="*/ 7 w 14"/>
                <a:gd name="T59" fmla="*/ 13 h 13"/>
                <a:gd name="T60" fmla="*/ 7 w 14"/>
                <a:gd name="T61" fmla="*/ 13 h 13"/>
                <a:gd name="T62" fmla="*/ 7 w 14"/>
                <a:gd name="T63" fmla="*/ 13 h 13"/>
                <a:gd name="T64" fmla="*/ 0 w 14"/>
                <a:gd name="T65" fmla="*/ 13 h 13"/>
                <a:gd name="T66" fmla="*/ 0 w 14"/>
                <a:gd name="T67" fmla="*/ 13 h 13"/>
                <a:gd name="T68" fmla="*/ 0 w 14"/>
                <a:gd name="T69" fmla="*/ 6 h 13"/>
                <a:gd name="T70" fmla="*/ 0 w 14"/>
                <a:gd name="T71" fmla="*/ 6 h 13"/>
                <a:gd name="T72" fmla="*/ 0 w 14"/>
                <a:gd name="T73" fmla="*/ 6 h 13"/>
                <a:gd name="T74" fmla="*/ 0 w 14"/>
                <a:gd name="T75" fmla="*/ 6 h 13"/>
                <a:gd name="T76" fmla="*/ 0 w 14"/>
                <a:gd name="T77" fmla="*/ 0 h 13"/>
                <a:gd name="T78" fmla="*/ 0 w 14"/>
                <a:gd name="T79" fmla="*/ 0 h 13"/>
                <a:gd name="T80" fmla="*/ 0 w 14"/>
                <a:gd name="T81" fmla="*/ 0 h 13"/>
                <a:gd name="T82" fmla="*/ 7 w 14"/>
                <a:gd name="T83" fmla="*/ 0 h 13"/>
                <a:gd name="T84" fmla="*/ 7 w 14"/>
                <a:gd name="T85" fmla="*/ 0 h 13"/>
                <a:gd name="T86" fmla="*/ 14 w 14"/>
                <a:gd name="T87" fmla="*/ 0 h 13"/>
                <a:gd name="T88" fmla="*/ 14 w 14"/>
                <a:gd name="T89" fmla="*/ 0 h 13"/>
                <a:gd name="T90" fmla="*/ 14 w 14"/>
                <a:gd name="T91" fmla="*/ 0 h 13"/>
                <a:gd name="T92" fmla="*/ 14 w 14"/>
                <a:gd name="T93" fmla="*/ 0 h 13"/>
                <a:gd name="T94" fmla="*/ 14 w 14"/>
                <a:gd name="T95" fmla="*/ 6 h 13"/>
                <a:gd name="T96" fmla="*/ 7 w 14"/>
                <a:gd name="T9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3">
                  <a:moveTo>
                    <a:pt x="7" y="6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7" y="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34" name="Freeform 410"/>
            <p:cNvSpPr>
              <a:spLocks/>
            </p:cNvSpPr>
            <p:nvPr/>
          </p:nvSpPr>
          <p:spPr bwMode="auto">
            <a:xfrm>
              <a:off x="3713" y="1269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7 w 7"/>
                <a:gd name="T7" fmla="*/ 0 h 7"/>
                <a:gd name="T8" fmla="*/ 0 w 7"/>
                <a:gd name="T9" fmla="*/ 7 h 7"/>
                <a:gd name="T10" fmla="*/ 0 w 7"/>
                <a:gd name="T11" fmla="*/ 7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35" name="Freeform 411"/>
            <p:cNvSpPr>
              <a:spLocks/>
            </p:cNvSpPr>
            <p:nvPr/>
          </p:nvSpPr>
          <p:spPr bwMode="auto">
            <a:xfrm>
              <a:off x="3634" y="1335"/>
              <a:ext cx="20" cy="13"/>
            </a:xfrm>
            <a:custGeom>
              <a:avLst/>
              <a:gdLst>
                <a:gd name="T0" fmla="*/ 13 w 20"/>
                <a:gd name="T1" fmla="*/ 6 h 13"/>
                <a:gd name="T2" fmla="*/ 13 w 20"/>
                <a:gd name="T3" fmla="*/ 0 h 13"/>
                <a:gd name="T4" fmla="*/ 13 w 20"/>
                <a:gd name="T5" fmla="*/ 6 h 13"/>
                <a:gd name="T6" fmla="*/ 13 w 20"/>
                <a:gd name="T7" fmla="*/ 6 h 13"/>
                <a:gd name="T8" fmla="*/ 7 w 20"/>
                <a:gd name="T9" fmla="*/ 6 h 13"/>
                <a:gd name="T10" fmla="*/ 7 w 20"/>
                <a:gd name="T11" fmla="*/ 6 h 13"/>
                <a:gd name="T12" fmla="*/ 7 w 20"/>
                <a:gd name="T13" fmla="*/ 6 h 13"/>
                <a:gd name="T14" fmla="*/ 7 w 20"/>
                <a:gd name="T15" fmla="*/ 6 h 13"/>
                <a:gd name="T16" fmla="*/ 13 w 20"/>
                <a:gd name="T17" fmla="*/ 6 h 13"/>
                <a:gd name="T18" fmla="*/ 13 w 20"/>
                <a:gd name="T19" fmla="*/ 6 h 13"/>
                <a:gd name="T20" fmla="*/ 7 w 20"/>
                <a:gd name="T21" fmla="*/ 13 h 13"/>
                <a:gd name="T22" fmla="*/ 0 w 20"/>
                <a:gd name="T23" fmla="*/ 6 h 13"/>
                <a:gd name="T24" fmla="*/ 0 w 20"/>
                <a:gd name="T25" fmla="*/ 6 h 13"/>
                <a:gd name="T26" fmla="*/ 7 w 20"/>
                <a:gd name="T27" fmla="*/ 6 h 13"/>
                <a:gd name="T28" fmla="*/ 7 w 20"/>
                <a:gd name="T29" fmla="*/ 6 h 13"/>
                <a:gd name="T30" fmla="*/ 7 w 20"/>
                <a:gd name="T31" fmla="*/ 6 h 13"/>
                <a:gd name="T32" fmla="*/ 7 w 20"/>
                <a:gd name="T33" fmla="*/ 6 h 13"/>
                <a:gd name="T34" fmla="*/ 7 w 20"/>
                <a:gd name="T35" fmla="*/ 6 h 13"/>
                <a:gd name="T36" fmla="*/ 7 w 20"/>
                <a:gd name="T37" fmla="*/ 6 h 13"/>
                <a:gd name="T38" fmla="*/ 13 w 20"/>
                <a:gd name="T39" fmla="*/ 6 h 13"/>
                <a:gd name="T40" fmla="*/ 13 w 20"/>
                <a:gd name="T41" fmla="*/ 6 h 13"/>
                <a:gd name="T42" fmla="*/ 13 w 20"/>
                <a:gd name="T43" fmla="*/ 6 h 13"/>
                <a:gd name="T44" fmla="*/ 13 w 20"/>
                <a:gd name="T45" fmla="*/ 6 h 13"/>
                <a:gd name="T46" fmla="*/ 13 w 20"/>
                <a:gd name="T47" fmla="*/ 6 h 13"/>
                <a:gd name="T48" fmla="*/ 13 w 20"/>
                <a:gd name="T49" fmla="*/ 13 h 13"/>
                <a:gd name="T50" fmla="*/ 13 w 20"/>
                <a:gd name="T51" fmla="*/ 13 h 13"/>
                <a:gd name="T52" fmla="*/ 13 w 20"/>
                <a:gd name="T53" fmla="*/ 13 h 13"/>
                <a:gd name="T54" fmla="*/ 13 w 20"/>
                <a:gd name="T55" fmla="*/ 13 h 13"/>
                <a:gd name="T56" fmla="*/ 13 w 20"/>
                <a:gd name="T57" fmla="*/ 13 h 13"/>
                <a:gd name="T58" fmla="*/ 7 w 20"/>
                <a:gd name="T59" fmla="*/ 13 h 13"/>
                <a:gd name="T60" fmla="*/ 7 w 20"/>
                <a:gd name="T61" fmla="*/ 13 h 13"/>
                <a:gd name="T62" fmla="*/ 7 w 20"/>
                <a:gd name="T63" fmla="*/ 13 h 13"/>
                <a:gd name="T64" fmla="*/ 7 w 20"/>
                <a:gd name="T65" fmla="*/ 13 h 13"/>
                <a:gd name="T66" fmla="*/ 7 w 20"/>
                <a:gd name="T67" fmla="*/ 13 h 13"/>
                <a:gd name="T68" fmla="*/ 7 w 20"/>
                <a:gd name="T69" fmla="*/ 13 h 13"/>
                <a:gd name="T70" fmla="*/ 0 w 20"/>
                <a:gd name="T71" fmla="*/ 13 h 13"/>
                <a:gd name="T72" fmla="*/ 0 w 20"/>
                <a:gd name="T73" fmla="*/ 13 h 13"/>
                <a:gd name="T74" fmla="*/ 0 w 20"/>
                <a:gd name="T75" fmla="*/ 6 h 13"/>
                <a:gd name="T76" fmla="*/ 7 w 20"/>
                <a:gd name="T77" fmla="*/ 0 h 13"/>
                <a:gd name="T78" fmla="*/ 7 w 20"/>
                <a:gd name="T79" fmla="*/ 0 h 13"/>
                <a:gd name="T80" fmla="*/ 7 w 20"/>
                <a:gd name="T81" fmla="*/ 0 h 13"/>
                <a:gd name="T82" fmla="*/ 7 w 20"/>
                <a:gd name="T83" fmla="*/ 0 h 13"/>
                <a:gd name="T84" fmla="*/ 7 w 20"/>
                <a:gd name="T85" fmla="*/ 0 h 13"/>
                <a:gd name="T86" fmla="*/ 7 w 20"/>
                <a:gd name="T87" fmla="*/ 0 h 13"/>
                <a:gd name="T88" fmla="*/ 13 w 20"/>
                <a:gd name="T89" fmla="*/ 0 h 13"/>
                <a:gd name="T90" fmla="*/ 13 w 20"/>
                <a:gd name="T91" fmla="*/ 0 h 13"/>
                <a:gd name="T92" fmla="*/ 20 w 20"/>
                <a:gd name="T93" fmla="*/ 0 h 13"/>
                <a:gd name="T94" fmla="*/ 20 w 20"/>
                <a:gd name="T95" fmla="*/ 6 h 13"/>
                <a:gd name="T96" fmla="*/ 13 w 20"/>
                <a:gd name="T9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" h="13">
                  <a:moveTo>
                    <a:pt x="13" y="6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3" y="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36" name="Freeform 412"/>
            <p:cNvSpPr>
              <a:spLocks/>
            </p:cNvSpPr>
            <p:nvPr/>
          </p:nvSpPr>
          <p:spPr bwMode="auto">
            <a:xfrm>
              <a:off x="3647" y="1341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7 w 7"/>
                <a:gd name="T7" fmla="*/ 0 h 7"/>
                <a:gd name="T8" fmla="*/ 0 w 7"/>
                <a:gd name="T9" fmla="*/ 7 h 7"/>
                <a:gd name="T10" fmla="*/ 0 w 7"/>
                <a:gd name="T11" fmla="*/ 7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37" name="Freeform 413"/>
            <p:cNvSpPr>
              <a:spLocks/>
            </p:cNvSpPr>
            <p:nvPr/>
          </p:nvSpPr>
          <p:spPr bwMode="auto">
            <a:xfrm>
              <a:off x="3569" y="1263"/>
              <a:ext cx="13" cy="13"/>
            </a:xfrm>
            <a:custGeom>
              <a:avLst/>
              <a:gdLst>
                <a:gd name="T0" fmla="*/ 6 w 13"/>
                <a:gd name="T1" fmla="*/ 6 h 13"/>
                <a:gd name="T2" fmla="*/ 6 w 13"/>
                <a:gd name="T3" fmla="*/ 0 h 13"/>
                <a:gd name="T4" fmla="*/ 6 w 13"/>
                <a:gd name="T5" fmla="*/ 6 h 13"/>
                <a:gd name="T6" fmla="*/ 6 w 13"/>
                <a:gd name="T7" fmla="*/ 6 h 13"/>
                <a:gd name="T8" fmla="*/ 0 w 13"/>
                <a:gd name="T9" fmla="*/ 6 h 13"/>
                <a:gd name="T10" fmla="*/ 0 w 13"/>
                <a:gd name="T11" fmla="*/ 6 h 13"/>
                <a:gd name="T12" fmla="*/ 0 w 13"/>
                <a:gd name="T13" fmla="*/ 6 h 13"/>
                <a:gd name="T14" fmla="*/ 0 w 13"/>
                <a:gd name="T15" fmla="*/ 6 h 13"/>
                <a:gd name="T16" fmla="*/ 6 w 13"/>
                <a:gd name="T17" fmla="*/ 0 h 13"/>
                <a:gd name="T18" fmla="*/ 6 w 13"/>
                <a:gd name="T19" fmla="*/ 0 h 13"/>
                <a:gd name="T20" fmla="*/ 6 w 13"/>
                <a:gd name="T21" fmla="*/ 6 h 13"/>
                <a:gd name="T22" fmla="*/ 6 w 13"/>
                <a:gd name="T23" fmla="*/ 6 h 13"/>
                <a:gd name="T24" fmla="*/ 6 w 13"/>
                <a:gd name="T25" fmla="*/ 6 h 13"/>
                <a:gd name="T26" fmla="*/ 6 w 13"/>
                <a:gd name="T27" fmla="*/ 6 h 13"/>
                <a:gd name="T28" fmla="*/ 6 w 13"/>
                <a:gd name="T29" fmla="*/ 6 h 13"/>
                <a:gd name="T30" fmla="*/ 6 w 13"/>
                <a:gd name="T31" fmla="*/ 6 h 13"/>
                <a:gd name="T32" fmla="*/ 6 w 13"/>
                <a:gd name="T33" fmla="*/ 6 h 13"/>
                <a:gd name="T34" fmla="*/ 0 w 13"/>
                <a:gd name="T35" fmla="*/ 6 h 13"/>
                <a:gd name="T36" fmla="*/ 0 w 13"/>
                <a:gd name="T37" fmla="*/ 6 h 13"/>
                <a:gd name="T38" fmla="*/ 6 w 13"/>
                <a:gd name="T39" fmla="*/ 6 h 13"/>
                <a:gd name="T40" fmla="*/ 6 w 13"/>
                <a:gd name="T41" fmla="*/ 6 h 13"/>
                <a:gd name="T42" fmla="*/ 6 w 13"/>
                <a:gd name="T43" fmla="*/ 6 h 13"/>
                <a:gd name="T44" fmla="*/ 6 w 13"/>
                <a:gd name="T45" fmla="*/ 6 h 13"/>
                <a:gd name="T46" fmla="*/ 6 w 13"/>
                <a:gd name="T47" fmla="*/ 6 h 13"/>
                <a:gd name="T48" fmla="*/ 6 w 13"/>
                <a:gd name="T49" fmla="*/ 13 h 13"/>
                <a:gd name="T50" fmla="*/ 6 w 13"/>
                <a:gd name="T51" fmla="*/ 13 h 13"/>
                <a:gd name="T52" fmla="*/ 6 w 13"/>
                <a:gd name="T53" fmla="*/ 13 h 13"/>
                <a:gd name="T54" fmla="*/ 6 w 13"/>
                <a:gd name="T55" fmla="*/ 13 h 13"/>
                <a:gd name="T56" fmla="*/ 6 w 13"/>
                <a:gd name="T57" fmla="*/ 13 h 13"/>
                <a:gd name="T58" fmla="*/ 0 w 13"/>
                <a:gd name="T59" fmla="*/ 13 h 13"/>
                <a:gd name="T60" fmla="*/ 0 w 13"/>
                <a:gd name="T61" fmla="*/ 13 h 13"/>
                <a:gd name="T62" fmla="*/ 0 w 13"/>
                <a:gd name="T63" fmla="*/ 6 h 13"/>
                <a:gd name="T64" fmla="*/ 0 w 13"/>
                <a:gd name="T65" fmla="*/ 6 h 13"/>
                <a:gd name="T66" fmla="*/ 0 w 13"/>
                <a:gd name="T67" fmla="*/ 6 h 13"/>
                <a:gd name="T68" fmla="*/ 0 w 13"/>
                <a:gd name="T69" fmla="*/ 6 h 13"/>
                <a:gd name="T70" fmla="*/ 0 w 13"/>
                <a:gd name="T71" fmla="*/ 6 h 13"/>
                <a:gd name="T72" fmla="*/ 0 w 13"/>
                <a:gd name="T73" fmla="*/ 6 h 13"/>
                <a:gd name="T74" fmla="*/ 0 w 13"/>
                <a:gd name="T75" fmla="*/ 6 h 13"/>
                <a:gd name="T76" fmla="*/ 0 w 13"/>
                <a:gd name="T77" fmla="*/ 0 h 13"/>
                <a:gd name="T78" fmla="*/ 0 w 13"/>
                <a:gd name="T79" fmla="*/ 0 h 13"/>
                <a:gd name="T80" fmla="*/ 0 w 13"/>
                <a:gd name="T81" fmla="*/ 0 h 13"/>
                <a:gd name="T82" fmla="*/ 0 w 13"/>
                <a:gd name="T83" fmla="*/ 0 h 13"/>
                <a:gd name="T84" fmla="*/ 0 w 13"/>
                <a:gd name="T85" fmla="*/ 0 h 13"/>
                <a:gd name="T86" fmla="*/ 0 w 13"/>
                <a:gd name="T87" fmla="*/ 0 h 13"/>
                <a:gd name="T88" fmla="*/ 6 w 13"/>
                <a:gd name="T89" fmla="*/ 0 h 13"/>
                <a:gd name="T90" fmla="*/ 6 w 13"/>
                <a:gd name="T91" fmla="*/ 0 h 13"/>
                <a:gd name="T92" fmla="*/ 13 w 13"/>
                <a:gd name="T93" fmla="*/ 0 h 13"/>
                <a:gd name="T94" fmla="*/ 13 w 13"/>
                <a:gd name="T95" fmla="*/ 6 h 13"/>
                <a:gd name="T96" fmla="*/ 6 w 13"/>
                <a:gd name="T9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13">
                  <a:moveTo>
                    <a:pt x="6" y="6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6"/>
                  </a:lnTo>
                  <a:lnTo>
                    <a:pt x="6" y="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38" name="Freeform 414"/>
            <p:cNvSpPr>
              <a:spLocks/>
            </p:cNvSpPr>
            <p:nvPr/>
          </p:nvSpPr>
          <p:spPr bwMode="auto">
            <a:xfrm>
              <a:off x="3575" y="1269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7 w 7"/>
                <a:gd name="T7" fmla="*/ 0 h 7"/>
                <a:gd name="T8" fmla="*/ 0 w 7"/>
                <a:gd name="T9" fmla="*/ 7 h 7"/>
                <a:gd name="T10" fmla="*/ 0 w 7"/>
                <a:gd name="T11" fmla="*/ 7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39" name="Freeform 415"/>
            <p:cNvSpPr>
              <a:spLocks/>
            </p:cNvSpPr>
            <p:nvPr/>
          </p:nvSpPr>
          <p:spPr bwMode="auto">
            <a:xfrm>
              <a:off x="3621" y="1269"/>
              <a:ext cx="26" cy="53"/>
            </a:xfrm>
            <a:custGeom>
              <a:avLst/>
              <a:gdLst>
                <a:gd name="T0" fmla="*/ 0 w 26"/>
                <a:gd name="T1" fmla="*/ 53 h 53"/>
                <a:gd name="T2" fmla="*/ 7 w 26"/>
                <a:gd name="T3" fmla="*/ 53 h 53"/>
                <a:gd name="T4" fmla="*/ 26 w 26"/>
                <a:gd name="T5" fmla="*/ 0 h 53"/>
                <a:gd name="T6" fmla="*/ 26 w 26"/>
                <a:gd name="T7" fmla="*/ 0 h 53"/>
                <a:gd name="T8" fmla="*/ 26 w 26"/>
                <a:gd name="T9" fmla="*/ 0 h 53"/>
                <a:gd name="T10" fmla="*/ 20 w 26"/>
                <a:gd name="T11" fmla="*/ 0 h 53"/>
                <a:gd name="T12" fmla="*/ 0 w 2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3">
                  <a:moveTo>
                    <a:pt x="0" y="53"/>
                  </a:moveTo>
                  <a:lnTo>
                    <a:pt x="7" y="5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0" y="5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40" name="Freeform 416"/>
            <p:cNvSpPr>
              <a:spLocks/>
            </p:cNvSpPr>
            <p:nvPr/>
          </p:nvSpPr>
          <p:spPr bwMode="auto">
            <a:xfrm>
              <a:off x="3674" y="1289"/>
              <a:ext cx="6" cy="6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0 w 6"/>
                <a:gd name="T5" fmla="*/ 6 h 6"/>
                <a:gd name="T6" fmla="*/ 0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41" name="Freeform 417"/>
            <p:cNvSpPr>
              <a:spLocks/>
            </p:cNvSpPr>
            <p:nvPr/>
          </p:nvSpPr>
          <p:spPr bwMode="auto">
            <a:xfrm>
              <a:off x="3641" y="1269"/>
              <a:ext cx="39" cy="26"/>
            </a:xfrm>
            <a:custGeom>
              <a:avLst/>
              <a:gdLst>
                <a:gd name="T0" fmla="*/ 6 w 39"/>
                <a:gd name="T1" fmla="*/ 0 h 26"/>
                <a:gd name="T2" fmla="*/ 0 w 39"/>
                <a:gd name="T3" fmla="*/ 7 h 26"/>
                <a:gd name="T4" fmla="*/ 33 w 39"/>
                <a:gd name="T5" fmla="*/ 26 h 26"/>
                <a:gd name="T6" fmla="*/ 39 w 39"/>
                <a:gd name="T7" fmla="*/ 20 h 26"/>
                <a:gd name="T8" fmla="*/ 6 w 3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6" y="0"/>
                  </a:moveTo>
                  <a:lnTo>
                    <a:pt x="0" y="7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6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9053" name="Freeform 429"/>
          <p:cNvSpPr>
            <a:spLocks/>
          </p:cNvSpPr>
          <p:nvPr/>
        </p:nvSpPr>
        <p:spPr bwMode="auto">
          <a:xfrm>
            <a:off x="4914900" y="4467225"/>
            <a:ext cx="1093788" cy="1023938"/>
          </a:xfrm>
          <a:custGeom>
            <a:avLst/>
            <a:gdLst>
              <a:gd name="T0" fmla="*/ 642 w 689"/>
              <a:gd name="T1" fmla="*/ 625 h 645"/>
              <a:gd name="T2" fmla="*/ 615 w 689"/>
              <a:gd name="T3" fmla="*/ 603 h 645"/>
              <a:gd name="T4" fmla="*/ 199 w 689"/>
              <a:gd name="T5" fmla="*/ 371 h 645"/>
              <a:gd name="T6" fmla="*/ 0 w 689"/>
              <a:gd name="T7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9" h="645">
                <a:moveTo>
                  <a:pt x="642" y="625"/>
                </a:moveTo>
                <a:cubicBezTo>
                  <a:pt x="665" y="635"/>
                  <a:pt x="689" y="645"/>
                  <a:pt x="615" y="603"/>
                </a:cubicBezTo>
                <a:cubicBezTo>
                  <a:pt x="541" y="561"/>
                  <a:pt x="302" y="472"/>
                  <a:pt x="199" y="371"/>
                </a:cubicBezTo>
                <a:cubicBezTo>
                  <a:pt x="96" y="270"/>
                  <a:pt x="48" y="135"/>
                  <a:pt x="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56" name="Freeform 432"/>
          <p:cNvSpPr>
            <a:spLocks/>
          </p:cNvSpPr>
          <p:nvPr/>
        </p:nvSpPr>
        <p:spPr bwMode="auto">
          <a:xfrm>
            <a:off x="4862513" y="3684588"/>
            <a:ext cx="385762" cy="492125"/>
          </a:xfrm>
          <a:custGeom>
            <a:avLst/>
            <a:gdLst>
              <a:gd name="T0" fmla="*/ 0 w 243"/>
              <a:gd name="T1" fmla="*/ 310 h 310"/>
              <a:gd name="T2" fmla="*/ 243 w 243"/>
              <a:gd name="T3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3" h="310">
                <a:moveTo>
                  <a:pt x="0" y="310"/>
                </a:moveTo>
                <a:cubicBezTo>
                  <a:pt x="101" y="181"/>
                  <a:pt x="203" y="53"/>
                  <a:pt x="243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57" name="Freeform 433"/>
          <p:cNvSpPr>
            <a:spLocks/>
          </p:cNvSpPr>
          <p:nvPr/>
        </p:nvSpPr>
        <p:spPr bwMode="auto">
          <a:xfrm>
            <a:off x="5434013" y="2144713"/>
            <a:ext cx="703262" cy="1231900"/>
          </a:xfrm>
          <a:custGeom>
            <a:avLst/>
            <a:gdLst>
              <a:gd name="T0" fmla="*/ 0 w 443"/>
              <a:gd name="T1" fmla="*/ 776 h 776"/>
              <a:gd name="T2" fmla="*/ 354 w 443"/>
              <a:gd name="T3" fmla="*/ 272 h 776"/>
              <a:gd name="T4" fmla="*/ 443 w 443"/>
              <a:gd name="T5" fmla="*/ 0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3" h="776">
                <a:moveTo>
                  <a:pt x="0" y="776"/>
                </a:moveTo>
                <a:cubicBezTo>
                  <a:pt x="140" y="588"/>
                  <a:pt x="280" y="401"/>
                  <a:pt x="354" y="272"/>
                </a:cubicBezTo>
                <a:cubicBezTo>
                  <a:pt x="428" y="143"/>
                  <a:pt x="435" y="71"/>
                  <a:pt x="443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58" name="Freeform 434"/>
          <p:cNvSpPr>
            <a:spLocks/>
          </p:cNvSpPr>
          <p:nvPr/>
        </p:nvSpPr>
        <p:spPr bwMode="auto">
          <a:xfrm>
            <a:off x="5100638" y="4402138"/>
            <a:ext cx="1055687" cy="1054100"/>
          </a:xfrm>
          <a:custGeom>
            <a:avLst/>
            <a:gdLst>
              <a:gd name="T0" fmla="*/ 0 w 665"/>
              <a:gd name="T1" fmla="*/ 0 h 664"/>
              <a:gd name="T2" fmla="*/ 405 w 665"/>
              <a:gd name="T3" fmla="*/ 304 h 664"/>
              <a:gd name="T4" fmla="*/ 665 w 665"/>
              <a:gd name="T5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5" h="664">
                <a:moveTo>
                  <a:pt x="0" y="0"/>
                </a:moveTo>
                <a:cubicBezTo>
                  <a:pt x="147" y="96"/>
                  <a:pt x="294" y="193"/>
                  <a:pt x="405" y="304"/>
                </a:cubicBezTo>
                <a:cubicBezTo>
                  <a:pt x="516" y="415"/>
                  <a:pt x="590" y="539"/>
                  <a:pt x="665" y="664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59" name="Freeform 435"/>
          <p:cNvSpPr>
            <a:spLocks/>
          </p:cNvSpPr>
          <p:nvPr/>
        </p:nvSpPr>
        <p:spPr bwMode="auto">
          <a:xfrm>
            <a:off x="7321550" y="4419600"/>
            <a:ext cx="896938" cy="1003300"/>
          </a:xfrm>
          <a:custGeom>
            <a:avLst/>
            <a:gdLst>
              <a:gd name="T0" fmla="*/ 0 w 565"/>
              <a:gd name="T1" fmla="*/ 0 h 632"/>
              <a:gd name="T2" fmla="*/ 366 w 565"/>
              <a:gd name="T3" fmla="*/ 283 h 632"/>
              <a:gd name="T4" fmla="*/ 565 w 565"/>
              <a:gd name="T5" fmla="*/ 63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5" h="632">
                <a:moveTo>
                  <a:pt x="0" y="0"/>
                </a:moveTo>
                <a:cubicBezTo>
                  <a:pt x="136" y="89"/>
                  <a:pt x="272" y="178"/>
                  <a:pt x="366" y="283"/>
                </a:cubicBezTo>
                <a:cubicBezTo>
                  <a:pt x="460" y="388"/>
                  <a:pt x="512" y="510"/>
                  <a:pt x="565" y="632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60" name="Freeform 436"/>
          <p:cNvSpPr>
            <a:spLocks/>
          </p:cNvSpPr>
          <p:nvPr/>
        </p:nvSpPr>
        <p:spPr bwMode="auto">
          <a:xfrm>
            <a:off x="6954838" y="4527550"/>
            <a:ext cx="1011237" cy="949325"/>
          </a:xfrm>
          <a:custGeom>
            <a:avLst/>
            <a:gdLst>
              <a:gd name="T0" fmla="*/ 637 w 637"/>
              <a:gd name="T1" fmla="*/ 598 h 598"/>
              <a:gd name="T2" fmla="*/ 316 w 637"/>
              <a:gd name="T3" fmla="*/ 349 h 598"/>
              <a:gd name="T4" fmla="*/ 0 w 637"/>
              <a:gd name="T5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7" h="598">
                <a:moveTo>
                  <a:pt x="637" y="598"/>
                </a:moveTo>
                <a:cubicBezTo>
                  <a:pt x="529" y="523"/>
                  <a:pt x="422" y="449"/>
                  <a:pt x="316" y="349"/>
                </a:cubicBezTo>
                <a:cubicBezTo>
                  <a:pt x="210" y="249"/>
                  <a:pt x="105" y="124"/>
                  <a:pt x="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62" name="Freeform 438"/>
          <p:cNvSpPr>
            <a:spLocks/>
          </p:cNvSpPr>
          <p:nvPr/>
        </p:nvSpPr>
        <p:spPr bwMode="auto">
          <a:xfrm>
            <a:off x="6296025" y="3771900"/>
            <a:ext cx="149225" cy="255588"/>
          </a:xfrm>
          <a:custGeom>
            <a:avLst/>
            <a:gdLst>
              <a:gd name="T0" fmla="*/ 94 w 94"/>
              <a:gd name="T1" fmla="*/ 161 h 161"/>
              <a:gd name="T2" fmla="*/ 27 w 94"/>
              <a:gd name="T3" fmla="*/ 100 h 161"/>
              <a:gd name="T4" fmla="*/ 0 w 94"/>
              <a:gd name="T5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" h="161">
                <a:moveTo>
                  <a:pt x="94" y="161"/>
                </a:moveTo>
                <a:cubicBezTo>
                  <a:pt x="68" y="144"/>
                  <a:pt x="43" y="127"/>
                  <a:pt x="27" y="100"/>
                </a:cubicBezTo>
                <a:cubicBezTo>
                  <a:pt x="11" y="73"/>
                  <a:pt x="5" y="36"/>
                  <a:pt x="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63" name="Oval 439"/>
          <p:cNvSpPr>
            <a:spLocks noChangeArrowheads="1"/>
          </p:cNvSpPr>
          <p:nvPr/>
        </p:nvSpPr>
        <p:spPr bwMode="auto">
          <a:xfrm>
            <a:off x="5610225" y="3814763"/>
            <a:ext cx="631825" cy="528637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en-US"/>
          </a:p>
        </p:txBody>
      </p:sp>
      <p:sp>
        <p:nvSpPr>
          <p:cNvPr id="1179065" name="Oval 441"/>
          <p:cNvSpPr>
            <a:spLocks noChangeArrowheads="1"/>
          </p:cNvSpPr>
          <p:nvPr/>
        </p:nvSpPr>
        <p:spPr bwMode="auto">
          <a:xfrm>
            <a:off x="5994400" y="3032125"/>
            <a:ext cx="641350" cy="528638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en-US"/>
          </a:p>
        </p:txBody>
      </p:sp>
      <p:sp>
        <p:nvSpPr>
          <p:cNvPr id="1179066" name="Oval 442"/>
          <p:cNvSpPr>
            <a:spLocks noChangeArrowheads="1"/>
          </p:cNvSpPr>
          <p:nvPr/>
        </p:nvSpPr>
        <p:spPr bwMode="auto">
          <a:xfrm>
            <a:off x="7793038" y="1998663"/>
            <a:ext cx="385762" cy="377825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en-US"/>
          </a:p>
        </p:txBody>
      </p:sp>
      <p:sp>
        <p:nvSpPr>
          <p:cNvPr id="1179067" name="Oval 443"/>
          <p:cNvSpPr>
            <a:spLocks noChangeArrowheads="1"/>
          </p:cNvSpPr>
          <p:nvPr/>
        </p:nvSpPr>
        <p:spPr bwMode="auto">
          <a:xfrm>
            <a:off x="7515225" y="2609850"/>
            <a:ext cx="385763" cy="377825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en-US"/>
          </a:p>
        </p:txBody>
      </p:sp>
      <p:sp>
        <p:nvSpPr>
          <p:cNvPr id="1179068" name="Oval 444"/>
          <p:cNvSpPr>
            <a:spLocks noChangeArrowheads="1"/>
          </p:cNvSpPr>
          <p:nvPr/>
        </p:nvSpPr>
        <p:spPr bwMode="auto">
          <a:xfrm>
            <a:off x="8096250" y="2617788"/>
            <a:ext cx="385763" cy="377825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en-US"/>
          </a:p>
        </p:txBody>
      </p:sp>
      <p:sp>
        <p:nvSpPr>
          <p:cNvPr id="1179069" name="Oval 445"/>
          <p:cNvSpPr>
            <a:spLocks noChangeArrowheads="1"/>
          </p:cNvSpPr>
          <p:nvPr/>
        </p:nvSpPr>
        <p:spPr bwMode="auto">
          <a:xfrm>
            <a:off x="7761288" y="3021013"/>
            <a:ext cx="385762" cy="377825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en-US"/>
          </a:p>
        </p:txBody>
      </p:sp>
      <p:sp>
        <p:nvSpPr>
          <p:cNvPr id="1179070" name="Oval 446"/>
          <p:cNvSpPr>
            <a:spLocks noChangeArrowheads="1"/>
          </p:cNvSpPr>
          <p:nvPr/>
        </p:nvSpPr>
        <p:spPr bwMode="auto">
          <a:xfrm>
            <a:off x="7553325" y="3613150"/>
            <a:ext cx="385763" cy="377825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en-US"/>
          </a:p>
        </p:txBody>
      </p:sp>
      <p:sp>
        <p:nvSpPr>
          <p:cNvPr id="1179071" name="Oval 447"/>
          <p:cNvSpPr>
            <a:spLocks noChangeArrowheads="1"/>
          </p:cNvSpPr>
          <p:nvPr/>
        </p:nvSpPr>
        <p:spPr bwMode="auto">
          <a:xfrm>
            <a:off x="8037513" y="3632200"/>
            <a:ext cx="385762" cy="377825"/>
          </a:xfrm>
          <a:prstGeom prst="ellipse">
            <a:avLst/>
          </a:prstGeom>
          <a:solidFill>
            <a:schemeClr val="bg1">
              <a:alpha val="75000"/>
            </a:schemeClr>
          </a:solidFill>
          <a:ln w="2540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endParaRPr lang="en-US"/>
          </a:p>
        </p:txBody>
      </p:sp>
      <p:sp>
        <p:nvSpPr>
          <p:cNvPr id="1178977" name="Rectangle 353"/>
          <p:cNvSpPr>
            <a:spLocks noChangeArrowheads="1"/>
          </p:cNvSpPr>
          <p:nvPr/>
        </p:nvSpPr>
        <p:spPr bwMode="auto">
          <a:xfrm rot="5400000">
            <a:off x="7027863" y="4219575"/>
            <a:ext cx="131762" cy="230188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72" name="Rectangle 348"/>
          <p:cNvSpPr>
            <a:spLocks noChangeArrowheads="1"/>
          </p:cNvSpPr>
          <p:nvPr/>
        </p:nvSpPr>
        <p:spPr bwMode="auto">
          <a:xfrm rot="5400000">
            <a:off x="5568950" y="3055938"/>
            <a:ext cx="138113" cy="94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75" name="Rectangle 351"/>
          <p:cNvSpPr>
            <a:spLocks noChangeArrowheads="1"/>
          </p:cNvSpPr>
          <p:nvPr/>
        </p:nvSpPr>
        <p:spPr bwMode="auto">
          <a:xfrm rot="5400000">
            <a:off x="5456237" y="3411538"/>
            <a:ext cx="131763" cy="230188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81" name="Rectangle 357"/>
          <p:cNvSpPr>
            <a:spLocks noChangeArrowheads="1"/>
          </p:cNvSpPr>
          <p:nvPr/>
        </p:nvSpPr>
        <p:spPr bwMode="auto">
          <a:xfrm rot="5400000">
            <a:off x="8539162" y="2820988"/>
            <a:ext cx="138113" cy="94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79" name="Rectangle 355"/>
          <p:cNvSpPr>
            <a:spLocks noChangeArrowheads="1"/>
          </p:cNvSpPr>
          <p:nvPr/>
        </p:nvSpPr>
        <p:spPr bwMode="auto">
          <a:xfrm rot="5400000">
            <a:off x="8574088" y="1841500"/>
            <a:ext cx="138112" cy="94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074" name="Freeform 450"/>
          <p:cNvSpPr>
            <a:spLocks/>
          </p:cNvSpPr>
          <p:nvPr/>
        </p:nvSpPr>
        <p:spPr bwMode="auto">
          <a:xfrm>
            <a:off x="7740650" y="2368550"/>
            <a:ext cx="263525" cy="255588"/>
          </a:xfrm>
          <a:custGeom>
            <a:avLst/>
            <a:gdLst>
              <a:gd name="T0" fmla="*/ 166 w 166"/>
              <a:gd name="T1" fmla="*/ 0 h 161"/>
              <a:gd name="T2" fmla="*/ 116 w 166"/>
              <a:gd name="T3" fmla="*/ 39 h 161"/>
              <a:gd name="T4" fmla="*/ 33 w 166"/>
              <a:gd name="T5" fmla="*/ 45 h 161"/>
              <a:gd name="T6" fmla="*/ 0 w 16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61">
                <a:moveTo>
                  <a:pt x="166" y="0"/>
                </a:moveTo>
                <a:cubicBezTo>
                  <a:pt x="152" y="16"/>
                  <a:pt x="138" y="32"/>
                  <a:pt x="116" y="39"/>
                </a:cubicBezTo>
                <a:cubicBezTo>
                  <a:pt x="94" y="46"/>
                  <a:pt x="52" y="25"/>
                  <a:pt x="33" y="45"/>
                </a:cubicBezTo>
                <a:cubicBezTo>
                  <a:pt x="14" y="65"/>
                  <a:pt x="7" y="113"/>
                  <a:pt x="0" y="161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76" name="Freeform 452"/>
          <p:cNvSpPr>
            <a:spLocks/>
          </p:cNvSpPr>
          <p:nvPr/>
        </p:nvSpPr>
        <p:spPr bwMode="auto">
          <a:xfrm>
            <a:off x="7700963" y="3384550"/>
            <a:ext cx="263525" cy="255588"/>
          </a:xfrm>
          <a:custGeom>
            <a:avLst/>
            <a:gdLst>
              <a:gd name="T0" fmla="*/ 166 w 166"/>
              <a:gd name="T1" fmla="*/ 0 h 161"/>
              <a:gd name="T2" fmla="*/ 116 w 166"/>
              <a:gd name="T3" fmla="*/ 39 h 161"/>
              <a:gd name="T4" fmla="*/ 33 w 166"/>
              <a:gd name="T5" fmla="*/ 45 h 161"/>
              <a:gd name="T6" fmla="*/ 0 w 16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61">
                <a:moveTo>
                  <a:pt x="166" y="0"/>
                </a:moveTo>
                <a:cubicBezTo>
                  <a:pt x="152" y="16"/>
                  <a:pt x="138" y="32"/>
                  <a:pt x="116" y="39"/>
                </a:cubicBezTo>
                <a:cubicBezTo>
                  <a:pt x="94" y="46"/>
                  <a:pt x="52" y="25"/>
                  <a:pt x="33" y="45"/>
                </a:cubicBezTo>
                <a:cubicBezTo>
                  <a:pt x="14" y="65"/>
                  <a:pt x="7" y="113"/>
                  <a:pt x="0" y="161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77" name="Freeform 453"/>
          <p:cNvSpPr>
            <a:spLocks/>
          </p:cNvSpPr>
          <p:nvPr/>
        </p:nvSpPr>
        <p:spPr bwMode="auto">
          <a:xfrm flipH="1">
            <a:off x="7977188" y="3397250"/>
            <a:ext cx="263525" cy="255588"/>
          </a:xfrm>
          <a:custGeom>
            <a:avLst/>
            <a:gdLst>
              <a:gd name="T0" fmla="*/ 166 w 166"/>
              <a:gd name="T1" fmla="*/ 0 h 161"/>
              <a:gd name="T2" fmla="*/ 116 w 166"/>
              <a:gd name="T3" fmla="*/ 39 h 161"/>
              <a:gd name="T4" fmla="*/ 33 w 166"/>
              <a:gd name="T5" fmla="*/ 45 h 161"/>
              <a:gd name="T6" fmla="*/ 0 w 16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6" h="161">
                <a:moveTo>
                  <a:pt x="166" y="0"/>
                </a:moveTo>
                <a:cubicBezTo>
                  <a:pt x="152" y="16"/>
                  <a:pt x="138" y="32"/>
                  <a:pt x="116" y="39"/>
                </a:cubicBezTo>
                <a:cubicBezTo>
                  <a:pt x="94" y="46"/>
                  <a:pt x="52" y="25"/>
                  <a:pt x="33" y="45"/>
                </a:cubicBezTo>
                <a:cubicBezTo>
                  <a:pt x="14" y="65"/>
                  <a:pt x="7" y="113"/>
                  <a:pt x="0" y="161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78" name="Freeform 454"/>
          <p:cNvSpPr>
            <a:spLocks/>
          </p:cNvSpPr>
          <p:nvPr/>
        </p:nvSpPr>
        <p:spPr bwMode="auto">
          <a:xfrm>
            <a:off x="4970463" y="3625850"/>
            <a:ext cx="431800" cy="581025"/>
          </a:xfrm>
          <a:custGeom>
            <a:avLst/>
            <a:gdLst>
              <a:gd name="T0" fmla="*/ 272 w 272"/>
              <a:gd name="T1" fmla="*/ 0 h 366"/>
              <a:gd name="T2" fmla="*/ 133 w 272"/>
              <a:gd name="T3" fmla="*/ 172 h 366"/>
              <a:gd name="T4" fmla="*/ 0 w 272"/>
              <a:gd name="T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366">
                <a:moveTo>
                  <a:pt x="272" y="0"/>
                </a:moveTo>
                <a:cubicBezTo>
                  <a:pt x="225" y="55"/>
                  <a:pt x="178" y="111"/>
                  <a:pt x="133" y="172"/>
                </a:cubicBezTo>
                <a:cubicBezTo>
                  <a:pt x="88" y="233"/>
                  <a:pt x="23" y="334"/>
                  <a:pt x="0" y="366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79" name="Freeform 455"/>
          <p:cNvSpPr>
            <a:spLocks/>
          </p:cNvSpPr>
          <p:nvPr/>
        </p:nvSpPr>
        <p:spPr bwMode="auto">
          <a:xfrm>
            <a:off x="5419725" y="3625850"/>
            <a:ext cx="1793875" cy="588963"/>
          </a:xfrm>
          <a:custGeom>
            <a:avLst/>
            <a:gdLst>
              <a:gd name="T0" fmla="*/ 0 w 1130"/>
              <a:gd name="T1" fmla="*/ 0 h 371"/>
              <a:gd name="T2" fmla="*/ 205 w 1130"/>
              <a:gd name="T3" fmla="*/ 67 h 371"/>
              <a:gd name="T4" fmla="*/ 709 w 1130"/>
              <a:gd name="T5" fmla="*/ 56 h 371"/>
              <a:gd name="T6" fmla="*/ 1130 w 1130"/>
              <a:gd name="T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0" h="371">
                <a:moveTo>
                  <a:pt x="0" y="0"/>
                </a:moveTo>
                <a:cubicBezTo>
                  <a:pt x="43" y="29"/>
                  <a:pt x="87" y="58"/>
                  <a:pt x="205" y="67"/>
                </a:cubicBezTo>
                <a:cubicBezTo>
                  <a:pt x="323" y="76"/>
                  <a:pt x="555" y="5"/>
                  <a:pt x="709" y="56"/>
                </a:cubicBezTo>
                <a:cubicBezTo>
                  <a:pt x="863" y="107"/>
                  <a:pt x="996" y="239"/>
                  <a:pt x="1130" y="371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grpSp>
        <p:nvGrpSpPr>
          <p:cNvPr id="1179081" name="Group 457"/>
          <p:cNvGrpSpPr>
            <a:grpSpLocks/>
          </p:cNvGrpSpPr>
          <p:nvPr/>
        </p:nvGrpSpPr>
        <p:grpSpPr bwMode="auto">
          <a:xfrm>
            <a:off x="5630863" y="1817688"/>
            <a:ext cx="2971800" cy="1631950"/>
            <a:chOff x="3556" y="1126"/>
            <a:chExt cx="1872" cy="1028"/>
          </a:xfrm>
        </p:grpSpPr>
        <p:sp>
          <p:nvSpPr>
            <p:cNvPr id="1179082" name="Freeform 458"/>
            <p:cNvSpPr>
              <a:spLocks/>
            </p:cNvSpPr>
            <p:nvPr/>
          </p:nvSpPr>
          <p:spPr bwMode="auto">
            <a:xfrm>
              <a:off x="3556" y="1296"/>
              <a:ext cx="648" cy="858"/>
            </a:xfrm>
            <a:custGeom>
              <a:avLst/>
              <a:gdLst>
                <a:gd name="T0" fmla="*/ 648 w 648"/>
                <a:gd name="T1" fmla="*/ 0 h 858"/>
                <a:gd name="T2" fmla="*/ 537 w 648"/>
                <a:gd name="T3" fmla="*/ 216 h 858"/>
                <a:gd name="T4" fmla="*/ 271 w 648"/>
                <a:gd name="T5" fmla="*/ 404 h 858"/>
                <a:gd name="T6" fmla="*/ 0 w 648"/>
                <a:gd name="T7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8" h="858">
                  <a:moveTo>
                    <a:pt x="648" y="0"/>
                  </a:moveTo>
                  <a:cubicBezTo>
                    <a:pt x="630" y="36"/>
                    <a:pt x="600" y="149"/>
                    <a:pt x="537" y="216"/>
                  </a:cubicBezTo>
                  <a:cubicBezTo>
                    <a:pt x="474" y="283"/>
                    <a:pt x="360" y="297"/>
                    <a:pt x="271" y="404"/>
                  </a:cubicBezTo>
                  <a:cubicBezTo>
                    <a:pt x="182" y="511"/>
                    <a:pt x="56" y="764"/>
                    <a:pt x="0" y="858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54000"/>
            <a:lstStyle/>
            <a:p>
              <a:endParaRPr lang="en-US"/>
            </a:p>
          </p:txBody>
        </p:sp>
        <p:sp>
          <p:nvSpPr>
            <p:cNvPr id="1179083" name="Freeform 459"/>
            <p:cNvSpPr>
              <a:spLocks/>
            </p:cNvSpPr>
            <p:nvPr/>
          </p:nvSpPr>
          <p:spPr bwMode="auto">
            <a:xfrm>
              <a:off x="4186" y="1296"/>
              <a:ext cx="1227" cy="721"/>
            </a:xfrm>
            <a:custGeom>
              <a:avLst/>
              <a:gdLst>
                <a:gd name="T0" fmla="*/ 18 w 1227"/>
                <a:gd name="T1" fmla="*/ 0 h 721"/>
                <a:gd name="T2" fmla="*/ 153 w 1227"/>
                <a:gd name="T3" fmla="*/ 522 h 721"/>
                <a:gd name="T4" fmla="*/ 934 w 1227"/>
                <a:gd name="T5" fmla="*/ 616 h 721"/>
                <a:gd name="T6" fmla="*/ 1227 w 1227"/>
                <a:gd name="T7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7" h="721">
                  <a:moveTo>
                    <a:pt x="18" y="0"/>
                  </a:moveTo>
                  <a:cubicBezTo>
                    <a:pt x="40" y="87"/>
                    <a:pt x="0" y="419"/>
                    <a:pt x="153" y="522"/>
                  </a:cubicBezTo>
                  <a:cubicBezTo>
                    <a:pt x="306" y="625"/>
                    <a:pt x="755" y="583"/>
                    <a:pt x="934" y="616"/>
                  </a:cubicBezTo>
                  <a:cubicBezTo>
                    <a:pt x="1113" y="649"/>
                    <a:pt x="1166" y="699"/>
                    <a:pt x="1227" y="721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54000"/>
            <a:lstStyle/>
            <a:p>
              <a:endParaRPr lang="en-US"/>
            </a:p>
          </p:txBody>
        </p:sp>
        <p:sp>
          <p:nvSpPr>
            <p:cNvPr id="1179084" name="Freeform 460"/>
            <p:cNvSpPr>
              <a:spLocks/>
            </p:cNvSpPr>
            <p:nvPr/>
          </p:nvSpPr>
          <p:spPr bwMode="auto">
            <a:xfrm>
              <a:off x="4202" y="1126"/>
              <a:ext cx="1226" cy="411"/>
            </a:xfrm>
            <a:custGeom>
              <a:avLst/>
              <a:gdLst>
                <a:gd name="T0" fmla="*/ 0 w 1226"/>
                <a:gd name="T1" fmla="*/ 171 h 411"/>
                <a:gd name="T2" fmla="*/ 184 w 1226"/>
                <a:gd name="T3" fmla="*/ 386 h 411"/>
                <a:gd name="T4" fmla="*/ 927 w 1226"/>
                <a:gd name="T5" fmla="*/ 20 h 411"/>
                <a:gd name="T6" fmla="*/ 1226 w 1226"/>
                <a:gd name="T7" fmla="*/ 26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6" h="411">
                  <a:moveTo>
                    <a:pt x="0" y="171"/>
                  </a:moveTo>
                  <a:cubicBezTo>
                    <a:pt x="31" y="207"/>
                    <a:pt x="30" y="411"/>
                    <a:pt x="184" y="386"/>
                  </a:cubicBezTo>
                  <a:cubicBezTo>
                    <a:pt x="338" y="361"/>
                    <a:pt x="753" y="40"/>
                    <a:pt x="927" y="20"/>
                  </a:cubicBezTo>
                  <a:cubicBezTo>
                    <a:pt x="1101" y="0"/>
                    <a:pt x="1164" y="213"/>
                    <a:pt x="1226" y="264"/>
                  </a:cubicBez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54000"/>
            <a:lstStyle/>
            <a:p>
              <a:endParaRPr lang="en-US"/>
            </a:p>
          </p:txBody>
        </p:sp>
      </p:grpSp>
      <p:sp>
        <p:nvSpPr>
          <p:cNvPr id="1178983" name="Freeform 359"/>
          <p:cNvSpPr>
            <a:spLocks/>
          </p:cNvSpPr>
          <p:nvPr/>
        </p:nvSpPr>
        <p:spPr bwMode="auto">
          <a:xfrm>
            <a:off x="5627688" y="2082800"/>
            <a:ext cx="1028700" cy="1362075"/>
          </a:xfrm>
          <a:custGeom>
            <a:avLst/>
            <a:gdLst>
              <a:gd name="T0" fmla="*/ 648 w 648"/>
              <a:gd name="T1" fmla="*/ 0 h 858"/>
              <a:gd name="T2" fmla="*/ 537 w 648"/>
              <a:gd name="T3" fmla="*/ 216 h 858"/>
              <a:gd name="T4" fmla="*/ 271 w 648"/>
              <a:gd name="T5" fmla="*/ 404 h 858"/>
              <a:gd name="T6" fmla="*/ 0 w 648"/>
              <a:gd name="T7" fmla="*/ 85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8" h="858">
                <a:moveTo>
                  <a:pt x="648" y="0"/>
                </a:moveTo>
                <a:cubicBezTo>
                  <a:pt x="630" y="36"/>
                  <a:pt x="600" y="149"/>
                  <a:pt x="537" y="216"/>
                </a:cubicBezTo>
                <a:cubicBezTo>
                  <a:pt x="474" y="283"/>
                  <a:pt x="360" y="297"/>
                  <a:pt x="271" y="404"/>
                </a:cubicBezTo>
                <a:cubicBezTo>
                  <a:pt x="182" y="511"/>
                  <a:pt x="56" y="764"/>
                  <a:pt x="0" y="858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8984" name="Freeform 360"/>
          <p:cNvSpPr>
            <a:spLocks/>
          </p:cNvSpPr>
          <p:nvPr/>
        </p:nvSpPr>
        <p:spPr bwMode="auto">
          <a:xfrm>
            <a:off x="6627813" y="2082800"/>
            <a:ext cx="1947862" cy="1144588"/>
          </a:xfrm>
          <a:custGeom>
            <a:avLst/>
            <a:gdLst>
              <a:gd name="T0" fmla="*/ 18 w 1227"/>
              <a:gd name="T1" fmla="*/ 0 h 721"/>
              <a:gd name="T2" fmla="*/ 153 w 1227"/>
              <a:gd name="T3" fmla="*/ 522 h 721"/>
              <a:gd name="T4" fmla="*/ 934 w 1227"/>
              <a:gd name="T5" fmla="*/ 616 h 721"/>
              <a:gd name="T6" fmla="*/ 1227 w 1227"/>
              <a:gd name="T7" fmla="*/ 721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721">
                <a:moveTo>
                  <a:pt x="18" y="0"/>
                </a:moveTo>
                <a:cubicBezTo>
                  <a:pt x="40" y="87"/>
                  <a:pt x="0" y="419"/>
                  <a:pt x="153" y="522"/>
                </a:cubicBezTo>
                <a:cubicBezTo>
                  <a:pt x="306" y="625"/>
                  <a:pt x="755" y="583"/>
                  <a:pt x="934" y="616"/>
                </a:cubicBezTo>
                <a:cubicBezTo>
                  <a:pt x="1113" y="649"/>
                  <a:pt x="1166" y="699"/>
                  <a:pt x="1227" y="721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8985" name="Freeform 361"/>
          <p:cNvSpPr>
            <a:spLocks/>
          </p:cNvSpPr>
          <p:nvPr/>
        </p:nvSpPr>
        <p:spPr bwMode="auto">
          <a:xfrm>
            <a:off x="6653213" y="1812925"/>
            <a:ext cx="1946275" cy="652463"/>
          </a:xfrm>
          <a:custGeom>
            <a:avLst/>
            <a:gdLst>
              <a:gd name="T0" fmla="*/ 0 w 1226"/>
              <a:gd name="T1" fmla="*/ 171 h 411"/>
              <a:gd name="T2" fmla="*/ 184 w 1226"/>
              <a:gd name="T3" fmla="*/ 386 h 411"/>
              <a:gd name="T4" fmla="*/ 927 w 1226"/>
              <a:gd name="T5" fmla="*/ 20 h 411"/>
              <a:gd name="T6" fmla="*/ 1226 w 1226"/>
              <a:gd name="T7" fmla="*/ 26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6" h="411">
                <a:moveTo>
                  <a:pt x="0" y="171"/>
                </a:moveTo>
                <a:cubicBezTo>
                  <a:pt x="31" y="207"/>
                  <a:pt x="30" y="411"/>
                  <a:pt x="184" y="386"/>
                </a:cubicBezTo>
                <a:cubicBezTo>
                  <a:pt x="338" y="361"/>
                  <a:pt x="753" y="40"/>
                  <a:pt x="927" y="20"/>
                </a:cubicBezTo>
                <a:cubicBezTo>
                  <a:pt x="1101" y="0"/>
                  <a:pt x="1164" y="213"/>
                  <a:pt x="1226" y="264"/>
                </a:cubicBezTo>
              </a:path>
            </a:pathLst>
          </a:custGeom>
          <a:noFill/>
          <a:ln w="635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79085" name="Rectangle 461"/>
          <p:cNvSpPr>
            <a:spLocks noChangeArrowheads="1"/>
          </p:cNvSpPr>
          <p:nvPr/>
        </p:nvSpPr>
        <p:spPr bwMode="auto">
          <a:xfrm rot="5400000">
            <a:off x="7236619" y="4248944"/>
            <a:ext cx="130175" cy="166687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74" name="Rectangle 350"/>
          <p:cNvSpPr>
            <a:spLocks noChangeArrowheads="1"/>
          </p:cNvSpPr>
          <p:nvPr/>
        </p:nvSpPr>
        <p:spPr bwMode="auto">
          <a:xfrm rot="5400000">
            <a:off x="7383462" y="3859213"/>
            <a:ext cx="138113" cy="947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9090" name="Picture 4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4588" y="5526088"/>
            <a:ext cx="342900" cy="3254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6011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17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7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7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7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17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7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17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17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17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17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17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17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064" grpId="0" animBg="1"/>
      <p:bldP spid="1179053" grpId="0" animBg="1"/>
      <p:bldP spid="1179053" grpId="1" animBg="1"/>
      <p:bldP spid="1179056" grpId="0" animBg="1"/>
      <p:bldP spid="1179056" grpId="1" animBg="1"/>
      <p:bldP spid="1179057" grpId="0" animBg="1"/>
      <p:bldP spid="1179057" grpId="1" animBg="1"/>
      <p:bldP spid="1179058" grpId="0" animBg="1"/>
      <p:bldP spid="1179059" grpId="0" animBg="1"/>
      <p:bldP spid="1179060" grpId="0" animBg="1"/>
      <p:bldP spid="1179060" grpId="1" animBg="1"/>
      <p:bldP spid="1179062" grpId="0" animBg="1"/>
      <p:bldP spid="1179062" grpId="1" animBg="1"/>
      <p:bldP spid="1179063" grpId="0" animBg="1"/>
      <p:bldP spid="1179065" grpId="0" animBg="1"/>
      <p:bldP spid="1179066" grpId="0" animBg="1"/>
      <p:bldP spid="1179067" grpId="0" animBg="1"/>
      <p:bldP spid="1179069" grpId="0" animBg="1"/>
      <p:bldP spid="1179070" grpId="0" animBg="1"/>
      <p:bldP spid="1179071" grpId="0" animBg="1"/>
      <p:bldP spid="1179074" grpId="0" animBg="1"/>
      <p:bldP spid="1179076" grpId="0" animBg="1"/>
      <p:bldP spid="1179077" grpId="0" animBg="1"/>
      <p:bldP spid="1179078" grpId="0" animBg="1"/>
      <p:bldP spid="1179079" grpId="0" animBg="1"/>
      <p:bldP spid="1178983" grpId="0" animBg="1"/>
      <p:bldP spid="1178984" grpId="0" animBg="1"/>
      <p:bldP spid="1178985" grpId="0" animBg="1"/>
      <p:bldP spid="11790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Type IV – Distribution Systems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GB" smtClean="0">
                <a:cs typeface="+mn-cs"/>
              </a:rPr>
              <a:t>Autonomous servers</a:t>
            </a:r>
          </a:p>
          <a:p>
            <a:pPr marL="838200" lvl="1" indent="-381000" eaLnBrk="1" hangingPunct="1">
              <a:defRPr/>
            </a:pPr>
            <a:r>
              <a:rPr lang="en-GB" smtClean="0"/>
              <a:t>Requires decision making on each proxy</a:t>
            </a:r>
          </a:p>
          <a:p>
            <a:pPr marL="838200" lvl="1" indent="-381000" eaLnBrk="1" hangingPunct="1">
              <a:defRPr/>
            </a:pPr>
            <a:r>
              <a:rPr lang="en-GB" smtClean="0"/>
              <a:t>Some content must be discarded</a:t>
            </a:r>
          </a:p>
          <a:p>
            <a:pPr marL="838200" lvl="1" indent="-381000" eaLnBrk="1" hangingPunct="1">
              <a:defRPr/>
            </a:pPr>
            <a:r>
              <a:rPr lang="en-GB" smtClean="0"/>
              <a:t>Caching strategies</a:t>
            </a:r>
            <a:br>
              <a:rPr lang="en-GB" smtClean="0"/>
            </a:br>
            <a:endParaRPr lang="en-GB" smtClean="0"/>
          </a:p>
          <a:p>
            <a:pPr marL="457200" indent="-457200" eaLnBrk="1" hangingPunct="1">
              <a:defRPr/>
            </a:pPr>
            <a:r>
              <a:rPr lang="en-GB" smtClean="0">
                <a:cs typeface="+mn-cs"/>
              </a:rPr>
              <a:t>Coordinated servers</a:t>
            </a:r>
          </a:p>
          <a:p>
            <a:pPr marL="838200" lvl="1" indent="-381000" eaLnBrk="1" hangingPunct="1">
              <a:defRPr/>
            </a:pPr>
            <a:r>
              <a:rPr lang="en-GB" smtClean="0"/>
              <a:t>Requires central decision making</a:t>
            </a:r>
          </a:p>
          <a:p>
            <a:pPr marL="838200" lvl="1" indent="-381000" eaLnBrk="1" hangingPunct="1">
              <a:defRPr/>
            </a:pPr>
            <a:r>
              <a:rPr lang="en-GB" smtClean="0"/>
              <a:t>Global optimization of the system</a:t>
            </a:r>
            <a:br>
              <a:rPr lang="en-GB" smtClean="0"/>
            </a:br>
            <a:endParaRPr lang="en-GB" smtClean="0"/>
          </a:p>
          <a:p>
            <a:pPr marL="457200" indent="-457200" eaLnBrk="1" hangingPunct="1">
              <a:defRPr/>
            </a:pPr>
            <a:r>
              <a:rPr lang="en-GB" smtClean="0">
                <a:solidFill>
                  <a:srgbClr val="C0C0C0"/>
                </a:solidFill>
                <a:cs typeface="+mn-cs"/>
              </a:rPr>
              <a:t>Cooperative servers</a:t>
            </a:r>
          </a:p>
          <a:p>
            <a:pPr marL="838200" lvl="1" indent="-381000" eaLnBrk="1" hangingPunct="1">
              <a:defRPr/>
            </a:pPr>
            <a:r>
              <a:rPr lang="en-GB" smtClean="0">
                <a:solidFill>
                  <a:srgbClr val="C0C0C0"/>
                </a:solidFill>
              </a:rPr>
              <a:t>No quantitative research yet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Autonomous servers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Binary tree model allows</a:t>
            </a:r>
          </a:p>
          <a:p>
            <a:pPr lvl="1"/>
            <a:r>
              <a:rPr lang="en-US" sz="2000"/>
              <a:t>Allows analytical comparison of</a:t>
            </a:r>
          </a:p>
          <a:p>
            <a:pPr lvl="2"/>
            <a:r>
              <a:rPr lang="en-US" sz="1800"/>
              <a:t>Caching</a:t>
            </a:r>
          </a:p>
          <a:p>
            <a:pPr lvl="2"/>
            <a:r>
              <a:rPr lang="en-US" sz="1800"/>
              <a:t>Patching</a:t>
            </a:r>
          </a:p>
          <a:p>
            <a:pPr lvl="2"/>
            <a:r>
              <a:rPr lang="en-US" sz="1800"/>
              <a:t>Gleaning</a:t>
            </a:r>
            <a:br>
              <a:rPr lang="en-US" sz="1800"/>
            </a:br>
            <a:endParaRPr lang="en-US" sz="1800"/>
          </a:p>
          <a:p>
            <a:r>
              <a:rPr lang="en-US" sz="2400"/>
              <a:t>Considering</a:t>
            </a:r>
          </a:p>
          <a:p>
            <a:pPr lvl="1"/>
            <a:r>
              <a:rPr lang="en-US" sz="2000"/>
              <a:t>optimal cache placement per movie</a:t>
            </a:r>
          </a:p>
          <a:p>
            <a:pPr lvl="1"/>
            <a:r>
              <a:rPr lang="en-US" sz="2000"/>
              <a:t>basic server cost</a:t>
            </a:r>
          </a:p>
          <a:p>
            <a:pPr lvl="1"/>
            <a:r>
              <a:rPr lang="en-US" sz="2000"/>
              <a:t>per-stream costs of storage, interface card, network link</a:t>
            </a:r>
          </a:p>
          <a:p>
            <a:pPr lvl="1"/>
            <a:r>
              <a:rPr lang="en-US" sz="2000"/>
              <a:t>movie popularity according to Zipf distribution</a:t>
            </a:r>
          </a:p>
          <a:p>
            <a:endParaRPr lang="en-US" sz="2400"/>
          </a:p>
        </p:txBody>
      </p:sp>
      <p:pic>
        <p:nvPicPr>
          <p:cNvPr id="114483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25" y="998538"/>
            <a:ext cx="2900363" cy="2713037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483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7650" y="3954463"/>
            <a:ext cx="3135313" cy="2532062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56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Simulation</a:t>
            </a:r>
          </a:p>
        </p:txBody>
      </p:sp>
      <p:sp>
        <p:nvSpPr>
          <p:cNvPr id="160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9144000" cy="3416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Example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500 different movies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220 concurrent active users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basic server: 	$25000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interface cost: 	$100/stream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network link cost: 	$350/stream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storage cost: 	$1000/stream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Analytical comparison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C"/>
              <a:defRPr/>
            </a:pPr>
            <a:r>
              <a:rPr lang="en-US" sz="1800" smtClean="0"/>
              <a:t>demonstrates potential of the approach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charset="0"/>
              <a:buChar char="D"/>
              <a:defRPr/>
            </a:pPr>
            <a:r>
              <a:rPr lang="en-US" sz="1800" smtClean="0"/>
              <a:t>very simplified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8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</p:txBody>
      </p:sp>
      <p:graphicFrame>
        <p:nvGraphicFramePr>
          <p:cNvPr id="1602564" name="Group 4"/>
          <p:cNvGraphicFramePr>
            <a:graphicFrameLocks noGrp="1"/>
          </p:cNvGraphicFramePr>
          <p:nvPr>
            <p:ph sz="half" idx="2"/>
          </p:nvPr>
        </p:nvGraphicFramePr>
        <p:xfrm>
          <a:off x="1241425" y="4249738"/>
          <a:ext cx="6416675" cy="2247900"/>
        </p:xfrm>
        <a:graphic>
          <a:graphicData uri="http://schemas.openxmlformats.org/drawingml/2006/table">
            <a:tbl>
              <a:tblPr/>
              <a:tblGrid>
                <a:gridCol w="1871663"/>
                <a:gridCol w="2405062"/>
                <a:gridCol w="2139950"/>
              </a:tblGrid>
              <a:tr h="563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Caching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0000" marR="54000" marT="46814" marB="468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Caching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Unicast transmission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0000" marR="54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4664 Mio $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0000" marR="54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l</a:t>
                      </a:r>
                      <a:r>
                        <a:rPr kumimoji="0" lang="nb-NO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Patching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0000" marR="54000" marT="46814" marB="468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No caching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Client side buffer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Multicast</a:t>
                      </a:r>
                    </a:p>
                  </a:txBody>
                  <a:tcPr marL="90000" marR="54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375 Mio $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0000" marR="54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Gleaning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0000" marR="54000" marT="46814" marB="4681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Caching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Proxy client buffer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Multicast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0000" marR="54000" marT="46814" marB="468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0"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276 Mio $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90000" marR="54000" marT="46814" marB="4681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Simulation</a:t>
            </a:r>
          </a:p>
        </p:txBody>
      </p:sp>
      <p:sp>
        <p:nvSpPr>
          <p:cNvPr id="160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9144000" cy="4054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Modeling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User behaviour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Movie popularity development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Limited resources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Hierarchical topology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Individual user</a:t>
            </a:r>
            <a:r>
              <a:rPr lang="ja-JP" altLang="en-US" sz="2000" smtClean="0">
                <a:latin typeface="Arial"/>
                <a:cs typeface="+mn-cs"/>
              </a:rPr>
              <a:t>’</a:t>
            </a:r>
            <a:r>
              <a:rPr lang="en-US" sz="2000" smtClean="0">
                <a:cs typeface="+mn-cs"/>
              </a:rPr>
              <a:t>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Intention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smtClean="0"/>
              <a:t>depends on user</a:t>
            </a:r>
            <a:r>
              <a:rPr lang="ja-JP" altLang="en-US" sz="1600" smtClean="0">
                <a:latin typeface="Arial"/>
              </a:rPr>
              <a:t>’</a:t>
            </a:r>
            <a:r>
              <a:rPr lang="en-US" sz="1600" smtClean="0"/>
              <a:t>s time (model randomly)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smtClean="0"/>
              <a:t>Selection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smtClean="0"/>
              <a:t>depends on movies</a:t>
            </a:r>
            <a:r>
              <a:rPr lang="ja-JP" altLang="en-US" sz="1600" smtClean="0">
                <a:latin typeface="Arial"/>
              </a:rPr>
              <a:t>’</a:t>
            </a:r>
            <a:r>
              <a:rPr lang="en-US" sz="1600" smtClean="0"/>
              <a:t> popularity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>
                <a:cs typeface="+mn-cs"/>
              </a:rPr>
              <a:t>Popularity development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>
              <a:cs typeface="+mn-cs"/>
            </a:endParaRPr>
          </a:p>
        </p:txBody>
      </p:sp>
      <p:pic>
        <p:nvPicPr>
          <p:cNvPr id="16035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38" b="83708"/>
          <a:stretch>
            <a:fillRect/>
          </a:stretch>
        </p:blipFill>
        <p:spPr>
          <a:xfrm>
            <a:off x="1196975" y="4967288"/>
            <a:ext cx="2700338" cy="1497012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3589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43" b="66316"/>
          <a:stretch>
            <a:fillRect/>
          </a:stretch>
        </p:blipFill>
        <p:spPr>
          <a:xfrm>
            <a:off x="6489700" y="4967288"/>
            <a:ext cx="2654300" cy="1533525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Caching Strategies</a:t>
            </a:r>
          </a:p>
        </p:txBody>
      </p:sp>
      <p:sp>
        <p:nvSpPr>
          <p:cNvPr id="1604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3895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FIFO: First-in-first-out</a:t>
            </a:r>
          </a:p>
          <a:p>
            <a:pPr lvl="1" eaLnBrk="1" hangingPunct="1">
              <a:defRPr/>
            </a:pPr>
            <a:r>
              <a:rPr lang="en-US" sz="2000" smtClean="0"/>
              <a:t>Remove the oldest object in the cache in favor of new objects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LRU: Least recently used strategy</a:t>
            </a:r>
          </a:p>
          <a:p>
            <a:pPr lvl="1" eaLnBrk="1" hangingPunct="1">
              <a:defRPr/>
            </a:pPr>
            <a:r>
              <a:rPr lang="en-US" sz="2000" smtClean="0"/>
              <a:t>Maintain a list of objects</a:t>
            </a:r>
          </a:p>
          <a:p>
            <a:pPr lvl="1" eaLnBrk="1" hangingPunct="1">
              <a:defRPr/>
            </a:pPr>
            <a:r>
              <a:rPr lang="en-US" sz="2000" smtClean="0"/>
              <a:t>Move to head of the list whenever accessed</a:t>
            </a:r>
          </a:p>
          <a:p>
            <a:pPr lvl="1" eaLnBrk="1" hangingPunct="1">
              <a:defRPr/>
            </a:pPr>
            <a:r>
              <a:rPr lang="en-US" sz="2000" smtClean="0"/>
              <a:t>Remove the tail of the list in favor of new objects</a:t>
            </a:r>
            <a:br>
              <a:rPr lang="en-US" sz="2000" smtClean="0"/>
            </a:br>
            <a:endParaRPr lang="en-US" sz="2000" smtClean="0"/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LFU: Least frequently used</a:t>
            </a:r>
          </a:p>
          <a:p>
            <a:pPr lvl="1" eaLnBrk="1" hangingPunct="1">
              <a:defRPr/>
            </a:pPr>
            <a:r>
              <a:rPr lang="en-US" sz="2000" smtClean="0"/>
              <a:t>Maintain a list distance between last two requests per object</a:t>
            </a:r>
          </a:p>
          <a:p>
            <a:pPr lvl="1" eaLnBrk="1" hangingPunct="1">
              <a:defRPr/>
            </a:pPr>
            <a:r>
              <a:rPr lang="en-US" sz="2000" smtClean="0"/>
              <a:t>Distance can be time or number of requests to other objects</a:t>
            </a:r>
          </a:p>
          <a:p>
            <a:pPr lvl="1" eaLnBrk="1" hangingPunct="1">
              <a:defRPr/>
            </a:pPr>
            <a:r>
              <a:rPr lang="en-US" sz="2000" smtClean="0"/>
              <a:t>Sort list: shortest distance first</a:t>
            </a:r>
          </a:p>
          <a:p>
            <a:pPr lvl="1" eaLnBrk="1" hangingPunct="1">
              <a:defRPr/>
            </a:pPr>
            <a:r>
              <a:rPr lang="en-US" sz="2000" smtClean="0"/>
              <a:t>Remove the tail of the list in favor of new objects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Caching Strategies</a:t>
            </a:r>
          </a:p>
        </p:txBody>
      </p:sp>
      <p:sp>
        <p:nvSpPr>
          <p:cNvPr id="1605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9144000" cy="3375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Considerations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limited uplink bandwidth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quickly exhausted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performance degrades immediately </a:t>
            </a:r>
            <a:br>
              <a:rPr lang="en-US" sz="1800" smtClean="0"/>
            </a:br>
            <a:r>
              <a:rPr lang="en-US" sz="1800" smtClean="0"/>
              <a:t>when working set is too large for storage space</a:t>
            </a:r>
            <a:br>
              <a:rPr lang="en-US" sz="1800" smtClean="0"/>
            </a:br>
            <a:endParaRPr lang="en-US" sz="18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conditional overwrite strategies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smtClean="0"/>
              <a:t>can be highly efficient</a:t>
            </a:r>
            <a:br>
              <a:rPr lang="en-US" sz="1800" smtClean="0"/>
            </a:br>
            <a:endParaRPr lang="en-US" sz="1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ECT: Eternal, Conditional, Temporal</a:t>
            </a: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0" y="4292600"/>
            <a:ext cx="9140825" cy="1663700"/>
            <a:chOff x="0" y="2695"/>
            <a:chExt cx="5758" cy="1048"/>
          </a:xfrm>
        </p:grpSpPr>
        <p:sp>
          <p:nvSpPr>
            <p:cNvPr id="1605637" name="Rectangle 5"/>
            <p:cNvSpPr>
              <a:spLocks noChangeArrowheads="1"/>
            </p:cNvSpPr>
            <p:nvPr/>
          </p:nvSpPr>
          <p:spPr bwMode="auto">
            <a:xfrm>
              <a:off x="0" y="2696"/>
              <a:ext cx="2625" cy="1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rIns="54000" anchor="ctr">
              <a:spAutoFit/>
            </a:bodyPr>
            <a:lstStyle/>
            <a:p>
              <a:pPr algn="l">
                <a:lnSpc>
                  <a:spcPct val="100000"/>
                </a:lnSpc>
                <a:buClr>
                  <a:schemeClr val="hlink"/>
                </a:buClr>
                <a:buSzPct val="75000"/>
                <a:defRPr/>
              </a:pPr>
              <a:r>
                <a:rPr lang="en-US" sz="2000">
                  <a:cs typeface="+mn-cs"/>
                </a:rPr>
                <a:t>LFU</a:t>
              </a:r>
            </a:p>
            <a:p>
              <a:pPr marL="179388" lvl="1" algn="l">
                <a:lnSpc>
                  <a:spcPct val="100000"/>
                </a:lnSpc>
                <a:buClr>
                  <a:schemeClr val="hlink"/>
                </a:buClr>
                <a:buSzPct val="75000"/>
                <a:defRPr/>
              </a:pPr>
              <a:r>
                <a:rPr lang="en-US" sz="1800">
                  <a:cs typeface="+mn-cs"/>
                </a:rPr>
                <a:t>Forget object statistics when removed</a:t>
              </a:r>
            </a:p>
            <a:p>
              <a:pPr marL="179388" lvl="1" algn="l">
                <a:lnSpc>
                  <a:spcPct val="100000"/>
                </a:lnSpc>
                <a:buClr>
                  <a:schemeClr val="hlink"/>
                </a:buClr>
                <a:buSzPct val="75000"/>
                <a:defRPr/>
              </a:pPr>
              <a:r>
                <a:rPr lang="en-US" sz="1800">
                  <a:cs typeface="+mn-cs"/>
                </a:rPr>
                <a:t>Cache all requested objects</a:t>
              </a:r>
              <a:br>
                <a:rPr lang="en-US" sz="1800">
                  <a:cs typeface="+mn-cs"/>
                </a:rPr>
              </a:br>
              <a:endParaRPr lang="en-US" sz="1800">
                <a:cs typeface="+mn-cs"/>
              </a:endParaRPr>
            </a:p>
            <a:p>
              <a:pPr marL="179388" lvl="1" algn="l">
                <a:lnSpc>
                  <a:spcPct val="100000"/>
                </a:lnSpc>
                <a:buClr>
                  <a:schemeClr val="hlink"/>
                </a:buClr>
                <a:buSzPct val="75000"/>
                <a:defRPr/>
              </a:pPr>
              <a:r>
                <a:rPr lang="en-US" sz="1800">
                  <a:cs typeface="+mn-cs"/>
                </a:rPr>
                <a:t>Log # requests or time between hits</a:t>
              </a:r>
            </a:p>
          </p:txBody>
        </p:sp>
        <p:sp>
          <p:nvSpPr>
            <p:cNvPr id="1605638" name="Rectangle 6"/>
            <p:cNvSpPr>
              <a:spLocks noChangeArrowheads="1"/>
            </p:cNvSpPr>
            <p:nvPr/>
          </p:nvSpPr>
          <p:spPr bwMode="auto">
            <a:xfrm>
              <a:off x="3342" y="2695"/>
              <a:ext cx="2416" cy="1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rIns="54000" anchor="ctr">
              <a:spAutoFit/>
            </a:bodyPr>
            <a:lstStyle/>
            <a:p>
              <a:pPr algn="l" defTabSz="447675">
                <a:lnSpc>
                  <a:spcPct val="100000"/>
                </a:lnSpc>
                <a:buClr>
                  <a:schemeClr val="hlink"/>
                </a:buClr>
                <a:buSzPct val="75000"/>
                <a:defRPr/>
              </a:pPr>
              <a:r>
                <a:rPr lang="en-US" sz="2000">
                  <a:cs typeface="+mn-cs"/>
                </a:rPr>
                <a:t>ECT</a:t>
              </a:r>
            </a:p>
            <a:p>
              <a:pPr marL="179388" lvl="1" algn="l" defTabSz="447675">
                <a:lnSpc>
                  <a:spcPct val="100000"/>
                </a:lnSpc>
                <a:buClr>
                  <a:schemeClr val="hlink"/>
                </a:buClr>
                <a:buSzPct val="75000"/>
                <a:defRPr/>
              </a:pPr>
              <a:r>
                <a:rPr lang="en-US" sz="1800">
                  <a:cs typeface="+mn-cs"/>
                </a:rPr>
                <a:t>Remember object statistics forever</a:t>
              </a:r>
            </a:p>
            <a:p>
              <a:pPr marL="179388" lvl="1" algn="l" defTabSz="447675">
                <a:lnSpc>
                  <a:spcPct val="100000"/>
                </a:lnSpc>
                <a:buClr>
                  <a:schemeClr val="hlink"/>
                </a:buClr>
                <a:buSzPct val="75000"/>
                <a:defRPr/>
              </a:pPr>
              <a:r>
                <a:rPr lang="en-US" sz="1800">
                  <a:cs typeface="+mn-cs"/>
                </a:rPr>
                <a:t>Compare requested object and</a:t>
              </a:r>
              <a:br>
                <a:rPr lang="en-US" sz="1800">
                  <a:cs typeface="+mn-cs"/>
                </a:rPr>
              </a:br>
              <a:r>
                <a:rPr lang="en-US" sz="1800">
                  <a:cs typeface="+mn-cs"/>
                </a:rPr>
                <a:t>replacement candidate</a:t>
              </a:r>
            </a:p>
            <a:p>
              <a:pPr marL="179388" lvl="1" algn="l" defTabSz="447675">
                <a:lnSpc>
                  <a:spcPct val="100000"/>
                </a:lnSpc>
                <a:buClr>
                  <a:schemeClr val="hlink"/>
                </a:buClr>
                <a:buSzPct val="75000"/>
                <a:defRPr/>
              </a:pPr>
              <a:r>
                <a:rPr lang="en-US" sz="1800">
                  <a:cs typeface="+mn-cs"/>
                </a:rPr>
                <a:t>Log times between hits</a:t>
              </a:r>
            </a:p>
          </p:txBody>
        </p:sp>
        <p:grpSp>
          <p:nvGrpSpPr>
            <p:cNvPr id="41990" name="Group 7"/>
            <p:cNvGrpSpPr>
              <a:grpSpLocks/>
            </p:cNvGrpSpPr>
            <p:nvPr/>
          </p:nvGrpSpPr>
          <p:grpSpPr bwMode="auto">
            <a:xfrm>
              <a:off x="2620" y="3044"/>
              <a:ext cx="842" cy="593"/>
              <a:chOff x="2608" y="3044"/>
              <a:chExt cx="729" cy="593"/>
            </a:xfrm>
          </p:grpSpPr>
          <p:sp>
            <p:nvSpPr>
              <p:cNvPr id="1605640" name="Line 8"/>
              <p:cNvSpPr>
                <a:spLocks noChangeShapeType="1"/>
              </p:cNvSpPr>
              <p:nvPr/>
            </p:nvSpPr>
            <p:spPr bwMode="auto">
              <a:xfrm flipV="1">
                <a:off x="2608" y="3044"/>
                <a:ext cx="729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rIns="54000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5641" name="Line 9"/>
              <p:cNvSpPr>
                <a:spLocks noChangeShapeType="1"/>
              </p:cNvSpPr>
              <p:nvPr/>
            </p:nvSpPr>
            <p:spPr bwMode="auto">
              <a:xfrm flipV="1">
                <a:off x="2608" y="3236"/>
                <a:ext cx="729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rIns="54000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5642" name="Line 10"/>
              <p:cNvSpPr>
                <a:spLocks noChangeShapeType="1"/>
              </p:cNvSpPr>
              <p:nvPr/>
            </p:nvSpPr>
            <p:spPr bwMode="auto">
              <a:xfrm flipV="1">
                <a:off x="2608" y="3637"/>
                <a:ext cx="729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rIns="54000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IV – Distribution Systems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/>
            <a:r>
              <a:rPr lang="en-GB" sz="2400"/>
              <a:t>Combine</a:t>
            </a:r>
          </a:p>
          <a:p>
            <a:pPr marL="838200" lvl="1" indent="-381000"/>
            <a:r>
              <a:rPr lang="en-GB" sz="2000"/>
              <a:t>Types I, II or III</a:t>
            </a:r>
          </a:p>
          <a:p>
            <a:pPr marL="838200" lvl="1" indent="-381000"/>
            <a:r>
              <a:rPr lang="en-GB" sz="2000"/>
              <a:t>Network of servers</a:t>
            </a:r>
          </a:p>
          <a:p>
            <a:pPr marL="457200" indent="-457200"/>
            <a:r>
              <a:rPr lang="en-GB" sz="2400"/>
              <a:t>Server hierarchy</a:t>
            </a:r>
          </a:p>
          <a:p>
            <a:pPr marL="838200" lvl="1" indent="-381000"/>
            <a:r>
              <a:rPr lang="en-GB" sz="2000"/>
              <a:t>Autonomous servers</a:t>
            </a:r>
          </a:p>
          <a:p>
            <a:pPr marL="838200" lvl="1" indent="-381000"/>
            <a:r>
              <a:rPr lang="en-GB" sz="2000"/>
              <a:t>Cooperative servers</a:t>
            </a:r>
          </a:p>
          <a:p>
            <a:pPr marL="838200" lvl="1" indent="-381000"/>
            <a:r>
              <a:rPr lang="en-GB" sz="2000"/>
              <a:t>Coordinated servers</a:t>
            </a:r>
          </a:p>
          <a:p>
            <a:pPr marL="457200" indent="-457200"/>
            <a:r>
              <a:rPr lang="en-GB" sz="2400"/>
              <a:t>“Proxy caches”</a:t>
            </a:r>
          </a:p>
          <a:p>
            <a:pPr marL="838200" lvl="1" indent="-381000"/>
            <a:r>
              <a:rPr lang="en-GB" sz="2000"/>
              <a:t>Not accurate …</a:t>
            </a:r>
          </a:p>
          <a:p>
            <a:pPr marL="838200" lvl="1" indent="-381000"/>
            <a:r>
              <a:rPr lang="en-GB" sz="2000"/>
              <a:t>Cache servers</a:t>
            </a:r>
          </a:p>
          <a:p>
            <a:pPr marL="1257300" lvl="2" indent="-342900"/>
            <a:r>
              <a:rPr lang="en-GB" sz="1800"/>
              <a:t>Keep copies on behalf of a remote server</a:t>
            </a:r>
          </a:p>
          <a:p>
            <a:pPr marL="838200" lvl="1" indent="-381000"/>
            <a:r>
              <a:rPr lang="en-GB" sz="2000"/>
              <a:t>Proxy servers</a:t>
            </a:r>
          </a:p>
          <a:p>
            <a:pPr marL="1257300" lvl="2" indent="-342900"/>
            <a:r>
              <a:rPr lang="en-GB" sz="1800"/>
              <a:t>Perform actions on behalf of their clients</a:t>
            </a:r>
          </a:p>
        </p:txBody>
      </p:sp>
      <p:pic>
        <p:nvPicPr>
          <p:cNvPr id="11345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8713" y="2308225"/>
            <a:ext cx="3913187" cy="2959100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28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Simulation</a:t>
            </a:r>
          </a:p>
        </p:txBody>
      </p:sp>
      <p:sp>
        <p:nvSpPr>
          <p:cNvPr id="1606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5675313" cy="5648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Movies</a:t>
            </a:r>
          </a:p>
          <a:p>
            <a:pPr lvl="1" eaLnBrk="1" hangingPunct="1">
              <a:defRPr/>
            </a:pPr>
            <a:r>
              <a:rPr lang="en-US" smtClean="0"/>
              <a:t>500 movies</a:t>
            </a:r>
          </a:p>
          <a:p>
            <a:pPr lvl="1" eaLnBrk="1" hangingPunct="1">
              <a:defRPr/>
            </a:pPr>
            <a:r>
              <a:rPr lang="en-US" smtClean="0"/>
              <a:t>Zipf-distributed popularity</a:t>
            </a:r>
          </a:p>
          <a:p>
            <a:pPr lvl="1" eaLnBrk="1" hangingPunct="1">
              <a:defRPr/>
            </a:pPr>
            <a:r>
              <a:rPr lang="en-US" smtClean="0"/>
              <a:t>1.5 MBit/s</a:t>
            </a:r>
          </a:p>
          <a:p>
            <a:pPr lvl="1" eaLnBrk="1" hangingPunct="1">
              <a:defRPr/>
            </a:pPr>
            <a:r>
              <a:rPr lang="en-US" smtClean="0"/>
              <a:t>5400 sec</a:t>
            </a:r>
          </a:p>
          <a:p>
            <a:pPr lvl="1" eaLnBrk="1" hangingPunct="1">
              <a:defRPr/>
            </a:pPr>
            <a:r>
              <a:rPr lang="en-US" smtClean="0"/>
              <a:t>File size ~7.9 GB</a:t>
            </a:r>
            <a:br>
              <a:rPr lang="en-US" smtClean="0"/>
            </a:br>
            <a:endParaRPr lang="en-US" smtClean="0"/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6129338" y="819150"/>
            <a:ext cx="890587" cy="642938"/>
            <a:chOff x="2896" y="2246"/>
            <a:chExt cx="561" cy="405"/>
          </a:xfrm>
        </p:grpSpPr>
        <p:sp>
          <p:nvSpPr>
            <p:cNvPr id="44135" name="Freeform 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Freeform 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Freeform 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Freeform 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Freeform 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Freeform 1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Freeform 1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Freeform 1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Freeform 1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Freeform 1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5" name="Freeform 1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6" name="Freeform 1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7" name="Freeform 1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8" name="Freeform 1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9" name="Freeform 1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0" name="Freeform 2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1" name="Freeform 2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2" name="Freeform 2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3" name="Freeform 2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4" name="Freeform 2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5" name="Freeform 2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6" name="Freeform 2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7" name="Freeform 2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8" name="Freeform 2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9" name="Freeform 2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0" name="Freeform 3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1" name="Freeform 3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2" name="Freeform 3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3" name="Freeform 3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36" name="Group 34"/>
          <p:cNvGrpSpPr>
            <a:grpSpLocks/>
          </p:cNvGrpSpPr>
          <p:nvPr/>
        </p:nvGrpSpPr>
        <p:grpSpPr bwMode="auto">
          <a:xfrm flipH="1">
            <a:off x="6057900" y="5403850"/>
            <a:ext cx="701675" cy="836613"/>
            <a:chOff x="4666" y="2982"/>
            <a:chExt cx="481" cy="568"/>
          </a:xfrm>
        </p:grpSpPr>
        <p:sp>
          <p:nvSpPr>
            <p:cNvPr id="44116" name="AutoShape 35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Freeform 36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Freeform 37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Freeform 38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Freeform 39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Freeform 40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Freeform 41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3" name="Freeform 42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Freeform 43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5" name="Freeform 44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Freeform 45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7" name="Freeform 46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8" name="Freeform 47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9" name="Freeform 48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Freeform 49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1" name="Freeform 50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Freeform 51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3" name="Freeform 52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4" name="Freeform 53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6710" name="Text Box 54"/>
          <p:cNvSpPr txBox="1">
            <a:spLocks noChangeArrowheads="1"/>
          </p:cNvSpPr>
          <p:nvPr/>
        </p:nvSpPr>
        <p:spPr bwMode="auto">
          <a:xfrm>
            <a:off x="7085013" y="5521325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Clients</a:t>
            </a:r>
            <a:endParaRPr lang="en-US" sz="1600">
              <a:cs typeface="+mn-cs"/>
            </a:endParaRPr>
          </a:p>
        </p:txBody>
      </p:sp>
      <p:grpSp>
        <p:nvGrpSpPr>
          <p:cNvPr id="44038" name="Group 55"/>
          <p:cNvGrpSpPr>
            <a:grpSpLocks/>
          </p:cNvGrpSpPr>
          <p:nvPr/>
        </p:nvGrpSpPr>
        <p:grpSpPr bwMode="auto">
          <a:xfrm>
            <a:off x="6132513" y="3192463"/>
            <a:ext cx="890587" cy="642937"/>
            <a:chOff x="2896" y="2246"/>
            <a:chExt cx="561" cy="405"/>
          </a:xfrm>
        </p:grpSpPr>
        <p:sp>
          <p:nvSpPr>
            <p:cNvPr id="44087" name="Freeform 5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Freeform 5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Freeform 5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Freeform 5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Freeform 6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Freeform 6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Freeform 6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Freeform 6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Freeform 6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6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Freeform 6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Freeform 6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Freeform 6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Freeform 6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Freeform 7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Freeform 7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Freeform 7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Freeform 7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Freeform 7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Freeform 7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7" name="Freeform 7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Freeform 7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Freeform 7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Freeform 7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Freeform 8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Freeform 8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Freeform 8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Freeform 8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Freeform 8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6741" name="Text Box 85"/>
          <p:cNvSpPr txBox="1">
            <a:spLocks noChangeArrowheads="1"/>
          </p:cNvSpPr>
          <p:nvPr/>
        </p:nvSpPr>
        <p:spPr bwMode="auto">
          <a:xfrm>
            <a:off x="7035800" y="43942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33CC33"/>
                </a:solidFill>
                <a:cs typeface="+mn-cs"/>
              </a:rPr>
              <a:t>Unlimited downlinks</a:t>
            </a:r>
            <a:endParaRPr lang="en-US">
              <a:solidFill>
                <a:srgbClr val="33CC33"/>
              </a:solidFill>
              <a:cs typeface="+mn-cs"/>
            </a:endParaRPr>
          </a:p>
        </p:txBody>
      </p:sp>
      <p:sp>
        <p:nvSpPr>
          <p:cNvPr id="1606742" name="Line 86"/>
          <p:cNvSpPr>
            <a:spLocks noChangeShapeType="1"/>
          </p:cNvSpPr>
          <p:nvPr/>
        </p:nvSpPr>
        <p:spPr bwMode="auto">
          <a:xfrm>
            <a:off x="6638925" y="1522413"/>
            <a:ext cx="7938" cy="14366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06743" name="Text Box 87"/>
          <p:cNvSpPr txBox="1">
            <a:spLocks noChangeArrowheads="1"/>
          </p:cNvSpPr>
          <p:nvPr/>
        </p:nvSpPr>
        <p:spPr bwMode="auto">
          <a:xfrm>
            <a:off x="6900863" y="2085975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33CC33"/>
                </a:solidFill>
                <a:cs typeface="+mn-cs"/>
              </a:rPr>
              <a:t>Limited uplink</a:t>
            </a:r>
            <a:endParaRPr lang="en-US">
              <a:solidFill>
                <a:srgbClr val="33CC33"/>
              </a:solidFill>
              <a:cs typeface="+mn-cs"/>
            </a:endParaRPr>
          </a:p>
        </p:txBody>
      </p:sp>
      <p:sp>
        <p:nvSpPr>
          <p:cNvPr id="1606744" name="Text Box 88"/>
          <p:cNvSpPr txBox="1">
            <a:spLocks noChangeArrowheads="1"/>
          </p:cNvSpPr>
          <p:nvPr/>
        </p:nvSpPr>
        <p:spPr bwMode="auto">
          <a:xfrm>
            <a:off x="7102475" y="890588"/>
            <a:ext cx="143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Central server</a:t>
            </a:r>
            <a:endParaRPr lang="en-US" sz="1600">
              <a:cs typeface="+mn-cs"/>
            </a:endParaRPr>
          </a:p>
        </p:txBody>
      </p:sp>
      <p:sp>
        <p:nvSpPr>
          <p:cNvPr id="1606745" name="Text Box 89"/>
          <p:cNvSpPr txBox="1">
            <a:spLocks noChangeArrowheads="1"/>
          </p:cNvSpPr>
          <p:nvPr/>
        </p:nvSpPr>
        <p:spPr bwMode="auto">
          <a:xfrm>
            <a:off x="7118350" y="3375025"/>
            <a:ext cx="725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Cache</a:t>
            </a:r>
            <a:endParaRPr lang="en-US" sz="1600">
              <a:cs typeface="+mn-cs"/>
            </a:endParaRPr>
          </a:p>
        </p:txBody>
      </p:sp>
      <p:sp>
        <p:nvSpPr>
          <p:cNvPr id="1606746" name="Line 90"/>
          <p:cNvSpPr>
            <a:spLocks noChangeShapeType="1"/>
          </p:cNvSpPr>
          <p:nvPr/>
        </p:nvSpPr>
        <p:spPr bwMode="auto">
          <a:xfrm>
            <a:off x="6438900" y="3871913"/>
            <a:ext cx="9525" cy="14192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06747" name="Line 91"/>
          <p:cNvSpPr>
            <a:spLocks noChangeShapeType="1"/>
          </p:cNvSpPr>
          <p:nvPr/>
        </p:nvSpPr>
        <p:spPr bwMode="auto">
          <a:xfrm>
            <a:off x="6599238" y="4051300"/>
            <a:ext cx="9525" cy="14192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06748" name="Line 92"/>
          <p:cNvSpPr>
            <a:spLocks noChangeShapeType="1"/>
          </p:cNvSpPr>
          <p:nvPr/>
        </p:nvSpPr>
        <p:spPr bwMode="auto">
          <a:xfrm>
            <a:off x="6750050" y="4230688"/>
            <a:ext cx="9525" cy="14192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4047" name="Group 93"/>
          <p:cNvGrpSpPr>
            <a:grpSpLocks/>
          </p:cNvGrpSpPr>
          <p:nvPr/>
        </p:nvGrpSpPr>
        <p:grpSpPr bwMode="auto">
          <a:xfrm flipH="1">
            <a:off x="6237288" y="5583238"/>
            <a:ext cx="701675" cy="836612"/>
            <a:chOff x="4666" y="2982"/>
            <a:chExt cx="481" cy="568"/>
          </a:xfrm>
        </p:grpSpPr>
        <p:sp>
          <p:nvSpPr>
            <p:cNvPr id="44068" name="AutoShape 94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Freeform 95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0" name="Freeform 96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Freeform 97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Freeform 98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Freeform 99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Freeform 100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101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Freeform 102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Freeform 103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Freeform 104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Freeform 105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Freeform 106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Freeform 107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Freeform 108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Freeform 109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110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Freeform 111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Freeform 112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8" name="Group 113"/>
          <p:cNvGrpSpPr>
            <a:grpSpLocks/>
          </p:cNvGrpSpPr>
          <p:nvPr/>
        </p:nvGrpSpPr>
        <p:grpSpPr bwMode="auto">
          <a:xfrm flipH="1">
            <a:off x="6416675" y="5762625"/>
            <a:ext cx="701675" cy="836613"/>
            <a:chOff x="4666" y="2982"/>
            <a:chExt cx="481" cy="568"/>
          </a:xfrm>
        </p:grpSpPr>
        <p:sp>
          <p:nvSpPr>
            <p:cNvPr id="44049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15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116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117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Freeform 118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119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Freeform 120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121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122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123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124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Freeform 125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Freeform 126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Freeform 127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3" name="Freeform 128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4" name="Freeform 129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Freeform 130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6" name="Freeform 131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Freeform 132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Effects of caching strategies on user hit rates</a:t>
            </a:r>
          </a:p>
        </p:txBody>
      </p:sp>
      <p:pic>
        <p:nvPicPr>
          <p:cNvPr id="16076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7"/>
          <a:stretch>
            <a:fillRect/>
          </a:stretch>
        </p:blipFill>
        <p:spPr>
          <a:xfrm>
            <a:off x="341313" y="866775"/>
            <a:ext cx="8370887" cy="2941638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6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Hit ratio</a:t>
            </a:r>
          </a:p>
          <a:p>
            <a:pPr lvl="1" eaLnBrk="1" hangingPunct="1">
              <a:defRPr/>
            </a:pPr>
            <a:r>
              <a:rPr lang="en-US" sz="2000" dirty="0" smtClean="0"/>
              <a:t>dumb </a:t>
            </a:r>
            <a:r>
              <a:rPr lang="en-US" sz="2000" dirty="0" smtClean="0"/>
              <a:t>strategies do </a:t>
            </a:r>
            <a:r>
              <a:rPr lang="en-US" sz="2000" dirty="0" smtClean="0"/>
              <a:t>(almost) </a:t>
            </a:r>
            <a:r>
              <a:rPr lang="en-US" sz="2000" dirty="0" smtClean="0"/>
              <a:t>not </a:t>
            </a:r>
            <a:r>
              <a:rPr lang="en-US" sz="2000" dirty="0" smtClean="0"/>
              <a:t>profit from cache size increases</a:t>
            </a:r>
          </a:p>
          <a:p>
            <a:pPr lvl="1" eaLnBrk="1" hangingPunct="1">
              <a:defRPr/>
            </a:pPr>
            <a:r>
              <a:rPr lang="en-US" sz="2000" dirty="0" smtClean="0"/>
              <a:t>intelligent strategies profit hugely from cache size increases</a:t>
            </a:r>
            <a:br>
              <a:rPr lang="en-US" sz="2000" dirty="0" smtClean="0"/>
            </a:b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strategies that use conditional overwrite outperform other strategies massively</a:t>
            </a:r>
          </a:p>
          <a:p>
            <a:pPr lvl="2" eaLnBrk="1" hangingPunct="1">
              <a:defRPr/>
            </a:pPr>
            <a:r>
              <a:rPr lang="en-US" sz="1800" dirty="0" err="1" smtClean="0"/>
              <a:t>doesn</a:t>
            </a:r>
            <a:r>
              <a:rPr lang="ja-JP" altLang="en-US" sz="1800" dirty="0" smtClean="0">
                <a:latin typeface="Arial"/>
              </a:rPr>
              <a:t>’</a:t>
            </a:r>
            <a:r>
              <a:rPr lang="en-US" sz="1800" dirty="0" smtClean="0"/>
              <a:t>t have to be ECT</a:t>
            </a:r>
          </a:p>
        </p:txBody>
      </p:sp>
      <p:sp>
        <p:nvSpPr>
          <p:cNvPr id="1607685" name="AutoShape 5"/>
          <p:cNvSpPr>
            <a:spLocks noChangeArrowheads="1"/>
          </p:cNvSpPr>
          <p:nvPr/>
        </p:nvSpPr>
        <p:spPr bwMode="auto">
          <a:xfrm>
            <a:off x="6049963" y="1917700"/>
            <a:ext cx="808037" cy="1076325"/>
          </a:xfrm>
          <a:prstGeom prst="upArrow">
            <a:avLst>
              <a:gd name="adj1" fmla="val 50000"/>
              <a:gd name="adj2" fmla="val 33301"/>
            </a:avLst>
          </a:prstGeom>
          <a:solidFill>
            <a:schemeClr val="accent2"/>
          </a:solidFill>
          <a:ln w="31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  <a:defRPr/>
            </a:pPr>
            <a:r>
              <a:rPr lang="en-US" sz="2000">
                <a:cs typeface="+mn-cs"/>
              </a:rPr>
              <a:t>better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3900"/>
          <a:lstStyle/>
          <a:p>
            <a:pPr marL="52388"/>
            <a:r>
              <a:rPr lang="en-US" sz="3200"/>
              <a:t>Effects of caching strategies on throughput</a:t>
            </a:r>
          </a:p>
        </p:txBody>
      </p:sp>
      <p:sp>
        <p:nvSpPr>
          <p:cNvPr id="4144" name="Rectangle 48"/>
          <p:cNvSpPr>
            <a:spLocks noGrp="1" noChangeArrowheads="1"/>
          </p:cNvSpPr>
          <p:nvPr>
            <p:ph idx="1"/>
          </p:nvPr>
        </p:nvSpPr>
        <p:spPr>
          <a:xfrm>
            <a:off x="0" y="4025900"/>
            <a:ext cx="9144000" cy="2832100"/>
          </a:xfrm>
          <a:ln/>
        </p:spPr>
        <p:txBody>
          <a:bodyPr rIns="57200"/>
          <a:lstStyle/>
          <a:p>
            <a:r>
              <a:rPr lang="en-US" sz="2400" dirty="0"/>
              <a:t>Uplink usage</a:t>
            </a:r>
          </a:p>
          <a:p>
            <a:pPr marL="782638" lvl="1"/>
            <a:r>
              <a:rPr lang="en-US" sz="2000" dirty="0"/>
              <a:t>profits </a:t>
            </a:r>
            <a:r>
              <a:rPr lang="en-US" sz="2000" dirty="0"/>
              <a:t>greatly from </a:t>
            </a:r>
            <a:r>
              <a:rPr lang="en-US" sz="2000" dirty="0"/>
              <a:t>small cache </a:t>
            </a:r>
            <a:r>
              <a:rPr lang="en-US" sz="2000" dirty="0" smtClean="0"/>
              <a:t>increase.</a:t>
            </a:r>
            <a:r>
              <a:rPr lang="en-US" sz="2000" dirty="0"/>
              <a:t>..... if there is a strategy</a:t>
            </a:r>
            <a:br>
              <a:rPr lang="en-US" sz="2000" dirty="0"/>
            </a:br>
            <a:endParaRPr lang="en-US" sz="2000" dirty="0"/>
          </a:p>
          <a:p>
            <a:pPr marL="782638" lvl="1"/>
            <a:r>
              <a:rPr lang="en-US" sz="2000" dirty="0"/>
              <a:t>conditional overwrite reduces uplink usage</a:t>
            </a:r>
          </a:p>
        </p:txBody>
      </p:sp>
      <p:pic>
        <p:nvPicPr>
          <p:cNvPr id="4145" name="Picture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1"/>
          <a:stretch>
            <a:fillRect/>
          </a:stretch>
        </p:blipFill>
        <p:spPr bwMode="auto">
          <a:xfrm>
            <a:off x="404813" y="863600"/>
            <a:ext cx="8596312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3690938" y="1846263"/>
            <a:ext cx="879475" cy="1039812"/>
            <a:chOff x="0" y="0"/>
            <a:chExt cx="554" cy="655"/>
          </a:xfrm>
        </p:grpSpPr>
        <p:sp>
          <p:nvSpPr>
            <p:cNvPr id="4147" name="AutoShape 51"/>
            <p:cNvSpPr>
              <a:spLocks/>
            </p:cNvSpPr>
            <p:nvPr/>
          </p:nvSpPr>
          <p:spPr bwMode="auto">
            <a:xfrm>
              <a:off x="0" y="0"/>
              <a:ext cx="554" cy="65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  <a:moveTo>
                    <a:pt x="0" y="16200"/>
                  </a:moveTo>
                </a:path>
              </a:pathLst>
            </a:custGeom>
            <a:solidFill>
              <a:srgbClr val="FFCF01"/>
            </a:solidFill>
            <a:ln w="12700">
              <a:solidFill>
                <a:srgbClr val="FFCF0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48" name="Rectangle 52"/>
            <p:cNvSpPr>
              <a:spLocks/>
            </p:cNvSpPr>
            <p:nvPr/>
          </p:nvSpPr>
          <p:spPr bwMode="auto">
            <a:xfrm>
              <a:off x="29" y="166"/>
              <a:ext cx="49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40500" bIns="38100" anchor="ctr">
              <a:spAutoFit/>
            </a:bodyPr>
            <a:lstStyle/>
            <a:p>
              <a:pPr algn="ctr">
                <a:spcBef>
                  <a:spcPts val="475"/>
                </a:spcBef>
                <a:tabLst>
                  <a:tab pos="482600" algn="l"/>
                  <a:tab pos="939800" algn="l"/>
                </a:tabLst>
              </a:pPr>
              <a:r>
                <a:rPr lang="en-US"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0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7" name="Rectangle 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3900"/>
          <a:lstStyle/>
          <a:p>
            <a:pPr marL="52388"/>
            <a:r>
              <a:rPr lang="en-US" sz="3200"/>
              <a:t>Effects of number of movies on uplink usage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idx="1"/>
          </p:nvPr>
        </p:nvSpPr>
        <p:spPr>
          <a:xfrm>
            <a:off x="0" y="4113213"/>
            <a:ext cx="9144000" cy="2744787"/>
          </a:xfrm>
          <a:ln/>
        </p:spPr>
        <p:txBody>
          <a:bodyPr rIns="57200"/>
          <a:lstStyle/>
          <a:p>
            <a:r>
              <a:rPr lang="en-US" sz="2400"/>
              <a:t>In spite of 99% hit rates</a:t>
            </a:r>
          </a:p>
          <a:p>
            <a:pPr marL="782638" lvl="1"/>
            <a:r>
              <a:rPr lang="en-US" sz="2000"/>
              <a:t>Increasing the number of users will congest the uplink</a:t>
            </a:r>
          </a:p>
          <a:p>
            <a:pPr marL="782638" lvl="1"/>
            <a:r>
              <a:rPr lang="en-US" sz="2000"/>
              <a:t>Note</a:t>
            </a:r>
          </a:p>
          <a:p>
            <a:pPr marL="1182688" lvl="2"/>
            <a:r>
              <a:rPr lang="en-US" sz="1800"/>
              <a:t>scheduling techniques provide no savings on low-popularity movies</a:t>
            </a:r>
          </a:p>
          <a:p>
            <a:pPr marL="1182688" lvl="2"/>
            <a:r>
              <a:rPr lang="en-US" sz="1800"/>
              <a:t>identical to unicast scenario with minimally larger caches</a:t>
            </a:r>
          </a:p>
        </p:txBody>
      </p:sp>
      <p:pic>
        <p:nvPicPr>
          <p:cNvPr id="5169" name="Picture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6"/>
          <a:stretch>
            <a:fillRect/>
          </a:stretch>
        </p:blipFill>
        <p:spPr bwMode="auto">
          <a:xfrm>
            <a:off x="296863" y="1042988"/>
            <a:ext cx="85963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3260725" y="2222500"/>
            <a:ext cx="879475" cy="1039813"/>
            <a:chOff x="0" y="0"/>
            <a:chExt cx="554" cy="655"/>
          </a:xfrm>
        </p:grpSpPr>
        <p:sp>
          <p:nvSpPr>
            <p:cNvPr id="5171" name="AutoShape 51"/>
            <p:cNvSpPr>
              <a:spLocks/>
            </p:cNvSpPr>
            <p:nvPr/>
          </p:nvSpPr>
          <p:spPr bwMode="auto">
            <a:xfrm>
              <a:off x="0" y="0"/>
              <a:ext cx="554" cy="65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  <a:moveTo>
                    <a:pt x="0" y="16200"/>
                  </a:moveTo>
                </a:path>
              </a:pathLst>
            </a:custGeom>
            <a:solidFill>
              <a:srgbClr val="FFCF01"/>
            </a:solidFill>
            <a:ln w="12700">
              <a:solidFill>
                <a:srgbClr val="FFCF0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72" name="Rectangle 52"/>
            <p:cNvSpPr>
              <a:spLocks/>
            </p:cNvSpPr>
            <p:nvPr/>
          </p:nvSpPr>
          <p:spPr bwMode="auto">
            <a:xfrm>
              <a:off x="29" y="166"/>
              <a:ext cx="49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40500" bIns="38100" anchor="ctr">
              <a:spAutoFit/>
            </a:bodyPr>
            <a:lstStyle/>
            <a:p>
              <a:pPr algn="ctr">
                <a:spcBef>
                  <a:spcPts val="475"/>
                </a:spcBef>
                <a:tabLst>
                  <a:tab pos="482600" algn="l"/>
                  <a:tab pos="939800" algn="l"/>
                </a:tabLst>
              </a:pPr>
              <a:r>
                <a:rPr lang="en-US"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3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Rectangle 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3900"/>
          <a:lstStyle/>
          <a:p>
            <a:pPr marL="52388"/>
            <a:r>
              <a:rPr lang="en-US" sz="3200"/>
              <a:t>Effects of number of movies on hit ratio</a:t>
            </a:r>
          </a:p>
        </p:txBody>
      </p:sp>
      <p:sp>
        <p:nvSpPr>
          <p:cNvPr id="6192" name="Rectangle 48"/>
          <p:cNvSpPr>
            <a:spLocks noGrp="1" noChangeArrowheads="1"/>
          </p:cNvSpPr>
          <p:nvPr>
            <p:ph idx="1"/>
          </p:nvPr>
        </p:nvSpPr>
        <p:spPr>
          <a:xfrm>
            <a:off x="0" y="4371975"/>
            <a:ext cx="9144000" cy="2486025"/>
          </a:xfrm>
          <a:ln/>
        </p:spPr>
        <p:txBody>
          <a:bodyPr rIns="57200"/>
          <a:lstStyle/>
          <a:p>
            <a:r>
              <a:rPr lang="en-US" sz="2400"/>
              <a:t>Limited uplink bandwidth</a:t>
            </a:r>
          </a:p>
          <a:p>
            <a:pPr marL="782638" lvl="1"/>
            <a:r>
              <a:rPr lang="en-US" sz="2000"/>
              <a:t>Prevents the exchange of titles with medium popularity</a:t>
            </a:r>
          </a:p>
          <a:p>
            <a:pPr marL="782638" lvl="1"/>
            <a:r>
              <a:rPr lang="en-US" sz="2000"/>
              <a:t>Unproportional drop of efficiency for more users</a:t>
            </a:r>
          </a:p>
          <a:p>
            <a:pPr marL="782638" lvl="1"/>
            <a:r>
              <a:rPr lang="en-US" sz="2000"/>
              <a:t>Strategy can not recognize medium popularity titles</a:t>
            </a:r>
          </a:p>
        </p:txBody>
      </p:sp>
      <p:pic>
        <p:nvPicPr>
          <p:cNvPr id="6193" name="Picture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06"/>
          <a:stretch>
            <a:fillRect/>
          </a:stretch>
        </p:blipFill>
        <p:spPr bwMode="auto">
          <a:xfrm>
            <a:off x="250825" y="998538"/>
            <a:ext cx="86868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94" name="Group 50"/>
          <p:cNvGrpSpPr>
            <a:grpSpLocks/>
          </p:cNvGrpSpPr>
          <p:nvPr/>
        </p:nvGrpSpPr>
        <p:grpSpPr bwMode="auto">
          <a:xfrm>
            <a:off x="7161213" y="2312988"/>
            <a:ext cx="808037" cy="1076325"/>
            <a:chOff x="0" y="0"/>
            <a:chExt cx="509" cy="678"/>
          </a:xfrm>
        </p:grpSpPr>
        <p:sp>
          <p:nvSpPr>
            <p:cNvPr id="6195" name="AutoShape 51"/>
            <p:cNvSpPr>
              <a:spLocks/>
            </p:cNvSpPr>
            <p:nvPr/>
          </p:nvSpPr>
          <p:spPr bwMode="auto">
            <a:xfrm>
              <a:off x="0" y="0"/>
              <a:ext cx="509" cy="67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  <a:moveTo>
                    <a:pt x="0" y="5400"/>
                  </a:moveTo>
                </a:path>
              </a:pathLst>
            </a:custGeom>
            <a:solidFill>
              <a:srgbClr val="FFCF01"/>
            </a:solidFill>
            <a:ln w="12700">
              <a:solidFill>
                <a:srgbClr val="FFCF0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96" name="Rectangle 52"/>
            <p:cNvSpPr>
              <a:spLocks/>
            </p:cNvSpPr>
            <p:nvPr/>
          </p:nvSpPr>
          <p:spPr bwMode="auto">
            <a:xfrm>
              <a:off x="6" y="261"/>
              <a:ext cx="4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40500" bIns="38100" anchor="ctr">
              <a:spAutoFit/>
            </a:bodyPr>
            <a:lstStyle/>
            <a:p>
              <a:pPr algn="ctr">
                <a:spcBef>
                  <a:spcPts val="475"/>
                </a:spcBef>
                <a:tabLst>
                  <a:tab pos="482600" algn="l"/>
                  <a:tab pos="939800" algn="l"/>
                </a:tabLst>
              </a:pPr>
              <a:r>
                <a:rPr lang="en-US"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1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1554163" y="35718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721100" y="285432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1611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Effects of user numbers on refusal probabilities</a:t>
            </a:r>
          </a:p>
        </p:txBody>
      </p:sp>
      <p:sp>
        <p:nvSpPr>
          <p:cNvPr id="16117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997325"/>
            <a:ext cx="9144000" cy="2517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cs typeface="+mn-cs"/>
              </a:rPr>
              <a:t>Refusal in this simulation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Network is admission controlled – users have to wait for their turn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Users wait up to 5 minutes – afterwards count one refusal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cs typeface="+mn-cs"/>
              </a:rPr>
              <a:t>Scenarios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Left:    cache ~12 movies, uplink capacity ~103 streams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Right:  cache ~8 movies, uplink capacity ~415 streams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smtClean="0">
                <a:cs typeface="+mn-cs"/>
              </a:rPr>
              <a:t>Uplink-bound scenario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No bottleneck between cache server and clients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Moderately popular movies can exhausted uplink bandwidth quickly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Unicast gains a lot from large caches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smtClean="0">
              <a:cs typeface="+mn-cs"/>
            </a:endParaRPr>
          </a:p>
        </p:txBody>
      </p:sp>
      <p:sp>
        <p:nvSpPr>
          <p:cNvPr id="1611782" name="AutoShape 6"/>
          <p:cNvSpPr>
            <a:spLocks noChangeArrowheads="1"/>
          </p:cNvSpPr>
          <p:nvPr/>
        </p:nvSpPr>
        <p:spPr bwMode="auto">
          <a:xfrm>
            <a:off x="5403850" y="2284413"/>
            <a:ext cx="879475" cy="1039812"/>
          </a:xfrm>
          <a:prstGeom prst="downArrow">
            <a:avLst>
              <a:gd name="adj1" fmla="val 50000"/>
              <a:gd name="adj2" fmla="val 29558"/>
            </a:avLst>
          </a:prstGeom>
          <a:solidFill>
            <a:schemeClr val="accent2"/>
          </a:solidFill>
          <a:ln w="31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  <a:defRPr/>
            </a:pPr>
            <a:r>
              <a:rPr lang="en-US" sz="2000">
                <a:cs typeface="+mn-cs"/>
              </a:rPr>
              <a:t>better</a:t>
            </a:r>
          </a:p>
        </p:txBody>
      </p:sp>
      <p:sp>
        <p:nvSpPr>
          <p:cNvPr id="1611783" name="Text Box 7"/>
          <p:cNvSpPr txBox="1">
            <a:spLocks noChangeArrowheads="1"/>
          </p:cNvSpPr>
          <p:nvPr/>
        </p:nvSpPr>
        <p:spPr bwMode="auto">
          <a:xfrm>
            <a:off x="2803525" y="1335088"/>
            <a:ext cx="163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1200" smtClean="0">
                <a:latin typeface="Tahoma" charset="0"/>
                <a:cs typeface="+mn-cs"/>
              </a:rPr>
              <a:t>Caching strategy: ECT</a:t>
            </a:r>
          </a:p>
        </p:txBody>
      </p:sp>
      <p:sp>
        <p:nvSpPr>
          <p:cNvPr id="1611784" name="Text Box 8"/>
          <p:cNvSpPr txBox="1">
            <a:spLocks noChangeArrowheads="1"/>
          </p:cNvSpPr>
          <p:nvPr/>
        </p:nvSpPr>
        <p:spPr bwMode="auto">
          <a:xfrm>
            <a:off x="7061200" y="1344613"/>
            <a:ext cx="163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1200" smtClean="0">
                <a:latin typeface="Tahoma" charset="0"/>
                <a:cs typeface="+mn-cs"/>
              </a:rPr>
              <a:t>Caching strategy: ECT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5072063" y="3597275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5097463" y="3597275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5072063" y="3597275"/>
            <a:ext cx="2540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8688388" y="3597275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8675688" y="3597275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8675688" y="3597275"/>
            <a:ext cx="1270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4991100" y="350837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</a:t>
            </a:r>
            <a:endParaRPr lang="en-US" sz="2000"/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5072063" y="3021013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>
            <a:off x="5097463" y="3021013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Rectangle 18"/>
          <p:cNvSpPr>
            <a:spLocks noChangeArrowheads="1"/>
          </p:cNvSpPr>
          <p:nvPr/>
        </p:nvSpPr>
        <p:spPr bwMode="auto">
          <a:xfrm>
            <a:off x="5072063" y="3021013"/>
            <a:ext cx="2540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Rectangle 19"/>
          <p:cNvSpPr>
            <a:spLocks noChangeArrowheads="1"/>
          </p:cNvSpPr>
          <p:nvPr/>
        </p:nvSpPr>
        <p:spPr bwMode="auto">
          <a:xfrm>
            <a:off x="4748213" y="2930525"/>
            <a:ext cx="314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0.005</a:t>
            </a:r>
            <a:endParaRPr lang="en-US" sz="2000"/>
          </a:p>
        </p:txBody>
      </p:sp>
      <p:sp>
        <p:nvSpPr>
          <p:cNvPr id="54291" name="Rectangle 20"/>
          <p:cNvSpPr>
            <a:spLocks noChangeArrowheads="1"/>
          </p:cNvSpPr>
          <p:nvPr/>
        </p:nvSpPr>
        <p:spPr bwMode="auto">
          <a:xfrm>
            <a:off x="5072063" y="2457450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Rectangle 21"/>
          <p:cNvSpPr>
            <a:spLocks noChangeArrowheads="1"/>
          </p:cNvSpPr>
          <p:nvPr/>
        </p:nvSpPr>
        <p:spPr bwMode="auto">
          <a:xfrm>
            <a:off x="5097463" y="2457450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Rectangle 22"/>
          <p:cNvSpPr>
            <a:spLocks noChangeArrowheads="1"/>
          </p:cNvSpPr>
          <p:nvPr/>
        </p:nvSpPr>
        <p:spPr bwMode="auto">
          <a:xfrm>
            <a:off x="5072063" y="2457450"/>
            <a:ext cx="2540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Rectangle 23"/>
          <p:cNvSpPr>
            <a:spLocks noChangeArrowheads="1"/>
          </p:cNvSpPr>
          <p:nvPr/>
        </p:nvSpPr>
        <p:spPr bwMode="auto">
          <a:xfrm>
            <a:off x="4821238" y="2366963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0.01</a:t>
            </a:r>
            <a:endParaRPr lang="en-US" sz="2000"/>
          </a:p>
        </p:txBody>
      </p:sp>
      <p:sp>
        <p:nvSpPr>
          <p:cNvPr id="54295" name="Rectangle 24"/>
          <p:cNvSpPr>
            <a:spLocks noChangeArrowheads="1"/>
          </p:cNvSpPr>
          <p:nvPr/>
        </p:nvSpPr>
        <p:spPr bwMode="auto">
          <a:xfrm>
            <a:off x="5072063" y="188118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6" name="Rectangle 25"/>
          <p:cNvSpPr>
            <a:spLocks noChangeArrowheads="1"/>
          </p:cNvSpPr>
          <p:nvPr/>
        </p:nvSpPr>
        <p:spPr bwMode="auto">
          <a:xfrm>
            <a:off x="5097463" y="188118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7" name="Rectangle 26"/>
          <p:cNvSpPr>
            <a:spLocks noChangeArrowheads="1"/>
          </p:cNvSpPr>
          <p:nvPr/>
        </p:nvSpPr>
        <p:spPr bwMode="auto">
          <a:xfrm>
            <a:off x="5072063" y="1881188"/>
            <a:ext cx="2540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8" name="Rectangle 27"/>
          <p:cNvSpPr>
            <a:spLocks noChangeArrowheads="1"/>
          </p:cNvSpPr>
          <p:nvPr/>
        </p:nvSpPr>
        <p:spPr bwMode="auto">
          <a:xfrm>
            <a:off x="4748213" y="1790700"/>
            <a:ext cx="314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0.015</a:t>
            </a:r>
            <a:endParaRPr lang="en-US" sz="2000"/>
          </a:p>
        </p:txBody>
      </p:sp>
      <p:sp>
        <p:nvSpPr>
          <p:cNvPr id="54299" name="Rectangle 28"/>
          <p:cNvSpPr>
            <a:spLocks noChangeArrowheads="1"/>
          </p:cNvSpPr>
          <p:nvPr/>
        </p:nvSpPr>
        <p:spPr bwMode="auto">
          <a:xfrm>
            <a:off x="5072063" y="130333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0" name="Rectangle 29"/>
          <p:cNvSpPr>
            <a:spLocks noChangeArrowheads="1"/>
          </p:cNvSpPr>
          <p:nvPr/>
        </p:nvSpPr>
        <p:spPr bwMode="auto">
          <a:xfrm>
            <a:off x="5097463" y="130333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1" name="Rectangle 30"/>
          <p:cNvSpPr>
            <a:spLocks noChangeArrowheads="1"/>
          </p:cNvSpPr>
          <p:nvPr/>
        </p:nvSpPr>
        <p:spPr bwMode="auto">
          <a:xfrm>
            <a:off x="5072063" y="1303338"/>
            <a:ext cx="2540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2" name="Rectangle 31"/>
          <p:cNvSpPr>
            <a:spLocks noChangeArrowheads="1"/>
          </p:cNvSpPr>
          <p:nvPr/>
        </p:nvSpPr>
        <p:spPr bwMode="auto">
          <a:xfrm>
            <a:off x="4821238" y="122713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0.02</a:t>
            </a:r>
            <a:endParaRPr lang="en-US" sz="2000"/>
          </a:p>
        </p:txBody>
      </p:sp>
      <p:sp>
        <p:nvSpPr>
          <p:cNvPr id="54303" name="Rectangle 32"/>
          <p:cNvSpPr>
            <a:spLocks noChangeArrowheads="1"/>
          </p:cNvSpPr>
          <p:nvPr/>
        </p:nvSpPr>
        <p:spPr bwMode="auto">
          <a:xfrm>
            <a:off x="5072063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4" name="Rectangle 33"/>
          <p:cNvSpPr>
            <a:spLocks noChangeArrowheads="1"/>
          </p:cNvSpPr>
          <p:nvPr/>
        </p:nvSpPr>
        <p:spPr bwMode="auto">
          <a:xfrm>
            <a:off x="5072063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5" name="Rectangle 34"/>
          <p:cNvSpPr>
            <a:spLocks noChangeArrowheads="1"/>
          </p:cNvSpPr>
          <p:nvPr/>
        </p:nvSpPr>
        <p:spPr bwMode="auto">
          <a:xfrm>
            <a:off x="5072063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6" name="Rectangle 35"/>
          <p:cNvSpPr>
            <a:spLocks noChangeArrowheads="1"/>
          </p:cNvSpPr>
          <p:nvPr/>
        </p:nvSpPr>
        <p:spPr bwMode="auto">
          <a:xfrm>
            <a:off x="5068888" y="359727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</a:t>
            </a:r>
            <a:endParaRPr lang="en-US" sz="2000"/>
          </a:p>
        </p:txBody>
      </p:sp>
      <p:sp>
        <p:nvSpPr>
          <p:cNvPr id="54307" name="Rectangle 36"/>
          <p:cNvSpPr>
            <a:spLocks noChangeArrowheads="1"/>
          </p:cNvSpPr>
          <p:nvPr/>
        </p:nvSpPr>
        <p:spPr bwMode="auto">
          <a:xfrm>
            <a:off x="5802313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8" name="Rectangle 37"/>
          <p:cNvSpPr>
            <a:spLocks noChangeArrowheads="1"/>
          </p:cNvSpPr>
          <p:nvPr/>
        </p:nvSpPr>
        <p:spPr bwMode="auto">
          <a:xfrm>
            <a:off x="5802313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9" name="Rectangle 38"/>
          <p:cNvSpPr>
            <a:spLocks noChangeArrowheads="1"/>
          </p:cNvSpPr>
          <p:nvPr/>
        </p:nvSpPr>
        <p:spPr bwMode="auto">
          <a:xfrm>
            <a:off x="5802313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0" name="Rectangle 39"/>
          <p:cNvSpPr>
            <a:spLocks noChangeArrowheads="1"/>
          </p:cNvSpPr>
          <p:nvPr/>
        </p:nvSpPr>
        <p:spPr bwMode="auto">
          <a:xfrm>
            <a:off x="5802313" y="1303338"/>
            <a:ext cx="12700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1" name="Rectangle 40"/>
          <p:cNvSpPr>
            <a:spLocks noChangeArrowheads="1"/>
          </p:cNvSpPr>
          <p:nvPr/>
        </p:nvSpPr>
        <p:spPr bwMode="auto">
          <a:xfrm>
            <a:off x="5802313" y="1328738"/>
            <a:ext cx="12700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2" name="Rectangle 41"/>
          <p:cNvSpPr>
            <a:spLocks noChangeArrowheads="1"/>
          </p:cNvSpPr>
          <p:nvPr/>
        </p:nvSpPr>
        <p:spPr bwMode="auto">
          <a:xfrm>
            <a:off x="5802313" y="1303338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3" name="Rectangle 42"/>
          <p:cNvSpPr>
            <a:spLocks noChangeArrowheads="1"/>
          </p:cNvSpPr>
          <p:nvPr/>
        </p:nvSpPr>
        <p:spPr bwMode="auto">
          <a:xfrm>
            <a:off x="5659438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10000</a:t>
            </a:r>
            <a:endParaRPr lang="en-US" sz="2000"/>
          </a:p>
        </p:txBody>
      </p:sp>
      <p:sp>
        <p:nvSpPr>
          <p:cNvPr id="54314" name="Rectangle 43"/>
          <p:cNvSpPr>
            <a:spLocks noChangeArrowheads="1"/>
          </p:cNvSpPr>
          <p:nvPr/>
        </p:nvSpPr>
        <p:spPr bwMode="auto">
          <a:xfrm>
            <a:off x="6521450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5" name="Rectangle 44"/>
          <p:cNvSpPr>
            <a:spLocks noChangeArrowheads="1"/>
          </p:cNvSpPr>
          <p:nvPr/>
        </p:nvSpPr>
        <p:spPr bwMode="auto">
          <a:xfrm>
            <a:off x="6521450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6" name="Rectangle 45"/>
          <p:cNvSpPr>
            <a:spLocks noChangeArrowheads="1"/>
          </p:cNvSpPr>
          <p:nvPr/>
        </p:nvSpPr>
        <p:spPr bwMode="auto">
          <a:xfrm>
            <a:off x="6521450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7" name="Rectangle 46"/>
          <p:cNvSpPr>
            <a:spLocks noChangeArrowheads="1"/>
          </p:cNvSpPr>
          <p:nvPr/>
        </p:nvSpPr>
        <p:spPr bwMode="auto">
          <a:xfrm>
            <a:off x="6391275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20000</a:t>
            </a:r>
            <a:endParaRPr lang="en-US" sz="2000"/>
          </a:p>
        </p:txBody>
      </p:sp>
      <p:sp>
        <p:nvSpPr>
          <p:cNvPr id="54318" name="Rectangle 47"/>
          <p:cNvSpPr>
            <a:spLocks noChangeArrowheads="1"/>
          </p:cNvSpPr>
          <p:nvPr/>
        </p:nvSpPr>
        <p:spPr bwMode="auto">
          <a:xfrm>
            <a:off x="7251700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19" name="Rectangle 48"/>
          <p:cNvSpPr>
            <a:spLocks noChangeArrowheads="1"/>
          </p:cNvSpPr>
          <p:nvPr/>
        </p:nvSpPr>
        <p:spPr bwMode="auto">
          <a:xfrm>
            <a:off x="7251700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0" name="Rectangle 49"/>
          <p:cNvSpPr>
            <a:spLocks noChangeArrowheads="1"/>
          </p:cNvSpPr>
          <p:nvPr/>
        </p:nvSpPr>
        <p:spPr bwMode="auto">
          <a:xfrm>
            <a:off x="7251700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1" name="Rectangle 50"/>
          <p:cNvSpPr>
            <a:spLocks noChangeArrowheads="1"/>
          </p:cNvSpPr>
          <p:nvPr/>
        </p:nvSpPr>
        <p:spPr bwMode="auto">
          <a:xfrm>
            <a:off x="7108825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30000</a:t>
            </a:r>
            <a:endParaRPr lang="en-US" sz="2000"/>
          </a:p>
        </p:txBody>
      </p:sp>
      <p:sp>
        <p:nvSpPr>
          <p:cNvPr id="54322" name="Rectangle 51"/>
          <p:cNvSpPr>
            <a:spLocks noChangeArrowheads="1"/>
          </p:cNvSpPr>
          <p:nvPr/>
        </p:nvSpPr>
        <p:spPr bwMode="auto">
          <a:xfrm>
            <a:off x="7969250" y="3597275"/>
            <a:ext cx="1428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3" name="Rectangle 52"/>
          <p:cNvSpPr>
            <a:spLocks noChangeArrowheads="1"/>
          </p:cNvSpPr>
          <p:nvPr/>
        </p:nvSpPr>
        <p:spPr bwMode="auto">
          <a:xfrm>
            <a:off x="7969250" y="3571875"/>
            <a:ext cx="14288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4" name="Rectangle 53"/>
          <p:cNvSpPr>
            <a:spLocks noChangeArrowheads="1"/>
          </p:cNvSpPr>
          <p:nvPr/>
        </p:nvSpPr>
        <p:spPr bwMode="auto">
          <a:xfrm>
            <a:off x="7969250" y="3571875"/>
            <a:ext cx="14288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5" name="Rectangle 54"/>
          <p:cNvSpPr>
            <a:spLocks noChangeArrowheads="1"/>
          </p:cNvSpPr>
          <p:nvPr/>
        </p:nvSpPr>
        <p:spPr bwMode="auto">
          <a:xfrm>
            <a:off x="7826375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40000</a:t>
            </a:r>
            <a:endParaRPr lang="en-US" sz="2000"/>
          </a:p>
        </p:txBody>
      </p:sp>
      <p:sp>
        <p:nvSpPr>
          <p:cNvPr id="54326" name="Rectangle 55"/>
          <p:cNvSpPr>
            <a:spLocks noChangeArrowheads="1"/>
          </p:cNvSpPr>
          <p:nvPr/>
        </p:nvSpPr>
        <p:spPr bwMode="auto">
          <a:xfrm>
            <a:off x="8688388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7" name="Rectangle 56"/>
          <p:cNvSpPr>
            <a:spLocks noChangeArrowheads="1"/>
          </p:cNvSpPr>
          <p:nvPr/>
        </p:nvSpPr>
        <p:spPr bwMode="auto">
          <a:xfrm>
            <a:off x="8688388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8" name="Rectangle 57"/>
          <p:cNvSpPr>
            <a:spLocks noChangeArrowheads="1"/>
          </p:cNvSpPr>
          <p:nvPr/>
        </p:nvSpPr>
        <p:spPr bwMode="auto">
          <a:xfrm>
            <a:off x="8688388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29" name="Rectangle 58"/>
          <p:cNvSpPr>
            <a:spLocks noChangeArrowheads="1"/>
          </p:cNvSpPr>
          <p:nvPr/>
        </p:nvSpPr>
        <p:spPr bwMode="auto">
          <a:xfrm>
            <a:off x="8558213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50000</a:t>
            </a:r>
            <a:endParaRPr lang="en-US" sz="2000"/>
          </a:p>
        </p:txBody>
      </p:sp>
      <p:sp>
        <p:nvSpPr>
          <p:cNvPr id="54330" name="Rectangle 59"/>
          <p:cNvSpPr>
            <a:spLocks noChangeArrowheads="1"/>
          </p:cNvSpPr>
          <p:nvPr/>
        </p:nvSpPr>
        <p:spPr bwMode="auto">
          <a:xfrm>
            <a:off x="5084763" y="3584575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1" name="Rectangle 60"/>
          <p:cNvSpPr>
            <a:spLocks noChangeArrowheads="1"/>
          </p:cNvSpPr>
          <p:nvPr/>
        </p:nvSpPr>
        <p:spPr bwMode="auto">
          <a:xfrm>
            <a:off x="5084763" y="3584575"/>
            <a:ext cx="3616325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2" name="Rectangle 61"/>
          <p:cNvSpPr>
            <a:spLocks noChangeArrowheads="1"/>
          </p:cNvSpPr>
          <p:nvPr/>
        </p:nvSpPr>
        <p:spPr bwMode="auto">
          <a:xfrm>
            <a:off x="5072063" y="1303338"/>
            <a:ext cx="12700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3" name="Rectangle 62"/>
          <p:cNvSpPr>
            <a:spLocks noChangeArrowheads="1"/>
          </p:cNvSpPr>
          <p:nvPr/>
        </p:nvSpPr>
        <p:spPr bwMode="auto">
          <a:xfrm>
            <a:off x="5072063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4" name="Rectangle 63"/>
          <p:cNvSpPr>
            <a:spLocks noChangeArrowheads="1"/>
          </p:cNvSpPr>
          <p:nvPr/>
        </p:nvSpPr>
        <p:spPr bwMode="auto">
          <a:xfrm>
            <a:off x="5072063" y="1303338"/>
            <a:ext cx="12700" cy="229393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35" name="Rectangle 64"/>
          <p:cNvSpPr>
            <a:spLocks noChangeArrowheads="1"/>
          </p:cNvSpPr>
          <p:nvPr/>
        </p:nvSpPr>
        <p:spPr bwMode="auto">
          <a:xfrm rot="-5400000">
            <a:off x="4552950" y="2921001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R</a:t>
            </a:r>
            <a:endParaRPr lang="en-US" sz="2000"/>
          </a:p>
        </p:txBody>
      </p:sp>
      <p:sp>
        <p:nvSpPr>
          <p:cNvPr id="54336" name="Rectangle 65"/>
          <p:cNvSpPr>
            <a:spLocks noChangeArrowheads="1"/>
          </p:cNvSpPr>
          <p:nvPr/>
        </p:nvSpPr>
        <p:spPr bwMode="auto">
          <a:xfrm rot="-5400000">
            <a:off x="4564063" y="2844800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e</a:t>
            </a:r>
            <a:endParaRPr lang="en-US" sz="2000"/>
          </a:p>
        </p:txBody>
      </p:sp>
      <p:sp>
        <p:nvSpPr>
          <p:cNvPr id="54337" name="Rectangle 66"/>
          <p:cNvSpPr>
            <a:spLocks noChangeArrowheads="1"/>
          </p:cNvSpPr>
          <p:nvPr/>
        </p:nvSpPr>
        <p:spPr bwMode="auto">
          <a:xfrm rot="-5400000">
            <a:off x="4577557" y="2785269"/>
            <a:ext cx="428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f</a:t>
            </a:r>
            <a:endParaRPr lang="en-US" sz="2000"/>
          </a:p>
        </p:txBody>
      </p:sp>
      <p:sp>
        <p:nvSpPr>
          <p:cNvPr id="54338" name="Rectangle 67"/>
          <p:cNvSpPr>
            <a:spLocks noChangeArrowheads="1"/>
          </p:cNvSpPr>
          <p:nvPr/>
        </p:nvSpPr>
        <p:spPr bwMode="auto">
          <a:xfrm rot="-5400000">
            <a:off x="4560094" y="2709069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u</a:t>
            </a:r>
            <a:endParaRPr lang="en-US" sz="2000"/>
          </a:p>
        </p:txBody>
      </p:sp>
      <p:sp>
        <p:nvSpPr>
          <p:cNvPr id="54339" name="Rectangle 68"/>
          <p:cNvSpPr>
            <a:spLocks noChangeArrowheads="1"/>
          </p:cNvSpPr>
          <p:nvPr/>
        </p:nvSpPr>
        <p:spPr bwMode="auto">
          <a:xfrm rot="-5400000">
            <a:off x="4564063" y="264001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s</a:t>
            </a:r>
            <a:endParaRPr lang="en-US" sz="2000"/>
          </a:p>
        </p:txBody>
      </p:sp>
      <p:sp>
        <p:nvSpPr>
          <p:cNvPr id="54340" name="Rectangle 69"/>
          <p:cNvSpPr>
            <a:spLocks noChangeArrowheads="1"/>
          </p:cNvSpPr>
          <p:nvPr/>
        </p:nvSpPr>
        <p:spPr bwMode="auto">
          <a:xfrm rot="-5400000">
            <a:off x="4564063" y="256222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a</a:t>
            </a:r>
            <a:endParaRPr lang="en-US" sz="2000"/>
          </a:p>
        </p:txBody>
      </p:sp>
      <p:sp>
        <p:nvSpPr>
          <p:cNvPr id="54341" name="Rectangle 70"/>
          <p:cNvSpPr>
            <a:spLocks noChangeArrowheads="1"/>
          </p:cNvSpPr>
          <p:nvPr/>
        </p:nvSpPr>
        <p:spPr bwMode="auto">
          <a:xfrm rot="-5400000">
            <a:off x="4581525" y="2511426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l</a:t>
            </a:r>
            <a:endParaRPr lang="en-US" sz="2000"/>
          </a:p>
        </p:txBody>
      </p:sp>
      <p:sp>
        <p:nvSpPr>
          <p:cNvPr id="54342" name="Rectangle 71"/>
          <p:cNvSpPr>
            <a:spLocks noChangeArrowheads="1"/>
          </p:cNvSpPr>
          <p:nvPr/>
        </p:nvSpPr>
        <p:spPr bwMode="auto">
          <a:xfrm rot="-5400000">
            <a:off x="4581525" y="2473326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2000"/>
          </a:p>
        </p:txBody>
      </p:sp>
      <p:sp>
        <p:nvSpPr>
          <p:cNvPr id="54343" name="Rectangle 72"/>
          <p:cNvSpPr>
            <a:spLocks noChangeArrowheads="1"/>
          </p:cNvSpPr>
          <p:nvPr/>
        </p:nvSpPr>
        <p:spPr bwMode="auto">
          <a:xfrm rot="-5400000">
            <a:off x="4556919" y="2401094"/>
            <a:ext cx="84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P</a:t>
            </a:r>
            <a:endParaRPr lang="en-US" sz="2000"/>
          </a:p>
        </p:txBody>
      </p:sp>
      <p:sp>
        <p:nvSpPr>
          <p:cNvPr id="54344" name="Rectangle 73"/>
          <p:cNvSpPr>
            <a:spLocks noChangeArrowheads="1"/>
          </p:cNvSpPr>
          <p:nvPr/>
        </p:nvSpPr>
        <p:spPr bwMode="auto">
          <a:xfrm rot="-5400000">
            <a:off x="4574382" y="2331244"/>
            <a:ext cx="49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r</a:t>
            </a:r>
            <a:endParaRPr lang="en-US" sz="2000"/>
          </a:p>
        </p:txBody>
      </p:sp>
      <p:sp>
        <p:nvSpPr>
          <p:cNvPr id="54345" name="Rectangle 74"/>
          <p:cNvSpPr>
            <a:spLocks noChangeArrowheads="1"/>
          </p:cNvSpPr>
          <p:nvPr/>
        </p:nvSpPr>
        <p:spPr bwMode="auto">
          <a:xfrm rot="-5400000">
            <a:off x="4560094" y="2261394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o</a:t>
            </a:r>
            <a:endParaRPr lang="en-US" sz="2000"/>
          </a:p>
        </p:txBody>
      </p:sp>
      <p:sp>
        <p:nvSpPr>
          <p:cNvPr id="54346" name="Rectangle 75"/>
          <p:cNvSpPr>
            <a:spLocks noChangeArrowheads="1"/>
          </p:cNvSpPr>
          <p:nvPr/>
        </p:nvSpPr>
        <p:spPr bwMode="auto">
          <a:xfrm rot="-5400000">
            <a:off x="4560094" y="2183607"/>
            <a:ext cx="77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b</a:t>
            </a:r>
            <a:endParaRPr lang="en-US" sz="2000"/>
          </a:p>
        </p:txBody>
      </p:sp>
      <p:sp>
        <p:nvSpPr>
          <p:cNvPr id="54347" name="Rectangle 76"/>
          <p:cNvSpPr>
            <a:spLocks noChangeArrowheads="1"/>
          </p:cNvSpPr>
          <p:nvPr/>
        </p:nvSpPr>
        <p:spPr bwMode="auto">
          <a:xfrm rot="-5400000">
            <a:off x="4564063" y="2114550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a</a:t>
            </a:r>
            <a:endParaRPr lang="en-US" sz="2000"/>
          </a:p>
        </p:txBody>
      </p:sp>
      <p:sp>
        <p:nvSpPr>
          <p:cNvPr id="54348" name="Rectangle 77"/>
          <p:cNvSpPr>
            <a:spLocks noChangeArrowheads="1"/>
          </p:cNvSpPr>
          <p:nvPr/>
        </p:nvSpPr>
        <p:spPr bwMode="auto">
          <a:xfrm rot="-5400000">
            <a:off x="4560094" y="2029619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b</a:t>
            </a:r>
            <a:endParaRPr lang="en-US" sz="2000"/>
          </a:p>
        </p:txBody>
      </p:sp>
      <p:sp>
        <p:nvSpPr>
          <p:cNvPr id="54349" name="Rectangle 78"/>
          <p:cNvSpPr>
            <a:spLocks noChangeArrowheads="1"/>
          </p:cNvSpPr>
          <p:nvPr/>
        </p:nvSpPr>
        <p:spPr bwMode="auto">
          <a:xfrm rot="-5400000">
            <a:off x="4581525" y="1973263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i</a:t>
            </a:r>
            <a:endParaRPr lang="en-US" sz="2000"/>
          </a:p>
        </p:txBody>
      </p:sp>
      <p:sp>
        <p:nvSpPr>
          <p:cNvPr id="54350" name="Rectangle 79"/>
          <p:cNvSpPr>
            <a:spLocks noChangeArrowheads="1"/>
          </p:cNvSpPr>
          <p:nvPr/>
        </p:nvSpPr>
        <p:spPr bwMode="auto">
          <a:xfrm rot="-5400000">
            <a:off x="4581525" y="1935163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l</a:t>
            </a:r>
            <a:endParaRPr lang="en-US" sz="2000"/>
          </a:p>
        </p:txBody>
      </p:sp>
      <p:sp>
        <p:nvSpPr>
          <p:cNvPr id="54351" name="Rectangle 80"/>
          <p:cNvSpPr>
            <a:spLocks noChangeArrowheads="1"/>
          </p:cNvSpPr>
          <p:nvPr/>
        </p:nvSpPr>
        <p:spPr bwMode="auto">
          <a:xfrm rot="-5400000">
            <a:off x="4581525" y="1895476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i</a:t>
            </a:r>
            <a:endParaRPr lang="en-US" sz="2000"/>
          </a:p>
        </p:txBody>
      </p:sp>
      <p:sp>
        <p:nvSpPr>
          <p:cNvPr id="54352" name="Rectangle 81"/>
          <p:cNvSpPr>
            <a:spLocks noChangeArrowheads="1"/>
          </p:cNvSpPr>
          <p:nvPr/>
        </p:nvSpPr>
        <p:spPr bwMode="auto">
          <a:xfrm rot="-5400000">
            <a:off x="4577556" y="1862932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t</a:t>
            </a:r>
            <a:endParaRPr lang="en-US" sz="2000"/>
          </a:p>
        </p:txBody>
      </p:sp>
      <p:sp>
        <p:nvSpPr>
          <p:cNvPr id="54353" name="Rectangle 82"/>
          <p:cNvSpPr>
            <a:spLocks noChangeArrowheads="1"/>
          </p:cNvSpPr>
          <p:nvPr/>
        </p:nvSpPr>
        <p:spPr bwMode="auto">
          <a:xfrm rot="-5400000">
            <a:off x="4565650" y="1793876"/>
            <a:ext cx="66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y</a:t>
            </a:r>
            <a:endParaRPr lang="en-US" sz="2000"/>
          </a:p>
        </p:txBody>
      </p:sp>
      <p:sp>
        <p:nvSpPr>
          <p:cNvPr id="54354" name="Rectangle 83"/>
          <p:cNvSpPr>
            <a:spLocks noChangeArrowheads="1"/>
          </p:cNvSpPr>
          <p:nvPr/>
        </p:nvSpPr>
        <p:spPr bwMode="auto">
          <a:xfrm>
            <a:off x="6788150" y="3725863"/>
            <a:ext cx="3508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Users</a:t>
            </a:r>
            <a:endParaRPr lang="en-US" sz="2000"/>
          </a:p>
        </p:txBody>
      </p:sp>
      <p:sp>
        <p:nvSpPr>
          <p:cNvPr id="54355" name="Rectangle 84"/>
          <p:cNvSpPr>
            <a:spLocks noChangeArrowheads="1"/>
          </p:cNvSpPr>
          <p:nvPr/>
        </p:nvSpPr>
        <p:spPr bwMode="auto">
          <a:xfrm>
            <a:off x="5673725" y="1136650"/>
            <a:ext cx="30527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Refusal probability, 64 GB cache, 622 Mbit/s uplink</a:t>
            </a:r>
            <a:endParaRPr lang="en-US" sz="2000"/>
          </a:p>
        </p:txBody>
      </p:sp>
      <p:sp>
        <p:nvSpPr>
          <p:cNvPr id="54356" name="Rectangle 85"/>
          <p:cNvSpPr>
            <a:spLocks noChangeArrowheads="1"/>
          </p:cNvSpPr>
          <p:nvPr/>
        </p:nvSpPr>
        <p:spPr bwMode="auto">
          <a:xfrm>
            <a:off x="5443538" y="3571875"/>
            <a:ext cx="523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G</a:t>
            </a:r>
            <a:endParaRPr lang="en-US" sz="2000"/>
          </a:p>
        </p:txBody>
      </p:sp>
      <p:sp>
        <p:nvSpPr>
          <p:cNvPr id="54357" name="Rectangle 86"/>
          <p:cNvSpPr>
            <a:spLocks noChangeArrowheads="1"/>
          </p:cNvSpPr>
          <p:nvPr/>
        </p:nvSpPr>
        <p:spPr bwMode="auto">
          <a:xfrm>
            <a:off x="5802313" y="3571875"/>
            <a:ext cx="523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G</a:t>
            </a:r>
            <a:endParaRPr lang="en-US" sz="2000"/>
          </a:p>
        </p:txBody>
      </p:sp>
      <p:sp>
        <p:nvSpPr>
          <p:cNvPr id="54358" name="Rectangle 87"/>
          <p:cNvSpPr>
            <a:spLocks noChangeArrowheads="1"/>
          </p:cNvSpPr>
          <p:nvPr/>
        </p:nvSpPr>
        <p:spPr bwMode="auto">
          <a:xfrm>
            <a:off x="6521450" y="3571875"/>
            <a:ext cx="523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G</a:t>
            </a:r>
            <a:endParaRPr lang="en-US" sz="2000"/>
          </a:p>
        </p:txBody>
      </p:sp>
      <p:sp>
        <p:nvSpPr>
          <p:cNvPr id="54359" name="Rectangle 88"/>
          <p:cNvSpPr>
            <a:spLocks noChangeArrowheads="1"/>
          </p:cNvSpPr>
          <p:nvPr/>
        </p:nvSpPr>
        <p:spPr bwMode="auto">
          <a:xfrm>
            <a:off x="7251700" y="3455988"/>
            <a:ext cx="523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G</a:t>
            </a:r>
            <a:endParaRPr lang="en-US" sz="2000"/>
          </a:p>
        </p:txBody>
      </p:sp>
      <p:sp>
        <p:nvSpPr>
          <p:cNvPr id="54360" name="Rectangle 89"/>
          <p:cNvSpPr>
            <a:spLocks noChangeArrowheads="1"/>
          </p:cNvSpPr>
          <p:nvPr/>
        </p:nvSpPr>
        <p:spPr bwMode="auto">
          <a:xfrm>
            <a:off x="5816600" y="35718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;</a:t>
            </a:r>
            <a:endParaRPr lang="en-US" sz="2000"/>
          </a:p>
        </p:txBody>
      </p:sp>
      <p:sp>
        <p:nvSpPr>
          <p:cNvPr id="54361" name="Freeform 90"/>
          <p:cNvSpPr>
            <a:spLocks/>
          </p:cNvSpPr>
          <p:nvPr/>
        </p:nvSpPr>
        <p:spPr bwMode="auto">
          <a:xfrm>
            <a:off x="5443538" y="2662238"/>
            <a:ext cx="2898775" cy="947737"/>
          </a:xfrm>
          <a:custGeom>
            <a:avLst/>
            <a:gdLst>
              <a:gd name="T0" fmla="*/ 0 w 1826"/>
              <a:gd name="T1" fmla="*/ 935037 h 597"/>
              <a:gd name="T2" fmla="*/ 1077913 w 1826"/>
              <a:gd name="T3" fmla="*/ 935037 h 597"/>
              <a:gd name="T4" fmla="*/ 1077913 w 1826"/>
              <a:gd name="T5" fmla="*/ 947737 h 597"/>
              <a:gd name="T6" fmla="*/ 1077913 w 1826"/>
              <a:gd name="T7" fmla="*/ 935037 h 597"/>
              <a:gd name="T8" fmla="*/ 1436688 w 1826"/>
              <a:gd name="T9" fmla="*/ 922337 h 597"/>
              <a:gd name="T10" fmla="*/ 1436688 w 1826"/>
              <a:gd name="T11" fmla="*/ 935037 h 597"/>
              <a:gd name="T12" fmla="*/ 1436688 w 1826"/>
              <a:gd name="T13" fmla="*/ 922337 h 597"/>
              <a:gd name="T14" fmla="*/ 1808163 w 1826"/>
              <a:gd name="T15" fmla="*/ 833437 h 597"/>
              <a:gd name="T16" fmla="*/ 1820863 w 1826"/>
              <a:gd name="T17" fmla="*/ 846137 h 597"/>
              <a:gd name="T18" fmla="*/ 1808163 w 1826"/>
              <a:gd name="T19" fmla="*/ 833437 h 597"/>
              <a:gd name="T20" fmla="*/ 2166938 w 1826"/>
              <a:gd name="T21" fmla="*/ 447675 h 597"/>
              <a:gd name="T22" fmla="*/ 2166938 w 1826"/>
              <a:gd name="T23" fmla="*/ 447675 h 597"/>
              <a:gd name="T24" fmla="*/ 2166938 w 1826"/>
              <a:gd name="T25" fmla="*/ 447675 h 597"/>
              <a:gd name="T26" fmla="*/ 2525713 w 1826"/>
              <a:gd name="T27" fmla="*/ 128587 h 597"/>
              <a:gd name="T28" fmla="*/ 2525713 w 1826"/>
              <a:gd name="T29" fmla="*/ 128587 h 597"/>
              <a:gd name="T30" fmla="*/ 2525713 w 1826"/>
              <a:gd name="T31" fmla="*/ 128587 h 597"/>
              <a:gd name="T32" fmla="*/ 2886075 w 1826"/>
              <a:gd name="T33" fmla="*/ 0 h 597"/>
              <a:gd name="T34" fmla="*/ 2898775 w 1826"/>
              <a:gd name="T35" fmla="*/ 12700 h 597"/>
              <a:gd name="T36" fmla="*/ 2898775 w 1826"/>
              <a:gd name="T37" fmla="*/ 12700 h 597"/>
              <a:gd name="T38" fmla="*/ 2886075 w 1826"/>
              <a:gd name="T39" fmla="*/ 12700 h 597"/>
              <a:gd name="T40" fmla="*/ 2525713 w 1826"/>
              <a:gd name="T41" fmla="*/ 141287 h 597"/>
              <a:gd name="T42" fmla="*/ 2525713 w 1826"/>
              <a:gd name="T43" fmla="*/ 128587 h 597"/>
              <a:gd name="T44" fmla="*/ 2540000 w 1826"/>
              <a:gd name="T45" fmla="*/ 141287 h 597"/>
              <a:gd name="T46" fmla="*/ 2179638 w 1826"/>
              <a:gd name="T47" fmla="*/ 461962 h 597"/>
              <a:gd name="T48" fmla="*/ 2166938 w 1826"/>
              <a:gd name="T49" fmla="*/ 447675 h 597"/>
              <a:gd name="T50" fmla="*/ 2179638 w 1826"/>
              <a:gd name="T51" fmla="*/ 461962 h 597"/>
              <a:gd name="T52" fmla="*/ 1820863 w 1826"/>
              <a:gd name="T53" fmla="*/ 846137 h 597"/>
              <a:gd name="T54" fmla="*/ 1820863 w 1826"/>
              <a:gd name="T55" fmla="*/ 846137 h 597"/>
              <a:gd name="T56" fmla="*/ 1808163 w 1826"/>
              <a:gd name="T57" fmla="*/ 846137 h 597"/>
              <a:gd name="T58" fmla="*/ 1436688 w 1826"/>
              <a:gd name="T59" fmla="*/ 935037 h 597"/>
              <a:gd name="T60" fmla="*/ 1436688 w 1826"/>
              <a:gd name="T61" fmla="*/ 935037 h 597"/>
              <a:gd name="T62" fmla="*/ 1436688 w 1826"/>
              <a:gd name="T63" fmla="*/ 935037 h 597"/>
              <a:gd name="T64" fmla="*/ 1077913 w 1826"/>
              <a:gd name="T65" fmla="*/ 947737 h 597"/>
              <a:gd name="T66" fmla="*/ 1077913 w 1826"/>
              <a:gd name="T67" fmla="*/ 947737 h 597"/>
              <a:gd name="T68" fmla="*/ 1077913 w 1826"/>
              <a:gd name="T69" fmla="*/ 947737 h 597"/>
              <a:gd name="T70" fmla="*/ 0 w 1826"/>
              <a:gd name="T71" fmla="*/ 947737 h 597"/>
              <a:gd name="T72" fmla="*/ 0 w 1826"/>
              <a:gd name="T73" fmla="*/ 935037 h 59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26" h="597">
                <a:moveTo>
                  <a:pt x="0" y="589"/>
                </a:moveTo>
                <a:lnTo>
                  <a:pt x="679" y="589"/>
                </a:lnTo>
                <a:lnTo>
                  <a:pt x="679" y="597"/>
                </a:lnTo>
                <a:lnTo>
                  <a:pt x="679" y="589"/>
                </a:lnTo>
                <a:lnTo>
                  <a:pt x="905" y="581"/>
                </a:lnTo>
                <a:lnTo>
                  <a:pt x="905" y="589"/>
                </a:lnTo>
                <a:lnTo>
                  <a:pt x="905" y="581"/>
                </a:lnTo>
                <a:lnTo>
                  <a:pt x="1139" y="525"/>
                </a:lnTo>
                <a:lnTo>
                  <a:pt x="1147" y="533"/>
                </a:lnTo>
                <a:lnTo>
                  <a:pt x="1139" y="525"/>
                </a:lnTo>
                <a:lnTo>
                  <a:pt x="1365" y="282"/>
                </a:lnTo>
                <a:lnTo>
                  <a:pt x="1591" y="81"/>
                </a:lnTo>
                <a:lnTo>
                  <a:pt x="1818" y="0"/>
                </a:lnTo>
                <a:lnTo>
                  <a:pt x="1826" y="8"/>
                </a:lnTo>
                <a:lnTo>
                  <a:pt x="1818" y="8"/>
                </a:lnTo>
                <a:lnTo>
                  <a:pt x="1591" y="89"/>
                </a:lnTo>
                <a:lnTo>
                  <a:pt x="1591" y="81"/>
                </a:lnTo>
                <a:lnTo>
                  <a:pt x="1600" y="89"/>
                </a:lnTo>
                <a:lnTo>
                  <a:pt x="1373" y="291"/>
                </a:lnTo>
                <a:lnTo>
                  <a:pt x="1365" y="282"/>
                </a:lnTo>
                <a:lnTo>
                  <a:pt x="1373" y="291"/>
                </a:lnTo>
                <a:lnTo>
                  <a:pt x="1147" y="533"/>
                </a:lnTo>
                <a:lnTo>
                  <a:pt x="1139" y="533"/>
                </a:lnTo>
                <a:lnTo>
                  <a:pt x="905" y="589"/>
                </a:lnTo>
                <a:lnTo>
                  <a:pt x="679" y="597"/>
                </a:lnTo>
                <a:lnTo>
                  <a:pt x="0" y="597"/>
                </a:lnTo>
                <a:lnTo>
                  <a:pt x="0" y="589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2" name="Freeform 91"/>
          <p:cNvSpPr>
            <a:spLocks/>
          </p:cNvSpPr>
          <p:nvPr/>
        </p:nvSpPr>
        <p:spPr bwMode="auto">
          <a:xfrm>
            <a:off x="8688388" y="2073275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12700 w 8"/>
              <a:gd name="T5" fmla="*/ 12700 h 8"/>
              <a:gd name="T6" fmla="*/ 12700 w 8"/>
              <a:gd name="T7" fmla="*/ 12700 h 8"/>
              <a:gd name="T8" fmla="*/ 0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3" name="Freeform 92"/>
          <p:cNvSpPr>
            <a:spLocks/>
          </p:cNvSpPr>
          <p:nvPr/>
        </p:nvSpPr>
        <p:spPr bwMode="auto">
          <a:xfrm>
            <a:off x="8329613" y="2073275"/>
            <a:ext cx="371475" cy="601663"/>
          </a:xfrm>
          <a:custGeom>
            <a:avLst/>
            <a:gdLst>
              <a:gd name="T0" fmla="*/ 0 w 234"/>
              <a:gd name="T1" fmla="*/ 588963 h 379"/>
              <a:gd name="T2" fmla="*/ 12700 w 234"/>
              <a:gd name="T3" fmla="*/ 601663 h 379"/>
              <a:gd name="T4" fmla="*/ 371475 w 234"/>
              <a:gd name="T5" fmla="*/ 12700 h 379"/>
              <a:gd name="T6" fmla="*/ 358775 w 234"/>
              <a:gd name="T7" fmla="*/ 0 h 379"/>
              <a:gd name="T8" fmla="*/ 0 w 234"/>
              <a:gd name="T9" fmla="*/ 588963 h 3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4" h="379">
                <a:moveTo>
                  <a:pt x="0" y="371"/>
                </a:moveTo>
                <a:lnTo>
                  <a:pt x="8" y="379"/>
                </a:lnTo>
                <a:lnTo>
                  <a:pt x="234" y="8"/>
                </a:lnTo>
                <a:lnTo>
                  <a:pt x="226" y="0"/>
                </a:lnTo>
                <a:lnTo>
                  <a:pt x="0" y="371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64" name="Rectangle 93"/>
          <p:cNvSpPr>
            <a:spLocks noChangeArrowheads="1"/>
          </p:cNvSpPr>
          <p:nvPr/>
        </p:nvSpPr>
        <p:spPr bwMode="auto">
          <a:xfrm>
            <a:off x="5451475" y="35718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65" name="Rectangle 94"/>
          <p:cNvSpPr>
            <a:spLocks noChangeArrowheads="1"/>
          </p:cNvSpPr>
          <p:nvPr/>
        </p:nvSpPr>
        <p:spPr bwMode="auto">
          <a:xfrm>
            <a:off x="5810250" y="35718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66" name="Rectangle 95"/>
          <p:cNvSpPr>
            <a:spLocks noChangeArrowheads="1"/>
          </p:cNvSpPr>
          <p:nvPr/>
        </p:nvSpPr>
        <p:spPr bwMode="auto">
          <a:xfrm>
            <a:off x="6169025" y="35718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67" name="Rectangle 96"/>
          <p:cNvSpPr>
            <a:spLocks noChangeArrowheads="1"/>
          </p:cNvSpPr>
          <p:nvPr/>
        </p:nvSpPr>
        <p:spPr bwMode="auto">
          <a:xfrm>
            <a:off x="6529388" y="35718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68" name="Rectangle 97"/>
          <p:cNvSpPr>
            <a:spLocks noChangeArrowheads="1"/>
          </p:cNvSpPr>
          <p:nvPr/>
        </p:nvSpPr>
        <p:spPr bwMode="auto">
          <a:xfrm>
            <a:off x="6888163" y="35591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69" name="Rectangle 98"/>
          <p:cNvSpPr>
            <a:spLocks noChangeArrowheads="1"/>
          </p:cNvSpPr>
          <p:nvPr/>
        </p:nvSpPr>
        <p:spPr bwMode="auto">
          <a:xfrm>
            <a:off x="7259638" y="3468688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70" name="Rectangle 99"/>
          <p:cNvSpPr>
            <a:spLocks noChangeArrowheads="1"/>
          </p:cNvSpPr>
          <p:nvPr/>
        </p:nvSpPr>
        <p:spPr bwMode="auto">
          <a:xfrm>
            <a:off x="7618413" y="3084513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71" name="Rectangle 100"/>
          <p:cNvSpPr>
            <a:spLocks noChangeArrowheads="1"/>
          </p:cNvSpPr>
          <p:nvPr/>
        </p:nvSpPr>
        <p:spPr bwMode="auto">
          <a:xfrm>
            <a:off x="7977188" y="276542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72" name="Rectangle 101"/>
          <p:cNvSpPr>
            <a:spLocks noChangeArrowheads="1"/>
          </p:cNvSpPr>
          <p:nvPr/>
        </p:nvSpPr>
        <p:spPr bwMode="auto">
          <a:xfrm>
            <a:off x="8335963" y="2636838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73" name="Rectangle 102"/>
          <p:cNvSpPr>
            <a:spLocks noChangeArrowheads="1"/>
          </p:cNvSpPr>
          <p:nvPr/>
        </p:nvSpPr>
        <p:spPr bwMode="auto">
          <a:xfrm>
            <a:off x="8696325" y="20605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374" name="Rectangle 103"/>
          <p:cNvSpPr>
            <a:spLocks noChangeArrowheads="1"/>
          </p:cNvSpPr>
          <p:nvPr/>
        </p:nvSpPr>
        <p:spPr bwMode="auto">
          <a:xfrm>
            <a:off x="814388" y="3597275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5" name="Rectangle 104"/>
          <p:cNvSpPr>
            <a:spLocks noChangeArrowheads="1"/>
          </p:cNvSpPr>
          <p:nvPr/>
        </p:nvSpPr>
        <p:spPr bwMode="auto">
          <a:xfrm>
            <a:off x="841375" y="3597275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6" name="Rectangle 105"/>
          <p:cNvSpPr>
            <a:spLocks noChangeArrowheads="1"/>
          </p:cNvSpPr>
          <p:nvPr/>
        </p:nvSpPr>
        <p:spPr bwMode="auto">
          <a:xfrm>
            <a:off x="814388" y="3597275"/>
            <a:ext cx="269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7" name="Rectangle 106"/>
          <p:cNvSpPr>
            <a:spLocks noChangeArrowheads="1"/>
          </p:cNvSpPr>
          <p:nvPr/>
        </p:nvSpPr>
        <p:spPr bwMode="auto">
          <a:xfrm>
            <a:off x="735013" y="350837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</a:t>
            </a:r>
            <a:endParaRPr lang="en-US" sz="2000"/>
          </a:p>
        </p:txBody>
      </p:sp>
      <p:sp>
        <p:nvSpPr>
          <p:cNvPr id="54378" name="Rectangle 107"/>
          <p:cNvSpPr>
            <a:spLocks noChangeArrowheads="1"/>
          </p:cNvSpPr>
          <p:nvPr/>
        </p:nvSpPr>
        <p:spPr bwMode="auto">
          <a:xfrm>
            <a:off x="814388" y="3021013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79" name="Rectangle 108"/>
          <p:cNvSpPr>
            <a:spLocks noChangeArrowheads="1"/>
          </p:cNvSpPr>
          <p:nvPr/>
        </p:nvSpPr>
        <p:spPr bwMode="auto">
          <a:xfrm>
            <a:off x="841375" y="3021013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0" name="Rectangle 109"/>
          <p:cNvSpPr>
            <a:spLocks noChangeArrowheads="1"/>
          </p:cNvSpPr>
          <p:nvPr/>
        </p:nvSpPr>
        <p:spPr bwMode="auto">
          <a:xfrm>
            <a:off x="814388" y="3021013"/>
            <a:ext cx="269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1" name="Rectangle 110"/>
          <p:cNvSpPr>
            <a:spLocks noChangeArrowheads="1"/>
          </p:cNvSpPr>
          <p:nvPr/>
        </p:nvSpPr>
        <p:spPr bwMode="auto">
          <a:xfrm>
            <a:off x="490538" y="2930525"/>
            <a:ext cx="314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0.005</a:t>
            </a:r>
            <a:endParaRPr lang="en-US" sz="2000"/>
          </a:p>
        </p:txBody>
      </p:sp>
      <p:sp>
        <p:nvSpPr>
          <p:cNvPr id="54382" name="Rectangle 111"/>
          <p:cNvSpPr>
            <a:spLocks noChangeArrowheads="1"/>
          </p:cNvSpPr>
          <p:nvPr/>
        </p:nvSpPr>
        <p:spPr bwMode="auto">
          <a:xfrm>
            <a:off x="814388" y="2457450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3" name="Rectangle 112"/>
          <p:cNvSpPr>
            <a:spLocks noChangeArrowheads="1"/>
          </p:cNvSpPr>
          <p:nvPr/>
        </p:nvSpPr>
        <p:spPr bwMode="auto">
          <a:xfrm>
            <a:off x="841375" y="2457450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4" name="Rectangle 113"/>
          <p:cNvSpPr>
            <a:spLocks noChangeArrowheads="1"/>
          </p:cNvSpPr>
          <p:nvPr/>
        </p:nvSpPr>
        <p:spPr bwMode="auto">
          <a:xfrm>
            <a:off x="814388" y="2457450"/>
            <a:ext cx="269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5" name="Rectangle 114"/>
          <p:cNvSpPr>
            <a:spLocks noChangeArrowheads="1"/>
          </p:cNvSpPr>
          <p:nvPr/>
        </p:nvSpPr>
        <p:spPr bwMode="auto">
          <a:xfrm>
            <a:off x="565150" y="2366963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0.01</a:t>
            </a:r>
            <a:endParaRPr lang="en-US" sz="2000"/>
          </a:p>
        </p:txBody>
      </p:sp>
      <p:sp>
        <p:nvSpPr>
          <p:cNvPr id="54386" name="Rectangle 115"/>
          <p:cNvSpPr>
            <a:spLocks noChangeArrowheads="1"/>
          </p:cNvSpPr>
          <p:nvPr/>
        </p:nvSpPr>
        <p:spPr bwMode="auto">
          <a:xfrm>
            <a:off x="814388" y="188118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7" name="Rectangle 116"/>
          <p:cNvSpPr>
            <a:spLocks noChangeArrowheads="1"/>
          </p:cNvSpPr>
          <p:nvPr/>
        </p:nvSpPr>
        <p:spPr bwMode="auto">
          <a:xfrm>
            <a:off x="841375" y="1881188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8" name="Rectangle 117"/>
          <p:cNvSpPr>
            <a:spLocks noChangeArrowheads="1"/>
          </p:cNvSpPr>
          <p:nvPr/>
        </p:nvSpPr>
        <p:spPr bwMode="auto">
          <a:xfrm>
            <a:off x="814388" y="1881188"/>
            <a:ext cx="269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89" name="Rectangle 118"/>
          <p:cNvSpPr>
            <a:spLocks noChangeArrowheads="1"/>
          </p:cNvSpPr>
          <p:nvPr/>
        </p:nvSpPr>
        <p:spPr bwMode="auto">
          <a:xfrm>
            <a:off x="490538" y="1790700"/>
            <a:ext cx="3143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0.015</a:t>
            </a:r>
            <a:endParaRPr lang="en-US" sz="2000"/>
          </a:p>
        </p:txBody>
      </p:sp>
      <p:sp>
        <p:nvSpPr>
          <p:cNvPr id="54390" name="Rectangle 119"/>
          <p:cNvSpPr>
            <a:spLocks noChangeArrowheads="1"/>
          </p:cNvSpPr>
          <p:nvPr/>
        </p:nvSpPr>
        <p:spPr bwMode="auto">
          <a:xfrm>
            <a:off x="814388" y="130333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1" name="Rectangle 120"/>
          <p:cNvSpPr>
            <a:spLocks noChangeArrowheads="1"/>
          </p:cNvSpPr>
          <p:nvPr/>
        </p:nvSpPr>
        <p:spPr bwMode="auto">
          <a:xfrm>
            <a:off x="841375" y="1303338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2" name="Rectangle 121"/>
          <p:cNvSpPr>
            <a:spLocks noChangeArrowheads="1"/>
          </p:cNvSpPr>
          <p:nvPr/>
        </p:nvSpPr>
        <p:spPr bwMode="auto">
          <a:xfrm>
            <a:off x="814388" y="1303338"/>
            <a:ext cx="269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3" name="Rectangle 122"/>
          <p:cNvSpPr>
            <a:spLocks noChangeArrowheads="1"/>
          </p:cNvSpPr>
          <p:nvPr/>
        </p:nvSpPr>
        <p:spPr bwMode="auto">
          <a:xfrm>
            <a:off x="565150" y="122713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0.02</a:t>
            </a:r>
            <a:endParaRPr lang="en-US" sz="2000"/>
          </a:p>
        </p:txBody>
      </p:sp>
      <p:sp>
        <p:nvSpPr>
          <p:cNvPr id="54394" name="Rectangle 123"/>
          <p:cNvSpPr>
            <a:spLocks noChangeArrowheads="1"/>
          </p:cNvSpPr>
          <p:nvPr/>
        </p:nvSpPr>
        <p:spPr bwMode="auto">
          <a:xfrm>
            <a:off x="814388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5" name="Rectangle 124"/>
          <p:cNvSpPr>
            <a:spLocks noChangeArrowheads="1"/>
          </p:cNvSpPr>
          <p:nvPr/>
        </p:nvSpPr>
        <p:spPr bwMode="auto">
          <a:xfrm>
            <a:off x="814388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6" name="Rectangle 125"/>
          <p:cNvSpPr>
            <a:spLocks noChangeArrowheads="1"/>
          </p:cNvSpPr>
          <p:nvPr/>
        </p:nvSpPr>
        <p:spPr bwMode="auto">
          <a:xfrm>
            <a:off x="814388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7" name="Rectangle 126"/>
          <p:cNvSpPr>
            <a:spLocks noChangeArrowheads="1"/>
          </p:cNvSpPr>
          <p:nvPr/>
        </p:nvSpPr>
        <p:spPr bwMode="auto">
          <a:xfrm>
            <a:off x="823913" y="359727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0</a:t>
            </a:r>
            <a:endParaRPr lang="en-US" sz="2000"/>
          </a:p>
        </p:txBody>
      </p:sp>
      <p:sp>
        <p:nvSpPr>
          <p:cNvPr id="54398" name="Rectangle 127"/>
          <p:cNvSpPr>
            <a:spLocks noChangeArrowheads="1"/>
          </p:cNvSpPr>
          <p:nvPr/>
        </p:nvSpPr>
        <p:spPr bwMode="auto">
          <a:xfrm>
            <a:off x="1546225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99" name="Rectangle 128"/>
          <p:cNvSpPr>
            <a:spLocks noChangeArrowheads="1"/>
          </p:cNvSpPr>
          <p:nvPr/>
        </p:nvSpPr>
        <p:spPr bwMode="auto">
          <a:xfrm>
            <a:off x="1546225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0" name="Rectangle 129"/>
          <p:cNvSpPr>
            <a:spLocks noChangeArrowheads="1"/>
          </p:cNvSpPr>
          <p:nvPr/>
        </p:nvSpPr>
        <p:spPr bwMode="auto">
          <a:xfrm>
            <a:off x="1546225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1" name="Rectangle 130"/>
          <p:cNvSpPr>
            <a:spLocks noChangeArrowheads="1"/>
          </p:cNvSpPr>
          <p:nvPr/>
        </p:nvSpPr>
        <p:spPr bwMode="auto">
          <a:xfrm>
            <a:off x="1403350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10000</a:t>
            </a:r>
            <a:endParaRPr lang="en-US" sz="2000"/>
          </a:p>
        </p:txBody>
      </p:sp>
      <p:sp>
        <p:nvSpPr>
          <p:cNvPr id="54402" name="Rectangle 131"/>
          <p:cNvSpPr>
            <a:spLocks noChangeArrowheads="1"/>
          </p:cNvSpPr>
          <p:nvPr/>
        </p:nvSpPr>
        <p:spPr bwMode="auto">
          <a:xfrm>
            <a:off x="2263775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3" name="Rectangle 132"/>
          <p:cNvSpPr>
            <a:spLocks noChangeArrowheads="1"/>
          </p:cNvSpPr>
          <p:nvPr/>
        </p:nvSpPr>
        <p:spPr bwMode="auto">
          <a:xfrm>
            <a:off x="2263775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4" name="Rectangle 133"/>
          <p:cNvSpPr>
            <a:spLocks noChangeArrowheads="1"/>
          </p:cNvSpPr>
          <p:nvPr/>
        </p:nvSpPr>
        <p:spPr bwMode="auto">
          <a:xfrm>
            <a:off x="2263775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5" name="Rectangle 134"/>
          <p:cNvSpPr>
            <a:spLocks noChangeArrowheads="1"/>
          </p:cNvSpPr>
          <p:nvPr/>
        </p:nvSpPr>
        <p:spPr bwMode="auto">
          <a:xfrm>
            <a:off x="2133600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20000</a:t>
            </a:r>
            <a:endParaRPr lang="en-US" sz="2000"/>
          </a:p>
        </p:txBody>
      </p:sp>
      <p:sp>
        <p:nvSpPr>
          <p:cNvPr id="54406" name="Rectangle 135"/>
          <p:cNvSpPr>
            <a:spLocks noChangeArrowheads="1"/>
          </p:cNvSpPr>
          <p:nvPr/>
        </p:nvSpPr>
        <p:spPr bwMode="auto">
          <a:xfrm>
            <a:off x="2995613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7" name="Rectangle 136"/>
          <p:cNvSpPr>
            <a:spLocks noChangeArrowheads="1"/>
          </p:cNvSpPr>
          <p:nvPr/>
        </p:nvSpPr>
        <p:spPr bwMode="auto">
          <a:xfrm>
            <a:off x="2995613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8" name="Rectangle 137"/>
          <p:cNvSpPr>
            <a:spLocks noChangeArrowheads="1"/>
          </p:cNvSpPr>
          <p:nvPr/>
        </p:nvSpPr>
        <p:spPr bwMode="auto">
          <a:xfrm>
            <a:off x="2995613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09" name="Rectangle 138"/>
          <p:cNvSpPr>
            <a:spLocks noChangeArrowheads="1"/>
          </p:cNvSpPr>
          <p:nvPr/>
        </p:nvSpPr>
        <p:spPr bwMode="auto">
          <a:xfrm>
            <a:off x="2851150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30000</a:t>
            </a:r>
            <a:endParaRPr lang="en-US" sz="2000"/>
          </a:p>
        </p:txBody>
      </p:sp>
      <p:sp>
        <p:nvSpPr>
          <p:cNvPr id="54410" name="Rectangle 139"/>
          <p:cNvSpPr>
            <a:spLocks noChangeArrowheads="1"/>
          </p:cNvSpPr>
          <p:nvPr/>
        </p:nvSpPr>
        <p:spPr bwMode="auto">
          <a:xfrm>
            <a:off x="3713163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1" name="Rectangle 140"/>
          <p:cNvSpPr>
            <a:spLocks noChangeArrowheads="1"/>
          </p:cNvSpPr>
          <p:nvPr/>
        </p:nvSpPr>
        <p:spPr bwMode="auto">
          <a:xfrm>
            <a:off x="3713163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2" name="Rectangle 141"/>
          <p:cNvSpPr>
            <a:spLocks noChangeArrowheads="1"/>
          </p:cNvSpPr>
          <p:nvPr/>
        </p:nvSpPr>
        <p:spPr bwMode="auto">
          <a:xfrm>
            <a:off x="3713163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3" name="Rectangle 142"/>
          <p:cNvSpPr>
            <a:spLocks noChangeArrowheads="1"/>
          </p:cNvSpPr>
          <p:nvPr/>
        </p:nvSpPr>
        <p:spPr bwMode="auto">
          <a:xfrm>
            <a:off x="3570288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40000</a:t>
            </a:r>
            <a:endParaRPr lang="en-US" sz="2000"/>
          </a:p>
        </p:txBody>
      </p:sp>
      <p:sp>
        <p:nvSpPr>
          <p:cNvPr id="54414" name="Rectangle 143"/>
          <p:cNvSpPr>
            <a:spLocks noChangeArrowheads="1"/>
          </p:cNvSpPr>
          <p:nvPr/>
        </p:nvSpPr>
        <p:spPr bwMode="auto">
          <a:xfrm>
            <a:off x="4430713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5" name="Rectangle 144"/>
          <p:cNvSpPr>
            <a:spLocks noChangeArrowheads="1"/>
          </p:cNvSpPr>
          <p:nvPr/>
        </p:nvSpPr>
        <p:spPr bwMode="auto">
          <a:xfrm>
            <a:off x="4430713" y="35718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6" name="Rectangle 145"/>
          <p:cNvSpPr>
            <a:spLocks noChangeArrowheads="1"/>
          </p:cNvSpPr>
          <p:nvPr/>
        </p:nvSpPr>
        <p:spPr bwMode="auto">
          <a:xfrm>
            <a:off x="4430713" y="3571875"/>
            <a:ext cx="12700" cy="254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7" name="Rectangle 146"/>
          <p:cNvSpPr>
            <a:spLocks noChangeArrowheads="1"/>
          </p:cNvSpPr>
          <p:nvPr/>
        </p:nvSpPr>
        <p:spPr bwMode="auto">
          <a:xfrm>
            <a:off x="4300538" y="3597275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>
                <a:solidFill>
                  <a:srgbClr val="000000"/>
                </a:solidFill>
                <a:latin typeface="Helvetica" charset="0"/>
              </a:rPr>
              <a:t>50000</a:t>
            </a:r>
            <a:endParaRPr lang="en-US" sz="2000"/>
          </a:p>
        </p:txBody>
      </p:sp>
      <p:sp>
        <p:nvSpPr>
          <p:cNvPr id="54418" name="Rectangle 147"/>
          <p:cNvSpPr>
            <a:spLocks noChangeArrowheads="1"/>
          </p:cNvSpPr>
          <p:nvPr/>
        </p:nvSpPr>
        <p:spPr bwMode="auto">
          <a:xfrm>
            <a:off x="814388" y="3597275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19" name="Rectangle 148"/>
          <p:cNvSpPr>
            <a:spLocks noChangeArrowheads="1"/>
          </p:cNvSpPr>
          <p:nvPr/>
        </p:nvSpPr>
        <p:spPr bwMode="auto">
          <a:xfrm>
            <a:off x="4430713" y="3597275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0" name="Rectangle 149"/>
          <p:cNvSpPr>
            <a:spLocks noChangeArrowheads="1"/>
          </p:cNvSpPr>
          <p:nvPr/>
        </p:nvSpPr>
        <p:spPr bwMode="auto">
          <a:xfrm>
            <a:off x="814388" y="3597275"/>
            <a:ext cx="3616325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1" name="Rectangle 150"/>
          <p:cNvSpPr>
            <a:spLocks noChangeArrowheads="1"/>
          </p:cNvSpPr>
          <p:nvPr/>
        </p:nvSpPr>
        <p:spPr bwMode="auto">
          <a:xfrm>
            <a:off x="814388" y="1303338"/>
            <a:ext cx="12700" cy="158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2" name="Rectangle 151"/>
          <p:cNvSpPr>
            <a:spLocks noChangeArrowheads="1"/>
          </p:cNvSpPr>
          <p:nvPr/>
        </p:nvSpPr>
        <p:spPr bwMode="auto">
          <a:xfrm>
            <a:off x="814388" y="3597275"/>
            <a:ext cx="12700" cy="1588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3" name="Rectangle 152"/>
          <p:cNvSpPr>
            <a:spLocks noChangeArrowheads="1"/>
          </p:cNvSpPr>
          <p:nvPr/>
        </p:nvSpPr>
        <p:spPr bwMode="auto">
          <a:xfrm>
            <a:off x="814388" y="1303338"/>
            <a:ext cx="12700" cy="2293937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24" name="Rectangle 153"/>
          <p:cNvSpPr>
            <a:spLocks noChangeArrowheads="1"/>
          </p:cNvSpPr>
          <p:nvPr/>
        </p:nvSpPr>
        <p:spPr bwMode="auto">
          <a:xfrm rot="-5400000">
            <a:off x="254000" y="2924176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R</a:t>
            </a:r>
            <a:endParaRPr lang="en-US" sz="2000"/>
          </a:p>
        </p:txBody>
      </p:sp>
      <p:sp>
        <p:nvSpPr>
          <p:cNvPr id="54425" name="Rectangle 154"/>
          <p:cNvSpPr>
            <a:spLocks noChangeArrowheads="1"/>
          </p:cNvSpPr>
          <p:nvPr/>
        </p:nvSpPr>
        <p:spPr bwMode="auto">
          <a:xfrm rot="-5400000">
            <a:off x="265113" y="284797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e</a:t>
            </a:r>
            <a:endParaRPr lang="en-US" sz="2000"/>
          </a:p>
        </p:txBody>
      </p:sp>
      <p:sp>
        <p:nvSpPr>
          <p:cNvPr id="54426" name="Rectangle 155"/>
          <p:cNvSpPr>
            <a:spLocks noChangeArrowheads="1"/>
          </p:cNvSpPr>
          <p:nvPr/>
        </p:nvSpPr>
        <p:spPr bwMode="auto">
          <a:xfrm rot="-5400000">
            <a:off x="278607" y="2788444"/>
            <a:ext cx="428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f</a:t>
            </a:r>
            <a:endParaRPr lang="en-US" sz="2000"/>
          </a:p>
        </p:txBody>
      </p:sp>
      <p:sp>
        <p:nvSpPr>
          <p:cNvPr id="54427" name="Rectangle 156"/>
          <p:cNvSpPr>
            <a:spLocks noChangeArrowheads="1"/>
          </p:cNvSpPr>
          <p:nvPr/>
        </p:nvSpPr>
        <p:spPr bwMode="auto">
          <a:xfrm rot="-5400000">
            <a:off x="261144" y="2712244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u</a:t>
            </a:r>
            <a:endParaRPr lang="en-US" sz="2000"/>
          </a:p>
        </p:txBody>
      </p:sp>
      <p:sp>
        <p:nvSpPr>
          <p:cNvPr id="54428" name="Rectangle 157"/>
          <p:cNvSpPr>
            <a:spLocks noChangeArrowheads="1"/>
          </p:cNvSpPr>
          <p:nvPr/>
        </p:nvSpPr>
        <p:spPr bwMode="auto">
          <a:xfrm rot="-5400000">
            <a:off x="265113" y="264318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s</a:t>
            </a:r>
            <a:endParaRPr lang="en-US" sz="2000"/>
          </a:p>
        </p:txBody>
      </p:sp>
      <p:sp>
        <p:nvSpPr>
          <p:cNvPr id="54429" name="Rectangle 158"/>
          <p:cNvSpPr>
            <a:spLocks noChangeArrowheads="1"/>
          </p:cNvSpPr>
          <p:nvPr/>
        </p:nvSpPr>
        <p:spPr bwMode="auto">
          <a:xfrm rot="-5400000">
            <a:off x="265113" y="2565400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a</a:t>
            </a:r>
            <a:endParaRPr lang="en-US" sz="2000"/>
          </a:p>
        </p:txBody>
      </p:sp>
      <p:sp>
        <p:nvSpPr>
          <p:cNvPr id="54430" name="Rectangle 159"/>
          <p:cNvSpPr>
            <a:spLocks noChangeArrowheads="1"/>
          </p:cNvSpPr>
          <p:nvPr/>
        </p:nvSpPr>
        <p:spPr bwMode="auto">
          <a:xfrm rot="-5400000">
            <a:off x="282575" y="2514601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l</a:t>
            </a:r>
            <a:endParaRPr lang="en-US" sz="2000"/>
          </a:p>
        </p:txBody>
      </p:sp>
      <p:sp>
        <p:nvSpPr>
          <p:cNvPr id="54431" name="Rectangle 160"/>
          <p:cNvSpPr>
            <a:spLocks noChangeArrowheads="1"/>
          </p:cNvSpPr>
          <p:nvPr/>
        </p:nvSpPr>
        <p:spPr bwMode="auto">
          <a:xfrm rot="-5400000">
            <a:off x="282575" y="2476501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 </a:t>
            </a:r>
            <a:endParaRPr lang="en-US" sz="2000"/>
          </a:p>
        </p:txBody>
      </p:sp>
      <p:sp>
        <p:nvSpPr>
          <p:cNvPr id="54432" name="Rectangle 161"/>
          <p:cNvSpPr>
            <a:spLocks noChangeArrowheads="1"/>
          </p:cNvSpPr>
          <p:nvPr/>
        </p:nvSpPr>
        <p:spPr bwMode="auto">
          <a:xfrm rot="-5400000">
            <a:off x="257969" y="2404269"/>
            <a:ext cx="84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P</a:t>
            </a:r>
            <a:endParaRPr lang="en-US" sz="2000"/>
          </a:p>
        </p:txBody>
      </p:sp>
      <p:sp>
        <p:nvSpPr>
          <p:cNvPr id="54433" name="Rectangle 162"/>
          <p:cNvSpPr>
            <a:spLocks noChangeArrowheads="1"/>
          </p:cNvSpPr>
          <p:nvPr/>
        </p:nvSpPr>
        <p:spPr bwMode="auto">
          <a:xfrm rot="-5400000">
            <a:off x="275432" y="2334419"/>
            <a:ext cx="49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r</a:t>
            </a:r>
            <a:endParaRPr lang="en-US" sz="2000"/>
          </a:p>
        </p:txBody>
      </p:sp>
      <p:sp>
        <p:nvSpPr>
          <p:cNvPr id="54434" name="Rectangle 163"/>
          <p:cNvSpPr>
            <a:spLocks noChangeArrowheads="1"/>
          </p:cNvSpPr>
          <p:nvPr/>
        </p:nvSpPr>
        <p:spPr bwMode="auto">
          <a:xfrm rot="-5400000">
            <a:off x="261144" y="2264569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o</a:t>
            </a:r>
            <a:endParaRPr lang="en-US" sz="2000"/>
          </a:p>
        </p:txBody>
      </p:sp>
      <p:sp>
        <p:nvSpPr>
          <p:cNvPr id="54435" name="Rectangle 164"/>
          <p:cNvSpPr>
            <a:spLocks noChangeArrowheads="1"/>
          </p:cNvSpPr>
          <p:nvPr/>
        </p:nvSpPr>
        <p:spPr bwMode="auto">
          <a:xfrm rot="-5400000">
            <a:off x="261144" y="2186782"/>
            <a:ext cx="777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b</a:t>
            </a:r>
            <a:endParaRPr lang="en-US" sz="2000"/>
          </a:p>
        </p:txBody>
      </p:sp>
      <p:sp>
        <p:nvSpPr>
          <p:cNvPr id="54436" name="Rectangle 165"/>
          <p:cNvSpPr>
            <a:spLocks noChangeArrowheads="1"/>
          </p:cNvSpPr>
          <p:nvPr/>
        </p:nvSpPr>
        <p:spPr bwMode="auto">
          <a:xfrm rot="-5400000">
            <a:off x="265113" y="211772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a</a:t>
            </a:r>
            <a:endParaRPr lang="en-US" sz="2000"/>
          </a:p>
        </p:txBody>
      </p:sp>
      <p:sp>
        <p:nvSpPr>
          <p:cNvPr id="54437" name="Rectangle 166"/>
          <p:cNvSpPr>
            <a:spLocks noChangeArrowheads="1"/>
          </p:cNvSpPr>
          <p:nvPr/>
        </p:nvSpPr>
        <p:spPr bwMode="auto">
          <a:xfrm rot="-5400000">
            <a:off x="261144" y="2032794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b</a:t>
            </a:r>
            <a:endParaRPr lang="en-US" sz="2000"/>
          </a:p>
        </p:txBody>
      </p:sp>
      <p:sp>
        <p:nvSpPr>
          <p:cNvPr id="54438" name="Rectangle 167"/>
          <p:cNvSpPr>
            <a:spLocks noChangeArrowheads="1"/>
          </p:cNvSpPr>
          <p:nvPr/>
        </p:nvSpPr>
        <p:spPr bwMode="auto">
          <a:xfrm rot="-5400000">
            <a:off x="282575" y="1976438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i</a:t>
            </a:r>
            <a:endParaRPr lang="en-US" sz="2000"/>
          </a:p>
        </p:txBody>
      </p:sp>
      <p:sp>
        <p:nvSpPr>
          <p:cNvPr id="54439" name="Rectangle 168"/>
          <p:cNvSpPr>
            <a:spLocks noChangeArrowheads="1"/>
          </p:cNvSpPr>
          <p:nvPr/>
        </p:nvSpPr>
        <p:spPr bwMode="auto">
          <a:xfrm rot="-5400000">
            <a:off x="282575" y="1938338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l</a:t>
            </a:r>
            <a:endParaRPr lang="en-US" sz="2000"/>
          </a:p>
        </p:txBody>
      </p:sp>
      <p:sp>
        <p:nvSpPr>
          <p:cNvPr id="54440" name="Rectangle 169"/>
          <p:cNvSpPr>
            <a:spLocks noChangeArrowheads="1"/>
          </p:cNvSpPr>
          <p:nvPr/>
        </p:nvSpPr>
        <p:spPr bwMode="auto">
          <a:xfrm rot="-5400000">
            <a:off x="282575" y="1898651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i</a:t>
            </a:r>
            <a:endParaRPr lang="en-US" sz="2000"/>
          </a:p>
        </p:txBody>
      </p:sp>
      <p:sp>
        <p:nvSpPr>
          <p:cNvPr id="54441" name="Rectangle 170"/>
          <p:cNvSpPr>
            <a:spLocks noChangeArrowheads="1"/>
          </p:cNvSpPr>
          <p:nvPr/>
        </p:nvSpPr>
        <p:spPr bwMode="auto">
          <a:xfrm rot="-5400000">
            <a:off x="278606" y="1866107"/>
            <a:ext cx="428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t</a:t>
            </a:r>
            <a:endParaRPr lang="en-US" sz="2000"/>
          </a:p>
        </p:txBody>
      </p:sp>
      <p:sp>
        <p:nvSpPr>
          <p:cNvPr id="54442" name="Rectangle 171"/>
          <p:cNvSpPr>
            <a:spLocks noChangeArrowheads="1"/>
          </p:cNvSpPr>
          <p:nvPr/>
        </p:nvSpPr>
        <p:spPr bwMode="auto">
          <a:xfrm rot="-5400000">
            <a:off x="266700" y="1797051"/>
            <a:ext cx="66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y</a:t>
            </a:r>
            <a:endParaRPr lang="en-US" sz="2000"/>
          </a:p>
        </p:txBody>
      </p:sp>
      <p:sp>
        <p:nvSpPr>
          <p:cNvPr id="54443" name="Rectangle 172"/>
          <p:cNvSpPr>
            <a:spLocks noChangeArrowheads="1"/>
          </p:cNvSpPr>
          <p:nvPr/>
        </p:nvSpPr>
        <p:spPr bwMode="auto">
          <a:xfrm>
            <a:off x="2517775" y="3751263"/>
            <a:ext cx="3508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Users</a:t>
            </a:r>
            <a:endParaRPr lang="en-US" sz="2000"/>
          </a:p>
        </p:txBody>
      </p:sp>
      <p:sp>
        <p:nvSpPr>
          <p:cNvPr id="54444" name="Rectangle 173"/>
          <p:cNvSpPr>
            <a:spLocks noChangeArrowheads="1"/>
          </p:cNvSpPr>
          <p:nvPr/>
        </p:nvSpPr>
        <p:spPr bwMode="auto">
          <a:xfrm>
            <a:off x="1430338" y="1136650"/>
            <a:ext cx="3052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1000" b="1">
                <a:solidFill>
                  <a:srgbClr val="000000"/>
                </a:solidFill>
                <a:latin typeface="Helvetica" charset="0"/>
              </a:rPr>
              <a:t>Refusal probability, 96 GB cache, 155 Mbit/s uplink</a:t>
            </a:r>
            <a:endParaRPr lang="en-US" sz="2000"/>
          </a:p>
        </p:txBody>
      </p:sp>
      <p:sp>
        <p:nvSpPr>
          <p:cNvPr id="54445" name="Rectangle 174"/>
          <p:cNvSpPr>
            <a:spLocks noChangeArrowheads="1"/>
          </p:cNvSpPr>
          <p:nvPr/>
        </p:nvSpPr>
        <p:spPr bwMode="auto">
          <a:xfrm>
            <a:off x="1827213" y="1573213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46" name="Rectangle 175"/>
          <p:cNvSpPr>
            <a:spLocks noChangeArrowheads="1"/>
          </p:cNvSpPr>
          <p:nvPr/>
        </p:nvSpPr>
        <p:spPr bwMode="auto">
          <a:xfrm>
            <a:off x="2212975" y="1573213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47" name="Rectangle 176"/>
          <p:cNvSpPr>
            <a:spLocks noChangeArrowheads="1"/>
          </p:cNvSpPr>
          <p:nvPr/>
        </p:nvSpPr>
        <p:spPr bwMode="auto">
          <a:xfrm>
            <a:off x="1185863" y="3571875"/>
            <a:ext cx="523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G</a:t>
            </a:r>
            <a:endParaRPr lang="en-US" sz="2000"/>
          </a:p>
        </p:txBody>
      </p:sp>
      <p:sp>
        <p:nvSpPr>
          <p:cNvPr id="54448" name="Rectangle 177"/>
          <p:cNvSpPr>
            <a:spLocks noChangeArrowheads="1"/>
          </p:cNvSpPr>
          <p:nvPr/>
        </p:nvSpPr>
        <p:spPr bwMode="auto">
          <a:xfrm>
            <a:off x="1546225" y="3571875"/>
            <a:ext cx="523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G</a:t>
            </a:r>
            <a:endParaRPr lang="en-US" sz="2000"/>
          </a:p>
        </p:txBody>
      </p:sp>
      <p:sp>
        <p:nvSpPr>
          <p:cNvPr id="54449" name="Rectangle 178"/>
          <p:cNvSpPr>
            <a:spLocks noChangeArrowheads="1"/>
          </p:cNvSpPr>
          <p:nvPr/>
        </p:nvSpPr>
        <p:spPr bwMode="auto">
          <a:xfrm>
            <a:off x="1905000" y="3571875"/>
            <a:ext cx="523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G</a:t>
            </a:r>
            <a:endParaRPr lang="en-US" sz="2000"/>
          </a:p>
        </p:txBody>
      </p:sp>
      <p:sp>
        <p:nvSpPr>
          <p:cNvPr id="54450" name="Rectangle 179"/>
          <p:cNvSpPr>
            <a:spLocks noChangeArrowheads="1"/>
          </p:cNvSpPr>
          <p:nvPr/>
        </p:nvSpPr>
        <p:spPr bwMode="auto">
          <a:xfrm>
            <a:off x="2263775" y="3508375"/>
            <a:ext cx="523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G</a:t>
            </a:r>
            <a:endParaRPr lang="en-US" sz="2000"/>
          </a:p>
        </p:txBody>
      </p:sp>
      <p:sp>
        <p:nvSpPr>
          <p:cNvPr id="54451" name="Rectangle 180"/>
          <p:cNvSpPr>
            <a:spLocks noChangeArrowheads="1"/>
          </p:cNvSpPr>
          <p:nvPr/>
        </p:nvSpPr>
        <p:spPr bwMode="auto">
          <a:xfrm>
            <a:off x="4071938" y="2841625"/>
            <a:ext cx="5238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G</a:t>
            </a:r>
            <a:endParaRPr lang="en-US" sz="2000"/>
          </a:p>
        </p:txBody>
      </p:sp>
      <p:sp>
        <p:nvSpPr>
          <p:cNvPr id="54452" name="Rectangle 181"/>
          <p:cNvSpPr>
            <a:spLocks noChangeArrowheads="1"/>
          </p:cNvSpPr>
          <p:nvPr/>
        </p:nvSpPr>
        <p:spPr bwMode="auto">
          <a:xfrm>
            <a:off x="1827213" y="1752600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53" name="Rectangle 182"/>
          <p:cNvSpPr>
            <a:spLocks noChangeArrowheads="1"/>
          </p:cNvSpPr>
          <p:nvPr/>
        </p:nvSpPr>
        <p:spPr bwMode="auto">
          <a:xfrm>
            <a:off x="2212975" y="1752600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54" name="Rectangle 183"/>
          <p:cNvSpPr>
            <a:spLocks noChangeArrowheads="1"/>
          </p:cNvSpPr>
          <p:nvPr/>
        </p:nvSpPr>
        <p:spPr bwMode="auto">
          <a:xfrm>
            <a:off x="1560513" y="35718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;</a:t>
            </a:r>
            <a:endParaRPr lang="en-US" sz="2000"/>
          </a:p>
        </p:txBody>
      </p:sp>
      <p:sp>
        <p:nvSpPr>
          <p:cNvPr id="54455" name="Rectangle 184"/>
          <p:cNvSpPr>
            <a:spLocks noChangeArrowheads="1"/>
          </p:cNvSpPr>
          <p:nvPr/>
        </p:nvSpPr>
        <p:spPr bwMode="auto">
          <a:xfrm>
            <a:off x="3368675" y="2970213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;</a:t>
            </a:r>
            <a:endParaRPr lang="en-US" sz="2000"/>
          </a:p>
        </p:txBody>
      </p:sp>
      <p:sp>
        <p:nvSpPr>
          <p:cNvPr id="54456" name="Rectangle 185"/>
          <p:cNvSpPr>
            <a:spLocks noChangeArrowheads="1"/>
          </p:cNvSpPr>
          <p:nvPr/>
        </p:nvSpPr>
        <p:spPr bwMode="auto">
          <a:xfrm>
            <a:off x="1827213" y="193198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57" name="Rectangle 186"/>
          <p:cNvSpPr>
            <a:spLocks noChangeArrowheads="1"/>
          </p:cNvSpPr>
          <p:nvPr/>
        </p:nvSpPr>
        <p:spPr bwMode="auto">
          <a:xfrm>
            <a:off x="2212975" y="1931988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58" name="Freeform 187"/>
          <p:cNvSpPr>
            <a:spLocks/>
          </p:cNvSpPr>
          <p:nvPr/>
        </p:nvSpPr>
        <p:spPr bwMode="auto">
          <a:xfrm>
            <a:off x="1187450" y="2867025"/>
            <a:ext cx="2897188" cy="742950"/>
          </a:xfrm>
          <a:custGeom>
            <a:avLst/>
            <a:gdLst>
              <a:gd name="T0" fmla="*/ 0 w 1825"/>
              <a:gd name="T1" fmla="*/ 730250 h 468"/>
              <a:gd name="T2" fmla="*/ 717550 w 1825"/>
              <a:gd name="T3" fmla="*/ 730250 h 468"/>
              <a:gd name="T4" fmla="*/ 717550 w 1825"/>
              <a:gd name="T5" fmla="*/ 742950 h 468"/>
              <a:gd name="T6" fmla="*/ 717550 w 1825"/>
              <a:gd name="T7" fmla="*/ 730250 h 468"/>
              <a:gd name="T8" fmla="*/ 1076325 w 1825"/>
              <a:gd name="T9" fmla="*/ 654050 h 468"/>
              <a:gd name="T10" fmla="*/ 1089025 w 1825"/>
              <a:gd name="T11" fmla="*/ 666750 h 468"/>
              <a:gd name="T12" fmla="*/ 1076325 w 1825"/>
              <a:gd name="T13" fmla="*/ 654050 h 468"/>
              <a:gd name="T14" fmla="*/ 1808163 w 1825"/>
              <a:gd name="T15" fmla="*/ 230188 h 468"/>
              <a:gd name="T16" fmla="*/ 1808163 w 1825"/>
              <a:gd name="T17" fmla="*/ 230188 h 468"/>
              <a:gd name="T18" fmla="*/ 1808163 w 1825"/>
              <a:gd name="T19" fmla="*/ 230188 h 468"/>
              <a:gd name="T20" fmla="*/ 2166938 w 1825"/>
              <a:gd name="T21" fmla="*/ 128588 h 468"/>
              <a:gd name="T22" fmla="*/ 2166938 w 1825"/>
              <a:gd name="T23" fmla="*/ 141288 h 468"/>
              <a:gd name="T24" fmla="*/ 2166938 w 1825"/>
              <a:gd name="T25" fmla="*/ 128588 h 468"/>
              <a:gd name="T26" fmla="*/ 2525713 w 1825"/>
              <a:gd name="T27" fmla="*/ 0 h 468"/>
              <a:gd name="T28" fmla="*/ 2525713 w 1825"/>
              <a:gd name="T29" fmla="*/ 0 h 468"/>
              <a:gd name="T30" fmla="*/ 2525713 w 1825"/>
              <a:gd name="T31" fmla="*/ 0 h 468"/>
              <a:gd name="T32" fmla="*/ 2884488 w 1825"/>
              <a:gd name="T33" fmla="*/ 0 h 468"/>
              <a:gd name="T34" fmla="*/ 2897188 w 1825"/>
              <a:gd name="T35" fmla="*/ 12700 h 468"/>
              <a:gd name="T36" fmla="*/ 2897188 w 1825"/>
              <a:gd name="T37" fmla="*/ 12700 h 468"/>
              <a:gd name="T38" fmla="*/ 2884488 w 1825"/>
              <a:gd name="T39" fmla="*/ 12700 h 468"/>
              <a:gd name="T40" fmla="*/ 2525713 w 1825"/>
              <a:gd name="T41" fmla="*/ 12700 h 468"/>
              <a:gd name="T42" fmla="*/ 2525713 w 1825"/>
              <a:gd name="T43" fmla="*/ 0 h 468"/>
              <a:gd name="T44" fmla="*/ 2525713 w 1825"/>
              <a:gd name="T45" fmla="*/ 12700 h 468"/>
              <a:gd name="T46" fmla="*/ 2166938 w 1825"/>
              <a:gd name="T47" fmla="*/ 141288 h 468"/>
              <a:gd name="T48" fmla="*/ 2166938 w 1825"/>
              <a:gd name="T49" fmla="*/ 141288 h 468"/>
              <a:gd name="T50" fmla="*/ 2166938 w 1825"/>
              <a:gd name="T51" fmla="*/ 141288 h 468"/>
              <a:gd name="T52" fmla="*/ 1808163 w 1825"/>
              <a:gd name="T53" fmla="*/ 242888 h 468"/>
              <a:gd name="T54" fmla="*/ 1808163 w 1825"/>
              <a:gd name="T55" fmla="*/ 230188 h 468"/>
              <a:gd name="T56" fmla="*/ 1820863 w 1825"/>
              <a:gd name="T57" fmla="*/ 242888 h 468"/>
              <a:gd name="T58" fmla="*/ 1089025 w 1825"/>
              <a:gd name="T59" fmla="*/ 666750 h 468"/>
              <a:gd name="T60" fmla="*/ 1089025 w 1825"/>
              <a:gd name="T61" fmla="*/ 666750 h 468"/>
              <a:gd name="T62" fmla="*/ 1076325 w 1825"/>
              <a:gd name="T63" fmla="*/ 666750 h 468"/>
              <a:gd name="T64" fmla="*/ 717550 w 1825"/>
              <a:gd name="T65" fmla="*/ 742950 h 468"/>
              <a:gd name="T66" fmla="*/ 717550 w 1825"/>
              <a:gd name="T67" fmla="*/ 742950 h 468"/>
              <a:gd name="T68" fmla="*/ 717550 w 1825"/>
              <a:gd name="T69" fmla="*/ 742950 h 468"/>
              <a:gd name="T70" fmla="*/ 0 w 1825"/>
              <a:gd name="T71" fmla="*/ 742950 h 468"/>
              <a:gd name="T72" fmla="*/ 0 w 1825"/>
              <a:gd name="T73" fmla="*/ 730250 h 4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25" h="468">
                <a:moveTo>
                  <a:pt x="0" y="460"/>
                </a:moveTo>
                <a:lnTo>
                  <a:pt x="452" y="460"/>
                </a:lnTo>
                <a:lnTo>
                  <a:pt x="452" y="468"/>
                </a:lnTo>
                <a:lnTo>
                  <a:pt x="452" y="460"/>
                </a:lnTo>
                <a:lnTo>
                  <a:pt x="678" y="412"/>
                </a:lnTo>
                <a:lnTo>
                  <a:pt x="686" y="420"/>
                </a:lnTo>
                <a:lnTo>
                  <a:pt x="678" y="412"/>
                </a:lnTo>
                <a:lnTo>
                  <a:pt x="1139" y="145"/>
                </a:lnTo>
                <a:lnTo>
                  <a:pt x="1365" y="81"/>
                </a:lnTo>
                <a:lnTo>
                  <a:pt x="1365" y="89"/>
                </a:lnTo>
                <a:lnTo>
                  <a:pt x="1365" y="81"/>
                </a:lnTo>
                <a:lnTo>
                  <a:pt x="1591" y="0"/>
                </a:lnTo>
                <a:lnTo>
                  <a:pt x="1817" y="0"/>
                </a:lnTo>
                <a:lnTo>
                  <a:pt x="1825" y="8"/>
                </a:lnTo>
                <a:lnTo>
                  <a:pt x="1817" y="8"/>
                </a:lnTo>
                <a:lnTo>
                  <a:pt x="1591" y="8"/>
                </a:lnTo>
                <a:lnTo>
                  <a:pt x="1591" y="0"/>
                </a:lnTo>
                <a:lnTo>
                  <a:pt x="1591" y="8"/>
                </a:lnTo>
                <a:lnTo>
                  <a:pt x="1365" y="89"/>
                </a:lnTo>
                <a:lnTo>
                  <a:pt x="1139" y="153"/>
                </a:lnTo>
                <a:lnTo>
                  <a:pt x="1139" y="145"/>
                </a:lnTo>
                <a:lnTo>
                  <a:pt x="1147" y="153"/>
                </a:lnTo>
                <a:lnTo>
                  <a:pt x="686" y="420"/>
                </a:lnTo>
                <a:lnTo>
                  <a:pt x="678" y="420"/>
                </a:lnTo>
                <a:lnTo>
                  <a:pt x="452" y="468"/>
                </a:lnTo>
                <a:lnTo>
                  <a:pt x="0" y="468"/>
                </a:lnTo>
                <a:lnTo>
                  <a:pt x="0" y="46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59" name="Freeform 188"/>
          <p:cNvSpPr>
            <a:spLocks/>
          </p:cNvSpPr>
          <p:nvPr/>
        </p:nvSpPr>
        <p:spPr bwMode="auto">
          <a:xfrm>
            <a:off x="4430713" y="2636838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12700 w 8"/>
              <a:gd name="T5" fmla="*/ 12700 h 8"/>
              <a:gd name="T6" fmla="*/ 12700 w 8"/>
              <a:gd name="T7" fmla="*/ 12700 h 8"/>
              <a:gd name="T8" fmla="*/ 0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60" name="Freeform 189"/>
          <p:cNvSpPr>
            <a:spLocks/>
          </p:cNvSpPr>
          <p:nvPr/>
        </p:nvSpPr>
        <p:spPr bwMode="auto">
          <a:xfrm>
            <a:off x="4071938" y="2636838"/>
            <a:ext cx="371475" cy="242887"/>
          </a:xfrm>
          <a:custGeom>
            <a:avLst/>
            <a:gdLst>
              <a:gd name="T0" fmla="*/ 0 w 234"/>
              <a:gd name="T1" fmla="*/ 230187 h 153"/>
              <a:gd name="T2" fmla="*/ 12700 w 234"/>
              <a:gd name="T3" fmla="*/ 242887 h 153"/>
              <a:gd name="T4" fmla="*/ 371475 w 234"/>
              <a:gd name="T5" fmla="*/ 12700 h 153"/>
              <a:gd name="T6" fmla="*/ 358775 w 234"/>
              <a:gd name="T7" fmla="*/ 0 h 153"/>
              <a:gd name="T8" fmla="*/ 0 w 234"/>
              <a:gd name="T9" fmla="*/ 230187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4" h="153">
                <a:moveTo>
                  <a:pt x="0" y="145"/>
                </a:moveTo>
                <a:lnTo>
                  <a:pt x="8" y="153"/>
                </a:lnTo>
                <a:lnTo>
                  <a:pt x="234" y="8"/>
                </a:lnTo>
                <a:lnTo>
                  <a:pt x="226" y="0"/>
                </a:lnTo>
                <a:lnTo>
                  <a:pt x="0" y="145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61" name="Rectangle 190"/>
          <p:cNvSpPr>
            <a:spLocks noChangeArrowheads="1"/>
          </p:cNvSpPr>
          <p:nvPr/>
        </p:nvSpPr>
        <p:spPr bwMode="auto">
          <a:xfrm>
            <a:off x="1193800" y="35718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462" name="Rectangle 191"/>
          <p:cNvSpPr>
            <a:spLocks noChangeArrowheads="1"/>
          </p:cNvSpPr>
          <p:nvPr/>
        </p:nvSpPr>
        <p:spPr bwMode="auto">
          <a:xfrm>
            <a:off x="1912938" y="35718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463" name="Rectangle 192"/>
          <p:cNvSpPr>
            <a:spLocks noChangeArrowheads="1"/>
          </p:cNvSpPr>
          <p:nvPr/>
        </p:nvSpPr>
        <p:spPr bwMode="auto">
          <a:xfrm>
            <a:off x="2271713" y="350837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464" name="Rectangle 193"/>
          <p:cNvSpPr>
            <a:spLocks noChangeArrowheads="1"/>
          </p:cNvSpPr>
          <p:nvPr/>
        </p:nvSpPr>
        <p:spPr bwMode="auto">
          <a:xfrm>
            <a:off x="2630488" y="3316288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465" name="Rectangle 194"/>
          <p:cNvSpPr>
            <a:spLocks noChangeArrowheads="1"/>
          </p:cNvSpPr>
          <p:nvPr/>
        </p:nvSpPr>
        <p:spPr bwMode="auto">
          <a:xfrm>
            <a:off x="3001963" y="3084513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466" name="Rectangle 195"/>
          <p:cNvSpPr>
            <a:spLocks noChangeArrowheads="1"/>
          </p:cNvSpPr>
          <p:nvPr/>
        </p:nvSpPr>
        <p:spPr bwMode="auto">
          <a:xfrm>
            <a:off x="3362325" y="2970213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467" name="Rectangle 196"/>
          <p:cNvSpPr>
            <a:spLocks noChangeArrowheads="1"/>
          </p:cNvSpPr>
          <p:nvPr/>
        </p:nvSpPr>
        <p:spPr bwMode="auto">
          <a:xfrm>
            <a:off x="4079875" y="2841625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468" name="Rectangle 197"/>
          <p:cNvSpPr>
            <a:spLocks noChangeArrowheads="1"/>
          </p:cNvSpPr>
          <p:nvPr/>
        </p:nvSpPr>
        <p:spPr bwMode="auto">
          <a:xfrm>
            <a:off x="4451350" y="2624138"/>
            <a:ext cx="476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</a:pPr>
            <a:r>
              <a:rPr lang="en-US" sz="500">
                <a:solidFill>
                  <a:srgbClr val="000000"/>
                </a:solidFill>
                <a:latin typeface="ZapfDingbats" charset="0"/>
              </a:rPr>
              <a:t>n</a:t>
            </a:r>
            <a:endParaRPr lang="en-US" sz="2000"/>
          </a:p>
        </p:txBody>
      </p:sp>
      <p:sp>
        <p:nvSpPr>
          <p:cNvPr id="54469" name="Freeform 198"/>
          <p:cNvSpPr>
            <a:spLocks/>
          </p:cNvSpPr>
          <p:nvPr/>
        </p:nvSpPr>
        <p:spPr bwMode="auto">
          <a:xfrm>
            <a:off x="1905000" y="3622675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12700 w 8"/>
              <a:gd name="T5" fmla="*/ 12700 h 8"/>
              <a:gd name="T6" fmla="*/ 12700 w 8"/>
              <a:gd name="T7" fmla="*/ 12700 h 8"/>
              <a:gd name="T8" fmla="*/ 0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0" name="Freeform 199"/>
          <p:cNvSpPr>
            <a:spLocks/>
          </p:cNvSpPr>
          <p:nvPr/>
        </p:nvSpPr>
        <p:spPr bwMode="auto">
          <a:xfrm>
            <a:off x="1917700" y="3609975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12700 w 8"/>
              <a:gd name="T5" fmla="*/ 12700 h 8"/>
              <a:gd name="T6" fmla="*/ 12700 w 8"/>
              <a:gd name="T7" fmla="*/ 12700 h 8"/>
              <a:gd name="T8" fmla="*/ 0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1" name="Freeform 200"/>
          <p:cNvSpPr>
            <a:spLocks/>
          </p:cNvSpPr>
          <p:nvPr/>
        </p:nvSpPr>
        <p:spPr bwMode="auto">
          <a:xfrm>
            <a:off x="1905000" y="3609975"/>
            <a:ext cx="25400" cy="25400"/>
          </a:xfrm>
          <a:custGeom>
            <a:avLst/>
            <a:gdLst>
              <a:gd name="T0" fmla="*/ 0 w 16"/>
              <a:gd name="T1" fmla="*/ 12700 h 16"/>
              <a:gd name="T2" fmla="*/ 12700 w 16"/>
              <a:gd name="T3" fmla="*/ 25400 h 16"/>
              <a:gd name="T4" fmla="*/ 25400 w 16"/>
              <a:gd name="T5" fmla="*/ 12700 h 16"/>
              <a:gd name="T6" fmla="*/ 12700 w 16"/>
              <a:gd name="T7" fmla="*/ 0 h 16"/>
              <a:gd name="T8" fmla="*/ 0 w 16"/>
              <a:gd name="T9" fmla="*/ 1270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6">
                <a:moveTo>
                  <a:pt x="0" y="8"/>
                </a:moveTo>
                <a:lnTo>
                  <a:pt x="8" y="16"/>
                </a:lnTo>
                <a:lnTo>
                  <a:pt x="16" y="8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2" name="Line 201"/>
          <p:cNvSpPr>
            <a:spLocks noChangeShapeType="1"/>
          </p:cNvSpPr>
          <p:nvPr/>
        </p:nvSpPr>
        <p:spPr bwMode="auto">
          <a:xfrm flipV="1">
            <a:off x="1968500" y="3571875"/>
            <a:ext cx="52388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3" name="Line 202"/>
          <p:cNvSpPr>
            <a:spLocks noChangeShapeType="1"/>
          </p:cNvSpPr>
          <p:nvPr/>
        </p:nvSpPr>
        <p:spPr bwMode="auto">
          <a:xfrm flipV="1">
            <a:off x="2071688" y="3533775"/>
            <a:ext cx="38100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4" name="Line 203"/>
          <p:cNvSpPr>
            <a:spLocks noChangeShapeType="1"/>
          </p:cNvSpPr>
          <p:nvPr/>
        </p:nvSpPr>
        <p:spPr bwMode="auto">
          <a:xfrm flipV="1">
            <a:off x="2160588" y="3495675"/>
            <a:ext cx="39687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5" name="Line 204"/>
          <p:cNvSpPr>
            <a:spLocks noChangeShapeType="1"/>
          </p:cNvSpPr>
          <p:nvPr/>
        </p:nvSpPr>
        <p:spPr bwMode="auto">
          <a:xfrm flipV="1">
            <a:off x="2263775" y="3455988"/>
            <a:ext cx="38100" cy="269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6" name="Line 205"/>
          <p:cNvSpPr>
            <a:spLocks noChangeShapeType="1"/>
          </p:cNvSpPr>
          <p:nvPr/>
        </p:nvSpPr>
        <p:spPr bwMode="auto">
          <a:xfrm flipV="1">
            <a:off x="2354263" y="3430588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7" name="Line 206"/>
          <p:cNvSpPr>
            <a:spLocks noChangeShapeType="1"/>
          </p:cNvSpPr>
          <p:nvPr/>
        </p:nvSpPr>
        <p:spPr bwMode="auto">
          <a:xfrm flipV="1">
            <a:off x="2443163" y="3392488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8" name="Line 207"/>
          <p:cNvSpPr>
            <a:spLocks noChangeShapeType="1"/>
          </p:cNvSpPr>
          <p:nvPr/>
        </p:nvSpPr>
        <p:spPr bwMode="auto">
          <a:xfrm flipV="1">
            <a:off x="2546350" y="3354388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79" name="Line 208"/>
          <p:cNvSpPr>
            <a:spLocks noChangeShapeType="1"/>
          </p:cNvSpPr>
          <p:nvPr/>
        </p:nvSpPr>
        <p:spPr bwMode="auto">
          <a:xfrm flipV="1">
            <a:off x="2635250" y="3316288"/>
            <a:ext cx="39688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0" name="Line 209"/>
          <p:cNvSpPr>
            <a:spLocks noChangeShapeType="1"/>
          </p:cNvSpPr>
          <p:nvPr/>
        </p:nvSpPr>
        <p:spPr bwMode="auto">
          <a:xfrm flipV="1">
            <a:off x="2725738" y="3276600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1" name="Line 210"/>
          <p:cNvSpPr>
            <a:spLocks noChangeShapeType="1"/>
          </p:cNvSpPr>
          <p:nvPr/>
        </p:nvSpPr>
        <p:spPr bwMode="auto">
          <a:xfrm flipV="1">
            <a:off x="2828925" y="3238500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2" name="Line 211"/>
          <p:cNvSpPr>
            <a:spLocks noChangeShapeType="1"/>
          </p:cNvSpPr>
          <p:nvPr/>
        </p:nvSpPr>
        <p:spPr bwMode="auto">
          <a:xfrm flipV="1">
            <a:off x="2917825" y="3200400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3" name="Line 212"/>
          <p:cNvSpPr>
            <a:spLocks noChangeShapeType="1"/>
          </p:cNvSpPr>
          <p:nvPr/>
        </p:nvSpPr>
        <p:spPr bwMode="auto">
          <a:xfrm flipV="1">
            <a:off x="3008313" y="3162300"/>
            <a:ext cx="508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4" name="Line 213"/>
          <p:cNvSpPr>
            <a:spLocks noChangeShapeType="1"/>
          </p:cNvSpPr>
          <p:nvPr/>
        </p:nvSpPr>
        <p:spPr bwMode="auto">
          <a:xfrm flipV="1">
            <a:off x="3109913" y="3124200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5" name="Line 214"/>
          <p:cNvSpPr>
            <a:spLocks noChangeShapeType="1"/>
          </p:cNvSpPr>
          <p:nvPr/>
        </p:nvSpPr>
        <p:spPr bwMode="auto">
          <a:xfrm flipV="1">
            <a:off x="3200400" y="3084513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6" name="Line 215"/>
          <p:cNvSpPr>
            <a:spLocks noChangeShapeType="1"/>
          </p:cNvSpPr>
          <p:nvPr/>
        </p:nvSpPr>
        <p:spPr bwMode="auto">
          <a:xfrm flipV="1">
            <a:off x="3289300" y="3046413"/>
            <a:ext cx="52388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7" name="Line 216"/>
          <p:cNvSpPr>
            <a:spLocks noChangeShapeType="1"/>
          </p:cNvSpPr>
          <p:nvPr/>
        </p:nvSpPr>
        <p:spPr bwMode="auto">
          <a:xfrm flipV="1">
            <a:off x="3392488" y="3008313"/>
            <a:ext cx="38100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8" name="Line 217"/>
          <p:cNvSpPr>
            <a:spLocks noChangeShapeType="1"/>
          </p:cNvSpPr>
          <p:nvPr/>
        </p:nvSpPr>
        <p:spPr bwMode="auto">
          <a:xfrm flipV="1">
            <a:off x="3481388" y="2970213"/>
            <a:ext cx="39687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89" name="Line 218"/>
          <p:cNvSpPr>
            <a:spLocks noChangeShapeType="1"/>
          </p:cNvSpPr>
          <p:nvPr/>
        </p:nvSpPr>
        <p:spPr bwMode="auto">
          <a:xfrm flipV="1">
            <a:off x="3571875" y="2930525"/>
            <a:ext cx="50800" cy="269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0" name="Line 219"/>
          <p:cNvSpPr>
            <a:spLocks noChangeShapeType="1"/>
          </p:cNvSpPr>
          <p:nvPr/>
        </p:nvSpPr>
        <p:spPr bwMode="auto">
          <a:xfrm flipV="1">
            <a:off x="3675063" y="2892425"/>
            <a:ext cx="38100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1" name="Line 220"/>
          <p:cNvSpPr>
            <a:spLocks noChangeShapeType="1"/>
          </p:cNvSpPr>
          <p:nvPr/>
        </p:nvSpPr>
        <p:spPr bwMode="auto">
          <a:xfrm flipV="1">
            <a:off x="3763963" y="2854325"/>
            <a:ext cx="38100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2" name="Line 221"/>
          <p:cNvSpPr>
            <a:spLocks noChangeShapeType="1"/>
          </p:cNvSpPr>
          <p:nvPr/>
        </p:nvSpPr>
        <p:spPr bwMode="auto">
          <a:xfrm flipV="1">
            <a:off x="3854450" y="2828925"/>
            <a:ext cx="508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3" name="Line 222"/>
          <p:cNvSpPr>
            <a:spLocks noChangeShapeType="1"/>
          </p:cNvSpPr>
          <p:nvPr/>
        </p:nvSpPr>
        <p:spPr bwMode="auto">
          <a:xfrm flipV="1">
            <a:off x="3956050" y="2790825"/>
            <a:ext cx="39688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4" name="Line 223"/>
          <p:cNvSpPr>
            <a:spLocks noChangeShapeType="1"/>
          </p:cNvSpPr>
          <p:nvPr/>
        </p:nvSpPr>
        <p:spPr bwMode="auto">
          <a:xfrm flipV="1">
            <a:off x="4046538" y="2751138"/>
            <a:ext cx="38100" cy="142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5" name="Line 224"/>
          <p:cNvSpPr>
            <a:spLocks noChangeShapeType="1"/>
          </p:cNvSpPr>
          <p:nvPr/>
        </p:nvSpPr>
        <p:spPr bwMode="auto">
          <a:xfrm flipV="1">
            <a:off x="4135438" y="2713038"/>
            <a:ext cx="52387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6" name="Line 225"/>
          <p:cNvSpPr>
            <a:spLocks noChangeShapeType="1"/>
          </p:cNvSpPr>
          <p:nvPr/>
        </p:nvSpPr>
        <p:spPr bwMode="auto">
          <a:xfrm flipV="1">
            <a:off x="4238625" y="2674938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7" name="Line 226"/>
          <p:cNvSpPr>
            <a:spLocks noChangeShapeType="1"/>
          </p:cNvSpPr>
          <p:nvPr/>
        </p:nvSpPr>
        <p:spPr bwMode="auto">
          <a:xfrm flipV="1">
            <a:off x="4329113" y="2636838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8" name="Rectangle 227"/>
          <p:cNvSpPr>
            <a:spLocks noChangeArrowheads="1"/>
          </p:cNvSpPr>
          <p:nvPr/>
        </p:nvSpPr>
        <p:spPr bwMode="auto">
          <a:xfrm>
            <a:off x="4430713" y="261143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99" name="Rectangle 228"/>
          <p:cNvSpPr>
            <a:spLocks noChangeArrowheads="1"/>
          </p:cNvSpPr>
          <p:nvPr/>
        </p:nvSpPr>
        <p:spPr bwMode="auto">
          <a:xfrm>
            <a:off x="4443413" y="261143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0" name="Rectangle 229"/>
          <p:cNvSpPr>
            <a:spLocks noChangeArrowheads="1"/>
          </p:cNvSpPr>
          <p:nvPr/>
        </p:nvSpPr>
        <p:spPr bwMode="auto">
          <a:xfrm>
            <a:off x="4430713" y="2611438"/>
            <a:ext cx="1270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1" name="Rectangle 230"/>
          <p:cNvSpPr>
            <a:spLocks noChangeArrowheads="1"/>
          </p:cNvSpPr>
          <p:nvPr/>
        </p:nvSpPr>
        <p:spPr bwMode="auto">
          <a:xfrm>
            <a:off x="6188075" y="3622675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2" name="Rectangle 231"/>
          <p:cNvSpPr>
            <a:spLocks noChangeArrowheads="1"/>
          </p:cNvSpPr>
          <p:nvPr/>
        </p:nvSpPr>
        <p:spPr bwMode="auto">
          <a:xfrm>
            <a:off x="6213475" y="3609975"/>
            <a:ext cx="1588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3" name="Freeform 232"/>
          <p:cNvSpPr>
            <a:spLocks/>
          </p:cNvSpPr>
          <p:nvPr/>
        </p:nvSpPr>
        <p:spPr bwMode="auto">
          <a:xfrm>
            <a:off x="6188075" y="3609975"/>
            <a:ext cx="25400" cy="25400"/>
          </a:xfrm>
          <a:custGeom>
            <a:avLst/>
            <a:gdLst>
              <a:gd name="T0" fmla="*/ 0 w 16"/>
              <a:gd name="T1" fmla="*/ 12700 h 16"/>
              <a:gd name="T2" fmla="*/ 0 w 16"/>
              <a:gd name="T3" fmla="*/ 25400 h 16"/>
              <a:gd name="T4" fmla="*/ 25400 w 16"/>
              <a:gd name="T5" fmla="*/ 12700 h 16"/>
              <a:gd name="T6" fmla="*/ 25400 w 16"/>
              <a:gd name="T7" fmla="*/ 0 h 16"/>
              <a:gd name="T8" fmla="*/ 0 w 16"/>
              <a:gd name="T9" fmla="*/ 1270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" h="16">
                <a:moveTo>
                  <a:pt x="0" y="8"/>
                </a:moveTo>
                <a:lnTo>
                  <a:pt x="0" y="16"/>
                </a:lnTo>
                <a:lnTo>
                  <a:pt x="16" y="8"/>
                </a:lnTo>
                <a:lnTo>
                  <a:pt x="16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4" name="Line 233"/>
          <p:cNvSpPr>
            <a:spLocks noChangeShapeType="1"/>
          </p:cNvSpPr>
          <p:nvPr/>
        </p:nvSpPr>
        <p:spPr bwMode="auto">
          <a:xfrm flipV="1">
            <a:off x="6264275" y="3571875"/>
            <a:ext cx="38100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5" name="Line 234"/>
          <p:cNvSpPr>
            <a:spLocks noChangeShapeType="1"/>
          </p:cNvSpPr>
          <p:nvPr/>
        </p:nvSpPr>
        <p:spPr bwMode="auto">
          <a:xfrm flipV="1">
            <a:off x="6354763" y="3533775"/>
            <a:ext cx="50800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6" name="Line 235"/>
          <p:cNvSpPr>
            <a:spLocks noChangeShapeType="1"/>
          </p:cNvSpPr>
          <p:nvPr/>
        </p:nvSpPr>
        <p:spPr bwMode="auto">
          <a:xfrm flipV="1">
            <a:off x="6456363" y="3495675"/>
            <a:ext cx="39687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7" name="Line 236"/>
          <p:cNvSpPr>
            <a:spLocks noChangeShapeType="1"/>
          </p:cNvSpPr>
          <p:nvPr/>
        </p:nvSpPr>
        <p:spPr bwMode="auto">
          <a:xfrm flipV="1">
            <a:off x="6635750" y="3430588"/>
            <a:ext cx="52388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8" name="Line 237"/>
          <p:cNvSpPr>
            <a:spLocks noChangeShapeType="1"/>
          </p:cNvSpPr>
          <p:nvPr/>
        </p:nvSpPr>
        <p:spPr bwMode="auto">
          <a:xfrm flipV="1">
            <a:off x="6738938" y="3392488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09" name="Line 238"/>
          <p:cNvSpPr>
            <a:spLocks noChangeShapeType="1"/>
          </p:cNvSpPr>
          <p:nvPr/>
        </p:nvSpPr>
        <p:spPr bwMode="auto">
          <a:xfrm flipV="1">
            <a:off x="6829425" y="3354388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0" name="Line 239"/>
          <p:cNvSpPr>
            <a:spLocks noChangeShapeType="1"/>
          </p:cNvSpPr>
          <p:nvPr/>
        </p:nvSpPr>
        <p:spPr bwMode="auto">
          <a:xfrm flipV="1">
            <a:off x="6918325" y="3316288"/>
            <a:ext cx="508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1" name="Line 240"/>
          <p:cNvSpPr>
            <a:spLocks noChangeShapeType="1"/>
          </p:cNvSpPr>
          <p:nvPr/>
        </p:nvSpPr>
        <p:spPr bwMode="auto">
          <a:xfrm flipV="1">
            <a:off x="7021513" y="3276600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2" name="Line 241"/>
          <p:cNvSpPr>
            <a:spLocks noChangeShapeType="1"/>
          </p:cNvSpPr>
          <p:nvPr/>
        </p:nvSpPr>
        <p:spPr bwMode="auto">
          <a:xfrm flipV="1">
            <a:off x="7110413" y="3238500"/>
            <a:ext cx="39687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3" name="Line 242"/>
          <p:cNvSpPr>
            <a:spLocks noChangeShapeType="1"/>
          </p:cNvSpPr>
          <p:nvPr/>
        </p:nvSpPr>
        <p:spPr bwMode="auto">
          <a:xfrm flipV="1">
            <a:off x="7200900" y="3200400"/>
            <a:ext cx="508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4" name="Line 243"/>
          <p:cNvSpPr>
            <a:spLocks noChangeShapeType="1"/>
          </p:cNvSpPr>
          <p:nvPr/>
        </p:nvSpPr>
        <p:spPr bwMode="auto">
          <a:xfrm flipV="1">
            <a:off x="7302500" y="3162300"/>
            <a:ext cx="39688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5" name="Line 244"/>
          <p:cNvSpPr>
            <a:spLocks noChangeShapeType="1"/>
          </p:cNvSpPr>
          <p:nvPr/>
        </p:nvSpPr>
        <p:spPr bwMode="auto">
          <a:xfrm flipV="1">
            <a:off x="7392988" y="3124200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6" name="Line 245"/>
          <p:cNvSpPr>
            <a:spLocks noChangeShapeType="1"/>
          </p:cNvSpPr>
          <p:nvPr/>
        </p:nvSpPr>
        <p:spPr bwMode="auto">
          <a:xfrm flipV="1">
            <a:off x="7483475" y="3084513"/>
            <a:ext cx="508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7" name="Line 246"/>
          <p:cNvSpPr>
            <a:spLocks noChangeShapeType="1"/>
          </p:cNvSpPr>
          <p:nvPr/>
        </p:nvSpPr>
        <p:spPr bwMode="auto">
          <a:xfrm flipV="1">
            <a:off x="7585075" y="3046413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8" name="Line 247"/>
          <p:cNvSpPr>
            <a:spLocks noChangeShapeType="1"/>
          </p:cNvSpPr>
          <p:nvPr/>
        </p:nvSpPr>
        <p:spPr bwMode="auto">
          <a:xfrm flipV="1">
            <a:off x="7675563" y="3008313"/>
            <a:ext cx="38100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19" name="Line 248"/>
          <p:cNvSpPr>
            <a:spLocks noChangeShapeType="1"/>
          </p:cNvSpPr>
          <p:nvPr/>
        </p:nvSpPr>
        <p:spPr bwMode="auto">
          <a:xfrm flipV="1">
            <a:off x="7777163" y="2970213"/>
            <a:ext cx="39687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0" name="Line 249"/>
          <p:cNvSpPr>
            <a:spLocks noChangeShapeType="1"/>
          </p:cNvSpPr>
          <p:nvPr/>
        </p:nvSpPr>
        <p:spPr bwMode="auto">
          <a:xfrm flipV="1">
            <a:off x="7867650" y="2930525"/>
            <a:ext cx="38100" cy="2698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1" name="Line 250"/>
          <p:cNvSpPr>
            <a:spLocks noChangeShapeType="1"/>
          </p:cNvSpPr>
          <p:nvPr/>
        </p:nvSpPr>
        <p:spPr bwMode="auto">
          <a:xfrm flipV="1">
            <a:off x="7956550" y="2892425"/>
            <a:ext cx="39688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2" name="Line 251"/>
          <p:cNvSpPr>
            <a:spLocks noChangeShapeType="1"/>
          </p:cNvSpPr>
          <p:nvPr/>
        </p:nvSpPr>
        <p:spPr bwMode="auto">
          <a:xfrm flipV="1">
            <a:off x="8059738" y="2854325"/>
            <a:ext cx="38100" cy="254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3" name="Line 252"/>
          <p:cNvSpPr>
            <a:spLocks noChangeShapeType="1"/>
          </p:cNvSpPr>
          <p:nvPr/>
        </p:nvSpPr>
        <p:spPr bwMode="auto">
          <a:xfrm flipV="1">
            <a:off x="8150225" y="2828925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4" name="Line 253"/>
          <p:cNvSpPr>
            <a:spLocks noChangeShapeType="1"/>
          </p:cNvSpPr>
          <p:nvPr/>
        </p:nvSpPr>
        <p:spPr bwMode="auto">
          <a:xfrm flipV="1">
            <a:off x="8239125" y="2790825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5" name="Line 254"/>
          <p:cNvSpPr>
            <a:spLocks noChangeShapeType="1"/>
          </p:cNvSpPr>
          <p:nvPr/>
        </p:nvSpPr>
        <p:spPr bwMode="auto">
          <a:xfrm flipV="1">
            <a:off x="8342313" y="2751138"/>
            <a:ext cx="38100" cy="14287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6" name="Line 255"/>
          <p:cNvSpPr>
            <a:spLocks noChangeShapeType="1"/>
          </p:cNvSpPr>
          <p:nvPr/>
        </p:nvSpPr>
        <p:spPr bwMode="auto">
          <a:xfrm flipV="1">
            <a:off x="8431213" y="2713038"/>
            <a:ext cx="381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7" name="Line 256"/>
          <p:cNvSpPr>
            <a:spLocks noChangeShapeType="1"/>
          </p:cNvSpPr>
          <p:nvPr/>
        </p:nvSpPr>
        <p:spPr bwMode="auto">
          <a:xfrm flipV="1">
            <a:off x="8521700" y="2674938"/>
            <a:ext cx="50800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8" name="Line 257"/>
          <p:cNvSpPr>
            <a:spLocks noChangeShapeType="1"/>
          </p:cNvSpPr>
          <p:nvPr/>
        </p:nvSpPr>
        <p:spPr bwMode="auto">
          <a:xfrm flipV="1">
            <a:off x="8623300" y="2636838"/>
            <a:ext cx="39688" cy="127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29" name="Rectangle 258"/>
          <p:cNvSpPr>
            <a:spLocks noChangeArrowheads="1"/>
          </p:cNvSpPr>
          <p:nvPr/>
        </p:nvSpPr>
        <p:spPr bwMode="auto">
          <a:xfrm>
            <a:off x="8713788" y="261143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30" name="Rectangle 259"/>
          <p:cNvSpPr>
            <a:spLocks noChangeArrowheads="1"/>
          </p:cNvSpPr>
          <p:nvPr/>
        </p:nvSpPr>
        <p:spPr bwMode="auto">
          <a:xfrm>
            <a:off x="8739188" y="2611438"/>
            <a:ext cx="1587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31" name="Rectangle 260"/>
          <p:cNvSpPr>
            <a:spLocks noChangeArrowheads="1"/>
          </p:cNvSpPr>
          <p:nvPr/>
        </p:nvSpPr>
        <p:spPr bwMode="auto">
          <a:xfrm>
            <a:off x="8713788" y="2611438"/>
            <a:ext cx="2540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Effects of user numbers on refusal probabilities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Uplink-bound scenario</a:t>
            </a:r>
          </a:p>
          <a:p>
            <a:pPr lvl="1" eaLnBrk="1" hangingPunct="1">
              <a:defRPr/>
            </a:pPr>
            <a:r>
              <a:rPr lang="en-US" sz="1800" smtClean="0"/>
              <a:t>Shows that low–popularity movies are accessed like unicast by all techniques</a:t>
            </a:r>
          </a:p>
          <a:p>
            <a:pPr lvl="1" eaLnBrk="1" hangingPunct="1">
              <a:defRPr/>
            </a:pPr>
            <a:r>
              <a:rPr lang="en-US" sz="1800" smtClean="0"/>
              <a:t>Patching techniques with infinite window can exploit multicast</a:t>
            </a:r>
          </a:p>
          <a:p>
            <a:pPr lvl="1" eaLnBrk="1" hangingPunct="1">
              <a:defRPr/>
            </a:pPr>
            <a:r>
              <a:rPr lang="en-US" sz="1800" smtClean="0"/>
              <a:t>Collecting requests does not work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Cache size</a:t>
            </a:r>
          </a:p>
          <a:p>
            <a:pPr lvl="1" eaLnBrk="1" hangingPunct="1">
              <a:defRPr/>
            </a:pPr>
            <a:r>
              <a:rPr lang="en-US" sz="1800" smtClean="0"/>
              <a:t>Is </a:t>
            </a:r>
            <a:r>
              <a:rPr lang="en-US" sz="1800" i="1" smtClean="0"/>
              <a:t>not very relevant for patching techniques</a:t>
            </a:r>
          </a:p>
          <a:p>
            <a:pPr lvl="1" eaLnBrk="1" hangingPunct="1">
              <a:defRPr/>
            </a:pPr>
            <a:r>
              <a:rPr lang="en-US" sz="1800" smtClean="0"/>
              <a:t>Is very relevant for full–title techniques</a:t>
            </a:r>
          </a:p>
          <a:p>
            <a:pPr eaLnBrk="1" hangingPunct="1">
              <a:defRPr/>
            </a:pPr>
            <a:endParaRPr lang="en-US" sz="2000" smtClean="0">
              <a:cs typeface="+mn-cs"/>
            </a:endParaRPr>
          </a:p>
        </p:txBody>
      </p:sp>
      <p:sp>
        <p:nvSpPr>
          <p:cNvPr id="1613828" name="AutoShape 4"/>
          <p:cNvSpPr>
            <a:spLocks noChangeArrowheads="1"/>
          </p:cNvSpPr>
          <p:nvPr/>
        </p:nvSpPr>
        <p:spPr bwMode="auto">
          <a:xfrm>
            <a:off x="5403850" y="2284413"/>
            <a:ext cx="879475" cy="1039812"/>
          </a:xfrm>
          <a:prstGeom prst="downArrow">
            <a:avLst>
              <a:gd name="adj1" fmla="val 50000"/>
              <a:gd name="adj2" fmla="val 29558"/>
            </a:avLst>
          </a:prstGeom>
          <a:solidFill>
            <a:schemeClr val="accent2"/>
          </a:solidFill>
          <a:ln w="31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 anchor="ctr"/>
          <a:lstStyle/>
          <a:p>
            <a:pPr>
              <a:lnSpc>
                <a:spcPct val="100000"/>
              </a:lnSpc>
              <a:buClr>
                <a:schemeClr val="hlink"/>
              </a:buClr>
              <a:buSzPct val="75000"/>
              <a:tabLst>
                <a:tab pos="447675" algn="l"/>
              </a:tabLst>
              <a:defRPr/>
            </a:pPr>
            <a:r>
              <a:rPr lang="en-US" sz="2000">
                <a:cs typeface="+mn-cs"/>
              </a:rPr>
              <a:t>better</a:t>
            </a:r>
          </a:p>
        </p:txBody>
      </p:sp>
      <p:sp>
        <p:nvSpPr>
          <p:cNvPr id="1613829" name="Text Box 5"/>
          <p:cNvSpPr txBox="1">
            <a:spLocks noChangeArrowheads="1"/>
          </p:cNvSpPr>
          <p:nvPr/>
        </p:nvSpPr>
        <p:spPr bwMode="auto">
          <a:xfrm>
            <a:off x="2803525" y="1335088"/>
            <a:ext cx="163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1200" smtClean="0">
                <a:latin typeface="Tahoma" charset="0"/>
                <a:cs typeface="+mn-cs"/>
              </a:rPr>
              <a:t>Caching strategy: ECT</a:t>
            </a:r>
          </a:p>
        </p:txBody>
      </p:sp>
      <p:sp>
        <p:nvSpPr>
          <p:cNvPr id="1613830" name="Text Box 6"/>
          <p:cNvSpPr txBox="1">
            <a:spLocks noChangeArrowheads="1"/>
          </p:cNvSpPr>
          <p:nvPr/>
        </p:nvSpPr>
        <p:spPr bwMode="auto">
          <a:xfrm>
            <a:off x="7061200" y="1344613"/>
            <a:ext cx="163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rIns="54000">
            <a:spAutoFit/>
          </a:bodyPr>
          <a:lstStyle>
            <a:lvl1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spcBef>
                <a:spcPct val="0"/>
              </a:spcBef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n-US" sz="1200" smtClean="0">
                <a:latin typeface="Tahoma" charset="0"/>
                <a:cs typeface="+mn-cs"/>
              </a:rPr>
              <a:t>Caching strategy: ECT</a:t>
            </a:r>
          </a:p>
        </p:txBody>
      </p:sp>
      <p:grpSp>
        <p:nvGrpSpPr>
          <p:cNvPr id="56326" name="Group 7"/>
          <p:cNvGrpSpPr>
            <a:grpSpLocks noChangeAspect="1"/>
          </p:cNvGrpSpPr>
          <p:nvPr/>
        </p:nvGrpSpPr>
        <p:grpSpPr bwMode="auto">
          <a:xfrm>
            <a:off x="223838" y="998538"/>
            <a:ext cx="8924925" cy="2970212"/>
            <a:chOff x="141" y="629"/>
            <a:chExt cx="5622" cy="1871"/>
          </a:xfrm>
        </p:grpSpPr>
        <p:sp>
          <p:nvSpPr>
            <p:cNvPr id="56327" name="AutoShape 8"/>
            <p:cNvSpPr>
              <a:spLocks noChangeAspect="1" noChangeArrowheads="1" noTextEdit="1"/>
            </p:cNvSpPr>
            <p:nvPr/>
          </p:nvSpPr>
          <p:spPr bwMode="auto">
            <a:xfrm>
              <a:off x="158" y="629"/>
              <a:ext cx="5444" cy="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28" name="Group 9"/>
            <p:cNvGrpSpPr>
              <a:grpSpLocks/>
            </p:cNvGrpSpPr>
            <p:nvPr/>
          </p:nvGrpSpPr>
          <p:grpSpPr bwMode="auto">
            <a:xfrm>
              <a:off x="141" y="716"/>
              <a:ext cx="5622" cy="1784"/>
              <a:chOff x="141" y="716"/>
              <a:chExt cx="5622" cy="1784"/>
            </a:xfrm>
          </p:grpSpPr>
          <p:sp>
            <p:nvSpPr>
              <p:cNvPr id="56461" name="Rectangle 10"/>
              <p:cNvSpPr>
                <a:spLocks noChangeArrowheads="1"/>
              </p:cNvSpPr>
              <p:nvPr/>
            </p:nvSpPr>
            <p:spPr bwMode="auto">
              <a:xfrm>
                <a:off x="3195" y="2266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2" name="Rectangle 11"/>
              <p:cNvSpPr>
                <a:spLocks noChangeArrowheads="1"/>
              </p:cNvSpPr>
              <p:nvPr/>
            </p:nvSpPr>
            <p:spPr bwMode="auto">
              <a:xfrm>
                <a:off x="3211" y="2266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3" name="Rectangle 12"/>
              <p:cNvSpPr>
                <a:spLocks noChangeArrowheads="1"/>
              </p:cNvSpPr>
              <p:nvPr/>
            </p:nvSpPr>
            <p:spPr bwMode="auto">
              <a:xfrm>
                <a:off x="3195" y="2266"/>
                <a:ext cx="16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4" name="Rectangle 13"/>
              <p:cNvSpPr>
                <a:spLocks noChangeArrowheads="1"/>
              </p:cNvSpPr>
              <p:nvPr/>
            </p:nvSpPr>
            <p:spPr bwMode="auto">
              <a:xfrm>
                <a:off x="5473" y="2266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5" name="Rectangle 14"/>
              <p:cNvSpPr>
                <a:spLocks noChangeArrowheads="1"/>
              </p:cNvSpPr>
              <p:nvPr/>
            </p:nvSpPr>
            <p:spPr bwMode="auto">
              <a:xfrm>
                <a:off x="5465" y="2266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6" name="Rectangle 15"/>
              <p:cNvSpPr>
                <a:spLocks noChangeArrowheads="1"/>
              </p:cNvSpPr>
              <p:nvPr/>
            </p:nvSpPr>
            <p:spPr bwMode="auto">
              <a:xfrm>
                <a:off x="5465" y="2266"/>
                <a:ext cx="8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7" name="Rectangle 16"/>
              <p:cNvSpPr>
                <a:spLocks noChangeArrowheads="1"/>
              </p:cNvSpPr>
              <p:nvPr/>
            </p:nvSpPr>
            <p:spPr bwMode="auto">
              <a:xfrm>
                <a:off x="3122" y="2210"/>
                <a:ext cx="8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2000"/>
              </a:p>
            </p:txBody>
          </p:sp>
          <p:sp>
            <p:nvSpPr>
              <p:cNvPr id="56468" name="Rectangle 17"/>
              <p:cNvSpPr>
                <a:spLocks noChangeArrowheads="1"/>
              </p:cNvSpPr>
              <p:nvPr/>
            </p:nvSpPr>
            <p:spPr bwMode="auto">
              <a:xfrm>
                <a:off x="3195" y="1903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9" name="Rectangle 18"/>
              <p:cNvSpPr>
                <a:spLocks noChangeArrowheads="1"/>
              </p:cNvSpPr>
              <p:nvPr/>
            </p:nvSpPr>
            <p:spPr bwMode="auto">
              <a:xfrm>
                <a:off x="3211" y="1903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0" name="Rectangle 19"/>
              <p:cNvSpPr>
                <a:spLocks noChangeArrowheads="1"/>
              </p:cNvSpPr>
              <p:nvPr/>
            </p:nvSpPr>
            <p:spPr bwMode="auto">
              <a:xfrm>
                <a:off x="3195" y="1903"/>
                <a:ext cx="16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1" name="Rectangle 20"/>
              <p:cNvSpPr>
                <a:spLocks noChangeArrowheads="1"/>
              </p:cNvSpPr>
              <p:nvPr/>
            </p:nvSpPr>
            <p:spPr bwMode="auto">
              <a:xfrm>
                <a:off x="2961" y="1846"/>
                <a:ext cx="25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0.005</a:t>
                </a:r>
                <a:endParaRPr lang="en-US" sz="2000"/>
              </a:p>
            </p:txBody>
          </p:sp>
          <p:sp>
            <p:nvSpPr>
              <p:cNvPr id="56472" name="Rectangle 21"/>
              <p:cNvSpPr>
                <a:spLocks noChangeArrowheads="1"/>
              </p:cNvSpPr>
              <p:nvPr/>
            </p:nvSpPr>
            <p:spPr bwMode="auto">
              <a:xfrm>
                <a:off x="3195" y="1548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3" name="Rectangle 22"/>
              <p:cNvSpPr>
                <a:spLocks noChangeArrowheads="1"/>
              </p:cNvSpPr>
              <p:nvPr/>
            </p:nvSpPr>
            <p:spPr bwMode="auto">
              <a:xfrm>
                <a:off x="3211" y="1548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4" name="Rectangle 23"/>
              <p:cNvSpPr>
                <a:spLocks noChangeArrowheads="1"/>
              </p:cNvSpPr>
              <p:nvPr/>
            </p:nvSpPr>
            <p:spPr bwMode="auto">
              <a:xfrm>
                <a:off x="3195" y="1548"/>
                <a:ext cx="16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5" name="Rectangle 24"/>
              <p:cNvSpPr>
                <a:spLocks noChangeArrowheads="1"/>
              </p:cNvSpPr>
              <p:nvPr/>
            </p:nvSpPr>
            <p:spPr bwMode="auto">
              <a:xfrm>
                <a:off x="3009" y="1491"/>
                <a:ext cx="21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0.01</a:t>
                </a:r>
                <a:endParaRPr lang="en-US" sz="2000"/>
              </a:p>
            </p:txBody>
          </p:sp>
          <p:sp>
            <p:nvSpPr>
              <p:cNvPr id="56476" name="Rectangle 25"/>
              <p:cNvSpPr>
                <a:spLocks noChangeArrowheads="1"/>
              </p:cNvSpPr>
              <p:nvPr/>
            </p:nvSpPr>
            <p:spPr bwMode="auto">
              <a:xfrm>
                <a:off x="3195" y="1185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7" name="Rectangle 26"/>
              <p:cNvSpPr>
                <a:spLocks noChangeArrowheads="1"/>
              </p:cNvSpPr>
              <p:nvPr/>
            </p:nvSpPr>
            <p:spPr bwMode="auto">
              <a:xfrm>
                <a:off x="3211" y="1185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8" name="Rectangle 27"/>
              <p:cNvSpPr>
                <a:spLocks noChangeArrowheads="1"/>
              </p:cNvSpPr>
              <p:nvPr/>
            </p:nvSpPr>
            <p:spPr bwMode="auto">
              <a:xfrm>
                <a:off x="3195" y="1185"/>
                <a:ext cx="16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9" name="Rectangle 28"/>
              <p:cNvSpPr>
                <a:spLocks noChangeArrowheads="1"/>
              </p:cNvSpPr>
              <p:nvPr/>
            </p:nvSpPr>
            <p:spPr bwMode="auto">
              <a:xfrm>
                <a:off x="2961" y="1128"/>
                <a:ext cx="25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0.015</a:t>
                </a:r>
                <a:endParaRPr lang="en-US" sz="2000"/>
              </a:p>
            </p:txBody>
          </p:sp>
          <p:sp>
            <p:nvSpPr>
              <p:cNvPr id="56480" name="Rectangle 29"/>
              <p:cNvSpPr>
                <a:spLocks noChangeArrowheads="1"/>
              </p:cNvSpPr>
              <p:nvPr/>
            </p:nvSpPr>
            <p:spPr bwMode="auto">
              <a:xfrm>
                <a:off x="3195" y="821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1" name="Rectangle 30"/>
              <p:cNvSpPr>
                <a:spLocks noChangeArrowheads="1"/>
              </p:cNvSpPr>
              <p:nvPr/>
            </p:nvSpPr>
            <p:spPr bwMode="auto">
              <a:xfrm>
                <a:off x="3211" y="821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2" name="Rectangle 31"/>
              <p:cNvSpPr>
                <a:spLocks noChangeArrowheads="1"/>
              </p:cNvSpPr>
              <p:nvPr/>
            </p:nvSpPr>
            <p:spPr bwMode="auto">
              <a:xfrm>
                <a:off x="3195" y="821"/>
                <a:ext cx="16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Rectangle 32"/>
              <p:cNvSpPr>
                <a:spLocks noChangeArrowheads="1"/>
              </p:cNvSpPr>
              <p:nvPr/>
            </p:nvSpPr>
            <p:spPr bwMode="auto">
              <a:xfrm>
                <a:off x="3009" y="773"/>
                <a:ext cx="21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0.02</a:t>
                </a:r>
                <a:endParaRPr lang="en-US" sz="2000"/>
              </a:p>
            </p:txBody>
          </p:sp>
          <p:sp>
            <p:nvSpPr>
              <p:cNvPr id="56484" name="Rectangle 33"/>
              <p:cNvSpPr>
                <a:spLocks noChangeArrowheads="1"/>
              </p:cNvSpPr>
              <p:nvPr/>
            </p:nvSpPr>
            <p:spPr bwMode="auto">
              <a:xfrm>
                <a:off x="3195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5" name="Rectangle 34"/>
              <p:cNvSpPr>
                <a:spLocks noChangeArrowheads="1"/>
              </p:cNvSpPr>
              <p:nvPr/>
            </p:nvSpPr>
            <p:spPr bwMode="auto">
              <a:xfrm>
                <a:off x="3195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6" name="Rectangle 35"/>
              <p:cNvSpPr>
                <a:spLocks noChangeArrowheads="1"/>
              </p:cNvSpPr>
              <p:nvPr/>
            </p:nvSpPr>
            <p:spPr bwMode="auto">
              <a:xfrm>
                <a:off x="3195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7" name="Rectangle 36"/>
              <p:cNvSpPr>
                <a:spLocks noChangeArrowheads="1"/>
              </p:cNvSpPr>
              <p:nvPr/>
            </p:nvSpPr>
            <p:spPr bwMode="auto">
              <a:xfrm>
                <a:off x="3171" y="2266"/>
                <a:ext cx="8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2000"/>
              </a:p>
            </p:txBody>
          </p:sp>
          <p:sp>
            <p:nvSpPr>
              <p:cNvPr id="56488" name="Rectangle 37"/>
              <p:cNvSpPr>
                <a:spLocks noChangeArrowheads="1"/>
              </p:cNvSpPr>
              <p:nvPr/>
            </p:nvSpPr>
            <p:spPr bwMode="auto">
              <a:xfrm>
                <a:off x="3655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9" name="Rectangle 38"/>
              <p:cNvSpPr>
                <a:spLocks noChangeArrowheads="1"/>
              </p:cNvSpPr>
              <p:nvPr/>
            </p:nvSpPr>
            <p:spPr bwMode="auto">
              <a:xfrm>
                <a:off x="3655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0" name="Rectangle 39"/>
              <p:cNvSpPr>
                <a:spLocks noChangeArrowheads="1"/>
              </p:cNvSpPr>
              <p:nvPr/>
            </p:nvSpPr>
            <p:spPr bwMode="auto">
              <a:xfrm>
                <a:off x="3655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1" name="Rectangle 40"/>
              <p:cNvSpPr>
                <a:spLocks noChangeArrowheads="1"/>
              </p:cNvSpPr>
              <p:nvPr/>
            </p:nvSpPr>
            <p:spPr bwMode="auto">
              <a:xfrm>
                <a:off x="3655" y="821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2" name="Rectangle 41"/>
              <p:cNvSpPr>
                <a:spLocks noChangeArrowheads="1"/>
              </p:cNvSpPr>
              <p:nvPr/>
            </p:nvSpPr>
            <p:spPr bwMode="auto">
              <a:xfrm>
                <a:off x="3655" y="837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3" name="Rectangle 42"/>
              <p:cNvSpPr>
                <a:spLocks noChangeArrowheads="1"/>
              </p:cNvSpPr>
              <p:nvPr/>
            </p:nvSpPr>
            <p:spPr bwMode="auto">
              <a:xfrm>
                <a:off x="3655" y="821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4" name="Rectangle 43"/>
              <p:cNvSpPr>
                <a:spLocks noChangeArrowheads="1"/>
              </p:cNvSpPr>
              <p:nvPr/>
            </p:nvSpPr>
            <p:spPr bwMode="auto">
              <a:xfrm>
                <a:off x="3534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10000</a:t>
                </a:r>
                <a:endParaRPr lang="en-US" sz="2000"/>
              </a:p>
            </p:txBody>
          </p:sp>
          <p:sp>
            <p:nvSpPr>
              <p:cNvPr id="56495" name="Rectangle 44"/>
              <p:cNvSpPr>
                <a:spLocks noChangeArrowheads="1"/>
              </p:cNvSpPr>
              <p:nvPr/>
            </p:nvSpPr>
            <p:spPr bwMode="auto">
              <a:xfrm>
                <a:off x="4108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6" name="Rectangle 45"/>
              <p:cNvSpPr>
                <a:spLocks noChangeArrowheads="1"/>
              </p:cNvSpPr>
              <p:nvPr/>
            </p:nvSpPr>
            <p:spPr bwMode="auto">
              <a:xfrm>
                <a:off x="4108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7" name="Rectangle 46"/>
              <p:cNvSpPr>
                <a:spLocks noChangeArrowheads="1"/>
              </p:cNvSpPr>
              <p:nvPr/>
            </p:nvSpPr>
            <p:spPr bwMode="auto">
              <a:xfrm>
                <a:off x="4108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8" name="Rectangle 47"/>
              <p:cNvSpPr>
                <a:spLocks noChangeArrowheads="1"/>
              </p:cNvSpPr>
              <p:nvPr/>
            </p:nvSpPr>
            <p:spPr bwMode="auto">
              <a:xfrm>
                <a:off x="3995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20000</a:t>
                </a:r>
                <a:endParaRPr lang="en-US" sz="2000"/>
              </a:p>
            </p:txBody>
          </p:sp>
          <p:sp>
            <p:nvSpPr>
              <p:cNvPr id="56499" name="Rectangle 48"/>
              <p:cNvSpPr>
                <a:spLocks noChangeArrowheads="1"/>
              </p:cNvSpPr>
              <p:nvPr/>
            </p:nvSpPr>
            <p:spPr bwMode="auto">
              <a:xfrm>
                <a:off x="4568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0" name="Rectangle 49"/>
              <p:cNvSpPr>
                <a:spLocks noChangeArrowheads="1"/>
              </p:cNvSpPr>
              <p:nvPr/>
            </p:nvSpPr>
            <p:spPr bwMode="auto">
              <a:xfrm>
                <a:off x="4568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1" name="Rectangle 50"/>
              <p:cNvSpPr>
                <a:spLocks noChangeArrowheads="1"/>
              </p:cNvSpPr>
              <p:nvPr/>
            </p:nvSpPr>
            <p:spPr bwMode="auto">
              <a:xfrm>
                <a:off x="4568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2" name="Rectangle 51"/>
              <p:cNvSpPr>
                <a:spLocks noChangeArrowheads="1"/>
              </p:cNvSpPr>
              <p:nvPr/>
            </p:nvSpPr>
            <p:spPr bwMode="auto">
              <a:xfrm>
                <a:off x="4447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30000</a:t>
                </a:r>
                <a:endParaRPr lang="en-US" sz="2000"/>
              </a:p>
            </p:txBody>
          </p:sp>
          <p:sp>
            <p:nvSpPr>
              <p:cNvPr id="56503" name="Rectangle 52"/>
              <p:cNvSpPr>
                <a:spLocks noChangeArrowheads="1"/>
              </p:cNvSpPr>
              <p:nvPr/>
            </p:nvSpPr>
            <p:spPr bwMode="auto">
              <a:xfrm>
                <a:off x="5020" y="2266"/>
                <a:ext cx="9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4" name="Rectangle 53"/>
              <p:cNvSpPr>
                <a:spLocks noChangeArrowheads="1"/>
              </p:cNvSpPr>
              <p:nvPr/>
            </p:nvSpPr>
            <p:spPr bwMode="auto">
              <a:xfrm>
                <a:off x="5020" y="2250"/>
                <a:ext cx="9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5" name="Rectangle 54"/>
              <p:cNvSpPr>
                <a:spLocks noChangeArrowheads="1"/>
              </p:cNvSpPr>
              <p:nvPr/>
            </p:nvSpPr>
            <p:spPr bwMode="auto">
              <a:xfrm>
                <a:off x="5020" y="2250"/>
                <a:ext cx="9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6" name="Rectangle 55"/>
              <p:cNvSpPr>
                <a:spLocks noChangeArrowheads="1"/>
              </p:cNvSpPr>
              <p:nvPr/>
            </p:nvSpPr>
            <p:spPr bwMode="auto">
              <a:xfrm>
                <a:off x="4899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40000</a:t>
                </a:r>
                <a:endParaRPr lang="en-US" sz="2000"/>
              </a:p>
            </p:txBody>
          </p:sp>
          <p:sp>
            <p:nvSpPr>
              <p:cNvPr id="56507" name="Rectangle 56"/>
              <p:cNvSpPr>
                <a:spLocks noChangeArrowheads="1"/>
              </p:cNvSpPr>
              <p:nvPr/>
            </p:nvSpPr>
            <p:spPr bwMode="auto">
              <a:xfrm>
                <a:off x="5473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8" name="Rectangle 57"/>
              <p:cNvSpPr>
                <a:spLocks noChangeArrowheads="1"/>
              </p:cNvSpPr>
              <p:nvPr/>
            </p:nvSpPr>
            <p:spPr bwMode="auto">
              <a:xfrm>
                <a:off x="5473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9" name="Rectangle 58"/>
              <p:cNvSpPr>
                <a:spLocks noChangeArrowheads="1"/>
              </p:cNvSpPr>
              <p:nvPr/>
            </p:nvSpPr>
            <p:spPr bwMode="auto">
              <a:xfrm>
                <a:off x="5473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0" name="Rectangle 59"/>
              <p:cNvSpPr>
                <a:spLocks noChangeArrowheads="1"/>
              </p:cNvSpPr>
              <p:nvPr/>
            </p:nvSpPr>
            <p:spPr bwMode="auto">
              <a:xfrm>
                <a:off x="5360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50000</a:t>
                </a:r>
                <a:endParaRPr lang="en-US" sz="2000"/>
              </a:p>
            </p:txBody>
          </p:sp>
          <p:sp>
            <p:nvSpPr>
              <p:cNvPr id="56511" name="Rectangle 60"/>
              <p:cNvSpPr>
                <a:spLocks noChangeArrowheads="1"/>
              </p:cNvSpPr>
              <p:nvPr/>
            </p:nvSpPr>
            <p:spPr bwMode="auto">
              <a:xfrm>
                <a:off x="3203" y="2258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2" name="Rectangle 61"/>
              <p:cNvSpPr>
                <a:spLocks noChangeArrowheads="1"/>
              </p:cNvSpPr>
              <p:nvPr/>
            </p:nvSpPr>
            <p:spPr bwMode="auto">
              <a:xfrm>
                <a:off x="5481" y="2258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3" name="Rectangle 62"/>
              <p:cNvSpPr>
                <a:spLocks noChangeArrowheads="1"/>
              </p:cNvSpPr>
              <p:nvPr/>
            </p:nvSpPr>
            <p:spPr bwMode="auto">
              <a:xfrm>
                <a:off x="3203" y="2258"/>
                <a:ext cx="2278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4" name="Rectangle 63"/>
              <p:cNvSpPr>
                <a:spLocks noChangeArrowheads="1"/>
              </p:cNvSpPr>
              <p:nvPr/>
            </p:nvSpPr>
            <p:spPr bwMode="auto">
              <a:xfrm>
                <a:off x="3195" y="821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Rectangle 64"/>
              <p:cNvSpPr>
                <a:spLocks noChangeArrowheads="1"/>
              </p:cNvSpPr>
              <p:nvPr/>
            </p:nvSpPr>
            <p:spPr bwMode="auto">
              <a:xfrm>
                <a:off x="3195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6" name="Rectangle 65"/>
              <p:cNvSpPr>
                <a:spLocks noChangeArrowheads="1"/>
              </p:cNvSpPr>
              <p:nvPr/>
            </p:nvSpPr>
            <p:spPr bwMode="auto">
              <a:xfrm>
                <a:off x="3195" y="821"/>
                <a:ext cx="8" cy="1445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7" name="Rectangle 66"/>
              <p:cNvSpPr>
                <a:spLocks noChangeArrowheads="1"/>
              </p:cNvSpPr>
              <p:nvPr/>
            </p:nvSpPr>
            <p:spPr bwMode="auto">
              <a:xfrm rot="-5400000">
                <a:off x="2856" y="1820"/>
                <a:ext cx="12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56518" name="Rectangle 67"/>
              <p:cNvSpPr>
                <a:spLocks noChangeArrowheads="1"/>
              </p:cNvSpPr>
              <p:nvPr/>
            </p:nvSpPr>
            <p:spPr bwMode="auto">
              <a:xfrm rot="-5400000">
                <a:off x="2864" y="1772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e</a:t>
                </a:r>
                <a:endParaRPr lang="en-US" sz="2000"/>
              </a:p>
            </p:txBody>
          </p:sp>
          <p:sp>
            <p:nvSpPr>
              <p:cNvPr id="56519" name="Rectangle 68"/>
              <p:cNvSpPr>
                <a:spLocks noChangeArrowheads="1"/>
              </p:cNvSpPr>
              <p:nvPr/>
            </p:nvSpPr>
            <p:spPr bwMode="auto">
              <a:xfrm rot="-5400000">
                <a:off x="2876" y="1735"/>
                <a:ext cx="8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f</a:t>
                </a:r>
                <a:endParaRPr lang="en-US" sz="2000"/>
              </a:p>
            </p:txBody>
          </p:sp>
          <p:sp>
            <p:nvSpPr>
              <p:cNvPr id="56520" name="Rectangle 69"/>
              <p:cNvSpPr>
                <a:spLocks noChangeArrowheads="1"/>
              </p:cNvSpPr>
              <p:nvPr/>
            </p:nvSpPr>
            <p:spPr bwMode="auto">
              <a:xfrm rot="-5400000">
                <a:off x="2860" y="1687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u</a:t>
                </a:r>
                <a:endParaRPr lang="en-US" sz="2000"/>
              </a:p>
            </p:txBody>
          </p:sp>
          <p:sp>
            <p:nvSpPr>
              <p:cNvPr id="56521" name="Rectangle 70"/>
              <p:cNvSpPr>
                <a:spLocks noChangeArrowheads="1"/>
              </p:cNvSpPr>
              <p:nvPr/>
            </p:nvSpPr>
            <p:spPr bwMode="auto">
              <a:xfrm rot="-5400000">
                <a:off x="2864" y="1643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s</a:t>
                </a:r>
                <a:endParaRPr lang="en-US" sz="2000"/>
              </a:p>
            </p:txBody>
          </p:sp>
          <p:sp>
            <p:nvSpPr>
              <p:cNvPr id="56522" name="Rectangle 71"/>
              <p:cNvSpPr>
                <a:spLocks noChangeArrowheads="1"/>
              </p:cNvSpPr>
              <p:nvPr/>
            </p:nvSpPr>
            <p:spPr bwMode="auto">
              <a:xfrm rot="-5400000">
                <a:off x="2864" y="1594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endParaRPr lang="en-US" sz="2000"/>
              </a:p>
            </p:txBody>
          </p:sp>
          <p:sp>
            <p:nvSpPr>
              <p:cNvPr id="56523" name="Rectangle 72"/>
              <p:cNvSpPr>
                <a:spLocks noChangeArrowheads="1"/>
              </p:cNvSpPr>
              <p:nvPr/>
            </p:nvSpPr>
            <p:spPr bwMode="auto">
              <a:xfrm rot="-5400000">
                <a:off x="2880" y="1562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l</a:t>
                </a:r>
                <a:endParaRPr lang="en-US" sz="2000"/>
              </a:p>
            </p:txBody>
          </p:sp>
          <p:sp>
            <p:nvSpPr>
              <p:cNvPr id="56524" name="Rectangle 73"/>
              <p:cNvSpPr>
                <a:spLocks noChangeArrowheads="1"/>
              </p:cNvSpPr>
              <p:nvPr/>
            </p:nvSpPr>
            <p:spPr bwMode="auto">
              <a:xfrm rot="-5400000">
                <a:off x="2880" y="1538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 </a:t>
                </a:r>
                <a:endParaRPr lang="en-US" sz="2000"/>
              </a:p>
            </p:txBody>
          </p:sp>
          <p:sp>
            <p:nvSpPr>
              <p:cNvPr id="56525" name="Rectangle 74"/>
              <p:cNvSpPr>
                <a:spLocks noChangeArrowheads="1"/>
              </p:cNvSpPr>
              <p:nvPr/>
            </p:nvSpPr>
            <p:spPr bwMode="auto">
              <a:xfrm rot="-5400000">
                <a:off x="2860" y="1493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P</a:t>
                </a:r>
                <a:endParaRPr lang="en-US" sz="2000"/>
              </a:p>
            </p:txBody>
          </p:sp>
          <p:sp>
            <p:nvSpPr>
              <p:cNvPr id="56526" name="Rectangle 75"/>
              <p:cNvSpPr>
                <a:spLocks noChangeArrowheads="1"/>
              </p:cNvSpPr>
              <p:nvPr/>
            </p:nvSpPr>
            <p:spPr bwMode="auto">
              <a:xfrm rot="-5400000">
                <a:off x="2872" y="1449"/>
                <a:ext cx="8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56527" name="Rectangle 76"/>
              <p:cNvSpPr>
                <a:spLocks noChangeArrowheads="1"/>
              </p:cNvSpPr>
              <p:nvPr/>
            </p:nvSpPr>
            <p:spPr bwMode="auto">
              <a:xfrm rot="-5400000">
                <a:off x="2860" y="1405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o</a:t>
                </a:r>
                <a:endParaRPr lang="en-US" sz="2000"/>
              </a:p>
            </p:txBody>
          </p:sp>
          <p:sp>
            <p:nvSpPr>
              <p:cNvPr id="56528" name="Rectangle 77"/>
              <p:cNvSpPr>
                <a:spLocks noChangeArrowheads="1"/>
              </p:cNvSpPr>
              <p:nvPr/>
            </p:nvSpPr>
            <p:spPr bwMode="auto">
              <a:xfrm rot="-5400000">
                <a:off x="2860" y="1356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56529" name="Rectangle 78"/>
              <p:cNvSpPr>
                <a:spLocks noChangeArrowheads="1"/>
              </p:cNvSpPr>
              <p:nvPr/>
            </p:nvSpPr>
            <p:spPr bwMode="auto">
              <a:xfrm rot="-5400000">
                <a:off x="2864" y="1312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endParaRPr lang="en-US" sz="2000"/>
              </a:p>
            </p:txBody>
          </p:sp>
          <p:sp>
            <p:nvSpPr>
              <p:cNvPr id="56530" name="Rectangle 79"/>
              <p:cNvSpPr>
                <a:spLocks noChangeArrowheads="1"/>
              </p:cNvSpPr>
              <p:nvPr/>
            </p:nvSpPr>
            <p:spPr bwMode="auto">
              <a:xfrm rot="-5400000">
                <a:off x="2860" y="1259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56531" name="Rectangle 80"/>
              <p:cNvSpPr>
                <a:spLocks noChangeArrowheads="1"/>
              </p:cNvSpPr>
              <p:nvPr/>
            </p:nvSpPr>
            <p:spPr bwMode="auto">
              <a:xfrm rot="-5400000">
                <a:off x="2880" y="1223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i</a:t>
                </a:r>
                <a:endParaRPr lang="en-US" sz="2000"/>
              </a:p>
            </p:txBody>
          </p:sp>
          <p:sp>
            <p:nvSpPr>
              <p:cNvPr id="56532" name="Rectangle 81"/>
              <p:cNvSpPr>
                <a:spLocks noChangeArrowheads="1"/>
              </p:cNvSpPr>
              <p:nvPr/>
            </p:nvSpPr>
            <p:spPr bwMode="auto">
              <a:xfrm rot="-5400000">
                <a:off x="2880" y="1199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l</a:t>
                </a:r>
                <a:endParaRPr lang="en-US" sz="2000"/>
              </a:p>
            </p:txBody>
          </p:sp>
          <p:sp>
            <p:nvSpPr>
              <p:cNvPr id="56533" name="Rectangle 82"/>
              <p:cNvSpPr>
                <a:spLocks noChangeArrowheads="1"/>
              </p:cNvSpPr>
              <p:nvPr/>
            </p:nvSpPr>
            <p:spPr bwMode="auto">
              <a:xfrm rot="-5400000">
                <a:off x="2880" y="1174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i</a:t>
                </a:r>
                <a:endParaRPr lang="en-US" sz="2000"/>
              </a:p>
            </p:txBody>
          </p:sp>
          <p:sp>
            <p:nvSpPr>
              <p:cNvPr id="56534" name="Rectangle 83"/>
              <p:cNvSpPr>
                <a:spLocks noChangeArrowheads="1"/>
              </p:cNvSpPr>
              <p:nvPr/>
            </p:nvSpPr>
            <p:spPr bwMode="auto">
              <a:xfrm rot="-5400000">
                <a:off x="2876" y="1154"/>
                <a:ext cx="8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t</a:t>
                </a:r>
                <a:endParaRPr lang="en-US" sz="2000"/>
              </a:p>
            </p:txBody>
          </p:sp>
          <p:sp>
            <p:nvSpPr>
              <p:cNvPr id="56535" name="Rectangle 84"/>
              <p:cNvSpPr>
                <a:spLocks noChangeArrowheads="1"/>
              </p:cNvSpPr>
              <p:nvPr/>
            </p:nvSpPr>
            <p:spPr bwMode="auto">
              <a:xfrm rot="-5400000">
                <a:off x="2864" y="1110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y</a:t>
                </a:r>
                <a:endParaRPr lang="en-US" sz="2000"/>
              </a:p>
            </p:txBody>
          </p:sp>
          <p:sp>
            <p:nvSpPr>
              <p:cNvPr id="56536" name="Rectangle 85"/>
              <p:cNvSpPr>
                <a:spLocks noChangeArrowheads="1"/>
              </p:cNvSpPr>
              <p:nvPr/>
            </p:nvSpPr>
            <p:spPr bwMode="auto">
              <a:xfrm>
                <a:off x="4221" y="2347"/>
                <a:ext cx="33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Users</a:t>
                </a:r>
                <a:endParaRPr lang="en-US" sz="2000"/>
              </a:p>
            </p:txBody>
          </p:sp>
          <p:sp>
            <p:nvSpPr>
              <p:cNvPr id="56537" name="Rectangle 86"/>
              <p:cNvSpPr>
                <a:spLocks noChangeArrowheads="1"/>
              </p:cNvSpPr>
              <p:nvPr/>
            </p:nvSpPr>
            <p:spPr bwMode="auto">
              <a:xfrm>
                <a:off x="3308" y="716"/>
                <a:ext cx="245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Refusal probability, 64 GB cache, 622 Mbit/s uplink</a:t>
                </a:r>
                <a:endParaRPr lang="en-US" sz="2000"/>
              </a:p>
            </p:txBody>
          </p:sp>
          <p:sp>
            <p:nvSpPr>
              <p:cNvPr id="56538" name="Rectangle 87"/>
              <p:cNvSpPr>
                <a:spLocks noChangeArrowheads="1"/>
              </p:cNvSpPr>
              <p:nvPr/>
            </p:nvSpPr>
            <p:spPr bwMode="auto">
              <a:xfrm>
                <a:off x="3421" y="2258"/>
                <a:ext cx="24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9" name="Rectangle 88"/>
              <p:cNvSpPr>
                <a:spLocks noChangeArrowheads="1"/>
              </p:cNvSpPr>
              <p:nvPr/>
            </p:nvSpPr>
            <p:spPr bwMode="auto">
              <a:xfrm>
                <a:off x="3421" y="2266"/>
                <a:ext cx="24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0" name="Freeform 89"/>
              <p:cNvSpPr>
                <a:spLocks/>
              </p:cNvSpPr>
              <p:nvPr/>
            </p:nvSpPr>
            <p:spPr bwMode="auto">
              <a:xfrm>
                <a:off x="3429" y="1524"/>
                <a:ext cx="1826" cy="758"/>
              </a:xfrm>
              <a:custGeom>
                <a:avLst/>
                <a:gdLst>
                  <a:gd name="T0" fmla="*/ 0 w 1826"/>
                  <a:gd name="T1" fmla="*/ 734 h 758"/>
                  <a:gd name="T2" fmla="*/ 226 w 1826"/>
                  <a:gd name="T3" fmla="*/ 734 h 758"/>
                  <a:gd name="T4" fmla="*/ 226 w 1826"/>
                  <a:gd name="T5" fmla="*/ 758 h 758"/>
                  <a:gd name="T6" fmla="*/ 226 w 1826"/>
                  <a:gd name="T7" fmla="*/ 734 h 758"/>
                  <a:gd name="T8" fmla="*/ 453 w 1826"/>
                  <a:gd name="T9" fmla="*/ 718 h 758"/>
                  <a:gd name="T10" fmla="*/ 453 w 1826"/>
                  <a:gd name="T11" fmla="*/ 718 h 758"/>
                  <a:gd name="T12" fmla="*/ 453 w 1826"/>
                  <a:gd name="T13" fmla="*/ 718 h 758"/>
                  <a:gd name="T14" fmla="*/ 679 w 1826"/>
                  <a:gd name="T15" fmla="*/ 734 h 758"/>
                  <a:gd name="T16" fmla="*/ 679 w 1826"/>
                  <a:gd name="T17" fmla="*/ 758 h 758"/>
                  <a:gd name="T18" fmla="*/ 679 w 1826"/>
                  <a:gd name="T19" fmla="*/ 734 h 758"/>
                  <a:gd name="T20" fmla="*/ 905 w 1826"/>
                  <a:gd name="T21" fmla="*/ 734 h 758"/>
                  <a:gd name="T22" fmla="*/ 913 w 1826"/>
                  <a:gd name="T23" fmla="*/ 758 h 758"/>
                  <a:gd name="T24" fmla="*/ 905 w 1826"/>
                  <a:gd name="T25" fmla="*/ 734 h 758"/>
                  <a:gd name="T26" fmla="*/ 1139 w 1826"/>
                  <a:gd name="T27" fmla="*/ 661 h 758"/>
                  <a:gd name="T28" fmla="*/ 1147 w 1826"/>
                  <a:gd name="T29" fmla="*/ 678 h 758"/>
                  <a:gd name="T30" fmla="*/ 1131 w 1826"/>
                  <a:gd name="T31" fmla="*/ 661 h 758"/>
                  <a:gd name="T32" fmla="*/ 1357 w 1826"/>
                  <a:gd name="T33" fmla="*/ 484 h 758"/>
                  <a:gd name="T34" fmla="*/ 1373 w 1826"/>
                  <a:gd name="T35" fmla="*/ 500 h 758"/>
                  <a:gd name="T36" fmla="*/ 1357 w 1826"/>
                  <a:gd name="T37" fmla="*/ 484 h 758"/>
                  <a:gd name="T38" fmla="*/ 1583 w 1826"/>
                  <a:gd name="T39" fmla="*/ 193 h 758"/>
                  <a:gd name="T40" fmla="*/ 1583 w 1826"/>
                  <a:gd name="T41" fmla="*/ 193 h 758"/>
                  <a:gd name="T42" fmla="*/ 1583 w 1826"/>
                  <a:gd name="T43" fmla="*/ 193 h 758"/>
                  <a:gd name="T44" fmla="*/ 1810 w 1826"/>
                  <a:gd name="T45" fmla="*/ 0 h 758"/>
                  <a:gd name="T46" fmla="*/ 1826 w 1826"/>
                  <a:gd name="T47" fmla="*/ 16 h 758"/>
                  <a:gd name="T48" fmla="*/ 1826 w 1826"/>
                  <a:gd name="T49" fmla="*/ 16 h 758"/>
                  <a:gd name="T50" fmla="*/ 1826 w 1826"/>
                  <a:gd name="T51" fmla="*/ 16 h 758"/>
                  <a:gd name="T52" fmla="*/ 1600 w 1826"/>
                  <a:gd name="T53" fmla="*/ 209 h 758"/>
                  <a:gd name="T54" fmla="*/ 1583 w 1826"/>
                  <a:gd name="T55" fmla="*/ 193 h 758"/>
                  <a:gd name="T56" fmla="*/ 1600 w 1826"/>
                  <a:gd name="T57" fmla="*/ 209 h 758"/>
                  <a:gd name="T58" fmla="*/ 1373 w 1826"/>
                  <a:gd name="T59" fmla="*/ 500 h 758"/>
                  <a:gd name="T60" fmla="*/ 1373 w 1826"/>
                  <a:gd name="T61" fmla="*/ 500 h 758"/>
                  <a:gd name="T62" fmla="*/ 1373 w 1826"/>
                  <a:gd name="T63" fmla="*/ 500 h 758"/>
                  <a:gd name="T64" fmla="*/ 1147 w 1826"/>
                  <a:gd name="T65" fmla="*/ 678 h 758"/>
                  <a:gd name="T66" fmla="*/ 1123 w 1826"/>
                  <a:gd name="T67" fmla="*/ 694 h 758"/>
                  <a:gd name="T68" fmla="*/ 1147 w 1826"/>
                  <a:gd name="T69" fmla="*/ 686 h 758"/>
                  <a:gd name="T70" fmla="*/ 913 w 1826"/>
                  <a:gd name="T71" fmla="*/ 758 h 758"/>
                  <a:gd name="T72" fmla="*/ 913 w 1826"/>
                  <a:gd name="T73" fmla="*/ 758 h 758"/>
                  <a:gd name="T74" fmla="*/ 905 w 1826"/>
                  <a:gd name="T75" fmla="*/ 758 h 758"/>
                  <a:gd name="T76" fmla="*/ 679 w 1826"/>
                  <a:gd name="T77" fmla="*/ 758 h 758"/>
                  <a:gd name="T78" fmla="*/ 679 w 1826"/>
                  <a:gd name="T79" fmla="*/ 758 h 758"/>
                  <a:gd name="T80" fmla="*/ 679 w 1826"/>
                  <a:gd name="T81" fmla="*/ 758 h 758"/>
                  <a:gd name="T82" fmla="*/ 453 w 1826"/>
                  <a:gd name="T83" fmla="*/ 742 h 758"/>
                  <a:gd name="T84" fmla="*/ 453 w 1826"/>
                  <a:gd name="T85" fmla="*/ 718 h 758"/>
                  <a:gd name="T86" fmla="*/ 453 w 1826"/>
                  <a:gd name="T87" fmla="*/ 742 h 758"/>
                  <a:gd name="T88" fmla="*/ 226 w 1826"/>
                  <a:gd name="T89" fmla="*/ 758 h 758"/>
                  <a:gd name="T90" fmla="*/ 226 w 1826"/>
                  <a:gd name="T91" fmla="*/ 758 h 758"/>
                  <a:gd name="T92" fmla="*/ 226 w 1826"/>
                  <a:gd name="T93" fmla="*/ 758 h 758"/>
                  <a:gd name="T94" fmla="*/ 0 w 1826"/>
                  <a:gd name="T95" fmla="*/ 758 h 758"/>
                  <a:gd name="T96" fmla="*/ 0 w 1826"/>
                  <a:gd name="T97" fmla="*/ 734 h 7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26" h="758">
                    <a:moveTo>
                      <a:pt x="0" y="734"/>
                    </a:moveTo>
                    <a:lnTo>
                      <a:pt x="226" y="734"/>
                    </a:lnTo>
                    <a:lnTo>
                      <a:pt x="226" y="758"/>
                    </a:lnTo>
                    <a:lnTo>
                      <a:pt x="226" y="734"/>
                    </a:lnTo>
                    <a:lnTo>
                      <a:pt x="453" y="718"/>
                    </a:lnTo>
                    <a:lnTo>
                      <a:pt x="679" y="734"/>
                    </a:lnTo>
                    <a:lnTo>
                      <a:pt x="679" y="758"/>
                    </a:lnTo>
                    <a:lnTo>
                      <a:pt x="679" y="734"/>
                    </a:lnTo>
                    <a:lnTo>
                      <a:pt x="905" y="734"/>
                    </a:lnTo>
                    <a:lnTo>
                      <a:pt x="913" y="758"/>
                    </a:lnTo>
                    <a:lnTo>
                      <a:pt x="905" y="734"/>
                    </a:lnTo>
                    <a:lnTo>
                      <a:pt x="1139" y="661"/>
                    </a:lnTo>
                    <a:lnTo>
                      <a:pt x="1147" y="678"/>
                    </a:lnTo>
                    <a:lnTo>
                      <a:pt x="1131" y="661"/>
                    </a:lnTo>
                    <a:lnTo>
                      <a:pt x="1357" y="484"/>
                    </a:lnTo>
                    <a:lnTo>
                      <a:pt x="1373" y="500"/>
                    </a:lnTo>
                    <a:lnTo>
                      <a:pt x="1357" y="484"/>
                    </a:lnTo>
                    <a:lnTo>
                      <a:pt x="1583" y="193"/>
                    </a:lnTo>
                    <a:lnTo>
                      <a:pt x="1810" y="0"/>
                    </a:lnTo>
                    <a:lnTo>
                      <a:pt x="1826" y="16"/>
                    </a:lnTo>
                    <a:lnTo>
                      <a:pt x="1600" y="209"/>
                    </a:lnTo>
                    <a:lnTo>
                      <a:pt x="1583" y="193"/>
                    </a:lnTo>
                    <a:lnTo>
                      <a:pt x="1600" y="209"/>
                    </a:lnTo>
                    <a:lnTo>
                      <a:pt x="1373" y="500"/>
                    </a:lnTo>
                    <a:lnTo>
                      <a:pt x="1147" y="678"/>
                    </a:lnTo>
                    <a:lnTo>
                      <a:pt x="1123" y="694"/>
                    </a:lnTo>
                    <a:lnTo>
                      <a:pt x="1147" y="686"/>
                    </a:lnTo>
                    <a:lnTo>
                      <a:pt x="913" y="758"/>
                    </a:lnTo>
                    <a:lnTo>
                      <a:pt x="905" y="758"/>
                    </a:lnTo>
                    <a:lnTo>
                      <a:pt x="679" y="758"/>
                    </a:lnTo>
                    <a:lnTo>
                      <a:pt x="453" y="742"/>
                    </a:lnTo>
                    <a:lnTo>
                      <a:pt x="453" y="718"/>
                    </a:lnTo>
                    <a:lnTo>
                      <a:pt x="453" y="742"/>
                    </a:lnTo>
                    <a:lnTo>
                      <a:pt x="226" y="758"/>
                    </a:lnTo>
                    <a:lnTo>
                      <a:pt x="0" y="758"/>
                    </a:lnTo>
                    <a:lnTo>
                      <a:pt x="0" y="734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1" name="Freeform 90"/>
              <p:cNvSpPr>
                <a:spLocks/>
              </p:cNvSpPr>
              <p:nvPr/>
            </p:nvSpPr>
            <p:spPr bwMode="auto">
              <a:xfrm>
                <a:off x="5465" y="1241"/>
                <a:ext cx="24" cy="24"/>
              </a:xfrm>
              <a:custGeom>
                <a:avLst/>
                <a:gdLst>
                  <a:gd name="T0" fmla="*/ 0 w 24"/>
                  <a:gd name="T1" fmla="*/ 8 h 24"/>
                  <a:gd name="T2" fmla="*/ 8 w 24"/>
                  <a:gd name="T3" fmla="*/ 0 h 24"/>
                  <a:gd name="T4" fmla="*/ 24 w 24"/>
                  <a:gd name="T5" fmla="*/ 16 h 24"/>
                  <a:gd name="T6" fmla="*/ 16 w 24"/>
                  <a:gd name="T7" fmla="*/ 24 h 24"/>
                  <a:gd name="T8" fmla="*/ 0 w 24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8"/>
                    </a:moveTo>
                    <a:lnTo>
                      <a:pt x="8" y="0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2" name="Freeform 91"/>
              <p:cNvSpPr>
                <a:spLocks/>
              </p:cNvSpPr>
              <p:nvPr/>
            </p:nvSpPr>
            <p:spPr bwMode="auto">
              <a:xfrm>
                <a:off x="5239" y="1249"/>
                <a:ext cx="242" cy="291"/>
              </a:xfrm>
              <a:custGeom>
                <a:avLst/>
                <a:gdLst>
                  <a:gd name="T0" fmla="*/ 0 w 242"/>
                  <a:gd name="T1" fmla="*/ 275 h 291"/>
                  <a:gd name="T2" fmla="*/ 16 w 242"/>
                  <a:gd name="T3" fmla="*/ 291 h 291"/>
                  <a:gd name="T4" fmla="*/ 242 w 242"/>
                  <a:gd name="T5" fmla="*/ 16 h 291"/>
                  <a:gd name="T6" fmla="*/ 226 w 242"/>
                  <a:gd name="T7" fmla="*/ 0 h 291"/>
                  <a:gd name="T8" fmla="*/ 0 w 242"/>
                  <a:gd name="T9" fmla="*/ 275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2" h="291">
                    <a:moveTo>
                      <a:pt x="0" y="275"/>
                    </a:moveTo>
                    <a:lnTo>
                      <a:pt x="16" y="291"/>
                    </a:lnTo>
                    <a:lnTo>
                      <a:pt x="242" y="16"/>
                    </a:lnTo>
                    <a:lnTo>
                      <a:pt x="226" y="0"/>
                    </a:lnTo>
                    <a:lnTo>
                      <a:pt x="0" y="275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3" name="Rectangle 92"/>
              <p:cNvSpPr>
                <a:spLocks noChangeArrowheads="1"/>
              </p:cNvSpPr>
              <p:nvPr/>
            </p:nvSpPr>
            <p:spPr bwMode="auto">
              <a:xfrm>
                <a:off x="3413" y="2250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44" name="Rectangle 93"/>
              <p:cNvSpPr>
                <a:spLocks noChangeArrowheads="1"/>
              </p:cNvSpPr>
              <p:nvPr/>
            </p:nvSpPr>
            <p:spPr bwMode="auto">
              <a:xfrm>
                <a:off x="3639" y="2250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45" name="Rectangle 94"/>
              <p:cNvSpPr>
                <a:spLocks noChangeArrowheads="1"/>
              </p:cNvSpPr>
              <p:nvPr/>
            </p:nvSpPr>
            <p:spPr bwMode="auto">
              <a:xfrm>
                <a:off x="3865" y="2234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46" name="Rectangle 95"/>
              <p:cNvSpPr>
                <a:spLocks noChangeArrowheads="1"/>
              </p:cNvSpPr>
              <p:nvPr/>
            </p:nvSpPr>
            <p:spPr bwMode="auto">
              <a:xfrm>
                <a:off x="4092" y="2250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47" name="Rectangle 96"/>
              <p:cNvSpPr>
                <a:spLocks noChangeArrowheads="1"/>
              </p:cNvSpPr>
              <p:nvPr/>
            </p:nvSpPr>
            <p:spPr bwMode="auto">
              <a:xfrm>
                <a:off x="4318" y="2250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48" name="Rectangle 97"/>
              <p:cNvSpPr>
                <a:spLocks noChangeArrowheads="1"/>
              </p:cNvSpPr>
              <p:nvPr/>
            </p:nvSpPr>
            <p:spPr bwMode="auto">
              <a:xfrm>
                <a:off x="4552" y="2177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49" name="Rectangle 98"/>
              <p:cNvSpPr>
                <a:spLocks noChangeArrowheads="1"/>
              </p:cNvSpPr>
              <p:nvPr/>
            </p:nvSpPr>
            <p:spPr bwMode="auto">
              <a:xfrm>
                <a:off x="4778" y="2000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50" name="Rectangle 99"/>
              <p:cNvSpPr>
                <a:spLocks noChangeArrowheads="1"/>
              </p:cNvSpPr>
              <p:nvPr/>
            </p:nvSpPr>
            <p:spPr bwMode="auto">
              <a:xfrm>
                <a:off x="5004" y="1717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51" name="Rectangle 100"/>
              <p:cNvSpPr>
                <a:spLocks noChangeArrowheads="1"/>
              </p:cNvSpPr>
              <p:nvPr/>
            </p:nvSpPr>
            <p:spPr bwMode="auto">
              <a:xfrm>
                <a:off x="5230" y="1524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52" name="Rectangle 101"/>
              <p:cNvSpPr>
                <a:spLocks noChangeArrowheads="1"/>
              </p:cNvSpPr>
              <p:nvPr/>
            </p:nvSpPr>
            <p:spPr bwMode="auto">
              <a:xfrm>
                <a:off x="5457" y="1241"/>
                <a:ext cx="65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G</a:t>
                </a:r>
                <a:endParaRPr lang="en-US" sz="2000"/>
              </a:p>
            </p:txBody>
          </p:sp>
          <p:sp>
            <p:nvSpPr>
              <p:cNvPr id="56553" name="Rectangle 102"/>
              <p:cNvSpPr>
                <a:spLocks noChangeArrowheads="1"/>
              </p:cNvSpPr>
              <p:nvPr/>
            </p:nvSpPr>
            <p:spPr bwMode="auto">
              <a:xfrm>
                <a:off x="3421" y="2250"/>
                <a:ext cx="24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4" name="Rectangle 103"/>
              <p:cNvSpPr>
                <a:spLocks noChangeArrowheads="1"/>
              </p:cNvSpPr>
              <p:nvPr/>
            </p:nvSpPr>
            <p:spPr bwMode="auto">
              <a:xfrm>
                <a:off x="3421" y="2258"/>
                <a:ext cx="24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5" name="Freeform 104"/>
              <p:cNvSpPr>
                <a:spLocks/>
              </p:cNvSpPr>
              <p:nvPr/>
            </p:nvSpPr>
            <p:spPr bwMode="auto">
              <a:xfrm>
                <a:off x="3429" y="2250"/>
                <a:ext cx="1826" cy="24"/>
              </a:xfrm>
              <a:custGeom>
                <a:avLst/>
                <a:gdLst>
                  <a:gd name="T0" fmla="*/ 0 w 1826"/>
                  <a:gd name="T1" fmla="*/ 0 h 24"/>
                  <a:gd name="T2" fmla="*/ 1826 w 1826"/>
                  <a:gd name="T3" fmla="*/ 0 h 24"/>
                  <a:gd name="T4" fmla="*/ 1826 w 1826"/>
                  <a:gd name="T5" fmla="*/ 24 h 24"/>
                  <a:gd name="T6" fmla="*/ 1826 w 1826"/>
                  <a:gd name="T7" fmla="*/ 24 h 24"/>
                  <a:gd name="T8" fmla="*/ 1826 w 1826"/>
                  <a:gd name="T9" fmla="*/ 24 h 24"/>
                  <a:gd name="T10" fmla="*/ 0 w 1826"/>
                  <a:gd name="T11" fmla="*/ 24 h 24"/>
                  <a:gd name="T12" fmla="*/ 0 w 1826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6" h="24">
                    <a:moveTo>
                      <a:pt x="0" y="0"/>
                    </a:moveTo>
                    <a:lnTo>
                      <a:pt x="1826" y="0"/>
                    </a:lnTo>
                    <a:lnTo>
                      <a:pt x="1826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6" name="Rectangle 105"/>
              <p:cNvSpPr>
                <a:spLocks noChangeArrowheads="1"/>
              </p:cNvSpPr>
              <p:nvPr/>
            </p:nvSpPr>
            <p:spPr bwMode="auto">
              <a:xfrm>
                <a:off x="5481" y="2250"/>
                <a:ext cx="8" cy="24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7" name="Rectangle 106"/>
              <p:cNvSpPr>
                <a:spLocks noChangeArrowheads="1"/>
              </p:cNvSpPr>
              <p:nvPr/>
            </p:nvSpPr>
            <p:spPr bwMode="auto">
              <a:xfrm>
                <a:off x="5255" y="2250"/>
                <a:ext cx="226" cy="24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8" name="Rectangle 107"/>
              <p:cNvSpPr>
                <a:spLocks noChangeArrowheads="1"/>
              </p:cNvSpPr>
              <p:nvPr/>
            </p:nvSpPr>
            <p:spPr bwMode="auto">
              <a:xfrm>
                <a:off x="3413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59" name="Rectangle 108"/>
              <p:cNvSpPr>
                <a:spLocks noChangeArrowheads="1"/>
              </p:cNvSpPr>
              <p:nvPr/>
            </p:nvSpPr>
            <p:spPr bwMode="auto">
              <a:xfrm>
                <a:off x="3639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60" name="Rectangle 109"/>
              <p:cNvSpPr>
                <a:spLocks noChangeArrowheads="1"/>
              </p:cNvSpPr>
              <p:nvPr/>
            </p:nvSpPr>
            <p:spPr bwMode="auto">
              <a:xfrm>
                <a:off x="3865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61" name="Rectangle 110"/>
              <p:cNvSpPr>
                <a:spLocks noChangeArrowheads="1"/>
              </p:cNvSpPr>
              <p:nvPr/>
            </p:nvSpPr>
            <p:spPr bwMode="auto">
              <a:xfrm>
                <a:off x="4092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62" name="Rectangle 111"/>
              <p:cNvSpPr>
                <a:spLocks noChangeArrowheads="1"/>
              </p:cNvSpPr>
              <p:nvPr/>
            </p:nvSpPr>
            <p:spPr bwMode="auto">
              <a:xfrm>
                <a:off x="4318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63" name="Rectangle 112"/>
              <p:cNvSpPr>
                <a:spLocks noChangeArrowheads="1"/>
              </p:cNvSpPr>
              <p:nvPr/>
            </p:nvSpPr>
            <p:spPr bwMode="auto">
              <a:xfrm>
                <a:off x="4552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64" name="Rectangle 113"/>
              <p:cNvSpPr>
                <a:spLocks noChangeArrowheads="1"/>
              </p:cNvSpPr>
              <p:nvPr/>
            </p:nvSpPr>
            <p:spPr bwMode="auto">
              <a:xfrm>
                <a:off x="4778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65" name="Rectangle 114"/>
              <p:cNvSpPr>
                <a:spLocks noChangeArrowheads="1"/>
              </p:cNvSpPr>
              <p:nvPr/>
            </p:nvSpPr>
            <p:spPr bwMode="auto">
              <a:xfrm>
                <a:off x="5004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66" name="Rectangle 115"/>
              <p:cNvSpPr>
                <a:spLocks noChangeArrowheads="1"/>
              </p:cNvSpPr>
              <p:nvPr/>
            </p:nvSpPr>
            <p:spPr bwMode="auto">
              <a:xfrm>
                <a:off x="5230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67" name="Rectangle 116"/>
              <p:cNvSpPr>
                <a:spLocks noChangeArrowheads="1"/>
              </p:cNvSpPr>
              <p:nvPr/>
            </p:nvSpPr>
            <p:spPr bwMode="auto">
              <a:xfrm>
                <a:off x="5457" y="2250"/>
                <a:ext cx="8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;</a:t>
                </a:r>
                <a:endParaRPr lang="en-US" sz="2000"/>
              </a:p>
            </p:txBody>
          </p:sp>
          <p:sp>
            <p:nvSpPr>
              <p:cNvPr id="56568" name="Rectangle 117"/>
              <p:cNvSpPr>
                <a:spLocks noChangeArrowheads="1"/>
              </p:cNvSpPr>
              <p:nvPr/>
            </p:nvSpPr>
            <p:spPr bwMode="auto">
              <a:xfrm>
                <a:off x="3429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9" name="Rectangle 118"/>
              <p:cNvSpPr>
                <a:spLocks noChangeArrowheads="1"/>
              </p:cNvSpPr>
              <p:nvPr/>
            </p:nvSpPr>
            <p:spPr bwMode="auto">
              <a:xfrm>
                <a:off x="3429" y="2266"/>
                <a:ext cx="8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0" name="Freeform 119"/>
              <p:cNvSpPr>
                <a:spLocks/>
              </p:cNvSpPr>
              <p:nvPr/>
            </p:nvSpPr>
            <p:spPr bwMode="auto">
              <a:xfrm>
                <a:off x="3429" y="1677"/>
                <a:ext cx="1826" cy="597"/>
              </a:xfrm>
              <a:custGeom>
                <a:avLst/>
                <a:gdLst>
                  <a:gd name="T0" fmla="*/ 0 w 1826"/>
                  <a:gd name="T1" fmla="*/ 589 h 597"/>
                  <a:gd name="T2" fmla="*/ 679 w 1826"/>
                  <a:gd name="T3" fmla="*/ 589 h 597"/>
                  <a:gd name="T4" fmla="*/ 679 w 1826"/>
                  <a:gd name="T5" fmla="*/ 597 h 597"/>
                  <a:gd name="T6" fmla="*/ 679 w 1826"/>
                  <a:gd name="T7" fmla="*/ 589 h 597"/>
                  <a:gd name="T8" fmla="*/ 905 w 1826"/>
                  <a:gd name="T9" fmla="*/ 581 h 597"/>
                  <a:gd name="T10" fmla="*/ 905 w 1826"/>
                  <a:gd name="T11" fmla="*/ 589 h 597"/>
                  <a:gd name="T12" fmla="*/ 905 w 1826"/>
                  <a:gd name="T13" fmla="*/ 581 h 597"/>
                  <a:gd name="T14" fmla="*/ 1139 w 1826"/>
                  <a:gd name="T15" fmla="*/ 525 h 597"/>
                  <a:gd name="T16" fmla="*/ 1147 w 1826"/>
                  <a:gd name="T17" fmla="*/ 533 h 597"/>
                  <a:gd name="T18" fmla="*/ 1139 w 1826"/>
                  <a:gd name="T19" fmla="*/ 525 h 597"/>
                  <a:gd name="T20" fmla="*/ 1365 w 1826"/>
                  <a:gd name="T21" fmla="*/ 282 h 597"/>
                  <a:gd name="T22" fmla="*/ 1365 w 1826"/>
                  <a:gd name="T23" fmla="*/ 282 h 597"/>
                  <a:gd name="T24" fmla="*/ 1365 w 1826"/>
                  <a:gd name="T25" fmla="*/ 282 h 597"/>
                  <a:gd name="T26" fmla="*/ 1591 w 1826"/>
                  <a:gd name="T27" fmla="*/ 81 h 597"/>
                  <a:gd name="T28" fmla="*/ 1591 w 1826"/>
                  <a:gd name="T29" fmla="*/ 81 h 597"/>
                  <a:gd name="T30" fmla="*/ 1591 w 1826"/>
                  <a:gd name="T31" fmla="*/ 81 h 597"/>
                  <a:gd name="T32" fmla="*/ 1818 w 1826"/>
                  <a:gd name="T33" fmla="*/ 0 h 597"/>
                  <a:gd name="T34" fmla="*/ 1826 w 1826"/>
                  <a:gd name="T35" fmla="*/ 8 h 597"/>
                  <a:gd name="T36" fmla="*/ 1826 w 1826"/>
                  <a:gd name="T37" fmla="*/ 8 h 597"/>
                  <a:gd name="T38" fmla="*/ 1818 w 1826"/>
                  <a:gd name="T39" fmla="*/ 8 h 597"/>
                  <a:gd name="T40" fmla="*/ 1591 w 1826"/>
                  <a:gd name="T41" fmla="*/ 89 h 597"/>
                  <a:gd name="T42" fmla="*/ 1591 w 1826"/>
                  <a:gd name="T43" fmla="*/ 81 h 597"/>
                  <a:gd name="T44" fmla="*/ 1600 w 1826"/>
                  <a:gd name="T45" fmla="*/ 89 h 597"/>
                  <a:gd name="T46" fmla="*/ 1373 w 1826"/>
                  <a:gd name="T47" fmla="*/ 291 h 597"/>
                  <a:gd name="T48" fmla="*/ 1365 w 1826"/>
                  <a:gd name="T49" fmla="*/ 282 h 597"/>
                  <a:gd name="T50" fmla="*/ 1373 w 1826"/>
                  <a:gd name="T51" fmla="*/ 291 h 597"/>
                  <a:gd name="T52" fmla="*/ 1147 w 1826"/>
                  <a:gd name="T53" fmla="*/ 533 h 597"/>
                  <a:gd name="T54" fmla="*/ 1147 w 1826"/>
                  <a:gd name="T55" fmla="*/ 533 h 597"/>
                  <a:gd name="T56" fmla="*/ 1139 w 1826"/>
                  <a:gd name="T57" fmla="*/ 533 h 597"/>
                  <a:gd name="T58" fmla="*/ 905 w 1826"/>
                  <a:gd name="T59" fmla="*/ 589 h 597"/>
                  <a:gd name="T60" fmla="*/ 905 w 1826"/>
                  <a:gd name="T61" fmla="*/ 589 h 597"/>
                  <a:gd name="T62" fmla="*/ 905 w 1826"/>
                  <a:gd name="T63" fmla="*/ 589 h 597"/>
                  <a:gd name="T64" fmla="*/ 679 w 1826"/>
                  <a:gd name="T65" fmla="*/ 597 h 597"/>
                  <a:gd name="T66" fmla="*/ 679 w 1826"/>
                  <a:gd name="T67" fmla="*/ 597 h 597"/>
                  <a:gd name="T68" fmla="*/ 679 w 1826"/>
                  <a:gd name="T69" fmla="*/ 597 h 597"/>
                  <a:gd name="T70" fmla="*/ 0 w 1826"/>
                  <a:gd name="T71" fmla="*/ 597 h 597"/>
                  <a:gd name="T72" fmla="*/ 0 w 1826"/>
                  <a:gd name="T73" fmla="*/ 589 h 5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26" h="597">
                    <a:moveTo>
                      <a:pt x="0" y="589"/>
                    </a:moveTo>
                    <a:lnTo>
                      <a:pt x="679" y="589"/>
                    </a:lnTo>
                    <a:lnTo>
                      <a:pt x="679" y="597"/>
                    </a:lnTo>
                    <a:lnTo>
                      <a:pt x="679" y="589"/>
                    </a:lnTo>
                    <a:lnTo>
                      <a:pt x="905" y="581"/>
                    </a:lnTo>
                    <a:lnTo>
                      <a:pt x="905" y="589"/>
                    </a:lnTo>
                    <a:lnTo>
                      <a:pt x="905" y="581"/>
                    </a:lnTo>
                    <a:lnTo>
                      <a:pt x="1139" y="525"/>
                    </a:lnTo>
                    <a:lnTo>
                      <a:pt x="1147" y="533"/>
                    </a:lnTo>
                    <a:lnTo>
                      <a:pt x="1139" y="525"/>
                    </a:lnTo>
                    <a:lnTo>
                      <a:pt x="1365" y="282"/>
                    </a:lnTo>
                    <a:lnTo>
                      <a:pt x="1591" y="81"/>
                    </a:lnTo>
                    <a:lnTo>
                      <a:pt x="1818" y="0"/>
                    </a:lnTo>
                    <a:lnTo>
                      <a:pt x="1826" y="8"/>
                    </a:lnTo>
                    <a:lnTo>
                      <a:pt x="1818" y="8"/>
                    </a:lnTo>
                    <a:lnTo>
                      <a:pt x="1591" y="89"/>
                    </a:lnTo>
                    <a:lnTo>
                      <a:pt x="1591" y="81"/>
                    </a:lnTo>
                    <a:lnTo>
                      <a:pt x="1600" y="89"/>
                    </a:lnTo>
                    <a:lnTo>
                      <a:pt x="1373" y="291"/>
                    </a:lnTo>
                    <a:lnTo>
                      <a:pt x="1365" y="282"/>
                    </a:lnTo>
                    <a:lnTo>
                      <a:pt x="1373" y="291"/>
                    </a:lnTo>
                    <a:lnTo>
                      <a:pt x="1147" y="533"/>
                    </a:lnTo>
                    <a:lnTo>
                      <a:pt x="1139" y="533"/>
                    </a:lnTo>
                    <a:lnTo>
                      <a:pt x="905" y="589"/>
                    </a:lnTo>
                    <a:lnTo>
                      <a:pt x="679" y="597"/>
                    </a:lnTo>
                    <a:lnTo>
                      <a:pt x="0" y="597"/>
                    </a:lnTo>
                    <a:lnTo>
                      <a:pt x="0" y="589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1" name="Freeform 120"/>
              <p:cNvSpPr>
                <a:spLocks/>
              </p:cNvSpPr>
              <p:nvPr/>
            </p:nvSpPr>
            <p:spPr bwMode="auto">
              <a:xfrm>
                <a:off x="5473" y="1306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8 w 8"/>
                  <a:gd name="T5" fmla="*/ 8 h 8"/>
                  <a:gd name="T6" fmla="*/ 8 w 8"/>
                  <a:gd name="T7" fmla="*/ 8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2" name="Freeform 121"/>
              <p:cNvSpPr>
                <a:spLocks/>
              </p:cNvSpPr>
              <p:nvPr/>
            </p:nvSpPr>
            <p:spPr bwMode="auto">
              <a:xfrm>
                <a:off x="5247" y="1306"/>
                <a:ext cx="234" cy="379"/>
              </a:xfrm>
              <a:custGeom>
                <a:avLst/>
                <a:gdLst>
                  <a:gd name="T0" fmla="*/ 0 w 234"/>
                  <a:gd name="T1" fmla="*/ 371 h 379"/>
                  <a:gd name="T2" fmla="*/ 8 w 234"/>
                  <a:gd name="T3" fmla="*/ 379 h 379"/>
                  <a:gd name="T4" fmla="*/ 234 w 234"/>
                  <a:gd name="T5" fmla="*/ 8 h 379"/>
                  <a:gd name="T6" fmla="*/ 226 w 234"/>
                  <a:gd name="T7" fmla="*/ 0 h 379"/>
                  <a:gd name="T8" fmla="*/ 0 w 234"/>
                  <a:gd name="T9" fmla="*/ 371 h 3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4" h="379">
                    <a:moveTo>
                      <a:pt x="0" y="371"/>
                    </a:moveTo>
                    <a:lnTo>
                      <a:pt x="8" y="379"/>
                    </a:lnTo>
                    <a:lnTo>
                      <a:pt x="234" y="8"/>
                    </a:lnTo>
                    <a:lnTo>
                      <a:pt x="226" y="0"/>
                    </a:lnTo>
                    <a:lnTo>
                      <a:pt x="0" y="371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3" name="Rectangle 122"/>
              <p:cNvSpPr>
                <a:spLocks noChangeArrowheads="1"/>
              </p:cNvSpPr>
              <p:nvPr/>
            </p:nvSpPr>
            <p:spPr bwMode="auto">
              <a:xfrm>
                <a:off x="3413" y="2250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74" name="Rectangle 123"/>
              <p:cNvSpPr>
                <a:spLocks noChangeArrowheads="1"/>
              </p:cNvSpPr>
              <p:nvPr/>
            </p:nvSpPr>
            <p:spPr bwMode="auto">
              <a:xfrm>
                <a:off x="3639" y="2250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75" name="Rectangle 124"/>
              <p:cNvSpPr>
                <a:spLocks noChangeArrowheads="1"/>
              </p:cNvSpPr>
              <p:nvPr/>
            </p:nvSpPr>
            <p:spPr bwMode="auto">
              <a:xfrm>
                <a:off x="3865" y="2250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76" name="Rectangle 125"/>
              <p:cNvSpPr>
                <a:spLocks noChangeArrowheads="1"/>
              </p:cNvSpPr>
              <p:nvPr/>
            </p:nvSpPr>
            <p:spPr bwMode="auto">
              <a:xfrm>
                <a:off x="4092" y="2250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77" name="Rectangle 126"/>
              <p:cNvSpPr>
                <a:spLocks noChangeArrowheads="1"/>
              </p:cNvSpPr>
              <p:nvPr/>
            </p:nvSpPr>
            <p:spPr bwMode="auto">
              <a:xfrm>
                <a:off x="4318" y="2242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78" name="Rectangle 127"/>
              <p:cNvSpPr>
                <a:spLocks noChangeArrowheads="1"/>
              </p:cNvSpPr>
              <p:nvPr/>
            </p:nvSpPr>
            <p:spPr bwMode="auto">
              <a:xfrm>
                <a:off x="4552" y="2185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79" name="Rectangle 128"/>
              <p:cNvSpPr>
                <a:spLocks noChangeArrowheads="1"/>
              </p:cNvSpPr>
              <p:nvPr/>
            </p:nvSpPr>
            <p:spPr bwMode="auto">
              <a:xfrm>
                <a:off x="4778" y="1943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80" name="Rectangle 129"/>
              <p:cNvSpPr>
                <a:spLocks noChangeArrowheads="1"/>
              </p:cNvSpPr>
              <p:nvPr/>
            </p:nvSpPr>
            <p:spPr bwMode="auto">
              <a:xfrm>
                <a:off x="5004" y="1742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81" name="Rectangle 130"/>
              <p:cNvSpPr>
                <a:spLocks noChangeArrowheads="1"/>
              </p:cNvSpPr>
              <p:nvPr/>
            </p:nvSpPr>
            <p:spPr bwMode="auto">
              <a:xfrm>
                <a:off x="5230" y="1661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82" name="Rectangle 131"/>
              <p:cNvSpPr>
                <a:spLocks noChangeArrowheads="1"/>
              </p:cNvSpPr>
              <p:nvPr/>
            </p:nvSpPr>
            <p:spPr bwMode="auto">
              <a:xfrm>
                <a:off x="5457" y="1298"/>
                <a:ext cx="7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500">
                    <a:solidFill>
                      <a:srgbClr val="000000"/>
                    </a:solidFill>
                    <a:latin typeface="ZapfDingbats" charset="0"/>
                  </a:rPr>
                  <a:t>n</a:t>
                </a:r>
                <a:endParaRPr lang="en-US" sz="2000"/>
              </a:p>
            </p:txBody>
          </p:sp>
          <p:sp>
            <p:nvSpPr>
              <p:cNvPr id="56583" name="Rectangle 132"/>
              <p:cNvSpPr>
                <a:spLocks noChangeArrowheads="1"/>
              </p:cNvSpPr>
              <p:nvPr/>
            </p:nvSpPr>
            <p:spPr bwMode="auto">
              <a:xfrm>
                <a:off x="513" y="2266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4" name="Rectangle 133"/>
              <p:cNvSpPr>
                <a:spLocks noChangeArrowheads="1"/>
              </p:cNvSpPr>
              <p:nvPr/>
            </p:nvSpPr>
            <p:spPr bwMode="auto">
              <a:xfrm>
                <a:off x="530" y="2266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5" name="Rectangle 134"/>
              <p:cNvSpPr>
                <a:spLocks noChangeArrowheads="1"/>
              </p:cNvSpPr>
              <p:nvPr/>
            </p:nvSpPr>
            <p:spPr bwMode="auto">
              <a:xfrm>
                <a:off x="513" y="2266"/>
                <a:ext cx="17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6" name="Rectangle 135"/>
              <p:cNvSpPr>
                <a:spLocks noChangeArrowheads="1"/>
              </p:cNvSpPr>
              <p:nvPr/>
            </p:nvSpPr>
            <p:spPr bwMode="auto">
              <a:xfrm>
                <a:off x="441" y="2210"/>
                <a:ext cx="8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2000"/>
              </a:p>
            </p:txBody>
          </p:sp>
          <p:sp>
            <p:nvSpPr>
              <p:cNvPr id="56587" name="Rectangle 136"/>
              <p:cNvSpPr>
                <a:spLocks noChangeArrowheads="1"/>
              </p:cNvSpPr>
              <p:nvPr/>
            </p:nvSpPr>
            <p:spPr bwMode="auto">
              <a:xfrm>
                <a:off x="513" y="1903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8" name="Rectangle 137"/>
              <p:cNvSpPr>
                <a:spLocks noChangeArrowheads="1"/>
              </p:cNvSpPr>
              <p:nvPr/>
            </p:nvSpPr>
            <p:spPr bwMode="auto">
              <a:xfrm>
                <a:off x="530" y="1903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9" name="Rectangle 138"/>
              <p:cNvSpPr>
                <a:spLocks noChangeArrowheads="1"/>
              </p:cNvSpPr>
              <p:nvPr/>
            </p:nvSpPr>
            <p:spPr bwMode="auto">
              <a:xfrm>
                <a:off x="513" y="1903"/>
                <a:ext cx="17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0" name="Rectangle 139"/>
              <p:cNvSpPr>
                <a:spLocks noChangeArrowheads="1"/>
              </p:cNvSpPr>
              <p:nvPr/>
            </p:nvSpPr>
            <p:spPr bwMode="auto">
              <a:xfrm>
                <a:off x="279" y="1846"/>
                <a:ext cx="25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0.005</a:t>
                </a:r>
                <a:endParaRPr lang="en-US" sz="2000"/>
              </a:p>
            </p:txBody>
          </p:sp>
          <p:sp>
            <p:nvSpPr>
              <p:cNvPr id="56591" name="Rectangle 140"/>
              <p:cNvSpPr>
                <a:spLocks noChangeArrowheads="1"/>
              </p:cNvSpPr>
              <p:nvPr/>
            </p:nvSpPr>
            <p:spPr bwMode="auto">
              <a:xfrm>
                <a:off x="513" y="1548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2" name="Rectangle 141"/>
              <p:cNvSpPr>
                <a:spLocks noChangeArrowheads="1"/>
              </p:cNvSpPr>
              <p:nvPr/>
            </p:nvSpPr>
            <p:spPr bwMode="auto">
              <a:xfrm>
                <a:off x="530" y="1548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3" name="Rectangle 142"/>
              <p:cNvSpPr>
                <a:spLocks noChangeArrowheads="1"/>
              </p:cNvSpPr>
              <p:nvPr/>
            </p:nvSpPr>
            <p:spPr bwMode="auto">
              <a:xfrm>
                <a:off x="513" y="1548"/>
                <a:ext cx="17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4" name="Rectangle 143"/>
              <p:cNvSpPr>
                <a:spLocks noChangeArrowheads="1"/>
              </p:cNvSpPr>
              <p:nvPr/>
            </p:nvSpPr>
            <p:spPr bwMode="auto">
              <a:xfrm>
                <a:off x="328" y="1491"/>
                <a:ext cx="21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0.01</a:t>
                </a:r>
                <a:endParaRPr lang="en-US" sz="2000"/>
              </a:p>
            </p:txBody>
          </p:sp>
          <p:sp>
            <p:nvSpPr>
              <p:cNvPr id="56595" name="Rectangle 144"/>
              <p:cNvSpPr>
                <a:spLocks noChangeArrowheads="1"/>
              </p:cNvSpPr>
              <p:nvPr/>
            </p:nvSpPr>
            <p:spPr bwMode="auto">
              <a:xfrm>
                <a:off x="513" y="1185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6" name="Rectangle 145"/>
              <p:cNvSpPr>
                <a:spLocks noChangeArrowheads="1"/>
              </p:cNvSpPr>
              <p:nvPr/>
            </p:nvSpPr>
            <p:spPr bwMode="auto">
              <a:xfrm>
                <a:off x="530" y="1185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7" name="Rectangle 146"/>
              <p:cNvSpPr>
                <a:spLocks noChangeArrowheads="1"/>
              </p:cNvSpPr>
              <p:nvPr/>
            </p:nvSpPr>
            <p:spPr bwMode="auto">
              <a:xfrm>
                <a:off x="513" y="1185"/>
                <a:ext cx="17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8" name="Rectangle 147"/>
              <p:cNvSpPr>
                <a:spLocks noChangeArrowheads="1"/>
              </p:cNvSpPr>
              <p:nvPr/>
            </p:nvSpPr>
            <p:spPr bwMode="auto">
              <a:xfrm>
                <a:off x="279" y="1128"/>
                <a:ext cx="258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0.015</a:t>
                </a:r>
                <a:endParaRPr lang="en-US" sz="2000"/>
              </a:p>
            </p:txBody>
          </p:sp>
          <p:sp>
            <p:nvSpPr>
              <p:cNvPr id="56599" name="Rectangle 148"/>
              <p:cNvSpPr>
                <a:spLocks noChangeArrowheads="1"/>
              </p:cNvSpPr>
              <p:nvPr/>
            </p:nvSpPr>
            <p:spPr bwMode="auto">
              <a:xfrm>
                <a:off x="513" y="821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0" name="Rectangle 149"/>
              <p:cNvSpPr>
                <a:spLocks noChangeArrowheads="1"/>
              </p:cNvSpPr>
              <p:nvPr/>
            </p:nvSpPr>
            <p:spPr bwMode="auto">
              <a:xfrm>
                <a:off x="530" y="821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1" name="Rectangle 150"/>
              <p:cNvSpPr>
                <a:spLocks noChangeArrowheads="1"/>
              </p:cNvSpPr>
              <p:nvPr/>
            </p:nvSpPr>
            <p:spPr bwMode="auto">
              <a:xfrm>
                <a:off x="513" y="821"/>
                <a:ext cx="17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2" name="Rectangle 151"/>
              <p:cNvSpPr>
                <a:spLocks noChangeArrowheads="1"/>
              </p:cNvSpPr>
              <p:nvPr/>
            </p:nvSpPr>
            <p:spPr bwMode="auto">
              <a:xfrm>
                <a:off x="328" y="773"/>
                <a:ext cx="210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0.02</a:t>
                </a:r>
                <a:endParaRPr lang="en-US" sz="2000"/>
              </a:p>
            </p:txBody>
          </p:sp>
          <p:sp>
            <p:nvSpPr>
              <p:cNvPr id="56603" name="Rectangle 152"/>
              <p:cNvSpPr>
                <a:spLocks noChangeArrowheads="1"/>
              </p:cNvSpPr>
              <p:nvPr/>
            </p:nvSpPr>
            <p:spPr bwMode="auto">
              <a:xfrm>
                <a:off x="513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4" name="Rectangle 153"/>
              <p:cNvSpPr>
                <a:spLocks noChangeArrowheads="1"/>
              </p:cNvSpPr>
              <p:nvPr/>
            </p:nvSpPr>
            <p:spPr bwMode="auto">
              <a:xfrm>
                <a:off x="513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5" name="Rectangle 154"/>
              <p:cNvSpPr>
                <a:spLocks noChangeArrowheads="1"/>
              </p:cNvSpPr>
              <p:nvPr/>
            </p:nvSpPr>
            <p:spPr bwMode="auto">
              <a:xfrm>
                <a:off x="513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6" name="Rectangle 155"/>
              <p:cNvSpPr>
                <a:spLocks noChangeArrowheads="1"/>
              </p:cNvSpPr>
              <p:nvPr/>
            </p:nvSpPr>
            <p:spPr bwMode="auto">
              <a:xfrm>
                <a:off x="497" y="2266"/>
                <a:ext cx="8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0</a:t>
                </a:r>
                <a:endParaRPr lang="en-US" sz="2000"/>
              </a:p>
            </p:txBody>
          </p:sp>
          <p:sp>
            <p:nvSpPr>
              <p:cNvPr id="56607" name="Rectangle 156"/>
              <p:cNvSpPr>
                <a:spLocks noChangeArrowheads="1"/>
              </p:cNvSpPr>
              <p:nvPr/>
            </p:nvSpPr>
            <p:spPr bwMode="auto">
              <a:xfrm>
                <a:off x="974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8" name="Rectangle 157"/>
              <p:cNvSpPr>
                <a:spLocks noChangeArrowheads="1"/>
              </p:cNvSpPr>
              <p:nvPr/>
            </p:nvSpPr>
            <p:spPr bwMode="auto">
              <a:xfrm>
                <a:off x="974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9" name="Rectangle 158"/>
              <p:cNvSpPr>
                <a:spLocks noChangeArrowheads="1"/>
              </p:cNvSpPr>
              <p:nvPr/>
            </p:nvSpPr>
            <p:spPr bwMode="auto">
              <a:xfrm>
                <a:off x="974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0" name="Rectangle 159"/>
              <p:cNvSpPr>
                <a:spLocks noChangeArrowheads="1"/>
              </p:cNvSpPr>
              <p:nvPr/>
            </p:nvSpPr>
            <p:spPr bwMode="auto">
              <a:xfrm>
                <a:off x="853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10000</a:t>
                </a:r>
                <a:endParaRPr lang="en-US" sz="2000"/>
              </a:p>
            </p:txBody>
          </p:sp>
          <p:sp>
            <p:nvSpPr>
              <p:cNvPr id="56611" name="Rectangle 160"/>
              <p:cNvSpPr>
                <a:spLocks noChangeArrowheads="1"/>
              </p:cNvSpPr>
              <p:nvPr/>
            </p:nvSpPr>
            <p:spPr bwMode="auto">
              <a:xfrm>
                <a:off x="1426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2" name="Rectangle 161"/>
              <p:cNvSpPr>
                <a:spLocks noChangeArrowheads="1"/>
              </p:cNvSpPr>
              <p:nvPr/>
            </p:nvSpPr>
            <p:spPr bwMode="auto">
              <a:xfrm>
                <a:off x="1426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3" name="Rectangle 162"/>
              <p:cNvSpPr>
                <a:spLocks noChangeArrowheads="1"/>
              </p:cNvSpPr>
              <p:nvPr/>
            </p:nvSpPr>
            <p:spPr bwMode="auto">
              <a:xfrm>
                <a:off x="1426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4" name="Rectangle 163"/>
              <p:cNvSpPr>
                <a:spLocks noChangeArrowheads="1"/>
              </p:cNvSpPr>
              <p:nvPr/>
            </p:nvSpPr>
            <p:spPr bwMode="auto">
              <a:xfrm>
                <a:off x="1313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20000</a:t>
                </a:r>
                <a:endParaRPr lang="en-US" sz="2000"/>
              </a:p>
            </p:txBody>
          </p:sp>
          <p:sp>
            <p:nvSpPr>
              <p:cNvPr id="56615" name="Rectangle 164"/>
              <p:cNvSpPr>
                <a:spLocks noChangeArrowheads="1"/>
              </p:cNvSpPr>
              <p:nvPr/>
            </p:nvSpPr>
            <p:spPr bwMode="auto">
              <a:xfrm>
                <a:off x="1887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6" name="Rectangle 165"/>
              <p:cNvSpPr>
                <a:spLocks noChangeArrowheads="1"/>
              </p:cNvSpPr>
              <p:nvPr/>
            </p:nvSpPr>
            <p:spPr bwMode="auto">
              <a:xfrm>
                <a:off x="1887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7" name="Rectangle 166"/>
              <p:cNvSpPr>
                <a:spLocks noChangeArrowheads="1"/>
              </p:cNvSpPr>
              <p:nvPr/>
            </p:nvSpPr>
            <p:spPr bwMode="auto">
              <a:xfrm>
                <a:off x="1887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8" name="Rectangle 167"/>
              <p:cNvSpPr>
                <a:spLocks noChangeArrowheads="1"/>
              </p:cNvSpPr>
              <p:nvPr/>
            </p:nvSpPr>
            <p:spPr bwMode="auto">
              <a:xfrm>
                <a:off x="1765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30000</a:t>
                </a:r>
                <a:endParaRPr lang="en-US" sz="2000"/>
              </a:p>
            </p:txBody>
          </p:sp>
          <p:sp>
            <p:nvSpPr>
              <p:cNvPr id="56619" name="Rectangle 168"/>
              <p:cNvSpPr>
                <a:spLocks noChangeArrowheads="1"/>
              </p:cNvSpPr>
              <p:nvPr/>
            </p:nvSpPr>
            <p:spPr bwMode="auto">
              <a:xfrm>
                <a:off x="2339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0" name="Rectangle 169"/>
              <p:cNvSpPr>
                <a:spLocks noChangeArrowheads="1"/>
              </p:cNvSpPr>
              <p:nvPr/>
            </p:nvSpPr>
            <p:spPr bwMode="auto">
              <a:xfrm>
                <a:off x="2339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1" name="Rectangle 170"/>
              <p:cNvSpPr>
                <a:spLocks noChangeArrowheads="1"/>
              </p:cNvSpPr>
              <p:nvPr/>
            </p:nvSpPr>
            <p:spPr bwMode="auto">
              <a:xfrm>
                <a:off x="2339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2" name="Rectangle 171"/>
              <p:cNvSpPr>
                <a:spLocks noChangeArrowheads="1"/>
              </p:cNvSpPr>
              <p:nvPr/>
            </p:nvSpPr>
            <p:spPr bwMode="auto">
              <a:xfrm>
                <a:off x="2218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40000</a:t>
                </a:r>
                <a:endParaRPr lang="en-US" sz="2000"/>
              </a:p>
            </p:txBody>
          </p:sp>
          <p:sp>
            <p:nvSpPr>
              <p:cNvPr id="56623" name="Rectangle 172"/>
              <p:cNvSpPr>
                <a:spLocks noChangeArrowheads="1"/>
              </p:cNvSpPr>
              <p:nvPr/>
            </p:nvSpPr>
            <p:spPr bwMode="auto">
              <a:xfrm>
                <a:off x="2791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4" name="Rectangle 173"/>
              <p:cNvSpPr>
                <a:spLocks noChangeArrowheads="1"/>
              </p:cNvSpPr>
              <p:nvPr/>
            </p:nvSpPr>
            <p:spPr bwMode="auto">
              <a:xfrm>
                <a:off x="2791" y="2250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5" name="Rectangle 174"/>
              <p:cNvSpPr>
                <a:spLocks noChangeArrowheads="1"/>
              </p:cNvSpPr>
              <p:nvPr/>
            </p:nvSpPr>
            <p:spPr bwMode="auto">
              <a:xfrm>
                <a:off x="2791" y="2250"/>
                <a:ext cx="8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6" name="Rectangle 175"/>
              <p:cNvSpPr>
                <a:spLocks noChangeArrowheads="1"/>
              </p:cNvSpPr>
              <p:nvPr/>
            </p:nvSpPr>
            <p:spPr bwMode="auto">
              <a:xfrm>
                <a:off x="2678" y="2266"/>
                <a:ext cx="28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>
                    <a:solidFill>
                      <a:srgbClr val="000000"/>
                    </a:solidFill>
                    <a:latin typeface="Helvetica" charset="0"/>
                  </a:rPr>
                  <a:t>50000</a:t>
                </a:r>
                <a:endParaRPr lang="en-US" sz="2000"/>
              </a:p>
            </p:txBody>
          </p:sp>
          <p:sp>
            <p:nvSpPr>
              <p:cNvPr id="56627" name="Rectangle 176"/>
              <p:cNvSpPr>
                <a:spLocks noChangeArrowheads="1"/>
              </p:cNvSpPr>
              <p:nvPr/>
            </p:nvSpPr>
            <p:spPr bwMode="auto">
              <a:xfrm>
                <a:off x="513" y="2266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8" name="Rectangle 177"/>
              <p:cNvSpPr>
                <a:spLocks noChangeArrowheads="1"/>
              </p:cNvSpPr>
              <p:nvPr/>
            </p:nvSpPr>
            <p:spPr bwMode="auto">
              <a:xfrm>
                <a:off x="2791" y="2266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9" name="Rectangle 178"/>
              <p:cNvSpPr>
                <a:spLocks noChangeArrowheads="1"/>
              </p:cNvSpPr>
              <p:nvPr/>
            </p:nvSpPr>
            <p:spPr bwMode="auto">
              <a:xfrm>
                <a:off x="513" y="2266"/>
                <a:ext cx="2278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0" name="Rectangle 179"/>
              <p:cNvSpPr>
                <a:spLocks noChangeArrowheads="1"/>
              </p:cNvSpPr>
              <p:nvPr/>
            </p:nvSpPr>
            <p:spPr bwMode="auto">
              <a:xfrm>
                <a:off x="513" y="821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1" name="Rectangle 180"/>
              <p:cNvSpPr>
                <a:spLocks noChangeArrowheads="1"/>
              </p:cNvSpPr>
              <p:nvPr/>
            </p:nvSpPr>
            <p:spPr bwMode="auto">
              <a:xfrm>
                <a:off x="513" y="2266"/>
                <a:ext cx="8" cy="1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2" name="Rectangle 181"/>
              <p:cNvSpPr>
                <a:spLocks noChangeArrowheads="1"/>
              </p:cNvSpPr>
              <p:nvPr/>
            </p:nvSpPr>
            <p:spPr bwMode="auto">
              <a:xfrm>
                <a:off x="513" y="821"/>
                <a:ext cx="8" cy="1445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3" name="Rectangle 182"/>
              <p:cNvSpPr>
                <a:spLocks noChangeArrowheads="1"/>
              </p:cNvSpPr>
              <p:nvPr/>
            </p:nvSpPr>
            <p:spPr bwMode="auto">
              <a:xfrm rot="-5400000">
                <a:off x="149" y="1821"/>
                <a:ext cx="12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56634" name="Rectangle 183"/>
              <p:cNvSpPr>
                <a:spLocks noChangeArrowheads="1"/>
              </p:cNvSpPr>
              <p:nvPr/>
            </p:nvSpPr>
            <p:spPr bwMode="auto">
              <a:xfrm rot="-5400000">
                <a:off x="157" y="1773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e</a:t>
                </a:r>
                <a:endParaRPr lang="en-US" sz="2000"/>
              </a:p>
            </p:txBody>
          </p:sp>
          <p:sp>
            <p:nvSpPr>
              <p:cNvPr id="56635" name="Rectangle 184"/>
              <p:cNvSpPr>
                <a:spLocks noChangeArrowheads="1"/>
              </p:cNvSpPr>
              <p:nvPr/>
            </p:nvSpPr>
            <p:spPr bwMode="auto">
              <a:xfrm rot="-5400000">
                <a:off x="169" y="1736"/>
                <a:ext cx="8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f</a:t>
                </a:r>
                <a:endParaRPr lang="en-US" sz="2000"/>
              </a:p>
            </p:txBody>
          </p:sp>
          <p:sp>
            <p:nvSpPr>
              <p:cNvPr id="56636" name="Rectangle 185"/>
              <p:cNvSpPr>
                <a:spLocks noChangeArrowheads="1"/>
              </p:cNvSpPr>
              <p:nvPr/>
            </p:nvSpPr>
            <p:spPr bwMode="auto">
              <a:xfrm rot="-5400000">
                <a:off x="153" y="1688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u</a:t>
                </a:r>
                <a:endParaRPr lang="en-US" sz="2000"/>
              </a:p>
            </p:txBody>
          </p:sp>
          <p:sp>
            <p:nvSpPr>
              <p:cNvPr id="56637" name="Rectangle 186"/>
              <p:cNvSpPr>
                <a:spLocks noChangeArrowheads="1"/>
              </p:cNvSpPr>
              <p:nvPr/>
            </p:nvSpPr>
            <p:spPr bwMode="auto">
              <a:xfrm rot="-5400000">
                <a:off x="157" y="1644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s</a:t>
                </a:r>
                <a:endParaRPr lang="en-US" sz="2000"/>
              </a:p>
            </p:txBody>
          </p:sp>
          <p:sp>
            <p:nvSpPr>
              <p:cNvPr id="56638" name="Rectangle 187"/>
              <p:cNvSpPr>
                <a:spLocks noChangeArrowheads="1"/>
              </p:cNvSpPr>
              <p:nvPr/>
            </p:nvSpPr>
            <p:spPr bwMode="auto">
              <a:xfrm rot="-5400000">
                <a:off x="157" y="1595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endParaRPr lang="en-US" sz="2000"/>
              </a:p>
            </p:txBody>
          </p:sp>
          <p:sp>
            <p:nvSpPr>
              <p:cNvPr id="56639" name="Rectangle 188"/>
              <p:cNvSpPr>
                <a:spLocks noChangeArrowheads="1"/>
              </p:cNvSpPr>
              <p:nvPr/>
            </p:nvSpPr>
            <p:spPr bwMode="auto">
              <a:xfrm rot="-5400000">
                <a:off x="173" y="1563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l</a:t>
                </a:r>
                <a:endParaRPr lang="en-US" sz="2000"/>
              </a:p>
            </p:txBody>
          </p:sp>
          <p:sp>
            <p:nvSpPr>
              <p:cNvPr id="56640" name="Rectangle 189"/>
              <p:cNvSpPr>
                <a:spLocks noChangeArrowheads="1"/>
              </p:cNvSpPr>
              <p:nvPr/>
            </p:nvSpPr>
            <p:spPr bwMode="auto">
              <a:xfrm rot="-5400000">
                <a:off x="173" y="1539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 </a:t>
                </a:r>
                <a:endParaRPr lang="en-US" sz="2000"/>
              </a:p>
            </p:txBody>
          </p:sp>
          <p:sp>
            <p:nvSpPr>
              <p:cNvPr id="56641" name="Rectangle 190"/>
              <p:cNvSpPr>
                <a:spLocks noChangeArrowheads="1"/>
              </p:cNvSpPr>
              <p:nvPr/>
            </p:nvSpPr>
            <p:spPr bwMode="auto">
              <a:xfrm rot="-5400000">
                <a:off x="153" y="1494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P</a:t>
                </a:r>
                <a:endParaRPr lang="en-US" sz="2000"/>
              </a:p>
            </p:txBody>
          </p:sp>
          <p:sp>
            <p:nvSpPr>
              <p:cNvPr id="56642" name="Rectangle 191"/>
              <p:cNvSpPr>
                <a:spLocks noChangeArrowheads="1"/>
              </p:cNvSpPr>
              <p:nvPr/>
            </p:nvSpPr>
            <p:spPr bwMode="auto">
              <a:xfrm rot="-5400000">
                <a:off x="165" y="1450"/>
                <a:ext cx="89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r</a:t>
                </a:r>
                <a:endParaRPr lang="en-US" sz="2000"/>
              </a:p>
            </p:txBody>
          </p:sp>
          <p:sp>
            <p:nvSpPr>
              <p:cNvPr id="56643" name="Rectangle 192"/>
              <p:cNvSpPr>
                <a:spLocks noChangeArrowheads="1"/>
              </p:cNvSpPr>
              <p:nvPr/>
            </p:nvSpPr>
            <p:spPr bwMode="auto">
              <a:xfrm rot="-5400000">
                <a:off x="153" y="1406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o</a:t>
                </a:r>
                <a:endParaRPr lang="en-US" sz="2000"/>
              </a:p>
            </p:txBody>
          </p:sp>
          <p:sp>
            <p:nvSpPr>
              <p:cNvPr id="56644" name="Rectangle 193"/>
              <p:cNvSpPr>
                <a:spLocks noChangeArrowheads="1"/>
              </p:cNvSpPr>
              <p:nvPr/>
            </p:nvSpPr>
            <p:spPr bwMode="auto">
              <a:xfrm rot="-5400000">
                <a:off x="153" y="1357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56645" name="Rectangle 194"/>
              <p:cNvSpPr>
                <a:spLocks noChangeArrowheads="1"/>
              </p:cNvSpPr>
              <p:nvPr/>
            </p:nvSpPr>
            <p:spPr bwMode="auto">
              <a:xfrm rot="-5400000">
                <a:off x="157" y="1313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a</a:t>
                </a:r>
                <a:endParaRPr lang="en-US" sz="2000"/>
              </a:p>
            </p:txBody>
          </p:sp>
          <p:sp>
            <p:nvSpPr>
              <p:cNvPr id="56646" name="Rectangle 195"/>
              <p:cNvSpPr>
                <a:spLocks noChangeArrowheads="1"/>
              </p:cNvSpPr>
              <p:nvPr/>
            </p:nvSpPr>
            <p:spPr bwMode="auto">
              <a:xfrm rot="-5400000">
                <a:off x="153" y="1260"/>
                <a:ext cx="11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b</a:t>
                </a:r>
                <a:endParaRPr lang="en-US" sz="2000"/>
              </a:p>
            </p:txBody>
          </p:sp>
          <p:sp>
            <p:nvSpPr>
              <p:cNvPr id="56647" name="Rectangle 196"/>
              <p:cNvSpPr>
                <a:spLocks noChangeArrowheads="1"/>
              </p:cNvSpPr>
              <p:nvPr/>
            </p:nvSpPr>
            <p:spPr bwMode="auto">
              <a:xfrm rot="-5400000">
                <a:off x="173" y="1224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i</a:t>
                </a:r>
                <a:endParaRPr lang="en-US" sz="2000"/>
              </a:p>
            </p:txBody>
          </p:sp>
          <p:sp>
            <p:nvSpPr>
              <p:cNvPr id="56648" name="Rectangle 197"/>
              <p:cNvSpPr>
                <a:spLocks noChangeArrowheads="1"/>
              </p:cNvSpPr>
              <p:nvPr/>
            </p:nvSpPr>
            <p:spPr bwMode="auto">
              <a:xfrm rot="-5400000">
                <a:off x="173" y="1200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l</a:t>
                </a:r>
                <a:endParaRPr lang="en-US" sz="2000"/>
              </a:p>
            </p:txBody>
          </p:sp>
          <p:sp>
            <p:nvSpPr>
              <p:cNvPr id="56649" name="Rectangle 198"/>
              <p:cNvSpPr>
                <a:spLocks noChangeArrowheads="1"/>
              </p:cNvSpPr>
              <p:nvPr/>
            </p:nvSpPr>
            <p:spPr bwMode="auto">
              <a:xfrm rot="-5400000">
                <a:off x="173" y="1175"/>
                <a:ext cx="73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i</a:t>
                </a:r>
                <a:endParaRPr lang="en-US" sz="2000"/>
              </a:p>
            </p:txBody>
          </p:sp>
          <p:sp>
            <p:nvSpPr>
              <p:cNvPr id="56650" name="Rectangle 199"/>
              <p:cNvSpPr>
                <a:spLocks noChangeArrowheads="1"/>
              </p:cNvSpPr>
              <p:nvPr/>
            </p:nvSpPr>
            <p:spPr bwMode="auto">
              <a:xfrm rot="-5400000">
                <a:off x="169" y="1155"/>
                <a:ext cx="8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t</a:t>
                </a:r>
                <a:endParaRPr lang="en-US" sz="2000"/>
              </a:p>
            </p:txBody>
          </p:sp>
          <p:sp>
            <p:nvSpPr>
              <p:cNvPr id="56651" name="Rectangle 200"/>
              <p:cNvSpPr>
                <a:spLocks noChangeArrowheads="1"/>
              </p:cNvSpPr>
              <p:nvPr/>
            </p:nvSpPr>
            <p:spPr bwMode="auto">
              <a:xfrm rot="-5400000">
                <a:off x="157" y="1111"/>
                <a:ext cx="10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y</a:t>
                </a:r>
                <a:endParaRPr lang="en-US" sz="2000"/>
              </a:p>
            </p:txBody>
          </p:sp>
          <p:sp>
            <p:nvSpPr>
              <p:cNvPr id="56652" name="Rectangle 201"/>
              <p:cNvSpPr>
                <a:spLocks noChangeArrowheads="1"/>
              </p:cNvSpPr>
              <p:nvPr/>
            </p:nvSpPr>
            <p:spPr bwMode="auto">
              <a:xfrm>
                <a:off x="1531" y="2363"/>
                <a:ext cx="33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Users</a:t>
                </a:r>
                <a:endParaRPr lang="en-US" sz="2000"/>
              </a:p>
            </p:txBody>
          </p:sp>
          <p:sp>
            <p:nvSpPr>
              <p:cNvPr id="56653" name="Rectangle 202"/>
              <p:cNvSpPr>
                <a:spLocks noChangeArrowheads="1"/>
              </p:cNvSpPr>
              <p:nvPr/>
            </p:nvSpPr>
            <p:spPr bwMode="auto">
              <a:xfrm>
                <a:off x="635" y="716"/>
                <a:ext cx="2455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Helvetica" charset="0"/>
                  </a:rPr>
                  <a:t>Refusal probability, 96 GB cache, 155 Mbit/s uplink</a:t>
                </a:r>
                <a:endParaRPr lang="en-US" sz="2000"/>
              </a:p>
            </p:txBody>
          </p:sp>
          <p:sp>
            <p:nvSpPr>
              <p:cNvPr id="56654" name="Rectangle 203"/>
              <p:cNvSpPr>
                <a:spLocks noChangeArrowheads="1"/>
              </p:cNvSpPr>
              <p:nvPr/>
            </p:nvSpPr>
            <p:spPr bwMode="auto">
              <a:xfrm>
                <a:off x="691" y="926"/>
                <a:ext cx="54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100000"/>
                  </a:lnSpc>
                  <a:buClr>
                    <a:schemeClr val="hlink"/>
                  </a:buClr>
                  <a:buSzPct val="75000"/>
                  <a:tabLst>
                    <a:tab pos="447675" algn="l"/>
                  </a:tabLst>
                </a:pPr>
                <a:r>
                  <a:rPr lang="en-US" sz="1200" b="1">
                    <a:solidFill>
                      <a:srgbClr val="000000"/>
                    </a:solidFill>
                    <a:latin typeface="Helvetica" charset="0"/>
                  </a:rPr>
                  <a:t>batching</a:t>
                </a:r>
                <a:endParaRPr lang="en-US" sz="2000"/>
              </a:p>
            </p:txBody>
          </p:sp>
          <p:sp>
            <p:nvSpPr>
              <p:cNvPr id="56655" name="Rectangle 204"/>
              <p:cNvSpPr>
                <a:spLocks noChangeArrowheads="1"/>
              </p:cNvSpPr>
              <p:nvPr/>
            </p:nvSpPr>
            <p:spPr bwMode="auto">
              <a:xfrm>
                <a:off x="1151" y="991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6" name="Rectangle 205"/>
              <p:cNvSpPr>
                <a:spLocks noChangeArrowheads="1"/>
              </p:cNvSpPr>
              <p:nvPr/>
            </p:nvSpPr>
            <p:spPr bwMode="auto">
              <a:xfrm>
                <a:off x="1394" y="991"/>
                <a:ext cx="1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7" name="Rectangle 206"/>
              <p:cNvSpPr>
                <a:spLocks noChangeArrowheads="1"/>
              </p:cNvSpPr>
              <p:nvPr/>
            </p:nvSpPr>
            <p:spPr bwMode="auto">
              <a:xfrm>
                <a:off x="1151" y="991"/>
                <a:ext cx="243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8" name="Rectangle 207"/>
              <p:cNvSpPr>
                <a:spLocks noChangeArrowheads="1"/>
              </p:cNvSpPr>
              <p:nvPr/>
            </p:nvSpPr>
            <p:spPr bwMode="auto">
              <a:xfrm>
                <a:off x="740" y="2258"/>
                <a:ext cx="24" cy="8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9" name="Rectangle 208"/>
              <p:cNvSpPr>
                <a:spLocks noChangeArrowheads="1"/>
              </p:cNvSpPr>
              <p:nvPr/>
            </p:nvSpPr>
            <p:spPr bwMode="auto">
              <a:xfrm>
                <a:off x="740" y="2266"/>
                <a:ext cx="24" cy="16"/>
              </a:xfrm>
              <a:prstGeom prst="rect">
                <a:avLst/>
              </a:pr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0" name="Freeform 209"/>
              <p:cNvSpPr>
                <a:spLocks/>
              </p:cNvSpPr>
              <p:nvPr/>
            </p:nvSpPr>
            <p:spPr bwMode="auto">
              <a:xfrm>
                <a:off x="748" y="1790"/>
                <a:ext cx="1825" cy="492"/>
              </a:xfrm>
              <a:custGeom>
                <a:avLst/>
                <a:gdLst>
                  <a:gd name="T0" fmla="*/ 0 w 1825"/>
                  <a:gd name="T1" fmla="*/ 468 h 492"/>
                  <a:gd name="T2" fmla="*/ 452 w 1825"/>
                  <a:gd name="T3" fmla="*/ 468 h 492"/>
                  <a:gd name="T4" fmla="*/ 460 w 1825"/>
                  <a:gd name="T5" fmla="*/ 492 h 492"/>
                  <a:gd name="T6" fmla="*/ 452 w 1825"/>
                  <a:gd name="T7" fmla="*/ 468 h 492"/>
                  <a:gd name="T8" fmla="*/ 678 w 1825"/>
                  <a:gd name="T9" fmla="*/ 428 h 492"/>
                  <a:gd name="T10" fmla="*/ 678 w 1825"/>
                  <a:gd name="T11" fmla="*/ 428 h 492"/>
                  <a:gd name="T12" fmla="*/ 678 w 1825"/>
                  <a:gd name="T13" fmla="*/ 428 h 492"/>
                  <a:gd name="T14" fmla="*/ 904 w 1825"/>
                  <a:gd name="T15" fmla="*/ 395 h 492"/>
                  <a:gd name="T16" fmla="*/ 912 w 1825"/>
                  <a:gd name="T17" fmla="*/ 412 h 492"/>
                  <a:gd name="T18" fmla="*/ 896 w 1825"/>
                  <a:gd name="T19" fmla="*/ 395 h 492"/>
                  <a:gd name="T20" fmla="*/ 1130 w 1825"/>
                  <a:gd name="T21" fmla="*/ 218 h 492"/>
                  <a:gd name="T22" fmla="*/ 1147 w 1825"/>
                  <a:gd name="T23" fmla="*/ 234 h 492"/>
                  <a:gd name="T24" fmla="*/ 1130 w 1825"/>
                  <a:gd name="T25" fmla="*/ 218 h 492"/>
                  <a:gd name="T26" fmla="*/ 1357 w 1825"/>
                  <a:gd name="T27" fmla="*/ 8 h 492"/>
                  <a:gd name="T28" fmla="*/ 1365 w 1825"/>
                  <a:gd name="T29" fmla="*/ 8 h 492"/>
                  <a:gd name="T30" fmla="*/ 1365 w 1825"/>
                  <a:gd name="T31" fmla="*/ 8 h 492"/>
                  <a:gd name="T32" fmla="*/ 1591 w 1825"/>
                  <a:gd name="T33" fmla="*/ 32 h 492"/>
                  <a:gd name="T34" fmla="*/ 1591 w 1825"/>
                  <a:gd name="T35" fmla="*/ 56 h 492"/>
                  <a:gd name="T36" fmla="*/ 1591 w 1825"/>
                  <a:gd name="T37" fmla="*/ 32 h 492"/>
                  <a:gd name="T38" fmla="*/ 1817 w 1825"/>
                  <a:gd name="T39" fmla="*/ 0 h 492"/>
                  <a:gd name="T40" fmla="*/ 1825 w 1825"/>
                  <a:gd name="T41" fmla="*/ 16 h 492"/>
                  <a:gd name="T42" fmla="*/ 1817 w 1825"/>
                  <a:gd name="T43" fmla="*/ 24 h 492"/>
                  <a:gd name="T44" fmla="*/ 1817 w 1825"/>
                  <a:gd name="T45" fmla="*/ 24 h 492"/>
                  <a:gd name="T46" fmla="*/ 1591 w 1825"/>
                  <a:gd name="T47" fmla="*/ 56 h 492"/>
                  <a:gd name="T48" fmla="*/ 1591 w 1825"/>
                  <a:gd name="T49" fmla="*/ 56 h 492"/>
                  <a:gd name="T50" fmla="*/ 1591 w 1825"/>
                  <a:gd name="T51" fmla="*/ 56 h 492"/>
                  <a:gd name="T52" fmla="*/ 1365 w 1825"/>
                  <a:gd name="T53" fmla="*/ 32 h 492"/>
                  <a:gd name="T54" fmla="*/ 1365 w 1825"/>
                  <a:gd name="T55" fmla="*/ 8 h 492"/>
                  <a:gd name="T56" fmla="*/ 1373 w 1825"/>
                  <a:gd name="T57" fmla="*/ 24 h 492"/>
                  <a:gd name="T58" fmla="*/ 1147 w 1825"/>
                  <a:gd name="T59" fmla="*/ 234 h 492"/>
                  <a:gd name="T60" fmla="*/ 1147 w 1825"/>
                  <a:gd name="T61" fmla="*/ 234 h 492"/>
                  <a:gd name="T62" fmla="*/ 1147 w 1825"/>
                  <a:gd name="T63" fmla="*/ 234 h 492"/>
                  <a:gd name="T64" fmla="*/ 912 w 1825"/>
                  <a:gd name="T65" fmla="*/ 412 h 492"/>
                  <a:gd name="T66" fmla="*/ 904 w 1825"/>
                  <a:gd name="T67" fmla="*/ 420 h 492"/>
                  <a:gd name="T68" fmla="*/ 904 w 1825"/>
                  <a:gd name="T69" fmla="*/ 420 h 492"/>
                  <a:gd name="T70" fmla="*/ 678 w 1825"/>
                  <a:gd name="T71" fmla="*/ 452 h 492"/>
                  <a:gd name="T72" fmla="*/ 678 w 1825"/>
                  <a:gd name="T73" fmla="*/ 428 h 492"/>
                  <a:gd name="T74" fmla="*/ 686 w 1825"/>
                  <a:gd name="T75" fmla="*/ 452 h 492"/>
                  <a:gd name="T76" fmla="*/ 460 w 1825"/>
                  <a:gd name="T77" fmla="*/ 492 h 492"/>
                  <a:gd name="T78" fmla="*/ 460 w 1825"/>
                  <a:gd name="T79" fmla="*/ 492 h 492"/>
                  <a:gd name="T80" fmla="*/ 452 w 1825"/>
                  <a:gd name="T81" fmla="*/ 492 h 492"/>
                  <a:gd name="T82" fmla="*/ 0 w 1825"/>
                  <a:gd name="T83" fmla="*/ 492 h 492"/>
                  <a:gd name="T84" fmla="*/ 0 w 1825"/>
                  <a:gd name="T85" fmla="*/ 468 h 49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25" h="492">
                    <a:moveTo>
                      <a:pt x="0" y="468"/>
                    </a:moveTo>
                    <a:lnTo>
                      <a:pt x="452" y="468"/>
                    </a:lnTo>
                    <a:lnTo>
                      <a:pt x="460" y="492"/>
                    </a:lnTo>
                    <a:lnTo>
                      <a:pt x="452" y="468"/>
                    </a:lnTo>
                    <a:lnTo>
                      <a:pt x="678" y="428"/>
                    </a:lnTo>
                    <a:lnTo>
                      <a:pt x="904" y="395"/>
                    </a:lnTo>
                    <a:lnTo>
                      <a:pt x="912" y="412"/>
                    </a:lnTo>
                    <a:lnTo>
                      <a:pt x="896" y="395"/>
                    </a:lnTo>
                    <a:lnTo>
                      <a:pt x="1130" y="218"/>
                    </a:lnTo>
                    <a:lnTo>
                      <a:pt x="1147" y="234"/>
                    </a:lnTo>
                    <a:lnTo>
                      <a:pt x="1130" y="218"/>
                    </a:lnTo>
                    <a:lnTo>
                      <a:pt x="1357" y="8"/>
                    </a:lnTo>
                    <a:lnTo>
                      <a:pt x="1365" y="8"/>
                    </a:lnTo>
                    <a:lnTo>
                      <a:pt x="1591" y="32"/>
                    </a:lnTo>
                    <a:lnTo>
                      <a:pt x="1591" y="56"/>
                    </a:lnTo>
                    <a:lnTo>
                      <a:pt x="1591" y="32"/>
                    </a:lnTo>
                    <a:lnTo>
                      <a:pt x="1817" y="0"/>
                    </a:lnTo>
                    <a:lnTo>
                      <a:pt x="1825" y="16"/>
                    </a:lnTo>
                    <a:lnTo>
                      <a:pt x="1817" y="24"/>
                    </a:lnTo>
                    <a:lnTo>
                      <a:pt x="1591" y="56"/>
                    </a:lnTo>
                    <a:lnTo>
                      <a:pt x="1365" y="32"/>
                    </a:lnTo>
                    <a:lnTo>
                      <a:pt x="1365" y="8"/>
                    </a:lnTo>
                    <a:lnTo>
                      <a:pt x="1373" y="24"/>
                    </a:lnTo>
                    <a:lnTo>
                      <a:pt x="1147" y="234"/>
                    </a:lnTo>
                    <a:lnTo>
                      <a:pt x="912" y="412"/>
                    </a:lnTo>
                    <a:lnTo>
                      <a:pt x="904" y="420"/>
                    </a:lnTo>
                    <a:lnTo>
                      <a:pt x="678" y="452"/>
                    </a:lnTo>
                    <a:lnTo>
                      <a:pt x="678" y="428"/>
                    </a:lnTo>
                    <a:lnTo>
                      <a:pt x="686" y="452"/>
                    </a:lnTo>
                    <a:lnTo>
                      <a:pt x="460" y="492"/>
                    </a:lnTo>
                    <a:lnTo>
                      <a:pt x="452" y="492"/>
                    </a:lnTo>
                    <a:lnTo>
                      <a:pt x="0" y="492"/>
                    </a:lnTo>
                    <a:lnTo>
                      <a:pt x="0" y="468"/>
                    </a:lnTo>
                    <a:close/>
                  </a:path>
                </a:pathLst>
              </a:custGeom>
              <a:blipFill dpi="0" rotWithShape="0">
                <a:blip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29" name="Freeform 210"/>
            <p:cNvSpPr>
              <a:spLocks/>
            </p:cNvSpPr>
            <p:nvPr/>
          </p:nvSpPr>
          <p:spPr bwMode="auto">
            <a:xfrm>
              <a:off x="2783" y="1588"/>
              <a:ext cx="24" cy="24"/>
            </a:xfrm>
            <a:custGeom>
              <a:avLst/>
              <a:gdLst>
                <a:gd name="T0" fmla="*/ 0 w 24"/>
                <a:gd name="T1" fmla="*/ 8 h 24"/>
                <a:gd name="T2" fmla="*/ 8 w 24"/>
                <a:gd name="T3" fmla="*/ 0 h 24"/>
                <a:gd name="T4" fmla="*/ 24 w 24"/>
                <a:gd name="T5" fmla="*/ 16 h 24"/>
                <a:gd name="T6" fmla="*/ 16 w 24"/>
                <a:gd name="T7" fmla="*/ 24 h 24"/>
                <a:gd name="T8" fmla="*/ 0 w 24"/>
                <a:gd name="T9" fmla="*/ 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0" y="8"/>
                  </a:moveTo>
                  <a:lnTo>
                    <a:pt x="8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Freeform 211"/>
            <p:cNvSpPr>
              <a:spLocks/>
            </p:cNvSpPr>
            <p:nvPr/>
          </p:nvSpPr>
          <p:spPr bwMode="auto">
            <a:xfrm>
              <a:off x="2557" y="1596"/>
              <a:ext cx="242" cy="210"/>
            </a:xfrm>
            <a:custGeom>
              <a:avLst/>
              <a:gdLst>
                <a:gd name="T0" fmla="*/ 0 w 242"/>
                <a:gd name="T1" fmla="*/ 194 h 210"/>
                <a:gd name="T2" fmla="*/ 16 w 242"/>
                <a:gd name="T3" fmla="*/ 210 h 210"/>
                <a:gd name="T4" fmla="*/ 242 w 242"/>
                <a:gd name="T5" fmla="*/ 16 h 210"/>
                <a:gd name="T6" fmla="*/ 226 w 242"/>
                <a:gd name="T7" fmla="*/ 0 h 210"/>
                <a:gd name="T8" fmla="*/ 0 w 242"/>
                <a:gd name="T9" fmla="*/ 194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" h="210">
                  <a:moveTo>
                    <a:pt x="0" y="194"/>
                  </a:moveTo>
                  <a:lnTo>
                    <a:pt x="16" y="210"/>
                  </a:lnTo>
                  <a:lnTo>
                    <a:pt x="242" y="16"/>
                  </a:lnTo>
                  <a:lnTo>
                    <a:pt x="226" y="0"/>
                  </a:lnTo>
                  <a:lnTo>
                    <a:pt x="0" y="194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Rectangle 212"/>
            <p:cNvSpPr>
              <a:spLocks noChangeArrowheads="1"/>
            </p:cNvSpPr>
            <p:nvPr/>
          </p:nvSpPr>
          <p:spPr bwMode="auto">
            <a:xfrm>
              <a:off x="731" y="2250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32" name="Rectangle 213"/>
            <p:cNvSpPr>
              <a:spLocks noChangeArrowheads="1"/>
            </p:cNvSpPr>
            <p:nvPr/>
          </p:nvSpPr>
          <p:spPr bwMode="auto">
            <a:xfrm>
              <a:off x="958" y="2250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33" name="Rectangle 214"/>
            <p:cNvSpPr>
              <a:spLocks noChangeArrowheads="1"/>
            </p:cNvSpPr>
            <p:nvPr/>
          </p:nvSpPr>
          <p:spPr bwMode="auto">
            <a:xfrm>
              <a:off x="1184" y="2250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34" name="Rectangle 215"/>
            <p:cNvSpPr>
              <a:spLocks noChangeArrowheads="1"/>
            </p:cNvSpPr>
            <p:nvPr/>
          </p:nvSpPr>
          <p:spPr bwMode="auto">
            <a:xfrm>
              <a:off x="1410" y="2210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35" name="Rectangle 216"/>
            <p:cNvSpPr>
              <a:spLocks noChangeArrowheads="1"/>
            </p:cNvSpPr>
            <p:nvPr/>
          </p:nvSpPr>
          <p:spPr bwMode="auto">
            <a:xfrm>
              <a:off x="1636" y="2185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36" name="Rectangle 217"/>
            <p:cNvSpPr>
              <a:spLocks noChangeArrowheads="1"/>
            </p:cNvSpPr>
            <p:nvPr/>
          </p:nvSpPr>
          <p:spPr bwMode="auto">
            <a:xfrm>
              <a:off x="1870" y="2008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37" name="Rectangle 218"/>
            <p:cNvSpPr>
              <a:spLocks noChangeArrowheads="1"/>
            </p:cNvSpPr>
            <p:nvPr/>
          </p:nvSpPr>
          <p:spPr bwMode="auto">
            <a:xfrm>
              <a:off x="2097" y="1798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38" name="Rectangle 219"/>
            <p:cNvSpPr>
              <a:spLocks noChangeArrowheads="1"/>
            </p:cNvSpPr>
            <p:nvPr/>
          </p:nvSpPr>
          <p:spPr bwMode="auto">
            <a:xfrm>
              <a:off x="2323" y="1814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39" name="Rectangle 220"/>
            <p:cNvSpPr>
              <a:spLocks noChangeArrowheads="1"/>
            </p:cNvSpPr>
            <p:nvPr/>
          </p:nvSpPr>
          <p:spPr bwMode="auto">
            <a:xfrm>
              <a:off x="2549" y="1790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40" name="Rectangle 221"/>
            <p:cNvSpPr>
              <a:spLocks noChangeArrowheads="1"/>
            </p:cNvSpPr>
            <p:nvPr/>
          </p:nvSpPr>
          <p:spPr bwMode="auto">
            <a:xfrm>
              <a:off x="2775" y="1596"/>
              <a:ext cx="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41" name="Rectangle 222"/>
            <p:cNvSpPr>
              <a:spLocks noChangeArrowheads="1"/>
            </p:cNvSpPr>
            <p:nvPr/>
          </p:nvSpPr>
          <p:spPr bwMode="auto">
            <a:xfrm>
              <a:off x="1240" y="959"/>
              <a:ext cx="10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0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42" name="Rectangle 223"/>
            <p:cNvSpPr>
              <a:spLocks noChangeArrowheads="1"/>
            </p:cNvSpPr>
            <p:nvPr/>
          </p:nvSpPr>
          <p:spPr bwMode="auto">
            <a:xfrm>
              <a:off x="699" y="1031"/>
              <a:ext cx="54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Helvetica" charset="0"/>
                </a:rPr>
                <a:t>gleaning</a:t>
              </a:r>
              <a:endParaRPr lang="en-US" sz="2000"/>
            </a:p>
          </p:txBody>
        </p:sp>
        <p:sp>
          <p:nvSpPr>
            <p:cNvPr id="56343" name="Rectangle 224"/>
            <p:cNvSpPr>
              <a:spLocks noChangeArrowheads="1"/>
            </p:cNvSpPr>
            <p:nvPr/>
          </p:nvSpPr>
          <p:spPr bwMode="auto">
            <a:xfrm>
              <a:off x="1151" y="1104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Rectangle 225"/>
            <p:cNvSpPr>
              <a:spLocks noChangeArrowheads="1"/>
            </p:cNvSpPr>
            <p:nvPr/>
          </p:nvSpPr>
          <p:spPr bwMode="auto">
            <a:xfrm>
              <a:off x="1394" y="1104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Rectangle 226"/>
            <p:cNvSpPr>
              <a:spLocks noChangeArrowheads="1"/>
            </p:cNvSpPr>
            <p:nvPr/>
          </p:nvSpPr>
          <p:spPr bwMode="auto">
            <a:xfrm>
              <a:off x="1151" y="1104"/>
              <a:ext cx="243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Rectangle 227"/>
            <p:cNvSpPr>
              <a:spLocks noChangeArrowheads="1"/>
            </p:cNvSpPr>
            <p:nvPr/>
          </p:nvSpPr>
          <p:spPr bwMode="auto">
            <a:xfrm>
              <a:off x="740" y="2258"/>
              <a:ext cx="24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Rectangle 228"/>
            <p:cNvSpPr>
              <a:spLocks noChangeArrowheads="1"/>
            </p:cNvSpPr>
            <p:nvPr/>
          </p:nvSpPr>
          <p:spPr bwMode="auto">
            <a:xfrm>
              <a:off x="740" y="2266"/>
              <a:ext cx="24" cy="16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Freeform 229"/>
            <p:cNvSpPr>
              <a:spLocks/>
            </p:cNvSpPr>
            <p:nvPr/>
          </p:nvSpPr>
          <p:spPr bwMode="auto">
            <a:xfrm>
              <a:off x="748" y="1814"/>
              <a:ext cx="1825" cy="468"/>
            </a:xfrm>
            <a:custGeom>
              <a:avLst/>
              <a:gdLst>
                <a:gd name="T0" fmla="*/ 0 w 1825"/>
                <a:gd name="T1" fmla="*/ 444 h 468"/>
                <a:gd name="T2" fmla="*/ 452 w 1825"/>
                <a:gd name="T3" fmla="*/ 444 h 468"/>
                <a:gd name="T4" fmla="*/ 452 w 1825"/>
                <a:gd name="T5" fmla="*/ 468 h 468"/>
                <a:gd name="T6" fmla="*/ 452 w 1825"/>
                <a:gd name="T7" fmla="*/ 444 h 468"/>
                <a:gd name="T8" fmla="*/ 678 w 1825"/>
                <a:gd name="T9" fmla="*/ 436 h 468"/>
                <a:gd name="T10" fmla="*/ 686 w 1825"/>
                <a:gd name="T11" fmla="*/ 460 h 468"/>
                <a:gd name="T12" fmla="*/ 678 w 1825"/>
                <a:gd name="T13" fmla="*/ 436 h 468"/>
                <a:gd name="T14" fmla="*/ 904 w 1825"/>
                <a:gd name="T15" fmla="*/ 331 h 468"/>
                <a:gd name="T16" fmla="*/ 904 w 1825"/>
                <a:gd name="T17" fmla="*/ 331 h 468"/>
                <a:gd name="T18" fmla="*/ 904 w 1825"/>
                <a:gd name="T19" fmla="*/ 331 h 468"/>
                <a:gd name="T20" fmla="*/ 1139 w 1825"/>
                <a:gd name="T21" fmla="*/ 234 h 468"/>
                <a:gd name="T22" fmla="*/ 1147 w 1825"/>
                <a:gd name="T23" fmla="*/ 250 h 468"/>
                <a:gd name="T24" fmla="*/ 1130 w 1825"/>
                <a:gd name="T25" fmla="*/ 234 h 468"/>
                <a:gd name="T26" fmla="*/ 1357 w 1825"/>
                <a:gd name="T27" fmla="*/ 57 h 468"/>
                <a:gd name="T28" fmla="*/ 1365 w 1825"/>
                <a:gd name="T29" fmla="*/ 57 h 468"/>
                <a:gd name="T30" fmla="*/ 1365 w 1825"/>
                <a:gd name="T31" fmla="*/ 57 h 468"/>
                <a:gd name="T32" fmla="*/ 1591 w 1825"/>
                <a:gd name="T33" fmla="*/ 0 h 468"/>
                <a:gd name="T34" fmla="*/ 1591 w 1825"/>
                <a:gd name="T35" fmla="*/ 0 h 468"/>
                <a:gd name="T36" fmla="*/ 1591 w 1825"/>
                <a:gd name="T37" fmla="*/ 0 h 468"/>
                <a:gd name="T38" fmla="*/ 1817 w 1825"/>
                <a:gd name="T39" fmla="*/ 24 h 468"/>
                <a:gd name="T40" fmla="*/ 1825 w 1825"/>
                <a:gd name="T41" fmla="*/ 49 h 468"/>
                <a:gd name="T42" fmla="*/ 1825 w 1825"/>
                <a:gd name="T43" fmla="*/ 49 h 468"/>
                <a:gd name="T44" fmla="*/ 1817 w 1825"/>
                <a:gd name="T45" fmla="*/ 49 h 468"/>
                <a:gd name="T46" fmla="*/ 1591 w 1825"/>
                <a:gd name="T47" fmla="*/ 24 h 468"/>
                <a:gd name="T48" fmla="*/ 1591 w 1825"/>
                <a:gd name="T49" fmla="*/ 0 h 468"/>
                <a:gd name="T50" fmla="*/ 1599 w 1825"/>
                <a:gd name="T51" fmla="*/ 24 h 468"/>
                <a:gd name="T52" fmla="*/ 1373 w 1825"/>
                <a:gd name="T53" fmla="*/ 81 h 468"/>
                <a:gd name="T54" fmla="*/ 1365 w 1825"/>
                <a:gd name="T55" fmla="*/ 57 h 468"/>
                <a:gd name="T56" fmla="*/ 1373 w 1825"/>
                <a:gd name="T57" fmla="*/ 73 h 468"/>
                <a:gd name="T58" fmla="*/ 1147 w 1825"/>
                <a:gd name="T59" fmla="*/ 250 h 468"/>
                <a:gd name="T60" fmla="*/ 1122 w 1825"/>
                <a:gd name="T61" fmla="*/ 267 h 468"/>
                <a:gd name="T62" fmla="*/ 1147 w 1825"/>
                <a:gd name="T63" fmla="*/ 258 h 468"/>
                <a:gd name="T64" fmla="*/ 912 w 1825"/>
                <a:gd name="T65" fmla="*/ 355 h 468"/>
                <a:gd name="T66" fmla="*/ 904 w 1825"/>
                <a:gd name="T67" fmla="*/ 331 h 468"/>
                <a:gd name="T68" fmla="*/ 912 w 1825"/>
                <a:gd name="T69" fmla="*/ 355 h 468"/>
                <a:gd name="T70" fmla="*/ 686 w 1825"/>
                <a:gd name="T71" fmla="*/ 460 h 468"/>
                <a:gd name="T72" fmla="*/ 686 w 1825"/>
                <a:gd name="T73" fmla="*/ 460 h 468"/>
                <a:gd name="T74" fmla="*/ 678 w 1825"/>
                <a:gd name="T75" fmla="*/ 460 h 468"/>
                <a:gd name="T76" fmla="*/ 452 w 1825"/>
                <a:gd name="T77" fmla="*/ 468 h 468"/>
                <a:gd name="T78" fmla="*/ 452 w 1825"/>
                <a:gd name="T79" fmla="*/ 468 h 468"/>
                <a:gd name="T80" fmla="*/ 452 w 1825"/>
                <a:gd name="T81" fmla="*/ 468 h 468"/>
                <a:gd name="T82" fmla="*/ 0 w 1825"/>
                <a:gd name="T83" fmla="*/ 468 h 468"/>
                <a:gd name="T84" fmla="*/ 0 w 1825"/>
                <a:gd name="T85" fmla="*/ 444 h 4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5" h="468">
                  <a:moveTo>
                    <a:pt x="0" y="444"/>
                  </a:moveTo>
                  <a:lnTo>
                    <a:pt x="452" y="444"/>
                  </a:lnTo>
                  <a:lnTo>
                    <a:pt x="452" y="468"/>
                  </a:lnTo>
                  <a:lnTo>
                    <a:pt x="452" y="444"/>
                  </a:lnTo>
                  <a:lnTo>
                    <a:pt x="678" y="436"/>
                  </a:lnTo>
                  <a:lnTo>
                    <a:pt x="686" y="460"/>
                  </a:lnTo>
                  <a:lnTo>
                    <a:pt x="678" y="436"/>
                  </a:lnTo>
                  <a:lnTo>
                    <a:pt x="904" y="331"/>
                  </a:lnTo>
                  <a:lnTo>
                    <a:pt x="1139" y="234"/>
                  </a:lnTo>
                  <a:lnTo>
                    <a:pt x="1147" y="250"/>
                  </a:lnTo>
                  <a:lnTo>
                    <a:pt x="1130" y="234"/>
                  </a:lnTo>
                  <a:lnTo>
                    <a:pt x="1357" y="57"/>
                  </a:lnTo>
                  <a:lnTo>
                    <a:pt x="1365" y="57"/>
                  </a:lnTo>
                  <a:lnTo>
                    <a:pt x="1591" y="0"/>
                  </a:lnTo>
                  <a:lnTo>
                    <a:pt x="1817" y="24"/>
                  </a:lnTo>
                  <a:lnTo>
                    <a:pt x="1825" y="49"/>
                  </a:lnTo>
                  <a:lnTo>
                    <a:pt x="1817" y="49"/>
                  </a:lnTo>
                  <a:lnTo>
                    <a:pt x="1591" y="24"/>
                  </a:lnTo>
                  <a:lnTo>
                    <a:pt x="1591" y="0"/>
                  </a:lnTo>
                  <a:lnTo>
                    <a:pt x="1599" y="24"/>
                  </a:lnTo>
                  <a:lnTo>
                    <a:pt x="1373" y="81"/>
                  </a:lnTo>
                  <a:lnTo>
                    <a:pt x="1365" y="57"/>
                  </a:lnTo>
                  <a:lnTo>
                    <a:pt x="1373" y="73"/>
                  </a:lnTo>
                  <a:lnTo>
                    <a:pt x="1147" y="250"/>
                  </a:lnTo>
                  <a:lnTo>
                    <a:pt x="1122" y="267"/>
                  </a:lnTo>
                  <a:lnTo>
                    <a:pt x="1147" y="258"/>
                  </a:lnTo>
                  <a:lnTo>
                    <a:pt x="912" y="355"/>
                  </a:lnTo>
                  <a:lnTo>
                    <a:pt x="904" y="331"/>
                  </a:lnTo>
                  <a:lnTo>
                    <a:pt x="912" y="355"/>
                  </a:lnTo>
                  <a:lnTo>
                    <a:pt x="686" y="460"/>
                  </a:lnTo>
                  <a:lnTo>
                    <a:pt x="678" y="460"/>
                  </a:lnTo>
                  <a:lnTo>
                    <a:pt x="452" y="468"/>
                  </a:lnTo>
                  <a:lnTo>
                    <a:pt x="0" y="468"/>
                  </a:lnTo>
                  <a:lnTo>
                    <a:pt x="0" y="444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Freeform 230"/>
            <p:cNvSpPr>
              <a:spLocks/>
            </p:cNvSpPr>
            <p:nvPr/>
          </p:nvSpPr>
          <p:spPr bwMode="auto">
            <a:xfrm>
              <a:off x="2791" y="1733"/>
              <a:ext cx="16" cy="25"/>
            </a:xfrm>
            <a:custGeom>
              <a:avLst/>
              <a:gdLst>
                <a:gd name="T0" fmla="*/ 0 w 16"/>
                <a:gd name="T1" fmla="*/ 0 h 25"/>
                <a:gd name="T2" fmla="*/ 8 w 16"/>
                <a:gd name="T3" fmla="*/ 0 h 25"/>
                <a:gd name="T4" fmla="*/ 16 w 16"/>
                <a:gd name="T5" fmla="*/ 25 h 25"/>
                <a:gd name="T6" fmla="*/ 8 w 16"/>
                <a:gd name="T7" fmla="*/ 25 h 25"/>
                <a:gd name="T8" fmla="*/ 0 w 16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5">
                  <a:moveTo>
                    <a:pt x="0" y="0"/>
                  </a:moveTo>
                  <a:lnTo>
                    <a:pt x="8" y="0"/>
                  </a:lnTo>
                  <a:lnTo>
                    <a:pt x="16" y="25"/>
                  </a:lnTo>
                  <a:lnTo>
                    <a:pt x="8" y="2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Freeform 231"/>
            <p:cNvSpPr>
              <a:spLocks/>
            </p:cNvSpPr>
            <p:nvPr/>
          </p:nvSpPr>
          <p:spPr bwMode="auto">
            <a:xfrm>
              <a:off x="2565" y="1733"/>
              <a:ext cx="234" cy="130"/>
            </a:xfrm>
            <a:custGeom>
              <a:avLst/>
              <a:gdLst>
                <a:gd name="T0" fmla="*/ 0 w 234"/>
                <a:gd name="T1" fmla="*/ 105 h 130"/>
                <a:gd name="T2" fmla="*/ 8 w 234"/>
                <a:gd name="T3" fmla="*/ 130 h 130"/>
                <a:gd name="T4" fmla="*/ 234 w 234"/>
                <a:gd name="T5" fmla="*/ 25 h 130"/>
                <a:gd name="T6" fmla="*/ 226 w 234"/>
                <a:gd name="T7" fmla="*/ 0 h 130"/>
                <a:gd name="T8" fmla="*/ 0 w 234"/>
                <a:gd name="T9" fmla="*/ 105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130">
                  <a:moveTo>
                    <a:pt x="0" y="105"/>
                  </a:moveTo>
                  <a:lnTo>
                    <a:pt x="8" y="130"/>
                  </a:lnTo>
                  <a:lnTo>
                    <a:pt x="234" y="25"/>
                  </a:lnTo>
                  <a:lnTo>
                    <a:pt x="226" y="0"/>
                  </a:lnTo>
                  <a:lnTo>
                    <a:pt x="0" y="105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Rectangle 232"/>
            <p:cNvSpPr>
              <a:spLocks noChangeArrowheads="1"/>
            </p:cNvSpPr>
            <p:nvPr/>
          </p:nvSpPr>
          <p:spPr bwMode="auto">
            <a:xfrm>
              <a:off x="731" y="2250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52" name="Rectangle 233"/>
            <p:cNvSpPr>
              <a:spLocks noChangeArrowheads="1"/>
            </p:cNvSpPr>
            <p:nvPr/>
          </p:nvSpPr>
          <p:spPr bwMode="auto">
            <a:xfrm>
              <a:off x="958" y="2250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53" name="Rectangle 234"/>
            <p:cNvSpPr>
              <a:spLocks noChangeArrowheads="1"/>
            </p:cNvSpPr>
            <p:nvPr/>
          </p:nvSpPr>
          <p:spPr bwMode="auto">
            <a:xfrm>
              <a:off x="1184" y="2250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54" name="Rectangle 235"/>
            <p:cNvSpPr>
              <a:spLocks noChangeArrowheads="1"/>
            </p:cNvSpPr>
            <p:nvPr/>
          </p:nvSpPr>
          <p:spPr bwMode="auto">
            <a:xfrm>
              <a:off x="1410" y="2242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55" name="Rectangle 236"/>
            <p:cNvSpPr>
              <a:spLocks noChangeArrowheads="1"/>
            </p:cNvSpPr>
            <p:nvPr/>
          </p:nvSpPr>
          <p:spPr bwMode="auto">
            <a:xfrm>
              <a:off x="1636" y="2145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56" name="Rectangle 237"/>
            <p:cNvSpPr>
              <a:spLocks noChangeArrowheads="1"/>
            </p:cNvSpPr>
            <p:nvPr/>
          </p:nvSpPr>
          <p:spPr bwMode="auto">
            <a:xfrm>
              <a:off x="1870" y="2040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57" name="Rectangle 238"/>
            <p:cNvSpPr>
              <a:spLocks noChangeArrowheads="1"/>
            </p:cNvSpPr>
            <p:nvPr/>
          </p:nvSpPr>
          <p:spPr bwMode="auto">
            <a:xfrm>
              <a:off x="2097" y="1871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58" name="Rectangle 239"/>
            <p:cNvSpPr>
              <a:spLocks noChangeArrowheads="1"/>
            </p:cNvSpPr>
            <p:nvPr/>
          </p:nvSpPr>
          <p:spPr bwMode="auto">
            <a:xfrm>
              <a:off x="2323" y="1806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59" name="Rectangle 240"/>
            <p:cNvSpPr>
              <a:spLocks noChangeArrowheads="1"/>
            </p:cNvSpPr>
            <p:nvPr/>
          </p:nvSpPr>
          <p:spPr bwMode="auto">
            <a:xfrm>
              <a:off x="2549" y="1838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60" name="Rectangle 241"/>
            <p:cNvSpPr>
              <a:spLocks noChangeArrowheads="1"/>
            </p:cNvSpPr>
            <p:nvPr/>
          </p:nvSpPr>
          <p:spPr bwMode="auto">
            <a:xfrm>
              <a:off x="2783" y="1733"/>
              <a:ext cx="81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61" name="Rectangle 242"/>
            <p:cNvSpPr>
              <a:spLocks noChangeArrowheads="1"/>
            </p:cNvSpPr>
            <p:nvPr/>
          </p:nvSpPr>
          <p:spPr bwMode="auto">
            <a:xfrm>
              <a:off x="1240" y="1072"/>
              <a:ext cx="12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0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62" name="Rectangle 243"/>
            <p:cNvSpPr>
              <a:spLocks noChangeArrowheads="1"/>
            </p:cNvSpPr>
            <p:nvPr/>
          </p:nvSpPr>
          <p:spPr bwMode="auto">
            <a:xfrm>
              <a:off x="822" y="1144"/>
              <a:ext cx="3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Helvetica" charset="0"/>
                </a:rPr>
                <a:t>unicast</a:t>
              </a:r>
              <a:endParaRPr lang="en-US" sz="2000"/>
            </a:p>
          </p:txBody>
        </p:sp>
        <p:sp>
          <p:nvSpPr>
            <p:cNvPr id="56363" name="Rectangle 244"/>
            <p:cNvSpPr>
              <a:spLocks noChangeArrowheads="1"/>
            </p:cNvSpPr>
            <p:nvPr/>
          </p:nvSpPr>
          <p:spPr bwMode="auto">
            <a:xfrm>
              <a:off x="1151" y="1217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Rectangle 245"/>
            <p:cNvSpPr>
              <a:spLocks noChangeArrowheads="1"/>
            </p:cNvSpPr>
            <p:nvPr/>
          </p:nvSpPr>
          <p:spPr bwMode="auto">
            <a:xfrm>
              <a:off x="1394" y="1217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Rectangle 246"/>
            <p:cNvSpPr>
              <a:spLocks noChangeArrowheads="1"/>
            </p:cNvSpPr>
            <p:nvPr/>
          </p:nvSpPr>
          <p:spPr bwMode="auto">
            <a:xfrm>
              <a:off x="1151" y="1217"/>
              <a:ext cx="243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Rectangle 247"/>
            <p:cNvSpPr>
              <a:spLocks noChangeArrowheads="1"/>
            </p:cNvSpPr>
            <p:nvPr/>
          </p:nvSpPr>
          <p:spPr bwMode="auto">
            <a:xfrm>
              <a:off x="748" y="2266"/>
              <a:ext cx="8" cy="1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Rectangle 248"/>
            <p:cNvSpPr>
              <a:spLocks noChangeArrowheads="1"/>
            </p:cNvSpPr>
            <p:nvPr/>
          </p:nvSpPr>
          <p:spPr bwMode="auto">
            <a:xfrm>
              <a:off x="748" y="2266"/>
              <a:ext cx="8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Freeform 249"/>
            <p:cNvSpPr>
              <a:spLocks/>
            </p:cNvSpPr>
            <p:nvPr/>
          </p:nvSpPr>
          <p:spPr bwMode="auto">
            <a:xfrm>
              <a:off x="748" y="1806"/>
              <a:ext cx="1825" cy="468"/>
            </a:xfrm>
            <a:custGeom>
              <a:avLst/>
              <a:gdLst>
                <a:gd name="T0" fmla="*/ 0 w 1825"/>
                <a:gd name="T1" fmla="*/ 460 h 468"/>
                <a:gd name="T2" fmla="*/ 452 w 1825"/>
                <a:gd name="T3" fmla="*/ 460 h 468"/>
                <a:gd name="T4" fmla="*/ 452 w 1825"/>
                <a:gd name="T5" fmla="*/ 468 h 468"/>
                <a:gd name="T6" fmla="*/ 452 w 1825"/>
                <a:gd name="T7" fmla="*/ 460 h 468"/>
                <a:gd name="T8" fmla="*/ 678 w 1825"/>
                <a:gd name="T9" fmla="*/ 412 h 468"/>
                <a:gd name="T10" fmla="*/ 686 w 1825"/>
                <a:gd name="T11" fmla="*/ 420 h 468"/>
                <a:gd name="T12" fmla="*/ 678 w 1825"/>
                <a:gd name="T13" fmla="*/ 412 h 468"/>
                <a:gd name="T14" fmla="*/ 1139 w 1825"/>
                <a:gd name="T15" fmla="*/ 145 h 468"/>
                <a:gd name="T16" fmla="*/ 1139 w 1825"/>
                <a:gd name="T17" fmla="*/ 145 h 468"/>
                <a:gd name="T18" fmla="*/ 1139 w 1825"/>
                <a:gd name="T19" fmla="*/ 145 h 468"/>
                <a:gd name="T20" fmla="*/ 1365 w 1825"/>
                <a:gd name="T21" fmla="*/ 81 h 468"/>
                <a:gd name="T22" fmla="*/ 1365 w 1825"/>
                <a:gd name="T23" fmla="*/ 89 h 468"/>
                <a:gd name="T24" fmla="*/ 1365 w 1825"/>
                <a:gd name="T25" fmla="*/ 81 h 468"/>
                <a:gd name="T26" fmla="*/ 1591 w 1825"/>
                <a:gd name="T27" fmla="*/ 0 h 468"/>
                <a:gd name="T28" fmla="*/ 1591 w 1825"/>
                <a:gd name="T29" fmla="*/ 0 h 468"/>
                <a:gd name="T30" fmla="*/ 1591 w 1825"/>
                <a:gd name="T31" fmla="*/ 0 h 468"/>
                <a:gd name="T32" fmla="*/ 1817 w 1825"/>
                <a:gd name="T33" fmla="*/ 0 h 468"/>
                <a:gd name="T34" fmla="*/ 1825 w 1825"/>
                <a:gd name="T35" fmla="*/ 8 h 468"/>
                <a:gd name="T36" fmla="*/ 1825 w 1825"/>
                <a:gd name="T37" fmla="*/ 8 h 468"/>
                <a:gd name="T38" fmla="*/ 1817 w 1825"/>
                <a:gd name="T39" fmla="*/ 8 h 468"/>
                <a:gd name="T40" fmla="*/ 1591 w 1825"/>
                <a:gd name="T41" fmla="*/ 8 h 468"/>
                <a:gd name="T42" fmla="*/ 1591 w 1825"/>
                <a:gd name="T43" fmla="*/ 0 h 468"/>
                <a:gd name="T44" fmla="*/ 1591 w 1825"/>
                <a:gd name="T45" fmla="*/ 8 h 468"/>
                <a:gd name="T46" fmla="*/ 1365 w 1825"/>
                <a:gd name="T47" fmla="*/ 89 h 468"/>
                <a:gd name="T48" fmla="*/ 1365 w 1825"/>
                <a:gd name="T49" fmla="*/ 89 h 468"/>
                <a:gd name="T50" fmla="*/ 1365 w 1825"/>
                <a:gd name="T51" fmla="*/ 89 h 468"/>
                <a:gd name="T52" fmla="*/ 1139 w 1825"/>
                <a:gd name="T53" fmla="*/ 153 h 468"/>
                <a:gd name="T54" fmla="*/ 1139 w 1825"/>
                <a:gd name="T55" fmla="*/ 145 h 468"/>
                <a:gd name="T56" fmla="*/ 1147 w 1825"/>
                <a:gd name="T57" fmla="*/ 153 h 468"/>
                <a:gd name="T58" fmla="*/ 686 w 1825"/>
                <a:gd name="T59" fmla="*/ 420 h 468"/>
                <a:gd name="T60" fmla="*/ 686 w 1825"/>
                <a:gd name="T61" fmla="*/ 420 h 468"/>
                <a:gd name="T62" fmla="*/ 678 w 1825"/>
                <a:gd name="T63" fmla="*/ 420 h 468"/>
                <a:gd name="T64" fmla="*/ 452 w 1825"/>
                <a:gd name="T65" fmla="*/ 468 h 468"/>
                <a:gd name="T66" fmla="*/ 452 w 1825"/>
                <a:gd name="T67" fmla="*/ 468 h 468"/>
                <a:gd name="T68" fmla="*/ 452 w 1825"/>
                <a:gd name="T69" fmla="*/ 468 h 468"/>
                <a:gd name="T70" fmla="*/ 0 w 1825"/>
                <a:gd name="T71" fmla="*/ 468 h 468"/>
                <a:gd name="T72" fmla="*/ 0 w 1825"/>
                <a:gd name="T73" fmla="*/ 460 h 4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25" h="468">
                  <a:moveTo>
                    <a:pt x="0" y="460"/>
                  </a:moveTo>
                  <a:lnTo>
                    <a:pt x="452" y="460"/>
                  </a:lnTo>
                  <a:lnTo>
                    <a:pt x="452" y="468"/>
                  </a:lnTo>
                  <a:lnTo>
                    <a:pt x="452" y="460"/>
                  </a:lnTo>
                  <a:lnTo>
                    <a:pt x="678" y="412"/>
                  </a:lnTo>
                  <a:lnTo>
                    <a:pt x="686" y="420"/>
                  </a:lnTo>
                  <a:lnTo>
                    <a:pt x="678" y="412"/>
                  </a:lnTo>
                  <a:lnTo>
                    <a:pt x="1139" y="145"/>
                  </a:lnTo>
                  <a:lnTo>
                    <a:pt x="1365" y="81"/>
                  </a:lnTo>
                  <a:lnTo>
                    <a:pt x="1365" y="89"/>
                  </a:lnTo>
                  <a:lnTo>
                    <a:pt x="1365" y="81"/>
                  </a:lnTo>
                  <a:lnTo>
                    <a:pt x="1591" y="0"/>
                  </a:lnTo>
                  <a:lnTo>
                    <a:pt x="1817" y="0"/>
                  </a:lnTo>
                  <a:lnTo>
                    <a:pt x="1825" y="8"/>
                  </a:lnTo>
                  <a:lnTo>
                    <a:pt x="1817" y="8"/>
                  </a:lnTo>
                  <a:lnTo>
                    <a:pt x="1591" y="8"/>
                  </a:lnTo>
                  <a:lnTo>
                    <a:pt x="1591" y="0"/>
                  </a:lnTo>
                  <a:lnTo>
                    <a:pt x="1591" y="8"/>
                  </a:lnTo>
                  <a:lnTo>
                    <a:pt x="1365" y="89"/>
                  </a:lnTo>
                  <a:lnTo>
                    <a:pt x="1139" y="153"/>
                  </a:lnTo>
                  <a:lnTo>
                    <a:pt x="1139" y="145"/>
                  </a:lnTo>
                  <a:lnTo>
                    <a:pt x="1147" y="153"/>
                  </a:lnTo>
                  <a:lnTo>
                    <a:pt x="686" y="420"/>
                  </a:lnTo>
                  <a:lnTo>
                    <a:pt x="678" y="420"/>
                  </a:lnTo>
                  <a:lnTo>
                    <a:pt x="452" y="468"/>
                  </a:lnTo>
                  <a:lnTo>
                    <a:pt x="0" y="468"/>
                  </a:lnTo>
                  <a:lnTo>
                    <a:pt x="0" y="46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Freeform 250"/>
            <p:cNvSpPr>
              <a:spLocks/>
            </p:cNvSpPr>
            <p:nvPr/>
          </p:nvSpPr>
          <p:spPr bwMode="auto">
            <a:xfrm>
              <a:off x="2791" y="166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8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Freeform 251"/>
            <p:cNvSpPr>
              <a:spLocks/>
            </p:cNvSpPr>
            <p:nvPr/>
          </p:nvSpPr>
          <p:spPr bwMode="auto">
            <a:xfrm>
              <a:off x="2565" y="1661"/>
              <a:ext cx="234" cy="153"/>
            </a:xfrm>
            <a:custGeom>
              <a:avLst/>
              <a:gdLst>
                <a:gd name="T0" fmla="*/ 0 w 234"/>
                <a:gd name="T1" fmla="*/ 145 h 153"/>
                <a:gd name="T2" fmla="*/ 8 w 234"/>
                <a:gd name="T3" fmla="*/ 153 h 153"/>
                <a:gd name="T4" fmla="*/ 234 w 234"/>
                <a:gd name="T5" fmla="*/ 8 h 153"/>
                <a:gd name="T6" fmla="*/ 226 w 234"/>
                <a:gd name="T7" fmla="*/ 0 h 153"/>
                <a:gd name="T8" fmla="*/ 0 w 234"/>
                <a:gd name="T9" fmla="*/ 145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153">
                  <a:moveTo>
                    <a:pt x="0" y="145"/>
                  </a:moveTo>
                  <a:lnTo>
                    <a:pt x="8" y="153"/>
                  </a:lnTo>
                  <a:lnTo>
                    <a:pt x="234" y="8"/>
                  </a:lnTo>
                  <a:lnTo>
                    <a:pt x="226" y="0"/>
                  </a:lnTo>
                  <a:lnTo>
                    <a:pt x="0" y="145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Rectangle 252"/>
            <p:cNvSpPr>
              <a:spLocks noChangeArrowheads="1"/>
            </p:cNvSpPr>
            <p:nvPr/>
          </p:nvSpPr>
          <p:spPr bwMode="auto">
            <a:xfrm>
              <a:off x="731" y="2250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72" name="Rectangle 253"/>
            <p:cNvSpPr>
              <a:spLocks noChangeArrowheads="1"/>
            </p:cNvSpPr>
            <p:nvPr/>
          </p:nvSpPr>
          <p:spPr bwMode="auto">
            <a:xfrm>
              <a:off x="958" y="2250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73" name="Rectangle 254"/>
            <p:cNvSpPr>
              <a:spLocks noChangeArrowheads="1"/>
            </p:cNvSpPr>
            <p:nvPr/>
          </p:nvSpPr>
          <p:spPr bwMode="auto">
            <a:xfrm>
              <a:off x="1184" y="2250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74" name="Rectangle 255"/>
            <p:cNvSpPr>
              <a:spLocks noChangeArrowheads="1"/>
            </p:cNvSpPr>
            <p:nvPr/>
          </p:nvSpPr>
          <p:spPr bwMode="auto">
            <a:xfrm>
              <a:off x="1410" y="2210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75" name="Rectangle 256"/>
            <p:cNvSpPr>
              <a:spLocks noChangeArrowheads="1"/>
            </p:cNvSpPr>
            <p:nvPr/>
          </p:nvSpPr>
          <p:spPr bwMode="auto">
            <a:xfrm>
              <a:off x="1636" y="2089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76" name="Rectangle 257"/>
            <p:cNvSpPr>
              <a:spLocks noChangeArrowheads="1"/>
            </p:cNvSpPr>
            <p:nvPr/>
          </p:nvSpPr>
          <p:spPr bwMode="auto">
            <a:xfrm>
              <a:off x="1870" y="1943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77" name="Rectangle 258"/>
            <p:cNvSpPr>
              <a:spLocks noChangeArrowheads="1"/>
            </p:cNvSpPr>
            <p:nvPr/>
          </p:nvSpPr>
          <p:spPr bwMode="auto">
            <a:xfrm>
              <a:off x="2097" y="1871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78" name="Rectangle 259"/>
            <p:cNvSpPr>
              <a:spLocks noChangeArrowheads="1"/>
            </p:cNvSpPr>
            <p:nvPr/>
          </p:nvSpPr>
          <p:spPr bwMode="auto">
            <a:xfrm>
              <a:off x="2323" y="1798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79" name="Rectangle 260"/>
            <p:cNvSpPr>
              <a:spLocks noChangeArrowheads="1"/>
            </p:cNvSpPr>
            <p:nvPr/>
          </p:nvSpPr>
          <p:spPr bwMode="auto">
            <a:xfrm>
              <a:off x="2549" y="1790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80" name="Rectangle 261"/>
            <p:cNvSpPr>
              <a:spLocks noChangeArrowheads="1"/>
            </p:cNvSpPr>
            <p:nvPr/>
          </p:nvSpPr>
          <p:spPr bwMode="auto">
            <a:xfrm>
              <a:off x="2783" y="1653"/>
              <a:ext cx="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5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81" name="Rectangle 262"/>
            <p:cNvSpPr>
              <a:spLocks noChangeArrowheads="1"/>
            </p:cNvSpPr>
            <p:nvPr/>
          </p:nvSpPr>
          <p:spPr bwMode="auto">
            <a:xfrm>
              <a:off x="1240" y="1185"/>
              <a:ext cx="12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0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82" name="Rectangle 263"/>
            <p:cNvSpPr>
              <a:spLocks noChangeArrowheads="1"/>
            </p:cNvSpPr>
            <p:nvPr/>
          </p:nvSpPr>
          <p:spPr bwMode="auto">
            <a:xfrm>
              <a:off x="3397" y="967"/>
              <a:ext cx="54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Helvetica" charset="0"/>
                </a:rPr>
                <a:t>batching</a:t>
              </a:r>
              <a:endParaRPr lang="en-US" sz="2000"/>
            </a:p>
          </p:txBody>
        </p:sp>
        <p:sp>
          <p:nvSpPr>
            <p:cNvPr id="56383" name="Rectangle 264"/>
            <p:cNvSpPr>
              <a:spLocks noChangeArrowheads="1"/>
            </p:cNvSpPr>
            <p:nvPr/>
          </p:nvSpPr>
          <p:spPr bwMode="auto">
            <a:xfrm>
              <a:off x="3857" y="1039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Rectangle 265"/>
            <p:cNvSpPr>
              <a:spLocks noChangeArrowheads="1"/>
            </p:cNvSpPr>
            <p:nvPr/>
          </p:nvSpPr>
          <p:spPr bwMode="auto">
            <a:xfrm>
              <a:off x="4092" y="1039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Rectangle 266"/>
            <p:cNvSpPr>
              <a:spLocks noChangeArrowheads="1"/>
            </p:cNvSpPr>
            <p:nvPr/>
          </p:nvSpPr>
          <p:spPr bwMode="auto">
            <a:xfrm>
              <a:off x="3857" y="1039"/>
              <a:ext cx="235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Rectangle 267"/>
            <p:cNvSpPr>
              <a:spLocks noChangeArrowheads="1"/>
            </p:cNvSpPr>
            <p:nvPr/>
          </p:nvSpPr>
          <p:spPr bwMode="auto">
            <a:xfrm>
              <a:off x="3938" y="1007"/>
              <a:ext cx="105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000">
                  <a:solidFill>
                    <a:srgbClr val="000000"/>
                  </a:solidFill>
                  <a:latin typeface="ZapfDingbats" charset="0"/>
                </a:rPr>
                <a:t>G</a:t>
              </a:r>
              <a:endParaRPr lang="en-US" sz="2000"/>
            </a:p>
          </p:txBody>
        </p:sp>
        <p:sp>
          <p:nvSpPr>
            <p:cNvPr id="56387" name="Rectangle 268"/>
            <p:cNvSpPr>
              <a:spLocks noChangeArrowheads="1"/>
            </p:cNvSpPr>
            <p:nvPr/>
          </p:nvSpPr>
          <p:spPr bwMode="auto">
            <a:xfrm>
              <a:off x="3405" y="1080"/>
              <a:ext cx="54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Helvetica" charset="0"/>
                </a:rPr>
                <a:t>gleaning</a:t>
              </a:r>
              <a:endParaRPr lang="en-US" sz="2000"/>
            </a:p>
          </p:txBody>
        </p:sp>
        <p:sp>
          <p:nvSpPr>
            <p:cNvPr id="56388" name="Rectangle 269"/>
            <p:cNvSpPr>
              <a:spLocks noChangeArrowheads="1"/>
            </p:cNvSpPr>
            <p:nvPr/>
          </p:nvSpPr>
          <p:spPr bwMode="auto">
            <a:xfrm>
              <a:off x="3857" y="1152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Rectangle 270"/>
            <p:cNvSpPr>
              <a:spLocks noChangeArrowheads="1"/>
            </p:cNvSpPr>
            <p:nvPr/>
          </p:nvSpPr>
          <p:spPr bwMode="auto">
            <a:xfrm>
              <a:off x="4092" y="1152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Rectangle 271"/>
            <p:cNvSpPr>
              <a:spLocks noChangeArrowheads="1"/>
            </p:cNvSpPr>
            <p:nvPr/>
          </p:nvSpPr>
          <p:spPr bwMode="auto">
            <a:xfrm>
              <a:off x="3857" y="1152"/>
              <a:ext cx="235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Rectangle 272"/>
            <p:cNvSpPr>
              <a:spLocks noChangeArrowheads="1"/>
            </p:cNvSpPr>
            <p:nvPr/>
          </p:nvSpPr>
          <p:spPr bwMode="auto">
            <a:xfrm>
              <a:off x="3938" y="1120"/>
              <a:ext cx="12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000">
                  <a:solidFill>
                    <a:srgbClr val="000000"/>
                  </a:solidFill>
                  <a:latin typeface="ZapfDingbats" charset="0"/>
                </a:rPr>
                <a:t>;</a:t>
              </a:r>
              <a:endParaRPr lang="en-US" sz="2000"/>
            </a:p>
          </p:txBody>
        </p:sp>
        <p:sp>
          <p:nvSpPr>
            <p:cNvPr id="56392" name="Rectangle 273"/>
            <p:cNvSpPr>
              <a:spLocks noChangeArrowheads="1"/>
            </p:cNvSpPr>
            <p:nvPr/>
          </p:nvSpPr>
          <p:spPr bwMode="auto">
            <a:xfrm>
              <a:off x="3528" y="1193"/>
              <a:ext cx="3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200" b="1">
                  <a:solidFill>
                    <a:srgbClr val="000000"/>
                  </a:solidFill>
                  <a:latin typeface="Helvetica" charset="0"/>
                </a:rPr>
                <a:t>unicast</a:t>
              </a:r>
              <a:endParaRPr lang="en-US" sz="2000"/>
            </a:p>
          </p:txBody>
        </p:sp>
        <p:sp>
          <p:nvSpPr>
            <p:cNvPr id="56393" name="Rectangle 274"/>
            <p:cNvSpPr>
              <a:spLocks noChangeArrowheads="1"/>
            </p:cNvSpPr>
            <p:nvPr/>
          </p:nvSpPr>
          <p:spPr bwMode="auto">
            <a:xfrm>
              <a:off x="3857" y="1257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4" name="Rectangle 275"/>
            <p:cNvSpPr>
              <a:spLocks noChangeArrowheads="1"/>
            </p:cNvSpPr>
            <p:nvPr/>
          </p:nvSpPr>
          <p:spPr bwMode="auto">
            <a:xfrm>
              <a:off x="4092" y="1257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5" name="Rectangle 276"/>
            <p:cNvSpPr>
              <a:spLocks noChangeArrowheads="1"/>
            </p:cNvSpPr>
            <p:nvPr/>
          </p:nvSpPr>
          <p:spPr bwMode="auto">
            <a:xfrm>
              <a:off x="3857" y="1257"/>
              <a:ext cx="235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Rectangle 277"/>
            <p:cNvSpPr>
              <a:spLocks noChangeArrowheads="1"/>
            </p:cNvSpPr>
            <p:nvPr/>
          </p:nvSpPr>
          <p:spPr bwMode="auto">
            <a:xfrm>
              <a:off x="3938" y="1225"/>
              <a:ext cx="12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chemeClr val="hlink"/>
                </a:buClr>
                <a:buSzPct val="75000"/>
                <a:tabLst>
                  <a:tab pos="447675" algn="l"/>
                </a:tabLst>
              </a:pPr>
              <a:r>
                <a:rPr lang="en-US" sz="1000">
                  <a:solidFill>
                    <a:srgbClr val="000000"/>
                  </a:solidFill>
                  <a:latin typeface="ZapfDingbats" charset="0"/>
                </a:rPr>
                <a:t>n</a:t>
              </a:r>
              <a:endParaRPr lang="en-US" sz="2000"/>
            </a:p>
          </p:txBody>
        </p:sp>
        <p:sp>
          <p:nvSpPr>
            <p:cNvPr id="56397" name="Freeform 278"/>
            <p:cNvSpPr>
              <a:spLocks/>
            </p:cNvSpPr>
            <p:nvPr/>
          </p:nvSpPr>
          <p:spPr bwMode="auto">
            <a:xfrm>
              <a:off x="1200" y="2282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8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279"/>
            <p:cNvSpPr>
              <a:spLocks/>
            </p:cNvSpPr>
            <p:nvPr/>
          </p:nvSpPr>
          <p:spPr bwMode="auto">
            <a:xfrm>
              <a:off x="1208" y="2274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8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9" name="Freeform 280"/>
            <p:cNvSpPr>
              <a:spLocks/>
            </p:cNvSpPr>
            <p:nvPr/>
          </p:nvSpPr>
          <p:spPr bwMode="auto">
            <a:xfrm>
              <a:off x="1200" y="2274"/>
              <a:ext cx="16" cy="16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0" name="Line 281"/>
            <p:cNvSpPr>
              <a:spLocks noChangeShapeType="1"/>
            </p:cNvSpPr>
            <p:nvPr/>
          </p:nvSpPr>
          <p:spPr bwMode="auto">
            <a:xfrm flipV="1">
              <a:off x="1240" y="2250"/>
              <a:ext cx="33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1" name="Line 282"/>
            <p:cNvSpPr>
              <a:spLocks noChangeShapeType="1"/>
            </p:cNvSpPr>
            <p:nvPr/>
          </p:nvSpPr>
          <p:spPr bwMode="auto">
            <a:xfrm flipV="1">
              <a:off x="1305" y="2226"/>
              <a:ext cx="24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2" name="Line 283"/>
            <p:cNvSpPr>
              <a:spLocks noChangeShapeType="1"/>
            </p:cNvSpPr>
            <p:nvPr/>
          </p:nvSpPr>
          <p:spPr bwMode="auto">
            <a:xfrm flipV="1">
              <a:off x="1361" y="2202"/>
              <a:ext cx="25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3" name="Line 284"/>
            <p:cNvSpPr>
              <a:spLocks noChangeShapeType="1"/>
            </p:cNvSpPr>
            <p:nvPr/>
          </p:nvSpPr>
          <p:spPr bwMode="auto">
            <a:xfrm flipV="1">
              <a:off x="1426" y="2177"/>
              <a:ext cx="24" cy="1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4" name="Line 285"/>
            <p:cNvSpPr>
              <a:spLocks noChangeShapeType="1"/>
            </p:cNvSpPr>
            <p:nvPr/>
          </p:nvSpPr>
          <p:spPr bwMode="auto">
            <a:xfrm flipV="1">
              <a:off x="1483" y="2161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5" name="Line 286"/>
            <p:cNvSpPr>
              <a:spLocks noChangeShapeType="1"/>
            </p:cNvSpPr>
            <p:nvPr/>
          </p:nvSpPr>
          <p:spPr bwMode="auto">
            <a:xfrm flipV="1">
              <a:off x="1539" y="2137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6" name="Line 287"/>
            <p:cNvSpPr>
              <a:spLocks noChangeShapeType="1"/>
            </p:cNvSpPr>
            <p:nvPr/>
          </p:nvSpPr>
          <p:spPr bwMode="auto">
            <a:xfrm flipV="1">
              <a:off x="1604" y="2113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7" name="Line 288"/>
            <p:cNvSpPr>
              <a:spLocks noChangeShapeType="1"/>
            </p:cNvSpPr>
            <p:nvPr/>
          </p:nvSpPr>
          <p:spPr bwMode="auto">
            <a:xfrm flipV="1">
              <a:off x="1660" y="2089"/>
              <a:ext cx="25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Line 289"/>
            <p:cNvSpPr>
              <a:spLocks noChangeShapeType="1"/>
            </p:cNvSpPr>
            <p:nvPr/>
          </p:nvSpPr>
          <p:spPr bwMode="auto">
            <a:xfrm flipV="1">
              <a:off x="1717" y="2064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Line 290"/>
            <p:cNvSpPr>
              <a:spLocks noChangeShapeType="1"/>
            </p:cNvSpPr>
            <p:nvPr/>
          </p:nvSpPr>
          <p:spPr bwMode="auto">
            <a:xfrm flipV="1">
              <a:off x="1782" y="2040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Line 291"/>
            <p:cNvSpPr>
              <a:spLocks noChangeShapeType="1"/>
            </p:cNvSpPr>
            <p:nvPr/>
          </p:nvSpPr>
          <p:spPr bwMode="auto">
            <a:xfrm flipV="1">
              <a:off x="1838" y="2016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Line 292"/>
            <p:cNvSpPr>
              <a:spLocks noChangeShapeType="1"/>
            </p:cNvSpPr>
            <p:nvPr/>
          </p:nvSpPr>
          <p:spPr bwMode="auto">
            <a:xfrm flipV="1">
              <a:off x="1895" y="1992"/>
              <a:ext cx="32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Line 293"/>
            <p:cNvSpPr>
              <a:spLocks noChangeShapeType="1"/>
            </p:cNvSpPr>
            <p:nvPr/>
          </p:nvSpPr>
          <p:spPr bwMode="auto">
            <a:xfrm flipV="1">
              <a:off x="1959" y="1968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Line 294"/>
            <p:cNvSpPr>
              <a:spLocks noChangeShapeType="1"/>
            </p:cNvSpPr>
            <p:nvPr/>
          </p:nvSpPr>
          <p:spPr bwMode="auto">
            <a:xfrm flipV="1">
              <a:off x="2016" y="1943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4" name="Line 295"/>
            <p:cNvSpPr>
              <a:spLocks noChangeShapeType="1"/>
            </p:cNvSpPr>
            <p:nvPr/>
          </p:nvSpPr>
          <p:spPr bwMode="auto">
            <a:xfrm flipV="1">
              <a:off x="2072" y="1919"/>
              <a:ext cx="33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5" name="Line 296"/>
            <p:cNvSpPr>
              <a:spLocks noChangeShapeType="1"/>
            </p:cNvSpPr>
            <p:nvPr/>
          </p:nvSpPr>
          <p:spPr bwMode="auto">
            <a:xfrm flipV="1">
              <a:off x="2137" y="1895"/>
              <a:ext cx="24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6" name="Line 297"/>
            <p:cNvSpPr>
              <a:spLocks noChangeShapeType="1"/>
            </p:cNvSpPr>
            <p:nvPr/>
          </p:nvSpPr>
          <p:spPr bwMode="auto">
            <a:xfrm flipV="1">
              <a:off x="2193" y="1871"/>
              <a:ext cx="25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7" name="Line 298"/>
            <p:cNvSpPr>
              <a:spLocks noChangeShapeType="1"/>
            </p:cNvSpPr>
            <p:nvPr/>
          </p:nvSpPr>
          <p:spPr bwMode="auto">
            <a:xfrm flipV="1">
              <a:off x="2250" y="1846"/>
              <a:ext cx="32" cy="1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8" name="Line 299"/>
            <p:cNvSpPr>
              <a:spLocks noChangeShapeType="1"/>
            </p:cNvSpPr>
            <p:nvPr/>
          </p:nvSpPr>
          <p:spPr bwMode="auto">
            <a:xfrm flipV="1">
              <a:off x="2315" y="1822"/>
              <a:ext cx="24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Line 300"/>
            <p:cNvSpPr>
              <a:spLocks noChangeShapeType="1"/>
            </p:cNvSpPr>
            <p:nvPr/>
          </p:nvSpPr>
          <p:spPr bwMode="auto">
            <a:xfrm flipV="1">
              <a:off x="2371" y="1798"/>
              <a:ext cx="24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0" name="Line 301"/>
            <p:cNvSpPr>
              <a:spLocks noChangeShapeType="1"/>
            </p:cNvSpPr>
            <p:nvPr/>
          </p:nvSpPr>
          <p:spPr bwMode="auto">
            <a:xfrm flipV="1">
              <a:off x="2428" y="1782"/>
              <a:ext cx="32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1" name="Line 302"/>
            <p:cNvSpPr>
              <a:spLocks noChangeShapeType="1"/>
            </p:cNvSpPr>
            <p:nvPr/>
          </p:nvSpPr>
          <p:spPr bwMode="auto">
            <a:xfrm flipV="1">
              <a:off x="2492" y="1758"/>
              <a:ext cx="25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2" name="Line 303"/>
            <p:cNvSpPr>
              <a:spLocks noChangeShapeType="1"/>
            </p:cNvSpPr>
            <p:nvPr/>
          </p:nvSpPr>
          <p:spPr bwMode="auto">
            <a:xfrm flipV="1">
              <a:off x="2549" y="1733"/>
              <a:ext cx="24" cy="9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3" name="Line 304"/>
            <p:cNvSpPr>
              <a:spLocks noChangeShapeType="1"/>
            </p:cNvSpPr>
            <p:nvPr/>
          </p:nvSpPr>
          <p:spPr bwMode="auto">
            <a:xfrm flipV="1">
              <a:off x="2605" y="1709"/>
              <a:ext cx="33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4" name="Line 305"/>
            <p:cNvSpPr>
              <a:spLocks noChangeShapeType="1"/>
            </p:cNvSpPr>
            <p:nvPr/>
          </p:nvSpPr>
          <p:spPr bwMode="auto">
            <a:xfrm flipV="1">
              <a:off x="2670" y="1685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5" name="Line 306"/>
            <p:cNvSpPr>
              <a:spLocks noChangeShapeType="1"/>
            </p:cNvSpPr>
            <p:nvPr/>
          </p:nvSpPr>
          <p:spPr bwMode="auto">
            <a:xfrm flipV="1">
              <a:off x="2727" y="1661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Rectangle 307"/>
            <p:cNvSpPr>
              <a:spLocks noChangeArrowheads="1"/>
            </p:cNvSpPr>
            <p:nvPr/>
          </p:nvSpPr>
          <p:spPr bwMode="auto">
            <a:xfrm>
              <a:off x="2791" y="1645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7" name="Rectangle 308"/>
            <p:cNvSpPr>
              <a:spLocks noChangeArrowheads="1"/>
            </p:cNvSpPr>
            <p:nvPr/>
          </p:nvSpPr>
          <p:spPr bwMode="auto">
            <a:xfrm>
              <a:off x="2799" y="1645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Rectangle 309"/>
            <p:cNvSpPr>
              <a:spLocks noChangeArrowheads="1"/>
            </p:cNvSpPr>
            <p:nvPr/>
          </p:nvSpPr>
          <p:spPr bwMode="auto">
            <a:xfrm>
              <a:off x="2791" y="1645"/>
              <a:ext cx="8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9" name="Rectangle 310"/>
            <p:cNvSpPr>
              <a:spLocks noChangeArrowheads="1"/>
            </p:cNvSpPr>
            <p:nvPr/>
          </p:nvSpPr>
          <p:spPr bwMode="auto">
            <a:xfrm>
              <a:off x="3898" y="2282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0" name="Rectangle 311"/>
            <p:cNvSpPr>
              <a:spLocks noChangeArrowheads="1"/>
            </p:cNvSpPr>
            <p:nvPr/>
          </p:nvSpPr>
          <p:spPr bwMode="auto">
            <a:xfrm>
              <a:off x="3914" y="2274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Freeform 312"/>
            <p:cNvSpPr>
              <a:spLocks/>
            </p:cNvSpPr>
            <p:nvPr/>
          </p:nvSpPr>
          <p:spPr bwMode="auto">
            <a:xfrm>
              <a:off x="3898" y="2274"/>
              <a:ext cx="16" cy="16"/>
            </a:xfrm>
            <a:custGeom>
              <a:avLst/>
              <a:gdLst>
                <a:gd name="T0" fmla="*/ 0 w 16"/>
                <a:gd name="T1" fmla="*/ 8 h 16"/>
                <a:gd name="T2" fmla="*/ 0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0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Line 313"/>
            <p:cNvSpPr>
              <a:spLocks noChangeShapeType="1"/>
            </p:cNvSpPr>
            <p:nvPr/>
          </p:nvSpPr>
          <p:spPr bwMode="auto">
            <a:xfrm flipV="1">
              <a:off x="3946" y="2250"/>
              <a:ext cx="24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Line 314"/>
            <p:cNvSpPr>
              <a:spLocks noChangeShapeType="1"/>
            </p:cNvSpPr>
            <p:nvPr/>
          </p:nvSpPr>
          <p:spPr bwMode="auto">
            <a:xfrm flipV="1">
              <a:off x="4003" y="2226"/>
              <a:ext cx="32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4" name="Line 315"/>
            <p:cNvSpPr>
              <a:spLocks noChangeShapeType="1"/>
            </p:cNvSpPr>
            <p:nvPr/>
          </p:nvSpPr>
          <p:spPr bwMode="auto">
            <a:xfrm flipV="1">
              <a:off x="4067" y="2202"/>
              <a:ext cx="25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5" name="Line 316"/>
            <p:cNvSpPr>
              <a:spLocks noChangeShapeType="1"/>
            </p:cNvSpPr>
            <p:nvPr/>
          </p:nvSpPr>
          <p:spPr bwMode="auto">
            <a:xfrm flipV="1">
              <a:off x="4124" y="2177"/>
              <a:ext cx="24" cy="1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6" name="Line 317"/>
            <p:cNvSpPr>
              <a:spLocks noChangeShapeType="1"/>
            </p:cNvSpPr>
            <p:nvPr/>
          </p:nvSpPr>
          <p:spPr bwMode="auto">
            <a:xfrm flipV="1">
              <a:off x="4180" y="2161"/>
              <a:ext cx="33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7" name="Line 318"/>
            <p:cNvSpPr>
              <a:spLocks noChangeShapeType="1"/>
            </p:cNvSpPr>
            <p:nvPr/>
          </p:nvSpPr>
          <p:spPr bwMode="auto">
            <a:xfrm flipV="1">
              <a:off x="4245" y="2137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Line 319"/>
            <p:cNvSpPr>
              <a:spLocks noChangeShapeType="1"/>
            </p:cNvSpPr>
            <p:nvPr/>
          </p:nvSpPr>
          <p:spPr bwMode="auto">
            <a:xfrm flipV="1">
              <a:off x="4302" y="2113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Line 320"/>
            <p:cNvSpPr>
              <a:spLocks noChangeShapeType="1"/>
            </p:cNvSpPr>
            <p:nvPr/>
          </p:nvSpPr>
          <p:spPr bwMode="auto">
            <a:xfrm flipV="1">
              <a:off x="4358" y="2089"/>
              <a:ext cx="32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Line 321"/>
            <p:cNvSpPr>
              <a:spLocks noChangeShapeType="1"/>
            </p:cNvSpPr>
            <p:nvPr/>
          </p:nvSpPr>
          <p:spPr bwMode="auto">
            <a:xfrm flipV="1">
              <a:off x="4423" y="2064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1" name="Line 322"/>
            <p:cNvSpPr>
              <a:spLocks noChangeShapeType="1"/>
            </p:cNvSpPr>
            <p:nvPr/>
          </p:nvSpPr>
          <p:spPr bwMode="auto">
            <a:xfrm flipV="1">
              <a:off x="4479" y="2040"/>
              <a:ext cx="25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2" name="Line 323"/>
            <p:cNvSpPr>
              <a:spLocks noChangeShapeType="1"/>
            </p:cNvSpPr>
            <p:nvPr/>
          </p:nvSpPr>
          <p:spPr bwMode="auto">
            <a:xfrm flipV="1">
              <a:off x="4536" y="2016"/>
              <a:ext cx="32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3" name="Line 324"/>
            <p:cNvSpPr>
              <a:spLocks noChangeShapeType="1"/>
            </p:cNvSpPr>
            <p:nvPr/>
          </p:nvSpPr>
          <p:spPr bwMode="auto">
            <a:xfrm flipV="1">
              <a:off x="4600" y="1992"/>
              <a:ext cx="25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4" name="Line 325"/>
            <p:cNvSpPr>
              <a:spLocks noChangeShapeType="1"/>
            </p:cNvSpPr>
            <p:nvPr/>
          </p:nvSpPr>
          <p:spPr bwMode="auto">
            <a:xfrm flipV="1">
              <a:off x="4657" y="1968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5" name="Line 326"/>
            <p:cNvSpPr>
              <a:spLocks noChangeShapeType="1"/>
            </p:cNvSpPr>
            <p:nvPr/>
          </p:nvSpPr>
          <p:spPr bwMode="auto">
            <a:xfrm flipV="1">
              <a:off x="4714" y="1943"/>
              <a:ext cx="32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6" name="Line 327"/>
            <p:cNvSpPr>
              <a:spLocks noChangeShapeType="1"/>
            </p:cNvSpPr>
            <p:nvPr/>
          </p:nvSpPr>
          <p:spPr bwMode="auto">
            <a:xfrm flipV="1">
              <a:off x="4778" y="1919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7" name="Line 328"/>
            <p:cNvSpPr>
              <a:spLocks noChangeShapeType="1"/>
            </p:cNvSpPr>
            <p:nvPr/>
          </p:nvSpPr>
          <p:spPr bwMode="auto">
            <a:xfrm flipV="1">
              <a:off x="4835" y="1895"/>
              <a:ext cx="24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8" name="Line 329"/>
            <p:cNvSpPr>
              <a:spLocks noChangeShapeType="1"/>
            </p:cNvSpPr>
            <p:nvPr/>
          </p:nvSpPr>
          <p:spPr bwMode="auto">
            <a:xfrm flipV="1">
              <a:off x="4899" y="1871"/>
              <a:ext cx="25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9" name="Line 330"/>
            <p:cNvSpPr>
              <a:spLocks noChangeShapeType="1"/>
            </p:cNvSpPr>
            <p:nvPr/>
          </p:nvSpPr>
          <p:spPr bwMode="auto">
            <a:xfrm flipV="1">
              <a:off x="4956" y="1846"/>
              <a:ext cx="24" cy="17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0" name="Line 331"/>
            <p:cNvSpPr>
              <a:spLocks noChangeShapeType="1"/>
            </p:cNvSpPr>
            <p:nvPr/>
          </p:nvSpPr>
          <p:spPr bwMode="auto">
            <a:xfrm flipV="1">
              <a:off x="5012" y="1822"/>
              <a:ext cx="25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1" name="Line 332"/>
            <p:cNvSpPr>
              <a:spLocks noChangeShapeType="1"/>
            </p:cNvSpPr>
            <p:nvPr/>
          </p:nvSpPr>
          <p:spPr bwMode="auto">
            <a:xfrm flipV="1">
              <a:off x="5077" y="1798"/>
              <a:ext cx="24" cy="16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2" name="Line 333"/>
            <p:cNvSpPr>
              <a:spLocks noChangeShapeType="1"/>
            </p:cNvSpPr>
            <p:nvPr/>
          </p:nvSpPr>
          <p:spPr bwMode="auto">
            <a:xfrm flipV="1">
              <a:off x="5134" y="1782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3" name="Line 334"/>
            <p:cNvSpPr>
              <a:spLocks noChangeShapeType="1"/>
            </p:cNvSpPr>
            <p:nvPr/>
          </p:nvSpPr>
          <p:spPr bwMode="auto">
            <a:xfrm flipV="1">
              <a:off x="5190" y="1758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4" name="Line 335"/>
            <p:cNvSpPr>
              <a:spLocks noChangeShapeType="1"/>
            </p:cNvSpPr>
            <p:nvPr/>
          </p:nvSpPr>
          <p:spPr bwMode="auto">
            <a:xfrm flipV="1">
              <a:off x="5255" y="1733"/>
              <a:ext cx="24" cy="9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5" name="Line 336"/>
            <p:cNvSpPr>
              <a:spLocks noChangeShapeType="1"/>
            </p:cNvSpPr>
            <p:nvPr/>
          </p:nvSpPr>
          <p:spPr bwMode="auto">
            <a:xfrm flipV="1">
              <a:off x="5311" y="1709"/>
              <a:ext cx="24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6" name="Line 337"/>
            <p:cNvSpPr>
              <a:spLocks noChangeShapeType="1"/>
            </p:cNvSpPr>
            <p:nvPr/>
          </p:nvSpPr>
          <p:spPr bwMode="auto">
            <a:xfrm flipV="1">
              <a:off x="5368" y="1685"/>
              <a:ext cx="32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7" name="Line 338"/>
            <p:cNvSpPr>
              <a:spLocks noChangeShapeType="1"/>
            </p:cNvSpPr>
            <p:nvPr/>
          </p:nvSpPr>
          <p:spPr bwMode="auto">
            <a:xfrm flipV="1">
              <a:off x="5432" y="1661"/>
              <a:ext cx="25" cy="8"/>
            </a:xfrm>
            <a:prstGeom prst="lin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8" name="Rectangle 339"/>
            <p:cNvSpPr>
              <a:spLocks noChangeArrowheads="1"/>
            </p:cNvSpPr>
            <p:nvPr/>
          </p:nvSpPr>
          <p:spPr bwMode="auto">
            <a:xfrm>
              <a:off x="5489" y="1645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59" name="Rectangle 340"/>
            <p:cNvSpPr>
              <a:spLocks noChangeArrowheads="1"/>
            </p:cNvSpPr>
            <p:nvPr/>
          </p:nvSpPr>
          <p:spPr bwMode="auto">
            <a:xfrm>
              <a:off x="5505" y="1645"/>
              <a:ext cx="1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60" name="Rectangle 341"/>
            <p:cNvSpPr>
              <a:spLocks noChangeArrowheads="1"/>
            </p:cNvSpPr>
            <p:nvPr/>
          </p:nvSpPr>
          <p:spPr bwMode="auto">
            <a:xfrm>
              <a:off x="5489" y="1645"/>
              <a:ext cx="16" cy="8"/>
            </a:xfrm>
            <a:prstGeom prst="rect">
              <a:avLst/>
            </a:pr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Bandwidth effect of daytime variations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Change popularity according to time-of-day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Two tests</a:t>
            </a:r>
          </a:p>
          <a:p>
            <a:pPr lvl="1" eaLnBrk="1" hangingPunct="1">
              <a:defRPr/>
            </a:pPr>
            <a:r>
              <a:rPr lang="en-US" sz="2000" smtClean="0"/>
              <a:t>Popularity peaks and valleys uniformly distributed</a:t>
            </a:r>
          </a:p>
          <a:p>
            <a:pPr lvl="2" eaLnBrk="1" hangingPunct="1">
              <a:defRPr/>
            </a:pPr>
            <a:r>
              <a:rPr lang="en-US" sz="1800" smtClean="0"/>
              <a:t>Complete exchange of all titles</a:t>
            </a:r>
          </a:p>
          <a:p>
            <a:pPr lvl="2" eaLnBrk="1" hangingPunct="1">
              <a:defRPr/>
            </a:pPr>
            <a:r>
              <a:rPr lang="en-US" sz="1800" smtClean="0"/>
              <a:t>Spread over the whole day</a:t>
            </a:r>
          </a:p>
          <a:p>
            <a:pPr lvl="1" eaLnBrk="1" hangingPunct="1">
              <a:defRPr/>
            </a:pPr>
            <a:r>
              <a:rPr lang="en-US" sz="2000" smtClean="0"/>
              <a:t>Popularity peaks and valleys either at 10:00 or at 20:00</a:t>
            </a:r>
          </a:p>
          <a:p>
            <a:pPr lvl="2" eaLnBrk="1" hangingPunct="1">
              <a:defRPr/>
            </a:pPr>
            <a:r>
              <a:rPr lang="en-US" sz="1800" smtClean="0"/>
              <a:t>Complete exchange of all titles</a:t>
            </a:r>
          </a:p>
          <a:p>
            <a:pPr lvl="2" eaLnBrk="1" hangingPunct="1">
              <a:defRPr/>
            </a:pPr>
            <a:r>
              <a:rPr lang="en-US" sz="1800" smtClean="0"/>
              <a:t>Within a short time-frame around peak-time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Astonishing results</a:t>
            </a:r>
          </a:p>
          <a:p>
            <a:pPr lvl="1" eaLnBrk="1" hangingPunct="1">
              <a:defRPr/>
            </a:pPr>
            <a:r>
              <a:rPr lang="en-US" sz="2000" smtClean="0"/>
              <a:t>For ECT with all mechanisms</a:t>
            </a:r>
          </a:p>
          <a:p>
            <a:pPr lvl="1" eaLnBrk="1" hangingPunct="1">
              <a:defRPr/>
            </a:pPr>
            <a:r>
              <a:rPr lang="en-US" sz="2000" smtClean="0"/>
              <a:t>Hardly any influence on</a:t>
            </a:r>
          </a:p>
          <a:p>
            <a:pPr lvl="2" eaLnBrk="1" hangingPunct="1">
              <a:defRPr/>
            </a:pPr>
            <a:r>
              <a:rPr lang="en-US" sz="1800" smtClean="0"/>
              <a:t>hit rate</a:t>
            </a:r>
          </a:p>
          <a:p>
            <a:pPr lvl="2" eaLnBrk="1" hangingPunct="1">
              <a:defRPr/>
            </a:pPr>
            <a:r>
              <a:rPr lang="en-US" sz="1800" smtClean="0"/>
              <a:t>uplink congestion</a:t>
            </a:r>
          </a:p>
          <a:p>
            <a:pPr lvl="1" eaLnBrk="1" hangingPunct="1">
              <a:defRPr/>
            </a:pPr>
            <a:r>
              <a:rPr lang="en-US" sz="2000" smtClean="0"/>
              <a:t>Traffic is hidden by delivery of low-popularity titles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Rectangle 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3900"/>
          <a:lstStyle/>
          <a:p>
            <a:pPr marL="52388"/>
            <a:r>
              <a:rPr lang="en-US"/>
              <a:t>Hint–based Caching</a:t>
            </a:r>
          </a:p>
        </p:txBody>
      </p:sp>
      <p:sp>
        <p:nvSpPr>
          <p:cNvPr id="7216" name="Rectangle 48"/>
          <p:cNvSpPr>
            <a:spLocks noGrp="1" noChangeArrowheads="1"/>
          </p:cNvSpPr>
          <p:nvPr>
            <p:ph idx="1"/>
          </p:nvPr>
        </p:nvSpPr>
        <p:spPr>
          <a:xfrm>
            <a:off x="0" y="3863975"/>
            <a:ext cx="9144000" cy="2994025"/>
          </a:xfrm>
          <a:ln/>
        </p:spPr>
        <p:txBody>
          <a:bodyPr rIns="57200"/>
          <a:lstStyle/>
          <a:p>
            <a:r>
              <a:rPr lang="en-US" sz="2000"/>
              <a:t>Idea</a:t>
            </a:r>
          </a:p>
          <a:p>
            <a:pPr marL="782638" lvl="1"/>
            <a:r>
              <a:rPr lang="en-US" sz="1800"/>
              <a:t>Caches consider requests to neighbour caches in their removal decisions</a:t>
            </a:r>
          </a:p>
          <a:p>
            <a:r>
              <a:rPr lang="en-US" sz="2000"/>
              <a:t>Conclusion</a:t>
            </a:r>
          </a:p>
          <a:p>
            <a:pPr marL="782638" lvl="1"/>
            <a:r>
              <a:rPr lang="en-US" sz="1800"/>
              <a:t>Instability due to uplink congestion can not be prevented</a:t>
            </a:r>
          </a:p>
          <a:p>
            <a:pPr marL="782638" lvl="1"/>
            <a:r>
              <a:rPr lang="en-US" sz="1800"/>
              <a:t>Advantage exists and is logarithmic as expected</a:t>
            </a:r>
          </a:p>
          <a:p>
            <a:pPr marL="1182688" lvl="2"/>
            <a:r>
              <a:rPr lang="en-US" sz="1600"/>
              <a:t>Larger hint numbers maintain the advantage to the point of instability</a:t>
            </a:r>
          </a:p>
          <a:p>
            <a:pPr marL="782638" lvl="1"/>
            <a:r>
              <a:rPr lang="en-US" sz="1800"/>
              <a:t>Intensity of instability is due to ECT problem</a:t>
            </a:r>
          </a:p>
          <a:p>
            <a:pPr marL="1182688" lvl="2"/>
            <a:r>
              <a:rPr lang="en-US" sz="1600"/>
              <a:t>ECT inherits IRG drawback of fixed–size histograms</a:t>
            </a:r>
          </a:p>
        </p:txBody>
      </p:sp>
      <p:pic>
        <p:nvPicPr>
          <p:cNvPr id="7217" name="Picture 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1"/>
          <a:stretch>
            <a:fillRect/>
          </a:stretch>
        </p:blipFill>
        <p:spPr bwMode="auto">
          <a:xfrm>
            <a:off x="250825" y="1042988"/>
            <a:ext cx="86423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18" name="Group 50"/>
          <p:cNvGrpSpPr>
            <a:grpSpLocks/>
          </p:cNvGrpSpPr>
          <p:nvPr/>
        </p:nvGrpSpPr>
        <p:grpSpPr bwMode="auto">
          <a:xfrm>
            <a:off x="2436813" y="2241550"/>
            <a:ext cx="808037" cy="1076325"/>
            <a:chOff x="0" y="0"/>
            <a:chExt cx="509" cy="678"/>
          </a:xfrm>
        </p:grpSpPr>
        <p:sp>
          <p:nvSpPr>
            <p:cNvPr id="7219" name="AutoShape 51"/>
            <p:cNvSpPr>
              <a:spLocks/>
            </p:cNvSpPr>
            <p:nvPr/>
          </p:nvSpPr>
          <p:spPr bwMode="auto">
            <a:xfrm>
              <a:off x="0" y="0"/>
              <a:ext cx="509" cy="67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5400" y="54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16200" y="5400"/>
                  </a:lnTo>
                  <a:lnTo>
                    <a:pt x="21600" y="5400"/>
                  </a:lnTo>
                  <a:lnTo>
                    <a:pt x="10800" y="0"/>
                  </a:lnTo>
                  <a:close/>
                  <a:moveTo>
                    <a:pt x="0" y="5400"/>
                  </a:moveTo>
                </a:path>
              </a:pathLst>
            </a:custGeom>
            <a:solidFill>
              <a:srgbClr val="FFCF01"/>
            </a:solidFill>
            <a:ln w="12700">
              <a:solidFill>
                <a:srgbClr val="FFCF0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20" name="Rectangle 52"/>
            <p:cNvSpPr>
              <a:spLocks/>
            </p:cNvSpPr>
            <p:nvPr/>
          </p:nvSpPr>
          <p:spPr bwMode="auto">
            <a:xfrm>
              <a:off x="6" y="261"/>
              <a:ext cx="4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40500" bIns="38100" anchor="ctr">
              <a:spAutoFit/>
            </a:bodyPr>
            <a:lstStyle/>
            <a:p>
              <a:pPr algn="ctr">
                <a:spcBef>
                  <a:spcPts val="475"/>
                </a:spcBef>
                <a:tabLst>
                  <a:tab pos="482600" algn="l"/>
                  <a:tab pos="939800" algn="l"/>
                </a:tabLst>
              </a:pPr>
              <a:r>
                <a:rPr lang="en-US"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better</a:t>
              </a:r>
            </a:p>
          </p:txBody>
        </p:sp>
      </p:grpSp>
      <p:sp>
        <p:nvSpPr>
          <p:cNvPr id="7221" name="Rectangle 53"/>
          <p:cNvSpPr>
            <a:spLocks/>
          </p:cNvSpPr>
          <p:nvPr/>
        </p:nvSpPr>
        <p:spPr bwMode="auto">
          <a:xfrm>
            <a:off x="644525" y="1028700"/>
            <a:ext cx="3848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199" bIns="0">
            <a:spAutoFit/>
          </a:bodyPr>
          <a:lstStyle/>
          <a:p>
            <a:pPr marL="39688" algn="ctr">
              <a:spcBef>
                <a:spcPts val="275"/>
              </a:spcBef>
              <a:tabLst>
                <a:tab pos="482600" algn="l"/>
                <a:tab pos="952500" algn="l"/>
              </a:tabLst>
            </a:pPr>
            <a:r>
              <a:rPr lang="en-US" sz="1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Hit ratio development, increasing #hints, ECT history 8</a:t>
            </a:r>
          </a:p>
        </p:txBody>
      </p:sp>
      <p:sp>
        <p:nvSpPr>
          <p:cNvPr id="7222" name="Rectangle 54"/>
          <p:cNvSpPr>
            <a:spLocks/>
          </p:cNvSpPr>
          <p:nvPr/>
        </p:nvSpPr>
        <p:spPr bwMode="auto">
          <a:xfrm>
            <a:off x="5005388" y="1028700"/>
            <a:ext cx="39306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199" bIns="0">
            <a:spAutoFit/>
          </a:bodyPr>
          <a:lstStyle/>
          <a:p>
            <a:pPr marL="39688" algn="ctr">
              <a:spcBef>
                <a:spcPts val="275"/>
              </a:spcBef>
              <a:tabLst>
                <a:tab pos="482600" algn="l"/>
                <a:tab pos="952500" algn="l"/>
              </a:tabLst>
            </a:pPr>
            <a:r>
              <a:rPr lang="en-US" sz="12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Hit ratio development, increasing #hints, ECT history 64</a:t>
            </a:r>
          </a:p>
        </p:txBody>
      </p:sp>
    </p:spTree>
    <p:extLst>
      <p:ext uri="{BB962C8B-B14F-4D97-AF65-F5344CB8AC3E}">
        <p14:creationId xmlns:p14="http://schemas.microsoft.com/office/powerpoint/2010/main" val="29516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Simulation: Summary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High relevance of population sizes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complex strategies require large customer bases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Efficiency of small caches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90:10 rule–of–thumb reasonable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unlike web caching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Efficiency of distribution mechanisms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considerable bandwidth savings for uncached titles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Effects of removal strategies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relevance of conditional overwrite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unlike web caching, paging, swapping, ...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Irrelevance of popularity changes on short timescales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few cache updates</a:t>
            </a:r>
            <a:br>
              <a:rPr lang="en-US" sz="2000" smtClean="0"/>
            </a:br>
            <a:r>
              <a:rPr lang="en-US" sz="2000" smtClean="0"/>
              <a:t>compared to many direct deliveries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IV – Distribution Systems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/>
            <a:r>
              <a:rPr lang="en-GB" sz="2400"/>
              <a:t>Combine</a:t>
            </a:r>
          </a:p>
          <a:p>
            <a:pPr marL="838200" lvl="1" indent="-381000"/>
            <a:r>
              <a:rPr lang="en-GB" sz="2000"/>
              <a:t>Types I, II or III</a:t>
            </a:r>
          </a:p>
          <a:p>
            <a:pPr marL="838200" lvl="1" indent="-381000"/>
            <a:r>
              <a:rPr lang="en-GB" sz="2000"/>
              <a:t>Network of servers</a:t>
            </a:r>
          </a:p>
          <a:p>
            <a:pPr marL="457200" indent="-457200"/>
            <a:r>
              <a:rPr lang="en-GB" sz="2400"/>
              <a:t>Server hierarchy</a:t>
            </a:r>
          </a:p>
          <a:p>
            <a:pPr marL="838200" lvl="1" indent="-381000"/>
            <a:r>
              <a:rPr lang="en-GB" sz="2000"/>
              <a:t>Autonomous servers</a:t>
            </a:r>
          </a:p>
          <a:p>
            <a:pPr marL="838200" lvl="1" indent="-381000"/>
            <a:r>
              <a:rPr lang="en-GB" sz="2000">
                <a:solidFill>
                  <a:schemeClr val="hlink"/>
                </a:solidFill>
              </a:rPr>
              <a:t>Cooperative servers</a:t>
            </a:r>
          </a:p>
          <a:p>
            <a:pPr marL="838200" lvl="1" indent="-381000"/>
            <a:r>
              <a:rPr lang="en-GB" sz="2000"/>
              <a:t>Coordinated servers</a:t>
            </a:r>
          </a:p>
          <a:p>
            <a:pPr marL="457200" indent="-457200"/>
            <a:r>
              <a:rPr lang="en-GB" sz="2400"/>
              <a:t>“Proxy caches”</a:t>
            </a:r>
          </a:p>
          <a:p>
            <a:pPr marL="838200" lvl="1" indent="-381000"/>
            <a:r>
              <a:rPr lang="en-GB" sz="2000"/>
              <a:t>Not accurate …</a:t>
            </a:r>
          </a:p>
          <a:p>
            <a:pPr marL="838200" lvl="1" indent="-381000"/>
            <a:r>
              <a:rPr lang="en-GB" sz="2000"/>
              <a:t>Cache servers</a:t>
            </a:r>
          </a:p>
          <a:p>
            <a:pPr marL="1257300" lvl="2" indent="-342900"/>
            <a:r>
              <a:rPr lang="en-GB" sz="1800"/>
              <a:t>Keep copies on behalf of a remote server</a:t>
            </a:r>
          </a:p>
          <a:p>
            <a:pPr marL="838200" lvl="1" indent="-381000"/>
            <a:r>
              <a:rPr lang="en-GB" sz="2000"/>
              <a:t>Proxy servers</a:t>
            </a:r>
          </a:p>
          <a:p>
            <a:pPr marL="1257300" lvl="2" indent="-342900"/>
            <a:r>
              <a:rPr lang="en-GB" sz="1800"/>
              <a:t>Perform actions on behalf of their clients</a:t>
            </a:r>
          </a:p>
        </p:txBody>
      </p:sp>
      <p:pic>
        <p:nvPicPr>
          <p:cNvPr id="119399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8713" y="2298700"/>
            <a:ext cx="3913187" cy="2978150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5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j-cs"/>
              </a:rPr>
              <a:t>Coordinated servers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idx="1"/>
          </p:nvPr>
        </p:nvSpPr>
        <p:spPr>
          <a:xfrm>
            <a:off x="0" y="866775"/>
            <a:ext cx="9144000" cy="15922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Combined optimization</a:t>
            </a:r>
          </a:p>
          <a:p>
            <a:pPr lvl="1" eaLnBrk="1" hangingPunct="1">
              <a:defRPr/>
            </a:pPr>
            <a:r>
              <a:rPr lang="en-US" smtClean="0"/>
              <a:t>Scheduling algorithm</a:t>
            </a:r>
          </a:p>
          <a:p>
            <a:pPr lvl="1" eaLnBrk="1" hangingPunct="1">
              <a:defRPr/>
            </a:pPr>
            <a:r>
              <a:rPr lang="en-US" smtClean="0"/>
              <a:t>Proxy placement and dimensioning</a:t>
            </a:r>
          </a:p>
          <a:p>
            <a:pPr lvl="1" eaLnBrk="1" hangingPunct="1">
              <a:defRPr/>
            </a:pPr>
            <a:endParaRPr lang="en-US" smtClean="0"/>
          </a:p>
        </p:txBody>
      </p:sp>
      <p:grpSp>
        <p:nvGrpSpPr>
          <p:cNvPr id="66563" name="Group 4"/>
          <p:cNvGrpSpPr>
            <a:grpSpLocks/>
          </p:cNvGrpSpPr>
          <p:nvPr/>
        </p:nvGrpSpPr>
        <p:grpSpPr bwMode="auto">
          <a:xfrm>
            <a:off x="2519363" y="2708275"/>
            <a:ext cx="3362325" cy="3262313"/>
            <a:chOff x="998" y="1729"/>
            <a:chExt cx="2118" cy="2055"/>
          </a:xfrm>
        </p:grpSpPr>
        <p:grpSp>
          <p:nvGrpSpPr>
            <p:cNvPr id="66570" name="Group 5"/>
            <p:cNvGrpSpPr>
              <a:grpSpLocks/>
            </p:cNvGrpSpPr>
            <p:nvPr/>
          </p:nvGrpSpPr>
          <p:grpSpPr bwMode="auto">
            <a:xfrm>
              <a:off x="2835" y="2092"/>
              <a:ext cx="281" cy="202"/>
              <a:chOff x="2896" y="2246"/>
              <a:chExt cx="561" cy="405"/>
            </a:xfrm>
          </p:grpSpPr>
          <p:sp>
            <p:nvSpPr>
              <p:cNvPr id="66934" name="Freeform 6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5" name="Freeform 7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6" name="Freeform 8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7" name="Freeform 9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8" name="Freeform 10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9" name="Freeform 11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0" name="Freeform 12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1" name="Freeform 13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2" name="Freeform 14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3" name="Freeform 15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4" name="Freeform 16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5" name="Freeform 17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6" name="Freeform 18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7" name="Freeform 19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8" name="Freeform 20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9" name="Freeform 21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0" name="Freeform 22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1" name="Freeform 23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2" name="Freeform 24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3" name="Freeform 25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4" name="Freeform 26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5" name="Freeform 27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6" name="Freeform 28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7" name="Freeform 29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8" name="Freeform 30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9" name="Freeform 31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0" name="Freeform 32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1" name="Freeform 33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2" name="Freeform 34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71" name="Group 35"/>
            <p:cNvGrpSpPr>
              <a:grpSpLocks/>
            </p:cNvGrpSpPr>
            <p:nvPr/>
          </p:nvGrpSpPr>
          <p:grpSpPr bwMode="auto">
            <a:xfrm>
              <a:off x="2494" y="1729"/>
              <a:ext cx="281" cy="202"/>
              <a:chOff x="2896" y="2246"/>
              <a:chExt cx="561" cy="405"/>
            </a:xfrm>
          </p:grpSpPr>
          <p:sp>
            <p:nvSpPr>
              <p:cNvPr id="66905" name="Freeform 36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6" name="Freeform 37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7" name="Freeform 38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8" name="Freeform 39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9" name="Freeform 40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0" name="Freeform 41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1" name="Freeform 42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2" name="Freeform 43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3" name="Freeform 44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4" name="Freeform 45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5" name="Freeform 46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6" name="Freeform 47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7" name="Freeform 48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8" name="Freeform 49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9" name="Freeform 50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0" name="Freeform 51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1" name="Freeform 52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2" name="Freeform 53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3" name="Freeform 54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4" name="Freeform 55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5" name="Freeform 56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6" name="Freeform 57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7" name="Freeform 58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8" name="Freeform 59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9" name="Freeform 60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0" name="Freeform 61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1" name="Freeform 62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2" name="Freeform 63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3" name="Freeform 64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1057" name="Line 65"/>
            <p:cNvSpPr>
              <a:spLocks noChangeShapeType="1"/>
            </p:cNvSpPr>
            <p:nvPr/>
          </p:nvSpPr>
          <p:spPr bwMode="auto">
            <a:xfrm flipH="1">
              <a:off x="2358" y="1911"/>
              <a:ext cx="20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058" name="Line 66"/>
            <p:cNvSpPr>
              <a:spLocks noChangeShapeType="1"/>
            </p:cNvSpPr>
            <p:nvPr/>
          </p:nvSpPr>
          <p:spPr bwMode="auto">
            <a:xfrm>
              <a:off x="2699" y="1911"/>
              <a:ext cx="20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574" name="Group 67"/>
            <p:cNvGrpSpPr>
              <a:grpSpLocks/>
            </p:cNvGrpSpPr>
            <p:nvPr/>
          </p:nvGrpSpPr>
          <p:grpSpPr bwMode="auto">
            <a:xfrm>
              <a:off x="1678" y="2795"/>
              <a:ext cx="281" cy="202"/>
              <a:chOff x="2896" y="2246"/>
              <a:chExt cx="561" cy="405"/>
            </a:xfrm>
          </p:grpSpPr>
          <p:sp>
            <p:nvSpPr>
              <p:cNvPr id="66876" name="Freeform 68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7" name="Freeform 69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8" name="Freeform 70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9" name="Freeform 71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0" name="Freeform 72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1" name="Freeform 73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2" name="Freeform 74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3" name="Freeform 75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4" name="Freeform 76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5" name="Freeform 77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6" name="Freeform 78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7" name="Freeform 79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8" name="Freeform 80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9" name="Freeform 81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0" name="Freeform 82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1" name="Freeform 83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2" name="Freeform 84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3" name="Freeform 85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4" name="Freeform 86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5" name="Freeform 87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6" name="Freeform 88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7" name="Freeform 89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8" name="Freeform 90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9" name="Freeform 91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0" name="Freeform 92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1" name="Freeform 93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2" name="Freeform 94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3" name="Freeform 95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4" name="Freeform 96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1089" name="Line 97"/>
            <p:cNvSpPr>
              <a:spLocks noChangeShapeType="1"/>
            </p:cNvSpPr>
            <p:nvPr/>
          </p:nvSpPr>
          <p:spPr bwMode="auto">
            <a:xfrm flipH="1">
              <a:off x="2064" y="2251"/>
              <a:ext cx="20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090" name="Line 98"/>
            <p:cNvSpPr>
              <a:spLocks noChangeShapeType="1"/>
            </p:cNvSpPr>
            <p:nvPr/>
          </p:nvSpPr>
          <p:spPr bwMode="auto">
            <a:xfrm>
              <a:off x="2336" y="229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091" name="Line 99"/>
            <p:cNvSpPr>
              <a:spLocks noChangeShapeType="1"/>
            </p:cNvSpPr>
            <p:nvPr/>
          </p:nvSpPr>
          <p:spPr bwMode="auto">
            <a:xfrm>
              <a:off x="2358" y="2273"/>
              <a:ext cx="227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578" name="Group 100"/>
            <p:cNvGrpSpPr>
              <a:grpSpLocks/>
            </p:cNvGrpSpPr>
            <p:nvPr/>
          </p:nvGrpSpPr>
          <p:grpSpPr bwMode="auto">
            <a:xfrm>
              <a:off x="2177" y="2092"/>
              <a:ext cx="281" cy="202"/>
              <a:chOff x="2896" y="2246"/>
              <a:chExt cx="561" cy="405"/>
            </a:xfrm>
          </p:grpSpPr>
          <p:sp>
            <p:nvSpPr>
              <p:cNvPr id="66847" name="Freeform 101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8" name="Freeform 102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9" name="Freeform 103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0" name="Freeform 104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1" name="Freeform 105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2" name="Freeform 106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3" name="Freeform 107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4" name="Freeform 108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5" name="Freeform 109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6" name="Freeform 110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7" name="Freeform 111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8" name="Freeform 112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9" name="Freeform 113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0" name="Freeform 114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1" name="Freeform 115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2" name="Freeform 116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3" name="Freeform 117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4" name="Freeform 118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5" name="Freeform 11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6" name="Freeform 12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7" name="Freeform 12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8" name="Freeform 12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9" name="Freeform 123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0" name="Freeform 124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1" name="Freeform 125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2" name="Freeform 126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3" name="Freeform 127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4" name="Freeform 128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5" name="Freeform 129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79" name="Group 130"/>
            <p:cNvGrpSpPr>
              <a:grpSpLocks/>
            </p:cNvGrpSpPr>
            <p:nvPr/>
          </p:nvGrpSpPr>
          <p:grpSpPr bwMode="auto">
            <a:xfrm>
              <a:off x="2494" y="2409"/>
              <a:ext cx="281" cy="202"/>
              <a:chOff x="2896" y="2246"/>
              <a:chExt cx="561" cy="405"/>
            </a:xfrm>
          </p:grpSpPr>
          <p:sp>
            <p:nvSpPr>
              <p:cNvPr id="66818" name="Freeform 131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9" name="Freeform 132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0" name="Freeform 133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1" name="Freeform 134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2" name="Freeform 135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3" name="Freeform 136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4" name="Freeform 137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5" name="Freeform 138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6" name="Freeform 139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7" name="Freeform 140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8" name="Freeform 141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9" name="Freeform 142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0" name="Freeform 143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1" name="Freeform 144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2" name="Freeform 145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3" name="Freeform 146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4" name="Freeform 147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5" name="Freeform 148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6" name="Freeform 14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7" name="Freeform 15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8" name="Freeform 15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9" name="Freeform 15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0" name="Freeform 153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1" name="Freeform 154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2" name="Freeform 155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3" name="Freeform 156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4" name="Freeform 157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5" name="Freeform 158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6" name="Freeform 159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80" name="Group 160"/>
            <p:cNvGrpSpPr>
              <a:grpSpLocks/>
            </p:cNvGrpSpPr>
            <p:nvPr/>
          </p:nvGrpSpPr>
          <p:grpSpPr bwMode="auto">
            <a:xfrm>
              <a:off x="2200" y="2409"/>
              <a:ext cx="281" cy="202"/>
              <a:chOff x="2896" y="2246"/>
              <a:chExt cx="561" cy="405"/>
            </a:xfrm>
          </p:grpSpPr>
          <p:sp>
            <p:nvSpPr>
              <p:cNvPr id="66789" name="Freeform 161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0" name="Freeform 162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1" name="Freeform 163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2" name="Freeform 164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3" name="Freeform 165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4" name="Freeform 166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5" name="Freeform 167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6" name="Freeform 168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7" name="Freeform 169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8" name="Freeform 170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9" name="Freeform 171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0" name="Freeform 172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1" name="Freeform 173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2" name="Freeform 174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3" name="Freeform 175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4" name="Freeform 176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5" name="Freeform 177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6" name="Freeform 178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7" name="Freeform 17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8" name="Freeform 18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9" name="Freeform 18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0" name="Freeform 18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1" name="Freeform 183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2" name="Freeform 184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3" name="Freeform 185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4" name="Freeform 186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5" name="Freeform 187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6" name="Freeform 188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7" name="Freeform 189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81" name="Group 190"/>
            <p:cNvGrpSpPr>
              <a:grpSpLocks/>
            </p:cNvGrpSpPr>
            <p:nvPr/>
          </p:nvGrpSpPr>
          <p:grpSpPr bwMode="auto">
            <a:xfrm>
              <a:off x="1927" y="2409"/>
              <a:ext cx="281" cy="202"/>
              <a:chOff x="2896" y="2246"/>
              <a:chExt cx="561" cy="405"/>
            </a:xfrm>
          </p:grpSpPr>
          <p:sp>
            <p:nvSpPr>
              <p:cNvPr id="66760" name="Freeform 191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1" name="Freeform 192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2" name="Freeform 193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3" name="Freeform 194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4" name="Freeform 195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5" name="Freeform 196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6" name="Freeform 197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7" name="Freeform 198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8" name="Freeform 199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9" name="Freeform 200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0" name="Freeform 201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1" name="Freeform 202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2" name="Freeform 203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3" name="Freeform 204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4" name="Freeform 205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5" name="Freeform 206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6" name="Freeform 207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7" name="Freeform 208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8" name="Freeform 20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9" name="Freeform 21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0" name="Freeform 21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1" name="Freeform 21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2" name="Freeform 213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3" name="Freeform 214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4" name="Freeform 215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5" name="Freeform 216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6" name="Freeform 217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7" name="Freeform 218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8" name="Freeform 219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1212" name="Line 220"/>
            <p:cNvSpPr>
              <a:spLocks noChangeShapeType="1"/>
            </p:cNvSpPr>
            <p:nvPr/>
          </p:nvSpPr>
          <p:spPr bwMode="auto">
            <a:xfrm flipH="1">
              <a:off x="1837" y="2591"/>
              <a:ext cx="182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3" name="Line 221"/>
            <p:cNvSpPr>
              <a:spLocks noChangeShapeType="1"/>
            </p:cNvSpPr>
            <p:nvPr/>
          </p:nvSpPr>
          <p:spPr bwMode="auto">
            <a:xfrm flipH="1">
              <a:off x="1565" y="2977"/>
              <a:ext cx="20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4" name="Line 222"/>
            <p:cNvSpPr>
              <a:spLocks noChangeShapeType="1"/>
            </p:cNvSpPr>
            <p:nvPr/>
          </p:nvSpPr>
          <p:spPr bwMode="auto">
            <a:xfrm>
              <a:off x="1814" y="2976"/>
              <a:ext cx="2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5" name="Line 223"/>
            <p:cNvSpPr>
              <a:spLocks noChangeShapeType="1"/>
            </p:cNvSpPr>
            <p:nvPr/>
          </p:nvSpPr>
          <p:spPr bwMode="auto">
            <a:xfrm>
              <a:off x="1859" y="2999"/>
              <a:ext cx="227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6" name="Line 224"/>
            <p:cNvSpPr>
              <a:spLocks noChangeShapeType="1"/>
            </p:cNvSpPr>
            <p:nvPr/>
          </p:nvSpPr>
          <p:spPr bwMode="auto">
            <a:xfrm flipH="1">
              <a:off x="1134" y="3317"/>
              <a:ext cx="363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7" name="Line 225"/>
            <p:cNvSpPr>
              <a:spLocks noChangeShapeType="1"/>
            </p:cNvSpPr>
            <p:nvPr/>
          </p:nvSpPr>
          <p:spPr bwMode="auto">
            <a:xfrm>
              <a:off x="1565" y="3317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8" name="Line 226"/>
            <p:cNvSpPr>
              <a:spLocks noChangeShapeType="1"/>
            </p:cNvSpPr>
            <p:nvPr/>
          </p:nvSpPr>
          <p:spPr bwMode="auto">
            <a:xfrm>
              <a:off x="1587" y="3317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9" name="Line 227"/>
            <p:cNvSpPr>
              <a:spLocks noChangeShapeType="1"/>
            </p:cNvSpPr>
            <p:nvPr/>
          </p:nvSpPr>
          <p:spPr bwMode="auto">
            <a:xfrm>
              <a:off x="1610" y="3317"/>
              <a:ext cx="74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590" name="Group 228"/>
            <p:cNvGrpSpPr>
              <a:grpSpLocks/>
            </p:cNvGrpSpPr>
            <p:nvPr/>
          </p:nvGrpSpPr>
          <p:grpSpPr bwMode="auto">
            <a:xfrm flipH="1">
              <a:off x="2246" y="3521"/>
              <a:ext cx="222" cy="263"/>
              <a:chOff x="4666" y="2982"/>
              <a:chExt cx="481" cy="568"/>
            </a:xfrm>
          </p:grpSpPr>
          <p:sp>
            <p:nvSpPr>
              <p:cNvPr id="66741" name="AutoShape 22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2" name="Freeform 230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3" name="Freeform 231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4" name="Freeform 232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5" name="Freeform 233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6" name="Freeform 234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7" name="Freeform 235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8" name="Freeform 236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9" name="Freeform 237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0" name="Freeform 238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1" name="Freeform 239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2" name="Freeform 240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3" name="Freeform 241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4" name="Freeform 242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5" name="Freeform 243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6" name="Freeform 244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7" name="Freeform 245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8" name="Freeform 246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9" name="Freeform 247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1" name="Group 248"/>
            <p:cNvGrpSpPr>
              <a:grpSpLocks/>
            </p:cNvGrpSpPr>
            <p:nvPr/>
          </p:nvGrpSpPr>
          <p:grpSpPr bwMode="auto">
            <a:xfrm flipH="1">
              <a:off x="1815" y="3521"/>
              <a:ext cx="222" cy="263"/>
              <a:chOff x="4666" y="2982"/>
              <a:chExt cx="481" cy="568"/>
            </a:xfrm>
          </p:grpSpPr>
          <p:sp>
            <p:nvSpPr>
              <p:cNvPr id="66722" name="AutoShape 24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3" name="Freeform 250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4" name="Freeform 251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5" name="Freeform 252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6" name="Freeform 253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7" name="Freeform 254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8" name="Freeform 255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9" name="Freeform 256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0" name="Freeform 257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1" name="Freeform 258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2" name="Freeform 259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3" name="Freeform 260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4" name="Freeform 261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5" name="Freeform 262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6" name="Freeform 263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7" name="Freeform 264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8" name="Freeform 265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9" name="Freeform 266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0" name="Freeform 267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2" name="Group 268"/>
            <p:cNvGrpSpPr>
              <a:grpSpLocks/>
            </p:cNvGrpSpPr>
            <p:nvPr/>
          </p:nvGrpSpPr>
          <p:grpSpPr bwMode="auto">
            <a:xfrm flipH="1">
              <a:off x="1429" y="3521"/>
              <a:ext cx="222" cy="263"/>
              <a:chOff x="4666" y="2982"/>
              <a:chExt cx="481" cy="568"/>
            </a:xfrm>
          </p:grpSpPr>
          <p:sp>
            <p:nvSpPr>
              <p:cNvPr id="66703" name="AutoShape 26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4" name="Freeform 270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5" name="Freeform 271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6" name="Freeform 272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7" name="Freeform 273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8" name="Freeform 274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9" name="Freeform 275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0" name="Freeform 276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1" name="Freeform 277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2" name="Freeform 278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3" name="Freeform 279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4" name="Freeform 280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5" name="Freeform 281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6" name="Freeform 282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7" name="Freeform 283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8" name="Freeform 284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9" name="Freeform 285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0" name="Freeform 286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1" name="Freeform 287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3" name="Group 288"/>
            <p:cNvGrpSpPr>
              <a:grpSpLocks/>
            </p:cNvGrpSpPr>
            <p:nvPr/>
          </p:nvGrpSpPr>
          <p:grpSpPr bwMode="auto">
            <a:xfrm flipH="1">
              <a:off x="998" y="3521"/>
              <a:ext cx="222" cy="263"/>
              <a:chOff x="4666" y="2982"/>
              <a:chExt cx="481" cy="568"/>
            </a:xfrm>
          </p:grpSpPr>
          <p:sp>
            <p:nvSpPr>
              <p:cNvPr id="66684" name="AutoShape 28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5" name="Freeform 290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6" name="Freeform 291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7" name="Freeform 292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8" name="Freeform 293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9" name="Freeform 294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0" name="Freeform 295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1" name="Freeform 296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2" name="Freeform 297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3" name="Freeform 298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4" name="Freeform 299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5" name="Freeform 300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6" name="Freeform 301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7" name="Freeform 302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8" name="Freeform 303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9" name="Freeform 304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0" name="Freeform 305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1" name="Freeform 306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2" name="Freeform 307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4" name="Group 308"/>
            <p:cNvGrpSpPr>
              <a:grpSpLocks/>
            </p:cNvGrpSpPr>
            <p:nvPr/>
          </p:nvGrpSpPr>
          <p:grpSpPr bwMode="auto">
            <a:xfrm>
              <a:off x="1995" y="3135"/>
              <a:ext cx="281" cy="202"/>
              <a:chOff x="2896" y="2246"/>
              <a:chExt cx="561" cy="405"/>
            </a:xfrm>
          </p:grpSpPr>
          <p:sp>
            <p:nvSpPr>
              <p:cNvPr id="66655" name="Freeform 309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6" name="Freeform 310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7" name="Freeform 311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8" name="Freeform 312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9" name="Freeform 313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0" name="Freeform 314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1" name="Freeform 315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2" name="Freeform 316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3" name="Freeform 317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4" name="Freeform 318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5" name="Freeform 319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6" name="Freeform 320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7" name="Freeform 321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8" name="Freeform 322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9" name="Freeform 323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0" name="Freeform 324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1" name="Freeform 325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2" name="Freeform 326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3" name="Freeform 327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4" name="Freeform 328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5" name="Freeform 329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6" name="Freeform 330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7" name="Freeform 331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8" name="Freeform 332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9" name="Freeform 333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0" name="Freeform 334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1" name="Freeform 335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2" name="Freeform 336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3" name="Freeform 337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5" name="Group 338"/>
            <p:cNvGrpSpPr>
              <a:grpSpLocks/>
            </p:cNvGrpSpPr>
            <p:nvPr/>
          </p:nvGrpSpPr>
          <p:grpSpPr bwMode="auto">
            <a:xfrm>
              <a:off x="1701" y="3135"/>
              <a:ext cx="281" cy="202"/>
              <a:chOff x="2896" y="2246"/>
              <a:chExt cx="561" cy="405"/>
            </a:xfrm>
          </p:grpSpPr>
          <p:sp>
            <p:nvSpPr>
              <p:cNvPr id="66626" name="Freeform 339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7" name="Freeform 340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8" name="Freeform 341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9" name="Freeform 342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0" name="Freeform 343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1" name="Freeform 344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2" name="Freeform 345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3" name="Freeform 346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4" name="Freeform 347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5" name="Freeform 348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6" name="Freeform 349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7" name="Freeform 350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8" name="Freeform 351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9" name="Freeform 352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0" name="Freeform 353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1" name="Freeform 354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2" name="Freeform 355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3" name="Freeform 356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4" name="Freeform 357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5" name="Freeform 358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6" name="Freeform 359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7" name="Freeform 360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8" name="Freeform 361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9" name="Freeform 362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0" name="Freeform 363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1" name="Freeform 364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2" name="Freeform 365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3" name="Freeform 366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4" name="Freeform 367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6" name="Group 368"/>
            <p:cNvGrpSpPr>
              <a:grpSpLocks/>
            </p:cNvGrpSpPr>
            <p:nvPr/>
          </p:nvGrpSpPr>
          <p:grpSpPr bwMode="auto">
            <a:xfrm>
              <a:off x="1428" y="3135"/>
              <a:ext cx="281" cy="202"/>
              <a:chOff x="2896" y="2246"/>
              <a:chExt cx="561" cy="405"/>
            </a:xfrm>
          </p:grpSpPr>
          <p:sp>
            <p:nvSpPr>
              <p:cNvPr id="66597" name="Freeform 369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8" name="Freeform 370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9" name="Freeform 371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0" name="Freeform 372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1" name="Freeform 373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2" name="Freeform 374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3" name="Freeform 375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4" name="Freeform 376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5" name="Freeform 377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6" name="Freeform 378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7" name="Freeform 379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8" name="Freeform 380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9" name="Freeform 381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0" name="Freeform 382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1" name="Freeform 383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2" name="Freeform 384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3" name="Freeform 385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4" name="Freeform 386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5" name="Freeform 387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6" name="Freeform 388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7" name="Freeform 389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8" name="Freeform 390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9" name="Freeform 391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0" name="Freeform 392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1" name="Freeform 393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2" name="Freeform 394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3" name="Freeform 395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4" name="Freeform 396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5" name="Freeform 397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1390" name="Text Box 398"/>
          <p:cNvSpPr txBox="1">
            <a:spLocks noChangeArrowheads="1"/>
          </p:cNvSpPr>
          <p:nvPr/>
        </p:nvSpPr>
        <p:spPr bwMode="auto">
          <a:xfrm>
            <a:off x="1798638" y="5588000"/>
            <a:ext cx="60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client</a:t>
            </a:r>
          </a:p>
        </p:txBody>
      </p:sp>
      <p:sp>
        <p:nvSpPr>
          <p:cNvPr id="1621391" name="Text Box 399"/>
          <p:cNvSpPr txBox="1">
            <a:spLocks noChangeArrowheads="1"/>
          </p:cNvSpPr>
          <p:nvPr/>
        </p:nvSpPr>
        <p:spPr bwMode="auto">
          <a:xfrm>
            <a:off x="1798638" y="4940300"/>
            <a:ext cx="1290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1</a:t>
            </a:r>
            <a:r>
              <a:rPr lang="nb-NO" baseline="30000">
                <a:solidFill>
                  <a:schemeClr val="tx2"/>
                </a:solidFill>
                <a:cs typeface="+mn-cs"/>
              </a:rPr>
              <a:t>st</a:t>
            </a:r>
            <a:r>
              <a:rPr lang="nb-NO">
                <a:solidFill>
                  <a:schemeClr val="tx2"/>
                </a:solidFill>
                <a:cs typeface="+mn-cs"/>
              </a:rPr>
              <a:t> level cache</a:t>
            </a:r>
          </a:p>
        </p:txBody>
      </p:sp>
      <p:sp>
        <p:nvSpPr>
          <p:cNvPr id="1621392" name="Text Box 400"/>
          <p:cNvSpPr txBox="1">
            <a:spLocks noChangeArrowheads="1"/>
          </p:cNvSpPr>
          <p:nvPr/>
        </p:nvSpPr>
        <p:spPr bwMode="auto">
          <a:xfrm>
            <a:off x="1798638" y="4400550"/>
            <a:ext cx="1328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2</a:t>
            </a:r>
            <a:r>
              <a:rPr lang="nb-NO" baseline="30000">
                <a:solidFill>
                  <a:schemeClr val="tx2"/>
                </a:solidFill>
                <a:cs typeface="+mn-cs"/>
              </a:rPr>
              <a:t>nd</a:t>
            </a:r>
            <a:r>
              <a:rPr lang="nb-NO">
                <a:solidFill>
                  <a:schemeClr val="tx2"/>
                </a:solidFill>
                <a:cs typeface="+mn-cs"/>
              </a:rPr>
              <a:t> level cache</a:t>
            </a:r>
          </a:p>
        </p:txBody>
      </p:sp>
      <p:sp>
        <p:nvSpPr>
          <p:cNvPr id="1621393" name="Text Box 401"/>
          <p:cNvSpPr txBox="1">
            <a:spLocks noChangeArrowheads="1"/>
          </p:cNvSpPr>
          <p:nvPr/>
        </p:nvSpPr>
        <p:spPr bwMode="auto">
          <a:xfrm>
            <a:off x="1798638" y="3752850"/>
            <a:ext cx="149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d-2</a:t>
            </a:r>
            <a:r>
              <a:rPr lang="nb-NO" baseline="30000">
                <a:solidFill>
                  <a:schemeClr val="tx2"/>
                </a:solidFill>
                <a:cs typeface="+mn-cs"/>
              </a:rPr>
              <a:t>nd</a:t>
            </a:r>
            <a:r>
              <a:rPr lang="nb-NO">
                <a:solidFill>
                  <a:schemeClr val="tx2"/>
                </a:solidFill>
                <a:cs typeface="+mn-cs"/>
              </a:rPr>
              <a:t> level cache</a:t>
            </a:r>
          </a:p>
        </p:txBody>
      </p:sp>
      <p:sp>
        <p:nvSpPr>
          <p:cNvPr id="1621394" name="Text Box 402"/>
          <p:cNvSpPr txBox="1">
            <a:spLocks noChangeArrowheads="1"/>
          </p:cNvSpPr>
          <p:nvPr/>
        </p:nvSpPr>
        <p:spPr bwMode="auto">
          <a:xfrm>
            <a:off x="1798638" y="3284538"/>
            <a:ext cx="145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d-1</a:t>
            </a:r>
            <a:r>
              <a:rPr lang="nb-NO" baseline="30000">
                <a:solidFill>
                  <a:schemeClr val="tx2"/>
                </a:solidFill>
                <a:cs typeface="+mn-cs"/>
              </a:rPr>
              <a:t>st</a:t>
            </a:r>
            <a:r>
              <a:rPr lang="nb-NO">
                <a:solidFill>
                  <a:schemeClr val="tx2"/>
                </a:solidFill>
                <a:cs typeface="+mn-cs"/>
              </a:rPr>
              <a:t> level cache</a:t>
            </a:r>
          </a:p>
        </p:txBody>
      </p:sp>
      <p:sp>
        <p:nvSpPr>
          <p:cNvPr id="1621395" name="Text Box 403"/>
          <p:cNvSpPr txBox="1">
            <a:spLocks noChangeArrowheads="1"/>
          </p:cNvSpPr>
          <p:nvPr/>
        </p:nvSpPr>
        <p:spPr bwMode="auto">
          <a:xfrm>
            <a:off x="1798638" y="2744788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origin server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1390" grpId="0"/>
      <p:bldP spid="1621391" grpId="0"/>
      <p:bldP spid="1621392" grpId="0"/>
      <p:bldP spid="1621393" grpId="0"/>
      <p:bldP spid="1621394" grpId="0"/>
      <p:bldP spid="162139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Combined optimization</a:t>
            </a:r>
          </a:p>
          <a:p>
            <a:pPr lvl="1" eaLnBrk="1" hangingPunct="1">
              <a:defRPr/>
            </a:pPr>
            <a:r>
              <a:rPr lang="en-US" smtClean="0"/>
              <a:t>Scheduling algorithm</a:t>
            </a:r>
          </a:p>
          <a:p>
            <a:pPr lvl="1" eaLnBrk="1" hangingPunct="1">
              <a:defRPr/>
            </a:pPr>
            <a:r>
              <a:rPr lang="en-US" smtClean="0"/>
              <a:t>Proxy placement and dimensioning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No problems with simple scheduling mechanisms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Examples</a:t>
            </a:r>
          </a:p>
          <a:p>
            <a:pPr lvl="1" eaLnBrk="1" hangingPunct="1">
              <a:defRPr/>
            </a:pPr>
            <a:r>
              <a:rPr lang="en-US" smtClean="0"/>
              <a:t>Caching with unicast communication</a:t>
            </a:r>
          </a:p>
          <a:p>
            <a:pPr lvl="1" eaLnBrk="1" hangingPunct="1">
              <a:defRPr/>
            </a:pPr>
            <a:r>
              <a:rPr lang="en-US" smtClean="0"/>
              <a:t>Caching with greedy patching</a:t>
            </a:r>
          </a:p>
          <a:p>
            <a:pPr lvl="2" eaLnBrk="1" hangingPunct="1">
              <a:defRPr/>
            </a:pPr>
            <a:r>
              <a:rPr lang="en-US" smtClean="0"/>
              <a:t>Patching window in greedy patching is the movie length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9" name="Rectangle 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3900"/>
          <a:lstStyle/>
          <a:p>
            <a:pPr marL="52388"/>
            <a:r>
              <a:rPr lang="en-US"/>
              <a:t>Distribution Architectures</a:t>
            </a:r>
          </a:p>
        </p:txBody>
      </p:sp>
      <p:grpSp>
        <p:nvGrpSpPr>
          <p:cNvPr id="8240" name="Group 48"/>
          <p:cNvGrpSpPr>
            <a:grpSpLocks/>
          </p:cNvGrpSpPr>
          <p:nvPr/>
        </p:nvGrpSpPr>
        <p:grpSpPr bwMode="auto">
          <a:xfrm>
            <a:off x="3531615" y="5245403"/>
            <a:ext cx="2268538" cy="1111250"/>
            <a:chOff x="0" y="0"/>
            <a:chExt cx="1428" cy="699"/>
          </a:xfrm>
        </p:grpSpPr>
        <p:sp>
          <p:nvSpPr>
            <p:cNvPr id="8241" name="AutoShape 49"/>
            <p:cNvSpPr>
              <a:spLocks/>
            </p:cNvSpPr>
            <p:nvPr/>
          </p:nvSpPr>
          <p:spPr bwMode="auto">
            <a:xfrm>
              <a:off x="0" y="0"/>
              <a:ext cx="198" cy="49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42" name="Rectangle 50"/>
            <p:cNvSpPr>
              <a:spLocks/>
            </p:cNvSpPr>
            <p:nvPr/>
          </p:nvSpPr>
          <p:spPr bwMode="auto">
            <a:xfrm>
              <a:off x="246" y="427"/>
              <a:ext cx="1180" cy="272"/>
            </a:xfrm>
            <a:prstGeom prst="rect">
              <a:avLst/>
            </a:prstGeom>
            <a:solidFill>
              <a:srgbClr val="333399">
                <a:alpha val="49803"/>
              </a:srgbClr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43" name="Rectangle 51"/>
            <p:cNvSpPr>
              <a:spLocks/>
            </p:cNvSpPr>
            <p:nvPr/>
          </p:nvSpPr>
          <p:spPr bwMode="auto">
            <a:xfrm>
              <a:off x="244" y="427"/>
              <a:ext cx="11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/>
              <a:r>
                <a:rPr lang="en-US" sz="2000" dirty="0" smtClean="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top </a:t>
              </a:r>
              <a:r>
                <a:rPr lang="en-US" sz="2000" dirty="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movie</a:t>
              </a:r>
            </a:p>
          </p:txBody>
        </p:sp>
      </p:grpSp>
      <p:sp>
        <p:nvSpPr>
          <p:cNvPr id="8244" name="Line 52"/>
          <p:cNvSpPr>
            <a:spLocks noChangeShapeType="1"/>
          </p:cNvSpPr>
          <p:nvPr/>
        </p:nvSpPr>
        <p:spPr bwMode="auto">
          <a:xfrm rot="10800000">
            <a:off x="646113" y="5734050"/>
            <a:ext cx="2557462" cy="71438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Rectangle 53"/>
          <p:cNvSpPr>
            <a:spLocks/>
          </p:cNvSpPr>
          <p:nvPr/>
        </p:nvSpPr>
        <p:spPr bwMode="auto">
          <a:xfrm>
            <a:off x="611188" y="5842000"/>
            <a:ext cx="2603500" cy="431800"/>
          </a:xfrm>
          <a:prstGeom prst="rect">
            <a:avLst/>
          </a:prstGeom>
          <a:solidFill>
            <a:srgbClr val="333399">
              <a:alpha val="49803"/>
            </a:srgbClr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Decreasing popularity</a:t>
            </a:r>
          </a:p>
        </p:txBody>
      </p:sp>
      <p:grpSp>
        <p:nvGrpSpPr>
          <p:cNvPr id="8246" name="Group 54"/>
          <p:cNvGrpSpPr>
            <a:grpSpLocks/>
          </p:cNvGrpSpPr>
          <p:nvPr/>
        </p:nvGrpSpPr>
        <p:grpSpPr bwMode="auto">
          <a:xfrm>
            <a:off x="4090988" y="3567113"/>
            <a:ext cx="3290887" cy="1177925"/>
            <a:chOff x="0" y="0"/>
            <a:chExt cx="2072" cy="742"/>
          </a:xfrm>
        </p:grpSpPr>
        <p:sp>
          <p:nvSpPr>
            <p:cNvPr id="8247" name="AutoShape 55"/>
            <p:cNvSpPr>
              <a:spLocks/>
            </p:cNvSpPr>
            <p:nvPr/>
          </p:nvSpPr>
          <p:spPr bwMode="auto">
            <a:xfrm>
              <a:off x="0" y="71"/>
              <a:ext cx="665" cy="67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48" name="Rectangle 56"/>
            <p:cNvSpPr>
              <a:spLocks/>
            </p:cNvSpPr>
            <p:nvPr/>
          </p:nvSpPr>
          <p:spPr bwMode="auto">
            <a:xfrm>
              <a:off x="713" y="0"/>
              <a:ext cx="1358" cy="385"/>
            </a:xfrm>
            <a:prstGeom prst="rect">
              <a:avLst/>
            </a:prstGeom>
            <a:solidFill>
              <a:srgbClr val="333399">
                <a:alpha val="49803"/>
              </a:srgbClr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49" name="Rectangle 57"/>
            <p:cNvSpPr>
              <a:spLocks/>
            </p:cNvSpPr>
            <p:nvPr/>
          </p:nvSpPr>
          <p:spPr bwMode="auto">
            <a:xfrm>
              <a:off x="712" y="0"/>
              <a:ext cx="13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 algn="ctr"/>
              <a:r>
                <a:rPr lang="en-US"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Network for free</a:t>
              </a:r>
            </a:p>
            <a:p>
              <a:pPr marL="39688" algn="ctr"/>
              <a:r>
                <a:rPr lang="en-US" sz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(not shown – all at origin)</a:t>
              </a:r>
            </a:p>
          </p:txBody>
        </p:sp>
      </p:grpSp>
      <p:grpSp>
        <p:nvGrpSpPr>
          <p:cNvPr id="8250" name="Group 58"/>
          <p:cNvGrpSpPr>
            <a:grpSpLocks/>
          </p:cNvGrpSpPr>
          <p:nvPr/>
        </p:nvGrpSpPr>
        <p:grpSpPr bwMode="auto">
          <a:xfrm>
            <a:off x="4454525" y="4751388"/>
            <a:ext cx="3405188" cy="539750"/>
            <a:chOff x="0" y="0"/>
            <a:chExt cx="2145" cy="340"/>
          </a:xfrm>
        </p:grpSpPr>
        <p:sp>
          <p:nvSpPr>
            <p:cNvPr id="8251" name="Line 59"/>
            <p:cNvSpPr>
              <a:spLocks noChangeShapeType="1"/>
            </p:cNvSpPr>
            <p:nvPr/>
          </p:nvSpPr>
          <p:spPr bwMode="auto">
            <a:xfrm flipH="1">
              <a:off x="0" y="0"/>
              <a:ext cx="318" cy="3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Rectangle 60"/>
            <p:cNvSpPr>
              <a:spLocks/>
            </p:cNvSpPr>
            <p:nvPr/>
          </p:nvSpPr>
          <p:spPr bwMode="auto">
            <a:xfrm>
              <a:off x="272" y="68"/>
              <a:ext cx="1873" cy="272"/>
            </a:xfrm>
            <a:prstGeom prst="rect">
              <a:avLst/>
            </a:prstGeom>
            <a:solidFill>
              <a:srgbClr val="333399">
                <a:alpha val="49803"/>
              </a:srgbClr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Increasing network costs</a:t>
              </a:r>
            </a:p>
          </p:txBody>
        </p:sp>
      </p:grpSp>
      <p:sp>
        <p:nvSpPr>
          <p:cNvPr id="8253" name="Rectangle 61"/>
          <p:cNvSpPr>
            <a:spLocks/>
          </p:cNvSpPr>
          <p:nvPr/>
        </p:nvSpPr>
        <p:spPr bwMode="auto">
          <a:xfrm>
            <a:off x="1112838" y="3489325"/>
            <a:ext cx="1587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4" name="Rectangle 62"/>
          <p:cNvSpPr>
            <a:spLocks/>
          </p:cNvSpPr>
          <p:nvPr/>
        </p:nvSpPr>
        <p:spPr bwMode="auto">
          <a:xfrm>
            <a:off x="1112838" y="3502025"/>
            <a:ext cx="12700" cy="15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5" name="Rectangle 63"/>
          <p:cNvSpPr>
            <a:spLocks/>
          </p:cNvSpPr>
          <p:nvPr/>
        </p:nvSpPr>
        <p:spPr bwMode="auto">
          <a:xfrm>
            <a:off x="1112838" y="3489325"/>
            <a:ext cx="1587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6" name="Rectangle 64"/>
          <p:cNvSpPr>
            <a:spLocks/>
          </p:cNvSpPr>
          <p:nvPr/>
        </p:nvSpPr>
        <p:spPr bwMode="auto">
          <a:xfrm>
            <a:off x="1112838" y="3476625"/>
            <a:ext cx="1587" cy="127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7" name="AutoShape 65"/>
          <p:cNvSpPr>
            <a:spLocks/>
          </p:cNvSpPr>
          <p:nvPr/>
        </p:nvSpPr>
        <p:spPr bwMode="auto">
          <a:xfrm>
            <a:off x="4037013" y="47704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8" name="AutoShape 66"/>
          <p:cNvSpPr>
            <a:spLocks/>
          </p:cNvSpPr>
          <p:nvPr/>
        </p:nvSpPr>
        <p:spPr bwMode="auto">
          <a:xfrm>
            <a:off x="3514725" y="52022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21600" y="21600"/>
                </a:lnTo>
                <a:close/>
                <a:moveTo>
                  <a:pt x="21600" y="2160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9" name="AutoShape 67"/>
          <p:cNvSpPr>
            <a:spLocks/>
          </p:cNvSpPr>
          <p:nvPr/>
        </p:nvSpPr>
        <p:spPr bwMode="auto">
          <a:xfrm>
            <a:off x="3514725" y="4770438"/>
            <a:ext cx="534988" cy="4445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617"/>
                </a:moveTo>
                <a:lnTo>
                  <a:pt x="21087" y="0"/>
                </a:lnTo>
                <a:lnTo>
                  <a:pt x="0" y="20983"/>
                </a:lnTo>
                <a:lnTo>
                  <a:pt x="513" y="21600"/>
                </a:lnTo>
                <a:lnTo>
                  <a:pt x="21600" y="617"/>
                </a:lnTo>
                <a:close/>
                <a:moveTo>
                  <a:pt x="21600" y="617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0" name="Rectangle 68"/>
          <p:cNvSpPr>
            <a:spLocks/>
          </p:cNvSpPr>
          <p:nvPr/>
        </p:nvSpPr>
        <p:spPr bwMode="auto">
          <a:xfrm>
            <a:off x="539750" y="51260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1" name="Rectangle 69"/>
          <p:cNvSpPr>
            <a:spLocks/>
          </p:cNvSpPr>
          <p:nvPr/>
        </p:nvSpPr>
        <p:spPr bwMode="auto">
          <a:xfrm>
            <a:off x="3514725" y="52022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2" name="AutoShape 70"/>
          <p:cNvSpPr>
            <a:spLocks/>
          </p:cNvSpPr>
          <p:nvPr/>
        </p:nvSpPr>
        <p:spPr bwMode="auto">
          <a:xfrm>
            <a:off x="539750" y="5126038"/>
            <a:ext cx="2974975" cy="889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3086"/>
                </a:lnTo>
                <a:lnTo>
                  <a:pt x="21600" y="21600"/>
                </a:lnTo>
                <a:lnTo>
                  <a:pt x="21600" y="1851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3" name="AutoShape 71"/>
          <p:cNvSpPr>
            <a:spLocks/>
          </p:cNvSpPr>
          <p:nvPr/>
        </p:nvSpPr>
        <p:spPr bwMode="auto">
          <a:xfrm>
            <a:off x="539750" y="51260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4" name="AutoShape 72"/>
          <p:cNvSpPr>
            <a:spLocks/>
          </p:cNvSpPr>
          <p:nvPr/>
        </p:nvSpPr>
        <p:spPr bwMode="auto">
          <a:xfrm>
            <a:off x="539750" y="4719638"/>
            <a:ext cx="496888" cy="4191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0945"/>
                </a:moveTo>
                <a:lnTo>
                  <a:pt x="552" y="21600"/>
                </a:lnTo>
                <a:lnTo>
                  <a:pt x="21600" y="655"/>
                </a:lnTo>
                <a:lnTo>
                  <a:pt x="21048" y="0"/>
                </a:lnTo>
                <a:lnTo>
                  <a:pt x="0" y="20945"/>
                </a:lnTo>
                <a:close/>
                <a:moveTo>
                  <a:pt x="0" y="20945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5" name="Rectangle 73"/>
          <p:cNvSpPr>
            <a:spLocks/>
          </p:cNvSpPr>
          <p:nvPr/>
        </p:nvSpPr>
        <p:spPr bwMode="auto">
          <a:xfrm>
            <a:off x="4037013" y="4770438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6" name="AutoShape 74"/>
          <p:cNvSpPr>
            <a:spLocks/>
          </p:cNvSpPr>
          <p:nvPr/>
        </p:nvSpPr>
        <p:spPr bwMode="auto">
          <a:xfrm>
            <a:off x="3540125" y="4757738"/>
            <a:ext cx="496888" cy="25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10800"/>
                </a:lnTo>
                <a:lnTo>
                  <a:pt x="21600" y="21600"/>
                </a:lnTo>
                <a:lnTo>
                  <a:pt x="21600" y="108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7" name="Rectangle 75"/>
          <p:cNvSpPr>
            <a:spLocks/>
          </p:cNvSpPr>
          <p:nvPr/>
        </p:nvSpPr>
        <p:spPr bwMode="auto">
          <a:xfrm>
            <a:off x="539750" y="5126038"/>
            <a:ext cx="12700" cy="15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8" name="Rectangle 76"/>
          <p:cNvSpPr>
            <a:spLocks/>
          </p:cNvSpPr>
          <p:nvPr/>
        </p:nvSpPr>
        <p:spPr bwMode="auto">
          <a:xfrm>
            <a:off x="539750" y="2652713"/>
            <a:ext cx="12700" cy="15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9" name="Rectangle 77"/>
          <p:cNvSpPr>
            <a:spLocks/>
          </p:cNvSpPr>
          <p:nvPr/>
        </p:nvSpPr>
        <p:spPr bwMode="auto">
          <a:xfrm>
            <a:off x="539750" y="2652713"/>
            <a:ext cx="12700" cy="24733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0" name="AutoShape 78"/>
          <p:cNvSpPr>
            <a:spLocks/>
          </p:cNvSpPr>
          <p:nvPr/>
        </p:nvSpPr>
        <p:spPr bwMode="auto">
          <a:xfrm>
            <a:off x="3514725" y="52022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1" name="AutoShape 79"/>
          <p:cNvSpPr>
            <a:spLocks/>
          </p:cNvSpPr>
          <p:nvPr/>
        </p:nvSpPr>
        <p:spPr bwMode="auto">
          <a:xfrm>
            <a:off x="3540125" y="51768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2" name="AutoShape 80"/>
          <p:cNvSpPr>
            <a:spLocks/>
          </p:cNvSpPr>
          <p:nvPr/>
        </p:nvSpPr>
        <p:spPr bwMode="auto">
          <a:xfrm>
            <a:off x="3514725" y="5176838"/>
            <a:ext cx="38100" cy="381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4400"/>
                </a:moveTo>
                <a:lnTo>
                  <a:pt x="7200" y="21600"/>
                </a:lnTo>
                <a:lnTo>
                  <a:pt x="21600" y="7200"/>
                </a:lnTo>
                <a:lnTo>
                  <a:pt x="14400" y="0"/>
                </a:lnTo>
                <a:lnTo>
                  <a:pt x="0" y="14400"/>
                </a:lnTo>
                <a:close/>
                <a:moveTo>
                  <a:pt x="0" y="1440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3" name="Rectangle 81"/>
          <p:cNvSpPr>
            <a:spLocks/>
          </p:cNvSpPr>
          <p:nvPr/>
        </p:nvSpPr>
        <p:spPr bwMode="auto">
          <a:xfrm>
            <a:off x="3452813" y="5240338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</a:t>
            </a:r>
          </a:p>
        </p:txBody>
      </p:sp>
      <p:sp>
        <p:nvSpPr>
          <p:cNvPr id="8274" name="AutoShape 82"/>
          <p:cNvSpPr>
            <a:spLocks/>
          </p:cNvSpPr>
          <p:nvPr/>
        </p:nvSpPr>
        <p:spPr bwMode="auto">
          <a:xfrm>
            <a:off x="4011613" y="47958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5" name="AutoShape 83"/>
          <p:cNvSpPr>
            <a:spLocks/>
          </p:cNvSpPr>
          <p:nvPr/>
        </p:nvSpPr>
        <p:spPr bwMode="auto">
          <a:xfrm>
            <a:off x="4037013" y="47704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6" name="AutoShape 84"/>
          <p:cNvSpPr>
            <a:spLocks/>
          </p:cNvSpPr>
          <p:nvPr/>
        </p:nvSpPr>
        <p:spPr bwMode="auto">
          <a:xfrm>
            <a:off x="4011613" y="4770438"/>
            <a:ext cx="38100" cy="381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4400"/>
                </a:moveTo>
                <a:lnTo>
                  <a:pt x="7200" y="21600"/>
                </a:lnTo>
                <a:lnTo>
                  <a:pt x="21600" y="7200"/>
                </a:lnTo>
                <a:lnTo>
                  <a:pt x="14400" y="0"/>
                </a:lnTo>
                <a:lnTo>
                  <a:pt x="0" y="14400"/>
                </a:lnTo>
                <a:close/>
                <a:moveTo>
                  <a:pt x="0" y="1440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7" name="AutoShape 85"/>
          <p:cNvSpPr>
            <a:spLocks/>
          </p:cNvSpPr>
          <p:nvPr/>
        </p:nvSpPr>
        <p:spPr bwMode="auto">
          <a:xfrm>
            <a:off x="2524125" y="51768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8" name="AutoShape 86"/>
          <p:cNvSpPr>
            <a:spLocks/>
          </p:cNvSpPr>
          <p:nvPr/>
        </p:nvSpPr>
        <p:spPr bwMode="auto">
          <a:xfrm>
            <a:off x="2549525" y="51514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9" name="AutoShape 87"/>
          <p:cNvSpPr>
            <a:spLocks/>
          </p:cNvSpPr>
          <p:nvPr/>
        </p:nvSpPr>
        <p:spPr bwMode="auto">
          <a:xfrm>
            <a:off x="2524125" y="5151438"/>
            <a:ext cx="38100" cy="381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4400"/>
                </a:moveTo>
                <a:lnTo>
                  <a:pt x="7200" y="21600"/>
                </a:lnTo>
                <a:lnTo>
                  <a:pt x="21600" y="7200"/>
                </a:lnTo>
                <a:lnTo>
                  <a:pt x="14400" y="0"/>
                </a:lnTo>
                <a:lnTo>
                  <a:pt x="0" y="14400"/>
                </a:lnTo>
                <a:close/>
                <a:moveTo>
                  <a:pt x="0" y="1440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0" name="Rectangle 88"/>
          <p:cNvSpPr>
            <a:spLocks/>
          </p:cNvSpPr>
          <p:nvPr/>
        </p:nvSpPr>
        <p:spPr bwMode="auto">
          <a:xfrm>
            <a:off x="2392363" y="5214938"/>
            <a:ext cx="2238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100</a:t>
            </a:r>
          </a:p>
        </p:txBody>
      </p:sp>
      <p:sp>
        <p:nvSpPr>
          <p:cNvPr id="8281" name="AutoShape 89"/>
          <p:cNvSpPr>
            <a:spLocks/>
          </p:cNvSpPr>
          <p:nvPr/>
        </p:nvSpPr>
        <p:spPr bwMode="auto">
          <a:xfrm>
            <a:off x="1519238" y="51514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2" name="AutoShape 90"/>
          <p:cNvSpPr>
            <a:spLocks/>
          </p:cNvSpPr>
          <p:nvPr/>
        </p:nvSpPr>
        <p:spPr bwMode="auto">
          <a:xfrm>
            <a:off x="1544638" y="51260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3" name="AutoShape 91"/>
          <p:cNvSpPr>
            <a:spLocks/>
          </p:cNvSpPr>
          <p:nvPr/>
        </p:nvSpPr>
        <p:spPr bwMode="auto">
          <a:xfrm>
            <a:off x="1519238" y="5126038"/>
            <a:ext cx="38100" cy="381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4400"/>
                </a:moveTo>
                <a:lnTo>
                  <a:pt x="7200" y="21600"/>
                </a:lnTo>
                <a:lnTo>
                  <a:pt x="21600" y="7200"/>
                </a:lnTo>
                <a:lnTo>
                  <a:pt x="14400" y="0"/>
                </a:lnTo>
                <a:lnTo>
                  <a:pt x="0" y="14400"/>
                </a:lnTo>
                <a:close/>
                <a:moveTo>
                  <a:pt x="0" y="14400"/>
                </a:move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4" name="Rectangle 92"/>
          <p:cNvSpPr>
            <a:spLocks/>
          </p:cNvSpPr>
          <p:nvPr/>
        </p:nvSpPr>
        <p:spPr bwMode="auto">
          <a:xfrm>
            <a:off x="1400175" y="5189538"/>
            <a:ext cx="2238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200</a:t>
            </a:r>
          </a:p>
        </p:txBody>
      </p:sp>
      <p:sp>
        <p:nvSpPr>
          <p:cNvPr id="8285" name="Rectangle 93"/>
          <p:cNvSpPr>
            <a:spLocks/>
          </p:cNvSpPr>
          <p:nvPr/>
        </p:nvSpPr>
        <p:spPr bwMode="auto">
          <a:xfrm>
            <a:off x="1346200" y="5456238"/>
            <a:ext cx="1220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Movie (0-300 of 500)</a:t>
            </a:r>
          </a:p>
        </p:txBody>
      </p:sp>
      <p:sp>
        <p:nvSpPr>
          <p:cNvPr id="8286" name="Rectangle 94"/>
          <p:cNvSpPr>
            <a:spLocks/>
          </p:cNvSpPr>
          <p:nvPr/>
        </p:nvSpPr>
        <p:spPr bwMode="auto">
          <a:xfrm>
            <a:off x="3744913" y="4986338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7" name="Rectangle 95"/>
          <p:cNvSpPr>
            <a:spLocks/>
          </p:cNvSpPr>
          <p:nvPr/>
        </p:nvSpPr>
        <p:spPr bwMode="auto">
          <a:xfrm>
            <a:off x="3783013" y="4986338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8" name="Rectangle 96"/>
          <p:cNvSpPr>
            <a:spLocks/>
          </p:cNvSpPr>
          <p:nvPr/>
        </p:nvSpPr>
        <p:spPr bwMode="auto">
          <a:xfrm>
            <a:off x="3744913" y="4986338"/>
            <a:ext cx="381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9" name="Rectangle 97"/>
          <p:cNvSpPr>
            <a:spLocks/>
          </p:cNvSpPr>
          <p:nvPr/>
        </p:nvSpPr>
        <p:spPr bwMode="auto">
          <a:xfrm>
            <a:off x="3929063" y="4922838"/>
            <a:ext cx="188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0.5</a:t>
            </a:r>
          </a:p>
        </p:txBody>
      </p:sp>
      <p:sp>
        <p:nvSpPr>
          <p:cNvPr id="8290" name="Rectangle 98"/>
          <p:cNvSpPr>
            <a:spLocks/>
          </p:cNvSpPr>
          <p:nvPr/>
        </p:nvSpPr>
        <p:spPr bwMode="auto">
          <a:xfrm>
            <a:off x="806450" y="49101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1" name="Rectangle 99"/>
          <p:cNvSpPr>
            <a:spLocks/>
          </p:cNvSpPr>
          <p:nvPr/>
        </p:nvSpPr>
        <p:spPr bwMode="auto">
          <a:xfrm>
            <a:off x="833438" y="4910138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2" name="Rectangle 100"/>
          <p:cNvSpPr>
            <a:spLocks/>
          </p:cNvSpPr>
          <p:nvPr/>
        </p:nvSpPr>
        <p:spPr bwMode="auto">
          <a:xfrm>
            <a:off x="806450" y="4910138"/>
            <a:ext cx="269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3" name="Rectangle 101"/>
          <p:cNvSpPr>
            <a:spLocks/>
          </p:cNvSpPr>
          <p:nvPr/>
        </p:nvSpPr>
        <p:spPr bwMode="auto">
          <a:xfrm>
            <a:off x="3476625" y="52022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" name="Rectangle 102"/>
          <p:cNvSpPr>
            <a:spLocks/>
          </p:cNvSpPr>
          <p:nvPr/>
        </p:nvSpPr>
        <p:spPr bwMode="auto">
          <a:xfrm>
            <a:off x="3514725" y="52022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" name="Rectangle 103"/>
          <p:cNvSpPr>
            <a:spLocks/>
          </p:cNvSpPr>
          <p:nvPr/>
        </p:nvSpPr>
        <p:spPr bwMode="auto">
          <a:xfrm>
            <a:off x="3476625" y="5202238"/>
            <a:ext cx="381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" name="Rectangle 104"/>
          <p:cNvSpPr>
            <a:spLocks/>
          </p:cNvSpPr>
          <p:nvPr/>
        </p:nvSpPr>
        <p:spPr bwMode="auto">
          <a:xfrm>
            <a:off x="3656013" y="5138738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8297" name="Rectangle 105"/>
          <p:cNvSpPr>
            <a:spLocks/>
          </p:cNvSpPr>
          <p:nvPr/>
        </p:nvSpPr>
        <p:spPr bwMode="auto">
          <a:xfrm>
            <a:off x="539750" y="51260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8" name="Rectangle 106"/>
          <p:cNvSpPr>
            <a:spLocks/>
          </p:cNvSpPr>
          <p:nvPr/>
        </p:nvSpPr>
        <p:spPr bwMode="auto">
          <a:xfrm>
            <a:off x="565150" y="51260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9" name="Rectangle 107"/>
          <p:cNvSpPr>
            <a:spLocks/>
          </p:cNvSpPr>
          <p:nvPr/>
        </p:nvSpPr>
        <p:spPr bwMode="auto">
          <a:xfrm>
            <a:off x="539750" y="5126038"/>
            <a:ext cx="254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0" name="Rectangle 108"/>
          <p:cNvSpPr>
            <a:spLocks/>
          </p:cNvSpPr>
          <p:nvPr/>
        </p:nvSpPr>
        <p:spPr bwMode="auto">
          <a:xfrm>
            <a:off x="4102100" y="5062538"/>
            <a:ext cx="274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Link</a:t>
            </a:r>
          </a:p>
        </p:txBody>
      </p:sp>
      <p:sp>
        <p:nvSpPr>
          <p:cNvPr id="8301" name="AutoShape 109"/>
          <p:cNvSpPr>
            <a:spLocks/>
          </p:cNvSpPr>
          <p:nvPr/>
        </p:nvSpPr>
        <p:spPr bwMode="auto">
          <a:xfrm>
            <a:off x="539750" y="51260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2" name="AutoShape 110"/>
          <p:cNvSpPr>
            <a:spLocks/>
          </p:cNvSpPr>
          <p:nvPr/>
        </p:nvSpPr>
        <p:spPr bwMode="auto">
          <a:xfrm>
            <a:off x="539750" y="4719638"/>
            <a:ext cx="496888" cy="4191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0945"/>
                </a:moveTo>
                <a:lnTo>
                  <a:pt x="552" y="21600"/>
                </a:lnTo>
                <a:lnTo>
                  <a:pt x="21600" y="655"/>
                </a:lnTo>
                <a:lnTo>
                  <a:pt x="21048" y="0"/>
                </a:lnTo>
                <a:lnTo>
                  <a:pt x="0" y="20945"/>
                </a:lnTo>
                <a:close/>
                <a:moveTo>
                  <a:pt x="0" y="20945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3" name="Rectangle 111"/>
          <p:cNvSpPr>
            <a:spLocks/>
          </p:cNvSpPr>
          <p:nvPr/>
        </p:nvSpPr>
        <p:spPr bwMode="auto">
          <a:xfrm>
            <a:off x="4037013" y="4770438"/>
            <a:ext cx="1587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4" name="AutoShape 112"/>
          <p:cNvSpPr>
            <a:spLocks/>
          </p:cNvSpPr>
          <p:nvPr/>
        </p:nvSpPr>
        <p:spPr bwMode="auto">
          <a:xfrm>
            <a:off x="3540125" y="4757738"/>
            <a:ext cx="496888" cy="25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10800"/>
                </a:lnTo>
                <a:lnTo>
                  <a:pt x="21600" y="21600"/>
                </a:lnTo>
                <a:lnTo>
                  <a:pt x="21600" y="108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5" name="Rectangle 113"/>
          <p:cNvSpPr>
            <a:spLocks/>
          </p:cNvSpPr>
          <p:nvPr/>
        </p:nvSpPr>
        <p:spPr bwMode="auto">
          <a:xfrm>
            <a:off x="539750" y="51260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6" name="Rectangle 114"/>
          <p:cNvSpPr>
            <a:spLocks/>
          </p:cNvSpPr>
          <p:nvPr/>
        </p:nvSpPr>
        <p:spPr bwMode="auto">
          <a:xfrm>
            <a:off x="565150" y="51260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7" name="Rectangle 115"/>
          <p:cNvSpPr>
            <a:spLocks/>
          </p:cNvSpPr>
          <p:nvPr/>
        </p:nvSpPr>
        <p:spPr bwMode="auto">
          <a:xfrm>
            <a:off x="539750" y="5126038"/>
            <a:ext cx="254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08" name="Rectangle 116"/>
          <p:cNvSpPr>
            <a:spLocks/>
          </p:cNvSpPr>
          <p:nvPr/>
        </p:nvSpPr>
        <p:spPr bwMode="auto">
          <a:xfrm>
            <a:off x="176213" y="5011738"/>
            <a:ext cx="3444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client</a:t>
            </a:r>
          </a:p>
        </p:txBody>
      </p:sp>
      <p:sp>
        <p:nvSpPr>
          <p:cNvPr id="8309" name="AutoShape 117"/>
          <p:cNvSpPr>
            <a:spLocks/>
          </p:cNvSpPr>
          <p:nvPr/>
        </p:nvSpPr>
        <p:spPr bwMode="auto">
          <a:xfrm>
            <a:off x="539750" y="4706938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0" name="AutoShape 118"/>
          <p:cNvSpPr>
            <a:spLocks/>
          </p:cNvSpPr>
          <p:nvPr/>
        </p:nvSpPr>
        <p:spPr bwMode="auto">
          <a:xfrm>
            <a:off x="539750" y="4556125"/>
            <a:ext cx="203200" cy="16351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9922"/>
                </a:moveTo>
                <a:lnTo>
                  <a:pt x="1350" y="21600"/>
                </a:lnTo>
                <a:lnTo>
                  <a:pt x="21600" y="1678"/>
                </a:lnTo>
                <a:lnTo>
                  <a:pt x="20250" y="0"/>
                </a:lnTo>
                <a:lnTo>
                  <a:pt x="0" y="19922"/>
                </a:lnTo>
                <a:close/>
                <a:moveTo>
                  <a:pt x="0" y="19922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1" name="Rectangle 119"/>
          <p:cNvSpPr>
            <a:spLocks/>
          </p:cNvSpPr>
          <p:nvPr/>
        </p:nvSpPr>
        <p:spPr bwMode="auto">
          <a:xfrm>
            <a:off x="539750" y="47069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2" name="Rectangle 120"/>
          <p:cNvSpPr>
            <a:spLocks/>
          </p:cNvSpPr>
          <p:nvPr/>
        </p:nvSpPr>
        <p:spPr bwMode="auto">
          <a:xfrm>
            <a:off x="565150" y="470693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3" name="Rectangle 121"/>
          <p:cNvSpPr>
            <a:spLocks/>
          </p:cNvSpPr>
          <p:nvPr/>
        </p:nvSpPr>
        <p:spPr bwMode="auto">
          <a:xfrm>
            <a:off x="539750" y="4706938"/>
            <a:ext cx="254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4" name="Rectangle 122"/>
          <p:cNvSpPr>
            <a:spLocks/>
          </p:cNvSpPr>
          <p:nvPr/>
        </p:nvSpPr>
        <p:spPr bwMode="auto">
          <a:xfrm>
            <a:off x="427038" y="4606925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</a:t>
            </a:r>
          </a:p>
        </p:txBody>
      </p:sp>
      <p:sp>
        <p:nvSpPr>
          <p:cNvPr id="8315" name="AutoShape 123"/>
          <p:cNvSpPr>
            <a:spLocks/>
          </p:cNvSpPr>
          <p:nvPr/>
        </p:nvSpPr>
        <p:spPr bwMode="auto">
          <a:xfrm>
            <a:off x="539750" y="4302125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6" name="AutoShape 124"/>
          <p:cNvSpPr>
            <a:spLocks/>
          </p:cNvSpPr>
          <p:nvPr/>
        </p:nvSpPr>
        <p:spPr bwMode="auto">
          <a:xfrm>
            <a:off x="539750" y="3870325"/>
            <a:ext cx="534988" cy="4445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0983"/>
                </a:moveTo>
                <a:lnTo>
                  <a:pt x="513" y="21600"/>
                </a:lnTo>
                <a:lnTo>
                  <a:pt x="21600" y="617"/>
                </a:lnTo>
                <a:lnTo>
                  <a:pt x="21087" y="0"/>
                </a:lnTo>
                <a:lnTo>
                  <a:pt x="0" y="20983"/>
                </a:lnTo>
                <a:close/>
                <a:moveTo>
                  <a:pt x="0" y="20983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7" name="Rectangle 125"/>
          <p:cNvSpPr>
            <a:spLocks/>
          </p:cNvSpPr>
          <p:nvPr/>
        </p:nvSpPr>
        <p:spPr bwMode="auto">
          <a:xfrm>
            <a:off x="539750" y="430212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8" name="Rectangle 126"/>
          <p:cNvSpPr>
            <a:spLocks/>
          </p:cNvSpPr>
          <p:nvPr/>
        </p:nvSpPr>
        <p:spPr bwMode="auto">
          <a:xfrm>
            <a:off x="565150" y="430212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19" name="Rectangle 127"/>
          <p:cNvSpPr>
            <a:spLocks/>
          </p:cNvSpPr>
          <p:nvPr/>
        </p:nvSpPr>
        <p:spPr bwMode="auto">
          <a:xfrm>
            <a:off x="539750" y="4302125"/>
            <a:ext cx="254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0" name="Rectangle 128"/>
          <p:cNvSpPr>
            <a:spLocks/>
          </p:cNvSpPr>
          <p:nvPr/>
        </p:nvSpPr>
        <p:spPr bwMode="auto">
          <a:xfrm>
            <a:off x="427038" y="4200525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</a:t>
            </a:r>
          </a:p>
        </p:txBody>
      </p:sp>
      <p:sp>
        <p:nvSpPr>
          <p:cNvPr id="8321" name="AutoShape 129"/>
          <p:cNvSpPr>
            <a:spLocks/>
          </p:cNvSpPr>
          <p:nvPr/>
        </p:nvSpPr>
        <p:spPr bwMode="auto">
          <a:xfrm>
            <a:off x="539750" y="3883025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2" name="AutoShape 130"/>
          <p:cNvSpPr>
            <a:spLocks/>
          </p:cNvSpPr>
          <p:nvPr/>
        </p:nvSpPr>
        <p:spPr bwMode="auto">
          <a:xfrm>
            <a:off x="1062038" y="3463925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3" name="AutoShape 131"/>
          <p:cNvSpPr>
            <a:spLocks/>
          </p:cNvSpPr>
          <p:nvPr/>
        </p:nvSpPr>
        <p:spPr bwMode="auto">
          <a:xfrm>
            <a:off x="539750" y="3463925"/>
            <a:ext cx="534988" cy="4318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0965"/>
                </a:moveTo>
                <a:lnTo>
                  <a:pt x="513" y="21600"/>
                </a:lnTo>
                <a:lnTo>
                  <a:pt x="21600" y="635"/>
                </a:lnTo>
                <a:lnTo>
                  <a:pt x="21087" y="0"/>
                </a:lnTo>
                <a:lnTo>
                  <a:pt x="0" y="20965"/>
                </a:lnTo>
                <a:close/>
                <a:moveTo>
                  <a:pt x="0" y="20965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4" name="Rectangle 132"/>
          <p:cNvSpPr>
            <a:spLocks/>
          </p:cNvSpPr>
          <p:nvPr/>
        </p:nvSpPr>
        <p:spPr bwMode="auto">
          <a:xfrm>
            <a:off x="1062038" y="3463925"/>
            <a:ext cx="1587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5" name="Rectangle 133"/>
          <p:cNvSpPr>
            <a:spLocks/>
          </p:cNvSpPr>
          <p:nvPr/>
        </p:nvSpPr>
        <p:spPr bwMode="auto">
          <a:xfrm>
            <a:off x="1062038" y="3463925"/>
            <a:ext cx="76200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6" name="Rectangle 134"/>
          <p:cNvSpPr>
            <a:spLocks/>
          </p:cNvSpPr>
          <p:nvPr/>
        </p:nvSpPr>
        <p:spPr bwMode="auto">
          <a:xfrm>
            <a:off x="4037013" y="3540125"/>
            <a:ext cx="1587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7" name="AutoShape 135"/>
          <p:cNvSpPr>
            <a:spLocks/>
          </p:cNvSpPr>
          <p:nvPr/>
        </p:nvSpPr>
        <p:spPr bwMode="auto">
          <a:xfrm>
            <a:off x="3629025" y="3527425"/>
            <a:ext cx="407988" cy="25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10800"/>
                </a:lnTo>
                <a:lnTo>
                  <a:pt x="21600" y="21600"/>
                </a:lnTo>
                <a:lnTo>
                  <a:pt x="21600" y="108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8" name="Rectangle 136"/>
          <p:cNvSpPr>
            <a:spLocks/>
          </p:cNvSpPr>
          <p:nvPr/>
        </p:nvSpPr>
        <p:spPr bwMode="auto">
          <a:xfrm>
            <a:off x="539750" y="388302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29" name="Rectangle 137"/>
          <p:cNvSpPr>
            <a:spLocks/>
          </p:cNvSpPr>
          <p:nvPr/>
        </p:nvSpPr>
        <p:spPr bwMode="auto">
          <a:xfrm>
            <a:off x="565150" y="388302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0" name="Rectangle 138"/>
          <p:cNvSpPr>
            <a:spLocks/>
          </p:cNvSpPr>
          <p:nvPr/>
        </p:nvSpPr>
        <p:spPr bwMode="auto">
          <a:xfrm>
            <a:off x="539750" y="3883025"/>
            <a:ext cx="254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1" name="Rectangle 139"/>
          <p:cNvSpPr>
            <a:spLocks/>
          </p:cNvSpPr>
          <p:nvPr/>
        </p:nvSpPr>
        <p:spPr bwMode="auto">
          <a:xfrm>
            <a:off x="427038" y="3781425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</a:t>
            </a:r>
          </a:p>
        </p:txBody>
      </p:sp>
      <p:sp>
        <p:nvSpPr>
          <p:cNvPr id="8332" name="AutoShape 140"/>
          <p:cNvSpPr>
            <a:spLocks/>
          </p:cNvSpPr>
          <p:nvPr/>
        </p:nvSpPr>
        <p:spPr bwMode="auto">
          <a:xfrm>
            <a:off x="539750" y="3476625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3" name="AutoShape 141"/>
          <p:cNvSpPr>
            <a:spLocks/>
          </p:cNvSpPr>
          <p:nvPr/>
        </p:nvSpPr>
        <p:spPr bwMode="auto">
          <a:xfrm>
            <a:off x="1062038" y="3044825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4" name="AutoShape 142"/>
          <p:cNvSpPr>
            <a:spLocks/>
          </p:cNvSpPr>
          <p:nvPr/>
        </p:nvSpPr>
        <p:spPr bwMode="auto">
          <a:xfrm>
            <a:off x="539750" y="3044825"/>
            <a:ext cx="534988" cy="4445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0983"/>
                </a:moveTo>
                <a:lnTo>
                  <a:pt x="513" y="21600"/>
                </a:lnTo>
                <a:lnTo>
                  <a:pt x="21600" y="617"/>
                </a:lnTo>
                <a:lnTo>
                  <a:pt x="21087" y="0"/>
                </a:lnTo>
                <a:lnTo>
                  <a:pt x="0" y="20983"/>
                </a:lnTo>
                <a:close/>
                <a:moveTo>
                  <a:pt x="0" y="20983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5" name="Rectangle 143"/>
          <p:cNvSpPr>
            <a:spLocks/>
          </p:cNvSpPr>
          <p:nvPr/>
        </p:nvSpPr>
        <p:spPr bwMode="auto">
          <a:xfrm>
            <a:off x="1062038" y="3044825"/>
            <a:ext cx="1587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6" name="Rectangle 144"/>
          <p:cNvSpPr>
            <a:spLocks/>
          </p:cNvSpPr>
          <p:nvPr/>
        </p:nvSpPr>
        <p:spPr bwMode="auto">
          <a:xfrm>
            <a:off x="4037013" y="3121025"/>
            <a:ext cx="1587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7" name="AutoShape 145"/>
          <p:cNvSpPr>
            <a:spLocks/>
          </p:cNvSpPr>
          <p:nvPr/>
        </p:nvSpPr>
        <p:spPr bwMode="auto">
          <a:xfrm>
            <a:off x="1062038" y="3044825"/>
            <a:ext cx="2974975" cy="889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3086"/>
                </a:lnTo>
                <a:lnTo>
                  <a:pt x="21600" y="21600"/>
                </a:lnTo>
                <a:lnTo>
                  <a:pt x="21600" y="1851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8" name="Rectangle 146"/>
          <p:cNvSpPr>
            <a:spLocks/>
          </p:cNvSpPr>
          <p:nvPr/>
        </p:nvSpPr>
        <p:spPr bwMode="auto">
          <a:xfrm>
            <a:off x="539750" y="347662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39" name="Rectangle 147"/>
          <p:cNvSpPr>
            <a:spLocks/>
          </p:cNvSpPr>
          <p:nvPr/>
        </p:nvSpPr>
        <p:spPr bwMode="auto">
          <a:xfrm>
            <a:off x="565150" y="347662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40" name="Rectangle 148"/>
          <p:cNvSpPr>
            <a:spLocks/>
          </p:cNvSpPr>
          <p:nvPr/>
        </p:nvSpPr>
        <p:spPr bwMode="auto">
          <a:xfrm>
            <a:off x="539750" y="3476625"/>
            <a:ext cx="254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41" name="Rectangle 149"/>
          <p:cNvSpPr>
            <a:spLocks/>
          </p:cNvSpPr>
          <p:nvPr/>
        </p:nvSpPr>
        <p:spPr bwMode="auto">
          <a:xfrm>
            <a:off x="427038" y="3375025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4</a:t>
            </a:r>
          </a:p>
        </p:txBody>
      </p:sp>
      <p:sp>
        <p:nvSpPr>
          <p:cNvPr id="8342" name="AutoShape 150"/>
          <p:cNvSpPr>
            <a:spLocks/>
          </p:cNvSpPr>
          <p:nvPr/>
        </p:nvSpPr>
        <p:spPr bwMode="auto">
          <a:xfrm>
            <a:off x="539750" y="3070225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43" name="AutoShape 151"/>
          <p:cNvSpPr>
            <a:spLocks/>
          </p:cNvSpPr>
          <p:nvPr/>
        </p:nvSpPr>
        <p:spPr bwMode="auto">
          <a:xfrm>
            <a:off x="1062038" y="2640013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44" name="AutoShape 152"/>
          <p:cNvSpPr>
            <a:spLocks/>
          </p:cNvSpPr>
          <p:nvPr/>
        </p:nvSpPr>
        <p:spPr bwMode="auto">
          <a:xfrm>
            <a:off x="539750" y="2640013"/>
            <a:ext cx="534988" cy="4429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0981"/>
                </a:moveTo>
                <a:lnTo>
                  <a:pt x="513" y="21600"/>
                </a:lnTo>
                <a:lnTo>
                  <a:pt x="21600" y="619"/>
                </a:lnTo>
                <a:lnTo>
                  <a:pt x="21087" y="0"/>
                </a:lnTo>
                <a:lnTo>
                  <a:pt x="0" y="20981"/>
                </a:lnTo>
                <a:close/>
                <a:moveTo>
                  <a:pt x="0" y="20981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45" name="Rectangle 153"/>
          <p:cNvSpPr>
            <a:spLocks/>
          </p:cNvSpPr>
          <p:nvPr/>
        </p:nvSpPr>
        <p:spPr bwMode="auto">
          <a:xfrm>
            <a:off x="1062038" y="2640013"/>
            <a:ext cx="1587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46" name="Rectangle 154"/>
          <p:cNvSpPr>
            <a:spLocks/>
          </p:cNvSpPr>
          <p:nvPr/>
        </p:nvSpPr>
        <p:spPr bwMode="auto">
          <a:xfrm>
            <a:off x="4037013" y="2714625"/>
            <a:ext cx="1587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47" name="AutoShape 155"/>
          <p:cNvSpPr>
            <a:spLocks/>
          </p:cNvSpPr>
          <p:nvPr/>
        </p:nvSpPr>
        <p:spPr bwMode="auto">
          <a:xfrm>
            <a:off x="1062038" y="2640013"/>
            <a:ext cx="2974975" cy="873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3142"/>
                </a:lnTo>
                <a:lnTo>
                  <a:pt x="21600" y="21600"/>
                </a:lnTo>
                <a:lnTo>
                  <a:pt x="21600" y="18458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48" name="Rectangle 156"/>
          <p:cNvSpPr>
            <a:spLocks/>
          </p:cNvSpPr>
          <p:nvPr/>
        </p:nvSpPr>
        <p:spPr bwMode="auto">
          <a:xfrm>
            <a:off x="539750" y="307022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49" name="Rectangle 157"/>
          <p:cNvSpPr>
            <a:spLocks/>
          </p:cNvSpPr>
          <p:nvPr/>
        </p:nvSpPr>
        <p:spPr bwMode="auto">
          <a:xfrm>
            <a:off x="565150" y="307022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50" name="Rectangle 158"/>
          <p:cNvSpPr>
            <a:spLocks/>
          </p:cNvSpPr>
          <p:nvPr/>
        </p:nvSpPr>
        <p:spPr bwMode="auto">
          <a:xfrm>
            <a:off x="539750" y="3070225"/>
            <a:ext cx="254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51" name="Rectangle 159"/>
          <p:cNvSpPr>
            <a:spLocks/>
          </p:cNvSpPr>
          <p:nvPr/>
        </p:nvSpPr>
        <p:spPr bwMode="auto">
          <a:xfrm>
            <a:off x="427038" y="2955925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5</a:t>
            </a:r>
          </a:p>
        </p:txBody>
      </p:sp>
      <p:sp>
        <p:nvSpPr>
          <p:cNvPr id="8352" name="AutoShape 160"/>
          <p:cNvSpPr>
            <a:spLocks/>
          </p:cNvSpPr>
          <p:nvPr/>
        </p:nvSpPr>
        <p:spPr bwMode="auto">
          <a:xfrm>
            <a:off x="539750" y="2652713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53" name="AutoShape 161"/>
          <p:cNvSpPr>
            <a:spLocks/>
          </p:cNvSpPr>
          <p:nvPr/>
        </p:nvSpPr>
        <p:spPr bwMode="auto">
          <a:xfrm>
            <a:off x="1062038" y="2220913"/>
            <a:ext cx="12700" cy="127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54" name="AutoShape 162"/>
          <p:cNvSpPr>
            <a:spLocks/>
          </p:cNvSpPr>
          <p:nvPr/>
        </p:nvSpPr>
        <p:spPr bwMode="auto">
          <a:xfrm>
            <a:off x="539750" y="2220913"/>
            <a:ext cx="534988" cy="4445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0983"/>
                </a:moveTo>
                <a:lnTo>
                  <a:pt x="513" y="21600"/>
                </a:lnTo>
                <a:lnTo>
                  <a:pt x="21600" y="617"/>
                </a:lnTo>
                <a:lnTo>
                  <a:pt x="21087" y="0"/>
                </a:lnTo>
                <a:lnTo>
                  <a:pt x="0" y="20983"/>
                </a:lnTo>
                <a:close/>
                <a:moveTo>
                  <a:pt x="0" y="20983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55" name="Rectangle 163"/>
          <p:cNvSpPr>
            <a:spLocks/>
          </p:cNvSpPr>
          <p:nvPr/>
        </p:nvSpPr>
        <p:spPr bwMode="auto">
          <a:xfrm>
            <a:off x="1062038" y="2220913"/>
            <a:ext cx="1587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56" name="Rectangle 164"/>
          <p:cNvSpPr>
            <a:spLocks/>
          </p:cNvSpPr>
          <p:nvPr/>
        </p:nvSpPr>
        <p:spPr bwMode="auto">
          <a:xfrm>
            <a:off x="4037013" y="2297113"/>
            <a:ext cx="1587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57" name="AutoShape 165"/>
          <p:cNvSpPr>
            <a:spLocks/>
          </p:cNvSpPr>
          <p:nvPr/>
        </p:nvSpPr>
        <p:spPr bwMode="auto">
          <a:xfrm>
            <a:off x="1062038" y="2220913"/>
            <a:ext cx="2974975" cy="889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0" y="3086"/>
                </a:lnTo>
                <a:lnTo>
                  <a:pt x="21600" y="21600"/>
                </a:lnTo>
                <a:lnTo>
                  <a:pt x="21600" y="18514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58" name="Rectangle 166"/>
          <p:cNvSpPr>
            <a:spLocks/>
          </p:cNvSpPr>
          <p:nvPr/>
        </p:nvSpPr>
        <p:spPr bwMode="auto">
          <a:xfrm>
            <a:off x="539750" y="2652713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59" name="Rectangle 167"/>
          <p:cNvSpPr>
            <a:spLocks/>
          </p:cNvSpPr>
          <p:nvPr/>
        </p:nvSpPr>
        <p:spPr bwMode="auto">
          <a:xfrm>
            <a:off x="565150" y="2652713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60" name="Rectangle 168"/>
          <p:cNvSpPr>
            <a:spLocks/>
          </p:cNvSpPr>
          <p:nvPr/>
        </p:nvSpPr>
        <p:spPr bwMode="auto">
          <a:xfrm>
            <a:off x="539750" y="2652713"/>
            <a:ext cx="25400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61" name="Rectangle 169"/>
          <p:cNvSpPr>
            <a:spLocks/>
          </p:cNvSpPr>
          <p:nvPr/>
        </p:nvSpPr>
        <p:spPr bwMode="auto">
          <a:xfrm>
            <a:off x="146050" y="2551113"/>
            <a:ext cx="366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origin</a:t>
            </a:r>
          </a:p>
        </p:txBody>
      </p:sp>
      <p:sp>
        <p:nvSpPr>
          <p:cNvPr id="8362" name="Rectangle 170"/>
          <p:cNvSpPr>
            <a:spLocks/>
          </p:cNvSpPr>
          <p:nvPr/>
        </p:nvSpPr>
        <p:spPr bwMode="auto">
          <a:xfrm rot="-5400000">
            <a:off x="153194" y="4028282"/>
            <a:ext cx="1031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</a:t>
            </a:r>
          </a:p>
        </p:txBody>
      </p:sp>
      <p:sp>
        <p:nvSpPr>
          <p:cNvPr id="8363" name="Rectangle 171"/>
          <p:cNvSpPr>
            <a:spLocks/>
          </p:cNvSpPr>
          <p:nvPr/>
        </p:nvSpPr>
        <p:spPr bwMode="auto">
          <a:xfrm rot="-5400000">
            <a:off x="162719" y="3939382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</a:t>
            </a:r>
          </a:p>
        </p:txBody>
      </p:sp>
      <p:sp>
        <p:nvSpPr>
          <p:cNvPr id="8364" name="Rectangle 172"/>
          <p:cNvSpPr>
            <a:spLocks/>
          </p:cNvSpPr>
          <p:nvPr/>
        </p:nvSpPr>
        <p:spPr bwMode="auto">
          <a:xfrm rot="-5400000">
            <a:off x="162719" y="3875882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</a:t>
            </a:r>
          </a:p>
        </p:txBody>
      </p:sp>
      <p:sp>
        <p:nvSpPr>
          <p:cNvPr id="8365" name="Rectangle 173"/>
          <p:cNvSpPr>
            <a:spLocks/>
          </p:cNvSpPr>
          <p:nvPr/>
        </p:nvSpPr>
        <p:spPr bwMode="auto">
          <a:xfrm rot="-5400000">
            <a:off x="159544" y="3793332"/>
            <a:ext cx="904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</a:t>
            </a:r>
          </a:p>
        </p:txBody>
      </p:sp>
      <p:sp>
        <p:nvSpPr>
          <p:cNvPr id="8366" name="Rectangle 174"/>
          <p:cNvSpPr>
            <a:spLocks/>
          </p:cNvSpPr>
          <p:nvPr/>
        </p:nvSpPr>
        <p:spPr bwMode="auto">
          <a:xfrm rot="-5400000">
            <a:off x="162719" y="3723482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</a:t>
            </a:r>
          </a:p>
        </p:txBody>
      </p:sp>
      <p:sp>
        <p:nvSpPr>
          <p:cNvPr id="8367" name="Rectangle 175"/>
          <p:cNvSpPr>
            <a:spLocks/>
          </p:cNvSpPr>
          <p:nvPr/>
        </p:nvSpPr>
        <p:spPr bwMode="auto">
          <a:xfrm rot="-5400000">
            <a:off x="180181" y="3685382"/>
            <a:ext cx="49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</a:p>
        </p:txBody>
      </p:sp>
      <p:sp>
        <p:nvSpPr>
          <p:cNvPr id="8368" name="Rectangle 176"/>
          <p:cNvSpPr>
            <a:spLocks/>
          </p:cNvSpPr>
          <p:nvPr/>
        </p:nvSpPr>
        <p:spPr bwMode="auto">
          <a:xfrm rot="-5400000">
            <a:off x="159544" y="3615532"/>
            <a:ext cx="904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</a:t>
            </a:r>
          </a:p>
        </p:txBody>
      </p:sp>
      <p:sp>
        <p:nvSpPr>
          <p:cNvPr id="8369" name="Rectangle 177"/>
          <p:cNvSpPr>
            <a:spLocks/>
          </p:cNvSpPr>
          <p:nvPr/>
        </p:nvSpPr>
        <p:spPr bwMode="auto">
          <a:xfrm rot="-5400000">
            <a:off x="162719" y="3545682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</a:t>
            </a:r>
          </a:p>
        </p:txBody>
      </p:sp>
      <p:sp>
        <p:nvSpPr>
          <p:cNvPr id="8370" name="Rectangle 178"/>
          <p:cNvSpPr>
            <a:spLocks/>
          </p:cNvSpPr>
          <p:nvPr/>
        </p:nvSpPr>
        <p:spPr bwMode="auto">
          <a:xfrm rot="-5400000">
            <a:off x="162719" y="3469482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v</a:t>
            </a:r>
          </a:p>
        </p:txBody>
      </p:sp>
      <p:sp>
        <p:nvSpPr>
          <p:cNvPr id="8371" name="Rectangle 179"/>
          <p:cNvSpPr>
            <a:spLocks/>
          </p:cNvSpPr>
          <p:nvPr/>
        </p:nvSpPr>
        <p:spPr bwMode="auto">
          <a:xfrm rot="-5400000">
            <a:off x="162719" y="3405982"/>
            <a:ext cx="84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</a:t>
            </a:r>
          </a:p>
        </p:txBody>
      </p:sp>
      <p:sp>
        <p:nvSpPr>
          <p:cNvPr id="8372" name="Rectangle 180"/>
          <p:cNvSpPr>
            <a:spLocks/>
          </p:cNvSpPr>
          <p:nvPr/>
        </p:nvSpPr>
        <p:spPr bwMode="auto">
          <a:xfrm rot="-5400000">
            <a:off x="180181" y="3355182"/>
            <a:ext cx="49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</a:t>
            </a:r>
          </a:p>
        </p:txBody>
      </p:sp>
      <p:sp>
        <p:nvSpPr>
          <p:cNvPr id="8373" name="Rectangle 181"/>
          <p:cNvSpPr>
            <a:spLocks/>
          </p:cNvSpPr>
          <p:nvPr/>
        </p:nvSpPr>
        <p:spPr bwMode="auto">
          <a:xfrm>
            <a:off x="4086225" y="5227638"/>
            <a:ext cx="2936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238"/>
              </a:spcBef>
              <a:tabLst>
                <a:tab pos="444500" algn="l"/>
                <a:tab pos="914400" algn="l"/>
              </a:tabLst>
            </a:pPr>
            <a:r>
              <a:rPr lang="en-US" sz="1000" b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Cost</a:t>
            </a:r>
          </a:p>
        </p:txBody>
      </p:sp>
      <p:sp>
        <p:nvSpPr>
          <p:cNvPr id="8374" name="Rectangle 182"/>
          <p:cNvSpPr>
            <a:spLocks/>
          </p:cNvSpPr>
          <p:nvPr/>
        </p:nvSpPr>
        <p:spPr bwMode="auto">
          <a:xfrm>
            <a:off x="1933575" y="1687513"/>
            <a:ext cx="7572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375"/>
              </a:spcBef>
              <a:tabLst>
                <a:tab pos="444500" algn="l"/>
                <a:tab pos="914400" algn="l"/>
              </a:tabLst>
            </a:pPr>
            <a:r>
              <a:rPr lang="en-US" sz="1600">
                <a:solidFill>
                  <a:srgbClr val="AB0869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Caching</a:t>
            </a:r>
          </a:p>
        </p:txBody>
      </p:sp>
      <p:sp>
        <p:nvSpPr>
          <p:cNvPr id="8375" name="Rectangle 183"/>
          <p:cNvSpPr>
            <a:spLocks/>
          </p:cNvSpPr>
          <p:nvPr/>
        </p:nvSpPr>
        <p:spPr bwMode="auto">
          <a:xfrm>
            <a:off x="4976813" y="5338763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76" name="Rectangle 184"/>
          <p:cNvSpPr>
            <a:spLocks/>
          </p:cNvSpPr>
          <p:nvPr/>
        </p:nvSpPr>
        <p:spPr bwMode="auto">
          <a:xfrm>
            <a:off x="8740775" y="4978400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77" name="Rectangle 185"/>
          <p:cNvSpPr>
            <a:spLocks/>
          </p:cNvSpPr>
          <p:nvPr/>
        </p:nvSpPr>
        <p:spPr bwMode="auto">
          <a:xfrm>
            <a:off x="4976813" y="5338763"/>
            <a:ext cx="12700" cy="15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78" name="Rectangle 186"/>
          <p:cNvSpPr>
            <a:spLocks/>
          </p:cNvSpPr>
          <p:nvPr/>
        </p:nvSpPr>
        <p:spPr bwMode="auto">
          <a:xfrm>
            <a:off x="8467725" y="519747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79" name="Rectangle 187"/>
          <p:cNvSpPr>
            <a:spLocks/>
          </p:cNvSpPr>
          <p:nvPr/>
        </p:nvSpPr>
        <p:spPr bwMode="auto">
          <a:xfrm>
            <a:off x="5264150" y="511968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0" name="Rectangle 188"/>
          <p:cNvSpPr>
            <a:spLocks/>
          </p:cNvSpPr>
          <p:nvPr/>
        </p:nvSpPr>
        <p:spPr bwMode="auto">
          <a:xfrm>
            <a:off x="5291138" y="5119688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1" name="Rectangle 189"/>
          <p:cNvSpPr>
            <a:spLocks/>
          </p:cNvSpPr>
          <p:nvPr/>
        </p:nvSpPr>
        <p:spPr bwMode="auto">
          <a:xfrm>
            <a:off x="8139113" y="5416550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2" name="Rectangle 190"/>
          <p:cNvSpPr>
            <a:spLocks/>
          </p:cNvSpPr>
          <p:nvPr/>
        </p:nvSpPr>
        <p:spPr bwMode="auto">
          <a:xfrm>
            <a:off x="4976813" y="5338763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3" name="Rectangle 191"/>
          <p:cNvSpPr>
            <a:spLocks/>
          </p:cNvSpPr>
          <p:nvPr/>
        </p:nvSpPr>
        <p:spPr bwMode="auto">
          <a:xfrm>
            <a:off x="5003800" y="5338763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4" name="Rectangle 192"/>
          <p:cNvSpPr>
            <a:spLocks/>
          </p:cNvSpPr>
          <p:nvPr/>
        </p:nvSpPr>
        <p:spPr bwMode="auto">
          <a:xfrm>
            <a:off x="8740775" y="4978400"/>
            <a:ext cx="1588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5" name="Rectangle 193"/>
          <p:cNvSpPr>
            <a:spLocks/>
          </p:cNvSpPr>
          <p:nvPr/>
        </p:nvSpPr>
        <p:spPr bwMode="auto">
          <a:xfrm>
            <a:off x="4976813" y="5338763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6" name="Rectangle 194"/>
          <p:cNvSpPr>
            <a:spLocks/>
          </p:cNvSpPr>
          <p:nvPr/>
        </p:nvSpPr>
        <p:spPr bwMode="auto">
          <a:xfrm>
            <a:off x="5003800" y="5338763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7" name="Rectangle 195"/>
          <p:cNvSpPr>
            <a:spLocks/>
          </p:cNvSpPr>
          <p:nvPr/>
        </p:nvSpPr>
        <p:spPr bwMode="auto">
          <a:xfrm>
            <a:off x="8740775" y="4567238"/>
            <a:ext cx="1588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8" name="Rectangle 196"/>
          <p:cNvSpPr>
            <a:spLocks/>
          </p:cNvSpPr>
          <p:nvPr/>
        </p:nvSpPr>
        <p:spPr bwMode="auto">
          <a:xfrm>
            <a:off x="4976813" y="4914900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89" name="Rectangle 197"/>
          <p:cNvSpPr>
            <a:spLocks/>
          </p:cNvSpPr>
          <p:nvPr/>
        </p:nvSpPr>
        <p:spPr bwMode="auto">
          <a:xfrm>
            <a:off x="5003800" y="4914900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0" name="Rectangle 198"/>
          <p:cNvSpPr>
            <a:spLocks/>
          </p:cNvSpPr>
          <p:nvPr/>
        </p:nvSpPr>
        <p:spPr bwMode="auto">
          <a:xfrm>
            <a:off x="4976813" y="4502150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1" name="Rectangle 199"/>
          <p:cNvSpPr>
            <a:spLocks/>
          </p:cNvSpPr>
          <p:nvPr/>
        </p:nvSpPr>
        <p:spPr bwMode="auto">
          <a:xfrm>
            <a:off x="5003800" y="4502150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2" name="Rectangle 200"/>
          <p:cNvSpPr>
            <a:spLocks/>
          </p:cNvSpPr>
          <p:nvPr/>
        </p:nvSpPr>
        <p:spPr bwMode="auto">
          <a:xfrm>
            <a:off x="4976813" y="4078288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3" name="Rectangle 201"/>
          <p:cNvSpPr>
            <a:spLocks/>
          </p:cNvSpPr>
          <p:nvPr/>
        </p:nvSpPr>
        <p:spPr bwMode="auto">
          <a:xfrm>
            <a:off x="5003800" y="4078288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4" name="Rectangle 202"/>
          <p:cNvSpPr>
            <a:spLocks/>
          </p:cNvSpPr>
          <p:nvPr/>
        </p:nvSpPr>
        <p:spPr bwMode="auto">
          <a:xfrm>
            <a:off x="5537200" y="3228975"/>
            <a:ext cx="1588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5" name="Rectangle 203"/>
          <p:cNvSpPr>
            <a:spLocks/>
          </p:cNvSpPr>
          <p:nvPr/>
        </p:nvSpPr>
        <p:spPr bwMode="auto">
          <a:xfrm>
            <a:off x="8740775" y="3306763"/>
            <a:ext cx="1588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6" name="Rectangle 204"/>
          <p:cNvSpPr>
            <a:spLocks/>
          </p:cNvSpPr>
          <p:nvPr/>
        </p:nvSpPr>
        <p:spPr bwMode="auto">
          <a:xfrm>
            <a:off x="4976813" y="3665538"/>
            <a:ext cx="1587" cy="142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" name="Rectangle 205"/>
          <p:cNvSpPr>
            <a:spLocks/>
          </p:cNvSpPr>
          <p:nvPr/>
        </p:nvSpPr>
        <p:spPr bwMode="auto">
          <a:xfrm>
            <a:off x="5003800" y="3665538"/>
            <a:ext cx="1588" cy="1428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" name="Rectangle 206"/>
          <p:cNvSpPr>
            <a:spLocks/>
          </p:cNvSpPr>
          <p:nvPr/>
        </p:nvSpPr>
        <p:spPr bwMode="auto">
          <a:xfrm>
            <a:off x="5537200" y="2817813"/>
            <a:ext cx="1588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9" name="Rectangle 207"/>
          <p:cNvSpPr>
            <a:spLocks/>
          </p:cNvSpPr>
          <p:nvPr/>
        </p:nvSpPr>
        <p:spPr bwMode="auto">
          <a:xfrm>
            <a:off x="8740775" y="2894013"/>
            <a:ext cx="1588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00" name="Rectangle 208"/>
          <p:cNvSpPr>
            <a:spLocks/>
          </p:cNvSpPr>
          <p:nvPr/>
        </p:nvSpPr>
        <p:spPr bwMode="auto">
          <a:xfrm>
            <a:off x="4976813" y="3254375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01" name="Rectangle 209"/>
          <p:cNvSpPr>
            <a:spLocks/>
          </p:cNvSpPr>
          <p:nvPr/>
        </p:nvSpPr>
        <p:spPr bwMode="auto">
          <a:xfrm>
            <a:off x="5003800" y="3254375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02" name="Rectangle 210"/>
          <p:cNvSpPr>
            <a:spLocks/>
          </p:cNvSpPr>
          <p:nvPr/>
        </p:nvSpPr>
        <p:spPr bwMode="auto">
          <a:xfrm>
            <a:off x="5537200" y="2392363"/>
            <a:ext cx="1588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03" name="Rectangle 211"/>
          <p:cNvSpPr>
            <a:spLocks/>
          </p:cNvSpPr>
          <p:nvPr/>
        </p:nvSpPr>
        <p:spPr bwMode="auto">
          <a:xfrm>
            <a:off x="8740775" y="2470150"/>
            <a:ext cx="1588" cy="127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04" name="Rectangle 212"/>
          <p:cNvSpPr>
            <a:spLocks/>
          </p:cNvSpPr>
          <p:nvPr/>
        </p:nvSpPr>
        <p:spPr bwMode="auto">
          <a:xfrm>
            <a:off x="4976813" y="2830513"/>
            <a:ext cx="1587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05" name="Rectangle 213"/>
          <p:cNvSpPr>
            <a:spLocks/>
          </p:cNvSpPr>
          <p:nvPr/>
        </p:nvSpPr>
        <p:spPr bwMode="auto">
          <a:xfrm>
            <a:off x="5003800" y="2830513"/>
            <a:ext cx="1588" cy="12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06" name="Rectangle 214"/>
          <p:cNvSpPr>
            <a:spLocks/>
          </p:cNvSpPr>
          <p:nvPr/>
        </p:nvSpPr>
        <p:spPr bwMode="auto">
          <a:xfrm>
            <a:off x="5591175" y="1852613"/>
            <a:ext cx="2724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375"/>
              </a:spcBef>
              <a:tabLst>
                <a:tab pos="444500" algn="l"/>
                <a:tab pos="914400" algn="l"/>
              </a:tabLst>
            </a:pPr>
            <a:r>
              <a:rPr lang="en-US" sz="1600">
                <a:solidFill>
                  <a:srgbClr val="AB0869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Caching and Greedy Patching</a:t>
            </a:r>
          </a:p>
        </p:txBody>
      </p:sp>
      <p:grpSp>
        <p:nvGrpSpPr>
          <p:cNvPr id="8407" name="Group 215"/>
          <p:cNvGrpSpPr>
            <a:grpSpLocks/>
          </p:cNvGrpSpPr>
          <p:nvPr/>
        </p:nvGrpSpPr>
        <p:grpSpPr bwMode="auto">
          <a:xfrm>
            <a:off x="4565650" y="2392363"/>
            <a:ext cx="4478338" cy="3421062"/>
            <a:chOff x="0" y="0"/>
            <a:chExt cx="2821" cy="2155"/>
          </a:xfrm>
        </p:grpSpPr>
        <p:sp>
          <p:nvSpPr>
            <p:cNvPr id="8408" name="AutoShape 216"/>
            <p:cNvSpPr>
              <a:spLocks/>
            </p:cNvSpPr>
            <p:nvPr/>
          </p:nvSpPr>
          <p:spPr bwMode="auto">
            <a:xfrm>
              <a:off x="2630" y="1629"/>
              <a:ext cx="9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09" name="AutoShape 217"/>
            <p:cNvSpPr>
              <a:spLocks/>
            </p:cNvSpPr>
            <p:nvPr/>
          </p:nvSpPr>
          <p:spPr bwMode="auto">
            <a:xfrm>
              <a:off x="2277" y="1905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0" name="AutoShape 218"/>
            <p:cNvSpPr>
              <a:spLocks/>
            </p:cNvSpPr>
            <p:nvPr/>
          </p:nvSpPr>
          <p:spPr bwMode="auto">
            <a:xfrm>
              <a:off x="2277" y="1629"/>
              <a:ext cx="362" cy="2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608"/>
                  </a:moveTo>
                  <a:lnTo>
                    <a:pt x="21063" y="0"/>
                  </a:lnTo>
                  <a:lnTo>
                    <a:pt x="0" y="20992"/>
                  </a:lnTo>
                  <a:lnTo>
                    <a:pt x="477" y="21600"/>
                  </a:lnTo>
                  <a:lnTo>
                    <a:pt x="21600" y="608"/>
                  </a:lnTo>
                  <a:close/>
                  <a:moveTo>
                    <a:pt x="21600" y="608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1" name="Rectangle 219"/>
            <p:cNvSpPr>
              <a:spLocks/>
            </p:cNvSpPr>
            <p:nvPr/>
          </p:nvSpPr>
          <p:spPr bwMode="auto">
            <a:xfrm>
              <a:off x="2277" y="1905"/>
              <a:ext cx="1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2" name="AutoShape 220"/>
            <p:cNvSpPr>
              <a:spLocks/>
            </p:cNvSpPr>
            <p:nvPr/>
          </p:nvSpPr>
          <p:spPr bwMode="auto">
            <a:xfrm>
              <a:off x="259" y="1856"/>
              <a:ext cx="2018" cy="5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3032"/>
                  </a:lnTo>
                  <a:lnTo>
                    <a:pt x="21600" y="21600"/>
                  </a:lnTo>
                  <a:lnTo>
                    <a:pt x="21600" y="18568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3" name="AutoShape 221"/>
            <p:cNvSpPr>
              <a:spLocks/>
            </p:cNvSpPr>
            <p:nvPr/>
          </p:nvSpPr>
          <p:spPr bwMode="auto">
            <a:xfrm>
              <a:off x="259" y="1856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4" name="AutoShape 222"/>
            <p:cNvSpPr>
              <a:spLocks/>
            </p:cNvSpPr>
            <p:nvPr/>
          </p:nvSpPr>
          <p:spPr bwMode="auto">
            <a:xfrm>
              <a:off x="259" y="1597"/>
              <a:ext cx="336" cy="26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953"/>
                  </a:moveTo>
                  <a:lnTo>
                    <a:pt x="514" y="21600"/>
                  </a:lnTo>
                  <a:lnTo>
                    <a:pt x="21600" y="647"/>
                  </a:lnTo>
                  <a:lnTo>
                    <a:pt x="21021" y="0"/>
                  </a:lnTo>
                  <a:lnTo>
                    <a:pt x="0" y="20953"/>
                  </a:lnTo>
                  <a:close/>
                  <a:moveTo>
                    <a:pt x="0" y="20953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5" name="AutoShape 223"/>
            <p:cNvSpPr>
              <a:spLocks/>
            </p:cNvSpPr>
            <p:nvPr/>
          </p:nvSpPr>
          <p:spPr bwMode="auto">
            <a:xfrm>
              <a:off x="2294" y="1621"/>
              <a:ext cx="336" cy="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6" name="Rectangle 224"/>
            <p:cNvSpPr>
              <a:spLocks/>
            </p:cNvSpPr>
            <p:nvPr/>
          </p:nvSpPr>
          <p:spPr bwMode="auto">
            <a:xfrm>
              <a:off x="259" y="276"/>
              <a:ext cx="8" cy="1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7" name="Rectangle 225"/>
            <p:cNvSpPr>
              <a:spLocks/>
            </p:cNvSpPr>
            <p:nvPr/>
          </p:nvSpPr>
          <p:spPr bwMode="auto">
            <a:xfrm>
              <a:off x="259" y="276"/>
              <a:ext cx="8" cy="158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8" name="AutoShape 226"/>
            <p:cNvSpPr>
              <a:spLocks/>
            </p:cNvSpPr>
            <p:nvPr/>
          </p:nvSpPr>
          <p:spPr bwMode="auto">
            <a:xfrm>
              <a:off x="2277" y="1905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19" name="AutoShape 227"/>
            <p:cNvSpPr>
              <a:spLocks/>
            </p:cNvSpPr>
            <p:nvPr/>
          </p:nvSpPr>
          <p:spPr bwMode="auto">
            <a:xfrm>
              <a:off x="2294" y="1888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20" name="AutoShape 228"/>
            <p:cNvSpPr>
              <a:spLocks/>
            </p:cNvSpPr>
            <p:nvPr/>
          </p:nvSpPr>
          <p:spPr bwMode="auto">
            <a:xfrm>
              <a:off x="2277" y="1888"/>
              <a:ext cx="25" cy="2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4688"/>
                  </a:moveTo>
                  <a:lnTo>
                    <a:pt x="6912" y="21600"/>
                  </a:lnTo>
                  <a:lnTo>
                    <a:pt x="21600" y="6912"/>
                  </a:lnTo>
                  <a:lnTo>
                    <a:pt x="14688" y="0"/>
                  </a:lnTo>
                  <a:lnTo>
                    <a:pt x="0" y="14688"/>
                  </a:lnTo>
                  <a:close/>
                  <a:moveTo>
                    <a:pt x="0" y="14688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21" name="Rectangle 229"/>
            <p:cNvSpPr>
              <a:spLocks/>
            </p:cNvSpPr>
            <p:nvPr/>
          </p:nvSpPr>
          <p:spPr bwMode="auto">
            <a:xfrm>
              <a:off x="2236" y="1929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8422" name="AutoShape 230"/>
            <p:cNvSpPr>
              <a:spLocks/>
            </p:cNvSpPr>
            <p:nvPr/>
          </p:nvSpPr>
          <p:spPr bwMode="auto">
            <a:xfrm>
              <a:off x="2613" y="1645"/>
              <a:ext cx="9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23" name="AutoShape 231"/>
            <p:cNvSpPr>
              <a:spLocks/>
            </p:cNvSpPr>
            <p:nvPr/>
          </p:nvSpPr>
          <p:spPr bwMode="auto">
            <a:xfrm>
              <a:off x="2630" y="1629"/>
              <a:ext cx="9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24" name="AutoShape 232"/>
            <p:cNvSpPr>
              <a:spLocks/>
            </p:cNvSpPr>
            <p:nvPr/>
          </p:nvSpPr>
          <p:spPr bwMode="auto">
            <a:xfrm>
              <a:off x="2613" y="1629"/>
              <a:ext cx="26" cy="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4400"/>
                  </a:moveTo>
                  <a:lnTo>
                    <a:pt x="7477" y="21600"/>
                  </a:lnTo>
                  <a:lnTo>
                    <a:pt x="21600" y="7200"/>
                  </a:lnTo>
                  <a:lnTo>
                    <a:pt x="14123" y="0"/>
                  </a:lnTo>
                  <a:lnTo>
                    <a:pt x="0" y="14400"/>
                  </a:lnTo>
                  <a:close/>
                  <a:moveTo>
                    <a:pt x="0" y="1440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25" name="AutoShape 233"/>
            <p:cNvSpPr>
              <a:spLocks/>
            </p:cNvSpPr>
            <p:nvPr/>
          </p:nvSpPr>
          <p:spPr bwMode="auto">
            <a:xfrm>
              <a:off x="1604" y="1888"/>
              <a:ext cx="9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26" name="AutoShape 234"/>
            <p:cNvSpPr>
              <a:spLocks/>
            </p:cNvSpPr>
            <p:nvPr/>
          </p:nvSpPr>
          <p:spPr bwMode="auto">
            <a:xfrm>
              <a:off x="1621" y="1872"/>
              <a:ext cx="9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27" name="AutoShape 235"/>
            <p:cNvSpPr>
              <a:spLocks/>
            </p:cNvSpPr>
            <p:nvPr/>
          </p:nvSpPr>
          <p:spPr bwMode="auto">
            <a:xfrm>
              <a:off x="1604" y="1872"/>
              <a:ext cx="26" cy="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4400"/>
                  </a:moveTo>
                  <a:lnTo>
                    <a:pt x="7477" y="21600"/>
                  </a:lnTo>
                  <a:lnTo>
                    <a:pt x="21600" y="7200"/>
                  </a:lnTo>
                  <a:lnTo>
                    <a:pt x="14123" y="0"/>
                  </a:lnTo>
                  <a:lnTo>
                    <a:pt x="0" y="14400"/>
                  </a:lnTo>
                  <a:close/>
                  <a:moveTo>
                    <a:pt x="0" y="1440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28" name="Rectangle 236"/>
            <p:cNvSpPr>
              <a:spLocks/>
            </p:cNvSpPr>
            <p:nvPr/>
          </p:nvSpPr>
          <p:spPr bwMode="auto">
            <a:xfrm>
              <a:off x="1520" y="1913"/>
              <a:ext cx="14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100</a:t>
              </a:r>
            </a:p>
          </p:txBody>
        </p:sp>
        <p:sp>
          <p:nvSpPr>
            <p:cNvPr id="8429" name="AutoShape 237"/>
            <p:cNvSpPr>
              <a:spLocks/>
            </p:cNvSpPr>
            <p:nvPr/>
          </p:nvSpPr>
          <p:spPr bwMode="auto">
            <a:xfrm>
              <a:off x="923" y="1872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30" name="AutoShape 238"/>
            <p:cNvSpPr>
              <a:spLocks/>
            </p:cNvSpPr>
            <p:nvPr/>
          </p:nvSpPr>
          <p:spPr bwMode="auto">
            <a:xfrm>
              <a:off x="940" y="1856"/>
              <a:ext cx="9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31" name="AutoShape 239"/>
            <p:cNvSpPr>
              <a:spLocks/>
            </p:cNvSpPr>
            <p:nvPr/>
          </p:nvSpPr>
          <p:spPr bwMode="auto">
            <a:xfrm>
              <a:off x="923" y="1856"/>
              <a:ext cx="26" cy="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4400"/>
                  </a:moveTo>
                  <a:lnTo>
                    <a:pt x="6646" y="21600"/>
                  </a:lnTo>
                  <a:lnTo>
                    <a:pt x="21600" y="7200"/>
                  </a:lnTo>
                  <a:lnTo>
                    <a:pt x="14123" y="0"/>
                  </a:lnTo>
                  <a:lnTo>
                    <a:pt x="0" y="14400"/>
                  </a:lnTo>
                  <a:close/>
                  <a:moveTo>
                    <a:pt x="0" y="1440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32" name="Rectangle 240"/>
            <p:cNvSpPr>
              <a:spLocks/>
            </p:cNvSpPr>
            <p:nvPr/>
          </p:nvSpPr>
          <p:spPr bwMode="auto">
            <a:xfrm>
              <a:off x="847" y="1896"/>
              <a:ext cx="14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200</a:t>
              </a:r>
            </a:p>
          </p:txBody>
        </p:sp>
        <p:sp>
          <p:nvSpPr>
            <p:cNvPr id="8433" name="Rectangle 241"/>
            <p:cNvSpPr>
              <a:spLocks/>
            </p:cNvSpPr>
            <p:nvPr/>
          </p:nvSpPr>
          <p:spPr bwMode="auto">
            <a:xfrm>
              <a:off x="874" y="2059"/>
              <a:ext cx="7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Movie (0-300 of 500)</a:t>
              </a:r>
            </a:p>
          </p:txBody>
        </p:sp>
        <p:sp>
          <p:nvSpPr>
            <p:cNvPr id="8434" name="Rectangle 242"/>
            <p:cNvSpPr>
              <a:spLocks/>
            </p:cNvSpPr>
            <p:nvPr/>
          </p:nvSpPr>
          <p:spPr bwMode="auto">
            <a:xfrm>
              <a:off x="2432" y="1767"/>
              <a:ext cx="1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35" name="Rectangle 243"/>
            <p:cNvSpPr>
              <a:spLocks/>
            </p:cNvSpPr>
            <p:nvPr/>
          </p:nvSpPr>
          <p:spPr bwMode="auto">
            <a:xfrm>
              <a:off x="2432" y="1767"/>
              <a:ext cx="2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36" name="Rectangle 244"/>
            <p:cNvSpPr>
              <a:spLocks/>
            </p:cNvSpPr>
            <p:nvPr/>
          </p:nvSpPr>
          <p:spPr bwMode="auto">
            <a:xfrm>
              <a:off x="2579" y="1694"/>
              <a:ext cx="11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0.5</a:t>
              </a:r>
            </a:p>
          </p:txBody>
        </p:sp>
        <p:sp>
          <p:nvSpPr>
            <p:cNvPr id="8437" name="Rectangle 245"/>
            <p:cNvSpPr>
              <a:spLocks/>
            </p:cNvSpPr>
            <p:nvPr/>
          </p:nvSpPr>
          <p:spPr bwMode="auto">
            <a:xfrm>
              <a:off x="440" y="1718"/>
              <a:ext cx="17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38" name="Rectangle 246"/>
            <p:cNvSpPr>
              <a:spLocks/>
            </p:cNvSpPr>
            <p:nvPr/>
          </p:nvSpPr>
          <p:spPr bwMode="auto">
            <a:xfrm>
              <a:off x="2277" y="1905"/>
              <a:ext cx="1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39" name="Rectangle 247"/>
            <p:cNvSpPr>
              <a:spLocks/>
            </p:cNvSpPr>
            <p:nvPr/>
          </p:nvSpPr>
          <p:spPr bwMode="auto">
            <a:xfrm>
              <a:off x="2251" y="1905"/>
              <a:ext cx="2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40" name="Rectangle 248"/>
            <p:cNvSpPr>
              <a:spLocks/>
            </p:cNvSpPr>
            <p:nvPr/>
          </p:nvSpPr>
          <p:spPr bwMode="auto">
            <a:xfrm>
              <a:off x="2391" y="1832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8441" name="Rectangle 249"/>
            <p:cNvSpPr>
              <a:spLocks/>
            </p:cNvSpPr>
            <p:nvPr/>
          </p:nvSpPr>
          <p:spPr bwMode="auto">
            <a:xfrm>
              <a:off x="259" y="1856"/>
              <a:ext cx="17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42" name="Rectangle 250"/>
            <p:cNvSpPr>
              <a:spLocks/>
            </p:cNvSpPr>
            <p:nvPr/>
          </p:nvSpPr>
          <p:spPr bwMode="auto">
            <a:xfrm>
              <a:off x="2642" y="1799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Link</a:t>
              </a:r>
            </a:p>
          </p:txBody>
        </p:sp>
        <p:sp>
          <p:nvSpPr>
            <p:cNvPr id="8443" name="AutoShape 251"/>
            <p:cNvSpPr>
              <a:spLocks/>
            </p:cNvSpPr>
            <p:nvPr/>
          </p:nvSpPr>
          <p:spPr bwMode="auto">
            <a:xfrm>
              <a:off x="259" y="1856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44" name="AutoShape 252"/>
            <p:cNvSpPr>
              <a:spLocks/>
            </p:cNvSpPr>
            <p:nvPr/>
          </p:nvSpPr>
          <p:spPr bwMode="auto">
            <a:xfrm>
              <a:off x="259" y="1597"/>
              <a:ext cx="336" cy="26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953"/>
                  </a:moveTo>
                  <a:lnTo>
                    <a:pt x="514" y="21600"/>
                  </a:lnTo>
                  <a:lnTo>
                    <a:pt x="21600" y="647"/>
                  </a:lnTo>
                  <a:lnTo>
                    <a:pt x="21021" y="0"/>
                  </a:lnTo>
                  <a:lnTo>
                    <a:pt x="0" y="20953"/>
                  </a:lnTo>
                  <a:close/>
                  <a:moveTo>
                    <a:pt x="0" y="20953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45" name="AutoShape 253"/>
            <p:cNvSpPr>
              <a:spLocks/>
            </p:cNvSpPr>
            <p:nvPr/>
          </p:nvSpPr>
          <p:spPr bwMode="auto">
            <a:xfrm>
              <a:off x="2294" y="1621"/>
              <a:ext cx="336" cy="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46" name="Rectangle 254"/>
            <p:cNvSpPr>
              <a:spLocks/>
            </p:cNvSpPr>
            <p:nvPr/>
          </p:nvSpPr>
          <p:spPr bwMode="auto">
            <a:xfrm>
              <a:off x="259" y="1856"/>
              <a:ext cx="17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47" name="Rectangle 255"/>
            <p:cNvSpPr>
              <a:spLocks/>
            </p:cNvSpPr>
            <p:nvPr/>
          </p:nvSpPr>
          <p:spPr bwMode="auto">
            <a:xfrm>
              <a:off x="33" y="1783"/>
              <a:ext cx="21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client</a:t>
              </a:r>
            </a:p>
          </p:txBody>
        </p:sp>
        <p:sp>
          <p:nvSpPr>
            <p:cNvPr id="8448" name="AutoShape 256"/>
            <p:cNvSpPr>
              <a:spLocks/>
            </p:cNvSpPr>
            <p:nvPr/>
          </p:nvSpPr>
          <p:spPr bwMode="auto">
            <a:xfrm>
              <a:off x="259" y="1589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49" name="AutoShape 257"/>
            <p:cNvSpPr>
              <a:spLocks/>
            </p:cNvSpPr>
            <p:nvPr/>
          </p:nvSpPr>
          <p:spPr bwMode="auto">
            <a:xfrm>
              <a:off x="259" y="1548"/>
              <a:ext cx="69" cy="4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8073"/>
                  </a:moveTo>
                  <a:lnTo>
                    <a:pt x="2504" y="21600"/>
                  </a:lnTo>
                  <a:lnTo>
                    <a:pt x="21600" y="3527"/>
                  </a:lnTo>
                  <a:lnTo>
                    <a:pt x="18783" y="0"/>
                  </a:lnTo>
                  <a:lnTo>
                    <a:pt x="0" y="18073"/>
                  </a:lnTo>
                  <a:close/>
                  <a:moveTo>
                    <a:pt x="0" y="18073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50" name="AutoShape 258"/>
            <p:cNvSpPr>
              <a:spLocks/>
            </p:cNvSpPr>
            <p:nvPr/>
          </p:nvSpPr>
          <p:spPr bwMode="auto">
            <a:xfrm>
              <a:off x="2570" y="1362"/>
              <a:ext cx="60" cy="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51" name="Rectangle 259"/>
            <p:cNvSpPr>
              <a:spLocks/>
            </p:cNvSpPr>
            <p:nvPr/>
          </p:nvSpPr>
          <p:spPr bwMode="auto">
            <a:xfrm>
              <a:off x="259" y="1589"/>
              <a:ext cx="17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52" name="Rectangle 260"/>
            <p:cNvSpPr>
              <a:spLocks/>
            </p:cNvSpPr>
            <p:nvPr/>
          </p:nvSpPr>
          <p:spPr bwMode="auto">
            <a:xfrm>
              <a:off x="184" y="1524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8453" name="AutoShape 261"/>
            <p:cNvSpPr>
              <a:spLocks/>
            </p:cNvSpPr>
            <p:nvPr/>
          </p:nvSpPr>
          <p:spPr bwMode="auto">
            <a:xfrm>
              <a:off x="259" y="1329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54" name="AutoShape 262"/>
            <p:cNvSpPr>
              <a:spLocks/>
            </p:cNvSpPr>
            <p:nvPr/>
          </p:nvSpPr>
          <p:spPr bwMode="auto">
            <a:xfrm>
              <a:off x="259" y="1070"/>
              <a:ext cx="353" cy="26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953"/>
                  </a:moveTo>
                  <a:lnTo>
                    <a:pt x="490" y="21600"/>
                  </a:lnTo>
                  <a:lnTo>
                    <a:pt x="21600" y="647"/>
                  </a:lnTo>
                  <a:lnTo>
                    <a:pt x="21110" y="0"/>
                  </a:lnTo>
                  <a:lnTo>
                    <a:pt x="0" y="20953"/>
                  </a:lnTo>
                  <a:close/>
                  <a:moveTo>
                    <a:pt x="0" y="20953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55" name="Rectangle 263"/>
            <p:cNvSpPr>
              <a:spLocks/>
            </p:cNvSpPr>
            <p:nvPr/>
          </p:nvSpPr>
          <p:spPr bwMode="auto">
            <a:xfrm>
              <a:off x="259" y="1329"/>
              <a:ext cx="17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56" name="Rectangle 264"/>
            <p:cNvSpPr>
              <a:spLocks/>
            </p:cNvSpPr>
            <p:nvPr/>
          </p:nvSpPr>
          <p:spPr bwMode="auto">
            <a:xfrm>
              <a:off x="184" y="1264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</a:t>
              </a:r>
            </a:p>
          </p:txBody>
        </p:sp>
        <p:sp>
          <p:nvSpPr>
            <p:cNvPr id="8457" name="AutoShape 265"/>
            <p:cNvSpPr>
              <a:spLocks/>
            </p:cNvSpPr>
            <p:nvPr/>
          </p:nvSpPr>
          <p:spPr bwMode="auto">
            <a:xfrm>
              <a:off x="259" y="1062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58" name="AutoShape 266"/>
            <p:cNvSpPr>
              <a:spLocks/>
            </p:cNvSpPr>
            <p:nvPr/>
          </p:nvSpPr>
          <p:spPr bwMode="auto">
            <a:xfrm>
              <a:off x="259" y="794"/>
              <a:ext cx="362" cy="2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974"/>
                  </a:moveTo>
                  <a:lnTo>
                    <a:pt x="477" y="21600"/>
                  </a:lnTo>
                  <a:lnTo>
                    <a:pt x="21600" y="626"/>
                  </a:lnTo>
                  <a:lnTo>
                    <a:pt x="21063" y="0"/>
                  </a:lnTo>
                  <a:lnTo>
                    <a:pt x="0" y="20974"/>
                  </a:lnTo>
                  <a:close/>
                  <a:moveTo>
                    <a:pt x="0" y="20974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8459" name="Group 267"/>
            <p:cNvGrpSpPr>
              <a:grpSpLocks/>
            </p:cNvGrpSpPr>
            <p:nvPr/>
          </p:nvGrpSpPr>
          <p:grpSpPr bwMode="auto">
            <a:xfrm>
              <a:off x="612" y="794"/>
              <a:ext cx="53" cy="9"/>
              <a:chOff x="0" y="0"/>
              <a:chExt cx="53" cy="9"/>
            </a:xfrm>
          </p:grpSpPr>
          <p:sp>
            <p:nvSpPr>
              <p:cNvPr id="8460" name="Rectangle 268"/>
              <p:cNvSpPr>
                <a:spLocks/>
              </p:cNvSpPr>
              <p:nvPr/>
            </p:nvSpPr>
            <p:spPr bwMode="auto">
              <a:xfrm>
                <a:off x="43" y="8"/>
                <a:ext cx="9" cy="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61" name="Rectangle 269"/>
              <p:cNvSpPr>
                <a:spLocks/>
              </p:cNvSpPr>
              <p:nvPr/>
            </p:nvSpPr>
            <p:spPr bwMode="auto">
              <a:xfrm>
                <a:off x="43" y="8"/>
                <a:ext cx="9" cy="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62" name="Rectangle 270"/>
              <p:cNvSpPr>
                <a:spLocks/>
              </p:cNvSpPr>
              <p:nvPr/>
            </p:nvSpPr>
            <p:spPr bwMode="auto">
              <a:xfrm>
                <a:off x="43" y="8"/>
                <a:ext cx="9" cy="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63" name="Rectangle 271"/>
              <p:cNvSpPr>
                <a:spLocks/>
              </p:cNvSpPr>
              <p:nvPr/>
            </p:nvSpPr>
            <p:spPr bwMode="auto">
              <a:xfrm>
                <a:off x="52" y="0"/>
                <a:ext cx="1" cy="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64" name="Rectangle 272"/>
              <p:cNvSpPr>
                <a:spLocks/>
              </p:cNvSpPr>
              <p:nvPr/>
            </p:nvSpPr>
            <p:spPr bwMode="auto">
              <a:xfrm>
                <a:off x="43" y="8"/>
                <a:ext cx="9" cy="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65" name="Rectangle 273"/>
              <p:cNvSpPr>
                <a:spLocks/>
              </p:cNvSpPr>
              <p:nvPr/>
            </p:nvSpPr>
            <p:spPr bwMode="auto">
              <a:xfrm>
                <a:off x="43" y="8"/>
                <a:ext cx="9" cy="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66" name="Rectangle 274"/>
              <p:cNvSpPr>
                <a:spLocks/>
              </p:cNvSpPr>
              <p:nvPr/>
            </p:nvSpPr>
            <p:spPr bwMode="auto">
              <a:xfrm>
                <a:off x="43" y="8"/>
                <a:ext cx="9" cy="1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67" name="Rectangle 275"/>
              <p:cNvSpPr>
                <a:spLocks/>
              </p:cNvSpPr>
              <p:nvPr/>
            </p:nvSpPr>
            <p:spPr bwMode="auto">
              <a:xfrm>
                <a:off x="43" y="0"/>
                <a:ext cx="1" cy="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68" name="Rectangle 276"/>
              <p:cNvSpPr>
                <a:spLocks/>
              </p:cNvSpPr>
              <p:nvPr/>
            </p:nvSpPr>
            <p:spPr bwMode="auto">
              <a:xfrm>
                <a:off x="52" y="0"/>
                <a:ext cx="1" cy="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69" name="Rectangle 277"/>
              <p:cNvSpPr>
                <a:spLocks/>
              </p:cNvSpPr>
              <p:nvPr/>
            </p:nvSpPr>
            <p:spPr bwMode="auto">
              <a:xfrm>
                <a:off x="43" y="0"/>
                <a:ext cx="9" cy="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70" name="AutoShape 278"/>
              <p:cNvSpPr>
                <a:spLocks/>
              </p:cNvSpPr>
              <p:nvPr/>
            </p:nvSpPr>
            <p:spPr bwMode="auto">
              <a:xfrm>
                <a:off x="0" y="0"/>
                <a:ext cx="9" cy="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71" name="Rectangle 279"/>
              <p:cNvSpPr>
                <a:spLocks/>
              </p:cNvSpPr>
              <p:nvPr/>
            </p:nvSpPr>
            <p:spPr bwMode="auto">
              <a:xfrm>
                <a:off x="0" y="0"/>
                <a:ext cx="1" cy="8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72" name="Rectangle 280"/>
              <p:cNvSpPr>
                <a:spLocks/>
              </p:cNvSpPr>
              <p:nvPr/>
            </p:nvSpPr>
            <p:spPr bwMode="auto">
              <a:xfrm>
                <a:off x="52" y="0"/>
                <a:ext cx="1" cy="8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73" name="Rectangle 281"/>
              <p:cNvSpPr>
                <a:spLocks/>
              </p:cNvSpPr>
              <p:nvPr/>
            </p:nvSpPr>
            <p:spPr bwMode="auto">
              <a:xfrm>
                <a:off x="0" y="0"/>
                <a:ext cx="52" cy="8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8474" name="Rectangle 282"/>
            <p:cNvSpPr>
              <a:spLocks/>
            </p:cNvSpPr>
            <p:nvPr/>
          </p:nvSpPr>
          <p:spPr bwMode="auto">
            <a:xfrm>
              <a:off x="259" y="1062"/>
              <a:ext cx="17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75" name="Rectangle 283"/>
            <p:cNvSpPr>
              <a:spLocks/>
            </p:cNvSpPr>
            <p:nvPr/>
          </p:nvSpPr>
          <p:spPr bwMode="auto">
            <a:xfrm>
              <a:off x="184" y="997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3</a:t>
              </a:r>
            </a:p>
          </p:txBody>
        </p:sp>
        <p:sp>
          <p:nvSpPr>
            <p:cNvPr id="8476" name="AutoShape 284"/>
            <p:cNvSpPr>
              <a:spLocks/>
            </p:cNvSpPr>
            <p:nvPr/>
          </p:nvSpPr>
          <p:spPr bwMode="auto">
            <a:xfrm>
              <a:off x="259" y="802"/>
              <a:ext cx="8" cy="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77" name="AutoShape 285"/>
            <p:cNvSpPr>
              <a:spLocks/>
            </p:cNvSpPr>
            <p:nvPr/>
          </p:nvSpPr>
          <p:spPr bwMode="auto">
            <a:xfrm>
              <a:off x="612" y="527"/>
              <a:ext cx="9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78" name="AutoShape 286"/>
            <p:cNvSpPr>
              <a:spLocks/>
            </p:cNvSpPr>
            <p:nvPr/>
          </p:nvSpPr>
          <p:spPr bwMode="auto">
            <a:xfrm>
              <a:off x="259" y="527"/>
              <a:ext cx="362" cy="2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915"/>
                  </a:moveTo>
                  <a:lnTo>
                    <a:pt x="477" y="21600"/>
                  </a:lnTo>
                  <a:lnTo>
                    <a:pt x="21600" y="608"/>
                  </a:lnTo>
                  <a:lnTo>
                    <a:pt x="21063" y="0"/>
                  </a:lnTo>
                  <a:lnTo>
                    <a:pt x="0" y="20915"/>
                  </a:lnTo>
                  <a:close/>
                  <a:moveTo>
                    <a:pt x="0" y="20915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79" name="Rectangle 287"/>
            <p:cNvSpPr>
              <a:spLocks/>
            </p:cNvSpPr>
            <p:nvPr/>
          </p:nvSpPr>
          <p:spPr bwMode="auto">
            <a:xfrm>
              <a:off x="612" y="527"/>
              <a:ext cx="52" cy="8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80" name="AutoShape 288"/>
            <p:cNvSpPr>
              <a:spLocks/>
            </p:cNvSpPr>
            <p:nvPr/>
          </p:nvSpPr>
          <p:spPr bwMode="auto">
            <a:xfrm>
              <a:off x="1207" y="543"/>
              <a:ext cx="1423" cy="4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4215"/>
                  </a:lnTo>
                  <a:lnTo>
                    <a:pt x="21600" y="21600"/>
                  </a:lnTo>
                  <a:lnTo>
                    <a:pt x="21600" y="17385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81" name="Rectangle 289"/>
            <p:cNvSpPr>
              <a:spLocks/>
            </p:cNvSpPr>
            <p:nvPr/>
          </p:nvSpPr>
          <p:spPr bwMode="auto">
            <a:xfrm>
              <a:off x="259" y="802"/>
              <a:ext cx="17" cy="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82" name="Rectangle 290"/>
            <p:cNvSpPr>
              <a:spLocks/>
            </p:cNvSpPr>
            <p:nvPr/>
          </p:nvSpPr>
          <p:spPr bwMode="auto">
            <a:xfrm>
              <a:off x="184" y="738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4</a:t>
              </a:r>
            </a:p>
          </p:txBody>
        </p:sp>
        <p:sp>
          <p:nvSpPr>
            <p:cNvPr id="8483" name="AutoShape 291"/>
            <p:cNvSpPr>
              <a:spLocks/>
            </p:cNvSpPr>
            <p:nvPr/>
          </p:nvSpPr>
          <p:spPr bwMode="auto">
            <a:xfrm>
              <a:off x="259" y="543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84" name="AutoShape 292"/>
            <p:cNvSpPr>
              <a:spLocks/>
            </p:cNvSpPr>
            <p:nvPr/>
          </p:nvSpPr>
          <p:spPr bwMode="auto">
            <a:xfrm>
              <a:off x="612" y="268"/>
              <a:ext cx="9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85" name="AutoShape 293"/>
            <p:cNvSpPr>
              <a:spLocks/>
            </p:cNvSpPr>
            <p:nvPr/>
          </p:nvSpPr>
          <p:spPr bwMode="auto">
            <a:xfrm>
              <a:off x="259" y="268"/>
              <a:ext cx="362" cy="2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989"/>
                  </a:moveTo>
                  <a:lnTo>
                    <a:pt x="477" y="21600"/>
                  </a:lnTo>
                  <a:lnTo>
                    <a:pt x="21600" y="611"/>
                  </a:lnTo>
                  <a:lnTo>
                    <a:pt x="21063" y="0"/>
                  </a:lnTo>
                  <a:lnTo>
                    <a:pt x="0" y="20989"/>
                  </a:lnTo>
                  <a:close/>
                  <a:moveTo>
                    <a:pt x="0" y="20989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86" name="AutoShape 294"/>
            <p:cNvSpPr>
              <a:spLocks/>
            </p:cNvSpPr>
            <p:nvPr/>
          </p:nvSpPr>
          <p:spPr bwMode="auto">
            <a:xfrm>
              <a:off x="612" y="268"/>
              <a:ext cx="2018" cy="5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3086"/>
                  </a:lnTo>
                  <a:lnTo>
                    <a:pt x="21600" y="21600"/>
                  </a:lnTo>
                  <a:lnTo>
                    <a:pt x="21600" y="18514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87" name="Rectangle 295"/>
            <p:cNvSpPr>
              <a:spLocks/>
            </p:cNvSpPr>
            <p:nvPr/>
          </p:nvSpPr>
          <p:spPr bwMode="auto">
            <a:xfrm>
              <a:off x="259" y="543"/>
              <a:ext cx="17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88" name="Rectangle 296"/>
            <p:cNvSpPr>
              <a:spLocks/>
            </p:cNvSpPr>
            <p:nvPr/>
          </p:nvSpPr>
          <p:spPr bwMode="auto">
            <a:xfrm>
              <a:off x="184" y="470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5</a:t>
              </a:r>
            </a:p>
          </p:txBody>
        </p:sp>
        <p:sp>
          <p:nvSpPr>
            <p:cNvPr id="8489" name="AutoShape 297"/>
            <p:cNvSpPr>
              <a:spLocks/>
            </p:cNvSpPr>
            <p:nvPr/>
          </p:nvSpPr>
          <p:spPr bwMode="auto">
            <a:xfrm>
              <a:off x="259" y="276"/>
              <a:ext cx="8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90" name="AutoShape 298"/>
            <p:cNvSpPr>
              <a:spLocks/>
            </p:cNvSpPr>
            <p:nvPr/>
          </p:nvSpPr>
          <p:spPr bwMode="auto">
            <a:xfrm>
              <a:off x="612" y="0"/>
              <a:ext cx="9" cy="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91" name="AutoShape 299"/>
            <p:cNvSpPr>
              <a:spLocks/>
            </p:cNvSpPr>
            <p:nvPr/>
          </p:nvSpPr>
          <p:spPr bwMode="auto">
            <a:xfrm>
              <a:off x="259" y="0"/>
              <a:ext cx="362" cy="2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992"/>
                  </a:moveTo>
                  <a:lnTo>
                    <a:pt x="477" y="21600"/>
                  </a:lnTo>
                  <a:lnTo>
                    <a:pt x="21600" y="608"/>
                  </a:lnTo>
                  <a:lnTo>
                    <a:pt x="21063" y="0"/>
                  </a:lnTo>
                  <a:lnTo>
                    <a:pt x="0" y="20992"/>
                  </a:lnTo>
                  <a:close/>
                  <a:moveTo>
                    <a:pt x="0" y="20992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92" name="AutoShape 300"/>
            <p:cNvSpPr>
              <a:spLocks/>
            </p:cNvSpPr>
            <p:nvPr/>
          </p:nvSpPr>
          <p:spPr bwMode="auto">
            <a:xfrm>
              <a:off x="612" y="0"/>
              <a:ext cx="2018" cy="5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3032"/>
                  </a:lnTo>
                  <a:lnTo>
                    <a:pt x="21600" y="21600"/>
                  </a:lnTo>
                  <a:lnTo>
                    <a:pt x="21600" y="18568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93" name="Rectangle 301"/>
            <p:cNvSpPr>
              <a:spLocks/>
            </p:cNvSpPr>
            <p:nvPr/>
          </p:nvSpPr>
          <p:spPr bwMode="auto">
            <a:xfrm>
              <a:off x="259" y="276"/>
              <a:ext cx="17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94" name="Rectangle 302"/>
            <p:cNvSpPr>
              <a:spLocks/>
            </p:cNvSpPr>
            <p:nvPr/>
          </p:nvSpPr>
          <p:spPr bwMode="auto">
            <a:xfrm>
              <a:off x="17" y="211"/>
              <a:ext cx="2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origin</a:t>
              </a:r>
            </a:p>
          </p:txBody>
        </p:sp>
        <p:sp>
          <p:nvSpPr>
            <p:cNvPr id="8495" name="Rectangle 303"/>
            <p:cNvSpPr>
              <a:spLocks/>
            </p:cNvSpPr>
            <p:nvPr/>
          </p:nvSpPr>
          <p:spPr bwMode="auto">
            <a:xfrm rot="-5400000">
              <a:off x="15" y="1191"/>
              <a:ext cx="6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</a:t>
              </a:r>
            </a:p>
          </p:txBody>
        </p:sp>
        <p:sp>
          <p:nvSpPr>
            <p:cNvPr id="8496" name="Rectangle 304"/>
            <p:cNvSpPr>
              <a:spLocks/>
            </p:cNvSpPr>
            <p:nvPr/>
          </p:nvSpPr>
          <p:spPr bwMode="auto">
            <a:xfrm rot="-5400000">
              <a:off x="21" y="1142"/>
              <a:ext cx="5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</a:t>
              </a:r>
            </a:p>
          </p:txBody>
        </p:sp>
        <p:sp>
          <p:nvSpPr>
            <p:cNvPr id="8497" name="Rectangle 305"/>
            <p:cNvSpPr>
              <a:spLocks/>
            </p:cNvSpPr>
            <p:nvPr/>
          </p:nvSpPr>
          <p:spPr bwMode="auto">
            <a:xfrm rot="-5400000">
              <a:off x="21" y="1093"/>
              <a:ext cx="5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</a:t>
              </a:r>
            </a:p>
          </p:txBody>
        </p:sp>
        <p:sp>
          <p:nvSpPr>
            <p:cNvPr id="8498" name="Rectangle 306"/>
            <p:cNvSpPr>
              <a:spLocks/>
            </p:cNvSpPr>
            <p:nvPr/>
          </p:nvSpPr>
          <p:spPr bwMode="auto">
            <a:xfrm rot="-5400000">
              <a:off x="19" y="1048"/>
              <a:ext cx="5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h</a:t>
              </a:r>
            </a:p>
          </p:txBody>
        </p:sp>
        <p:sp>
          <p:nvSpPr>
            <p:cNvPr id="8499" name="Rectangle 307"/>
            <p:cNvSpPr>
              <a:spLocks/>
            </p:cNvSpPr>
            <p:nvPr/>
          </p:nvSpPr>
          <p:spPr bwMode="auto">
            <a:xfrm rot="-5400000">
              <a:off x="21" y="1000"/>
              <a:ext cx="5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</a:t>
              </a:r>
            </a:p>
          </p:txBody>
        </p:sp>
        <p:sp>
          <p:nvSpPr>
            <p:cNvPr id="8500" name="Rectangle 308"/>
            <p:cNvSpPr>
              <a:spLocks/>
            </p:cNvSpPr>
            <p:nvPr/>
          </p:nvSpPr>
          <p:spPr bwMode="auto">
            <a:xfrm rot="-5400000">
              <a:off x="32" y="969"/>
              <a:ext cx="3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</a:p>
          </p:txBody>
        </p:sp>
        <p:sp>
          <p:nvSpPr>
            <p:cNvPr id="8501" name="Rectangle 309"/>
            <p:cNvSpPr>
              <a:spLocks/>
            </p:cNvSpPr>
            <p:nvPr/>
          </p:nvSpPr>
          <p:spPr bwMode="auto">
            <a:xfrm rot="-5400000">
              <a:off x="19" y="926"/>
              <a:ext cx="5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</a:t>
              </a:r>
            </a:p>
          </p:txBody>
        </p:sp>
        <p:sp>
          <p:nvSpPr>
            <p:cNvPr id="8502" name="Rectangle 310"/>
            <p:cNvSpPr>
              <a:spLocks/>
            </p:cNvSpPr>
            <p:nvPr/>
          </p:nvSpPr>
          <p:spPr bwMode="auto">
            <a:xfrm rot="-5400000">
              <a:off x="21" y="879"/>
              <a:ext cx="5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</a:t>
              </a:r>
            </a:p>
          </p:txBody>
        </p:sp>
        <p:sp>
          <p:nvSpPr>
            <p:cNvPr id="8503" name="Rectangle 311"/>
            <p:cNvSpPr>
              <a:spLocks/>
            </p:cNvSpPr>
            <p:nvPr/>
          </p:nvSpPr>
          <p:spPr bwMode="auto">
            <a:xfrm rot="-5400000">
              <a:off x="21" y="841"/>
              <a:ext cx="5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v</a:t>
              </a:r>
            </a:p>
          </p:txBody>
        </p:sp>
        <p:sp>
          <p:nvSpPr>
            <p:cNvPr id="8504" name="Rectangle 312"/>
            <p:cNvSpPr>
              <a:spLocks/>
            </p:cNvSpPr>
            <p:nvPr/>
          </p:nvSpPr>
          <p:spPr bwMode="auto">
            <a:xfrm rot="-5400000">
              <a:off x="21" y="790"/>
              <a:ext cx="53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e</a:t>
              </a:r>
            </a:p>
          </p:txBody>
        </p:sp>
        <p:sp>
          <p:nvSpPr>
            <p:cNvPr id="8505" name="Rectangle 313"/>
            <p:cNvSpPr>
              <a:spLocks/>
            </p:cNvSpPr>
            <p:nvPr/>
          </p:nvSpPr>
          <p:spPr bwMode="auto">
            <a:xfrm rot="-5400000">
              <a:off x="32" y="766"/>
              <a:ext cx="3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</a:t>
              </a:r>
            </a:p>
          </p:txBody>
        </p:sp>
        <p:sp>
          <p:nvSpPr>
            <p:cNvPr id="8506" name="Rectangle 314"/>
            <p:cNvSpPr>
              <a:spLocks/>
            </p:cNvSpPr>
            <p:nvPr/>
          </p:nvSpPr>
          <p:spPr bwMode="auto">
            <a:xfrm>
              <a:off x="2636" y="1905"/>
              <a:ext cx="1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38"/>
                </a:spcBef>
                <a:tabLst>
                  <a:tab pos="444500" algn="l"/>
                  <a:tab pos="914400" algn="l"/>
                </a:tabLst>
              </a:pPr>
              <a:r>
                <a:rPr lang="en-US" sz="1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Cost</a:t>
              </a:r>
            </a:p>
          </p:txBody>
        </p:sp>
        <p:grpSp>
          <p:nvGrpSpPr>
            <p:cNvPr id="8507" name="Group 315"/>
            <p:cNvGrpSpPr>
              <a:grpSpLocks/>
            </p:cNvGrpSpPr>
            <p:nvPr/>
          </p:nvGrpSpPr>
          <p:grpSpPr bwMode="auto">
            <a:xfrm>
              <a:off x="313" y="530"/>
              <a:ext cx="2314" cy="1113"/>
              <a:chOff x="0" y="0"/>
              <a:chExt cx="2314" cy="1113"/>
            </a:xfrm>
          </p:grpSpPr>
          <p:sp>
            <p:nvSpPr>
              <p:cNvPr id="8508" name="Line 316"/>
              <p:cNvSpPr>
                <a:spLocks noChangeShapeType="1"/>
              </p:cNvSpPr>
              <p:nvPr/>
            </p:nvSpPr>
            <p:spPr bwMode="auto">
              <a:xfrm>
                <a:off x="1488" y="569"/>
                <a:ext cx="810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9" name="Line 317"/>
              <p:cNvSpPr>
                <a:spLocks noChangeShapeType="1"/>
              </p:cNvSpPr>
              <p:nvPr/>
            </p:nvSpPr>
            <p:spPr bwMode="auto">
              <a:xfrm>
                <a:off x="1770" y="569"/>
                <a:ext cx="531" cy="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510" name="Group 318"/>
              <p:cNvGrpSpPr>
                <a:grpSpLocks/>
              </p:cNvGrpSpPr>
              <p:nvPr/>
            </p:nvGrpSpPr>
            <p:grpSpPr bwMode="auto">
              <a:xfrm>
                <a:off x="0" y="0"/>
                <a:ext cx="2314" cy="1113"/>
                <a:chOff x="0" y="0"/>
                <a:chExt cx="2314" cy="1113"/>
              </a:xfrm>
            </p:grpSpPr>
            <p:sp>
              <p:nvSpPr>
                <p:cNvPr id="8511" name="Line 31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958" y="893"/>
                  <a:ext cx="297" cy="2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2" name="Line 32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252" y="597"/>
                  <a:ext cx="36" cy="29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3" name="Line 321"/>
                <p:cNvSpPr>
                  <a:spLocks noChangeShapeType="1"/>
                </p:cNvSpPr>
                <p:nvPr/>
              </p:nvSpPr>
              <p:spPr bwMode="auto">
                <a:xfrm>
                  <a:off x="2313" y="318"/>
                  <a:ext cx="1" cy="25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4" name="Line 322"/>
                <p:cNvSpPr>
                  <a:spLocks noChangeShapeType="1"/>
                </p:cNvSpPr>
                <p:nvPr/>
              </p:nvSpPr>
              <p:spPr bwMode="auto">
                <a:xfrm flipH="1">
                  <a:off x="2286" y="573"/>
                  <a:ext cx="27" cy="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15" name="Group 32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313" cy="1110"/>
                  <a:chOff x="0" y="0"/>
                  <a:chExt cx="2313" cy="1110"/>
                </a:xfrm>
              </p:grpSpPr>
              <p:sp>
                <p:nvSpPr>
                  <p:cNvPr id="8516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46" y="574"/>
                    <a:ext cx="26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17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976" y="311"/>
                    <a:ext cx="73" cy="2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8518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313" cy="1110"/>
                    <a:chOff x="0" y="0"/>
                    <a:chExt cx="2313" cy="1110"/>
                  </a:xfrm>
                </p:grpSpPr>
                <p:sp>
                  <p:nvSpPr>
                    <p:cNvPr id="8519" name="Line 3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" y="776"/>
                      <a:ext cx="34" cy="28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8520" name="Group 3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749"/>
                      <a:ext cx="2036" cy="361"/>
                      <a:chOff x="0" y="0"/>
                      <a:chExt cx="2036" cy="361"/>
                    </a:xfrm>
                  </p:grpSpPr>
                  <p:sp>
                    <p:nvSpPr>
                      <p:cNvPr id="8521" name="Line 3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" y="31"/>
                        <a:ext cx="75" cy="26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22" name="Line 3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" y="27"/>
                        <a:ext cx="66" cy="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23" name="Line 3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5" y="0"/>
                        <a:ext cx="335" cy="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24" name="Line 3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0" y="7"/>
                        <a:ext cx="66" cy="26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25" name="Line 3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313"/>
                        <a:ext cx="1956" cy="4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26" name="Line 3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" y="291"/>
                        <a:ext cx="1814" cy="47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27" name="Line 3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4" y="273"/>
                        <a:ext cx="1562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528" name="Group 3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" y="0"/>
                      <a:ext cx="2277" cy="1030"/>
                      <a:chOff x="0" y="0"/>
                      <a:chExt cx="2277" cy="1030"/>
                    </a:xfrm>
                  </p:grpSpPr>
                  <p:sp>
                    <p:nvSpPr>
                      <p:cNvPr id="8529" name="Line 3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" y="717"/>
                        <a:ext cx="609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30" name="Line 3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7" y="687"/>
                        <a:ext cx="810" cy="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31" name="Line 3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3" y="738"/>
                        <a:ext cx="66" cy="2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32" name="Line 3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24" y="713"/>
                        <a:ext cx="59" cy="25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33" name="Line 3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9" y="998"/>
                        <a:ext cx="1284" cy="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34" name="Line 3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84" y="971"/>
                        <a:ext cx="1083" cy="3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535" name="Group 3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277" cy="973"/>
                        <a:chOff x="0" y="0"/>
                        <a:chExt cx="2277" cy="973"/>
                      </a:xfrm>
                    </p:grpSpPr>
                    <p:grpSp>
                      <p:nvGrpSpPr>
                        <p:cNvPr id="8536" name="Group 3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0" y="584"/>
                          <a:ext cx="2064" cy="389"/>
                          <a:chOff x="0" y="0"/>
                          <a:chExt cx="2064" cy="389"/>
                        </a:xfrm>
                      </p:grpSpPr>
                      <p:sp>
                        <p:nvSpPr>
                          <p:cNvPr id="8537" name="Line 3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0" y="79"/>
                            <a:ext cx="1007" cy="2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38" name="Line 3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07" y="108"/>
                            <a:ext cx="67" cy="26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39" name="Line 3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" y="54"/>
                            <a:ext cx="1284" cy="2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40" name="Line 3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14" y="85"/>
                            <a:ext cx="72" cy="26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41" name="Line 3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74" y="372"/>
                            <a:ext cx="879" cy="17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42" name="Line 3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85" y="349"/>
                            <a:ext cx="610" cy="1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43" name="Line 3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88" y="57"/>
                            <a:ext cx="72" cy="26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44" name="Line 3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560" y="328"/>
                            <a:ext cx="471" cy="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45" name="Line 3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790" y="301"/>
                            <a:ext cx="274" cy="8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46" name="Line 3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>
                            <a:off x="1731" y="40"/>
                            <a:ext cx="60" cy="26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47" name="Line 3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7" y="21"/>
                            <a:ext cx="1410" cy="3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548" name="Line 3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01" y="0"/>
                            <a:ext cx="1626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8549" name="Group 3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277" cy="776"/>
                          <a:chOff x="0" y="0"/>
                          <a:chExt cx="2277" cy="776"/>
                        </a:xfrm>
                      </p:grpSpPr>
                      <p:grpSp>
                        <p:nvGrpSpPr>
                          <p:cNvPr id="8550" name="Group 3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0" y="285"/>
                            <a:ext cx="1953" cy="307"/>
                            <a:chOff x="0" y="0"/>
                            <a:chExt cx="1953" cy="307"/>
                          </a:xfrm>
                        </p:grpSpPr>
                        <p:sp>
                          <p:nvSpPr>
                            <p:cNvPr id="8551" name="Line 3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>
                              <a:off x="0" y="0"/>
                              <a:ext cx="594" cy="2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552" name="Line 3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96" y="24"/>
                              <a:ext cx="75" cy="25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553" name="Line 3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72" y="276"/>
                              <a:ext cx="1281" cy="3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8554" name="Group 3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3" y="279"/>
                            <a:ext cx="1953" cy="314"/>
                            <a:chOff x="0" y="0"/>
                            <a:chExt cx="1953" cy="314"/>
                          </a:xfrm>
                        </p:grpSpPr>
                        <p:sp>
                          <p:nvSpPr>
                            <p:cNvPr id="8555" name="Line 3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>
                              <a:off x="0" y="0"/>
                              <a:ext cx="810" cy="3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556" name="Line 3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10" y="32"/>
                              <a:ext cx="62" cy="24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557" name="Line 36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72" y="281"/>
                              <a:ext cx="1081" cy="3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8558" name="Group 3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2277" cy="776"/>
                            <a:chOff x="0" y="0"/>
                            <a:chExt cx="2277" cy="776"/>
                          </a:xfrm>
                        </p:grpSpPr>
                        <p:grpSp>
                          <p:nvGrpSpPr>
                            <p:cNvPr id="8559" name="Group 36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0" y="0"/>
                              <a:ext cx="1803" cy="776"/>
                              <a:chOff x="0" y="0"/>
                              <a:chExt cx="1803" cy="776"/>
                            </a:xfrm>
                          </p:grpSpPr>
                          <p:sp>
                            <p:nvSpPr>
                              <p:cNvPr id="8560" name="Line 36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 flipH="1">
                                <a:off x="0" y="582"/>
                                <a:ext cx="254" cy="194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61" name="Line 36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 flipH="1">
                                <a:off x="251" y="291"/>
                                <a:ext cx="40" cy="291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62" name="Line 37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 flipH="1">
                                <a:off x="290" y="264"/>
                                <a:ext cx="30" cy="3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63" name="Line 37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 flipH="1">
                                <a:off x="320" y="0"/>
                                <a:ext cx="1" cy="264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64" name="Line 37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20" y="0"/>
                                <a:ext cx="541" cy="16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65" name="Line 37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863" y="18"/>
                                <a:ext cx="69" cy="265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66" name="Line 37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>
                                <a:off x="320" y="268"/>
                                <a:ext cx="1483" cy="43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8567" name="Group 37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91" y="294"/>
                              <a:ext cx="1959" cy="304"/>
                              <a:chOff x="0" y="0"/>
                              <a:chExt cx="1959" cy="304"/>
                            </a:xfrm>
                          </p:grpSpPr>
                          <p:sp>
                            <p:nvSpPr>
                              <p:cNvPr id="8568" name="Line 37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0" y="0"/>
                                <a:ext cx="473" cy="8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69" name="Line 37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73" y="11"/>
                                <a:ext cx="65" cy="262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70" name="Line 37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39" y="273"/>
                                <a:ext cx="1420" cy="31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grpSp>
                          <p:nvGrpSpPr>
                            <p:cNvPr id="8571" name="Group 37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9" y="269"/>
                              <a:ext cx="1968" cy="324"/>
                              <a:chOff x="0" y="0"/>
                              <a:chExt cx="1968" cy="323"/>
                            </a:xfrm>
                          </p:grpSpPr>
                          <p:sp>
                            <p:nvSpPr>
                              <p:cNvPr id="8572" name="Line 38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21" y="14"/>
                                <a:ext cx="1347" cy="34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73" name="Line 38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>
                                <a:off x="0" y="5"/>
                                <a:ext cx="1079" cy="36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74" name="Line 38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>
                                <a:off x="5" y="2"/>
                                <a:ext cx="1212" cy="39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75" name="Line 38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>
                                <a:off x="9" y="0"/>
                                <a:ext cx="1343" cy="41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76" name="Line 38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77" y="44"/>
                                <a:ext cx="66" cy="253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77" name="Line 38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935" y="41"/>
                                <a:ext cx="66" cy="25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78" name="Line 38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004" y="293"/>
                                <a:ext cx="940" cy="3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79" name="Line 38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353" y="44"/>
                                <a:ext cx="72" cy="255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80" name="Line 38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217" y="44"/>
                                <a:ext cx="69" cy="253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581" name="Line 3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287" y="297"/>
                                <a:ext cx="669" cy="16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  <p:sp>
                <p:nvSpPr>
                  <p:cNvPr id="8582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1839" y="314"/>
                    <a:ext cx="69" cy="25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83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1908" y="569"/>
                    <a:ext cx="398" cy="1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8584" name="Group 392"/>
          <p:cNvGrpSpPr>
            <a:grpSpLocks/>
          </p:cNvGrpSpPr>
          <p:nvPr/>
        </p:nvGrpSpPr>
        <p:grpSpPr bwMode="auto">
          <a:xfrm>
            <a:off x="604838" y="3465513"/>
            <a:ext cx="3416300" cy="1325562"/>
            <a:chOff x="0" y="0"/>
            <a:chExt cx="2152" cy="835"/>
          </a:xfrm>
        </p:grpSpPr>
        <p:sp>
          <p:nvSpPr>
            <p:cNvPr id="8585" name="Line 393"/>
            <p:cNvSpPr>
              <a:spLocks noChangeShapeType="1"/>
            </p:cNvSpPr>
            <p:nvPr/>
          </p:nvSpPr>
          <p:spPr bwMode="auto">
            <a:xfrm>
              <a:off x="1656" y="297"/>
              <a:ext cx="491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586" name="Group 394"/>
            <p:cNvGrpSpPr>
              <a:grpSpLocks/>
            </p:cNvGrpSpPr>
            <p:nvPr/>
          </p:nvGrpSpPr>
          <p:grpSpPr bwMode="auto">
            <a:xfrm>
              <a:off x="0" y="0"/>
              <a:ext cx="2152" cy="835"/>
              <a:chOff x="0" y="0"/>
              <a:chExt cx="2152" cy="835"/>
            </a:xfrm>
          </p:grpSpPr>
          <p:grpSp>
            <p:nvGrpSpPr>
              <p:cNvPr id="8587" name="Group 395"/>
              <p:cNvGrpSpPr>
                <a:grpSpLocks/>
              </p:cNvGrpSpPr>
              <p:nvPr/>
            </p:nvGrpSpPr>
            <p:grpSpPr bwMode="auto">
              <a:xfrm>
                <a:off x="0" y="0"/>
                <a:ext cx="2152" cy="835"/>
                <a:chOff x="0" y="0"/>
                <a:chExt cx="2152" cy="835"/>
              </a:xfrm>
            </p:grpSpPr>
            <p:sp>
              <p:nvSpPr>
                <p:cNvPr id="8588" name="Line 396"/>
                <p:cNvSpPr>
                  <a:spLocks noChangeShapeType="1"/>
                </p:cNvSpPr>
                <p:nvPr/>
              </p:nvSpPr>
              <p:spPr bwMode="auto">
                <a:xfrm>
                  <a:off x="319" y="21"/>
                  <a:ext cx="62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9" name="Line 397"/>
                <p:cNvSpPr>
                  <a:spLocks noChangeShapeType="1"/>
                </p:cNvSpPr>
                <p:nvPr/>
              </p:nvSpPr>
              <p:spPr bwMode="auto">
                <a:xfrm>
                  <a:off x="318" y="19"/>
                  <a:ext cx="255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90" name="Group 39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152" cy="835"/>
                  <a:chOff x="0" y="0"/>
                  <a:chExt cx="2152" cy="835"/>
                </a:xfrm>
              </p:grpSpPr>
              <p:sp>
                <p:nvSpPr>
                  <p:cNvPr id="8591" name="Line 399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308" y="287"/>
                    <a:ext cx="1565" cy="3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2" name="Line 400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382" y="276"/>
                    <a:ext cx="1568" cy="4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3" name="Line 401"/>
                  <p:cNvSpPr>
                    <a:spLocks noChangeShapeType="1"/>
                  </p:cNvSpPr>
                  <p:nvPr/>
                </p:nvSpPr>
                <p:spPr bwMode="auto">
                  <a:xfrm>
                    <a:off x="885" y="283"/>
                    <a:ext cx="1253" cy="3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94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401" y="292"/>
                    <a:ext cx="745" cy="1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8595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152" cy="835"/>
                    <a:chOff x="0" y="0"/>
                    <a:chExt cx="2152" cy="835"/>
                  </a:xfrm>
                </p:grpSpPr>
                <p:grpSp>
                  <p:nvGrpSpPr>
                    <p:cNvPr id="8596" name="Group 4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2152" cy="835"/>
                      <a:chOff x="0" y="0"/>
                      <a:chExt cx="2152" cy="835"/>
                    </a:xfrm>
                  </p:grpSpPr>
                  <p:sp>
                    <p:nvSpPr>
                      <p:cNvPr id="8597" name="Line 4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3" y="581"/>
                        <a:ext cx="120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98" name="Line 406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 flipH="1">
                        <a:off x="1935" y="588"/>
                        <a:ext cx="196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599" name="Line 4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322"/>
                        <a:ext cx="63" cy="2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00" name="Line 408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1950" y="321"/>
                        <a:ext cx="64" cy="26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01" name="Line 4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88" y="606"/>
                        <a:ext cx="509" cy="1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02" name="Line 4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27" y="348"/>
                        <a:ext cx="66" cy="25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03" name="Line 411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273" y="312"/>
                        <a:ext cx="1255" cy="3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604" name="Group 4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2152" cy="835"/>
                        <a:chOff x="0" y="0"/>
                        <a:chExt cx="2152" cy="835"/>
                      </a:xfrm>
                    </p:grpSpPr>
                    <p:sp>
                      <p:nvSpPr>
                        <p:cNvPr id="8605" name="AutoShape 4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3" y="447"/>
                          <a:ext cx="65" cy="256"/>
                        </a:xfrm>
                        <a:custGeom>
                          <a:avLst/>
                          <a:gdLst/>
                          <a:ahLst/>
                          <a:cxnLst/>
                          <a:rect l="0" t="0" r="r" b="b"/>
                          <a:pathLst>
                            <a:path w="21600" h="21600">
                              <a:moveTo>
                                <a:pt x="2658" y="0"/>
                              </a:moveTo>
                              <a:lnTo>
                                <a:pt x="0" y="0"/>
                              </a:lnTo>
                              <a:lnTo>
                                <a:pt x="18942" y="21600"/>
                              </a:lnTo>
                              <a:lnTo>
                                <a:pt x="21600" y="21600"/>
                              </a:lnTo>
                              <a:lnTo>
                                <a:pt x="2658" y="0"/>
                              </a:lnTo>
                              <a:close/>
                              <a:moveTo>
                                <a:pt x="2658" y="0"/>
                              </a:moveTo>
                            </a:path>
                          </a:pathLst>
                        </a:custGeom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  <a:ln w="12700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</p:spPr>
                      <p:txBody>
                        <a:bodyPr lIns="0" tIns="0" rIns="0" bIns="0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8606" name="Group 4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2152" cy="835"/>
                          <a:chOff x="0" y="0"/>
                          <a:chExt cx="2152" cy="835"/>
                        </a:xfrm>
                      </p:grpSpPr>
                      <p:grpSp>
                        <p:nvGrpSpPr>
                          <p:cNvPr id="8607" name="Group 4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0" y="1"/>
                            <a:ext cx="1822" cy="833"/>
                            <a:chOff x="0" y="0"/>
                            <a:chExt cx="1821" cy="832"/>
                          </a:xfrm>
                        </p:grpSpPr>
                        <p:sp>
                          <p:nvSpPr>
                            <p:cNvPr id="8608" name="Line 4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577" y="41"/>
                              <a:ext cx="62" cy="26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8609" name="Group 4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88" y="304"/>
                              <a:ext cx="332" cy="528"/>
                              <a:chOff x="0" y="0"/>
                              <a:chExt cx="332" cy="528"/>
                            </a:xfrm>
                          </p:grpSpPr>
                          <p:sp>
                            <p:nvSpPr>
                              <p:cNvPr id="8610" name="Line 41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 flipH="1">
                                <a:off x="0" y="282"/>
                                <a:ext cx="315" cy="246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611" name="Line 4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 flipH="1">
                                <a:off x="315" y="9"/>
                                <a:ext cx="5" cy="273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8612" name="Line 4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rot="10800000" flipH="1">
                                <a:off x="318" y="0"/>
                                <a:ext cx="14" cy="1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8613" name="Line 42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637" y="300"/>
                              <a:ext cx="184" cy="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14" name="Line 42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>
                              <a:off x="0" y="0"/>
                              <a:ext cx="1576" cy="4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8615" name="Group 4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1822" cy="835"/>
                            <a:chOff x="0" y="0"/>
                            <a:chExt cx="1822" cy="835"/>
                          </a:xfrm>
                        </p:grpSpPr>
                        <p:sp>
                          <p:nvSpPr>
                            <p:cNvPr id="8616" name="Line 4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>
                              <a:off x="3" y="788"/>
                              <a:ext cx="1819" cy="4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17" name="Line 4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 flipH="1">
                              <a:off x="0" y="733"/>
                              <a:ext cx="69" cy="5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18" name="Line 42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 flipH="1">
                              <a:off x="69" y="444"/>
                              <a:ext cx="38" cy="28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19" name="Line 42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 flipH="1">
                              <a:off x="109" y="282"/>
                              <a:ext cx="198" cy="16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20" name="Line 42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 flipH="1">
                              <a:off x="310" y="19"/>
                              <a:ext cx="5" cy="26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21" name="Line 42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 flipH="1">
                              <a:off x="315" y="0"/>
                              <a:ext cx="15" cy="2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8622" name="Group 4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38" y="338"/>
                            <a:ext cx="1921" cy="388"/>
                            <a:chOff x="0" y="0"/>
                            <a:chExt cx="1921" cy="387"/>
                          </a:xfrm>
                        </p:grpSpPr>
                        <p:sp>
                          <p:nvSpPr>
                            <p:cNvPr id="8623" name="Line 43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162" y="286"/>
                              <a:ext cx="759" cy="1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24" name="Line 43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85" y="312"/>
                              <a:ext cx="997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25" name="Line 4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03" y="328"/>
                              <a:ext cx="1245" cy="3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26" name="Line 43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108" y="24"/>
                              <a:ext cx="56" cy="261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27" name="Line 4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19" y="49"/>
                              <a:ext cx="66" cy="26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28" name="Line 4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40" y="73"/>
                              <a:ext cx="61" cy="25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29" name="Line 4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>
                              <a:off x="103" y="0"/>
                              <a:ext cx="1004" cy="2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30" name="Line 4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>
                              <a:off x="66" y="30"/>
                              <a:ext cx="753" cy="1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31" name="Line 4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>
                              <a:off x="36" y="55"/>
                              <a:ext cx="502" cy="1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32" name="Line 4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rot="10800000">
                              <a:off x="0" y="82"/>
                              <a:ext cx="250" cy="7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33" name="Line 4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49" y="88"/>
                              <a:ext cx="66" cy="26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8634" name="Line 4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15" y="352"/>
                              <a:ext cx="1495" cy="3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8635" name="Line 4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" y="763"/>
                          <a:ext cx="1813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36" name="Line 4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5" y="706"/>
                          <a:ext cx="1759" cy="4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37" name="Line 4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" y="735"/>
                          <a:ext cx="1826" cy="4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638" name="Line 4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0" y="24"/>
                      <a:ext cx="58" cy="2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39" name="Line 447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324" y="12"/>
                      <a:ext cx="495" cy="1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40" name="Line 4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9" y="30"/>
                      <a:ext cx="66" cy="25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41" name="Line 4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4" y="30"/>
                      <a:ext cx="69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42" name="Line 4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7" y="37"/>
                      <a:ext cx="63" cy="2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43" name="Line 4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33" y="34"/>
                      <a:ext cx="66" cy="25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44" name="Line 452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330" y="6"/>
                      <a:ext cx="1003" cy="3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8645" name="Line 453"/>
              <p:cNvSpPr>
                <a:spLocks noChangeShapeType="1"/>
              </p:cNvSpPr>
              <p:nvPr/>
            </p:nvSpPr>
            <p:spPr bwMode="auto">
              <a:xfrm>
                <a:off x="107" y="444"/>
                <a:ext cx="55" cy="2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646" name="AutoShape 454"/>
          <p:cNvSpPr>
            <a:spLocks/>
          </p:cNvSpPr>
          <p:nvPr/>
        </p:nvSpPr>
        <p:spPr bwMode="auto">
          <a:xfrm>
            <a:off x="6084888" y="2565400"/>
            <a:ext cx="684212" cy="18367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47" name="Group 455"/>
          <p:cNvGrpSpPr>
            <a:grpSpLocks/>
          </p:cNvGrpSpPr>
          <p:nvPr/>
        </p:nvGrpSpPr>
        <p:grpSpPr bwMode="auto">
          <a:xfrm>
            <a:off x="6804025" y="2384425"/>
            <a:ext cx="2339975" cy="711200"/>
            <a:chOff x="0" y="0"/>
            <a:chExt cx="1474" cy="448"/>
          </a:xfrm>
        </p:grpSpPr>
        <p:sp>
          <p:nvSpPr>
            <p:cNvPr id="8648" name="Rectangle 456"/>
            <p:cNvSpPr>
              <a:spLocks/>
            </p:cNvSpPr>
            <p:nvPr/>
          </p:nvSpPr>
          <p:spPr bwMode="auto">
            <a:xfrm>
              <a:off x="0" y="0"/>
              <a:ext cx="1474" cy="4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49" name="Rectangle 457"/>
            <p:cNvSpPr>
              <a:spLocks/>
            </p:cNvSpPr>
            <p:nvPr/>
          </p:nvSpPr>
          <p:spPr bwMode="auto">
            <a:xfrm>
              <a:off x="0" y="0"/>
              <a:ext cx="147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Movies </a:t>
              </a:r>
              <a:r>
                <a:rPr lang="ja-JP" altLang="en-US" sz="2000">
                  <a:solidFill>
                    <a:schemeClr val="tx1"/>
                  </a:solidFill>
                  <a:latin typeface="Arial"/>
                  <a:ea typeface="ＭＳ Ｐゴシック" charset="0"/>
                  <a:cs typeface="Tahoma" charset="0"/>
                  <a:sym typeface="Tahoma" charset="0"/>
                </a:rPr>
                <a:t>”</a:t>
              </a:r>
              <a:r>
                <a:rPr lang="en-US"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move away</a:t>
              </a:r>
              <a:r>
                <a:rPr lang="ja-JP" altLang="en-US" sz="2000">
                  <a:solidFill>
                    <a:schemeClr val="tx1"/>
                  </a:solidFill>
                  <a:latin typeface="Arial"/>
                  <a:ea typeface="ＭＳ Ｐゴシック" charset="0"/>
                  <a:cs typeface="Tahoma" charset="0"/>
                  <a:sym typeface="Tahoma" charset="0"/>
                </a:rPr>
                <a:t>”</a:t>
              </a:r>
              <a:r>
                <a:rPr lang="en-US"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 from clients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6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1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4" grpId="0" animBg="1"/>
      <p:bldP spid="8244" grpId="1" animBg="1"/>
      <p:bldP spid="8245" grpId="0" animBg="1" autoUpdateAnimBg="0"/>
      <p:bldP spid="8245" grpId="1" animBg="1" autoUpdateAnimBg="0"/>
      <p:bldP spid="8406" grpId="0" autoUpdateAnimBg="0"/>
      <p:bldP spid="86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Combined optimization</a:t>
            </a:r>
          </a:p>
          <a:p>
            <a:pPr lvl="1" eaLnBrk="1" hangingPunct="1">
              <a:defRPr/>
            </a:pPr>
            <a:r>
              <a:rPr lang="en-US" smtClean="0"/>
              <a:t>Scheduling algorithm</a:t>
            </a:r>
          </a:p>
          <a:p>
            <a:pPr lvl="1" eaLnBrk="1" hangingPunct="1">
              <a:defRPr/>
            </a:pPr>
            <a:r>
              <a:rPr lang="en-US" smtClean="0"/>
              <a:t>Proxy placement and dimensioning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Problems with complex scheduling mechanisms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Examples</a:t>
            </a:r>
          </a:p>
          <a:p>
            <a:pPr lvl="1" eaLnBrk="1" hangingPunct="1">
              <a:defRPr/>
            </a:pPr>
            <a:r>
              <a:rPr lang="en-US" smtClean="0"/>
              <a:t>Caching with </a:t>
            </a:r>
            <a:r>
              <a:rPr lang="en-US" smtClean="0">
                <a:latin typeface="Symbol" charset="0"/>
              </a:rPr>
              <a:t>l</a:t>
            </a:r>
            <a:r>
              <a:rPr lang="en-US" smtClean="0"/>
              <a:t>–patching</a:t>
            </a:r>
          </a:p>
          <a:p>
            <a:pPr lvl="2" eaLnBrk="1" hangingPunct="1">
              <a:defRPr/>
            </a:pPr>
            <a:r>
              <a:rPr lang="en-US" smtClean="0"/>
              <a:t>Patching window is optimized for minimal server load</a:t>
            </a:r>
          </a:p>
          <a:p>
            <a:pPr lvl="1" eaLnBrk="1" hangingPunct="1">
              <a:defRPr/>
            </a:pPr>
            <a:r>
              <a:rPr lang="en-US" smtClean="0"/>
              <a:t>Caching with gleaning</a:t>
            </a:r>
          </a:p>
          <a:p>
            <a:pPr lvl="2" eaLnBrk="1" hangingPunct="1">
              <a:defRPr/>
            </a:pPr>
            <a:r>
              <a:rPr lang="en-US" smtClean="0"/>
              <a:t>A 1st level proxy cache maintains the 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client buffer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for several clients</a:t>
            </a:r>
          </a:p>
          <a:p>
            <a:pPr lvl="1" eaLnBrk="1" hangingPunct="1">
              <a:defRPr/>
            </a:pPr>
            <a:r>
              <a:rPr lang="en-US" smtClean="0"/>
              <a:t>Caching with MPatch</a:t>
            </a:r>
          </a:p>
          <a:p>
            <a:pPr lvl="2" eaLnBrk="1" hangingPunct="1">
              <a:defRPr/>
            </a:pPr>
            <a:r>
              <a:rPr lang="en-US" smtClean="0"/>
              <a:t>The initial portion of the movie is cached in a 1st level proxy cache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</a:t>
            </a:r>
          </a:p>
        </p:txBody>
      </p:sp>
      <p:grpSp>
        <p:nvGrpSpPr>
          <p:cNvPr id="66563" name="Group 4"/>
          <p:cNvGrpSpPr>
            <a:grpSpLocks/>
          </p:cNvGrpSpPr>
          <p:nvPr/>
        </p:nvGrpSpPr>
        <p:grpSpPr bwMode="auto">
          <a:xfrm>
            <a:off x="1901801" y="1916015"/>
            <a:ext cx="3362325" cy="3262313"/>
            <a:chOff x="998" y="1729"/>
            <a:chExt cx="2118" cy="2055"/>
          </a:xfrm>
        </p:grpSpPr>
        <p:grpSp>
          <p:nvGrpSpPr>
            <p:cNvPr id="66570" name="Group 5"/>
            <p:cNvGrpSpPr>
              <a:grpSpLocks/>
            </p:cNvGrpSpPr>
            <p:nvPr/>
          </p:nvGrpSpPr>
          <p:grpSpPr bwMode="auto">
            <a:xfrm>
              <a:off x="2835" y="2092"/>
              <a:ext cx="281" cy="202"/>
              <a:chOff x="2896" y="2246"/>
              <a:chExt cx="561" cy="405"/>
            </a:xfrm>
          </p:grpSpPr>
          <p:sp>
            <p:nvSpPr>
              <p:cNvPr id="66934" name="Freeform 6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5" name="Freeform 7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6" name="Freeform 8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7" name="Freeform 9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8" name="Freeform 10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9" name="Freeform 11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0" name="Freeform 12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1" name="Freeform 13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2" name="Freeform 14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3" name="Freeform 15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4" name="Freeform 16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5" name="Freeform 17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6" name="Freeform 18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7" name="Freeform 19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8" name="Freeform 20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49" name="Freeform 21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0" name="Freeform 22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1" name="Freeform 23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2" name="Freeform 24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3" name="Freeform 25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4" name="Freeform 26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5" name="Freeform 27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6" name="Freeform 28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7" name="Freeform 29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8" name="Freeform 30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59" name="Freeform 31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0" name="Freeform 32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1" name="Freeform 33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62" name="Freeform 34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71" name="Group 35"/>
            <p:cNvGrpSpPr>
              <a:grpSpLocks/>
            </p:cNvGrpSpPr>
            <p:nvPr/>
          </p:nvGrpSpPr>
          <p:grpSpPr bwMode="auto">
            <a:xfrm>
              <a:off x="2494" y="1729"/>
              <a:ext cx="281" cy="202"/>
              <a:chOff x="2896" y="2246"/>
              <a:chExt cx="561" cy="405"/>
            </a:xfrm>
          </p:grpSpPr>
          <p:sp>
            <p:nvSpPr>
              <p:cNvPr id="66905" name="Freeform 36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6" name="Freeform 37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7" name="Freeform 38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8" name="Freeform 39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9" name="Freeform 40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0" name="Freeform 41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1" name="Freeform 42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2" name="Freeform 43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3" name="Freeform 44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4" name="Freeform 45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5" name="Freeform 46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6" name="Freeform 47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7" name="Freeform 48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8" name="Freeform 49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19" name="Freeform 50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0" name="Freeform 51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1" name="Freeform 52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2" name="Freeform 53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3" name="Freeform 54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4" name="Freeform 55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5" name="Freeform 56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6" name="Freeform 57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7" name="Freeform 58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8" name="Freeform 59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29" name="Freeform 60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0" name="Freeform 61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1" name="Freeform 62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2" name="Freeform 63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33" name="Freeform 64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1057" name="Line 65"/>
            <p:cNvSpPr>
              <a:spLocks noChangeShapeType="1"/>
            </p:cNvSpPr>
            <p:nvPr/>
          </p:nvSpPr>
          <p:spPr bwMode="auto">
            <a:xfrm flipH="1">
              <a:off x="2358" y="1911"/>
              <a:ext cx="20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058" name="Line 66"/>
            <p:cNvSpPr>
              <a:spLocks noChangeShapeType="1"/>
            </p:cNvSpPr>
            <p:nvPr/>
          </p:nvSpPr>
          <p:spPr bwMode="auto">
            <a:xfrm>
              <a:off x="2699" y="1911"/>
              <a:ext cx="20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574" name="Group 67"/>
            <p:cNvGrpSpPr>
              <a:grpSpLocks/>
            </p:cNvGrpSpPr>
            <p:nvPr/>
          </p:nvGrpSpPr>
          <p:grpSpPr bwMode="auto">
            <a:xfrm>
              <a:off x="1678" y="2795"/>
              <a:ext cx="281" cy="202"/>
              <a:chOff x="2896" y="2246"/>
              <a:chExt cx="561" cy="405"/>
            </a:xfrm>
          </p:grpSpPr>
          <p:sp>
            <p:nvSpPr>
              <p:cNvPr id="66876" name="Freeform 68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7" name="Freeform 69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8" name="Freeform 70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9" name="Freeform 71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0" name="Freeform 72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1" name="Freeform 73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2" name="Freeform 74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3" name="Freeform 75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4" name="Freeform 76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5" name="Freeform 77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6" name="Freeform 78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7" name="Freeform 79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8" name="Freeform 80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89" name="Freeform 81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0" name="Freeform 82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1" name="Freeform 83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2" name="Freeform 84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3" name="Freeform 85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4" name="Freeform 86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5" name="Freeform 87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6" name="Freeform 88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7" name="Freeform 89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8" name="Freeform 90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99" name="Freeform 91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0" name="Freeform 92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1" name="Freeform 93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2" name="Freeform 94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3" name="Freeform 95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04" name="Freeform 96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1089" name="Line 97"/>
            <p:cNvSpPr>
              <a:spLocks noChangeShapeType="1"/>
            </p:cNvSpPr>
            <p:nvPr/>
          </p:nvSpPr>
          <p:spPr bwMode="auto">
            <a:xfrm flipH="1">
              <a:off x="2064" y="2251"/>
              <a:ext cx="20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090" name="Line 98"/>
            <p:cNvSpPr>
              <a:spLocks noChangeShapeType="1"/>
            </p:cNvSpPr>
            <p:nvPr/>
          </p:nvSpPr>
          <p:spPr bwMode="auto">
            <a:xfrm>
              <a:off x="2336" y="229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091" name="Line 99"/>
            <p:cNvSpPr>
              <a:spLocks noChangeShapeType="1"/>
            </p:cNvSpPr>
            <p:nvPr/>
          </p:nvSpPr>
          <p:spPr bwMode="auto">
            <a:xfrm>
              <a:off x="2358" y="2273"/>
              <a:ext cx="227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578" name="Group 100"/>
            <p:cNvGrpSpPr>
              <a:grpSpLocks/>
            </p:cNvGrpSpPr>
            <p:nvPr/>
          </p:nvGrpSpPr>
          <p:grpSpPr bwMode="auto">
            <a:xfrm>
              <a:off x="2177" y="2092"/>
              <a:ext cx="281" cy="202"/>
              <a:chOff x="2896" y="2246"/>
              <a:chExt cx="561" cy="405"/>
            </a:xfrm>
          </p:grpSpPr>
          <p:sp>
            <p:nvSpPr>
              <p:cNvPr id="66847" name="Freeform 101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8" name="Freeform 102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9" name="Freeform 103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0" name="Freeform 104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1" name="Freeform 105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2" name="Freeform 106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3" name="Freeform 107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4" name="Freeform 108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5" name="Freeform 109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6" name="Freeform 110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7" name="Freeform 111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8" name="Freeform 112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59" name="Freeform 113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0" name="Freeform 114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1" name="Freeform 115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2" name="Freeform 116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3" name="Freeform 117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4" name="Freeform 118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5" name="Freeform 11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6" name="Freeform 12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7" name="Freeform 12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8" name="Freeform 12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69" name="Freeform 123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0" name="Freeform 124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1" name="Freeform 125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2" name="Freeform 126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3" name="Freeform 127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4" name="Freeform 128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75" name="Freeform 129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79" name="Group 130"/>
            <p:cNvGrpSpPr>
              <a:grpSpLocks/>
            </p:cNvGrpSpPr>
            <p:nvPr/>
          </p:nvGrpSpPr>
          <p:grpSpPr bwMode="auto">
            <a:xfrm>
              <a:off x="2494" y="2409"/>
              <a:ext cx="281" cy="202"/>
              <a:chOff x="2896" y="2246"/>
              <a:chExt cx="561" cy="405"/>
            </a:xfrm>
          </p:grpSpPr>
          <p:sp>
            <p:nvSpPr>
              <p:cNvPr id="66818" name="Freeform 131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9" name="Freeform 132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0" name="Freeform 133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1" name="Freeform 134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2" name="Freeform 135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3" name="Freeform 136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4" name="Freeform 137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5" name="Freeform 138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6" name="Freeform 139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7" name="Freeform 140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8" name="Freeform 141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29" name="Freeform 142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0" name="Freeform 143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1" name="Freeform 144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2" name="Freeform 145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3" name="Freeform 146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4" name="Freeform 147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5" name="Freeform 148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6" name="Freeform 14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7" name="Freeform 15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8" name="Freeform 15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39" name="Freeform 15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0" name="Freeform 153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1" name="Freeform 154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2" name="Freeform 155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3" name="Freeform 156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4" name="Freeform 157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5" name="Freeform 158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46" name="Freeform 159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80" name="Group 160"/>
            <p:cNvGrpSpPr>
              <a:grpSpLocks/>
            </p:cNvGrpSpPr>
            <p:nvPr/>
          </p:nvGrpSpPr>
          <p:grpSpPr bwMode="auto">
            <a:xfrm>
              <a:off x="2200" y="2409"/>
              <a:ext cx="281" cy="202"/>
              <a:chOff x="2896" y="2246"/>
              <a:chExt cx="561" cy="405"/>
            </a:xfrm>
          </p:grpSpPr>
          <p:sp>
            <p:nvSpPr>
              <p:cNvPr id="66789" name="Freeform 161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0" name="Freeform 162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1" name="Freeform 163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2" name="Freeform 164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3" name="Freeform 165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4" name="Freeform 166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5" name="Freeform 167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6" name="Freeform 168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7" name="Freeform 169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8" name="Freeform 170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99" name="Freeform 171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0" name="Freeform 172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1" name="Freeform 173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2" name="Freeform 174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3" name="Freeform 175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4" name="Freeform 176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5" name="Freeform 177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6" name="Freeform 178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7" name="Freeform 17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8" name="Freeform 18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09" name="Freeform 18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0" name="Freeform 18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1" name="Freeform 183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2" name="Freeform 184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3" name="Freeform 185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4" name="Freeform 186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5" name="Freeform 187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6" name="Freeform 188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17" name="Freeform 189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81" name="Group 190"/>
            <p:cNvGrpSpPr>
              <a:grpSpLocks/>
            </p:cNvGrpSpPr>
            <p:nvPr/>
          </p:nvGrpSpPr>
          <p:grpSpPr bwMode="auto">
            <a:xfrm>
              <a:off x="1927" y="2409"/>
              <a:ext cx="281" cy="202"/>
              <a:chOff x="2896" y="2246"/>
              <a:chExt cx="561" cy="405"/>
            </a:xfrm>
          </p:grpSpPr>
          <p:sp>
            <p:nvSpPr>
              <p:cNvPr id="66760" name="Freeform 191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1" name="Freeform 192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2" name="Freeform 193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3" name="Freeform 194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4" name="Freeform 195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5" name="Freeform 196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6" name="Freeform 197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7" name="Freeform 198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8" name="Freeform 199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9" name="Freeform 200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0" name="Freeform 201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1" name="Freeform 202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2" name="Freeform 203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3" name="Freeform 204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4" name="Freeform 205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5" name="Freeform 206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6" name="Freeform 207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7" name="Freeform 208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8" name="Freeform 20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79" name="Freeform 21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0" name="Freeform 21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1" name="Freeform 21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2" name="Freeform 213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3" name="Freeform 214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4" name="Freeform 215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5" name="Freeform 216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6" name="Freeform 217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7" name="Freeform 218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88" name="Freeform 219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1212" name="Line 220"/>
            <p:cNvSpPr>
              <a:spLocks noChangeShapeType="1"/>
            </p:cNvSpPr>
            <p:nvPr/>
          </p:nvSpPr>
          <p:spPr bwMode="auto">
            <a:xfrm flipH="1">
              <a:off x="1837" y="2591"/>
              <a:ext cx="182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3" name="Line 221"/>
            <p:cNvSpPr>
              <a:spLocks noChangeShapeType="1"/>
            </p:cNvSpPr>
            <p:nvPr/>
          </p:nvSpPr>
          <p:spPr bwMode="auto">
            <a:xfrm flipH="1">
              <a:off x="1565" y="2977"/>
              <a:ext cx="20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4" name="Line 222"/>
            <p:cNvSpPr>
              <a:spLocks noChangeShapeType="1"/>
            </p:cNvSpPr>
            <p:nvPr/>
          </p:nvSpPr>
          <p:spPr bwMode="auto">
            <a:xfrm>
              <a:off x="1814" y="2976"/>
              <a:ext cx="2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5" name="Line 223"/>
            <p:cNvSpPr>
              <a:spLocks noChangeShapeType="1"/>
            </p:cNvSpPr>
            <p:nvPr/>
          </p:nvSpPr>
          <p:spPr bwMode="auto">
            <a:xfrm>
              <a:off x="1859" y="2999"/>
              <a:ext cx="227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6" name="Line 224"/>
            <p:cNvSpPr>
              <a:spLocks noChangeShapeType="1"/>
            </p:cNvSpPr>
            <p:nvPr/>
          </p:nvSpPr>
          <p:spPr bwMode="auto">
            <a:xfrm flipH="1">
              <a:off x="1134" y="3317"/>
              <a:ext cx="363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7" name="Line 225"/>
            <p:cNvSpPr>
              <a:spLocks noChangeShapeType="1"/>
            </p:cNvSpPr>
            <p:nvPr/>
          </p:nvSpPr>
          <p:spPr bwMode="auto">
            <a:xfrm>
              <a:off x="1565" y="3317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8" name="Line 226"/>
            <p:cNvSpPr>
              <a:spLocks noChangeShapeType="1"/>
            </p:cNvSpPr>
            <p:nvPr/>
          </p:nvSpPr>
          <p:spPr bwMode="auto">
            <a:xfrm>
              <a:off x="1587" y="3317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1219" name="Line 227"/>
            <p:cNvSpPr>
              <a:spLocks noChangeShapeType="1"/>
            </p:cNvSpPr>
            <p:nvPr/>
          </p:nvSpPr>
          <p:spPr bwMode="auto">
            <a:xfrm>
              <a:off x="1610" y="3317"/>
              <a:ext cx="74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590" name="Group 228"/>
            <p:cNvGrpSpPr>
              <a:grpSpLocks/>
            </p:cNvGrpSpPr>
            <p:nvPr/>
          </p:nvGrpSpPr>
          <p:grpSpPr bwMode="auto">
            <a:xfrm flipH="1">
              <a:off x="2246" y="3521"/>
              <a:ext cx="222" cy="263"/>
              <a:chOff x="4666" y="2982"/>
              <a:chExt cx="481" cy="568"/>
            </a:xfrm>
          </p:grpSpPr>
          <p:sp>
            <p:nvSpPr>
              <p:cNvPr id="66741" name="AutoShape 22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2" name="Freeform 230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3" name="Freeform 231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4" name="Freeform 232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5" name="Freeform 233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6" name="Freeform 234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7" name="Freeform 235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8" name="Freeform 236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9" name="Freeform 237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0" name="Freeform 238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1" name="Freeform 239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2" name="Freeform 240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3" name="Freeform 241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4" name="Freeform 242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5" name="Freeform 243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6" name="Freeform 244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7" name="Freeform 245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8" name="Freeform 246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59" name="Freeform 247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1" name="Group 248"/>
            <p:cNvGrpSpPr>
              <a:grpSpLocks/>
            </p:cNvGrpSpPr>
            <p:nvPr/>
          </p:nvGrpSpPr>
          <p:grpSpPr bwMode="auto">
            <a:xfrm flipH="1">
              <a:off x="1815" y="3521"/>
              <a:ext cx="222" cy="263"/>
              <a:chOff x="4666" y="2982"/>
              <a:chExt cx="481" cy="568"/>
            </a:xfrm>
          </p:grpSpPr>
          <p:sp>
            <p:nvSpPr>
              <p:cNvPr id="66722" name="AutoShape 24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3" name="Freeform 250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4" name="Freeform 251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5" name="Freeform 252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6" name="Freeform 253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7" name="Freeform 254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8" name="Freeform 255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9" name="Freeform 256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0" name="Freeform 257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1" name="Freeform 258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2" name="Freeform 259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3" name="Freeform 260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4" name="Freeform 261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5" name="Freeform 262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6" name="Freeform 263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7" name="Freeform 264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8" name="Freeform 265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39" name="Freeform 266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40" name="Freeform 267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2" name="Group 268"/>
            <p:cNvGrpSpPr>
              <a:grpSpLocks/>
            </p:cNvGrpSpPr>
            <p:nvPr/>
          </p:nvGrpSpPr>
          <p:grpSpPr bwMode="auto">
            <a:xfrm flipH="1">
              <a:off x="1429" y="3521"/>
              <a:ext cx="222" cy="263"/>
              <a:chOff x="4666" y="2982"/>
              <a:chExt cx="481" cy="568"/>
            </a:xfrm>
          </p:grpSpPr>
          <p:sp>
            <p:nvSpPr>
              <p:cNvPr id="66703" name="AutoShape 26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4" name="Freeform 270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5" name="Freeform 271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6" name="Freeform 272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7" name="Freeform 273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8" name="Freeform 274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9" name="Freeform 275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0" name="Freeform 276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1" name="Freeform 277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2" name="Freeform 278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3" name="Freeform 279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4" name="Freeform 280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5" name="Freeform 281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6" name="Freeform 282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7" name="Freeform 283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8" name="Freeform 284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9" name="Freeform 285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0" name="Freeform 286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21" name="Freeform 287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3" name="Group 288"/>
            <p:cNvGrpSpPr>
              <a:grpSpLocks/>
            </p:cNvGrpSpPr>
            <p:nvPr/>
          </p:nvGrpSpPr>
          <p:grpSpPr bwMode="auto">
            <a:xfrm flipH="1">
              <a:off x="998" y="3521"/>
              <a:ext cx="222" cy="263"/>
              <a:chOff x="4666" y="2982"/>
              <a:chExt cx="481" cy="568"/>
            </a:xfrm>
          </p:grpSpPr>
          <p:sp>
            <p:nvSpPr>
              <p:cNvPr id="66684" name="AutoShape 28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5" name="Freeform 290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6" name="Freeform 291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7" name="Freeform 292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8" name="Freeform 293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9" name="Freeform 294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0" name="Freeform 295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1" name="Freeform 296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2" name="Freeform 297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3" name="Freeform 298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4" name="Freeform 299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5" name="Freeform 300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6" name="Freeform 301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7" name="Freeform 302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8" name="Freeform 303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9" name="Freeform 304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0" name="Freeform 305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1" name="Freeform 306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2" name="Freeform 307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4" name="Group 308"/>
            <p:cNvGrpSpPr>
              <a:grpSpLocks/>
            </p:cNvGrpSpPr>
            <p:nvPr/>
          </p:nvGrpSpPr>
          <p:grpSpPr bwMode="auto">
            <a:xfrm>
              <a:off x="1995" y="3135"/>
              <a:ext cx="281" cy="202"/>
              <a:chOff x="2896" y="2246"/>
              <a:chExt cx="561" cy="405"/>
            </a:xfrm>
          </p:grpSpPr>
          <p:sp>
            <p:nvSpPr>
              <p:cNvPr id="66655" name="Freeform 309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6" name="Freeform 310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7" name="Freeform 311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8" name="Freeform 312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9" name="Freeform 313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0" name="Freeform 314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1" name="Freeform 315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2" name="Freeform 316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3" name="Freeform 317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4" name="Freeform 318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5" name="Freeform 319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6" name="Freeform 320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7" name="Freeform 321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8" name="Freeform 322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69" name="Freeform 323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0" name="Freeform 324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1" name="Freeform 325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2" name="Freeform 326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3" name="Freeform 327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4" name="Freeform 328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5" name="Freeform 329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6" name="Freeform 330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7" name="Freeform 331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8" name="Freeform 332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79" name="Freeform 333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0" name="Freeform 334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1" name="Freeform 335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2" name="Freeform 336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83" name="Freeform 337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5" name="Group 338"/>
            <p:cNvGrpSpPr>
              <a:grpSpLocks/>
            </p:cNvGrpSpPr>
            <p:nvPr/>
          </p:nvGrpSpPr>
          <p:grpSpPr bwMode="auto">
            <a:xfrm>
              <a:off x="1701" y="3135"/>
              <a:ext cx="281" cy="202"/>
              <a:chOff x="2896" y="2246"/>
              <a:chExt cx="561" cy="405"/>
            </a:xfrm>
          </p:grpSpPr>
          <p:sp>
            <p:nvSpPr>
              <p:cNvPr id="66626" name="Freeform 339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7" name="Freeform 340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8" name="Freeform 341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9" name="Freeform 342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0" name="Freeform 343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1" name="Freeform 344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2" name="Freeform 345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3" name="Freeform 346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4" name="Freeform 347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5" name="Freeform 348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6" name="Freeform 349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7" name="Freeform 350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8" name="Freeform 351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39" name="Freeform 352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0" name="Freeform 353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1" name="Freeform 354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2" name="Freeform 355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3" name="Freeform 356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4" name="Freeform 357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5" name="Freeform 358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6" name="Freeform 359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7" name="Freeform 360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8" name="Freeform 361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9" name="Freeform 362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0" name="Freeform 363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1" name="Freeform 364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2" name="Freeform 365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3" name="Freeform 366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54" name="Freeform 367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96" name="Group 368"/>
            <p:cNvGrpSpPr>
              <a:grpSpLocks/>
            </p:cNvGrpSpPr>
            <p:nvPr/>
          </p:nvGrpSpPr>
          <p:grpSpPr bwMode="auto">
            <a:xfrm>
              <a:off x="1428" y="3135"/>
              <a:ext cx="281" cy="202"/>
              <a:chOff x="2896" y="2246"/>
              <a:chExt cx="561" cy="405"/>
            </a:xfrm>
          </p:grpSpPr>
          <p:sp>
            <p:nvSpPr>
              <p:cNvPr id="66597" name="Freeform 369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8" name="Freeform 370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99" name="Freeform 371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0" name="Freeform 372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1" name="Freeform 373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2" name="Freeform 374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3" name="Freeform 375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4" name="Freeform 376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5" name="Freeform 377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6" name="Freeform 378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7" name="Freeform 379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8" name="Freeform 380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09" name="Freeform 381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0" name="Freeform 382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1" name="Freeform 383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2" name="Freeform 384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3" name="Freeform 385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4" name="Freeform 386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5" name="Freeform 387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6" name="Freeform 388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7" name="Freeform 389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8" name="Freeform 390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19" name="Freeform 391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0" name="Freeform 392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1" name="Freeform 393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2" name="Freeform 394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3" name="Freeform 395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4" name="Freeform 396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25" name="Freeform 397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1390" name="Text Box 398"/>
          <p:cNvSpPr txBox="1">
            <a:spLocks noChangeArrowheads="1"/>
          </p:cNvSpPr>
          <p:nvPr/>
        </p:nvSpPr>
        <p:spPr bwMode="auto">
          <a:xfrm>
            <a:off x="1181076" y="4795740"/>
            <a:ext cx="60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dirty="0" err="1">
                <a:solidFill>
                  <a:schemeClr val="tx2"/>
                </a:solidFill>
                <a:cs typeface="+mn-cs"/>
              </a:rPr>
              <a:t>client</a:t>
            </a:r>
            <a:endParaRPr lang="nb-NO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621391" name="Text Box 399"/>
          <p:cNvSpPr txBox="1">
            <a:spLocks noChangeArrowheads="1"/>
          </p:cNvSpPr>
          <p:nvPr/>
        </p:nvSpPr>
        <p:spPr bwMode="auto">
          <a:xfrm>
            <a:off x="1181076" y="4148040"/>
            <a:ext cx="1290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1</a:t>
            </a:r>
            <a:r>
              <a:rPr lang="nb-NO" baseline="30000">
                <a:solidFill>
                  <a:schemeClr val="tx2"/>
                </a:solidFill>
                <a:cs typeface="+mn-cs"/>
              </a:rPr>
              <a:t>st</a:t>
            </a:r>
            <a:r>
              <a:rPr lang="nb-NO">
                <a:solidFill>
                  <a:schemeClr val="tx2"/>
                </a:solidFill>
                <a:cs typeface="+mn-cs"/>
              </a:rPr>
              <a:t> level cache</a:t>
            </a:r>
          </a:p>
        </p:txBody>
      </p:sp>
      <p:sp>
        <p:nvSpPr>
          <p:cNvPr id="1621392" name="Text Box 400"/>
          <p:cNvSpPr txBox="1">
            <a:spLocks noChangeArrowheads="1"/>
          </p:cNvSpPr>
          <p:nvPr/>
        </p:nvSpPr>
        <p:spPr bwMode="auto">
          <a:xfrm>
            <a:off x="1181076" y="3608290"/>
            <a:ext cx="1328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2</a:t>
            </a:r>
            <a:r>
              <a:rPr lang="nb-NO" baseline="30000">
                <a:solidFill>
                  <a:schemeClr val="tx2"/>
                </a:solidFill>
                <a:cs typeface="+mn-cs"/>
              </a:rPr>
              <a:t>nd</a:t>
            </a:r>
            <a:r>
              <a:rPr lang="nb-NO">
                <a:solidFill>
                  <a:schemeClr val="tx2"/>
                </a:solidFill>
                <a:cs typeface="+mn-cs"/>
              </a:rPr>
              <a:t> level cache</a:t>
            </a:r>
          </a:p>
        </p:txBody>
      </p:sp>
      <p:sp>
        <p:nvSpPr>
          <p:cNvPr id="1621393" name="Text Box 401"/>
          <p:cNvSpPr txBox="1">
            <a:spLocks noChangeArrowheads="1"/>
          </p:cNvSpPr>
          <p:nvPr/>
        </p:nvSpPr>
        <p:spPr bwMode="auto">
          <a:xfrm>
            <a:off x="1181076" y="2960590"/>
            <a:ext cx="149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d-2</a:t>
            </a:r>
            <a:r>
              <a:rPr lang="nb-NO" baseline="30000">
                <a:solidFill>
                  <a:schemeClr val="tx2"/>
                </a:solidFill>
                <a:cs typeface="+mn-cs"/>
              </a:rPr>
              <a:t>nd</a:t>
            </a:r>
            <a:r>
              <a:rPr lang="nb-NO">
                <a:solidFill>
                  <a:schemeClr val="tx2"/>
                </a:solidFill>
                <a:cs typeface="+mn-cs"/>
              </a:rPr>
              <a:t> level cache</a:t>
            </a:r>
          </a:p>
        </p:txBody>
      </p:sp>
      <p:sp>
        <p:nvSpPr>
          <p:cNvPr id="1621394" name="Text Box 402"/>
          <p:cNvSpPr txBox="1">
            <a:spLocks noChangeArrowheads="1"/>
          </p:cNvSpPr>
          <p:nvPr/>
        </p:nvSpPr>
        <p:spPr bwMode="auto">
          <a:xfrm>
            <a:off x="1181076" y="2492278"/>
            <a:ext cx="145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d-1</a:t>
            </a:r>
            <a:r>
              <a:rPr lang="nb-NO" baseline="30000">
                <a:solidFill>
                  <a:schemeClr val="tx2"/>
                </a:solidFill>
                <a:cs typeface="+mn-cs"/>
              </a:rPr>
              <a:t>st</a:t>
            </a:r>
            <a:r>
              <a:rPr lang="nb-NO">
                <a:solidFill>
                  <a:schemeClr val="tx2"/>
                </a:solidFill>
                <a:cs typeface="+mn-cs"/>
              </a:rPr>
              <a:t> level cache</a:t>
            </a:r>
          </a:p>
        </p:txBody>
      </p:sp>
      <p:sp>
        <p:nvSpPr>
          <p:cNvPr id="1621395" name="Text Box 403"/>
          <p:cNvSpPr txBox="1">
            <a:spLocks noChangeArrowheads="1"/>
          </p:cNvSpPr>
          <p:nvPr/>
        </p:nvSpPr>
        <p:spPr bwMode="auto">
          <a:xfrm>
            <a:off x="1181076" y="1952528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tx2"/>
                </a:solidFill>
                <a:cs typeface="+mn-cs"/>
              </a:rPr>
              <a:t>origin server</a:t>
            </a:r>
          </a:p>
        </p:txBody>
      </p:sp>
      <p:sp>
        <p:nvSpPr>
          <p:cNvPr id="404" name="Text Box 398"/>
          <p:cNvSpPr txBox="1">
            <a:spLocks noChangeArrowheads="1"/>
          </p:cNvSpPr>
          <p:nvPr/>
        </p:nvSpPr>
        <p:spPr bwMode="auto">
          <a:xfrm>
            <a:off x="4421288" y="4435504"/>
            <a:ext cx="2527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dirty="0" smtClean="0">
                <a:solidFill>
                  <a:schemeClr val="tx2"/>
                </a:solidFill>
                <a:cs typeface="+mn-cs"/>
              </a:rPr>
              <a:t>5000 </a:t>
            </a:r>
            <a:r>
              <a:rPr lang="nb-NO" dirty="0" err="1" smtClean="0">
                <a:solidFill>
                  <a:schemeClr val="tx2"/>
                </a:solidFill>
                <a:cs typeface="+mn-cs"/>
              </a:rPr>
              <a:t>clients</a:t>
            </a:r>
            <a:r>
              <a:rPr lang="nb-NO" dirty="0" smtClean="0">
                <a:solidFill>
                  <a:schemeClr val="tx2"/>
                </a:solidFill>
                <a:cs typeface="+mn-cs"/>
              </a:rPr>
              <a:t> per </a:t>
            </a:r>
            <a:r>
              <a:rPr lang="nb-NO" dirty="0" err="1" smtClean="0">
                <a:solidFill>
                  <a:schemeClr val="tx2"/>
                </a:solidFill>
                <a:cs typeface="+mn-cs"/>
              </a:rPr>
              <a:t>level</a:t>
            </a:r>
            <a:r>
              <a:rPr lang="nb-NO" dirty="0" smtClean="0">
                <a:solidFill>
                  <a:schemeClr val="tx2"/>
                </a:solidFill>
                <a:cs typeface="+mn-cs"/>
              </a:rPr>
              <a:t> 1 </a:t>
            </a:r>
            <a:r>
              <a:rPr lang="nb-NO" dirty="0" err="1" smtClean="0">
                <a:solidFill>
                  <a:schemeClr val="tx2"/>
                </a:solidFill>
                <a:cs typeface="+mn-cs"/>
              </a:rPr>
              <a:t>cache</a:t>
            </a:r>
            <a:endParaRPr lang="nb-NO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05" name="Text Box 398"/>
          <p:cNvSpPr txBox="1">
            <a:spLocks noChangeArrowheads="1"/>
          </p:cNvSpPr>
          <p:nvPr/>
        </p:nvSpPr>
        <p:spPr bwMode="auto">
          <a:xfrm>
            <a:off x="4946556" y="3411164"/>
            <a:ext cx="3145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dirty="0" smtClean="0">
                <a:solidFill>
                  <a:schemeClr val="tx2"/>
                </a:solidFill>
                <a:cs typeface="+mn-cs"/>
              </a:rPr>
              <a:t>10 </a:t>
            </a:r>
            <a:r>
              <a:rPr lang="nb-NO" dirty="0" err="1" smtClean="0">
                <a:solidFill>
                  <a:schemeClr val="tx2"/>
                </a:solidFill>
                <a:cs typeface="+mn-cs"/>
              </a:rPr>
              <a:t>level</a:t>
            </a:r>
            <a:r>
              <a:rPr lang="nb-NO" dirty="0" smtClean="0">
                <a:solidFill>
                  <a:schemeClr val="tx2"/>
                </a:solidFill>
                <a:cs typeface="+mn-cs"/>
              </a:rPr>
              <a:t> x </a:t>
            </a:r>
            <a:r>
              <a:rPr lang="nb-NO" dirty="0" err="1" smtClean="0">
                <a:solidFill>
                  <a:schemeClr val="tx2"/>
                </a:solidFill>
                <a:cs typeface="+mn-cs"/>
              </a:rPr>
              <a:t>caches</a:t>
            </a:r>
            <a:r>
              <a:rPr lang="nb-NO" dirty="0" smtClean="0">
                <a:solidFill>
                  <a:schemeClr val="tx2"/>
                </a:solidFill>
                <a:cs typeface="+mn-cs"/>
              </a:rPr>
              <a:t> per </a:t>
            </a:r>
            <a:r>
              <a:rPr lang="nb-NO" dirty="0" err="1" smtClean="0">
                <a:solidFill>
                  <a:schemeClr val="tx2"/>
                </a:solidFill>
                <a:cs typeface="+mn-cs"/>
              </a:rPr>
              <a:t>level</a:t>
            </a:r>
            <a:r>
              <a:rPr lang="nb-NO" dirty="0" smtClean="0">
                <a:solidFill>
                  <a:schemeClr val="tx2"/>
                </a:solidFill>
                <a:cs typeface="+mn-cs"/>
              </a:rPr>
              <a:t> x+1 </a:t>
            </a:r>
            <a:r>
              <a:rPr lang="nb-NO" dirty="0" err="1" smtClean="0">
                <a:solidFill>
                  <a:schemeClr val="tx2"/>
                </a:solidFill>
                <a:cs typeface="+mn-cs"/>
              </a:rPr>
              <a:t>cache</a:t>
            </a:r>
            <a:endParaRPr lang="nb-NO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06" name="Text Box 398"/>
          <p:cNvSpPr txBox="1">
            <a:spLocks noChangeArrowheads="1"/>
          </p:cNvSpPr>
          <p:nvPr/>
        </p:nvSpPr>
        <p:spPr bwMode="auto">
          <a:xfrm>
            <a:off x="5180520" y="1827584"/>
            <a:ext cx="1950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dirty="0" err="1" smtClean="0">
                <a:solidFill>
                  <a:schemeClr val="tx2"/>
                </a:solidFill>
                <a:cs typeface="+mn-cs"/>
              </a:rPr>
              <a:t>origin</a:t>
            </a:r>
            <a:r>
              <a:rPr lang="nb-NO" dirty="0" smtClean="0">
                <a:solidFill>
                  <a:schemeClr val="tx2"/>
                </a:solidFill>
                <a:cs typeface="+mn-cs"/>
              </a:rPr>
              <a:t> server at </a:t>
            </a:r>
            <a:r>
              <a:rPr lang="nb-NO" dirty="0" err="1" smtClean="0">
                <a:solidFill>
                  <a:schemeClr val="tx2"/>
                </a:solidFill>
                <a:cs typeface="+mn-cs"/>
              </a:rPr>
              <a:t>level</a:t>
            </a:r>
            <a:r>
              <a:rPr lang="nb-NO" dirty="0" smtClean="0">
                <a:solidFill>
                  <a:schemeClr val="tx2"/>
                </a:solidFill>
                <a:cs typeface="+mn-cs"/>
              </a:rPr>
              <a:t> 6</a:t>
            </a:r>
            <a:endParaRPr lang="nb-NO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44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Distribution Architectures:</a:t>
            </a:r>
            <a:r>
              <a:rPr lang="en-US" dirty="0" smtClean="0">
                <a:latin typeface="Symbol" charset="0"/>
                <a:cs typeface="+mj-cs"/>
              </a:rPr>
              <a:t> l</a:t>
            </a:r>
            <a:r>
              <a:rPr lang="en-US" dirty="0" smtClean="0">
                <a:cs typeface="+mj-cs"/>
              </a:rPr>
              <a:t>–Patching</a:t>
            </a:r>
          </a:p>
        </p:txBody>
      </p:sp>
      <p:graphicFrame>
        <p:nvGraphicFramePr>
          <p:cNvPr id="74776" name="Object 7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955030"/>
              </p:ext>
            </p:extLst>
          </p:nvPr>
        </p:nvGraphicFramePr>
        <p:xfrm>
          <a:off x="4569295" y="5130457"/>
          <a:ext cx="2792887" cy="70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7" name="Equation" r:id="rId4" imgW="1053643" imgH="266584" progId="Equation.3">
                  <p:embed/>
                </p:oleObj>
              </mc:Choice>
              <mc:Fallback>
                <p:oleObj name="Equation" r:id="rId4" imgW="1053643" imgH="266584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295" y="5130457"/>
                        <a:ext cx="2792887" cy="706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5091" name="Freeform 3"/>
          <p:cNvSpPr>
            <a:spLocks/>
          </p:cNvSpPr>
          <p:nvPr/>
        </p:nvSpPr>
        <p:spPr bwMode="auto">
          <a:xfrm>
            <a:off x="7654925" y="3932238"/>
            <a:ext cx="531813" cy="412750"/>
          </a:xfrm>
          <a:custGeom>
            <a:avLst/>
            <a:gdLst>
              <a:gd name="T0" fmla="*/ 0 w 703"/>
              <a:gd name="T1" fmla="*/ 363 h 363"/>
              <a:gd name="T2" fmla="*/ 703 w 703"/>
              <a:gd name="T3" fmla="*/ 0 h 363"/>
              <a:gd name="T4" fmla="*/ 703 w 703"/>
              <a:gd name="T5" fmla="*/ 363 h 363"/>
              <a:gd name="T6" fmla="*/ 0 w 703"/>
              <a:gd name="T7" fmla="*/ 363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3" h="363">
                <a:moveTo>
                  <a:pt x="0" y="363"/>
                </a:moveTo>
                <a:lnTo>
                  <a:pt x="703" y="0"/>
                </a:lnTo>
                <a:lnTo>
                  <a:pt x="703" y="363"/>
                </a:lnTo>
                <a:lnTo>
                  <a:pt x="0" y="363"/>
                </a:lnTo>
                <a:close/>
              </a:path>
            </a:pathLst>
          </a:custGeom>
          <a:solidFill>
            <a:srgbClr val="0099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7037388" y="3443288"/>
            <a:ext cx="1149350" cy="901700"/>
          </a:xfrm>
          <a:custGeom>
            <a:avLst/>
            <a:gdLst>
              <a:gd name="T0" fmla="*/ 0 w 1520"/>
              <a:gd name="T1" fmla="*/ 794 h 794"/>
              <a:gd name="T2" fmla="*/ 1520 w 1520"/>
              <a:gd name="T3" fmla="*/ 0 h 794"/>
              <a:gd name="T4" fmla="*/ 1520 w 1520"/>
              <a:gd name="T5" fmla="*/ 68 h 794"/>
              <a:gd name="T6" fmla="*/ 817 w 1520"/>
              <a:gd name="T7" fmla="*/ 794 h 794"/>
              <a:gd name="T8" fmla="*/ 0 w 1520"/>
              <a:gd name="T9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0" h="794">
                <a:moveTo>
                  <a:pt x="0" y="794"/>
                </a:moveTo>
                <a:lnTo>
                  <a:pt x="1520" y="0"/>
                </a:lnTo>
                <a:lnTo>
                  <a:pt x="1520" y="68"/>
                </a:lnTo>
                <a:lnTo>
                  <a:pt x="817" y="794"/>
                </a:lnTo>
                <a:lnTo>
                  <a:pt x="0" y="794"/>
                </a:lnTo>
                <a:close/>
              </a:path>
            </a:pathLst>
          </a:custGeom>
          <a:solidFill>
            <a:srgbClr val="0099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4756" name="Group 5"/>
          <p:cNvGrpSpPr>
            <a:grpSpLocks/>
          </p:cNvGrpSpPr>
          <p:nvPr/>
        </p:nvGrpSpPr>
        <p:grpSpPr bwMode="auto">
          <a:xfrm>
            <a:off x="5184775" y="3365500"/>
            <a:ext cx="1235075" cy="979488"/>
            <a:chOff x="907" y="1412"/>
            <a:chExt cx="2903" cy="1542"/>
          </a:xfrm>
        </p:grpSpPr>
        <p:sp>
          <p:nvSpPr>
            <p:cNvPr id="1625094" name="Freeform 6"/>
            <p:cNvSpPr>
              <a:spLocks/>
            </p:cNvSpPr>
            <p:nvPr/>
          </p:nvSpPr>
          <p:spPr bwMode="auto">
            <a:xfrm>
              <a:off x="907" y="1412"/>
              <a:ext cx="2903" cy="1542"/>
            </a:xfrm>
            <a:custGeom>
              <a:avLst/>
              <a:gdLst>
                <a:gd name="T0" fmla="*/ 0 w 3629"/>
                <a:gd name="T1" fmla="*/ 1951 h 1951"/>
                <a:gd name="T2" fmla="*/ 3629 w 3629"/>
                <a:gd name="T3" fmla="*/ 0 h 1951"/>
                <a:gd name="T4" fmla="*/ 1814 w 3629"/>
                <a:gd name="T5" fmla="*/ 1951 h 1951"/>
                <a:gd name="T6" fmla="*/ 0 w 3629"/>
                <a:gd name="T7" fmla="*/ 1951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29" h="1951">
                  <a:moveTo>
                    <a:pt x="0" y="1951"/>
                  </a:moveTo>
                  <a:lnTo>
                    <a:pt x="3629" y="0"/>
                  </a:lnTo>
                  <a:lnTo>
                    <a:pt x="1814" y="1951"/>
                  </a:lnTo>
                  <a:lnTo>
                    <a:pt x="0" y="1951"/>
                  </a:lnTo>
                  <a:close/>
                </a:path>
              </a:pathLst>
            </a:cu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4903" name="Group 7"/>
            <p:cNvGrpSpPr>
              <a:grpSpLocks/>
            </p:cNvGrpSpPr>
            <p:nvPr/>
          </p:nvGrpSpPr>
          <p:grpSpPr bwMode="auto">
            <a:xfrm>
              <a:off x="1270" y="1797"/>
              <a:ext cx="1830" cy="1152"/>
              <a:chOff x="1270" y="1797"/>
              <a:chExt cx="1830" cy="1152"/>
            </a:xfrm>
          </p:grpSpPr>
          <p:sp>
            <p:nvSpPr>
              <p:cNvPr id="1625096" name="Line 8"/>
              <p:cNvSpPr>
                <a:spLocks noChangeShapeType="1"/>
              </p:cNvSpPr>
              <p:nvPr/>
            </p:nvSpPr>
            <p:spPr bwMode="auto">
              <a:xfrm flipV="1">
                <a:off x="1269" y="2569"/>
                <a:ext cx="358" cy="38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74905" name="Group 9"/>
              <p:cNvGrpSpPr>
                <a:grpSpLocks/>
              </p:cNvGrpSpPr>
              <p:nvPr/>
            </p:nvGrpSpPr>
            <p:grpSpPr bwMode="auto">
              <a:xfrm>
                <a:off x="1655" y="2183"/>
                <a:ext cx="719" cy="766"/>
                <a:chOff x="1655" y="2183"/>
                <a:chExt cx="719" cy="766"/>
              </a:xfrm>
            </p:grpSpPr>
            <p:sp>
              <p:nvSpPr>
                <p:cNvPr id="162509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653" y="2567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509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015" y="2182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74906" name="Group 12"/>
              <p:cNvGrpSpPr>
                <a:grpSpLocks/>
              </p:cNvGrpSpPr>
              <p:nvPr/>
            </p:nvGrpSpPr>
            <p:grpSpPr bwMode="auto">
              <a:xfrm>
                <a:off x="2018" y="1797"/>
                <a:ext cx="1082" cy="1152"/>
                <a:chOff x="2018" y="1797"/>
                <a:chExt cx="1082" cy="1152"/>
              </a:xfrm>
            </p:grpSpPr>
            <p:sp>
              <p:nvSpPr>
                <p:cNvPr id="162510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19" y="2569"/>
                  <a:ext cx="354" cy="38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510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381" y="2182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510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747" y="1797"/>
                  <a:ext cx="354" cy="38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1625104" name="Text Box 16"/>
          <p:cNvSpPr txBox="1">
            <a:spLocks noChangeArrowheads="1"/>
          </p:cNvSpPr>
          <p:nvPr/>
        </p:nvSpPr>
        <p:spPr bwMode="auto">
          <a:xfrm>
            <a:off x="7894638" y="439102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1625105" name="Text Box 17"/>
          <p:cNvSpPr txBox="1">
            <a:spLocks noChangeArrowheads="1"/>
          </p:cNvSpPr>
          <p:nvPr/>
        </p:nvSpPr>
        <p:spPr bwMode="auto">
          <a:xfrm rot="16200000">
            <a:off x="3634582" y="2261393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>
                <a:latin typeface="Arial" charset="0"/>
                <a:cs typeface="+mn-cs"/>
              </a:rPr>
              <a:t>position in movie (offset)</a:t>
            </a:r>
          </a:p>
        </p:txBody>
      </p:sp>
      <p:sp>
        <p:nvSpPr>
          <p:cNvPr id="1625106" name="Line 18"/>
          <p:cNvSpPr>
            <a:spLocks noChangeShapeType="1"/>
          </p:cNvSpPr>
          <p:nvPr/>
        </p:nvSpPr>
        <p:spPr bwMode="auto">
          <a:xfrm flipV="1">
            <a:off x="5184775" y="2130425"/>
            <a:ext cx="1371600" cy="22145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107" name="Line 19"/>
          <p:cNvSpPr>
            <a:spLocks noChangeShapeType="1"/>
          </p:cNvSpPr>
          <p:nvPr/>
        </p:nvSpPr>
        <p:spPr bwMode="auto">
          <a:xfrm flipV="1">
            <a:off x="5800725" y="2128838"/>
            <a:ext cx="1373188" cy="22145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108" name="Line 20"/>
          <p:cNvSpPr>
            <a:spLocks noChangeShapeType="1"/>
          </p:cNvSpPr>
          <p:nvPr/>
        </p:nvSpPr>
        <p:spPr bwMode="auto">
          <a:xfrm>
            <a:off x="5184775" y="3624263"/>
            <a:ext cx="3019425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109" name="Line 21"/>
          <p:cNvSpPr>
            <a:spLocks noChangeShapeType="1"/>
          </p:cNvSpPr>
          <p:nvPr/>
        </p:nvSpPr>
        <p:spPr bwMode="auto">
          <a:xfrm>
            <a:off x="5184775" y="3829050"/>
            <a:ext cx="3019425" cy="0"/>
          </a:xfrm>
          <a:prstGeom prst="line">
            <a:avLst/>
          </a:prstGeom>
          <a:noFill/>
          <a:ln w="25400">
            <a:solidFill>
              <a:srgbClr val="00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110" name="Line 22"/>
          <p:cNvSpPr>
            <a:spLocks noChangeShapeType="1"/>
          </p:cNvSpPr>
          <p:nvPr/>
        </p:nvSpPr>
        <p:spPr bwMode="auto">
          <a:xfrm>
            <a:off x="5184775" y="3108325"/>
            <a:ext cx="3019425" cy="0"/>
          </a:xfrm>
          <a:prstGeom prst="line">
            <a:avLst/>
          </a:prstGeom>
          <a:noFill/>
          <a:ln w="254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111" name="Text Box 23"/>
          <p:cNvSpPr txBox="1">
            <a:spLocks noChangeArrowheads="1"/>
          </p:cNvSpPr>
          <p:nvPr/>
        </p:nvSpPr>
        <p:spPr bwMode="auto">
          <a:xfrm rot="16200000">
            <a:off x="6855619" y="2570957"/>
            <a:ext cx="327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800">
                <a:latin typeface="Arial" charset="0"/>
                <a:cs typeface="+mn-cs"/>
              </a:rPr>
              <a:t>Number of concurrent streams</a:t>
            </a:r>
          </a:p>
        </p:txBody>
      </p:sp>
      <p:grpSp>
        <p:nvGrpSpPr>
          <p:cNvPr id="74765" name="Group 24"/>
          <p:cNvGrpSpPr>
            <a:grpSpLocks/>
          </p:cNvGrpSpPr>
          <p:nvPr/>
        </p:nvGrpSpPr>
        <p:grpSpPr bwMode="auto">
          <a:xfrm>
            <a:off x="5800725" y="3365500"/>
            <a:ext cx="1236663" cy="979488"/>
            <a:chOff x="907" y="1412"/>
            <a:chExt cx="2903" cy="1542"/>
          </a:xfrm>
        </p:grpSpPr>
        <p:sp>
          <p:nvSpPr>
            <p:cNvPr id="1625113" name="Freeform 25"/>
            <p:cNvSpPr>
              <a:spLocks/>
            </p:cNvSpPr>
            <p:nvPr/>
          </p:nvSpPr>
          <p:spPr bwMode="auto">
            <a:xfrm>
              <a:off x="907" y="1412"/>
              <a:ext cx="2903" cy="1542"/>
            </a:xfrm>
            <a:custGeom>
              <a:avLst/>
              <a:gdLst>
                <a:gd name="T0" fmla="*/ 0 w 3629"/>
                <a:gd name="T1" fmla="*/ 1951 h 1951"/>
                <a:gd name="T2" fmla="*/ 3629 w 3629"/>
                <a:gd name="T3" fmla="*/ 0 h 1951"/>
                <a:gd name="T4" fmla="*/ 1814 w 3629"/>
                <a:gd name="T5" fmla="*/ 1951 h 1951"/>
                <a:gd name="T6" fmla="*/ 0 w 3629"/>
                <a:gd name="T7" fmla="*/ 1951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29" h="1951">
                  <a:moveTo>
                    <a:pt x="0" y="1951"/>
                  </a:moveTo>
                  <a:lnTo>
                    <a:pt x="3629" y="0"/>
                  </a:lnTo>
                  <a:lnTo>
                    <a:pt x="1814" y="1951"/>
                  </a:lnTo>
                  <a:lnTo>
                    <a:pt x="0" y="1951"/>
                  </a:lnTo>
                  <a:close/>
                </a:path>
              </a:pathLst>
            </a:cu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4893" name="Group 26"/>
            <p:cNvGrpSpPr>
              <a:grpSpLocks/>
            </p:cNvGrpSpPr>
            <p:nvPr/>
          </p:nvGrpSpPr>
          <p:grpSpPr bwMode="auto">
            <a:xfrm>
              <a:off x="1270" y="1797"/>
              <a:ext cx="1830" cy="1152"/>
              <a:chOff x="1270" y="1797"/>
              <a:chExt cx="1830" cy="1152"/>
            </a:xfrm>
          </p:grpSpPr>
          <p:sp>
            <p:nvSpPr>
              <p:cNvPr id="1625115" name="Line 27"/>
              <p:cNvSpPr>
                <a:spLocks noChangeShapeType="1"/>
              </p:cNvSpPr>
              <p:nvPr/>
            </p:nvSpPr>
            <p:spPr bwMode="auto">
              <a:xfrm flipV="1">
                <a:off x="1268" y="2569"/>
                <a:ext cx="358" cy="38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74895" name="Group 28"/>
              <p:cNvGrpSpPr>
                <a:grpSpLocks/>
              </p:cNvGrpSpPr>
              <p:nvPr/>
            </p:nvGrpSpPr>
            <p:grpSpPr bwMode="auto">
              <a:xfrm>
                <a:off x="1655" y="2183"/>
                <a:ext cx="719" cy="766"/>
                <a:chOff x="1655" y="2183"/>
                <a:chExt cx="719" cy="766"/>
              </a:xfrm>
            </p:grpSpPr>
            <p:sp>
              <p:nvSpPr>
                <p:cNvPr id="162511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652" y="2567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511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014" y="2182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74896" name="Group 31"/>
              <p:cNvGrpSpPr>
                <a:grpSpLocks/>
              </p:cNvGrpSpPr>
              <p:nvPr/>
            </p:nvGrpSpPr>
            <p:grpSpPr bwMode="auto">
              <a:xfrm>
                <a:off x="2018" y="1797"/>
                <a:ext cx="1082" cy="1152"/>
                <a:chOff x="2018" y="1797"/>
                <a:chExt cx="1082" cy="1152"/>
              </a:xfrm>
            </p:grpSpPr>
            <p:sp>
              <p:nvSpPr>
                <p:cNvPr id="162512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018" y="2569"/>
                  <a:ext cx="354" cy="38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512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379" y="2182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5122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744" y="1797"/>
                  <a:ext cx="354" cy="38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grpSp>
        <p:nvGrpSpPr>
          <p:cNvPr id="74766" name="Group 35"/>
          <p:cNvGrpSpPr>
            <a:grpSpLocks/>
          </p:cNvGrpSpPr>
          <p:nvPr/>
        </p:nvGrpSpPr>
        <p:grpSpPr bwMode="auto">
          <a:xfrm>
            <a:off x="6419850" y="3365500"/>
            <a:ext cx="1235075" cy="979488"/>
            <a:chOff x="907" y="1412"/>
            <a:chExt cx="2903" cy="1542"/>
          </a:xfrm>
        </p:grpSpPr>
        <p:sp>
          <p:nvSpPr>
            <p:cNvPr id="1625124" name="Freeform 36"/>
            <p:cNvSpPr>
              <a:spLocks/>
            </p:cNvSpPr>
            <p:nvPr/>
          </p:nvSpPr>
          <p:spPr bwMode="auto">
            <a:xfrm>
              <a:off x="907" y="1412"/>
              <a:ext cx="2903" cy="1542"/>
            </a:xfrm>
            <a:custGeom>
              <a:avLst/>
              <a:gdLst>
                <a:gd name="T0" fmla="*/ 0 w 3629"/>
                <a:gd name="T1" fmla="*/ 1951 h 1951"/>
                <a:gd name="T2" fmla="*/ 3629 w 3629"/>
                <a:gd name="T3" fmla="*/ 0 h 1951"/>
                <a:gd name="T4" fmla="*/ 1814 w 3629"/>
                <a:gd name="T5" fmla="*/ 1951 h 1951"/>
                <a:gd name="T6" fmla="*/ 0 w 3629"/>
                <a:gd name="T7" fmla="*/ 1951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29" h="1951">
                  <a:moveTo>
                    <a:pt x="0" y="1951"/>
                  </a:moveTo>
                  <a:lnTo>
                    <a:pt x="3629" y="0"/>
                  </a:lnTo>
                  <a:lnTo>
                    <a:pt x="1814" y="1951"/>
                  </a:lnTo>
                  <a:lnTo>
                    <a:pt x="0" y="1951"/>
                  </a:lnTo>
                  <a:close/>
                </a:path>
              </a:pathLst>
            </a:custGeom>
            <a:solidFill>
              <a:srgbClr val="0099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4883" name="Group 37"/>
            <p:cNvGrpSpPr>
              <a:grpSpLocks/>
            </p:cNvGrpSpPr>
            <p:nvPr/>
          </p:nvGrpSpPr>
          <p:grpSpPr bwMode="auto">
            <a:xfrm>
              <a:off x="1270" y="1797"/>
              <a:ext cx="1830" cy="1152"/>
              <a:chOff x="1270" y="1797"/>
              <a:chExt cx="1830" cy="1152"/>
            </a:xfrm>
          </p:grpSpPr>
          <p:sp>
            <p:nvSpPr>
              <p:cNvPr id="1625126" name="Line 38"/>
              <p:cNvSpPr>
                <a:spLocks noChangeShapeType="1"/>
              </p:cNvSpPr>
              <p:nvPr/>
            </p:nvSpPr>
            <p:spPr bwMode="auto">
              <a:xfrm flipV="1">
                <a:off x="1269" y="2569"/>
                <a:ext cx="358" cy="38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74885" name="Group 39"/>
              <p:cNvGrpSpPr>
                <a:grpSpLocks/>
              </p:cNvGrpSpPr>
              <p:nvPr/>
            </p:nvGrpSpPr>
            <p:grpSpPr bwMode="auto">
              <a:xfrm>
                <a:off x="1655" y="2183"/>
                <a:ext cx="719" cy="766"/>
                <a:chOff x="1655" y="2183"/>
                <a:chExt cx="719" cy="766"/>
              </a:xfrm>
            </p:grpSpPr>
            <p:sp>
              <p:nvSpPr>
                <p:cNvPr id="162512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653" y="2567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512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015" y="2182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74886" name="Group 42"/>
              <p:cNvGrpSpPr>
                <a:grpSpLocks/>
              </p:cNvGrpSpPr>
              <p:nvPr/>
            </p:nvGrpSpPr>
            <p:grpSpPr bwMode="auto">
              <a:xfrm>
                <a:off x="2018" y="1797"/>
                <a:ext cx="1082" cy="1152"/>
                <a:chOff x="2018" y="1797"/>
                <a:chExt cx="1082" cy="1152"/>
              </a:xfrm>
            </p:grpSpPr>
            <p:sp>
              <p:nvSpPr>
                <p:cNvPr id="162513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019" y="2569"/>
                  <a:ext cx="354" cy="38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513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381" y="2182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513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747" y="1797"/>
                  <a:ext cx="354" cy="38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grpSp>
        <p:nvGrpSpPr>
          <p:cNvPr id="74767" name="Group 46"/>
          <p:cNvGrpSpPr>
            <a:grpSpLocks/>
          </p:cNvGrpSpPr>
          <p:nvPr/>
        </p:nvGrpSpPr>
        <p:grpSpPr bwMode="auto">
          <a:xfrm>
            <a:off x="7191375" y="3609975"/>
            <a:ext cx="779463" cy="731838"/>
            <a:chOff x="1270" y="1797"/>
            <a:chExt cx="1830" cy="1152"/>
          </a:xfrm>
        </p:grpSpPr>
        <p:sp>
          <p:nvSpPr>
            <p:cNvPr id="1625135" name="Line 47"/>
            <p:cNvSpPr>
              <a:spLocks noChangeShapeType="1"/>
            </p:cNvSpPr>
            <p:nvPr/>
          </p:nvSpPr>
          <p:spPr bwMode="auto">
            <a:xfrm flipV="1">
              <a:off x="1270" y="2569"/>
              <a:ext cx="358" cy="38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4875" name="Group 48"/>
            <p:cNvGrpSpPr>
              <a:grpSpLocks/>
            </p:cNvGrpSpPr>
            <p:nvPr/>
          </p:nvGrpSpPr>
          <p:grpSpPr bwMode="auto">
            <a:xfrm>
              <a:off x="1655" y="2183"/>
              <a:ext cx="719" cy="766"/>
              <a:chOff x="1655" y="2183"/>
              <a:chExt cx="719" cy="766"/>
            </a:xfrm>
          </p:grpSpPr>
          <p:sp>
            <p:nvSpPr>
              <p:cNvPr id="1625137" name="Line 49"/>
              <p:cNvSpPr>
                <a:spLocks noChangeShapeType="1"/>
              </p:cNvSpPr>
              <p:nvPr/>
            </p:nvSpPr>
            <p:spPr bwMode="auto">
              <a:xfrm flipV="1">
                <a:off x="1654" y="2567"/>
                <a:ext cx="358" cy="382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5138" name="Line 50"/>
              <p:cNvSpPr>
                <a:spLocks noChangeShapeType="1"/>
              </p:cNvSpPr>
              <p:nvPr/>
            </p:nvSpPr>
            <p:spPr bwMode="auto">
              <a:xfrm flipV="1">
                <a:off x="2015" y="2182"/>
                <a:ext cx="358" cy="382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74876" name="Group 51"/>
            <p:cNvGrpSpPr>
              <a:grpSpLocks/>
            </p:cNvGrpSpPr>
            <p:nvPr/>
          </p:nvGrpSpPr>
          <p:grpSpPr bwMode="auto">
            <a:xfrm>
              <a:off x="2018" y="1797"/>
              <a:ext cx="1082" cy="1152"/>
              <a:chOff x="2018" y="1797"/>
              <a:chExt cx="1082" cy="1152"/>
            </a:xfrm>
          </p:grpSpPr>
          <p:sp>
            <p:nvSpPr>
              <p:cNvPr id="1625140" name="Line 52"/>
              <p:cNvSpPr>
                <a:spLocks noChangeShapeType="1"/>
              </p:cNvSpPr>
              <p:nvPr/>
            </p:nvSpPr>
            <p:spPr bwMode="auto">
              <a:xfrm flipV="1">
                <a:off x="2019" y="2569"/>
                <a:ext cx="354" cy="38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5141" name="Line 53"/>
              <p:cNvSpPr>
                <a:spLocks noChangeShapeType="1"/>
              </p:cNvSpPr>
              <p:nvPr/>
            </p:nvSpPr>
            <p:spPr bwMode="auto">
              <a:xfrm flipV="1">
                <a:off x="2381" y="2182"/>
                <a:ext cx="358" cy="382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5142" name="Line 54"/>
              <p:cNvSpPr>
                <a:spLocks noChangeShapeType="1"/>
              </p:cNvSpPr>
              <p:nvPr/>
            </p:nvSpPr>
            <p:spPr bwMode="auto">
              <a:xfrm flipV="1">
                <a:off x="2746" y="1797"/>
                <a:ext cx="354" cy="38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625143" name="Line 55"/>
          <p:cNvSpPr>
            <a:spLocks noChangeShapeType="1"/>
          </p:cNvSpPr>
          <p:nvPr/>
        </p:nvSpPr>
        <p:spPr bwMode="auto">
          <a:xfrm flipV="1">
            <a:off x="7808913" y="4098925"/>
            <a:ext cx="152400" cy="242888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4769" name="Group 56"/>
          <p:cNvGrpSpPr>
            <a:grpSpLocks/>
          </p:cNvGrpSpPr>
          <p:nvPr/>
        </p:nvGrpSpPr>
        <p:grpSpPr bwMode="auto">
          <a:xfrm>
            <a:off x="7974013" y="4010025"/>
            <a:ext cx="212725" cy="331788"/>
            <a:chOff x="1655" y="2183"/>
            <a:chExt cx="719" cy="766"/>
          </a:xfrm>
        </p:grpSpPr>
        <p:sp>
          <p:nvSpPr>
            <p:cNvPr id="1625145" name="Line 57"/>
            <p:cNvSpPr>
              <a:spLocks noChangeShapeType="1"/>
            </p:cNvSpPr>
            <p:nvPr/>
          </p:nvSpPr>
          <p:spPr bwMode="auto">
            <a:xfrm flipV="1">
              <a:off x="1655" y="2568"/>
              <a:ext cx="354" cy="381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146" name="Line 58"/>
            <p:cNvSpPr>
              <a:spLocks noChangeShapeType="1"/>
            </p:cNvSpPr>
            <p:nvPr/>
          </p:nvSpPr>
          <p:spPr bwMode="auto">
            <a:xfrm flipV="1">
              <a:off x="2020" y="2183"/>
              <a:ext cx="354" cy="381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4770" name="Group 59"/>
          <p:cNvGrpSpPr>
            <a:grpSpLocks/>
          </p:cNvGrpSpPr>
          <p:nvPr/>
        </p:nvGrpSpPr>
        <p:grpSpPr bwMode="auto">
          <a:xfrm>
            <a:off x="8128000" y="4241800"/>
            <a:ext cx="58738" cy="100013"/>
            <a:chOff x="2018" y="1797"/>
            <a:chExt cx="1082" cy="1152"/>
          </a:xfrm>
        </p:grpSpPr>
        <p:sp>
          <p:nvSpPr>
            <p:cNvPr id="1625148" name="Line 60"/>
            <p:cNvSpPr>
              <a:spLocks noChangeShapeType="1"/>
            </p:cNvSpPr>
            <p:nvPr/>
          </p:nvSpPr>
          <p:spPr bwMode="auto">
            <a:xfrm flipV="1">
              <a:off x="2018" y="2565"/>
              <a:ext cx="351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149" name="Line 61"/>
            <p:cNvSpPr>
              <a:spLocks noChangeShapeType="1"/>
            </p:cNvSpPr>
            <p:nvPr/>
          </p:nvSpPr>
          <p:spPr bwMode="auto">
            <a:xfrm flipV="1">
              <a:off x="2369" y="2181"/>
              <a:ext cx="38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150" name="Line 62"/>
            <p:cNvSpPr>
              <a:spLocks noChangeShapeType="1"/>
            </p:cNvSpPr>
            <p:nvPr/>
          </p:nvSpPr>
          <p:spPr bwMode="auto">
            <a:xfrm flipV="1">
              <a:off x="2749" y="1797"/>
              <a:ext cx="351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4771" name="Group 63"/>
          <p:cNvGrpSpPr>
            <a:grpSpLocks/>
          </p:cNvGrpSpPr>
          <p:nvPr/>
        </p:nvGrpSpPr>
        <p:grpSpPr bwMode="auto">
          <a:xfrm>
            <a:off x="5184775" y="3609975"/>
            <a:ext cx="314325" cy="476250"/>
            <a:chOff x="2018" y="1797"/>
            <a:chExt cx="1082" cy="1152"/>
          </a:xfrm>
        </p:grpSpPr>
        <p:sp>
          <p:nvSpPr>
            <p:cNvPr id="1625152" name="Line 64"/>
            <p:cNvSpPr>
              <a:spLocks noChangeShapeType="1"/>
            </p:cNvSpPr>
            <p:nvPr/>
          </p:nvSpPr>
          <p:spPr bwMode="auto">
            <a:xfrm flipV="1">
              <a:off x="2018" y="2569"/>
              <a:ext cx="355" cy="38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153" name="Line 65"/>
            <p:cNvSpPr>
              <a:spLocks noChangeShapeType="1"/>
            </p:cNvSpPr>
            <p:nvPr/>
          </p:nvSpPr>
          <p:spPr bwMode="auto">
            <a:xfrm flipV="1">
              <a:off x="2379" y="2185"/>
              <a:ext cx="361" cy="38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154" name="Line 66"/>
            <p:cNvSpPr>
              <a:spLocks noChangeShapeType="1"/>
            </p:cNvSpPr>
            <p:nvPr/>
          </p:nvSpPr>
          <p:spPr bwMode="auto">
            <a:xfrm flipV="1">
              <a:off x="2745" y="1797"/>
              <a:ext cx="355" cy="38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25155" name="Line 67"/>
          <p:cNvSpPr>
            <a:spLocks noChangeShapeType="1"/>
          </p:cNvSpPr>
          <p:nvPr/>
        </p:nvSpPr>
        <p:spPr bwMode="auto">
          <a:xfrm flipV="1">
            <a:off x="7654925" y="3494088"/>
            <a:ext cx="549275" cy="850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156" name="Line 68"/>
          <p:cNvSpPr>
            <a:spLocks noChangeShapeType="1"/>
          </p:cNvSpPr>
          <p:nvPr/>
        </p:nvSpPr>
        <p:spPr bwMode="auto">
          <a:xfrm flipV="1">
            <a:off x="7037388" y="2490788"/>
            <a:ext cx="1149350" cy="18526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157" name="Line 69"/>
          <p:cNvSpPr>
            <a:spLocks noChangeShapeType="1"/>
          </p:cNvSpPr>
          <p:nvPr/>
        </p:nvSpPr>
        <p:spPr bwMode="auto">
          <a:xfrm flipV="1">
            <a:off x="6435725" y="2105025"/>
            <a:ext cx="1373188" cy="22129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158" name="Freeform 70"/>
          <p:cNvSpPr>
            <a:spLocks/>
          </p:cNvSpPr>
          <p:nvPr/>
        </p:nvSpPr>
        <p:spPr bwMode="auto">
          <a:xfrm>
            <a:off x="5184775" y="3365500"/>
            <a:ext cx="615950" cy="979488"/>
          </a:xfrm>
          <a:custGeom>
            <a:avLst/>
            <a:gdLst>
              <a:gd name="T0" fmla="*/ 0 w 816"/>
              <a:gd name="T1" fmla="*/ 862 h 862"/>
              <a:gd name="T2" fmla="*/ 0 w 816"/>
              <a:gd name="T3" fmla="*/ 431 h 862"/>
              <a:gd name="T4" fmla="*/ 816 w 816"/>
              <a:gd name="T5" fmla="*/ 0 h 862"/>
              <a:gd name="T6" fmla="*/ 0 w 816"/>
              <a:gd name="T7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862">
                <a:moveTo>
                  <a:pt x="0" y="862"/>
                </a:moveTo>
                <a:lnTo>
                  <a:pt x="0" y="431"/>
                </a:lnTo>
                <a:lnTo>
                  <a:pt x="816" y="0"/>
                </a:lnTo>
                <a:lnTo>
                  <a:pt x="0" y="862"/>
                </a:lnTo>
                <a:close/>
              </a:path>
            </a:pathLst>
          </a:custGeom>
          <a:solidFill>
            <a:srgbClr val="0099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4777" name="Group 72"/>
          <p:cNvGrpSpPr>
            <a:grpSpLocks/>
          </p:cNvGrpSpPr>
          <p:nvPr/>
        </p:nvGrpSpPr>
        <p:grpSpPr bwMode="auto">
          <a:xfrm>
            <a:off x="525463" y="2224088"/>
            <a:ext cx="3943350" cy="3144837"/>
            <a:chOff x="1655" y="913"/>
            <a:chExt cx="2970" cy="2387"/>
          </a:xfrm>
        </p:grpSpPr>
        <p:pic>
          <p:nvPicPr>
            <p:cNvPr id="1625161" name="Picture 7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199"/>
              <a:ext cx="24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25162" name="Picture 7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205"/>
              <a:ext cx="24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625163" name="Picture 7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205"/>
              <a:ext cx="244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74784" name="Group 76"/>
            <p:cNvGrpSpPr>
              <a:grpSpLocks/>
            </p:cNvGrpSpPr>
            <p:nvPr/>
          </p:nvGrpSpPr>
          <p:grpSpPr bwMode="auto">
            <a:xfrm>
              <a:off x="2585" y="913"/>
              <a:ext cx="561" cy="405"/>
              <a:chOff x="2896" y="2246"/>
              <a:chExt cx="561" cy="405"/>
            </a:xfrm>
          </p:grpSpPr>
          <p:sp>
            <p:nvSpPr>
              <p:cNvPr id="74837" name="Freeform 77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8" name="Freeform 78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9" name="Freeform 79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0" name="Freeform 80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1" name="Freeform 81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2" name="Freeform 82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3" name="Freeform 83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4" name="Freeform 84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5" name="Freeform 85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6" name="Freeform 86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7" name="Freeform 87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8" name="Freeform 88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9" name="Freeform 89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0" name="Freeform 90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1" name="Freeform 91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2" name="Freeform 92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3" name="Freeform 93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4" name="Freeform 94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5" name="Freeform 95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6" name="Freeform 96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7" name="Freeform 97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8" name="Freeform 98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9" name="Freeform 99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0" name="Freeform 100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1" name="Freeform 101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2" name="Freeform 102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3" name="Freeform 103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4" name="Freeform 104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5" name="Freeform 105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85" name="Group 106"/>
            <p:cNvGrpSpPr>
              <a:grpSpLocks/>
            </p:cNvGrpSpPr>
            <p:nvPr/>
          </p:nvGrpSpPr>
          <p:grpSpPr bwMode="auto">
            <a:xfrm flipH="1">
              <a:off x="1837" y="2500"/>
              <a:ext cx="442" cy="527"/>
              <a:chOff x="4666" y="2982"/>
              <a:chExt cx="481" cy="568"/>
            </a:xfrm>
          </p:grpSpPr>
          <p:sp>
            <p:nvSpPr>
              <p:cNvPr id="74818" name="AutoShape 107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9" name="Freeform 108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0" name="Freeform 109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1" name="Freeform 110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2" name="Freeform 111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3" name="Freeform 112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4" name="Freeform 113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5" name="Freeform 114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6" name="Freeform 115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7" name="Freeform 116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8" name="Freeform 117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29" name="Freeform 118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0" name="Freeform 119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1" name="Freeform 120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2" name="Freeform 121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3" name="Freeform 122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123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5" name="Freeform 124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6" name="Freeform 125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5214" name="Freeform 126"/>
            <p:cNvSpPr>
              <a:spLocks/>
            </p:cNvSpPr>
            <p:nvPr/>
          </p:nvSpPr>
          <p:spPr bwMode="auto">
            <a:xfrm>
              <a:off x="2222" y="1321"/>
              <a:ext cx="591" cy="1134"/>
            </a:xfrm>
            <a:custGeom>
              <a:avLst/>
              <a:gdLst>
                <a:gd name="T0" fmla="*/ 0 w 680"/>
                <a:gd name="T1" fmla="*/ 953 h 953"/>
                <a:gd name="T2" fmla="*/ 522 w 680"/>
                <a:gd name="T3" fmla="*/ 476 h 953"/>
                <a:gd name="T4" fmla="*/ 680 w 680"/>
                <a:gd name="T5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953">
                  <a:moveTo>
                    <a:pt x="0" y="953"/>
                  </a:moveTo>
                  <a:cubicBezTo>
                    <a:pt x="204" y="794"/>
                    <a:pt x="409" y="635"/>
                    <a:pt x="522" y="476"/>
                  </a:cubicBezTo>
                  <a:cubicBezTo>
                    <a:pt x="635" y="317"/>
                    <a:pt x="654" y="79"/>
                    <a:pt x="68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215" name="Freeform 127"/>
            <p:cNvSpPr>
              <a:spLocks/>
            </p:cNvSpPr>
            <p:nvPr/>
          </p:nvSpPr>
          <p:spPr bwMode="auto">
            <a:xfrm>
              <a:off x="2244" y="1366"/>
              <a:ext cx="685" cy="1203"/>
            </a:xfrm>
            <a:custGeom>
              <a:avLst/>
              <a:gdLst>
                <a:gd name="T0" fmla="*/ 0 w 680"/>
                <a:gd name="T1" fmla="*/ 953 h 953"/>
                <a:gd name="T2" fmla="*/ 522 w 680"/>
                <a:gd name="T3" fmla="*/ 476 h 953"/>
                <a:gd name="T4" fmla="*/ 680 w 680"/>
                <a:gd name="T5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953">
                  <a:moveTo>
                    <a:pt x="0" y="953"/>
                  </a:moveTo>
                  <a:cubicBezTo>
                    <a:pt x="204" y="794"/>
                    <a:pt x="409" y="635"/>
                    <a:pt x="522" y="476"/>
                  </a:cubicBezTo>
                  <a:cubicBezTo>
                    <a:pt x="635" y="317"/>
                    <a:pt x="654" y="79"/>
                    <a:pt x="680" y="0"/>
                  </a:cubicBezTo>
                </a:path>
              </a:pathLst>
            </a:custGeom>
            <a:noFill/>
            <a:ln w="63500">
              <a:solidFill>
                <a:schemeClr val="tx2"/>
              </a:solidFill>
              <a:round/>
              <a:headEnd type="triangle" w="lg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4788" name="Group 128"/>
            <p:cNvGrpSpPr>
              <a:grpSpLocks/>
            </p:cNvGrpSpPr>
            <p:nvPr/>
          </p:nvGrpSpPr>
          <p:grpSpPr bwMode="auto">
            <a:xfrm flipH="1">
              <a:off x="3266" y="2500"/>
              <a:ext cx="442" cy="527"/>
              <a:chOff x="4666" y="2982"/>
              <a:chExt cx="481" cy="568"/>
            </a:xfrm>
          </p:grpSpPr>
          <p:sp>
            <p:nvSpPr>
              <p:cNvPr id="74799" name="AutoShape 12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0" name="Freeform 130"/>
              <p:cNvSpPr>
                <a:spLocks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76 w 724"/>
                  <a:gd name="T1" fmla="*/ 28 h 1033"/>
                  <a:gd name="T2" fmla="*/ 16 w 724"/>
                  <a:gd name="T3" fmla="*/ 321 h 1033"/>
                  <a:gd name="T4" fmla="*/ 66 w 724"/>
                  <a:gd name="T5" fmla="*/ 360 h 1033"/>
                  <a:gd name="T6" fmla="*/ 72 w 724"/>
                  <a:gd name="T7" fmla="*/ 360 h 1033"/>
                  <a:gd name="T8" fmla="*/ 85 w 724"/>
                  <a:gd name="T9" fmla="*/ 361 h 1033"/>
                  <a:gd name="T10" fmla="*/ 105 w 724"/>
                  <a:gd name="T11" fmla="*/ 363 h 1033"/>
                  <a:gd name="T12" fmla="*/ 128 w 724"/>
                  <a:gd name="T13" fmla="*/ 364 h 1033"/>
                  <a:gd name="T14" fmla="*/ 151 w 724"/>
                  <a:gd name="T15" fmla="*/ 367 h 1033"/>
                  <a:gd name="T16" fmla="*/ 174 w 724"/>
                  <a:gd name="T17" fmla="*/ 368 h 1033"/>
                  <a:gd name="T18" fmla="*/ 194 w 724"/>
                  <a:gd name="T19" fmla="*/ 370 h 1033"/>
                  <a:gd name="T20" fmla="*/ 207 w 724"/>
                  <a:gd name="T21" fmla="*/ 372 h 1033"/>
                  <a:gd name="T22" fmla="*/ 208 w 724"/>
                  <a:gd name="T23" fmla="*/ 376 h 1033"/>
                  <a:gd name="T24" fmla="*/ 207 w 724"/>
                  <a:gd name="T25" fmla="*/ 389 h 1033"/>
                  <a:gd name="T26" fmla="*/ 204 w 724"/>
                  <a:gd name="T27" fmla="*/ 406 h 1033"/>
                  <a:gd name="T28" fmla="*/ 194 w 724"/>
                  <a:gd name="T29" fmla="*/ 427 h 1033"/>
                  <a:gd name="T30" fmla="*/ 189 w 724"/>
                  <a:gd name="T31" fmla="*/ 427 h 1033"/>
                  <a:gd name="T32" fmla="*/ 175 w 724"/>
                  <a:gd name="T33" fmla="*/ 429 h 1033"/>
                  <a:gd name="T34" fmla="*/ 157 w 724"/>
                  <a:gd name="T35" fmla="*/ 431 h 1033"/>
                  <a:gd name="T36" fmla="*/ 134 w 724"/>
                  <a:gd name="T37" fmla="*/ 435 h 1033"/>
                  <a:gd name="T38" fmla="*/ 111 w 724"/>
                  <a:gd name="T39" fmla="*/ 438 h 1033"/>
                  <a:gd name="T40" fmla="*/ 91 w 724"/>
                  <a:gd name="T41" fmla="*/ 442 h 1033"/>
                  <a:gd name="T42" fmla="*/ 73 w 724"/>
                  <a:gd name="T43" fmla="*/ 446 h 1033"/>
                  <a:gd name="T44" fmla="*/ 64 w 724"/>
                  <a:gd name="T45" fmla="*/ 450 h 1033"/>
                  <a:gd name="T46" fmla="*/ 57 w 724"/>
                  <a:gd name="T47" fmla="*/ 457 h 1033"/>
                  <a:gd name="T48" fmla="*/ 55 w 724"/>
                  <a:gd name="T49" fmla="*/ 465 h 1033"/>
                  <a:gd name="T50" fmla="*/ 59 w 724"/>
                  <a:gd name="T51" fmla="*/ 476 h 1033"/>
                  <a:gd name="T52" fmla="*/ 68 w 724"/>
                  <a:gd name="T53" fmla="*/ 482 h 1033"/>
                  <a:gd name="T54" fmla="*/ 78 w 724"/>
                  <a:gd name="T55" fmla="*/ 485 h 1033"/>
                  <a:gd name="T56" fmla="*/ 95 w 724"/>
                  <a:gd name="T57" fmla="*/ 489 h 1033"/>
                  <a:gd name="T58" fmla="*/ 118 w 724"/>
                  <a:gd name="T59" fmla="*/ 495 h 1033"/>
                  <a:gd name="T60" fmla="*/ 143 w 724"/>
                  <a:gd name="T61" fmla="*/ 501 h 1033"/>
                  <a:gd name="T62" fmla="*/ 168 w 724"/>
                  <a:gd name="T63" fmla="*/ 507 h 1033"/>
                  <a:gd name="T64" fmla="*/ 192 w 724"/>
                  <a:gd name="T65" fmla="*/ 512 h 1033"/>
                  <a:gd name="T66" fmla="*/ 213 w 724"/>
                  <a:gd name="T67" fmla="*/ 516 h 1033"/>
                  <a:gd name="T68" fmla="*/ 228 w 724"/>
                  <a:gd name="T69" fmla="*/ 517 h 1033"/>
                  <a:gd name="T70" fmla="*/ 242 w 724"/>
                  <a:gd name="T71" fmla="*/ 515 h 1033"/>
                  <a:gd name="T72" fmla="*/ 259 w 724"/>
                  <a:gd name="T73" fmla="*/ 510 h 1033"/>
                  <a:gd name="T74" fmla="*/ 278 w 724"/>
                  <a:gd name="T75" fmla="*/ 503 h 1033"/>
                  <a:gd name="T76" fmla="*/ 297 w 724"/>
                  <a:gd name="T77" fmla="*/ 494 h 1033"/>
                  <a:gd name="T78" fmla="*/ 316 w 724"/>
                  <a:gd name="T79" fmla="*/ 485 h 1033"/>
                  <a:gd name="T80" fmla="*/ 332 w 724"/>
                  <a:gd name="T81" fmla="*/ 476 h 1033"/>
                  <a:gd name="T82" fmla="*/ 344 w 724"/>
                  <a:gd name="T83" fmla="*/ 468 h 1033"/>
                  <a:gd name="T84" fmla="*/ 350 w 724"/>
                  <a:gd name="T85" fmla="*/ 463 h 1033"/>
                  <a:gd name="T86" fmla="*/ 350 w 724"/>
                  <a:gd name="T87" fmla="*/ 455 h 1033"/>
                  <a:gd name="T88" fmla="*/ 341 w 724"/>
                  <a:gd name="T89" fmla="*/ 450 h 1033"/>
                  <a:gd name="T90" fmla="*/ 329 w 724"/>
                  <a:gd name="T91" fmla="*/ 446 h 1033"/>
                  <a:gd name="T92" fmla="*/ 317 w 724"/>
                  <a:gd name="T93" fmla="*/ 443 h 1033"/>
                  <a:gd name="T94" fmla="*/ 316 w 724"/>
                  <a:gd name="T95" fmla="*/ 431 h 1033"/>
                  <a:gd name="T96" fmla="*/ 312 w 724"/>
                  <a:gd name="T97" fmla="*/ 399 h 1033"/>
                  <a:gd name="T98" fmla="*/ 306 w 724"/>
                  <a:gd name="T99" fmla="*/ 360 h 1033"/>
                  <a:gd name="T100" fmla="*/ 296 w 724"/>
                  <a:gd name="T101" fmla="*/ 324 h 1033"/>
                  <a:gd name="T102" fmla="*/ 349 w 724"/>
                  <a:gd name="T103" fmla="*/ 43 h 1033"/>
                  <a:gd name="T104" fmla="*/ 322 w 724"/>
                  <a:gd name="T105" fmla="*/ 0 h 1033"/>
                  <a:gd name="T106" fmla="*/ 90 w 724"/>
                  <a:gd name="T107" fmla="*/ 31 h 10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1" name="Freeform 131"/>
              <p:cNvSpPr>
                <a:spLocks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286 h 602"/>
                  <a:gd name="T2" fmla="*/ 218 w 598"/>
                  <a:gd name="T3" fmla="*/ 300 h 602"/>
                  <a:gd name="T4" fmla="*/ 299 w 598"/>
                  <a:gd name="T5" fmla="*/ 0 h 602"/>
                  <a:gd name="T6" fmla="*/ 289 w 598"/>
                  <a:gd name="T7" fmla="*/ 4 h 602"/>
                  <a:gd name="T8" fmla="*/ 74 w 598"/>
                  <a:gd name="T9" fmla="*/ 27 h 602"/>
                  <a:gd name="T10" fmla="*/ 66 w 598"/>
                  <a:gd name="T11" fmla="*/ 25 h 602"/>
                  <a:gd name="T12" fmla="*/ 0 w 598"/>
                  <a:gd name="T13" fmla="*/ 286 h 6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2" name="Freeform 132"/>
              <p:cNvSpPr>
                <a:spLocks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82 w 177"/>
                  <a:gd name="T1" fmla="*/ 0 h 617"/>
                  <a:gd name="T2" fmla="*/ 88 w 177"/>
                  <a:gd name="T3" fmla="*/ 2 h 617"/>
                  <a:gd name="T4" fmla="*/ 5 w 177"/>
                  <a:gd name="T5" fmla="*/ 308 h 617"/>
                  <a:gd name="T6" fmla="*/ 0 w 177"/>
                  <a:gd name="T7" fmla="*/ 304 h 617"/>
                  <a:gd name="T8" fmla="*/ 82 w 177"/>
                  <a:gd name="T9" fmla="*/ 0 h 6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3" name="Freeform 133"/>
              <p:cNvSpPr>
                <a:spLocks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83 w 178"/>
                  <a:gd name="T1" fmla="*/ 0 h 621"/>
                  <a:gd name="T2" fmla="*/ 88 w 178"/>
                  <a:gd name="T3" fmla="*/ 6 h 621"/>
                  <a:gd name="T4" fmla="*/ 4 w 178"/>
                  <a:gd name="T5" fmla="*/ 311 h 621"/>
                  <a:gd name="T6" fmla="*/ 0 w 178"/>
                  <a:gd name="T7" fmla="*/ 306 h 621"/>
                  <a:gd name="T8" fmla="*/ 83 w 178"/>
                  <a:gd name="T9" fmla="*/ 0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134"/>
              <p:cNvSpPr>
                <a:spLocks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9 w 27"/>
                  <a:gd name="T1" fmla="*/ 0 h 22"/>
                  <a:gd name="T2" fmla="*/ 0 w 27"/>
                  <a:gd name="T3" fmla="*/ 6 h 22"/>
                  <a:gd name="T4" fmla="*/ 4 w 27"/>
                  <a:gd name="T5" fmla="*/ 11 h 22"/>
                  <a:gd name="T6" fmla="*/ 14 w 27"/>
                  <a:gd name="T7" fmla="*/ 5 h 22"/>
                  <a:gd name="T8" fmla="*/ 9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5" name="Freeform 135"/>
              <p:cNvSpPr>
                <a:spLocks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0 w 28"/>
                  <a:gd name="T1" fmla="*/ 0 h 22"/>
                  <a:gd name="T2" fmla="*/ 0 w 28"/>
                  <a:gd name="T3" fmla="*/ 7 h 22"/>
                  <a:gd name="T4" fmla="*/ 4 w 28"/>
                  <a:gd name="T5" fmla="*/ 11 h 22"/>
                  <a:gd name="T6" fmla="*/ 14 w 28"/>
                  <a:gd name="T7" fmla="*/ 4 h 22"/>
                  <a:gd name="T8" fmla="*/ 1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6" name="Freeform 136"/>
              <p:cNvSpPr>
                <a:spLocks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183 w 366"/>
                  <a:gd name="T1" fmla="*/ 11 h 45"/>
                  <a:gd name="T2" fmla="*/ 182 w 366"/>
                  <a:gd name="T3" fmla="*/ 22 h 45"/>
                  <a:gd name="T4" fmla="*/ 181 w 366"/>
                  <a:gd name="T5" fmla="*/ 22 h 45"/>
                  <a:gd name="T6" fmla="*/ 178 w 366"/>
                  <a:gd name="T7" fmla="*/ 22 h 45"/>
                  <a:gd name="T8" fmla="*/ 173 w 366"/>
                  <a:gd name="T9" fmla="*/ 21 h 45"/>
                  <a:gd name="T10" fmla="*/ 166 w 366"/>
                  <a:gd name="T11" fmla="*/ 20 h 45"/>
                  <a:gd name="T12" fmla="*/ 158 w 366"/>
                  <a:gd name="T13" fmla="*/ 19 h 45"/>
                  <a:gd name="T14" fmla="*/ 148 w 366"/>
                  <a:gd name="T15" fmla="*/ 18 h 45"/>
                  <a:gd name="T16" fmla="*/ 137 w 366"/>
                  <a:gd name="T17" fmla="*/ 16 h 45"/>
                  <a:gd name="T18" fmla="*/ 124 w 366"/>
                  <a:gd name="T19" fmla="*/ 15 h 45"/>
                  <a:gd name="T20" fmla="*/ 111 w 366"/>
                  <a:gd name="T21" fmla="*/ 14 h 45"/>
                  <a:gd name="T22" fmla="*/ 96 w 366"/>
                  <a:gd name="T23" fmla="*/ 13 h 45"/>
                  <a:gd name="T24" fmla="*/ 81 w 366"/>
                  <a:gd name="T25" fmla="*/ 11 h 45"/>
                  <a:gd name="T26" fmla="*/ 66 w 366"/>
                  <a:gd name="T27" fmla="*/ 11 h 45"/>
                  <a:gd name="T28" fmla="*/ 50 w 366"/>
                  <a:gd name="T29" fmla="*/ 10 h 45"/>
                  <a:gd name="T30" fmla="*/ 34 w 366"/>
                  <a:gd name="T31" fmla="*/ 10 h 45"/>
                  <a:gd name="T32" fmla="*/ 17 w 366"/>
                  <a:gd name="T33" fmla="*/ 10 h 45"/>
                  <a:gd name="T34" fmla="*/ 0 w 366"/>
                  <a:gd name="T35" fmla="*/ 11 h 45"/>
                  <a:gd name="T36" fmla="*/ 3 w 366"/>
                  <a:gd name="T37" fmla="*/ 2 h 45"/>
                  <a:gd name="T38" fmla="*/ 3 w 366"/>
                  <a:gd name="T39" fmla="*/ 2 h 45"/>
                  <a:gd name="T40" fmla="*/ 5 w 366"/>
                  <a:gd name="T41" fmla="*/ 2 h 45"/>
                  <a:gd name="T42" fmla="*/ 8 w 366"/>
                  <a:gd name="T43" fmla="*/ 2 h 45"/>
                  <a:gd name="T44" fmla="*/ 12 w 366"/>
                  <a:gd name="T45" fmla="*/ 1 h 45"/>
                  <a:gd name="T46" fmla="*/ 18 w 366"/>
                  <a:gd name="T47" fmla="*/ 1 h 45"/>
                  <a:gd name="T48" fmla="*/ 24 w 366"/>
                  <a:gd name="T49" fmla="*/ 1 h 45"/>
                  <a:gd name="T50" fmla="*/ 32 w 366"/>
                  <a:gd name="T51" fmla="*/ 0 h 45"/>
                  <a:gd name="T52" fmla="*/ 42 w 366"/>
                  <a:gd name="T53" fmla="*/ 0 h 45"/>
                  <a:gd name="T54" fmla="*/ 54 w 366"/>
                  <a:gd name="T55" fmla="*/ 0 h 45"/>
                  <a:gd name="T56" fmla="*/ 67 w 366"/>
                  <a:gd name="T57" fmla="*/ 1 h 45"/>
                  <a:gd name="T58" fmla="*/ 81 w 366"/>
                  <a:gd name="T59" fmla="*/ 1 h 45"/>
                  <a:gd name="T60" fmla="*/ 98 w 366"/>
                  <a:gd name="T61" fmla="*/ 2 h 45"/>
                  <a:gd name="T62" fmla="*/ 117 w 366"/>
                  <a:gd name="T63" fmla="*/ 4 h 45"/>
                  <a:gd name="T64" fmla="*/ 137 w 366"/>
                  <a:gd name="T65" fmla="*/ 6 h 45"/>
                  <a:gd name="T66" fmla="*/ 159 w 366"/>
                  <a:gd name="T67" fmla="*/ 9 h 45"/>
                  <a:gd name="T68" fmla="*/ 183 w 366"/>
                  <a:gd name="T69" fmla="*/ 11 h 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7" name="Freeform 137"/>
              <p:cNvSpPr>
                <a:spLocks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15 w 39"/>
                  <a:gd name="T1" fmla="*/ 19 h 38"/>
                  <a:gd name="T2" fmla="*/ 9 w 39"/>
                  <a:gd name="T3" fmla="*/ 16 h 38"/>
                  <a:gd name="T4" fmla="*/ 3 w 39"/>
                  <a:gd name="T5" fmla="*/ 19 h 38"/>
                  <a:gd name="T6" fmla="*/ 5 w 39"/>
                  <a:gd name="T7" fmla="*/ 12 h 38"/>
                  <a:gd name="T8" fmla="*/ 0 w 39"/>
                  <a:gd name="T9" fmla="*/ 7 h 38"/>
                  <a:gd name="T10" fmla="*/ 7 w 39"/>
                  <a:gd name="T11" fmla="*/ 7 h 38"/>
                  <a:gd name="T12" fmla="*/ 11 w 39"/>
                  <a:gd name="T13" fmla="*/ 0 h 38"/>
                  <a:gd name="T14" fmla="*/ 13 w 39"/>
                  <a:gd name="T15" fmla="*/ 7 h 38"/>
                  <a:gd name="T16" fmla="*/ 20 w 39"/>
                  <a:gd name="T17" fmla="*/ 8 h 38"/>
                  <a:gd name="T18" fmla="*/ 15 w 39"/>
                  <a:gd name="T19" fmla="*/ 13 h 38"/>
                  <a:gd name="T20" fmla="*/ 15 w 39"/>
                  <a:gd name="T21" fmla="*/ 19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8" name="Freeform 138"/>
              <p:cNvSpPr>
                <a:spLocks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233 w 466"/>
                  <a:gd name="T1" fmla="*/ 3 h 459"/>
                  <a:gd name="T2" fmla="*/ 234 w 466"/>
                  <a:gd name="T3" fmla="*/ 0 h 459"/>
                  <a:gd name="T4" fmla="*/ 54 w 466"/>
                  <a:gd name="T5" fmla="*/ 15 h 459"/>
                  <a:gd name="T6" fmla="*/ 0 w 466"/>
                  <a:gd name="T7" fmla="*/ 229 h 459"/>
                  <a:gd name="T8" fmla="*/ 7 w 466"/>
                  <a:gd name="T9" fmla="*/ 228 h 459"/>
                  <a:gd name="T10" fmla="*/ 59 w 466"/>
                  <a:gd name="T11" fmla="*/ 19 h 459"/>
                  <a:gd name="T12" fmla="*/ 233 w 466"/>
                  <a:gd name="T13" fmla="*/ 3 h 4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9" name="Freeform 139"/>
              <p:cNvSpPr>
                <a:spLocks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79 w 157"/>
                  <a:gd name="T1" fmla="*/ 8 h 560"/>
                  <a:gd name="T2" fmla="*/ 8 w 157"/>
                  <a:gd name="T3" fmla="*/ 277 h 560"/>
                  <a:gd name="T4" fmla="*/ 0 w 157"/>
                  <a:gd name="T5" fmla="*/ 280 h 560"/>
                  <a:gd name="T6" fmla="*/ 77 w 157"/>
                  <a:gd name="T7" fmla="*/ 0 h 560"/>
                  <a:gd name="T8" fmla="*/ 79 w 157"/>
                  <a:gd name="T9" fmla="*/ 8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0" name="Freeform 140"/>
              <p:cNvSpPr>
                <a:spLocks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9 w 287"/>
                  <a:gd name="T1" fmla="*/ 0 h 43"/>
                  <a:gd name="T2" fmla="*/ 8 w 287"/>
                  <a:gd name="T3" fmla="*/ 0 h 43"/>
                  <a:gd name="T4" fmla="*/ 6 w 287"/>
                  <a:gd name="T5" fmla="*/ 0 h 43"/>
                  <a:gd name="T6" fmla="*/ 4 w 287"/>
                  <a:gd name="T7" fmla="*/ 1 h 43"/>
                  <a:gd name="T8" fmla="*/ 1 w 287"/>
                  <a:gd name="T9" fmla="*/ 3 h 43"/>
                  <a:gd name="T10" fmla="*/ 0 w 287"/>
                  <a:gd name="T11" fmla="*/ 5 h 43"/>
                  <a:gd name="T12" fmla="*/ 0 w 287"/>
                  <a:gd name="T13" fmla="*/ 7 h 43"/>
                  <a:gd name="T14" fmla="*/ 1 w 287"/>
                  <a:gd name="T15" fmla="*/ 9 h 43"/>
                  <a:gd name="T16" fmla="*/ 4 w 287"/>
                  <a:gd name="T17" fmla="*/ 12 h 43"/>
                  <a:gd name="T18" fmla="*/ 8 w 287"/>
                  <a:gd name="T19" fmla="*/ 13 h 43"/>
                  <a:gd name="T20" fmla="*/ 14 w 287"/>
                  <a:gd name="T21" fmla="*/ 15 h 43"/>
                  <a:gd name="T22" fmla="*/ 22 w 287"/>
                  <a:gd name="T23" fmla="*/ 16 h 43"/>
                  <a:gd name="T24" fmla="*/ 31 w 287"/>
                  <a:gd name="T25" fmla="*/ 16 h 43"/>
                  <a:gd name="T26" fmla="*/ 42 w 287"/>
                  <a:gd name="T27" fmla="*/ 18 h 43"/>
                  <a:gd name="T28" fmla="*/ 54 w 287"/>
                  <a:gd name="T29" fmla="*/ 18 h 43"/>
                  <a:gd name="T30" fmla="*/ 66 w 287"/>
                  <a:gd name="T31" fmla="*/ 19 h 43"/>
                  <a:gd name="T32" fmla="*/ 78 w 287"/>
                  <a:gd name="T33" fmla="*/ 19 h 43"/>
                  <a:gd name="T34" fmla="*/ 91 w 287"/>
                  <a:gd name="T35" fmla="*/ 20 h 43"/>
                  <a:gd name="T36" fmla="*/ 103 w 287"/>
                  <a:gd name="T37" fmla="*/ 20 h 43"/>
                  <a:gd name="T38" fmla="*/ 114 w 287"/>
                  <a:gd name="T39" fmla="*/ 20 h 43"/>
                  <a:gd name="T40" fmla="*/ 123 w 287"/>
                  <a:gd name="T41" fmla="*/ 20 h 43"/>
                  <a:gd name="T42" fmla="*/ 131 w 287"/>
                  <a:gd name="T43" fmla="*/ 21 h 43"/>
                  <a:gd name="T44" fmla="*/ 138 w 287"/>
                  <a:gd name="T45" fmla="*/ 21 h 43"/>
                  <a:gd name="T46" fmla="*/ 142 w 287"/>
                  <a:gd name="T47" fmla="*/ 21 h 43"/>
                  <a:gd name="T48" fmla="*/ 143 w 287"/>
                  <a:gd name="T49" fmla="*/ 21 h 43"/>
                  <a:gd name="T50" fmla="*/ 142 w 287"/>
                  <a:gd name="T51" fmla="*/ 21 h 43"/>
                  <a:gd name="T52" fmla="*/ 138 w 287"/>
                  <a:gd name="T53" fmla="*/ 20 h 43"/>
                  <a:gd name="T54" fmla="*/ 133 w 287"/>
                  <a:gd name="T55" fmla="*/ 20 h 43"/>
                  <a:gd name="T56" fmla="*/ 125 w 287"/>
                  <a:gd name="T57" fmla="*/ 19 h 43"/>
                  <a:gd name="T58" fmla="*/ 116 w 287"/>
                  <a:gd name="T59" fmla="*/ 19 h 43"/>
                  <a:gd name="T60" fmla="*/ 106 w 287"/>
                  <a:gd name="T61" fmla="*/ 18 h 43"/>
                  <a:gd name="T62" fmla="*/ 96 w 287"/>
                  <a:gd name="T63" fmla="*/ 17 h 43"/>
                  <a:gd name="T64" fmla="*/ 85 w 287"/>
                  <a:gd name="T65" fmla="*/ 16 h 43"/>
                  <a:gd name="T66" fmla="*/ 73 w 287"/>
                  <a:gd name="T67" fmla="*/ 15 h 43"/>
                  <a:gd name="T68" fmla="*/ 62 w 287"/>
                  <a:gd name="T69" fmla="*/ 14 h 43"/>
                  <a:gd name="T70" fmla="*/ 51 w 287"/>
                  <a:gd name="T71" fmla="*/ 14 h 43"/>
                  <a:gd name="T72" fmla="*/ 42 w 287"/>
                  <a:gd name="T73" fmla="*/ 12 h 43"/>
                  <a:gd name="T74" fmla="*/ 34 w 287"/>
                  <a:gd name="T75" fmla="*/ 12 h 43"/>
                  <a:gd name="T76" fmla="*/ 26 w 287"/>
                  <a:gd name="T77" fmla="*/ 11 h 43"/>
                  <a:gd name="T78" fmla="*/ 21 w 287"/>
                  <a:gd name="T79" fmla="*/ 11 h 43"/>
                  <a:gd name="T80" fmla="*/ 17 w 287"/>
                  <a:gd name="T81" fmla="*/ 10 h 43"/>
                  <a:gd name="T82" fmla="*/ 12 w 287"/>
                  <a:gd name="T83" fmla="*/ 7 h 43"/>
                  <a:gd name="T84" fmla="*/ 9 w 287"/>
                  <a:gd name="T85" fmla="*/ 4 h 43"/>
                  <a:gd name="T86" fmla="*/ 9 w 287"/>
                  <a:gd name="T87" fmla="*/ 1 h 43"/>
                  <a:gd name="T88" fmla="*/ 9 w 287"/>
                  <a:gd name="T89" fmla="*/ 0 h 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1" name="Freeform 141"/>
              <p:cNvSpPr>
                <a:spLocks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47 w 103"/>
                  <a:gd name="T1" fmla="*/ 3 h 60"/>
                  <a:gd name="T2" fmla="*/ 0 w 103"/>
                  <a:gd name="T3" fmla="*/ 0 h 60"/>
                  <a:gd name="T4" fmla="*/ 1 w 103"/>
                  <a:gd name="T5" fmla="*/ 6 h 60"/>
                  <a:gd name="T6" fmla="*/ 1 w 103"/>
                  <a:gd name="T7" fmla="*/ 10 h 60"/>
                  <a:gd name="T8" fmla="*/ 1 w 103"/>
                  <a:gd name="T9" fmla="*/ 15 h 60"/>
                  <a:gd name="T10" fmla="*/ 1 w 103"/>
                  <a:gd name="T11" fmla="*/ 19 h 60"/>
                  <a:gd name="T12" fmla="*/ 52 w 103"/>
                  <a:gd name="T13" fmla="*/ 30 h 60"/>
                  <a:gd name="T14" fmla="*/ 50 w 103"/>
                  <a:gd name="T15" fmla="*/ 19 h 60"/>
                  <a:gd name="T16" fmla="*/ 49 w 103"/>
                  <a:gd name="T17" fmla="*/ 10 h 60"/>
                  <a:gd name="T18" fmla="*/ 48 w 103"/>
                  <a:gd name="T19" fmla="*/ 4 h 60"/>
                  <a:gd name="T20" fmla="*/ 47 w 103"/>
                  <a:gd name="T21" fmla="*/ 3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142"/>
              <p:cNvSpPr>
                <a:spLocks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15 w 134"/>
                  <a:gd name="T1" fmla="*/ 0 h 129"/>
                  <a:gd name="T2" fmla="*/ 12 w 134"/>
                  <a:gd name="T3" fmla="*/ 22 h 129"/>
                  <a:gd name="T4" fmla="*/ 7 w 134"/>
                  <a:gd name="T5" fmla="*/ 37 h 129"/>
                  <a:gd name="T6" fmla="*/ 3 w 134"/>
                  <a:gd name="T7" fmla="*/ 46 h 129"/>
                  <a:gd name="T8" fmla="*/ 0 w 134"/>
                  <a:gd name="T9" fmla="*/ 49 h 129"/>
                  <a:gd name="T10" fmla="*/ 65 w 134"/>
                  <a:gd name="T11" fmla="*/ 65 h 129"/>
                  <a:gd name="T12" fmla="*/ 66 w 134"/>
                  <a:gd name="T13" fmla="*/ 49 h 129"/>
                  <a:gd name="T14" fmla="*/ 67 w 134"/>
                  <a:gd name="T15" fmla="*/ 36 h 129"/>
                  <a:gd name="T16" fmla="*/ 67 w 134"/>
                  <a:gd name="T17" fmla="*/ 22 h 129"/>
                  <a:gd name="T18" fmla="*/ 66 w 134"/>
                  <a:gd name="T19" fmla="*/ 11 h 129"/>
                  <a:gd name="T20" fmla="*/ 15 w 134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3" name="Freeform 143"/>
              <p:cNvSpPr>
                <a:spLocks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1 w 60"/>
                  <a:gd name="T3" fmla="*/ 2 h 159"/>
                  <a:gd name="T4" fmla="*/ 4 w 60"/>
                  <a:gd name="T5" fmla="*/ 7 h 159"/>
                  <a:gd name="T6" fmla="*/ 8 w 60"/>
                  <a:gd name="T7" fmla="*/ 14 h 159"/>
                  <a:gd name="T8" fmla="*/ 12 w 60"/>
                  <a:gd name="T9" fmla="*/ 23 h 159"/>
                  <a:gd name="T10" fmla="*/ 17 w 60"/>
                  <a:gd name="T11" fmla="*/ 34 h 159"/>
                  <a:gd name="T12" fmla="*/ 22 w 60"/>
                  <a:gd name="T13" fmla="*/ 45 h 159"/>
                  <a:gd name="T14" fmla="*/ 27 w 60"/>
                  <a:gd name="T15" fmla="*/ 56 h 159"/>
                  <a:gd name="T16" fmla="*/ 30 w 60"/>
                  <a:gd name="T17" fmla="*/ 67 h 159"/>
                  <a:gd name="T18" fmla="*/ 30 w 60"/>
                  <a:gd name="T19" fmla="*/ 68 h 159"/>
                  <a:gd name="T20" fmla="*/ 27 w 60"/>
                  <a:gd name="T21" fmla="*/ 69 h 159"/>
                  <a:gd name="T22" fmla="*/ 24 w 60"/>
                  <a:gd name="T23" fmla="*/ 71 h 159"/>
                  <a:gd name="T24" fmla="*/ 20 w 60"/>
                  <a:gd name="T25" fmla="*/ 72 h 159"/>
                  <a:gd name="T26" fmla="*/ 16 w 60"/>
                  <a:gd name="T27" fmla="*/ 75 h 159"/>
                  <a:gd name="T28" fmla="*/ 12 w 60"/>
                  <a:gd name="T29" fmla="*/ 76 h 159"/>
                  <a:gd name="T30" fmla="*/ 8 w 60"/>
                  <a:gd name="T31" fmla="*/ 78 h 159"/>
                  <a:gd name="T32" fmla="*/ 4 w 60"/>
                  <a:gd name="T33" fmla="*/ 79 h 159"/>
                  <a:gd name="T34" fmla="*/ 4 w 60"/>
                  <a:gd name="T35" fmla="*/ 72 h 159"/>
                  <a:gd name="T36" fmla="*/ 5 w 60"/>
                  <a:gd name="T37" fmla="*/ 52 h 159"/>
                  <a:gd name="T38" fmla="*/ 5 w 60"/>
                  <a:gd name="T39" fmla="*/ 26 h 159"/>
                  <a:gd name="T40" fmla="*/ 0 w 60"/>
                  <a:gd name="T41" fmla="*/ 0 h 1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4" name="Freeform 144"/>
              <p:cNvSpPr>
                <a:spLocks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00 w 297"/>
                  <a:gd name="T1" fmla="*/ 4 h 101"/>
                  <a:gd name="T2" fmla="*/ 85 w 297"/>
                  <a:gd name="T3" fmla="*/ 0 h 101"/>
                  <a:gd name="T4" fmla="*/ 81 w 297"/>
                  <a:gd name="T5" fmla="*/ 1 h 101"/>
                  <a:gd name="T6" fmla="*/ 72 w 297"/>
                  <a:gd name="T7" fmla="*/ 2 h 101"/>
                  <a:gd name="T8" fmla="*/ 58 w 297"/>
                  <a:gd name="T9" fmla="*/ 4 h 101"/>
                  <a:gd name="T10" fmla="*/ 43 w 297"/>
                  <a:gd name="T11" fmla="*/ 7 h 101"/>
                  <a:gd name="T12" fmla="*/ 27 w 297"/>
                  <a:gd name="T13" fmla="*/ 9 h 101"/>
                  <a:gd name="T14" fmla="*/ 13 w 297"/>
                  <a:gd name="T15" fmla="*/ 12 h 101"/>
                  <a:gd name="T16" fmla="*/ 4 w 297"/>
                  <a:gd name="T17" fmla="*/ 15 h 101"/>
                  <a:gd name="T18" fmla="*/ 0 w 297"/>
                  <a:gd name="T19" fmla="*/ 18 h 101"/>
                  <a:gd name="T20" fmla="*/ 1 w 297"/>
                  <a:gd name="T21" fmla="*/ 19 h 101"/>
                  <a:gd name="T22" fmla="*/ 5 w 297"/>
                  <a:gd name="T23" fmla="*/ 21 h 101"/>
                  <a:gd name="T24" fmla="*/ 11 w 297"/>
                  <a:gd name="T25" fmla="*/ 23 h 101"/>
                  <a:gd name="T26" fmla="*/ 18 w 297"/>
                  <a:gd name="T27" fmla="*/ 26 h 101"/>
                  <a:gd name="T28" fmla="*/ 27 w 297"/>
                  <a:gd name="T29" fmla="*/ 28 h 101"/>
                  <a:gd name="T30" fmla="*/ 37 w 297"/>
                  <a:gd name="T31" fmla="*/ 31 h 101"/>
                  <a:gd name="T32" fmla="*/ 49 w 297"/>
                  <a:gd name="T33" fmla="*/ 34 h 101"/>
                  <a:gd name="T34" fmla="*/ 61 w 297"/>
                  <a:gd name="T35" fmla="*/ 37 h 101"/>
                  <a:gd name="T36" fmla="*/ 73 w 297"/>
                  <a:gd name="T37" fmla="*/ 39 h 101"/>
                  <a:gd name="T38" fmla="*/ 86 w 297"/>
                  <a:gd name="T39" fmla="*/ 42 h 101"/>
                  <a:gd name="T40" fmla="*/ 98 w 297"/>
                  <a:gd name="T41" fmla="*/ 44 h 101"/>
                  <a:gd name="T42" fmla="*/ 110 w 297"/>
                  <a:gd name="T43" fmla="*/ 46 h 101"/>
                  <a:gd name="T44" fmla="*/ 122 w 297"/>
                  <a:gd name="T45" fmla="*/ 48 h 101"/>
                  <a:gd name="T46" fmla="*/ 132 w 297"/>
                  <a:gd name="T47" fmla="*/ 49 h 101"/>
                  <a:gd name="T48" fmla="*/ 141 w 297"/>
                  <a:gd name="T49" fmla="*/ 50 h 101"/>
                  <a:gd name="T50" fmla="*/ 149 w 297"/>
                  <a:gd name="T51" fmla="*/ 51 h 101"/>
                  <a:gd name="T52" fmla="*/ 89 w 297"/>
                  <a:gd name="T53" fmla="*/ 19 h 101"/>
                  <a:gd name="T54" fmla="*/ 100 w 297"/>
                  <a:gd name="T55" fmla="*/ 4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5" name="Freeform 145"/>
              <p:cNvSpPr>
                <a:spLocks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64 w 335"/>
                  <a:gd name="T1" fmla="*/ 48 h 94"/>
                  <a:gd name="T2" fmla="*/ 71 w 335"/>
                  <a:gd name="T3" fmla="*/ 47 h 94"/>
                  <a:gd name="T4" fmla="*/ 78 w 335"/>
                  <a:gd name="T5" fmla="*/ 46 h 94"/>
                  <a:gd name="T6" fmla="*/ 86 w 335"/>
                  <a:gd name="T7" fmla="*/ 44 h 94"/>
                  <a:gd name="T8" fmla="*/ 94 w 335"/>
                  <a:gd name="T9" fmla="*/ 42 h 94"/>
                  <a:gd name="T10" fmla="*/ 102 w 335"/>
                  <a:gd name="T11" fmla="*/ 39 h 94"/>
                  <a:gd name="T12" fmla="*/ 111 w 335"/>
                  <a:gd name="T13" fmla="*/ 36 h 94"/>
                  <a:gd name="T14" fmla="*/ 120 w 335"/>
                  <a:gd name="T15" fmla="*/ 32 h 94"/>
                  <a:gd name="T16" fmla="*/ 128 w 335"/>
                  <a:gd name="T17" fmla="*/ 29 h 94"/>
                  <a:gd name="T18" fmla="*/ 136 w 335"/>
                  <a:gd name="T19" fmla="*/ 25 h 94"/>
                  <a:gd name="T20" fmla="*/ 143 w 335"/>
                  <a:gd name="T21" fmla="*/ 22 h 94"/>
                  <a:gd name="T22" fmla="*/ 150 w 335"/>
                  <a:gd name="T23" fmla="*/ 19 h 94"/>
                  <a:gd name="T24" fmla="*/ 155 w 335"/>
                  <a:gd name="T25" fmla="*/ 16 h 94"/>
                  <a:gd name="T26" fmla="*/ 160 w 335"/>
                  <a:gd name="T27" fmla="*/ 14 h 94"/>
                  <a:gd name="T28" fmla="*/ 164 w 335"/>
                  <a:gd name="T29" fmla="*/ 12 h 94"/>
                  <a:gd name="T30" fmla="*/ 166 w 335"/>
                  <a:gd name="T31" fmla="*/ 11 h 94"/>
                  <a:gd name="T32" fmla="*/ 167 w 335"/>
                  <a:gd name="T33" fmla="*/ 11 h 94"/>
                  <a:gd name="T34" fmla="*/ 133 w 335"/>
                  <a:gd name="T35" fmla="*/ 13 h 94"/>
                  <a:gd name="T36" fmla="*/ 105 w 335"/>
                  <a:gd name="T37" fmla="*/ 23 h 94"/>
                  <a:gd name="T38" fmla="*/ 11 w 335"/>
                  <a:gd name="T39" fmla="*/ 0 h 94"/>
                  <a:gd name="T40" fmla="*/ 0 w 335"/>
                  <a:gd name="T41" fmla="*/ 15 h 94"/>
                  <a:gd name="T42" fmla="*/ 60 w 335"/>
                  <a:gd name="T43" fmla="*/ 48 h 94"/>
                  <a:gd name="T44" fmla="*/ 61 w 335"/>
                  <a:gd name="T45" fmla="*/ 48 h 94"/>
                  <a:gd name="T46" fmla="*/ 62 w 335"/>
                  <a:gd name="T47" fmla="*/ 48 h 94"/>
                  <a:gd name="T48" fmla="*/ 63 w 335"/>
                  <a:gd name="T49" fmla="*/ 48 h 94"/>
                  <a:gd name="T50" fmla="*/ 64 w 335"/>
                  <a:gd name="T51" fmla="*/ 48 h 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6" name="Freeform 146"/>
              <p:cNvSpPr>
                <a:spLocks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1 w 279"/>
                  <a:gd name="T1" fmla="*/ 0 h 83"/>
                  <a:gd name="T2" fmla="*/ 0 w 279"/>
                  <a:gd name="T3" fmla="*/ 0 h 83"/>
                  <a:gd name="T4" fmla="*/ 0 w 279"/>
                  <a:gd name="T5" fmla="*/ 3 h 83"/>
                  <a:gd name="T6" fmla="*/ 0 w 279"/>
                  <a:gd name="T7" fmla="*/ 5 h 83"/>
                  <a:gd name="T8" fmla="*/ 3 w 279"/>
                  <a:gd name="T9" fmla="*/ 7 h 83"/>
                  <a:gd name="T10" fmla="*/ 11 w 279"/>
                  <a:gd name="T11" fmla="*/ 11 h 83"/>
                  <a:gd name="T12" fmla="*/ 19 w 279"/>
                  <a:gd name="T13" fmla="*/ 14 h 83"/>
                  <a:gd name="T14" fmla="*/ 27 w 279"/>
                  <a:gd name="T15" fmla="*/ 18 h 83"/>
                  <a:gd name="T16" fmla="*/ 37 w 279"/>
                  <a:gd name="T17" fmla="*/ 21 h 83"/>
                  <a:gd name="T18" fmla="*/ 46 w 279"/>
                  <a:gd name="T19" fmla="*/ 25 h 83"/>
                  <a:gd name="T20" fmla="*/ 56 w 279"/>
                  <a:gd name="T21" fmla="*/ 27 h 83"/>
                  <a:gd name="T22" fmla="*/ 65 w 279"/>
                  <a:gd name="T23" fmla="*/ 30 h 83"/>
                  <a:gd name="T24" fmla="*/ 75 w 279"/>
                  <a:gd name="T25" fmla="*/ 33 h 83"/>
                  <a:gd name="T26" fmla="*/ 84 w 279"/>
                  <a:gd name="T27" fmla="*/ 36 h 83"/>
                  <a:gd name="T28" fmla="*/ 93 w 279"/>
                  <a:gd name="T29" fmla="*/ 37 h 83"/>
                  <a:gd name="T30" fmla="*/ 102 w 279"/>
                  <a:gd name="T31" fmla="*/ 39 h 83"/>
                  <a:gd name="T32" fmla="*/ 110 w 279"/>
                  <a:gd name="T33" fmla="*/ 40 h 83"/>
                  <a:gd name="T34" fmla="*/ 119 w 279"/>
                  <a:gd name="T35" fmla="*/ 41 h 83"/>
                  <a:gd name="T36" fmla="*/ 126 w 279"/>
                  <a:gd name="T37" fmla="*/ 41 h 83"/>
                  <a:gd name="T38" fmla="*/ 133 w 279"/>
                  <a:gd name="T39" fmla="*/ 41 h 83"/>
                  <a:gd name="T40" fmla="*/ 139 w 279"/>
                  <a:gd name="T41" fmla="*/ 41 h 83"/>
                  <a:gd name="T42" fmla="*/ 138 w 279"/>
                  <a:gd name="T43" fmla="*/ 40 h 83"/>
                  <a:gd name="T44" fmla="*/ 133 w 279"/>
                  <a:gd name="T45" fmla="*/ 40 h 83"/>
                  <a:gd name="T46" fmla="*/ 127 w 279"/>
                  <a:gd name="T47" fmla="*/ 38 h 83"/>
                  <a:gd name="T48" fmla="*/ 119 w 279"/>
                  <a:gd name="T49" fmla="*/ 36 h 83"/>
                  <a:gd name="T50" fmla="*/ 109 w 279"/>
                  <a:gd name="T51" fmla="*/ 34 h 83"/>
                  <a:gd name="T52" fmla="*/ 97 w 279"/>
                  <a:gd name="T53" fmla="*/ 32 h 83"/>
                  <a:gd name="T54" fmla="*/ 86 w 279"/>
                  <a:gd name="T55" fmla="*/ 29 h 83"/>
                  <a:gd name="T56" fmla="*/ 73 w 279"/>
                  <a:gd name="T57" fmla="*/ 26 h 83"/>
                  <a:gd name="T58" fmla="*/ 60 w 279"/>
                  <a:gd name="T59" fmla="*/ 22 h 83"/>
                  <a:gd name="T60" fmla="*/ 48 w 279"/>
                  <a:gd name="T61" fmla="*/ 19 h 83"/>
                  <a:gd name="T62" fmla="*/ 36 w 279"/>
                  <a:gd name="T63" fmla="*/ 16 h 83"/>
                  <a:gd name="T64" fmla="*/ 26 w 279"/>
                  <a:gd name="T65" fmla="*/ 13 h 83"/>
                  <a:gd name="T66" fmla="*/ 17 w 279"/>
                  <a:gd name="T67" fmla="*/ 9 h 83"/>
                  <a:gd name="T68" fmla="*/ 9 w 279"/>
                  <a:gd name="T69" fmla="*/ 6 h 83"/>
                  <a:gd name="T70" fmla="*/ 4 w 279"/>
                  <a:gd name="T71" fmla="*/ 3 h 83"/>
                  <a:gd name="T72" fmla="*/ 1 w 279"/>
                  <a:gd name="T73" fmla="*/ 0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7" name="Freeform 147"/>
              <p:cNvSpPr>
                <a:spLocks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10 w 39"/>
                  <a:gd name="T1" fmla="*/ 17 h 36"/>
                  <a:gd name="T2" fmla="*/ 13 w 39"/>
                  <a:gd name="T3" fmla="*/ 17 h 36"/>
                  <a:gd name="T4" fmla="*/ 17 w 39"/>
                  <a:gd name="T5" fmla="*/ 14 h 36"/>
                  <a:gd name="T6" fmla="*/ 19 w 39"/>
                  <a:gd name="T7" fmla="*/ 12 h 36"/>
                  <a:gd name="T8" fmla="*/ 19 w 39"/>
                  <a:gd name="T9" fmla="*/ 9 h 36"/>
                  <a:gd name="T10" fmla="*/ 19 w 39"/>
                  <a:gd name="T11" fmla="*/ 6 h 36"/>
                  <a:gd name="T12" fmla="*/ 17 w 39"/>
                  <a:gd name="T13" fmla="*/ 3 h 36"/>
                  <a:gd name="T14" fmla="*/ 13 w 39"/>
                  <a:gd name="T15" fmla="*/ 0 h 36"/>
                  <a:gd name="T16" fmla="*/ 10 w 39"/>
                  <a:gd name="T17" fmla="*/ 0 h 36"/>
                  <a:gd name="T18" fmla="*/ 6 w 39"/>
                  <a:gd name="T19" fmla="*/ 0 h 36"/>
                  <a:gd name="T20" fmla="*/ 3 w 39"/>
                  <a:gd name="T21" fmla="*/ 3 h 36"/>
                  <a:gd name="T22" fmla="*/ 0 w 39"/>
                  <a:gd name="T23" fmla="*/ 6 h 36"/>
                  <a:gd name="T24" fmla="*/ 0 w 39"/>
                  <a:gd name="T25" fmla="*/ 9 h 36"/>
                  <a:gd name="T26" fmla="*/ 0 w 39"/>
                  <a:gd name="T27" fmla="*/ 12 h 36"/>
                  <a:gd name="T28" fmla="*/ 3 w 39"/>
                  <a:gd name="T29" fmla="*/ 14 h 36"/>
                  <a:gd name="T30" fmla="*/ 6 w 39"/>
                  <a:gd name="T31" fmla="*/ 17 h 36"/>
                  <a:gd name="T32" fmla="*/ 10 w 39"/>
                  <a:gd name="T33" fmla="*/ 17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5236" name="Freeform 148"/>
            <p:cNvSpPr>
              <a:spLocks/>
            </p:cNvSpPr>
            <p:nvPr/>
          </p:nvSpPr>
          <p:spPr bwMode="auto">
            <a:xfrm flipH="1">
              <a:off x="2993" y="1344"/>
              <a:ext cx="432" cy="1134"/>
            </a:xfrm>
            <a:custGeom>
              <a:avLst/>
              <a:gdLst>
                <a:gd name="T0" fmla="*/ 0 w 680"/>
                <a:gd name="T1" fmla="*/ 953 h 953"/>
                <a:gd name="T2" fmla="*/ 522 w 680"/>
                <a:gd name="T3" fmla="*/ 476 h 953"/>
                <a:gd name="T4" fmla="*/ 680 w 680"/>
                <a:gd name="T5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953">
                  <a:moveTo>
                    <a:pt x="0" y="953"/>
                  </a:moveTo>
                  <a:cubicBezTo>
                    <a:pt x="204" y="794"/>
                    <a:pt x="409" y="635"/>
                    <a:pt x="522" y="476"/>
                  </a:cubicBezTo>
                  <a:cubicBezTo>
                    <a:pt x="635" y="317"/>
                    <a:pt x="654" y="79"/>
                    <a:pt x="68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237" name="Freeform 149"/>
            <p:cNvSpPr>
              <a:spLocks/>
            </p:cNvSpPr>
            <p:nvPr/>
          </p:nvSpPr>
          <p:spPr bwMode="auto">
            <a:xfrm flipH="1">
              <a:off x="2857" y="1752"/>
              <a:ext cx="482" cy="863"/>
            </a:xfrm>
            <a:custGeom>
              <a:avLst/>
              <a:gdLst>
                <a:gd name="T0" fmla="*/ 0 w 680"/>
                <a:gd name="T1" fmla="*/ 953 h 953"/>
                <a:gd name="T2" fmla="*/ 522 w 680"/>
                <a:gd name="T3" fmla="*/ 476 h 953"/>
                <a:gd name="T4" fmla="*/ 680 w 680"/>
                <a:gd name="T5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953">
                  <a:moveTo>
                    <a:pt x="0" y="953"/>
                  </a:moveTo>
                  <a:cubicBezTo>
                    <a:pt x="204" y="794"/>
                    <a:pt x="409" y="635"/>
                    <a:pt x="522" y="476"/>
                  </a:cubicBezTo>
                  <a:cubicBezTo>
                    <a:pt x="635" y="317"/>
                    <a:pt x="654" y="79"/>
                    <a:pt x="680" y="0"/>
                  </a:cubicBezTo>
                </a:path>
              </a:pathLst>
            </a:custGeom>
            <a:noFill/>
            <a:ln w="63500">
              <a:solidFill>
                <a:schemeClr val="tx2"/>
              </a:solidFill>
              <a:round/>
              <a:headEnd type="triangle" w="lg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238" name="Text Box 150"/>
            <p:cNvSpPr txBox="1">
              <a:spLocks noChangeArrowheads="1"/>
            </p:cNvSpPr>
            <p:nvPr/>
          </p:nvSpPr>
          <p:spPr bwMode="auto">
            <a:xfrm>
              <a:off x="2426" y="2432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nb-NO">
                  <a:solidFill>
                    <a:schemeClr val="tx2"/>
                  </a:solidFill>
                  <a:cs typeface="+mn-cs"/>
                </a:rPr>
                <a:t>multicast</a:t>
              </a:r>
              <a:endParaRPr lang="en-US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1625239" name="Freeform 151"/>
            <p:cNvSpPr>
              <a:spLocks/>
            </p:cNvSpPr>
            <p:nvPr/>
          </p:nvSpPr>
          <p:spPr bwMode="auto">
            <a:xfrm flipH="1">
              <a:off x="3061" y="1344"/>
              <a:ext cx="454" cy="1134"/>
            </a:xfrm>
            <a:custGeom>
              <a:avLst/>
              <a:gdLst>
                <a:gd name="T0" fmla="*/ 0 w 680"/>
                <a:gd name="T1" fmla="*/ 953 h 953"/>
                <a:gd name="T2" fmla="*/ 522 w 680"/>
                <a:gd name="T3" fmla="*/ 476 h 953"/>
                <a:gd name="T4" fmla="*/ 680 w 680"/>
                <a:gd name="T5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0" h="953">
                  <a:moveTo>
                    <a:pt x="0" y="953"/>
                  </a:moveTo>
                  <a:cubicBezTo>
                    <a:pt x="204" y="794"/>
                    <a:pt x="409" y="635"/>
                    <a:pt x="522" y="476"/>
                  </a:cubicBezTo>
                  <a:cubicBezTo>
                    <a:pt x="635" y="317"/>
                    <a:pt x="654" y="79"/>
                    <a:pt x="680" y="0"/>
                  </a:cubicBezTo>
                </a:path>
              </a:pathLst>
            </a:custGeom>
            <a:noFill/>
            <a:ln w="63500">
              <a:solidFill>
                <a:srgbClr val="009900"/>
              </a:solidFill>
              <a:round/>
              <a:headEnd type="triangle" w="lg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240" name="Text Box 152"/>
            <p:cNvSpPr txBox="1">
              <a:spLocks noChangeArrowheads="1"/>
            </p:cNvSpPr>
            <p:nvPr/>
          </p:nvSpPr>
          <p:spPr bwMode="auto">
            <a:xfrm>
              <a:off x="3243" y="1615"/>
              <a:ext cx="1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nb-NO">
                  <a:solidFill>
                    <a:srgbClr val="009900"/>
                  </a:solidFill>
                  <a:cs typeface="+mn-cs"/>
                </a:rPr>
                <a:t>Unicast patch stream</a:t>
              </a:r>
              <a:endParaRPr lang="en-US">
                <a:solidFill>
                  <a:srgbClr val="009900"/>
                </a:solidFill>
                <a:cs typeface="+mn-cs"/>
              </a:endParaRPr>
            </a:p>
          </p:txBody>
        </p:sp>
        <p:sp>
          <p:nvSpPr>
            <p:cNvPr id="1625241" name="Text Box 153"/>
            <p:cNvSpPr txBox="1">
              <a:spLocks noChangeArrowheads="1"/>
            </p:cNvSpPr>
            <p:nvPr/>
          </p:nvSpPr>
          <p:spPr bwMode="auto">
            <a:xfrm>
              <a:off x="3199" y="958"/>
              <a:ext cx="1080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nb-NO" sz="1600">
                  <a:cs typeface="+mn-cs"/>
                </a:rPr>
                <a:t>Central server</a:t>
              </a:r>
              <a:endParaRPr lang="en-US" sz="1600">
                <a:cs typeface="+mn-cs"/>
              </a:endParaRPr>
            </a:p>
          </p:txBody>
        </p:sp>
        <p:sp>
          <p:nvSpPr>
            <p:cNvPr id="1625242" name="Text Box 154"/>
            <p:cNvSpPr txBox="1">
              <a:spLocks noChangeArrowheads="1"/>
            </p:cNvSpPr>
            <p:nvPr/>
          </p:nvSpPr>
          <p:spPr bwMode="auto">
            <a:xfrm>
              <a:off x="1769" y="3045"/>
              <a:ext cx="74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nb-NO" sz="1600">
                  <a:cs typeface="+mn-cs"/>
                </a:rPr>
                <a:t>1st client</a:t>
              </a:r>
              <a:endParaRPr lang="en-US" sz="1600">
                <a:cs typeface="+mn-cs"/>
              </a:endParaRPr>
            </a:p>
          </p:txBody>
        </p:sp>
        <p:sp>
          <p:nvSpPr>
            <p:cNvPr id="1625243" name="Text Box 155"/>
            <p:cNvSpPr txBox="1">
              <a:spLocks noChangeArrowheads="1"/>
            </p:cNvSpPr>
            <p:nvPr/>
          </p:nvSpPr>
          <p:spPr bwMode="auto">
            <a:xfrm>
              <a:off x="3243" y="3045"/>
              <a:ext cx="796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nb-NO" sz="1600">
                  <a:cs typeface="+mn-cs"/>
                </a:rPr>
                <a:t>2nd client</a:t>
              </a:r>
              <a:endParaRPr lang="en-US" sz="1600">
                <a:cs typeface="+mn-cs"/>
              </a:endParaRPr>
            </a:p>
          </p:txBody>
        </p:sp>
        <p:sp>
          <p:nvSpPr>
            <p:cNvPr id="1625244" name="Rectangle 156"/>
            <p:cNvSpPr>
              <a:spLocks noChangeArrowheads="1"/>
            </p:cNvSpPr>
            <p:nvPr/>
          </p:nvSpPr>
          <p:spPr bwMode="auto">
            <a:xfrm>
              <a:off x="3243" y="2659"/>
              <a:ext cx="91" cy="31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25245" name="Text Box 157"/>
            <p:cNvSpPr txBox="1">
              <a:spLocks noChangeArrowheads="1"/>
            </p:cNvSpPr>
            <p:nvPr/>
          </p:nvSpPr>
          <p:spPr bwMode="auto">
            <a:xfrm>
              <a:off x="2788" y="2682"/>
              <a:ext cx="491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nb-NO">
                  <a:solidFill>
                    <a:schemeClr val="tx2"/>
                  </a:solidFill>
                  <a:cs typeface="+mn-cs"/>
                </a:rPr>
                <a:t>cyclic</a:t>
              </a:r>
              <a:br>
                <a:rPr lang="nb-NO">
                  <a:solidFill>
                    <a:schemeClr val="tx2"/>
                  </a:solidFill>
                  <a:cs typeface="+mn-cs"/>
                </a:rPr>
              </a:br>
              <a:r>
                <a:rPr lang="nb-NO">
                  <a:solidFill>
                    <a:schemeClr val="tx2"/>
                  </a:solidFill>
                  <a:cs typeface="+mn-cs"/>
                </a:rPr>
                <a:t>buffer</a:t>
              </a:r>
              <a:endParaRPr lang="en-US">
                <a:solidFill>
                  <a:schemeClr val="tx2"/>
                </a:solidFill>
                <a:cs typeface="+mn-cs"/>
              </a:endParaRPr>
            </a:p>
          </p:txBody>
        </p:sp>
      </p:grpSp>
      <p:sp>
        <p:nvSpPr>
          <p:cNvPr id="1625246" name="Line 158"/>
          <p:cNvSpPr>
            <a:spLocks noChangeShapeType="1"/>
          </p:cNvSpPr>
          <p:nvPr/>
        </p:nvSpPr>
        <p:spPr bwMode="auto">
          <a:xfrm>
            <a:off x="5175250" y="4344988"/>
            <a:ext cx="295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247" name="Line 159"/>
          <p:cNvSpPr>
            <a:spLocks noChangeShapeType="1"/>
          </p:cNvSpPr>
          <p:nvPr/>
        </p:nvSpPr>
        <p:spPr bwMode="auto">
          <a:xfrm flipV="1">
            <a:off x="8196263" y="1949450"/>
            <a:ext cx="0" cy="242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5248" name="Line 160"/>
          <p:cNvSpPr>
            <a:spLocks noChangeShapeType="1"/>
          </p:cNvSpPr>
          <p:nvPr/>
        </p:nvSpPr>
        <p:spPr bwMode="auto">
          <a:xfrm flipV="1">
            <a:off x="5184775" y="1924050"/>
            <a:ext cx="0" cy="242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Architectures: </a:t>
            </a:r>
            <a:r>
              <a:rPr lang="en-US" smtClean="0">
                <a:latin typeface="Symbol" charset="0"/>
                <a:cs typeface="+mj-cs"/>
              </a:rPr>
              <a:t>l</a:t>
            </a:r>
            <a:r>
              <a:rPr lang="en-US" smtClean="0">
                <a:cs typeface="+mj-cs"/>
              </a:rPr>
              <a:t>–Patching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n-cs"/>
              </a:rPr>
              <a:t>Placement for </a:t>
            </a:r>
            <a:r>
              <a:rPr lang="nb-NO" smtClean="0">
                <a:latin typeface="Symbol" charset="0"/>
                <a:cs typeface="+mn-cs"/>
              </a:rPr>
              <a:t>l</a:t>
            </a:r>
            <a:r>
              <a:rPr lang="en-US" smtClean="0">
                <a:cs typeface="+mn-cs"/>
              </a:rPr>
              <a:t>–</a:t>
            </a:r>
            <a:r>
              <a:rPr lang="nb-NO" smtClean="0">
                <a:cs typeface="+mn-cs"/>
              </a:rPr>
              <a:t>patching</a:t>
            </a:r>
            <a:endParaRPr lang="en-US" smtClean="0">
              <a:cs typeface="+mn-cs"/>
            </a:endParaRPr>
          </a:p>
        </p:txBody>
      </p:sp>
      <p:pic>
        <p:nvPicPr>
          <p:cNvPr id="76803" name="Picture 4" descr="patchi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7"/>
          <a:stretch>
            <a:fillRect/>
          </a:stretch>
        </p:blipFill>
        <p:spPr bwMode="auto">
          <a:xfrm>
            <a:off x="1592263" y="1517650"/>
            <a:ext cx="5507037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6117" name="Oval 5"/>
          <p:cNvSpPr>
            <a:spLocks noChangeArrowheads="1"/>
          </p:cNvSpPr>
          <p:nvPr/>
        </p:nvSpPr>
        <p:spPr bwMode="auto">
          <a:xfrm>
            <a:off x="3557588" y="1552575"/>
            <a:ext cx="2320925" cy="2198688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6118" name="AutoShape 6"/>
          <p:cNvSpPr>
            <a:spLocks noChangeArrowheads="1"/>
          </p:cNvSpPr>
          <p:nvPr/>
        </p:nvSpPr>
        <p:spPr bwMode="auto">
          <a:xfrm>
            <a:off x="3348038" y="5445125"/>
            <a:ext cx="5689600" cy="1042988"/>
          </a:xfrm>
          <a:prstGeom prst="wedgeRoundRectCallout">
            <a:avLst>
              <a:gd name="adj1" fmla="val -23352"/>
              <a:gd name="adj2" fmla="val -212102"/>
              <a:gd name="adj3" fmla="val 16667"/>
            </a:avLst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2800">
                <a:cs typeface="+mn-cs"/>
              </a:rPr>
              <a:t>Popular movies may be more distant to the client </a:t>
            </a:r>
            <a:endParaRPr lang="en-US" sz="28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117" grpId="0" animBg="1"/>
      <p:bldP spid="16261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Architectures: </a:t>
            </a:r>
            <a:r>
              <a:rPr lang="en-US" smtClean="0">
                <a:latin typeface="Symbol" charset="0"/>
                <a:cs typeface="+mj-cs"/>
              </a:rPr>
              <a:t>l</a:t>
            </a:r>
            <a:r>
              <a:rPr lang="en-US" smtClean="0">
                <a:cs typeface="+mj-cs"/>
              </a:rPr>
              <a:t>–Patching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cs typeface="+mn-cs"/>
              </a:rPr>
              <a:t>Failure of the optimization</a:t>
            </a:r>
          </a:p>
          <a:p>
            <a:pPr lvl="1" eaLnBrk="1" hangingPunct="1">
              <a:defRPr/>
            </a:pPr>
            <a:r>
              <a:rPr lang="nb-NO" smtClean="0"/>
              <a:t>Implicitly assumes perfect delivery</a:t>
            </a:r>
          </a:p>
          <a:p>
            <a:pPr lvl="1" eaLnBrk="1" hangingPunct="1">
              <a:defRPr/>
            </a:pPr>
            <a:r>
              <a:rPr lang="nb-NO" smtClean="0"/>
              <a:t>Has no notion of quality</a:t>
            </a:r>
          </a:p>
          <a:p>
            <a:pPr lvl="1" eaLnBrk="1" hangingPunct="1">
              <a:defRPr/>
            </a:pPr>
            <a:r>
              <a:rPr lang="nb-NO" smtClean="0"/>
              <a:t>User satisfaction is ignored</a:t>
            </a:r>
            <a:br>
              <a:rPr lang="nb-NO" smtClean="0"/>
            </a:br>
            <a:endParaRPr lang="nb-NO" smtClean="0"/>
          </a:p>
          <a:p>
            <a:pPr eaLnBrk="1" hangingPunct="1">
              <a:defRPr/>
            </a:pPr>
            <a:r>
              <a:rPr lang="nb-NO" smtClean="0">
                <a:cs typeface="+mn-cs"/>
              </a:rPr>
              <a:t>Disadvantages</a:t>
            </a:r>
          </a:p>
          <a:p>
            <a:pPr lvl="1" eaLnBrk="1" hangingPunct="1">
              <a:defRPr/>
            </a:pPr>
            <a:r>
              <a:rPr lang="nb-NO" smtClean="0"/>
              <a:t>Popular movies further away from clients</a:t>
            </a:r>
          </a:p>
          <a:p>
            <a:pPr lvl="2" eaLnBrk="1" hangingPunct="1">
              <a:defRPr/>
            </a:pPr>
            <a:r>
              <a:rPr lang="nb-NO" smtClean="0"/>
              <a:t>Longer distance</a:t>
            </a:r>
          </a:p>
          <a:p>
            <a:pPr lvl="2" eaLnBrk="1" hangingPunct="1">
              <a:defRPr/>
            </a:pPr>
            <a:r>
              <a:rPr lang="nb-NO" smtClean="0"/>
              <a:t>Higher startup latency</a:t>
            </a:r>
          </a:p>
          <a:p>
            <a:pPr lvl="2" eaLnBrk="1" hangingPunct="1">
              <a:defRPr/>
            </a:pPr>
            <a:r>
              <a:rPr lang="nb-NO" smtClean="0"/>
              <a:t>Higher loss rate</a:t>
            </a:r>
          </a:p>
          <a:p>
            <a:pPr lvl="2" eaLnBrk="1" hangingPunct="1">
              <a:defRPr/>
            </a:pPr>
            <a:r>
              <a:rPr lang="nb-NO" smtClean="0"/>
              <a:t>More jitter</a:t>
            </a:r>
          </a:p>
          <a:p>
            <a:pPr lvl="1" eaLnBrk="1" hangingPunct="1">
              <a:defRPr/>
            </a:pPr>
            <a:r>
              <a:rPr lang="nb-NO" smtClean="0"/>
              <a:t>Popular movies are requested more frequently</a:t>
            </a:r>
          </a:p>
          <a:p>
            <a:pPr lvl="1" eaLnBrk="1" hangingPunct="1">
              <a:defRPr/>
            </a:pPr>
            <a:r>
              <a:rPr lang="nb-NO" b="1" i="1" smtClean="0">
                <a:solidFill>
                  <a:schemeClr val="hlink"/>
                </a:solidFill>
              </a:rPr>
              <a:t>Average</a:t>
            </a:r>
            <a:r>
              <a:rPr lang="nb-NO" smtClean="0"/>
              <a:t> delivery quality is lower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Architectures: Gleaning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err="1" smtClean="0">
                <a:cs typeface="+mn-cs"/>
              </a:rPr>
              <a:t>Placement</a:t>
            </a:r>
            <a:r>
              <a:rPr lang="nb-NO" dirty="0" smtClean="0">
                <a:cs typeface="+mn-cs"/>
              </a:rPr>
              <a:t> for </a:t>
            </a:r>
            <a:r>
              <a:rPr lang="nb-NO" dirty="0" err="1" smtClean="0">
                <a:cs typeface="+mn-cs"/>
              </a:rPr>
              <a:t>gleaning</a:t>
            </a:r>
            <a:endParaRPr lang="nb-NO" dirty="0" smtClean="0">
              <a:cs typeface="+mn-cs"/>
            </a:endParaRPr>
          </a:p>
          <a:p>
            <a:pPr lvl="1" eaLnBrk="1" hangingPunct="1">
              <a:defRPr/>
            </a:pPr>
            <a:r>
              <a:rPr lang="nb-NO" dirty="0" err="1" smtClean="0"/>
              <a:t>Combines</a:t>
            </a:r>
            <a:endParaRPr lang="nb-NO" dirty="0" smtClean="0"/>
          </a:p>
          <a:p>
            <a:pPr lvl="2" eaLnBrk="1" hangingPunct="1">
              <a:defRPr/>
            </a:pPr>
            <a:r>
              <a:rPr lang="nb-NO" dirty="0" err="1" smtClean="0"/>
              <a:t>Caching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full </a:t>
            </a:r>
            <a:r>
              <a:rPr lang="nb-NO" dirty="0" err="1" smtClean="0"/>
              <a:t>movie</a:t>
            </a:r>
            <a:endParaRPr lang="nb-NO" dirty="0" smtClean="0"/>
          </a:p>
          <a:p>
            <a:pPr lvl="2" eaLnBrk="1" hangingPunct="1">
              <a:defRPr/>
            </a:pPr>
            <a:r>
              <a:rPr lang="nb-NO" dirty="0" err="1" smtClean="0"/>
              <a:t>Optimized</a:t>
            </a:r>
            <a:r>
              <a:rPr lang="nb-NO" dirty="0" smtClean="0"/>
              <a:t> </a:t>
            </a:r>
            <a:r>
              <a:rPr lang="nb-NO" dirty="0" err="1" smtClean="0"/>
              <a:t>patching</a:t>
            </a:r>
            <a:endParaRPr lang="nb-NO" dirty="0" smtClean="0"/>
          </a:p>
          <a:p>
            <a:pPr lvl="2" eaLnBrk="1" hangingPunct="1">
              <a:defRPr/>
            </a:pPr>
            <a:r>
              <a:rPr lang="nb-NO" dirty="0" err="1" smtClean="0"/>
              <a:t>Mandatory</a:t>
            </a:r>
            <a:r>
              <a:rPr lang="nb-NO" dirty="0" smtClean="0"/>
              <a:t> </a:t>
            </a:r>
            <a:r>
              <a:rPr lang="nb-NO" dirty="0" err="1" smtClean="0"/>
              <a:t>proxy</a:t>
            </a:r>
            <a:r>
              <a:rPr lang="nb-NO" dirty="0" smtClean="0"/>
              <a:t> </a:t>
            </a:r>
            <a:r>
              <a:rPr lang="nb-NO" dirty="0" err="1" smtClean="0"/>
              <a:t>cache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lvl="1" eaLnBrk="1" hangingPunct="1">
              <a:defRPr/>
            </a:pPr>
            <a:r>
              <a:rPr lang="nb-NO" dirty="0" smtClean="0"/>
              <a:t>2 </a:t>
            </a:r>
            <a:r>
              <a:rPr lang="nb-NO" dirty="0" err="1" smtClean="0"/>
              <a:t>degrees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freedom</a:t>
            </a:r>
            <a:endParaRPr lang="nb-NO" dirty="0" smtClean="0"/>
          </a:p>
          <a:p>
            <a:pPr lvl="2" eaLnBrk="1" hangingPunct="1">
              <a:defRPr/>
            </a:pPr>
            <a:r>
              <a:rPr lang="en-US" dirty="0" smtClean="0"/>
              <a:t>Gleaning server level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Patch length</a:t>
            </a:r>
          </a:p>
        </p:txBody>
      </p:sp>
      <p:pic>
        <p:nvPicPr>
          <p:cNvPr id="1628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264150"/>
            <a:ext cx="3873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281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5184775"/>
            <a:ext cx="387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80901" name="Group 6"/>
          <p:cNvGrpSpPr>
            <a:grpSpLocks/>
          </p:cNvGrpSpPr>
          <p:nvPr/>
        </p:nvGrpSpPr>
        <p:grpSpPr bwMode="auto">
          <a:xfrm>
            <a:off x="6129338" y="819150"/>
            <a:ext cx="890587" cy="642938"/>
            <a:chOff x="2896" y="2246"/>
            <a:chExt cx="561" cy="405"/>
          </a:xfrm>
        </p:grpSpPr>
        <p:sp>
          <p:nvSpPr>
            <p:cNvPr id="81025" name="Freeform 7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6" name="Freeform 8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7" name="Freeform 9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8" name="Freeform 10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9" name="Freeform 11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0" name="Freeform 12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1" name="Freeform 13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2" name="Freeform 14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3" name="Freeform 15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4" name="Freeform 16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5" name="Freeform 17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6" name="Freeform 18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7" name="Freeform 19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8" name="Freeform 20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9" name="Freeform 21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0" name="Freeform 22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1" name="Freeform 23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2" name="Freeform 24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3" name="Freeform 2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4" name="Freeform 2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5" name="Freeform 2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6" name="Freeform 2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7" name="Freeform 29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8" name="Freeform 30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9" name="Freeform 31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0" name="Freeform 32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1" name="Freeform 33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2" name="Freeform 34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3" name="Freeform 35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02" name="Group 36"/>
          <p:cNvGrpSpPr>
            <a:grpSpLocks/>
          </p:cNvGrpSpPr>
          <p:nvPr/>
        </p:nvGrpSpPr>
        <p:grpSpPr bwMode="auto">
          <a:xfrm flipH="1">
            <a:off x="4976813" y="5049838"/>
            <a:ext cx="701675" cy="836612"/>
            <a:chOff x="4666" y="2982"/>
            <a:chExt cx="481" cy="568"/>
          </a:xfrm>
        </p:grpSpPr>
        <p:sp>
          <p:nvSpPr>
            <p:cNvPr id="8100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7" name="Freeform 38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8" name="Freeform 39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9" name="Freeform 40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0" name="Freeform 41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1" name="Freeform 42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2" name="Freeform 43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3" name="Freeform 44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4" name="Freeform 45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5" name="Freeform 46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6" name="Freeform 47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7" name="Freeform 48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8" name="Freeform 49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19" name="Freeform 50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0" name="Freeform 51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1" name="Freeform 52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2" name="Freeform 53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3" name="Freeform 54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24" name="Freeform 55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216" name="Freeform 56"/>
          <p:cNvSpPr>
            <a:spLocks/>
          </p:cNvSpPr>
          <p:nvPr/>
        </p:nvSpPr>
        <p:spPr bwMode="auto">
          <a:xfrm>
            <a:off x="5486400" y="1466850"/>
            <a:ext cx="1003300" cy="1268413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8217" name="Freeform 57"/>
          <p:cNvSpPr>
            <a:spLocks/>
          </p:cNvSpPr>
          <p:nvPr/>
        </p:nvSpPr>
        <p:spPr bwMode="auto">
          <a:xfrm>
            <a:off x="5513388" y="1538288"/>
            <a:ext cx="1163637" cy="1343025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63500">
            <a:solidFill>
              <a:srgbClr val="66CCFF"/>
            </a:solidFill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0905" name="Group 58"/>
          <p:cNvGrpSpPr>
            <a:grpSpLocks/>
          </p:cNvGrpSpPr>
          <p:nvPr/>
        </p:nvGrpSpPr>
        <p:grpSpPr bwMode="auto">
          <a:xfrm flipH="1">
            <a:off x="7272338" y="5094288"/>
            <a:ext cx="701675" cy="836612"/>
            <a:chOff x="4666" y="2982"/>
            <a:chExt cx="481" cy="568"/>
          </a:xfrm>
        </p:grpSpPr>
        <p:sp>
          <p:nvSpPr>
            <p:cNvPr id="80987" name="AutoShape 59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8" name="Freeform 60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9" name="Freeform 61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0" name="Freeform 62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1" name="Freeform 63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2" name="Freeform 64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3" name="Freeform 65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4" name="Freeform 66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5" name="Freeform 67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6" name="Freeform 68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7" name="Freeform 69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Freeform 70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9" name="Freeform 71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Freeform 72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1" name="Freeform 73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Freeform 74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3" name="Freeform 75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4" name="Freeform 76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5" name="Freeform 77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238" name="Freeform 78"/>
          <p:cNvSpPr>
            <a:spLocks/>
          </p:cNvSpPr>
          <p:nvPr/>
        </p:nvSpPr>
        <p:spPr bwMode="auto">
          <a:xfrm flipH="1">
            <a:off x="6729413" y="1503363"/>
            <a:ext cx="731837" cy="1268412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8239" name="Freeform 79"/>
          <p:cNvSpPr>
            <a:spLocks/>
          </p:cNvSpPr>
          <p:nvPr/>
        </p:nvSpPr>
        <p:spPr bwMode="auto">
          <a:xfrm flipH="1">
            <a:off x="6507163" y="2033588"/>
            <a:ext cx="817562" cy="720725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63500">
            <a:solidFill>
              <a:srgbClr val="66CCFF"/>
            </a:solidFill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8240" name="Text Box 80"/>
          <p:cNvSpPr txBox="1">
            <a:spLocks noChangeArrowheads="1"/>
          </p:cNvSpPr>
          <p:nvPr/>
        </p:nvSpPr>
        <p:spPr bwMode="auto">
          <a:xfrm>
            <a:off x="6011863" y="2619375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66CCFF"/>
                </a:solidFill>
                <a:cs typeface="+mn-cs"/>
              </a:rPr>
              <a:t>multicast</a:t>
            </a:r>
            <a:endParaRPr lang="en-US">
              <a:solidFill>
                <a:srgbClr val="66CCFF"/>
              </a:solidFill>
              <a:cs typeface="+mn-cs"/>
            </a:endParaRPr>
          </a:p>
        </p:txBody>
      </p:sp>
      <p:sp>
        <p:nvSpPr>
          <p:cNvPr id="1628241" name="Freeform 81"/>
          <p:cNvSpPr>
            <a:spLocks/>
          </p:cNvSpPr>
          <p:nvPr/>
        </p:nvSpPr>
        <p:spPr bwMode="auto">
          <a:xfrm flipH="1">
            <a:off x="6834188" y="1503363"/>
            <a:ext cx="771525" cy="1268412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63500">
            <a:solidFill>
              <a:srgbClr val="33CC33"/>
            </a:solidFill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8242" name="Text Box 82"/>
          <p:cNvSpPr txBox="1">
            <a:spLocks noChangeArrowheads="1"/>
          </p:cNvSpPr>
          <p:nvPr/>
        </p:nvSpPr>
        <p:spPr bwMode="auto">
          <a:xfrm>
            <a:off x="7173913" y="1935163"/>
            <a:ext cx="183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009900"/>
                </a:solidFill>
                <a:cs typeface="+mn-cs"/>
              </a:rPr>
              <a:t>Unicast patch stream</a:t>
            </a:r>
            <a:endParaRPr lang="en-US">
              <a:solidFill>
                <a:srgbClr val="009900"/>
              </a:solidFill>
              <a:cs typeface="+mn-cs"/>
            </a:endParaRPr>
          </a:p>
        </p:txBody>
      </p:sp>
      <p:sp>
        <p:nvSpPr>
          <p:cNvPr id="1628243" name="Text Box 83"/>
          <p:cNvSpPr txBox="1">
            <a:spLocks noChangeArrowheads="1"/>
          </p:cNvSpPr>
          <p:nvPr/>
        </p:nvSpPr>
        <p:spPr bwMode="auto">
          <a:xfrm>
            <a:off x="7102475" y="890588"/>
            <a:ext cx="143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Central server</a:t>
            </a:r>
            <a:endParaRPr lang="en-US" sz="1600">
              <a:cs typeface="+mn-cs"/>
            </a:endParaRPr>
          </a:p>
        </p:txBody>
      </p:sp>
      <p:sp>
        <p:nvSpPr>
          <p:cNvPr id="1628244" name="Text Box 84"/>
          <p:cNvSpPr txBox="1">
            <a:spLocks noChangeArrowheads="1"/>
          </p:cNvSpPr>
          <p:nvPr/>
        </p:nvSpPr>
        <p:spPr bwMode="auto">
          <a:xfrm>
            <a:off x="4868863" y="5915025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1</a:t>
            </a:r>
            <a:r>
              <a:rPr lang="nb-NO" sz="1600" baseline="30000">
                <a:cs typeface="+mn-cs"/>
              </a:rPr>
              <a:t>st</a:t>
            </a:r>
            <a:r>
              <a:rPr lang="nb-NO" sz="1600">
                <a:cs typeface="+mn-cs"/>
              </a:rPr>
              <a:t> client</a:t>
            </a:r>
            <a:endParaRPr lang="en-US" sz="1600">
              <a:cs typeface="+mn-cs"/>
            </a:endParaRPr>
          </a:p>
        </p:txBody>
      </p:sp>
      <p:sp>
        <p:nvSpPr>
          <p:cNvPr id="1628245" name="Text Box 85"/>
          <p:cNvSpPr txBox="1">
            <a:spLocks noChangeArrowheads="1"/>
          </p:cNvSpPr>
          <p:nvPr/>
        </p:nvSpPr>
        <p:spPr bwMode="auto">
          <a:xfrm>
            <a:off x="7235825" y="5959475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2</a:t>
            </a:r>
            <a:r>
              <a:rPr lang="nb-NO" sz="1600" baseline="30000">
                <a:cs typeface="+mn-cs"/>
              </a:rPr>
              <a:t>nd</a:t>
            </a:r>
            <a:r>
              <a:rPr lang="nb-NO" sz="1600">
                <a:cs typeface="+mn-cs"/>
              </a:rPr>
              <a:t> client</a:t>
            </a:r>
            <a:endParaRPr lang="en-US" sz="1600">
              <a:cs typeface="+mn-cs"/>
            </a:endParaRPr>
          </a:p>
        </p:txBody>
      </p:sp>
      <p:sp>
        <p:nvSpPr>
          <p:cNvPr id="1628246" name="Rectangle 86"/>
          <p:cNvSpPr>
            <a:spLocks noChangeArrowheads="1"/>
          </p:cNvSpPr>
          <p:nvPr/>
        </p:nvSpPr>
        <p:spPr bwMode="auto">
          <a:xfrm>
            <a:off x="7272338" y="2843213"/>
            <a:ext cx="144462" cy="503237"/>
          </a:xfrm>
          <a:prstGeom prst="rect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8247" name="Text Box 87"/>
          <p:cNvSpPr txBox="1">
            <a:spLocks noChangeArrowheads="1"/>
          </p:cNvSpPr>
          <p:nvPr/>
        </p:nvSpPr>
        <p:spPr bwMode="auto">
          <a:xfrm>
            <a:off x="6642100" y="2889250"/>
            <a:ext cx="65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66CCFF"/>
                </a:solidFill>
                <a:cs typeface="+mn-cs"/>
              </a:rPr>
              <a:t>cyclic</a:t>
            </a:r>
            <a:br>
              <a:rPr lang="nb-NO">
                <a:solidFill>
                  <a:srgbClr val="66CCFF"/>
                </a:solidFill>
                <a:cs typeface="+mn-cs"/>
              </a:rPr>
            </a:br>
            <a:r>
              <a:rPr lang="nb-NO">
                <a:solidFill>
                  <a:srgbClr val="66CCFF"/>
                </a:solidFill>
                <a:cs typeface="+mn-cs"/>
              </a:rPr>
              <a:t>buffer</a:t>
            </a:r>
            <a:endParaRPr lang="en-US">
              <a:solidFill>
                <a:srgbClr val="66CCFF"/>
              </a:solidFill>
              <a:cs typeface="+mn-cs"/>
            </a:endParaRPr>
          </a:p>
        </p:txBody>
      </p:sp>
      <p:grpSp>
        <p:nvGrpSpPr>
          <p:cNvPr id="80916" name="Group 88"/>
          <p:cNvGrpSpPr>
            <a:grpSpLocks/>
          </p:cNvGrpSpPr>
          <p:nvPr/>
        </p:nvGrpSpPr>
        <p:grpSpPr bwMode="auto">
          <a:xfrm>
            <a:off x="4797425" y="2663825"/>
            <a:ext cx="890588" cy="642938"/>
            <a:chOff x="2896" y="2246"/>
            <a:chExt cx="561" cy="405"/>
          </a:xfrm>
        </p:grpSpPr>
        <p:sp>
          <p:nvSpPr>
            <p:cNvPr id="80958" name="Freeform 89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9" name="Freeform 90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0" name="Freeform 91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1" name="Freeform 92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2" name="Freeform 93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3" name="Freeform 94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4" name="Freeform 95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Freeform 96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Freeform 97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7" name="Freeform 98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8" name="Freeform 99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Freeform 100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0" name="Freeform 101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Freeform 102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2" name="Freeform 103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Freeform 104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4" name="Freeform 105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5" name="Freeform 106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6" name="Freeform 10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7" name="Freeform 10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8" name="Freeform 10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9" name="Freeform 11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0" name="Freeform 111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1" name="Freeform 112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2" name="Freeform 113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3" name="Freeform 114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4" name="Freeform 115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5" name="Freeform 116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6" name="Freeform 117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7" name="Group 118"/>
          <p:cNvGrpSpPr>
            <a:grpSpLocks/>
          </p:cNvGrpSpPr>
          <p:nvPr/>
        </p:nvGrpSpPr>
        <p:grpSpPr bwMode="auto">
          <a:xfrm>
            <a:off x="7451725" y="2798763"/>
            <a:ext cx="890588" cy="642937"/>
            <a:chOff x="2896" y="2246"/>
            <a:chExt cx="561" cy="405"/>
          </a:xfrm>
        </p:grpSpPr>
        <p:sp>
          <p:nvSpPr>
            <p:cNvPr id="80929" name="Freeform 119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Freeform 120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Freeform 121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2" name="Freeform 122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Freeform 123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4" name="Freeform 124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Freeform 125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6" name="Freeform 126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Freeform 127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8" name="Freeform 128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Freeform 129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Freeform 130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Freeform 131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Freeform 132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Freeform 133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4" name="Freeform 134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5" name="Freeform 135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6" name="Freeform 136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Freeform 13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8" name="Freeform 13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49" name="Freeform 13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0" name="Freeform 14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1" name="Freeform 141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2" name="Freeform 142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3" name="Freeform 143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4" name="Freeform 144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5" name="Freeform 145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6" name="Freeform 146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57" name="Freeform 147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308" name="Line 148"/>
          <p:cNvSpPr>
            <a:spLocks noChangeShapeType="1"/>
          </p:cNvSpPr>
          <p:nvPr/>
        </p:nvSpPr>
        <p:spPr bwMode="auto">
          <a:xfrm flipV="1">
            <a:off x="5202238" y="3338513"/>
            <a:ext cx="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8309" name="Line 149"/>
          <p:cNvSpPr>
            <a:spLocks noChangeShapeType="1"/>
          </p:cNvSpPr>
          <p:nvPr/>
        </p:nvSpPr>
        <p:spPr bwMode="auto">
          <a:xfrm flipV="1">
            <a:off x="7542213" y="3338513"/>
            <a:ext cx="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8310" name="Line 150"/>
          <p:cNvSpPr>
            <a:spLocks noChangeShapeType="1"/>
          </p:cNvSpPr>
          <p:nvPr/>
        </p:nvSpPr>
        <p:spPr bwMode="auto">
          <a:xfrm>
            <a:off x="5381625" y="3384550"/>
            <a:ext cx="0" cy="1665288"/>
          </a:xfrm>
          <a:prstGeom prst="line">
            <a:avLst/>
          </a:prstGeom>
          <a:noFill/>
          <a:ln w="63500">
            <a:solidFill>
              <a:srgbClr val="66CC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8311" name="Text Box 151"/>
          <p:cNvSpPr txBox="1">
            <a:spLocks noChangeArrowheads="1"/>
          </p:cNvSpPr>
          <p:nvPr/>
        </p:nvSpPr>
        <p:spPr bwMode="auto">
          <a:xfrm>
            <a:off x="5516563" y="4059238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66CCFF"/>
                </a:solidFill>
                <a:cs typeface="+mn-cs"/>
              </a:rPr>
              <a:t>Unicast</a:t>
            </a:r>
            <a:endParaRPr lang="en-US">
              <a:solidFill>
                <a:srgbClr val="66CCFF"/>
              </a:solidFill>
              <a:cs typeface="+mn-cs"/>
            </a:endParaRPr>
          </a:p>
        </p:txBody>
      </p:sp>
      <p:sp>
        <p:nvSpPr>
          <p:cNvPr id="1628312" name="Line 152"/>
          <p:cNvSpPr>
            <a:spLocks noChangeShapeType="1"/>
          </p:cNvSpPr>
          <p:nvPr/>
        </p:nvSpPr>
        <p:spPr bwMode="auto">
          <a:xfrm>
            <a:off x="7677150" y="3384550"/>
            <a:ext cx="0" cy="1665288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8313" name="Text Box 153"/>
          <p:cNvSpPr txBox="1">
            <a:spLocks noChangeArrowheads="1"/>
          </p:cNvSpPr>
          <p:nvPr/>
        </p:nvSpPr>
        <p:spPr bwMode="auto">
          <a:xfrm>
            <a:off x="7812088" y="4059238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66CCFF"/>
                </a:solidFill>
                <a:cs typeface="+mn-cs"/>
              </a:rPr>
              <a:t>Unicast</a:t>
            </a:r>
            <a:endParaRPr lang="en-US">
              <a:solidFill>
                <a:srgbClr val="66CCFF"/>
              </a:solidFill>
              <a:cs typeface="+mn-cs"/>
            </a:endParaRPr>
          </a:p>
        </p:txBody>
      </p:sp>
      <p:pic>
        <p:nvPicPr>
          <p:cNvPr id="1628314" name="Picture 1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273675"/>
            <a:ext cx="387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28315" name="Line 155"/>
          <p:cNvSpPr>
            <a:spLocks noChangeShapeType="1"/>
          </p:cNvSpPr>
          <p:nvPr/>
        </p:nvSpPr>
        <p:spPr bwMode="auto">
          <a:xfrm>
            <a:off x="7677150" y="3394075"/>
            <a:ext cx="0" cy="1665288"/>
          </a:xfrm>
          <a:prstGeom prst="line">
            <a:avLst/>
          </a:prstGeom>
          <a:noFill/>
          <a:ln w="63500">
            <a:solidFill>
              <a:srgbClr val="66CC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0926" name="Freeform 156"/>
          <p:cNvSpPr>
            <a:spLocks/>
          </p:cNvSpPr>
          <p:nvPr/>
        </p:nvSpPr>
        <p:spPr bwMode="auto">
          <a:xfrm rot="3634735">
            <a:off x="8364537" y="5414963"/>
            <a:ext cx="150813" cy="179388"/>
          </a:xfrm>
          <a:custGeom>
            <a:avLst/>
            <a:gdLst>
              <a:gd name="T0" fmla="*/ 0 w 95"/>
              <a:gd name="T1" fmla="*/ 179388 h 113"/>
              <a:gd name="T2" fmla="*/ 0 w 95"/>
              <a:gd name="T3" fmla="*/ 38100 h 113"/>
              <a:gd name="T4" fmla="*/ 0 w 95"/>
              <a:gd name="T5" fmla="*/ 0 h 113"/>
              <a:gd name="T6" fmla="*/ 38100 w 95"/>
              <a:gd name="T7" fmla="*/ 0 h 113"/>
              <a:gd name="T8" fmla="*/ 61913 w 95"/>
              <a:gd name="T9" fmla="*/ 12700 h 113"/>
              <a:gd name="T10" fmla="*/ 100013 w 95"/>
              <a:gd name="T11" fmla="*/ 25400 h 113"/>
              <a:gd name="T12" fmla="*/ 112713 w 95"/>
              <a:gd name="T13" fmla="*/ 38100 h 113"/>
              <a:gd name="T14" fmla="*/ 125413 w 95"/>
              <a:gd name="T15" fmla="*/ 50800 h 113"/>
              <a:gd name="T16" fmla="*/ 150813 w 95"/>
              <a:gd name="T17" fmla="*/ 76200 h 113"/>
              <a:gd name="T18" fmla="*/ 150813 w 95"/>
              <a:gd name="T19" fmla="*/ 88900 h 113"/>
              <a:gd name="T20" fmla="*/ 0 w 95"/>
              <a:gd name="T21" fmla="*/ 179388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5" h="113">
                <a:moveTo>
                  <a:pt x="0" y="113"/>
                </a:move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39" y="8"/>
                </a:lnTo>
                <a:lnTo>
                  <a:pt x="63" y="16"/>
                </a:lnTo>
                <a:lnTo>
                  <a:pt x="71" y="24"/>
                </a:lnTo>
                <a:lnTo>
                  <a:pt x="79" y="32"/>
                </a:lnTo>
                <a:lnTo>
                  <a:pt x="95" y="48"/>
                </a:lnTo>
                <a:lnTo>
                  <a:pt x="95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17" name="Text Box 157"/>
          <p:cNvSpPr txBox="1">
            <a:spLocks noChangeArrowheads="1"/>
          </p:cNvSpPr>
          <p:nvPr/>
        </p:nvSpPr>
        <p:spPr bwMode="auto">
          <a:xfrm>
            <a:off x="4314825" y="2293938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Proxy cache</a:t>
            </a:r>
            <a:endParaRPr lang="en-US" sz="1600">
              <a:cs typeface="+mn-cs"/>
            </a:endParaRPr>
          </a:p>
        </p:txBody>
      </p:sp>
      <p:sp>
        <p:nvSpPr>
          <p:cNvPr id="1628318" name="Text Box 158"/>
          <p:cNvSpPr txBox="1">
            <a:spLocks noChangeArrowheads="1"/>
          </p:cNvSpPr>
          <p:nvPr/>
        </p:nvSpPr>
        <p:spPr bwMode="auto">
          <a:xfrm>
            <a:off x="7716838" y="2443163"/>
            <a:ext cx="1258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Proxy cache</a:t>
            </a:r>
            <a:endParaRPr lang="en-US" sz="16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IV – Distribution Systems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/>
            <a:r>
              <a:rPr lang="en-GB" sz="2400"/>
              <a:t>Combine</a:t>
            </a:r>
          </a:p>
          <a:p>
            <a:pPr marL="838200" lvl="1" indent="-381000"/>
            <a:r>
              <a:rPr lang="en-GB" sz="2000"/>
              <a:t>Types I, II or III</a:t>
            </a:r>
          </a:p>
          <a:p>
            <a:pPr marL="838200" lvl="1" indent="-381000"/>
            <a:r>
              <a:rPr lang="en-GB" sz="2000"/>
              <a:t>Network of servers</a:t>
            </a:r>
          </a:p>
          <a:p>
            <a:pPr marL="457200" indent="-457200"/>
            <a:r>
              <a:rPr lang="en-GB" sz="2400"/>
              <a:t>Server hierarchy</a:t>
            </a:r>
          </a:p>
          <a:p>
            <a:pPr marL="838200" lvl="1" indent="-381000"/>
            <a:r>
              <a:rPr lang="en-GB" sz="2000"/>
              <a:t>Autonomous servers</a:t>
            </a:r>
          </a:p>
          <a:p>
            <a:pPr marL="838200" lvl="1" indent="-381000"/>
            <a:r>
              <a:rPr lang="en-GB" sz="2000"/>
              <a:t>Cooperative servers</a:t>
            </a:r>
          </a:p>
          <a:p>
            <a:pPr marL="838200" lvl="1" indent="-381000"/>
            <a:r>
              <a:rPr lang="en-GB" sz="2000">
                <a:solidFill>
                  <a:schemeClr val="hlink"/>
                </a:solidFill>
              </a:rPr>
              <a:t>Coordinated servers</a:t>
            </a:r>
          </a:p>
          <a:p>
            <a:pPr marL="457200" indent="-457200"/>
            <a:r>
              <a:rPr lang="en-GB" sz="2400"/>
              <a:t>“Proxy caches”</a:t>
            </a:r>
          </a:p>
          <a:p>
            <a:pPr marL="838200" lvl="1" indent="-381000"/>
            <a:r>
              <a:rPr lang="en-GB" sz="2000"/>
              <a:t>Not accurate …</a:t>
            </a:r>
          </a:p>
          <a:p>
            <a:pPr marL="838200" lvl="1" indent="-381000"/>
            <a:r>
              <a:rPr lang="en-GB" sz="2000"/>
              <a:t>Cache servers</a:t>
            </a:r>
          </a:p>
          <a:p>
            <a:pPr marL="1257300" lvl="2" indent="-342900"/>
            <a:r>
              <a:rPr lang="en-GB" sz="1800"/>
              <a:t>Keep copies on behalf of a remote server</a:t>
            </a:r>
          </a:p>
          <a:p>
            <a:pPr marL="838200" lvl="1" indent="-381000"/>
            <a:r>
              <a:rPr lang="en-GB" sz="2000"/>
              <a:t>Proxy servers</a:t>
            </a:r>
          </a:p>
          <a:p>
            <a:pPr marL="1257300" lvl="2" indent="-342900"/>
            <a:r>
              <a:rPr lang="en-GB" sz="1800"/>
              <a:t>Perform actions on behalf of their clients</a:t>
            </a:r>
          </a:p>
        </p:txBody>
      </p:sp>
      <p:pic>
        <p:nvPicPr>
          <p:cNvPr id="119501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8713" y="2308225"/>
            <a:ext cx="3913187" cy="2959100"/>
          </a:xfrm>
          <a:noFill/>
          <a:ln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00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Architectures: Gleaning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9144000" cy="766763"/>
          </a:xfrm>
        </p:spPr>
        <p:txBody>
          <a:bodyPr/>
          <a:lstStyle/>
          <a:p>
            <a:pPr eaLnBrk="1" hangingPunct="1">
              <a:defRPr/>
            </a:pPr>
            <a:r>
              <a:rPr lang="nb-NO" smtClean="0">
                <a:cs typeface="+mn-cs"/>
              </a:rPr>
              <a:t>Placement for gleaning</a:t>
            </a:r>
          </a:p>
        </p:txBody>
      </p:sp>
      <p:pic>
        <p:nvPicPr>
          <p:cNvPr id="1629188" name="Picture 4" descr="gleanin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1438" y="1420813"/>
            <a:ext cx="6269037" cy="5010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Architectures: MPatch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err="1" smtClean="0">
                <a:cs typeface="+mn-cs"/>
              </a:rPr>
              <a:t>Placement</a:t>
            </a:r>
            <a:r>
              <a:rPr lang="nb-NO" dirty="0" smtClean="0">
                <a:cs typeface="+mn-cs"/>
              </a:rPr>
              <a:t> for </a:t>
            </a:r>
            <a:r>
              <a:rPr lang="nb-NO" dirty="0" err="1" smtClean="0">
                <a:cs typeface="+mn-cs"/>
              </a:rPr>
              <a:t>MPatch</a:t>
            </a:r>
            <a:endParaRPr lang="nb-NO" dirty="0" smtClean="0">
              <a:cs typeface="+mn-cs"/>
            </a:endParaRPr>
          </a:p>
          <a:p>
            <a:pPr lvl="1" eaLnBrk="1" hangingPunct="1">
              <a:defRPr/>
            </a:pPr>
            <a:r>
              <a:rPr lang="nb-NO" dirty="0" err="1" smtClean="0"/>
              <a:t>Combines</a:t>
            </a:r>
            <a:endParaRPr lang="nb-NO" dirty="0" smtClean="0"/>
          </a:p>
          <a:p>
            <a:pPr lvl="2" eaLnBrk="1" hangingPunct="1">
              <a:defRPr/>
            </a:pPr>
            <a:r>
              <a:rPr lang="nb-NO" dirty="0" err="1" smtClean="0"/>
              <a:t>Caching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full </a:t>
            </a:r>
            <a:r>
              <a:rPr lang="nb-NO" dirty="0" err="1" smtClean="0"/>
              <a:t>movie</a:t>
            </a:r>
            <a:endParaRPr lang="nb-NO" dirty="0" smtClean="0"/>
          </a:p>
          <a:p>
            <a:pPr lvl="2" eaLnBrk="1" hangingPunct="1">
              <a:defRPr/>
            </a:pPr>
            <a:r>
              <a:rPr lang="nb-NO" dirty="0" err="1" smtClean="0"/>
              <a:t>Partial</a:t>
            </a:r>
            <a:r>
              <a:rPr lang="nb-NO" dirty="0" smtClean="0"/>
              <a:t> </a:t>
            </a:r>
            <a:r>
              <a:rPr lang="nb-NO" dirty="0" err="1" smtClean="0"/>
              <a:t>caching</a:t>
            </a:r>
            <a:r>
              <a:rPr lang="nb-NO" dirty="0" smtClean="0"/>
              <a:t> in </a:t>
            </a:r>
            <a:r>
              <a:rPr lang="nb-NO" dirty="0" err="1" smtClean="0"/>
              <a:t>proxy</a:t>
            </a:r>
            <a:r>
              <a:rPr lang="nb-NO" dirty="0" smtClean="0"/>
              <a:t> servers</a:t>
            </a:r>
            <a:endParaRPr lang="en-US" dirty="0" smtClean="0"/>
          </a:p>
          <a:p>
            <a:pPr lvl="2" eaLnBrk="1" hangingPunct="1">
              <a:defRPr/>
            </a:pPr>
            <a:r>
              <a:rPr lang="nb-NO" dirty="0" smtClean="0"/>
              <a:t>Multicast in </a:t>
            </a:r>
            <a:r>
              <a:rPr lang="nb-NO" dirty="0" err="1" smtClean="0"/>
              <a:t>access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endParaRPr lang="nb-NO" dirty="0" smtClean="0"/>
          </a:p>
          <a:p>
            <a:pPr lvl="2" eaLnBrk="1" hangingPunct="1">
              <a:defRPr/>
            </a:pPr>
            <a:r>
              <a:rPr lang="nb-NO" dirty="0" err="1" smtClean="0"/>
              <a:t>Patching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full </a:t>
            </a:r>
            <a:r>
              <a:rPr lang="nb-NO" dirty="0" err="1" smtClean="0"/>
              <a:t>copy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lvl="1" eaLnBrk="1" hangingPunct="1">
              <a:defRPr/>
            </a:pPr>
            <a:r>
              <a:rPr lang="nb-NO" dirty="0" smtClean="0"/>
              <a:t>3 </a:t>
            </a:r>
            <a:r>
              <a:rPr lang="nb-NO" dirty="0" err="1" smtClean="0"/>
              <a:t>degrees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freedom</a:t>
            </a:r>
            <a:endParaRPr lang="nb-NO" dirty="0" smtClean="0"/>
          </a:p>
          <a:p>
            <a:pPr lvl="2" eaLnBrk="1" hangingPunct="1">
              <a:defRPr/>
            </a:pPr>
            <a:r>
              <a:rPr lang="nb-NO" dirty="0" smtClean="0"/>
              <a:t>Server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 eaLnBrk="1" hangingPunct="1">
              <a:defRPr/>
            </a:pPr>
            <a:r>
              <a:rPr lang="nb-NO" dirty="0" err="1" smtClean="0"/>
              <a:t>Patch</a:t>
            </a:r>
            <a:r>
              <a:rPr lang="nb-NO" dirty="0" smtClean="0"/>
              <a:t> </a:t>
            </a:r>
            <a:r>
              <a:rPr lang="nb-NO" dirty="0" err="1" smtClean="0"/>
              <a:t>length</a:t>
            </a:r>
            <a:endParaRPr lang="nb-NO" dirty="0" smtClean="0"/>
          </a:p>
          <a:p>
            <a:pPr lvl="2" eaLnBrk="1" hangingPunct="1">
              <a:defRPr/>
            </a:pPr>
            <a:r>
              <a:rPr lang="nb-NO" dirty="0" err="1" smtClean="0"/>
              <a:t>Prefix</a:t>
            </a:r>
            <a:r>
              <a:rPr lang="nb-NO" dirty="0" smtClean="0"/>
              <a:t> </a:t>
            </a:r>
            <a:r>
              <a:rPr lang="nb-NO" dirty="0" err="1" smtClean="0"/>
              <a:t>length</a:t>
            </a:r>
            <a:endParaRPr lang="nb-NO" dirty="0" smtClean="0"/>
          </a:p>
        </p:txBody>
      </p:sp>
      <p:pic>
        <p:nvPicPr>
          <p:cNvPr id="1630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2160588"/>
            <a:ext cx="3873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0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5264150"/>
            <a:ext cx="3873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0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5184775"/>
            <a:ext cx="387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84998" name="Group 7"/>
          <p:cNvGrpSpPr>
            <a:grpSpLocks/>
          </p:cNvGrpSpPr>
          <p:nvPr/>
        </p:nvGrpSpPr>
        <p:grpSpPr bwMode="auto">
          <a:xfrm>
            <a:off x="6357938" y="819150"/>
            <a:ext cx="890587" cy="642938"/>
            <a:chOff x="2896" y="2246"/>
            <a:chExt cx="561" cy="405"/>
          </a:xfrm>
        </p:grpSpPr>
        <p:sp>
          <p:nvSpPr>
            <p:cNvPr id="85130" name="Freeform 8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1" name="Freeform 9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2" name="Freeform 10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3" name="Freeform 11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4" name="Freeform 12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5" name="Freeform 13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6" name="Freeform 14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7" name="Freeform 15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8" name="Freeform 16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39" name="Freeform 17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0" name="Freeform 18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1" name="Freeform 19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2" name="Freeform 20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3" name="Freeform 21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4" name="Freeform 22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5" name="Freeform 23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6" name="Freeform 24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7" name="Freeform 25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8" name="Freeform 2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49" name="Freeform 2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0" name="Freeform 2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1" name="Freeform 2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2" name="Freeform 30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3" name="Freeform 31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4" name="Freeform 32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5" name="Freeform 33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6" name="Freeform 34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7" name="Freeform 35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58" name="Freeform 36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999" name="Group 37"/>
          <p:cNvGrpSpPr>
            <a:grpSpLocks/>
          </p:cNvGrpSpPr>
          <p:nvPr/>
        </p:nvGrpSpPr>
        <p:grpSpPr bwMode="auto">
          <a:xfrm flipH="1">
            <a:off x="5205413" y="5049838"/>
            <a:ext cx="701675" cy="836612"/>
            <a:chOff x="4666" y="2982"/>
            <a:chExt cx="481" cy="568"/>
          </a:xfrm>
        </p:grpSpPr>
        <p:sp>
          <p:nvSpPr>
            <p:cNvPr id="85111" name="AutoShape 38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2" name="Freeform 39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3" name="Freeform 40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4" name="Freeform 41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5" name="Freeform 42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6" name="Freeform 43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7" name="Freeform 44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8" name="Freeform 45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9" name="Freeform 46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0" name="Freeform 47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1" name="Freeform 48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2" name="Freeform 49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3" name="Freeform 50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4" name="Freeform 51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5" name="Freeform 52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6" name="Freeform 53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7" name="Freeform 54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8" name="Freeform 55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9" name="Freeform 56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0265" name="Freeform 57"/>
          <p:cNvSpPr>
            <a:spLocks/>
          </p:cNvSpPr>
          <p:nvPr/>
        </p:nvSpPr>
        <p:spPr bwMode="auto">
          <a:xfrm>
            <a:off x="5715000" y="1466850"/>
            <a:ext cx="1003300" cy="1268413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5001" name="Group 58"/>
          <p:cNvGrpSpPr>
            <a:grpSpLocks/>
          </p:cNvGrpSpPr>
          <p:nvPr/>
        </p:nvGrpSpPr>
        <p:grpSpPr bwMode="auto">
          <a:xfrm flipH="1">
            <a:off x="7500938" y="5094288"/>
            <a:ext cx="701675" cy="836612"/>
            <a:chOff x="4666" y="2982"/>
            <a:chExt cx="481" cy="568"/>
          </a:xfrm>
        </p:grpSpPr>
        <p:sp>
          <p:nvSpPr>
            <p:cNvPr id="85092" name="AutoShape 59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3" name="Freeform 60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4" name="Freeform 61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5" name="Freeform 62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6" name="Freeform 63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7" name="Freeform 64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8" name="Freeform 65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9" name="Freeform 66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0" name="Freeform 67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1" name="Freeform 68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2" name="Freeform 69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3" name="Freeform 70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4" name="Freeform 71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5" name="Freeform 72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6" name="Freeform 73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7" name="Freeform 74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8" name="Freeform 75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9" name="Freeform 76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0" name="Freeform 77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0286" name="Freeform 78"/>
          <p:cNvSpPr>
            <a:spLocks/>
          </p:cNvSpPr>
          <p:nvPr/>
        </p:nvSpPr>
        <p:spPr bwMode="auto">
          <a:xfrm flipH="1">
            <a:off x="6958013" y="1503363"/>
            <a:ext cx="731837" cy="1268412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287" name="Text Box 79"/>
          <p:cNvSpPr txBox="1">
            <a:spLocks noChangeArrowheads="1"/>
          </p:cNvSpPr>
          <p:nvPr/>
        </p:nvSpPr>
        <p:spPr bwMode="auto">
          <a:xfrm>
            <a:off x="7331075" y="890588"/>
            <a:ext cx="143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Central server</a:t>
            </a:r>
            <a:endParaRPr lang="en-US" sz="1600">
              <a:cs typeface="+mn-cs"/>
            </a:endParaRPr>
          </a:p>
        </p:txBody>
      </p:sp>
      <p:sp>
        <p:nvSpPr>
          <p:cNvPr id="1630288" name="Text Box 80"/>
          <p:cNvSpPr txBox="1">
            <a:spLocks noChangeArrowheads="1"/>
          </p:cNvSpPr>
          <p:nvPr/>
        </p:nvSpPr>
        <p:spPr bwMode="auto">
          <a:xfrm>
            <a:off x="5097463" y="5915025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1</a:t>
            </a:r>
            <a:r>
              <a:rPr lang="nb-NO" sz="1600" baseline="30000">
                <a:cs typeface="+mn-cs"/>
              </a:rPr>
              <a:t>st</a:t>
            </a:r>
            <a:r>
              <a:rPr lang="nb-NO" sz="1600">
                <a:cs typeface="+mn-cs"/>
              </a:rPr>
              <a:t> client</a:t>
            </a:r>
            <a:endParaRPr lang="en-US" sz="1600">
              <a:cs typeface="+mn-cs"/>
            </a:endParaRPr>
          </a:p>
        </p:txBody>
      </p:sp>
      <p:sp>
        <p:nvSpPr>
          <p:cNvPr id="1630289" name="Text Box 81"/>
          <p:cNvSpPr txBox="1">
            <a:spLocks noChangeArrowheads="1"/>
          </p:cNvSpPr>
          <p:nvPr/>
        </p:nvSpPr>
        <p:spPr bwMode="auto">
          <a:xfrm>
            <a:off x="7464425" y="5959475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2</a:t>
            </a:r>
            <a:r>
              <a:rPr lang="nb-NO" sz="1600" baseline="30000">
                <a:cs typeface="+mn-cs"/>
              </a:rPr>
              <a:t>nd</a:t>
            </a:r>
            <a:r>
              <a:rPr lang="nb-NO" sz="1600">
                <a:cs typeface="+mn-cs"/>
              </a:rPr>
              <a:t> client</a:t>
            </a:r>
            <a:endParaRPr lang="en-US" sz="1600">
              <a:cs typeface="+mn-cs"/>
            </a:endParaRPr>
          </a:p>
        </p:txBody>
      </p:sp>
      <p:grpSp>
        <p:nvGrpSpPr>
          <p:cNvPr id="85006" name="Group 82"/>
          <p:cNvGrpSpPr>
            <a:grpSpLocks/>
          </p:cNvGrpSpPr>
          <p:nvPr/>
        </p:nvGrpSpPr>
        <p:grpSpPr bwMode="auto">
          <a:xfrm>
            <a:off x="5026025" y="2663825"/>
            <a:ext cx="890588" cy="642938"/>
            <a:chOff x="2896" y="2246"/>
            <a:chExt cx="561" cy="405"/>
          </a:xfrm>
        </p:grpSpPr>
        <p:sp>
          <p:nvSpPr>
            <p:cNvPr id="85063" name="Freeform 8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4" name="Freeform 8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5" name="Freeform 8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6" name="Freeform 8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7" name="Freeform 8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8" name="Freeform 8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9" name="Freeform 8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0" name="Freeform 9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1" name="Freeform 9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2" name="Freeform 9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3" name="Freeform 9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4" name="Freeform 9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5" name="Freeform 9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6" name="Freeform 9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7" name="Freeform 9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8" name="Freeform 9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79" name="Freeform 9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0" name="Freeform 10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1" name="Freeform 10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2" name="Freeform 10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3" name="Freeform 10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4" name="Freeform 10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5" name="Freeform 10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6" name="Freeform 10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7" name="Freeform 10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8" name="Freeform 10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89" name="Freeform 10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0" name="Freeform 11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1" name="Freeform 11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07" name="Group 112"/>
          <p:cNvGrpSpPr>
            <a:grpSpLocks/>
          </p:cNvGrpSpPr>
          <p:nvPr/>
        </p:nvGrpSpPr>
        <p:grpSpPr bwMode="auto">
          <a:xfrm>
            <a:off x="7680325" y="2798763"/>
            <a:ext cx="890588" cy="642937"/>
            <a:chOff x="2896" y="2246"/>
            <a:chExt cx="561" cy="405"/>
          </a:xfrm>
        </p:grpSpPr>
        <p:sp>
          <p:nvSpPr>
            <p:cNvPr id="85034" name="Freeform 11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Freeform 11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6" name="Freeform 11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7" name="Freeform 11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8" name="Freeform 11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9" name="Freeform 11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0" name="Freeform 11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1" name="Freeform 12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2" name="Freeform 12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3" name="Freeform 12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4" name="Freeform 12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5" name="Freeform 12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6" name="Freeform 12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7" name="Freeform 12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8" name="Freeform 12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49" name="Freeform 12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0" name="Freeform 12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1" name="Freeform 13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2" name="Freeform 13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3" name="Freeform 13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4" name="Freeform 13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5" name="Freeform 13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6" name="Freeform 13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7" name="Freeform 13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8" name="Freeform 13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59" name="Freeform 13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0" name="Freeform 13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1" name="Freeform 14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62" name="Freeform 14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0350" name="Line 142"/>
          <p:cNvSpPr>
            <a:spLocks noChangeShapeType="1"/>
          </p:cNvSpPr>
          <p:nvPr/>
        </p:nvSpPr>
        <p:spPr bwMode="auto">
          <a:xfrm flipV="1">
            <a:off x="5430838" y="3338513"/>
            <a:ext cx="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351" name="Line 143"/>
          <p:cNvSpPr>
            <a:spLocks noChangeShapeType="1"/>
          </p:cNvSpPr>
          <p:nvPr/>
        </p:nvSpPr>
        <p:spPr bwMode="auto">
          <a:xfrm flipV="1">
            <a:off x="7770813" y="3338513"/>
            <a:ext cx="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352" name="Line 144"/>
          <p:cNvSpPr>
            <a:spLocks noChangeShapeType="1"/>
          </p:cNvSpPr>
          <p:nvPr/>
        </p:nvSpPr>
        <p:spPr bwMode="auto">
          <a:xfrm>
            <a:off x="5578475" y="3400425"/>
            <a:ext cx="0" cy="1665288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353" name="Text Box 145"/>
          <p:cNvSpPr txBox="1">
            <a:spLocks noChangeArrowheads="1"/>
          </p:cNvSpPr>
          <p:nvPr/>
        </p:nvSpPr>
        <p:spPr bwMode="auto">
          <a:xfrm>
            <a:off x="4627563" y="3954463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33CC33"/>
                </a:solidFill>
                <a:cs typeface="+mn-cs"/>
              </a:rPr>
              <a:t>Unicast</a:t>
            </a:r>
            <a:endParaRPr lang="en-US">
              <a:solidFill>
                <a:srgbClr val="33CC33"/>
              </a:solidFill>
              <a:cs typeface="+mn-cs"/>
            </a:endParaRPr>
          </a:p>
        </p:txBody>
      </p:sp>
      <p:sp>
        <p:nvSpPr>
          <p:cNvPr id="1630354" name="Line 146"/>
          <p:cNvSpPr>
            <a:spLocks noChangeShapeType="1"/>
          </p:cNvSpPr>
          <p:nvPr/>
        </p:nvSpPr>
        <p:spPr bwMode="auto">
          <a:xfrm>
            <a:off x="7905750" y="3384550"/>
            <a:ext cx="0" cy="1665288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355" name="Text Box 147"/>
          <p:cNvSpPr txBox="1">
            <a:spLocks noChangeArrowheads="1"/>
          </p:cNvSpPr>
          <p:nvPr/>
        </p:nvSpPr>
        <p:spPr bwMode="auto">
          <a:xfrm>
            <a:off x="7994650" y="3992563"/>
            <a:ext cx="754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33CC33"/>
                </a:solidFill>
                <a:cs typeface="+mn-cs"/>
              </a:rPr>
              <a:t>Unicast</a:t>
            </a:r>
            <a:endParaRPr lang="en-US">
              <a:solidFill>
                <a:srgbClr val="33CC33"/>
              </a:solidFill>
              <a:cs typeface="+mn-cs"/>
            </a:endParaRPr>
          </a:p>
        </p:txBody>
      </p:sp>
      <p:pic>
        <p:nvPicPr>
          <p:cNvPr id="1630356" name="Picture 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5273675"/>
            <a:ext cx="387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0357" name="Text Box 149"/>
          <p:cNvSpPr txBox="1">
            <a:spLocks noChangeArrowheads="1"/>
          </p:cNvSpPr>
          <p:nvPr/>
        </p:nvSpPr>
        <p:spPr bwMode="auto">
          <a:xfrm>
            <a:off x="4864100" y="2189163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Prefix cache</a:t>
            </a:r>
            <a:endParaRPr lang="en-US" sz="1600">
              <a:cs typeface="+mn-cs"/>
            </a:endParaRPr>
          </a:p>
        </p:txBody>
      </p:sp>
      <p:sp>
        <p:nvSpPr>
          <p:cNvPr id="1630358" name="Text Box 150"/>
          <p:cNvSpPr txBox="1">
            <a:spLocks noChangeArrowheads="1"/>
          </p:cNvSpPr>
          <p:nvPr/>
        </p:nvSpPr>
        <p:spPr bwMode="auto">
          <a:xfrm>
            <a:off x="7935913" y="2406650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Prefix cache</a:t>
            </a:r>
            <a:endParaRPr lang="en-US" sz="1600">
              <a:cs typeface="+mn-cs"/>
            </a:endParaRPr>
          </a:p>
        </p:txBody>
      </p:sp>
      <p:grpSp>
        <p:nvGrpSpPr>
          <p:cNvPr id="85017" name="Group 151"/>
          <p:cNvGrpSpPr>
            <a:grpSpLocks/>
          </p:cNvGrpSpPr>
          <p:nvPr/>
        </p:nvGrpSpPr>
        <p:grpSpPr bwMode="auto">
          <a:xfrm>
            <a:off x="8605838" y="2813050"/>
            <a:ext cx="182562" cy="620713"/>
            <a:chOff x="5277" y="1772"/>
            <a:chExt cx="115" cy="391"/>
          </a:xfrm>
        </p:grpSpPr>
        <p:sp>
          <p:nvSpPr>
            <p:cNvPr id="1630360" name="Rectangle 152"/>
            <p:cNvSpPr>
              <a:spLocks noChangeArrowheads="1"/>
            </p:cNvSpPr>
            <p:nvPr/>
          </p:nvSpPr>
          <p:spPr bwMode="auto">
            <a:xfrm>
              <a:off x="5281" y="2065"/>
              <a:ext cx="110" cy="9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0361" name="Rectangle 153"/>
            <p:cNvSpPr>
              <a:spLocks noChangeArrowheads="1"/>
            </p:cNvSpPr>
            <p:nvPr/>
          </p:nvSpPr>
          <p:spPr bwMode="auto">
            <a:xfrm>
              <a:off x="5277" y="1772"/>
              <a:ext cx="115" cy="3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5018" name="Group 154"/>
          <p:cNvGrpSpPr>
            <a:grpSpLocks/>
          </p:cNvGrpSpPr>
          <p:nvPr/>
        </p:nvGrpSpPr>
        <p:grpSpPr bwMode="auto">
          <a:xfrm>
            <a:off x="4813300" y="2774950"/>
            <a:ext cx="182563" cy="620713"/>
            <a:chOff x="2888" y="1748"/>
            <a:chExt cx="115" cy="391"/>
          </a:xfrm>
        </p:grpSpPr>
        <p:sp>
          <p:nvSpPr>
            <p:cNvPr id="1630363" name="Rectangle 155"/>
            <p:cNvSpPr>
              <a:spLocks noChangeArrowheads="1"/>
            </p:cNvSpPr>
            <p:nvPr/>
          </p:nvSpPr>
          <p:spPr bwMode="auto">
            <a:xfrm>
              <a:off x="2892" y="2041"/>
              <a:ext cx="110" cy="9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0364" name="Rectangle 156"/>
            <p:cNvSpPr>
              <a:spLocks noChangeArrowheads="1"/>
            </p:cNvSpPr>
            <p:nvPr/>
          </p:nvSpPr>
          <p:spPr bwMode="auto">
            <a:xfrm>
              <a:off x="2888" y="1748"/>
              <a:ext cx="115" cy="3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30365" name="Line 157"/>
          <p:cNvSpPr>
            <a:spLocks noChangeShapeType="1"/>
          </p:cNvSpPr>
          <p:nvPr/>
        </p:nvSpPr>
        <p:spPr bwMode="auto">
          <a:xfrm flipH="1">
            <a:off x="6756400" y="1558925"/>
            <a:ext cx="82550" cy="1544638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366" name="Freeform 158"/>
          <p:cNvSpPr>
            <a:spLocks/>
          </p:cNvSpPr>
          <p:nvPr/>
        </p:nvSpPr>
        <p:spPr bwMode="auto">
          <a:xfrm>
            <a:off x="5910263" y="3109913"/>
            <a:ext cx="846137" cy="1941512"/>
          </a:xfrm>
          <a:custGeom>
            <a:avLst/>
            <a:gdLst>
              <a:gd name="T0" fmla="*/ 533 w 533"/>
              <a:gd name="T1" fmla="*/ 0 h 1223"/>
              <a:gd name="T2" fmla="*/ 368 w 533"/>
              <a:gd name="T3" fmla="*/ 614 h 1223"/>
              <a:gd name="T4" fmla="*/ 0 w 533"/>
              <a:gd name="T5" fmla="*/ 1223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3" h="1223">
                <a:moveTo>
                  <a:pt x="533" y="0"/>
                </a:moveTo>
                <a:cubicBezTo>
                  <a:pt x="506" y="102"/>
                  <a:pt x="457" y="410"/>
                  <a:pt x="368" y="614"/>
                </a:cubicBezTo>
                <a:cubicBezTo>
                  <a:pt x="279" y="818"/>
                  <a:pt x="77" y="1096"/>
                  <a:pt x="0" y="1223"/>
                </a:cubicBezTo>
              </a:path>
            </a:pathLst>
          </a:custGeom>
          <a:noFill/>
          <a:ln w="63500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367" name="Freeform 159"/>
          <p:cNvSpPr>
            <a:spLocks/>
          </p:cNvSpPr>
          <p:nvPr/>
        </p:nvSpPr>
        <p:spPr bwMode="auto">
          <a:xfrm>
            <a:off x="6731000" y="3103563"/>
            <a:ext cx="857250" cy="1925637"/>
          </a:xfrm>
          <a:custGeom>
            <a:avLst/>
            <a:gdLst>
              <a:gd name="T0" fmla="*/ 16 w 540"/>
              <a:gd name="T1" fmla="*/ 0 h 1213"/>
              <a:gd name="T2" fmla="*/ 87 w 540"/>
              <a:gd name="T3" fmla="*/ 642 h 1213"/>
              <a:gd name="T4" fmla="*/ 540 w 540"/>
              <a:gd name="T5" fmla="*/ 1213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1213">
                <a:moveTo>
                  <a:pt x="16" y="0"/>
                </a:moveTo>
                <a:cubicBezTo>
                  <a:pt x="28" y="107"/>
                  <a:pt x="0" y="440"/>
                  <a:pt x="87" y="642"/>
                </a:cubicBezTo>
                <a:cubicBezTo>
                  <a:pt x="174" y="844"/>
                  <a:pt x="446" y="1094"/>
                  <a:pt x="540" y="1213"/>
                </a:cubicBezTo>
              </a:path>
            </a:pathLst>
          </a:custGeom>
          <a:noFill/>
          <a:ln w="63500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368" name="Rectangle 160"/>
          <p:cNvSpPr>
            <a:spLocks noChangeArrowheads="1"/>
          </p:cNvSpPr>
          <p:nvPr/>
        </p:nvSpPr>
        <p:spPr bwMode="auto">
          <a:xfrm>
            <a:off x="5967413" y="5165725"/>
            <a:ext cx="182562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369" name="Text Box 161"/>
          <p:cNvSpPr txBox="1">
            <a:spLocks noChangeArrowheads="1"/>
          </p:cNvSpPr>
          <p:nvPr/>
        </p:nvSpPr>
        <p:spPr bwMode="auto">
          <a:xfrm>
            <a:off x="7573963" y="1354138"/>
            <a:ext cx="10239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folHlink"/>
                </a:solidFill>
                <a:cs typeface="+mn-cs"/>
              </a:rPr>
              <a:t>Batch</a:t>
            </a: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chemeClr val="folHlink"/>
                </a:solidFill>
                <a:cs typeface="+mn-cs"/>
              </a:rPr>
              <a:t>(multicast)</a:t>
            </a:r>
            <a:endParaRPr lang="en-US">
              <a:solidFill>
                <a:schemeClr val="folHlink"/>
              </a:solidFill>
              <a:cs typeface="+mn-cs"/>
            </a:endParaRPr>
          </a:p>
        </p:txBody>
      </p:sp>
      <p:grpSp>
        <p:nvGrpSpPr>
          <p:cNvPr id="85024" name="Group 162"/>
          <p:cNvGrpSpPr>
            <a:grpSpLocks/>
          </p:cNvGrpSpPr>
          <p:nvPr/>
        </p:nvGrpSpPr>
        <p:grpSpPr bwMode="auto">
          <a:xfrm>
            <a:off x="6161088" y="1274763"/>
            <a:ext cx="182562" cy="620712"/>
            <a:chOff x="3737" y="803"/>
            <a:chExt cx="115" cy="391"/>
          </a:xfrm>
        </p:grpSpPr>
        <p:sp>
          <p:nvSpPr>
            <p:cNvPr id="1630371" name="Rectangle 163"/>
            <p:cNvSpPr>
              <a:spLocks noChangeArrowheads="1"/>
            </p:cNvSpPr>
            <p:nvPr/>
          </p:nvSpPr>
          <p:spPr bwMode="auto">
            <a:xfrm>
              <a:off x="3737" y="803"/>
              <a:ext cx="115" cy="3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0372" name="Rectangle 164"/>
            <p:cNvSpPr>
              <a:spLocks noChangeArrowheads="1"/>
            </p:cNvSpPr>
            <p:nvPr/>
          </p:nvSpPr>
          <p:spPr bwMode="auto">
            <a:xfrm>
              <a:off x="3741" y="1096"/>
              <a:ext cx="110" cy="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30373" name="Rectangle 165"/>
          <p:cNvSpPr>
            <a:spLocks noChangeArrowheads="1"/>
          </p:cNvSpPr>
          <p:nvPr/>
        </p:nvSpPr>
        <p:spPr bwMode="auto">
          <a:xfrm>
            <a:off x="7356475" y="5446713"/>
            <a:ext cx="174625" cy="1508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0374" name="Rectangle 166"/>
          <p:cNvSpPr>
            <a:spLocks noChangeArrowheads="1"/>
          </p:cNvSpPr>
          <p:nvPr/>
        </p:nvSpPr>
        <p:spPr bwMode="auto">
          <a:xfrm>
            <a:off x="7353300" y="5135563"/>
            <a:ext cx="182563" cy="62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30375" name="Picture 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026025"/>
            <a:ext cx="387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Architectures: MPatch</a:t>
            </a:r>
          </a:p>
        </p:txBody>
      </p:sp>
      <p:pic>
        <p:nvPicPr>
          <p:cNvPr id="1631236" name="Picture 4" descr="mpatc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238" y="1398588"/>
            <a:ext cx="6224587" cy="4975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1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6775"/>
            <a:ext cx="9144000" cy="630238"/>
          </a:xfrm>
        </p:spPr>
        <p:txBody>
          <a:bodyPr/>
          <a:lstStyle/>
          <a:p>
            <a:pPr eaLnBrk="1" hangingPunct="1">
              <a:defRPr/>
            </a:pPr>
            <a:r>
              <a:rPr lang="nb-NO" smtClean="0">
                <a:cs typeface="+mn-cs"/>
              </a:rPr>
              <a:t>Placement for MPatch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Approaches</a:t>
            </a:r>
          </a:p>
        </p:txBody>
      </p:sp>
      <p:sp>
        <p:nvSpPr>
          <p:cNvPr id="1632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Current approached does not consider quality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Penalize distance in optimality calculation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Sort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Penalty approach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Low penalties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Doesn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achieve order because actual cost is higher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High penalties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Doesn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achieve order because optimizer gets confused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Sorting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Trivial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Very low resource waste</a:t>
            </a:r>
          </a:p>
        </p:txBody>
      </p:sp>
      <p:sp>
        <p:nvSpPr>
          <p:cNvPr id="1632260" name="Text Box 4"/>
          <p:cNvSpPr txBox="1">
            <a:spLocks noChangeArrowheads="1"/>
          </p:cNvSpPr>
          <p:nvPr/>
        </p:nvSpPr>
        <p:spPr bwMode="auto">
          <a:xfrm>
            <a:off x="7464425" y="3140075"/>
            <a:ext cx="117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>
            <a:spAutoFit/>
          </a:bodyPr>
          <a:lstStyle>
            <a:lvl1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Pct val="75000"/>
              <a:defRPr/>
            </a:pPr>
            <a:r>
              <a:rPr lang="en-US" sz="3600" smtClean="0">
                <a:latin typeface="Tahoma" charset="0"/>
                <a:cs typeface="+mn-cs"/>
                <a:sym typeface="Wingdings" charset="0"/>
              </a:rPr>
              <a:t></a:t>
            </a:r>
          </a:p>
        </p:txBody>
      </p:sp>
      <p:sp>
        <p:nvSpPr>
          <p:cNvPr id="1632261" name="Text Box 5"/>
          <p:cNvSpPr txBox="1">
            <a:spLocks noChangeArrowheads="1"/>
          </p:cNvSpPr>
          <p:nvPr/>
        </p:nvSpPr>
        <p:spPr bwMode="auto">
          <a:xfrm>
            <a:off x="7486650" y="5365750"/>
            <a:ext cx="117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>
            <a:spAutoFit/>
          </a:bodyPr>
          <a:lstStyle>
            <a:lvl1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Pct val="75000"/>
              <a:defRPr/>
            </a:pPr>
            <a:r>
              <a:rPr lang="en-US" sz="3600" smtClean="0">
                <a:latin typeface="Tahoma" charset="0"/>
                <a:cs typeface="+mn-cs"/>
                <a:sym typeface="Wingdings" charset="0"/>
              </a:rPr>
              <a:t>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260" grpId="0"/>
      <p:bldP spid="163226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Distribution Architectures</a:t>
            </a:r>
          </a:p>
        </p:txBody>
      </p:sp>
      <p:sp>
        <p:nvSpPr>
          <p:cNvPr id="163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Combined optimization</a:t>
            </a:r>
          </a:p>
          <a:p>
            <a:pPr lvl="1" eaLnBrk="1" hangingPunct="1">
              <a:defRPr/>
            </a:pPr>
            <a:r>
              <a:rPr lang="en-US" smtClean="0"/>
              <a:t>Scheduling algorithm</a:t>
            </a:r>
          </a:p>
          <a:p>
            <a:pPr lvl="1" eaLnBrk="1" hangingPunct="1">
              <a:defRPr/>
            </a:pPr>
            <a:r>
              <a:rPr lang="en-US" smtClean="0"/>
              <a:t>Proxy placement and dimensioning</a:t>
            </a:r>
          </a:p>
          <a:p>
            <a:pPr lvl="1" eaLnBrk="1" hangingPunct="1">
              <a:defRPr/>
            </a:pPr>
            <a:r>
              <a:rPr lang="en-US" smtClean="0"/>
              <a:t>Impossible to achieve optimum with autonomous caching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Solution for complex scheduling mechanisms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 simple solution exists:</a:t>
            </a:r>
          </a:p>
          <a:p>
            <a:pPr lvl="1" eaLnBrk="1" hangingPunct="1">
              <a:defRPr/>
            </a:pPr>
            <a:r>
              <a:rPr lang="en-US" smtClean="0"/>
              <a:t>Enforce order according to priorities</a:t>
            </a:r>
          </a:p>
          <a:p>
            <a:pPr lvl="2" eaLnBrk="1" hangingPunct="1">
              <a:defRPr/>
            </a:pPr>
            <a:r>
              <a:rPr lang="en-US" smtClean="0"/>
              <a:t>(simple sorting)</a:t>
            </a:r>
          </a:p>
          <a:p>
            <a:pPr lvl="1" eaLnBrk="1" hangingPunct="1">
              <a:defRPr/>
            </a:pPr>
            <a:r>
              <a:rPr lang="en-US" smtClean="0"/>
              <a:t>Increase in resource use is marginal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Summary		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lot of performance can be gained using appropriate distribution mechanisms</a:t>
            </a:r>
          </a:p>
          <a:p>
            <a:pPr lvl="1" eaLnBrk="1" hangingPunct="1">
              <a:defRPr/>
            </a:pPr>
            <a:r>
              <a:rPr lang="en-US" dirty="0" smtClean="0"/>
              <a:t>type 1: delayed delivery</a:t>
            </a:r>
          </a:p>
          <a:p>
            <a:pPr lvl="1" eaLnBrk="1" hangingPunct="1">
              <a:defRPr/>
            </a:pPr>
            <a:r>
              <a:rPr lang="en-US" dirty="0" smtClean="0"/>
              <a:t>type 2: prescheduled delivery</a:t>
            </a:r>
          </a:p>
          <a:p>
            <a:pPr lvl="1" eaLnBrk="1" hangingPunct="1">
              <a:defRPr/>
            </a:pPr>
            <a:r>
              <a:rPr lang="en-US" dirty="0" smtClean="0"/>
              <a:t>type 3: client side caching</a:t>
            </a:r>
          </a:p>
          <a:p>
            <a:pPr lvl="1" eaLnBrk="1" hangingPunct="1">
              <a:defRPr/>
            </a:pPr>
            <a:r>
              <a:rPr lang="en-US" dirty="0" smtClean="0"/>
              <a:t>type 4: network of servers combining types 1-3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Caching is (almost) always beneficial </a:t>
            </a:r>
          </a:p>
          <a:p>
            <a:pPr lvl="1" eaLnBrk="1" hangingPunct="1">
              <a:defRPr/>
            </a:pPr>
            <a:r>
              <a:rPr lang="en-US" dirty="0" smtClean="0"/>
              <a:t>better with conditional replacements / overwrites</a:t>
            </a:r>
          </a:p>
          <a:p>
            <a:pPr lvl="1" eaLnBrk="1" hangingPunct="1">
              <a:defRPr/>
            </a:pPr>
            <a:r>
              <a:rPr lang="en-US" dirty="0" smtClean="0"/>
              <a:t>hints from neighboring caches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163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1600" smtClean="0">
                <a:cs typeface="+mn-cs"/>
              </a:rPr>
              <a:t>S.-H. Gary Chan and Fourad A. Tobagi: "Distributed Server Architectures for Networked Video Services", IEEE/ACM Transactions on Networking 9(2), Apr 2001, pp. 125-136</a:t>
            </a:r>
          </a:p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1600" smtClean="0">
                <a:cs typeface="+mn-cs"/>
              </a:rPr>
              <a:t>Subhabrata Sen and Jennifer Rexford and Don Towsley: "Proxy Prefix Caxching for Multimedia Streams", Joint Conference of the IEEE Computer and Communications Societies (INFOCOM), New York, NY, USA, Mar 1999, pp. 1310-1319</a:t>
            </a:r>
          </a:p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1600" smtClean="0">
                <a:cs typeface="+mn-cs"/>
              </a:rPr>
              <a:t>Sridhar Ramesh and Injong Rhee and Katherine Guo: "Multicast with cache (mcache): An adaptive zero-delay video-on-demand service", Joint Conference of the IEEE Computer and Communications Societies (INFOCOM), Anchorage, Alaska, USA, Apr 2001</a:t>
            </a:r>
          </a:p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1600" smtClean="0">
                <a:cs typeface="+mn-cs"/>
              </a:rPr>
              <a:t>Michael Bradshaw and Bing Wang and Subhabrata Sen and Lixin Gao and Jim Kurose and Prashant J. Shenoy and Don Towsley: "Periodic Broadcast and Patching Services - Implementation, Measurement, and Analysis in an Internet Streaming Video Testbed", ACM Multimedia Conference (ACM MM), Ottawa, Canada, Sep 2001, pp. 280-290</a:t>
            </a:r>
          </a:p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1600" smtClean="0">
                <a:cs typeface="+mn-cs"/>
              </a:rPr>
              <a:t>Bing Wang and Subhabrata Sen and Micah Adler and Don Towsley: "Proxy-based Distribution of Streaming Video over Unicast/Multicast Connections", Joint Conference of the IEEE Computer and Communications Societies (INFOCOM), New York, NY, USA, Jun 2002</a:t>
            </a:r>
          </a:p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1600" smtClean="0">
                <a:cs typeface="+mn-cs"/>
              </a:rPr>
              <a:t>Carsten Griwodz and Michael Zink and Michael Liepert and Giwon On and Ralf Steinmetz, "Multicast for Savings in Cache-based Video Distribution", Multimedia Computing and Networking (MMCN), San Jose, CA, USA, Jan 2000</a:t>
            </a:r>
          </a:p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1600" smtClean="0">
                <a:cs typeface="+mn-cs"/>
              </a:rPr>
              <a:t>Carsten Griwodz and Michael Bär and Lars C. Wolf: "Long-term Movie Popularity in Video-on-Demand Systems", ACM Multimedia Conference (ACM MM), Seattle, WA, USA, Nov 1997, pp. 340-357</a:t>
            </a:r>
          </a:p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r>
              <a:rPr lang="en-US" sz="1600" smtClean="0">
                <a:cs typeface="+mn-cs"/>
              </a:rPr>
              <a:t>Carsten Griwodz: "Wide-area True Video-on-Demand by a Decentralized Cache-based Distribution Infrastructure", PhD thesis, Darmstadt University of Technology, Darmstadt, Germany, Apr 2000</a:t>
            </a:r>
          </a:p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endParaRPr lang="en-US" sz="160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endParaRPr lang="en-US" sz="160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Type IV – Distribution Systems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GB" smtClean="0">
                <a:cs typeface="+mn-cs"/>
              </a:rPr>
              <a:t>Variations</a:t>
            </a:r>
          </a:p>
          <a:p>
            <a:pPr marL="838200" lvl="1" indent="-381000" eaLnBrk="1" hangingPunct="1">
              <a:defRPr/>
            </a:pPr>
            <a:r>
              <a:rPr lang="en-GB" smtClean="0"/>
              <a:t>Gleaning</a:t>
            </a:r>
          </a:p>
          <a:p>
            <a:pPr marL="1257300" lvl="2" indent="-342900" eaLnBrk="1" hangingPunct="1">
              <a:defRPr/>
            </a:pPr>
            <a:r>
              <a:rPr lang="en-GB" smtClean="0"/>
              <a:t>Autonomous, coordinated possible</a:t>
            </a:r>
          </a:p>
          <a:p>
            <a:pPr marL="1257300" lvl="2" indent="-342900" eaLnBrk="1" hangingPunct="1">
              <a:defRPr/>
            </a:pPr>
            <a:r>
              <a:rPr lang="en-GB" smtClean="0"/>
              <a:t>In komssys</a:t>
            </a:r>
          </a:p>
          <a:p>
            <a:pPr marL="838200" lvl="1" indent="-381000" eaLnBrk="1" hangingPunct="1">
              <a:defRPr/>
            </a:pPr>
            <a:r>
              <a:rPr lang="en-GB" smtClean="0"/>
              <a:t>Proxy prefix caching</a:t>
            </a:r>
          </a:p>
          <a:p>
            <a:pPr marL="1257300" lvl="2" indent="-342900" eaLnBrk="1" hangingPunct="1">
              <a:defRPr/>
            </a:pPr>
            <a:r>
              <a:rPr lang="en-GB" smtClean="0"/>
              <a:t>Coordinated, autonomous possible</a:t>
            </a:r>
          </a:p>
          <a:p>
            <a:pPr marL="1257300" lvl="2" indent="-342900" eaLnBrk="1" hangingPunct="1">
              <a:defRPr/>
            </a:pPr>
            <a:r>
              <a:rPr lang="en-GB" smtClean="0"/>
              <a:t>In Blue Coat </a:t>
            </a:r>
            <a:r>
              <a:rPr lang="en-GB" sz="1000" smtClean="0"/>
              <a:t>(which was formerly Cacheflow, which was formerly Entera)</a:t>
            </a:r>
          </a:p>
          <a:p>
            <a:pPr marL="838200" lvl="1" indent="-381000" eaLnBrk="1" hangingPunct="1">
              <a:defRPr/>
            </a:pPr>
            <a:r>
              <a:rPr lang="en-GB" smtClean="0"/>
              <a:t>Periodic multicasting with pre-storage</a:t>
            </a:r>
          </a:p>
          <a:p>
            <a:pPr marL="1257300" lvl="2" indent="-342900" eaLnBrk="1" hangingPunct="1">
              <a:defRPr/>
            </a:pPr>
            <a:r>
              <a:rPr lang="en-GB" smtClean="0"/>
              <a:t>Coordinated</a:t>
            </a:r>
          </a:p>
          <a:p>
            <a:pPr marL="1257300" lvl="2" indent="-342900" eaLnBrk="1" hangingPunct="1">
              <a:defRPr/>
            </a:pPr>
            <a:r>
              <a:rPr lang="en-GB" smtClean="0"/>
              <a:t>The theoretical optimum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Gleaning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38200" lvl="1" indent="-381000" eaLnBrk="1" hangingPunct="1">
              <a:defRPr/>
            </a:pPr>
            <a:r>
              <a:rPr lang="en-GB" sz="2000" i="1" smtClean="0"/>
              <a:t>Webster’s Dictionary: from Late Latin glennare, of Celtic origin</a:t>
            </a:r>
            <a:endParaRPr lang="en-GB" sz="2000" b="1" smtClean="0"/>
          </a:p>
          <a:p>
            <a:pPr marL="1257300" lvl="2" indent="-342900" eaLnBrk="1" hangingPunct="1">
              <a:buFont typeface="Wingdings" charset="0"/>
              <a:buAutoNum type="arabicPeriod"/>
              <a:defRPr/>
            </a:pPr>
            <a:r>
              <a:rPr lang="en-GB" sz="1800" i="1" smtClean="0"/>
              <a:t>to gather grain or other produce left by reapers</a:t>
            </a:r>
            <a:endParaRPr lang="en-GB" sz="1800" b="1" smtClean="0"/>
          </a:p>
          <a:p>
            <a:pPr marL="1257300" lvl="2" indent="-342900" eaLnBrk="1" hangingPunct="1">
              <a:buFont typeface="Wingdings" charset="0"/>
              <a:buAutoNum type="arabicPeriod"/>
              <a:defRPr/>
            </a:pPr>
            <a:r>
              <a:rPr lang="en-GB" sz="1800" i="1" smtClean="0"/>
              <a:t>to gather information or material bit by bit</a:t>
            </a:r>
          </a:p>
          <a:p>
            <a:pPr marL="457200" indent="-457200" eaLnBrk="1" hangingPunct="1">
              <a:defRPr/>
            </a:pPr>
            <a:r>
              <a:rPr lang="en-GB" sz="2400" smtClean="0">
                <a:cs typeface="+mn-cs"/>
              </a:rPr>
              <a:t>Combine </a:t>
            </a:r>
            <a:r>
              <a:rPr lang="en-GB" sz="2400" i="1" smtClean="0">
                <a:solidFill>
                  <a:schemeClr val="folHlink"/>
                </a:solidFill>
                <a:cs typeface="+mn-cs"/>
              </a:rPr>
              <a:t>patching</a:t>
            </a:r>
            <a:r>
              <a:rPr lang="en-GB" sz="2400" smtClean="0">
                <a:cs typeface="+mn-cs"/>
              </a:rPr>
              <a:t> with </a:t>
            </a:r>
            <a:r>
              <a:rPr lang="en-GB" sz="2400" i="1" smtClean="0">
                <a:solidFill>
                  <a:schemeClr val="folHlink"/>
                </a:solidFill>
                <a:cs typeface="+mn-cs"/>
              </a:rPr>
              <a:t>caching</a:t>
            </a:r>
            <a:r>
              <a:rPr lang="en-GB" sz="2400" smtClean="0">
                <a:cs typeface="+mn-cs"/>
              </a:rPr>
              <a:t> ideas</a:t>
            </a:r>
          </a:p>
          <a:p>
            <a:pPr marL="838200" lvl="1" indent="-381000" eaLnBrk="1" hangingPunct="1">
              <a:defRPr/>
            </a:pPr>
            <a:r>
              <a:rPr lang="en-GB" sz="2000" smtClean="0"/>
              <a:t>non-conflicting benefits of caching and patching</a:t>
            </a:r>
          </a:p>
          <a:p>
            <a:pPr marL="457200" indent="-457200" eaLnBrk="1" hangingPunct="1">
              <a:defRPr/>
            </a:pPr>
            <a:r>
              <a:rPr lang="en-GB" sz="2400" smtClean="0">
                <a:cs typeface="+mn-cs"/>
              </a:rPr>
              <a:t>Caching</a:t>
            </a:r>
          </a:p>
          <a:p>
            <a:pPr marL="838200" lvl="1" indent="-381000" eaLnBrk="1" hangingPunct="1">
              <a:defRPr/>
            </a:pPr>
            <a:r>
              <a:rPr lang="en-GB" sz="2000" smtClean="0"/>
              <a:t>reduce number of end-to-end transmissions</a:t>
            </a:r>
          </a:p>
          <a:p>
            <a:pPr marL="838200" lvl="1" indent="-381000" eaLnBrk="1" hangingPunct="1">
              <a:defRPr/>
            </a:pPr>
            <a:r>
              <a:rPr lang="en-GB" sz="2000" smtClean="0"/>
              <a:t>distribute service access points</a:t>
            </a:r>
          </a:p>
          <a:p>
            <a:pPr marL="838200" lvl="1" indent="-381000" eaLnBrk="1" hangingPunct="1">
              <a:defRPr/>
            </a:pPr>
            <a:r>
              <a:rPr lang="en-GB" sz="2000" smtClean="0"/>
              <a:t>no single point of failure</a:t>
            </a:r>
          </a:p>
          <a:p>
            <a:pPr marL="838200" lvl="1" indent="-381000" eaLnBrk="1" hangingPunct="1">
              <a:defRPr/>
            </a:pPr>
            <a:r>
              <a:rPr lang="en-GB" sz="2000" smtClean="0"/>
              <a:t>true on-demand capabilities</a:t>
            </a:r>
          </a:p>
          <a:p>
            <a:pPr marL="457200" indent="-457200" eaLnBrk="1" hangingPunct="1">
              <a:defRPr/>
            </a:pPr>
            <a:r>
              <a:rPr lang="en-GB" sz="2400" smtClean="0">
                <a:cs typeface="+mn-cs"/>
              </a:rPr>
              <a:t>Patching</a:t>
            </a:r>
          </a:p>
          <a:p>
            <a:pPr marL="838200" lvl="1" indent="-381000" eaLnBrk="1" hangingPunct="1">
              <a:defRPr/>
            </a:pPr>
            <a:r>
              <a:rPr lang="en-GB" sz="2000" smtClean="0"/>
              <a:t>shorten average streaming time per client</a:t>
            </a:r>
          </a:p>
          <a:p>
            <a:pPr marL="838200" lvl="1" indent="-381000" eaLnBrk="1" hangingPunct="1">
              <a:defRPr/>
            </a:pPr>
            <a:r>
              <a:rPr lang="en-GB" sz="2000" smtClean="0"/>
              <a:t>true on-demand capabilities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Gleaning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Combines</a:t>
            </a:r>
            <a:br>
              <a:rPr lang="en-US" sz="2400" smtClean="0">
                <a:cs typeface="+mn-cs"/>
              </a:rPr>
            </a:br>
            <a:r>
              <a:rPr lang="en-US" sz="2400" smtClean="0">
                <a:cs typeface="+mn-cs"/>
              </a:rPr>
              <a:t>Patching &amp; Caching ideas</a:t>
            </a:r>
          </a:p>
          <a:p>
            <a:pPr lvl="1" eaLnBrk="1" hangingPunct="1">
              <a:defRPr/>
            </a:pPr>
            <a:r>
              <a:rPr lang="en-US" sz="2000" smtClean="0"/>
              <a:t>Wide-area scalable</a:t>
            </a:r>
          </a:p>
          <a:p>
            <a:pPr lvl="1" eaLnBrk="1" hangingPunct="1">
              <a:defRPr/>
            </a:pPr>
            <a:r>
              <a:rPr lang="en-US" sz="2000" smtClean="0"/>
              <a:t>Reduced server load</a:t>
            </a:r>
          </a:p>
          <a:p>
            <a:pPr lvl="1" eaLnBrk="1" hangingPunct="1">
              <a:defRPr/>
            </a:pPr>
            <a:r>
              <a:rPr lang="en-US" sz="2000" smtClean="0"/>
              <a:t>Reduced network load</a:t>
            </a:r>
          </a:p>
          <a:p>
            <a:pPr lvl="1" eaLnBrk="1" hangingPunct="1">
              <a:defRPr/>
            </a:pPr>
            <a:r>
              <a:rPr lang="en-US" sz="2000" smtClean="0"/>
              <a:t>Can support standard clients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pic>
        <p:nvPicPr>
          <p:cNvPr id="1592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264150"/>
            <a:ext cx="3873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923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5184775"/>
            <a:ext cx="387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6129338" y="819150"/>
            <a:ext cx="890587" cy="642938"/>
            <a:chOff x="2896" y="2246"/>
            <a:chExt cx="561" cy="405"/>
          </a:xfrm>
        </p:grpSpPr>
        <p:sp>
          <p:nvSpPr>
            <p:cNvPr id="17540" name="Freeform 7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Freeform 8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Freeform 9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Freeform 10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4" name="Freeform 11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5" name="Freeform 12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Freeform 13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7" name="Freeform 14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8" name="Freeform 15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9" name="Freeform 16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0" name="Freeform 17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1" name="Freeform 18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2" name="Freeform 19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Freeform 20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Freeform 21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5" name="Freeform 22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6" name="Freeform 23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Freeform 24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Freeform 2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Freeform 2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0" name="Freeform 2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Freeform 2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2" name="Freeform 29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Freeform 30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Freeform 31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Freeform 32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6" name="Freeform 33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Freeform 34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Freeform 35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2356" name="Group 36"/>
          <p:cNvGrpSpPr>
            <a:grpSpLocks/>
          </p:cNvGrpSpPr>
          <p:nvPr/>
        </p:nvGrpSpPr>
        <p:grpSpPr bwMode="auto">
          <a:xfrm flipH="1">
            <a:off x="4976813" y="5049838"/>
            <a:ext cx="701675" cy="836612"/>
            <a:chOff x="4666" y="2982"/>
            <a:chExt cx="481" cy="568"/>
          </a:xfrm>
        </p:grpSpPr>
        <p:sp>
          <p:nvSpPr>
            <p:cNvPr id="1752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Freeform 38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Freeform 39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Freeform 40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Freeform 41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Freeform 42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Freeform 43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Freeform 44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Freeform 45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Freeform 46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Freeform 47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Freeform 48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Freeform 49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Freeform 50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Freeform 51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Freeform 52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Freeform 53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Freeform 54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Freeform 55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2376" name="Freeform 56"/>
          <p:cNvSpPr>
            <a:spLocks/>
          </p:cNvSpPr>
          <p:nvPr/>
        </p:nvSpPr>
        <p:spPr bwMode="auto">
          <a:xfrm>
            <a:off x="5486400" y="1466850"/>
            <a:ext cx="1003300" cy="1268413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2377" name="Freeform 57"/>
          <p:cNvSpPr>
            <a:spLocks/>
          </p:cNvSpPr>
          <p:nvPr/>
        </p:nvSpPr>
        <p:spPr bwMode="auto">
          <a:xfrm>
            <a:off x="5513388" y="1538288"/>
            <a:ext cx="1163637" cy="1343025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63500">
            <a:solidFill>
              <a:srgbClr val="66CCFF"/>
            </a:solidFill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92378" name="Group 58"/>
          <p:cNvGrpSpPr>
            <a:grpSpLocks/>
          </p:cNvGrpSpPr>
          <p:nvPr/>
        </p:nvGrpSpPr>
        <p:grpSpPr bwMode="auto">
          <a:xfrm flipH="1">
            <a:off x="7272338" y="5094288"/>
            <a:ext cx="701675" cy="836612"/>
            <a:chOff x="4666" y="2982"/>
            <a:chExt cx="481" cy="568"/>
          </a:xfrm>
        </p:grpSpPr>
        <p:sp>
          <p:nvSpPr>
            <p:cNvPr id="17502" name="AutoShape 59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Freeform 60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Freeform 61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Freeform 62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Freeform 63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Freeform 64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Freeform 65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Freeform 66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Freeform 67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Freeform 68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Freeform 69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Freeform 70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Freeform 71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Freeform 72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Freeform 73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Freeform 74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Freeform 75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Freeform 76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Freeform 77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2398" name="Freeform 78"/>
          <p:cNvSpPr>
            <a:spLocks/>
          </p:cNvSpPr>
          <p:nvPr/>
        </p:nvSpPr>
        <p:spPr bwMode="auto">
          <a:xfrm flipH="1">
            <a:off x="6729413" y="1503363"/>
            <a:ext cx="731837" cy="1268412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2399" name="Freeform 79"/>
          <p:cNvSpPr>
            <a:spLocks/>
          </p:cNvSpPr>
          <p:nvPr/>
        </p:nvSpPr>
        <p:spPr bwMode="auto">
          <a:xfrm flipH="1">
            <a:off x="6507163" y="2033588"/>
            <a:ext cx="817562" cy="720725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63500">
            <a:solidFill>
              <a:srgbClr val="66CCFF"/>
            </a:solidFill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2400" name="Text Box 80"/>
          <p:cNvSpPr txBox="1">
            <a:spLocks noChangeArrowheads="1"/>
          </p:cNvSpPr>
          <p:nvPr/>
        </p:nvSpPr>
        <p:spPr bwMode="auto">
          <a:xfrm>
            <a:off x="6011863" y="2619375"/>
            <a:ext cx="887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66CCFF"/>
                </a:solidFill>
                <a:cs typeface="+mn-cs"/>
              </a:rPr>
              <a:t>multicast</a:t>
            </a:r>
            <a:endParaRPr lang="en-US">
              <a:solidFill>
                <a:srgbClr val="66CCFF"/>
              </a:solidFill>
              <a:cs typeface="+mn-cs"/>
            </a:endParaRPr>
          </a:p>
        </p:txBody>
      </p:sp>
      <p:sp>
        <p:nvSpPr>
          <p:cNvPr id="1592401" name="Freeform 81"/>
          <p:cNvSpPr>
            <a:spLocks/>
          </p:cNvSpPr>
          <p:nvPr/>
        </p:nvSpPr>
        <p:spPr bwMode="auto">
          <a:xfrm flipH="1">
            <a:off x="6834188" y="1503363"/>
            <a:ext cx="771525" cy="1268412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63500">
            <a:solidFill>
              <a:srgbClr val="33CC33"/>
            </a:solidFill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2402" name="Text Box 82"/>
          <p:cNvSpPr txBox="1">
            <a:spLocks noChangeArrowheads="1"/>
          </p:cNvSpPr>
          <p:nvPr/>
        </p:nvSpPr>
        <p:spPr bwMode="auto">
          <a:xfrm>
            <a:off x="7173913" y="1935163"/>
            <a:ext cx="1835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009900"/>
                </a:solidFill>
                <a:cs typeface="+mn-cs"/>
              </a:rPr>
              <a:t>Unicast patch stream</a:t>
            </a:r>
            <a:endParaRPr lang="en-US">
              <a:solidFill>
                <a:srgbClr val="009900"/>
              </a:solidFill>
              <a:cs typeface="+mn-cs"/>
            </a:endParaRPr>
          </a:p>
        </p:txBody>
      </p:sp>
      <p:sp>
        <p:nvSpPr>
          <p:cNvPr id="1592403" name="Text Box 83"/>
          <p:cNvSpPr txBox="1">
            <a:spLocks noChangeArrowheads="1"/>
          </p:cNvSpPr>
          <p:nvPr/>
        </p:nvSpPr>
        <p:spPr bwMode="auto">
          <a:xfrm>
            <a:off x="7102475" y="890588"/>
            <a:ext cx="143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Central server</a:t>
            </a:r>
            <a:endParaRPr lang="en-US" sz="1600">
              <a:cs typeface="+mn-cs"/>
            </a:endParaRPr>
          </a:p>
        </p:txBody>
      </p:sp>
      <p:sp>
        <p:nvSpPr>
          <p:cNvPr id="1592404" name="Text Box 84"/>
          <p:cNvSpPr txBox="1">
            <a:spLocks noChangeArrowheads="1"/>
          </p:cNvSpPr>
          <p:nvPr/>
        </p:nvSpPr>
        <p:spPr bwMode="auto">
          <a:xfrm>
            <a:off x="4868863" y="5915025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1</a:t>
            </a:r>
            <a:r>
              <a:rPr lang="nb-NO" sz="1600" baseline="30000">
                <a:cs typeface="+mn-cs"/>
              </a:rPr>
              <a:t>st</a:t>
            </a:r>
            <a:r>
              <a:rPr lang="nb-NO" sz="1600">
                <a:cs typeface="+mn-cs"/>
              </a:rPr>
              <a:t> client</a:t>
            </a:r>
            <a:endParaRPr lang="en-US" sz="1600">
              <a:cs typeface="+mn-cs"/>
            </a:endParaRPr>
          </a:p>
        </p:txBody>
      </p:sp>
      <p:sp>
        <p:nvSpPr>
          <p:cNvPr id="1592405" name="Text Box 85"/>
          <p:cNvSpPr txBox="1">
            <a:spLocks noChangeArrowheads="1"/>
          </p:cNvSpPr>
          <p:nvPr/>
        </p:nvSpPr>
        <p:spPr bwMode="auto">
          <a:xfrm>
            <a:off x="7235825" y="5959475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2</a:t>
            </a:r>
            <a:r>
              <a:rPr lang="nb-NO" sz="1600" baseline="30000">
                <a:cs typeface="+mn-cs"/>
              </a:rPr>
              <a:t>nd</a:t>
            </a:r>
            <a:r>
              <a:rPr lang="nb-NO" sz="1600">
                <a:cs typeface="+mn-cs"/>
              </a:rPr>
              <a:t> client</a:t>
            </a:r>
            <a:endParaRPr lang="en-US" sz="1600">
              <a:cs typeface="+mn-cs"/>
            </a:endParaRPr>
          </a:p>
        </p:txBody>
      </p:sp>
      <p:sp>
        <p:nvSpPr>
          <p:cNvPr id="1592406" name="AutoShape 86"/>
          <p:cNvSpPr>
            <a:spLocks noChangeArrowheads="1"/>
          </p:cNvSpPr>
          <p:nvPr/>
        </p:nvSpPr>
        <p:spPr bwMode="auto">
          <a:xfrm>
            <a:off x="3311525" y="863600"/>
            <a:ext cx="2557463" cy="755650"/>
          </a:xfrm>
          <a:prstGeom prst="wedgeEllipseCallout">
            <a:avLst>
              <a:gd name="adj1" fmla="val 82963"/>
              <a:gd name="adj2" fmla="val 27940"/>
            </a:avLst>
          </a:prstGeom>
          <a:solidFill>
            <a:srgbClr val="66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2800">
                <a:cs typeface="+mn-cs"/>
              </a:rPr>
              <a:t>Join !</a:t>
            </a:r>
            <a:endParaRPr lang="en-US" sz="2800">
              <a:cs typeface="+mn-cs"/>
            </a:endParaRPr>
          </a:p>
        </p:txBody>
      </p:sp>
      <p:sp>
        <p:nvSpPr>
          <p:cNvPr id="1592407" name="Rectangle 87"/>
          <p:cNvSpPr>
            <a:spLocks noChangeArrowheads="1"/>
          </p:cNvSpPr>
          <p:nvPr/>
        </p:nvSpPr>
        <p:spPr bwMode="auto">
          <a:xfrm>
            <a:off x="7272338" y="2843213"/>
            <a:ext cx="144462" cy="503237"/>
          </a:xfrm>
          <a:prstGeom prst="rect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2408" name="Text Box 88"/>
          <p:cNvSpPr txBox="1">
            <a:spLocks noChangeArrowheads="1"/>
          </p:cNvSpPr>
          <p:nvPr/>
        </p:nvSpPr>
        <p:spPr bwMode="auto">
          <a:xfrm>
            <a:off x="6642100" y="2889250"/>
            <a:ext cx="65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66CCFF"/>
                </a:solidFill>
                <a:cs typeface="+mn-cs"/>
              </a:rPr>
              <a:t>cyclic</a:t>
            </a:r>
            <a:br>
              <a:rPr lang="nb-NO">
                <a:solidFill>
                  <a:srgbClr val="66CCFF"/>
                </a:solidFill>
                <a:cs typeface="+mn-cs"/>
              </a:rPr>
            </a:br>
            <a:r>
              <a:rPr lang="nb-NO">
                <a:solidFill>
                  <a:srgbClr val="66CCFF"/>
                </a:solidFill>
                <a:cs typeface="+mn-cs"/>
              </a:rPr>
              <a:t>buffer</a:t>
            </a:r>
            <a:endParaRPr lang="en-US">
              <a:solidFill>
                <a:srgbClr val="66CCFF"/>
              </a:solidFill>
              <a:cs typeface="+mn-cs"/>
            </a:endParaRPr>
          </a:p>
        </p:txBody>
      </p:sp>
      <p:grpSp>
        <p:nvGrpSpPr>
          <p:cNvPr id="17429" name="Group 89"/>
          <p:cNvGrpSpPr>
            <a:grpSpLocks/>
          </p:cNvGrpSpPr>
          <p:nvPr/>
        </p:nvGrpSpPr>
        <p:grpSpPr bwMode="auto">
          <a:xfrm>
            <a:off x="4797425" y="2663825"/>
            <a:ext cx="890588" cy="642938"/>
            <a:chOff x="2896" y="2246"/>
            <a:chExt cx="561" cy="405"/>
          </a:xfrm>
        </p:grpSpPr>
        <p:sp>
          <p:nvSpPr>
            <p:cNvPr id="17473" name="Freeform 90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91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92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93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94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95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96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97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98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99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100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101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102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103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104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Freeform 105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Freeform 106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107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Freeform 10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109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11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Freeform 111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Freeform 112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Freeform 113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Freeform 114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Freeform 115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Freeform 116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Freeform 117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Freeform 118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0" name="Group 119"/>
          <p:cNvGrpSpPr>
            <a:grpSpLocks/>
          </p:cNvGrpSpPr>
          <p:nvPr/>
        </p:nvGrpSpPr>
        <p:grpSpPr bwMode="auto">
          <a:xfrm>
            <a:off x="7451725" y="2798763"/>
            <a:ext cx="890588" cy="642937"/>
            <a:chOff x="2896" y="2246"/>
            <a:chExt cx="561" cy="405"/>
          </a:xfrm>
        </p:grpSpPr>
        <p:sp>
          <p:nvSpPr>
            <p:cNvPr id="17444" name="Freeform 120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121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122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123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124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125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126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127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128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129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130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131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132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133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134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135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136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137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13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139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14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141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142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143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144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145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146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147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148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2469" name="Line 149"/>
          <p:cNvSpPr>
            <a:spLocks noChangeShapeType="1"/>
          </p:cNvSpPr>
          <p:nvPr/>
        </p:nvSpPr>
        <p:spPr bwMode="auto">
          <a:xfrm flipV="1">
            <a:off x="5202238" y="3338513"/>
            <a:ext cx="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2470" name="Line 150"/>
          <p:cNvSpPr>
            <a:spLocks noChangeShapeType="1"/>
          </p:cNvSpPr>
          <p:nvPr/>
        </p:nvSpPr>
        <p:spPr bwMode="auto">
          <a:xfrm flipV="1">
            <a:off x="7542213" y="3338513"/>
            <a:ext cx="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2471" name="Line 151"/>
          <p:cNvSpPr>
            <a:spLocks noChangeShapeType="1"/>
          </p:cNvSpPr>
          <p:nvPr/>
        </p:nvSpPr>
        <p:spPr bwMode="auto">
          <a:xfrm>
            <a:off x="5381625" y="3384550"/>
            <a:ext cx="0" cy="1665288"/>
          </a:xfrm>
          <a:prstGeom prst="line">
            <a:avLst/>
          </a:prstGeom>
          <a:noFill/>
          <a:ln w="63500">
            <a:solidFill>
              <a:srgbClr val="32CC3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2472" name="Text Box 152"/>
          <p:cNvSpPr txBox="1">
            <a:spLocks noChangeArrowheads="1"/>
          </p:cNvSpPr>
          <p:nvPr/>
        </p:nvSpPr>
        <p:spPr bwMode="auto">
          <a:xfrm>
            <a:off x="5516563" y="4059238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66CCFF"/>
                </a:solidFill>
                <a:cs typeface="+mn-cs"/>
              </a:rPr>
              <a:t>Unicast</a:t>
            </a:r>
            <a:endParaRPr lang="en-US">
              <a:solidFill>
                <a:srgbClr val="66CCFF"/>
              </a:solidFill>
              <a:cs typeface="+mn-cs"/>
            </a:endParaRPr>
          </a:p>
        </p:txBody>
      </p:sp>
      <p:sp>
        <p:nvSpPr>
          <p:cNvPr id="1592473" name="Line 153"/>
          <p:cNvSpPr>
            <a:spLocks noChangeShapeType="1"/>
          </p:cNvSpPr>
          <p:nvPr/>
        </p:nvSpPr>
        <p:spPr bwMode="auto">
          <a:xfrm>
            <a:off x="7677150" y="3384550"/>
            <a:ext cx="0" cy="1665288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2474" name="Text Box 154"/>
          <p:cNvSpPr txBox="1">
            <a:spLocks noChangeArrowheads="1"/>
          </p:cNvSpPr>
          <p:nvPr/>
        </p:nvSpPr>
        <p:spPr bwMode="auto">
          <a:xfrm>
            <a:off x="7812088" y="4059238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66CCFF"/>
                </a:solidFill>
                <a:cs typeface="+mn-cs"/>
              </a:rPr>
              <a:t>Unicast</a:t>
            </a:r>
            <a:endParaRPr lang="en-US">
              <a:solidFill>
                <a:srgbClr val="66CCFF"/>
              </a:solidFill>
              <a:cs typeface="+mn-cs"/>
            </a:endParaRPr>
          </a:p>
        </p:txBody>
      </p:sp>
      <p:pic>
        <p:nvPicPr>
          <p:cNvPr id="1592475" name="Picture 1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273675"/>
            <a:ext cx="387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92476" name="Line 156"/>
          <p:cNvSpPr>
            <a:spLocks noChangeShapeType="1"/>
          </p:cNvSpPr>
          <p:nvPr/>
        </p:nvSpPr>
        <p:spPr bwMode="auto">
          <a:xfrm>
            <a:off x="7677150" y="3394075"/>
            <a:ext cx="0" cy="1665288"/>
          </a:xfrm>
          <a:prstGeom prst="line">
            <a:avLst/>
          </a:prstGeom>
          <a:noFill/>
          <a:ln w="63500">
            <a:solidFill>
              <a:srgbClr val="66CC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9" name="Freeform 157"/>
          <p:cNvSpPr>
            <a:spLocks/>
          </p:cNvSpPr>
          <p:nvPr/>
        </p:nvSpPr>
        <p:spPr bwMode="auto">
          <a:xfrm>
            <a:off x="6778625" y="4713288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12700 w 8"/>
              <a:gd name="T7" fmla="*/ 0 h 1587"/>
              <a:gd name="T8" fmla="*/ 12700 w 8"/>
              <a:gd name="T9" fmla="*/ 0 h 1587"/>
              <a:gd name="T10" fmla="*/ 12700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Freeform 158"/>
          <p:cNvSpPr>
            <a:spLocks/>
          </p:cNvSpPr>
          <p:nvPr/>
        </p:nvSpPr>
        <p:spPr bwMode="auto">
          <a:xfrm>
            <a:off x="6742113" y="4713288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12700 w 8"/>
              <a:gd name="T7" fmla="*/ 0 h 1587"/>
              <a:gd name="T8" fmla="*/ 12700 w 8"/>
              <a:gd name="T9" fmla="*/ 0 h 1587"/>
              <a:gd name="T10" fmla="*/ 12700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2479" name="Freeform 159"/>
          <p:cNvSpPr>
            <a:spLocks/>
          </p:cNvSpPr>
          <p:nvPr/>
        </p:nvSpPr>
        <p:spPr bwMode="auto">
          <a:xfrm rot="3634735">
            <a:off x="8364537" y="5414963"/>
            <a:ext cx="150813" cy="179388"/>
          </a:xfrm>
          <a:custGeom>
            <a:avLst/>
            <a:gdLst>
              <a:gd name="T0" fmla="*/ 0 w 95"/>
              <a:gd name="T1" fmla="*/ 179388 h 113"/>
              <a:gd name="T2" fmla="*/ 0 w 95"/>
              <a:gd name="T3" fmla="*/ 38100 h 113"/>
              <a:gd name="T4" fmla="*/ 0 w 95"/>
              <a:gd name="T5" fmla="*/ 0 h 113"/>
              <a:gd name="T6" fmla="*/ 38100 w 95"/>
              <a:gd name="T7" fmla="*/ 0 h 113"/>
              <a:gd name="T8" fmla="*/ 61913 w 95"/>
              <a:gd name="T9" fmla="*/ 12700 h 113"/>
              <a:gd name="T10" fmla="*/ 100013 w 95"/>
              <a:gd name="T11" fmla="*/ 25400 h 113"/>
              <a:gd name="T12" fmla="*/ 112713 w 95"/>
              <a:gd name="T13" fmla="*/ 38100 h 113"/>
              <a:gd name="T14" fmla="*/ 125413 w 95"/>
              <a:gd name="T15" fmla="*/ 50800 h 113"/>
              <a:gd name="T16" fmla="*/ 150813 w 95"/>
              <a:gd name="T17" fmla="*/ 76200 h 113"/>
              <a:gd name="T18" fmla="*/ 150813 w 95"/>
              <a:gd name="T19" fmla="*/ 88900 h 113"/>
              <a:gd name="T20" fmla="*/ 0 w 95"/>
              <a:gd name="T21" fmla="*/ 179388 h 1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5" h="113">
                <a:moveTo>
                  <a:pt x="0" y="113"/>
                </a:move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39" y="8"/>
                </a:lnTo>
                <a:lnTo>
                  <a:pt x="63" y="16"/>
                </a:lnTo>
                <a:lnTo>
                  <a:pt x="71" y="24"/>
                </a:lnTo>
                <a:lnTo>
                  <a:pt x="79" y="32"/>
                </a:lnTo>
                <a:lnTo>
                  <a:pt x="95" y="48"/>
                </a:lnTo>
                <a:lnTo>
                  <a:pt x="95" y="56"/>
                </a:lnTo>
                <a:lnTo>
                  <a:pt x="0" y="113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2480" name="Text Box 160"/>
          <p:cNvSpPr txBox="1">
            <a:spLocks noChangeArrowheads="1"/>
          </p:cNvSpPr>
          <p:nvPr/>
        </p:nvSpPr>
        <p:spPr bwMode="auto">
          <a:xfrm>
            <a:off x="4314825" y="2293938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Proxy cache</a:t>
            </a:r>
            <a:endParaRPr lang="en-US" sz="1600">
              <a:cs typeface="+mn-cs"/>
            </a:endParaRPr>
          </a:p>
        </p:txBody>
      </p:sp>
      <p:sp>
        <p:nvSpPr>
          <p:cNvPr id="1592481" name="Text Box 161"/>
          <p:cNvSpPr txBox="1">
            <a:spLocks noChangeArrowheads="1"/>
          </p:cNvSpPr>
          <p:nvPr/>
        </p:nvSpPr>
        <p:spPr bwMode="auto">
          <a:xfrm>
            <a:off x="7716838" y="2443163"/>
            <a:ext cx="1258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Proxy cache</a:t>
            </a:r>
            <a:endParaRPr lang="en-US" sz="16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59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9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59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9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9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59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9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59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59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59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400" grpId="0"/>
      <p:bldP spid="1592402" grpId="0"/>
      <p:bldP spid="1592404" grpId="0"/>
      <p:bldP spid="1592405" grpId="0"/>
      <p:bldP spid="1592406" grpId="0" animBg="1"/>
      <p:bldP spid="1592406" grpId="1" animBg="1"/>
      <p:bldP spid="1592407" grpId="0" animBg="1"/>
      <p:bldP spid="1592408" grpId="0"/>
      <p:bldP spid="1592472" grpId="0"/>
      <p:bldP spid="1592474" grpId="0"/>
      <p:bldP spid="15924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Proxy Prefix Caching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Split movie</a:t>
            </a:r>
          </a:p>
          <a:p>
            <a:pPr lvl="1" eaLnBrk="1" hangingPunct="1">
              <a:defRPr/>
            </a:pPr>
            <a:r>
              <a:rPr lang="en-US" sz="2000" smtClean="0"/>
              <a:t>Prefix</a:t>
            </a:r>
          </a:p>
          <a:p>
            <a:pPr lvl="1" eaLnBrk="1" hangingPunct="1">
              <a:defRPr/>
            </a:pPr>
            <a:r>
              <a:rPr lang="en-US" sz="2000" smtClean="0"/>
              <a:t>Suffix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Operation</a:t>
            </a:r>
          </a:p>
          <a:p>
            <a:pPr lvl="1" eaLnBrk="1" hangingPunct="1">
              <a:defRPr/>
            </a:pPr>
            <a:r>
              <a:rPr lang="en-US" sz="2000" smtClean="0"/>
              <a:t>Store prefix in prefix cache</a:t>
            </a:r>
          </a:p>
          <a:p>
            <a:pPr lvl="2" eaLnBrk="1" hangingPunct="1">
              <a:defRPr/>
            </a:pPr>
            <a:r>
              <a:rPr lang="en-US" sz="1800" smtClean="0"/>
              <a:t>Coordination necessary!</a:t>
            </a:r>
          </a:p>
          <a:p>
            <a:pPr lvl="1" eaLnBrk="1" hangingPunct="1">
              <a:defRPr/>
            </a:pPr>
            <a:r>
              <a:rPr lang="en-US" sz="2000" smtClean="0"/>
              <a:t>On demand</a:t>
            </a:r>
          </a:p>
          <a:p>
            <a:pPr lvl="2" eaLnBrk="1" hangingPunct="1">
              <a:defRPr/>
            </a:pPr>
            <a:r>
              <a:rPr lang="en-US" sz="1800" smtClean="0"/>
              <a:t>Deliver prefix immediately</a:t>
            </a:r>
          </a:p>
          <a:p>
            <a:pPr lvl="2" eaLnBrk="1" hangingPunct="1">
              <a:defRPr/>
            </a:pPr>
            <a:r>
              <a:rPr lang="en-US" sz="1800" smtClean="0"/>
              <a:t>Prefetch suffix from central server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Goal</a:t>
            </a:r>
          </a:p>
          <a:p>
            <a:pPr lvl="1" eaLnBrk="1" hangingPunct="1">
              <a:defRPr/>
            </a:pPr>
            <a:r>
              <a:rPr lang="en-US" sz="2000" smtClean="0"/>
              <a:t>Reduce startup latency</a:t>
            </a:r>
          </a:p>
          <a:p>
            <a:pPr lvl="1" eaLnBrk="1" hangingPunct="1">
              <a:defRPr/>
            </a:pPr>
            <a:r>
              <a:rPr lang="en-US" sz="2000" smtClean="0"/>
              <a:t>Hide bandwidth limitations, delay and/or jitter in backbone</a:t>
            </a:r>
          </a:p>
          <a:p>
            <a:pPr lvl="1" eaLnBrk="1" hangingPunct="1">
              <a:defRPr/>
            </a:pPr>
            <a:r>
              <a:rPr lang="en-US" sz="2000" smtClean="0"/>
              <a:t>Reduce load in backbone</a:t>
            </a:r>
          </a:p>
        </p:txBody>
      </p:sp>
      <p:pic>
        <p:nvPicPr>
          <p:cNvPr id="1593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5519738"/>
            <a:ext cx="38735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6129338" y="819150"/>
            <a:ext cx="890587" cy="642938"/>
            <a:chOff x="2896" y="2246"/>
            <a:chExt cx="561" cy="405"/>
          </a:xfrm>
        </p:grpSpPr>
        <p:sp>
          <p:nvSpPr>
            <p:cNvPr id="19526" name="Freeform 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1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1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1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1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1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1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1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1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1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1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Freeform 2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Freeform 2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3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3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3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3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3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1" name="Group 35"/>
          <p:cNvGrpSpPr>
            <a:grpSpLocks/>
          </p:cNvGrpSpPr>
          <p:nvPr/>
        </p:nvGrpSpPr>
        <p:grpSpPr bwMode="auto">
          <a:xfrm flipH="1">
            <a:off x="6286500" y="5384800"/>
            <a:ext cx="701675" cy="836613"/>
            <a:chOff x="4666" y="2982"/>
            <a:chExt cx="481" cy="568"/>
          </a:xfrm>
        </p:grpSpPr>
        <p:sp>
          <p:nvSpPr>
            <p:cNvPr id="19507" name="AutoShape 36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37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76 w 724"/>
                <a:gd name="T1" fmla="*/ 28 h 1033"/>
                <a:gd name="T2" fmla="*/ 16 w 724"/>
                <a:gd name="T3" fmla="*/ 321 h 1033"/>
                <a:gd name="T4" fmla="*/ 66 w 724"/>
                <a:gd name="T5" fmla="*/ 360 h 1033"/>
                <a:gd name="T6" fmla="*/ 72 w 724"/>
                <a:gd name="T7" fmla="*/ 360 h 1033"/>
                <a:gd name="T8" fmla="*/ 85 w 724"/>
                <a:gd name="T9" fmla="*/ 361 h 1033"/>
                <a:gd name="T10" fmla="*/ 105 w 724"/>
                <a:gd name="T11" fmla="*/ 363 h 1033"/>
                <a:gd name="T12" fmla="*/ 128 w 724"/>
                <a:gd name="T13" fmla="*/ 364 h 1033"/>
                <a:gd name="T14" fmla="*/ 151 w 724"/>
                <a:gd name="T15" fmla="*/ 367 h 1033"/>
                <a:gd name="T16" fmla="*/ 174 w 724"/>
                <a:gd name="T17" fmla="*/ 368 h 1033"/>
                <a:gd name="T18" fmla="*/ 194 w 724"/>
                <a:gd name="T19" fmla="*/ 370 h 1033"/>
                <a:gd name="T20" fmla="*/ 207 w 724"/>
                <a:gd name="T21" fmla="*/ 372 h 1033"/>
                <a:gd name="T22" fmla="*/ 208 w 724"/>
                <a:gd name="T23" fmla="*/ 376 h 1033"/>
                <a:gd name="T24" fmla="*/ 207 w 724"/>
                <a:gd name="T25" fmla="*/ 389 h 1033"/>
                <a:gd name="T26" fmla="*/ 204 w 724"/>
                <a:gd name="T27" fmla="*/ 406 h 1033"/>
                <a:gd name="T28" fmla="*/ 194 w 724"/>
                <a:gd name="T29" fmla="*/ 427 h 1033"/>
                <a:gd name="T30" fmla="*/ 189 w 724"/>
                <a:gd name="T31" fmla="*/ 427 h 1033"/>
                <a:gd name="T32" fmla="*/ 175 w 724"/>
                <a:gd name="T33" fmla="*/ 429 h 1033"/>
                <a:gd name="T34" fmla="*/ 157 w 724"/>
                <a:gd name="T35" fmla="*/ 431 h 1033"/>
                <a:gd name="T36" fmla="*/ 134 w 724"/>
                <a:gd name="T37" fmla="*/ 435 h 1033"/>
                <a:gd name="T38" fmla="*/ 111 w 724"/>
                <a:gd name="T39" fmla="*/ 438 h 1033"/>
                <a:gd name="T40" fmla="*/ 91 w 724"/>
                <a:gd name="T41" fmla="*/ 442 h 1033"/>
                <a:gd name="T42" fmla="*/ 73 w 724"/>
                <a:gd name="T43" fmla="*/ 446 h 1033"/>
                <a:gd name="T44" fmla="*/ 64 w 724"/>
                <a:gd name="T45" fmla="*/ 450 h 1033"/>
                <a:gd name="T46" fmla="*/ 57 w 724"/>
                <a:gd name="T47" fmla="*/ 457 h 1033"/>
                <a:gd name="T48" fmla="*/ 55 w 724"/>
                <a:gd name="T49" fmla="*/ 465 h 1033"/>
                <a:gd name="T50" fmla="*/ 59 w 724"/>
                <a:gd name="T51" fmla="*/ 476 h 1033"/>
                <a:gd name="T52" fmla="*/ 68 w 724"/>
                <a:gd name="T53" fmla="*/ 482 h 1033"/>
                <a:gd name="T54" fmla="*/ 78 w 724"/>
                <a:gd name="T55" fmla="*/ 485 h 1033"/>
                <a:gd name="T56" fmla="*/ 95 w 724"/>
                <a:gd name="T57" fmla="*/ 489 h 1033"/>
                <a:gd name="T58" fmla="*/ 118 w 724"/>
                <a:gd name="T59" fmla="*/ 495 h 1033"/>
                <a:gd name="T60" fmla="*/ 143 w 724"/>
                <a:gd name="T61" fmla="*/ 501 h 1033"/>
                <a:gd name="T62" fmla="*/ 168 w 724"/>
                <a:gd name="T63" fmla="*/ 507 h 1033"/>
                <a:gd name="T64" fmla="*/ 192 w 724"/>
                <a:gd name="T65" fmla="*/ 512 h 1033"/>
                <a:gd name="T66" fmla="*/ 213 w 724"/>
                <a:gd name="T67" fmla="*/ 516 h 1033"/>
                <a:gd name="T68" fmla="*/ 228 w 724"/>
                <a:gd name="T69" fmla="*/ 517 h 1033"/>
                <a:gd name="T70" fmla="*/ 242 w 724"/>
                <a:gd name="T71" fmla="*/ 515 h 1033"/>
                <a:gd name="T72" fmla="*/ 259 w 724"/>
                <a:gd name="T73" fmla="*/ 510 h 1033"/>
                <a:gd name="T74" fmla="*/ 278 w 724"/>
                <a:gd name="T75" fmla="*/ 503 h 1033"/>
                <a:gd name="T76" fmla="*/ 297 w 724"/>
                <a:gd name="T77" fmla="*/ 494 h 1033"/>
                <a:gd name="T78" fmla="*/ 316 w 724"/>
                <a:gd name="T79" fmla="*/ 485 h 1033"/>
                <a:gd name="T80" fmla="*/ 332 w 724"/>
                <a:gd name="T81" fmla="*/ 476 h 1033"/>
                <a:gd name="T82" fmla="*/ 344 w 724"/>
                <a:gd name="T83" fmla="*/ 468 h 1033"/>
                <a:gd name="T84" fmla="*/ 350 w 724"/>
                <a:gd name="T85" fmla="*/ 463 h 1033"/>
                <a:gd name="T86" fmla="*/ 350 w 724"/>
                <a:gd name="T87" fmla="*/ 455 h 1033"/>
                <a:gd name="T88" fmla="*/ 341 w 724"/>
                <a:gd name="T89" fmla="*/ 450 h 1033"/>
                <a:gd name="T90" fmla="*/ 329 w 724"/>
                <a:gd name="T91" fmla="*/ 446 h 1033"/>
                <a:gd name="T92" fmla="*/ 317 w 724"/>
                <a:gd name="T93" fmla="*/ 443 h 1033"/>
                <a:gd name="T94" fmla="*/ 316 w 724"/>
                <a:gd name="T95" fmla="*/ 431 h 1033"/>
                <a:gd name="T96" fmla="*/ 312 w 724"/>
                <a:gd name="T97" fmla="*/ 399 h 1033"/>
                <a:gd name="T98" fmla="*/ 306 w 724"/>
                <a:gd name="T99" fmla="*/ 360 h 1033"/>
                <a:gd name="T100" fmla="*/ 296 w 724"/>
                <a:gd name="T101" fmla="*/ 324 h 1033"/>
                <a:gd name="T102" fmla="*/ 349 w 724"/>
                <a:gd name="T103" fmla="*/ 43 h 1033"/>
                <a:gd name="T104" fmla="*/ 322 w 724"/>
                <a:gd name="T105" fmla="*/ 0 h 1033"/>
                <a:gd name="T106" fmla="*/ 90 w 724"/>
                <a:gd name="T107" fmla="*/ 31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Freeform 38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286 h 602"/>
                <a:gd name="T2" fmla="*/ 218 w 598"/>
                <a:gd name="T3" fmla="*/ 300 h 602"/>
                <a:gd name="T4" fmla="*/ 299 w 598"/>
                <a:gd name="T5" fmla="*/ 0 h 602"/>
                <a:gd name="T6" fmla="*/ 289 w 598"/>
                <a:gd name="T7" fmla="*/ 4 h 602"/>
                <a:gd name="T8" fmla="*/ 74 w 598"/>
                <a:gd name="T9" fmla="*/ 27 h 602"/>
                <a:gd name="T10" fmla="*/ 66 w 598"/>
                <a:gd name="T11" fmla="*/ 25 h 602"/>
                <a:gd name="T12" fmla="*/ 0 w 598"/>
                <a:gd name="T13" fmla="*/ 286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39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82 w 177"/>
                <a:gd name="T1" fmla="*/ 0 h 617"/>
                <a:gd name="T2" fmla="*/ 88 w 177"/>
                <a:gd name="T3" fmla="*/ 2 h 617"/>
                <a:gd name="T4" fmla="*/ 5 w 177"/>
                <a:gd name="T5" fmla="*/ 308 h 617"/>
                <a:gd name="T6" fmla="*/ 0 w 177"/>
                <a:gd name="T7" fmla="*/ 304 h 617"/>
                <a:gd name="T8" fmla="*/ 82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40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83 w 178"/>
                <a:gd name="T1" fmla="*/ 0 h 621"/>
                <a:gd name="T2" fmla="*/ 88 w 178"/>
                <a:gd name="T3" fmla="*/ 6 h 621"/>
                <a:gd name="T4" fmla="*/ 4 w 178"/>
                <a:gd name="T5" fmla="*/ 311 h 621"/>
                <a:gd name="T6" fmla="*/ 0 w 178"/>
                <a:gd name="T7" fmla="*/ 306 h 621"/>
                <a:gd name="T8" fmla="*/ 83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41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9 w 27"/>
                <a:gd name="T1" fmla="*/ 0 h 22"/>
                <a:gd name="T2" fmla="*/ 0 w 27"/>
                <a:gd name="T3" fmla="*/ 6 h 22"/>
                <a:gd name="T4" fmla="*/ 4 w 27"/>
                <a:gd name="T5" fmla="*/ 11 h 22"/>
                <a:gd name="T6" fmla="*/ 14 w 27"/>
                <a:gd name="T7" fmla="*/ 5 h 22"/>
                <a:gd name="T8" fmla="*/ 9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42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0 w 28"/>
                <a:gd name="T1" fmla="*/ 0 h 22"/>
                <a:gd name="T2" fmla="*/ 0 w 28"/>
                <a:gd name="T3" fmla="*/ 7 h 22"/>
                <a:gd name="T4" fmla="*/ 4 w 28"/>
                <a:gd name="T5" fmla="*/ 11 h 22"/>
                <a:gd name="T6" fmla="*/ 14 w 28"/>
                <a:gd name="T7" fmla="*/ 4 h 22"/>
                <a:gd name="T8" fmla="*/ 10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43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83 w 366"/>
                <a:gd name="T1" fmla="*/ 11 h 45"/>
                <a:gd name="T2" fmla="*/ 182 w 366"/>
                <a:gd name="T3" fmla="*/ 22 h 45"/>
                <a:gd name="T4" fmla="*/ 181 w 366"/>
                <a:gd name="T5" fmla="*/ 22 h 45"/>
                <a:gd name="T6" fmla="*/ 178 w 366"/>
                <a:gd name="T7" fmla="*/ 22 h 45"/>
                <a:gd name="T8" fmla="*/ 173 w 366"/>
                <a:gd name="T9" fmla="*/ 21 h 45"/>
                <a:gd name="T10" fmla="*/ 166 w 366"/>
                <a:gd name="T11" fmla="*/ 20 h 45"/>
                <a:gd name="T12" fmla="*/ 158 w 366"/>
                <a:gd name="T13" fmla="*/ 19 h 45"/>
                <a:gd name="T14" fmla="*/ 148 w 366"/>
                <a:gd name="T15" fmla="*/ 18 h 45"/>
                <a:gd name="T16" fmla="*/ 137 w 366"/>
                <a:gd name="T17" fmla="*/ 16 h 45"/>
                <a:gd name="T18" fmla="*/ 124 w 366"/>
                <a:gd name="T19" fmla="*/ 15 h 45"/>
                <a:gd name="T20" fmla="*/ 111 w 366"/>
                <a:gd name="T21" fmla="*/ 14 h 45"/>
                <a:gd name="T22" fmla="*/ 96 w 366"/>
                <a:gd name="T23" fmla="*/ 13 h 45"/>
                <a:gd name="T24" fmla="*/ 81 w 366"/>
                <a:gd name="T25" fmla="*/ 11 h 45"/>
                <a:gd name="T26" fmla="*/ 66 w 366"/>
                <a:gd name="T27" fmla="*/ 11 h 45"/>
                <a:gd name="T28" fmla="*/ 50 w 366"/>
                <a:gd name="T29" fmla="*/ 10 h 45"/>
                <a:gd name="T30" fmla="*/ 34 w 366"/>
                <a:gd name="T31" fmla="*/ 10 h 45"/>
                <a:gd name="T32" fmla="*/ 17 w 366"/>
                <a:gd name="T33" fmla="*/ 10 h 45"/>
                <a:gd name="T34" fmla="*/ 0 w 366"/>
                <a:gd name="T35" fmla="*/ 11 h 45"/>
                <a:gd name="T36" fmla="*/ 3 w 366"/>
                <a:gd name="T37" fmla="*/ 2 h 45"/>
                <a:gd name="T38" fmla="*/ 3 w 366"/>
                <a:gd name="T39" fmla="*/ 2 h 45"/>
                <a:gd name="T40" fmla="*/ 5 w 366"/>
                <a:gd name="T41" fmla="*/ 2 h 45"/>
                <a:gd name="T42" fmla="*/ 8 w 366"/>
                <a:gd name="T43" fmla="*/ 2 h 45"/>
                <a:gd name="T44" fmla="*/ 12 w 366"/>
                <a:gd name="T45" fmla="*/ 1 h 45"/>
                <a:gd name="T46" fmla="*/ 18 w 366"/>
                <a:gd name="T47" fmla="*/ 1 h 45"/>
                <a:gd name="T48" fmla="*/ 24 w 366"/>
                <a:gd name="T49" fmla="*/ 1 h 45"/>
                <a:gd name="T50" fmla="*/ 32 w 366"/>
                <a:gd name="T51" fmla="*/ 0 h 45"/>
                <a:gd name="T52" fmla="*/ 42 w 366"/>
                <a:gd name="T53" fmla="*/ 0 h 45"/>
                <a:gd name="T54" fmla="*/ 54 w 366"/>
                <a:gd name="T55" fmla="*/ 0 h 45"/>
                <a:gd name="T56" fmla="*/ 67 w 366"/>
                <a:gd name="T57" fmla="*/ 1 h 45"/>
                <a:gd name="T58" fmla="*/ 81 w 366"/>
                <a:gd name="T59" fmla="*/ 1 h 45"/>
                <a:gd name="T60" fmla="*/ 98 w 366"/>
                <a:gd name="T61" fmla="*/ 2 h 45"/>
                <a:gd name="T62" fmla="*/ 117 w 366"/>
                <a:gd name="T63" fmla="*/ 4 h 45"/>
                <a:gd name="T64" fmla="*/ 137 w 366"/>
                <a:gd name="T65" fmla="*/ 6 h 45"/>
                <a:gd name="T66" fmla="*/ 159 w 366"/>
                <a:gd name="T67" fmla="*/ 9 h 45"/>
                <a:gd name="T68" fmla="*/ 183 w 366"/>
                <a:gd name="T69" fmla="*/ 11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44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5 w 39"/>
                <a:gd name="T1" fmla="*/ 19 h 38"/>
                <a:gd name="T2" fmla="*/ 9 w 39"/>
                <a:gd name="T3" fmla="*/ 16 h 38"/>
                <a:gd name="T4" fmla="*/ 3 w 39"/>
                <a:gd name="T5" fmla="*/ 19 h 38"/>
                <a:gd name="T6" fmla="*/ 5 w 39"/>
                <a:gd name="T7" fmla="*/ 12 h 38"/>
                <a:gd name="T8" fmla="*/ 0 w 39"/>
                <a:gd name="T9" fmla="*/ 7 h 38"/>
                <a:gd name="T10" fmla="*/ 7 w 39"/>
                <a:gd name="T11" fmla="*/ 7 h 38"/>
                <a:gd name="T12" fmla="*/ 11 w 39"/>
                <a:gd name="T13" fmla="*/ 0 h 38"/>
                <a:gd name="T14" fmla="*/ 13 w 39"/>
                <a:gd name="T15" fmla="*/ 7 h 38"/>
                <a:gd name="T16" fmla="*/ 20 w 39"/>
                <a:gd name="T17" fmla="*/ 8 h 38"/>
                <a:gd name="T18" fmla="*/ 15 w 39"/>
                <a:gd name="T19" fmla="*/ 13 h 38"/>
                <a:gd name="T20" fmla="*/ 15 w 39"/>
                <a:gd name="T21" fmla="*/ 19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45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233 w 466"/>
                <a:gd name="T1" fmla="*/ 3 h 459"/>
                <a:gd name="T2" fmla="*/ 234 w 466"/>
                <a:gd name="T3" fmla="*/ 0 h 459"/>
                <a:gd name="T4" fmla="*/ 54 w 466"/>
                <a:gd name="T5" fmla="*/ 15 h 459"/>
                <a:gd name="T6" fmla="*/ 0 w 466"/>
                <a:gd name="T7" fmla="*/ 229 h 459"/>
                <a:gd name="T8" fmla="*/ 7 w 466"/>
                <a:gd name="T9" fmla="*/ 228 h 459"/>
                <a:gd name="T10" fmla="*/ 59 w 466"/>
                <a:gd name="T11" fmla="*/ 19 h 459"/>
                <a:gd name="T12" fmla="*/ 233 w 466"/>
                <a:gd name="T13" fmla="*/ 3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46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79 w 157"/>
                <a:gd name="T1" fmla="*/ 8 h 560"/>
                <a:gd name="T2" fmla="*/ 8 w 157"/>
                <a:gd name="T3" fmla="*/ 277 h 560"/>
                <a:gd name="T4" fmla="*/ 0 w 157"/>
                <a:gd name="T5" fmla="*/ 280 h 560"/>
                <a:gd name="T6" fmla="*/ 77 w 157"/>
                <a:gd name="T7" fmla="*/ 0 h 560"/>
                <a:gd name="T8" fmla="*/ 79 w 157"/>
                <a:gd name="T9" fmla="*/ 8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47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9 w 287"/>
                <a:gd name="T1" fmla="*/ 0 h 43"/>
                <a:gd name="T2" fmla="*/ 8 w 287"/>
                <a:gd name="T3" fmla="*/ 0 h 43"/>
                <a:gd name="T4" fmla="*/ 6 w 287"/>
                <a:gd name="T5" fmla="*/ 0 h 43"/>
                <a:gd name="T6" fmla="*/ 4 w 287"/>
                <a:gd name="T7" fmla="*/ 1 h 43"/>
                <a:gd name="T8" fmla="*/ 1 w 287"/>
                <a:gd name="T9" fmla="*/ 3 h 43"/>
                <a:gd name="T10" fmla="*/ 0 w 287"/>
                <a:gd name="T11" fmla="*/ 5 h 43"/>
                <a:gd name="T12" fmla="*/ 0 w 287"/>
                <a:gd name="T13" fmla="*/ 7 h 43"/>
                <a:gd name="T14" fmla="*/ 1 w 287"/>
                <a:gd name="T15" fmla="*/ 9 h 43"/>
                <a:gd name="T16" fmla="*/ 4 w 287"/>
                <a:gd name="T17" fmla="*/ 12 h 43"/>
                <a:gd name="T18" fmla="*/ 8 w 287"/>
                <a:gd name="T19" fmla="*/ 13 h 43"/>
                <a:gd name="T20" fmla="*/ 14 w 287"/>
                <a:gd name="T21" fmla="*/ 15 h 43"/>
                <a:gd name="T22" fmla="*/ 22 w 287"/>
                <a:gd name="T23" fmla="*/ 16 h 43"/>
                <a:gd name="T24" fmla="*/ 31 w 287"/>
                <a:gd name="T25" fmla="*/ 16 h 43"/>
                <a:gd name="T26" fmla="*/ 42 w 287"/>
                <a:gd name="T27" fmla="*/ 18 h 43"/>
                <a:gd name="T28" fmla="*/ 54 w 287"/>
                <a:gd name="T29" fmla="*/ 18 h 43"/>
                <a:gd name="T30" fmla="*/ 66 w 287"/>
                <a:gd name="T31" fmla="*/ 19 h 43"/>
                <a:gd name="T32" fmla="*/ 78 w 287"/>
                <a:gd name="T33" fmla="*/ 19 h 43"/>
                <a:gd name="T34" fmla="*/ 91 w 287"/>
                <a:gd name="T35" fmla="*/ 20 h 43"/>
                <a:gd name="T36" fmla="*/ 103 w 287"/>
                <a:gd name="T37" fmla="*/ 20 h 43"/>
                <a:gd name="T38" fmla="*/ 114 w 287"/>
                <a:gd name="T39" fmla="*/ 20 h 43"/>
                <a:gd name="T40" fmla="*/ 123 w 287"/>
                <a:gd name="T41" fmla="*/ 20 h 43"/>
                <a:gd name="T42" fmla="*/ 131 w 287"/>
                <a:gd name="T43" fmla="*/ 21 h 43"/>
                <a:gd name="T44" fmla="*/ 138 w 287"/>
                <a:gd name="T45" fmla="*/ 21 h 43"/>
                <a:gd name="T46" fmla="*/ 142 w 287"/>
                <a:gd name="T47" fmla="*/ 21 h 43"/>
                <a:gd name="T48" fmla="*/ 143 w 287"/>
                <a:gd name="T49" fmla="*/ 21 h 43"/>
                <a:gd name="T50" fmla="*/ 142 w 287"/>
                <a:gd name="T51" fmla="*/ 21 h 43"/>
                <a:gd name="T52" fmla="*/ 138 w 287"/>
                <a:gd name="T53" fmla="*/ 20 h 43"/>
                <a:gd name="T54" fmla="*/ 133 w 287"/>
                <a:gd name="T55" fmla="*/ 20 h 43"/>
                <a:gd name="T56" fmla="*/ 125 w 287"/>
                <a:gd name="T57" fmla="*/ 19 h 43"/>
                <a:gd name="T58" fmla="*/ 116 w 287"/>
                <a:gd name="T59" fmla="*/ 19 h 43"/>
                <a:gd name="T60" fmla="*/ 106 w 287"/>
                <a:gd name="T61" fmla="*/ 18 h 43"/>
                <a:gd name="T62" fmla="*/ 96 w 287"/>
                <a:gd name="T63" fmla="*/ 17 h 43"/>
                <a:gd name="T64" fmla="*/ 85 w 287"/>
                <a:gd name="T65" fmla="*/ 16 h 43"/>
                <a:gd name="T66" fmla="*/ 73 w 287"/>
                <a:gd name="T67" fmla="*/ 15 h 43"/>
                <a:gd name="T68" fmla="*/ 62 w 287"/>
                <a:gd name="T69" fmla="*/ 14 h 43"/>
                <a:gd name="T70" fmla="*/ 51 w 287"/>
                <a:gd name="T71" fmla="*/ 14 h 43"/>
                <a:gd name="T72" fmla="*/ 42 w 287"/>
                <a:gd name="T73" fmla="*/ 12 h 43"/>
                <a:gd name="T74" fmla="*/ 34 w 287"/>
                <a:gd name="T75" fmla="*/ 12 h 43"/>
                <a:gd name="T76" fmla="*/ 26 w 287"/>
                <a:gd name="T77" fmla="*/ 11 h 43"/>
                <a:gd name="T78" fmla="*/ 21 w 287"/>
                <a:gd name="T79" fmla="*/ 11 h 43"/>
                <a:gd name="T80" fmla="*/ 17 w 287"/>
                <a:gd name="T81" fmla="*/ 10 h 43"/>
                <a:gd name="T82" fmla="*/ 12 w 287"/>
                <a:gd name="T83" fmla="*/ 7 h 43"/>
                <a:gd name="T84" fmla="*/ 9 w 287"/>
                <a:gd name="T85" fmla="*/ 4 h 43"/>
                <a:gd name="T86" fmla="*/ 9 w 287"/>
                <a:gd name="T87" fmla="*/ 1 h 43"/>
                <a:gd name="T88" fmla="*/ 9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48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47 w 103"/>
                <a:gd name="T1" fmla="*/ 3 h 60"/>
                <a:gd name="T2" fmla="*/ 0 w 103"/>
                <a:gd name="T3" fmla="*/ 0 h 60"/>
                <a:gd name="T4" fmla="*/ 1 w 103"/>
                <a:gd name="T5" fmla="*/ 6 h 60"/>
                <a:gd name="T6" fmla="*/ 1 w 103"/>
                <a:gd name="T7" fmla="*/ 10 h 60"/>
                <a:gd name="T8" fmla="*/ 1 w 103"/>
                <a:gd name="T9" fmla="*/ 15 h 60"/>
                <a:gd name="T10" fmla="*/ 1 w 103"/>
                <a:gd name="T11" fmla="*/ 19 h 60"/>
                <a:gd name="T12" fmla="*/ 52 w 103"/>
                <a:gd name="T13" fmla="*/ 30 h 60"/>
                <a:gd name="T14" fmla="*/ 50 w 103"/>
                <a:gd name="T15" fmla="*/ 19 h 60"/>
                <a:gd name="T16" fmla="*/ 49 w 103"/>
                <a:gd name="T17" fmla="*/ 10 h 60"/>
                <a:gd name="T18" fmla="*/ 48 w 103"/>
                <a:gd name="T19" fmla="*/ 4 h 60"/>
                <a:gd name="T20" fmla="*/ 47 w 103"/>
                <a:gd name="T21" fmla="*/ 3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49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5 w 134"/>
                <a:gd name="T1" fmla="*/ 0 h 129"/>
                <a:gd name="T2" fmla="*/ 12 w 134"/>
                <a:gd name="T3" fmla="*/ 22 h 129"/>
                <a:gd name="T4" fmla="*/ 7 w 134"/>
                <a:gd name="T5" fmla="*/ 37 h 129"/>
                <a:gd name="T6" fmla="*/ 3 w 134"/>
                <a:gd name="T7" fmla="*/ 46 h 129"/>
                <a:gd name="T8" fmla="*/ 0 w 134"/>
                <a:gd name="T9" fmla="*/ 49 h 129"/>
                <a:gd name="T10" fmla="*/ 65 w 134"/>
                <a:gd name="T11" fmla="*/ 65 h 129"/>
                <a:gd name="T12" fmla="*/ 66 w 134"/>
                <a:gd name="T13" fmla="*/ 49 h 129"/>
                <a:gd name="T14" fmla="*/ 67 w 134"/>
                <a:gd name="T15" fmla="*/ 36 h 129"/>
                <a:gd name="T16" fmla="*/ 67 w 134"/>
                <a:gd name="T17" fmla="*/ 22 h 129"/>
                <a:gd name="T18" fmla="*/ 66 w 134"/>
                <a:gd name="T19" fmla="*/ 11 h 129"/>
                <a:gd name="T20" fmla="*/ 15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50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2 h 159"/>
                <a:gd name="T4" fmla="*/ 4 w 60"/>
                <a:gd name="T5" fmla="*/ 7 h 159"/>
                <a:gd name="T6" fmla="*/ 8 w 60"/>
                <a:gd name="T7" fmla="*/ 14 h 159"/>
                <a:gd name="T8" fmla="*/ 12 w 60"/>
                <a:gd name="T9" fmla="*/ 23 h 159"/>
                <a:gd name="T10" fmla="*/ 17 w 60"/>
                <a:gd name="T11" fmla="*/ 34 h 159"/>
                <a:gd name="T12" fmla="*/ 22 w 60"/>
                <a:gd name="T13" fmla="*/ 45 h 159"/>
                <a:gd name="T14" fmla="*/ 27 w 60"/>
                <a:gd name="T15" fmla="*/ 56 h 159"/>
                <a:gd name="T16" fmla="*/ 30 w 60"/>
                <a:gd name="T17" fmla="*/ 67 h 159"/>
                <a:gd name="T18" fmla="*/ 30 w 60"/>
                <a:gd name="T19" fmla="*/ 68 h 159"/>
                <a:gd name="T20" fmla="*/ 27 w 60"/>
                <a:gd name="T21" fmla="*/ 69 h 159"/>
                <a:gd name="T22" fmla="*/ 24 w 60"/>
                <a:gd name="T23" fmla="*/ 71 h 159"/>
                <a:gd name="T24" fmla="*/ 20 w 60"/>
                <a:gd name="T25" fmla="*/ 72 h 159"/>
                <a:gd name="T26" fmla="*/ 16 w 60"/>
                <a:gd name="T27" fmla="*/ 75 h 159"/>
                <a:gd name="T28" fmla="*/ 12 w 60"/>
                <a:gd name="T29" fmla="*/ 76 h 159"/>
                <a:gd name="T30" fmla="*/ 8 w 60"/>
                <a:gd name="T31" fmla="*/ 78 h 159"/>
                <a:gd name="T32" fmla="*/ 4 w 60"/>
                <a:gd name="T33" fmla="*/ 79 h 159"/>
                <a:gd name="T34" fmla="*/ 4 w 60"/>
                <a:gd name="T35" fmla="*/ 72 h 159"/>
                <a:gd name="T36" fmla="*/ 5 w 60"/>
                <a:gd name="T37" fmla="*/ 52 h 159"/>
                <a:gd name="T38" fmla="*/ 5 w 60"/>
                <a:gd name="T39" fmla="*/ 26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51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00 w 297"/>
                <a:gd name="T1" fmla="*/ 4 h 101"/>
                <a:gd name="T2" fmla="*/ 85 w 297"/>
                <a:gd name="T3" fmla="*/ 0 h 101"/>
                <a:gd name="T4" fmla="*/ 81 w 297"/>
                <a:gd name="T5" fmla="*/ 1 h 101"/>
                <a:gd name="T6" fmla="*/ 72 w 297"/>
                <a:gd name="T7" fmla="*/ 2 h 101"/>
                <a:gd name="T8" fmla="*/ 58 w 297"/>
                <a:gd name="T9" fmla="*/ 4 h 101"/>
                <a:gd name="T10" fmla="*/ 43 w 297"/>
                <a:gd name="T11" fmla="*/ 7 h 101"/>
                <a:gd name="T12" fmla="*/ 27 w 297"/>
                <a:gd name="T13" fmla="*/ 9 h 101"/>
                <a:gd name="T14" fmla="*/ 13 w 297"/>
                <a:gd name="T15" fmla="*/ 12 h 101"/>
                <a:gd name="T16" fmla="*/ 4 w 297"/>
                <a:gd name="T17" fmla="*/ 15 h 101"/>
                <a:gd name="T18" fmla="*/ 0 w 297"/>
                <a:gd name="T19" fmla="*/ 18 h 101"/>
                <a:gd name="T20" fmla="*/ 1 w 297"/>
                <a:gd name="T21" fmla="*/ 19 h 101"/>
                <a:gd name="T22" fmla="*/ 5 w 297"/>
                <a:gd name="T23" fmla="*/ 21 h 101"/>
                <a:gd name="T24" fmla="*/ 11 w 297"/>
                <a:gd name="T25" fmla="*/ 23 h 101"/>
                <a:gd name="T26" fmla="*/ 18 w 297"/>
                <a:gd name="T27" fmla="*/ 26 h 101"/>
                <a:gd name="T28" fmla="*/ 27 w 297"/>
                <a:gd name="T29" fmla="*/ 28 h 101"/>
                <a:gd name="T30" fmla="*/ 37 w 297"/>
                <a:gd name="T31" fmla="*/ 31 h 101"/>
                <a:gd name="T32" fmla="*/ 49 w 297"/>
                <a:gd name="T33" fmla="*/ 34 h 101"/>
                <a:gd name="T34" fmla="*/ 61 w 297"/>
                <a:gd name="T35" fmla="*/ 37 h 101"/>
                <a:gd name="T36" fmla="*/ 73 w 297"/>
                <a:gd name="T37" fmla="*/ 39 h 101"/>
                <a:gd name="T38" fmla="*/ 86 w 297"/>
                <a:gd name="T39" fmla="*/ 42 h 101"/>
                <a:gd name="T40" fmla="*/ 98 w 297"/>
                <a:gd name="T41" fmla="*/ 44 h 101"/>
                <a:gd name="T42" fmla="*/ 110 w 297"/>
                <a:gd name="T43" fmla="*/ 46 h 101"/>
                <a:gd name="T44" fmla="*/ 122 w 297"/>
                <a:gd name="T45" fmla="*/ 48 h 101"/>
                <a:gd name="T46" fmla="*/ 132 w 297"/>
                <a:gd name="T47" fmla="*/ 49 h 101"/>
                <a:gd name="T48" fmla="*/ 141 w 297"/>
                <a:gd name="T49" fmla="*/ 50 h 101"/>
                <a:gd name="T50" fmla="*/ 149 w 297"/>
                <a:gd name="T51" fmla="*/ 51 h 101"/>
                <a:gd name="T52" fmla="*/ 89 w 297"/>
                <a:gd name="T53" fmla="*/ 19 h 101"/>
                <a:gd name="T54" fmla="*/ 100 w 297"/>
                <a:gd name="T55" fmla="*/ 4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Freeform 52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64 w 335"/>
                <a:gd name="T1" fmla="*/ 48 h 94"/>
                <a:gd name="T2" fmla="*/ 71 w 335"/>
                <a:gd name="T3" fmla="*/ 47 h 94"/>
                <a:gd name="T4" fmla="*/ 78 w 335"/>
                <a:gd name="T5" fmla="*/ 46 h 94"/>
                <a:gd name="T6" fmla="*/ 86 w 335"/>
                <a:gd name="T7" fmla="*/ 44 h 94"/>
                <a:gd name="T8" fmla="*/ 94 w 335"/>
                <a:gd name="T9" fmla="*/ 42 h 94"/>
                <a:gd name="T10" fmla="*/ 102 w 335"/>
                <a:gd name="T11" fmla="*/ 39 h 94"/>
                <a:gd name="T12" fmla="*/ 111 w 335"/>
                <a:gd name="T13" fmla="*/ 36 h 94"/>
                <a:gd name="T14" fmla="*/ 120 w 335"/>
                <a:gd name="T15" fmla="*/ 32 h 94"/>
                <a:gd name="T16" fmla="*/ 128 w 335"/>
                <a:gd name="T17" fmla="*/ 29 h 94"/>
                <a:gd name="T18" fmla="*/ 136 w 335"/>
                <a:gd name="T19" fmla="*/ 25 h 94"/>
                <a:gd name="T20" fmla="*/ 143 w 335"/>
                <a:gd name="T21" fmla="*/ 22 h 94"/>
                <a:gd name="T22" fmla="*/ 150 w 335"/>
                <a:gd name="T23" fmla="*/ 19 h 94"/>
                <a:gd name="T24" fmla="*/ 155 w 335"/>
                <a:gd name="T25" fmla="*/ 16 h 94"/>
                <a:gd name="T26" fmla="*/ 160 w 335"/>
                <a:gd name="T27" fmla="*/ 14 h 94"/>
                <a:gd name="T28" fmla="*/ 164 w 335"/>
                <a:gd name="T29" fmla="*/ 12 h 94"/>
                <a:gd name="T30" fmla="*/ 166 w 335"/>
                <a:gd name="T31" fmla="*/ 11 h 94"/>
                <a:gd name="T32" fmla="*/ 167 w 335"/>
                <a:gd name="T33" fmla="*/ 11 h 94"/>
                <a:gd name="T34" fmla="*/ 133 w 335"/>
                <a:gd name="T35" fmla="*/ 13 h 94"/>
                <a:gd name="T36" fmla="*/ 105 w 335"/>
                <a:gd name="T37" fmla="*/ 23 h 94"/>
                <a:gd name="T38" fmla="*/ 11 w 335"/>
                <a:gd name="T39" fmla="*/ 0 h 94"/>
                <a:gd name="T40" fmla="*/ 0 w 335"/>
                <a:gd name="T41" fmla="*/ 15 h 94"/>
                <a:gd name="T42" fmla="*/ 60 w 335"/>
                <a:gd name="T43" fmla="*/ 48 h 94"/>
                <a:gd name="T44" fmla="*/ 61 w 335"/>
                <a:gd name="T45" fmla="*/ 48 h 94"/>
                <a:gd name="T46" fmla="*/ 62 w 335"/>
                <a:gd name="T47" fmla="*/ 48 h 94"/>
                <a:gd name="T48" fmla="*/ 63 w 335"/>
                <a:gd name="T49" fmla="*/ 48 h 94"/>
                <a:gd name="T50" fmla="*/ 64 w 335"/>
                <a:gd name="T51" fmla="*/ 48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53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1 w 279"/>
                <a:gd name="T1" fmla="*/ 0 h 83"/>
                <a:gd name="T2" fmla="*/ 0 w 279"/>
                <a:gd name="T3" fmla="*/ 0 h 83"/>
                <a:gd name="T4" fmla="*/ 0 w 279"/>
                <a:gd name="T5" fmla="*/ 3 h 83"/>
                <a:gd name="T6" fmla="*/ 0 w 279"/>
                <a:gd name="T7" fmla="*/ 5 h 83"/>
                <a:gd name="T8" fmla="*/ 3 w 279"/>
                <a:gd name="T9" fmla="*/ 7 h 83"/>
                <a:gd name="T10" fmla="*/ 11 w 279"/>
                <a:gd name="T11" fmla="*/ 11 h 83"/>
                <a:gd name="T12" fmla="*/ 19 w 279"/>
                <a:gd name="T13" fmla="*/ 14 h 83"/>
                <a:gd name="T14" fmla="*/ 27 w 279"/>
                <a:gd name="T15" fmla="*/ 18 h 83"/>
                <a:gd name="T16" fmla="*/ 37 w 279"/>
                <a:gd name="T17" fmla="*/ 21 h 83"/>
                <a:gd name="T18" fmla="*/ 46 w 279"/>
                <a:gd name="T19" fmla="*/ 25 h 83"/>
                <a:gd name="T20" fmla="*/ 56 w 279"/>
                <a:gd name="T21" fmla="*/ 27 h 83"/>
                <a:gd name="T22" fmla="*/ 65 w 279"/>
                <a:gd name="T23" fmla="*/ 30 h 83"/>
                <a:gd name="T24" fmla="*/ 75 w 279"/>
                <a:gd name="T25" fmla="*/ 33 h 83"/>
                <a:gd name="T26" fmla="*/ 84 w 279"/>
                <a:gd name="T27" fmla="*/ 36 h 83"/>
                <a:gd name="T28" fmla="*/ 93 w 279"/>
                <a:gd name="T29" fmla="*/ 37 h 83"/>
                <a:gd name="T30" fmla="*/ 102 w 279"/>
                <a:gd name="T31" fmla="*/ 39 h 83"/>
                <a:gd name="T32" fmla="*/ 110 w 279"/>
                <a:gd name="T33" fmla="*/ 40 h 83"/>
                <a:gd name="T34" fmla="*/ 119 w 279"/>
                <a:gd name="T35" fmla="*/ 41 h 83"/>
                <a:gd name="T36" fmla="*/ 126 w 279"/>
                <a:gd name="T37" fmla="*/ 41 h 83"/>
                <a:gd name="T38" fmla="*/ 133 w 279"/>
                <a:gd name="T39" fmla="*/ 41 h 83"/>
                <a:gd name="T40" fmla="*/ 139 w 279"/>
                <a:gd name="T41" fmla="*/ 41 h 83"/>
                <a:gd name="T42" fmla="*/ 138 w 279"/>
                <a:gd name="T43" fmla="*/ 40 h 83"/>
                <a:gd name="T44" fmla="*/ 133 w 279"/>
                <a:gd name="T45" fmla="*/ 40 h 83"/>
                <a:gd name="T46" fmla="*/ 127 w 279"/>
                <a:gd name="T47" fmla="*/ 38 h 83"/>
                <a:gd name="T48" fmla="*/ 119 w 279"/>
                <a:gd name="T49" fmla="*/ 36 h 83"/>
                <a:gd name="T50" fmla="*/ 109 w 279"/>
                <a:gd name="T51" fmla="*/ 34 h 83"/>
                <a:gd name="T52" fmla="*/ 97 w 279"/>
                <a:gd name="T53" fmla="*/ 32 h 83"/>
                <a:gd name="T54" fmla="*/ 86 w 279"/>
                <a:gd name="T55" fmla="*/ 29 h 83"/>
                <a:gd name="T56" fmla="*/ 73 w 279"/>
                <a:gd name="T57" fmla="*/ 26 h 83"/>
                <a:gd name="T58" fmla="*/ 60 w 279"/>
                <a:gd name="T59" fmla="*/ 22 h 83"/>
                <a:gd name="T60" fmla="*/ 48 w 279"/>
                <a:gd name="T61" fmla="*/ 19 h 83"/>
                <a:gd name="T62" fmla="*/ 36 w 279"/>
                <a:gd name="T63" fmla="*/ 16 h 83"/>
                <a:gd name="T64" fmla="*/ 26 w 279"/>
                <a:gd name="T65" fmla="*/ 13 h 83"/>
                <a:gd name="T66" fmla="*/ 17 w 279"/>
                <a:gd name="T67" fmla="*/ 9 h 83"/>
                <a:gd name="T68" fmla="*/ 9 w 279"/>
                <a:gd name="T69" fmla="*/ 6 h 83"/>
                <a:gd name="T70" fmla="*/ 4 w 279"/>
                <a:gd name="T71" fmla="*/ 3 h 83"/>
                <a:gd name="T72" fmla="*/ 1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54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10 w 39"/>
                <a:gd name="T1" fmla="*/ 17 h 36"/>
                <a:gd name="T2" fmla="*/ 13 w 39"/>
                <a:gd name="T3" fmla="*/ 17 h 36"/>
                <a:gd name="T4" fmla="*/ 17 w 39"/>
                <a:gd name="T5" fmla="*/ 14 h 36"/>
                <a:gd name="T6" fmla="*/ 19 w 39"/>
                <a:gd name="T7" fmla="*/ 12 h 36"/>
                <a:gd name="T8" fmla="*/ 19 w 39"/>
                <a:gd name="T9" fmla="*/ 9 h 36"/>
                <a:gd name="T10" fmla="*/ 19 w 39"/>
                <a:gd name="T11" fmla="*/ 6 h 36"/>
                <a:gd name="T12" fmla="*/ 17 w 39"/>
                <a:gd name="T13" fmla="*/ 3 h 36"/>
                <a:gd name="T14" fmla="*/ 13 w 39"/>
                <a:gd name="T15" fmla="*/ 0 h 36"/>
                <a:gd name="T16" fmla="*/ 10 w 39"/>
                <a:gd name="T17" fmla="*/ 0 h 36"/>
                <a:gd name="T18" fmla="*/ 6 w 39"/>
                <a:gd name="T19" fmla="*/ 0 h 36"/>
                <a:gd name="T20" fmla="*/ 3 w 39"/>
                <a:gd name="T21" fmla="*/ 3 h 36"/>
                <a:gd name="T22" fmla="*/ 0 w 39"/>
                <a:gd name="T23" fmla="*/ 6 h 36"/>
                <a:gd name="T24" fmla="*/ 0 w 39"/>
                <a:gd name="T25" fmla="*/ 9 h 36"/>
                <a:gd name="T26" fmla="*/ 0 w 39"/>
                <a:gd name="T27" fmla="*/ 12 h 36"/>
                <a:gd name="T28" fmla="*/ 3 w 39"/>
                <a:gd name="T29" fmla="*/ 14 h 36"/>
                <a:gd name="T30" fmla="*/ 6 w 39"/>
                <a:gd name="T31" fmla="*/ 17 h 36"/>
                <a:gd name="T32" fmla="*/ 10 w 39"/>
                <a:gd name="T33" fmla="*/ 1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3399" name="Text Box 55"/>
          <p:cNvSpPr txBox="1">
            <a:spLocks noChangeArrowheads="1"/>
          </p:cNvSpPr>
          <p:nvPr/>
        </p:nvSpPr>
        <p:spPr bwMode="auto">
          <a:xfrm>
            <a:off x="6372225" y="6224588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Client</a:t>
            </a:r>
            <a:endParaRPr lang="en-US" sz="1600">
              <a:cs typeface="+mn-cs"/>
            </a:endParaRPr>
          </a:p>
        </p:txBody>
      </p:sp>
      <p:grpSp>
        <p:nvGrpSpPr>
          <p:cNvPr id="19463" name="Group 56"/>
          <p:cNvGrpSpPr>
            <a:grpSpLocks/>
          </p:cNvGrpSpPr>
          <p:nvPr/>
        </p:nvGrpSpPr>
        <p:grpSpPr bwMode="auto">
          <a:xfrm>
            <a:off x="6132513" y="3192463"/>
            <a:ext cx="890587" cy="642937"/>
            <a:chOff x="2896" y="2246"/>
            <a:chExt cx="561" cy="405"/>
          </a:xfrm>
        </p:grpSpPr>
        <p:sp>
          <p:nvSpPr>
            <p:cNvPr id="19478" name="Freeform 57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58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59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60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61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62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63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64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65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Freeform 66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67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Freeform 68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69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70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71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72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Freeform 73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74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Freeform 7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Freeform 7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Freeform 7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7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79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80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81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82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83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84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85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3430" name="Line 86"/>
          <p:cNvSpPr>
            <a:spLocks noChangeShapeType="1"/>
          </p:cNvSpPr>
          <p:nvPr/>
        </p:nvSpPr>
        <p:spPr bwMode="auto">
          <a:xfrm flipV="1">
            <a:off x="6511925" y="3946525"/>
            <a:ext cx="26988" cy="1392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3431" name="Line 87"/>
          <p:cNvSpPr>
            <a:spLocks noChangeShapeType="1"/>
          </p:cNvSpPr>
          <p:nvPr/>
        </p:nvSpPr>
        <p:spPr bwMode="auto">
          <a:xfrm>
            <a:off x="6696075" y="3984625"/>
            <a:ext cx="9525" cy="1419225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3432" name="Text Box 88"/>
          <p:cNvSpPr txBox="1">
            <a:spLocks noChangeArrowheads="1"/>
          </p:cNvSpPr>
          <p:nvPr/>
        </p:nvSpPr>
        <p:spPr bwMode="auto">
          <a:xfrm>
            <a:off x="6826250" y="4394200"/>
            <a:ext cx="754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33CC33"/>
                </a:solidFill>
                <a:cs typeface="+mn-cs"/>
              </a:rPr>
              <a:t>Unicast</a:t>
            </a:r>
            <a:endParaRPr lang="en-US">
              <a:solidFill>
                <a:srgbClr val="33CC33"/>
              </a:solidFill>
              <a:cs typeface="+mn-cs"/>
            </a:endParaRPr>
          </a:p>
        </p:txBody>
      </p:sp>
      <p:sp>
        <p:nvSpPr>
          <p:cNvPr id="1593433" name="Line 89"/>
          <p:cNvSpPr>
            <a:spLocks noChangeShapeType="1"/>
          </p:cNvSpPr>
          <p:nvPr/>
        </p:nvSpPr>
        <p:spPr bwMode="auto">
          <a:xfrm flipH="1" flipV="1">
            <a:off x="6488113" y="1514475"/>
            <a:ext cx="26987" cy="147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3434" name="Line 90"/>
          <p:cNvSpPr>
            <a:spLocks noChangeShapeType="1"/>
          </p:cNvSpPr>
          <p:nvPr/>
        </p:nvSpPr>
        <p:spPr bwMode="auto">
          <a:xfrm>
            <a:off x="6667500" y="1560513"/>
            <a:ext cx="7938" cy="14366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3435" name="Rectangle 91"/>
          <p:cNvSpPr>
            <a:spLocks noChangeArrowheads="1"/>
          </p:cNvSpPr>
          <p:nvPr/>
        </p:nvSpPr>
        <p:spPr bwMode="auto">
          <a:xfrm>
            <a:off x="7185025" y="3476625"/>
            <a:ext cx="169863" cy="149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3436" name="Text Box 92"/>
          <p:cNvSpPr txBox="1">
            <a:spLocks noChangeArrowheads="1"/>
          </p:cNvSpPr>
          <p:nvPr/>
        </p:nvSpPr>
        <p:spPr bwMode="auto">
          <a:xfrm>
            <a:off x="6900863" y="2085975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>
                <a:solidFill>
                  <a:srgbClr val="33CC33"/>
                </a:solidFill>
                <a:cs typeface="+mn-cs"/>
              </a:rPr>
              <a:t>Unicast</a:t>
            </a:r>
            <a:endParaRPr lang="en-US">
              <a:solidFill>
                <a:srgbClr val="33CC33"/>
              </a:solidFill>
              <a:cs typeface="+mn-cs"/>
            </a:endParaRPr>
          </a:p>
        </p:txBody>
      </p:sp>
      <p:sp>
        <p:nvSpPr>
          <p:cNvPr id="1593437" name="Text Box 93"/>
          <p:cNvSpPr txBox="1">
            <a:spLocks noChangeArrowheads="1"/>
          </p:cNvSpPr>
          <p:nvPr/>
        </p:nvSpPr>
        <p:spPr bwMode="auto">
          <a:xfrm>
            <a:off x="7102475" y="890588"/>
            <a:ext cx="143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Central server</a:t>
            </a:r>
            <a:endParaRPr lang="en-US" sz="1600">
              <a:cs typeface="+mn-cs"/>
            </a:endParaRPr>
          </a:p>
        </p:txBody>
      </p:sp>
      <p:sp>
        <p:nvSpPr>
          <p:cNvPr id="1593438" name="Text Box 94"/>
          <p:cNvSpPr txBox="1">
            <a:spLocks noChangeArrowheads="1"/>
          </p:cNvSpPr>
          <p:nvPr/>
        </p:nvSpPr>
        <p:spPr bwMode="auto">
          <a:xfrm>
            <a:off x="4802188" y="3363913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sz="1600">
                <a:cs typeface="+mn-cs"/>
              </a:rPr>
              <a:t>Prefix cache</a:t>
            </a:r>
            <a:endParaRPr lang="en-US" sz="1600">
              <a:cs typeface="+mn-cs"/>
            </a:endParaRPr>
          </a:p>
        </p:txBody>
      </p:sp>
      <p:sp>
        <p:nvSpPr>
          <p:cNvPr id="1593439" name="Rectangle 95"/>
          <p:cNvSpPr>
            <a:spLocks noChangeArrowheads="1"/>
          </p:cNvSpPr>
          <p:nvPr/>
        </p:nvSpPr>
        <p:spPr bwMode="auto">
          <a:xfrm>
            <a:off x="7185025" y="3630613"/>
            <a:ext cx="174625" cy="150812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3440" name="Rectangle 96"/>
          <p:cNvSpPr>
            <a:spLocks noChangeArrowheads="1"/>
          </p:cNvSpPr>
          <p:nvPr/>
        </p:nvSpPr>
        <p:spPr bwMode="auto">
          <a:xfrm>
            <a:off x="7185025" y="3324225"/>
            <a:ext cx="169863" cy="149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3441" name="Rectangle 97"/>
          <p:cNvSpPr>
            <a:spLocks noChangeArrowheads="1"/>
          </p:cNvSpPr>
          <p:nvPr/>
        </p:nvSpPr>
        <p:spPr bwMode="auto">
          <a:xfrm>
            <a:off x="7185025" y="3170238"/>
            <a:ext cx="169863" cy="149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3442" name="Rectangle 98"/>
          <p:cNvSpPr>
            <a:spLocks noChangeArrowheads="1"/>
          </p:cNvSpPr>
          <p:nvPr/>
        </p:nvSpPr>
        <p:spPr bwMode="auto">
          <a:xfrm>
            <a:off x="7178675" y="3165475"/>
            <a:ext cx="182563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3443" name="Line 99"/>
          <p:cNvSpPr>
            <a:spLocks noChangeShapeType="1"/>
          </p:cNvSpPr>
          <p:nvPr/>
        </p:nvSpPr>
        <p:spPr bwMode="auto">
          <a:xfrm>
            <a:off x="6696075" y="3986213"/>
            <a:ext cx="9525" cy="14192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9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9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9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9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59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9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59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59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3435" grpId="0" animBg="1"/>
      <p:bldP spid="1593440" grpId="0" animBg="1"/>
      <p:bldP spid="15934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MCache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sz="2400" dirty="0"/>
              <a:t>One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several</a:t>
            </a:r>
            <a:r>
              <a:rPr lang="nb-NO" sz="2400" dirty="0"/>
              <a:t> </a:t>
            </a:r>
            <a:r>
              <a:rPr lang="nb-NO" sz="2400" dirty="0" err="1"/>
              <a:t>Prefix</a:t>
            </a:r>
            <a:r>
              <a:rPr lang="nb-NO" sz="2400" dirty="0"/>
              <a:t> </a:t>
            </a:r>
            <a:r>
              <a:rPr lang="nb-NO" sz="2400" dirty="0" err="1"/>
              <a:t>Caching</a:t>
            </a:r>
            <a:r>
              <a:rPr lang="nb-NO" sz="2400" dirty="0"/>
              <a:t> </a:t>
            </a:r>
            <a:r>
              <a:rPr lang="nb-NO" sz="2400" dirty="0" err="1"/>
              <a:t>variations</a:t>
            </a:r>
            <a:endParaRPr lang="en-US" sz="2400" dirty="0"/>
          </a:p>
          <a:p>
            <a:r>
              <a:rPr lang="en-US" sz="2400" dirty="0"/>
              <a:t>Combines Batching and Prefix Caching</a:t>
            </a:r>
          </a:p>
          <a:p>
            <a:pPr lvl="1"/>
            <a:r>
              <a:rPr lang="en-US" sz="2000" dirty="0"/>
              <a:t>Can be optimized per movie</a:t>
            </a:r>
          </a:p>
          <a:p>
            <a:pPr lvl="2"/>
            <a:r>
              <a:rPr lang="en-US" sz="1800" dirty="0"/>
              <a:t>server bandwidth</a:t>
            </a:r>
          </a:p>
          <a:p>
            <a:pPr lvl="2"/>
            <a:r>
              <a:rPr lang="en-US" sz="1800" dirty="0"/>
              <a:t>network bandwidth</a:t>
            </a:r>
          </a:p>
          <a:p>
            <a:pPr lvl="2"/>
            <a:r>
              <a:rPr lang="en-US" sz="1800" dirty="0"/>
              <a:t>cache space</a:t>
            </a:r>
          </a:p>
          <a:p>
            <a:pPr lvl="1"/>
            <a:r>
              <a:rPr lang="en-US" sz="2000" dirty="0"/>
              <a:t>Uses multicast</a:t>
            </a:r>
          </a:p>
          <a:p>
            <a:pPr lvl="1"/>
            <a:r>
              <a:rPr lang="en-US" sz="2000" dirty="0"/>
              <a:t>Needs non-standard clients</a:t>
            </a:r>
          </a:p>
        </p:txBody>
      </p:sp>
      <p:pic>
        <p:nvPicPr>
          <p:cNvPr id="1139884" name="Picture 1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2425" y="2160588"/>
            <a:ext cx="387350" cy="388937"/>
          </a:xfrm>
          <a:noFill/>
          <a:ln/>
        </p:spPr>
      </p:pic>
      <p:pic>
        <p:nvPicPr>
          <p:cNvPr id="11397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264150"/>
            <a:ext cx="3873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97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5184775"/>
            <a:ext cx="387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139721" name="Group 9"/>
          <p:cNvGrpSpPr>
            <a:grpSpLocks/>
          </p:cNvGrpSpPr>
          <p:nvPr/>
        </p:nvGrpSpPr>
        <p:grpSpPr bwMode="auto">
          <a:xfrm>
            <a:off x="6129338" y="819150"/>
            <a:ext cx="890587" cy="642938"/>
            <a:chOff x="2896" y="2246"/>
            <a:chExt cx="561" cy="405"/>
          </a:xfrm>
        </p:grpSpPr>
        <p:sp>
          <p:nvSpPr>
            <p:cNvPr id="1139722" name="Freeform 10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23" name="Freeform 11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24" name="Freeform 12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25" name="Freeform 13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26" name="Freeform 14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27" name="Freeform 15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28" name="Freeform 16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29" name="Freeform 17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0" name="Freeform 18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1" name="Freeform 19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2" name="Freeform 20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3" name="Freeform 21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4" name="Freeform 22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5" name="Freeform 23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6" name="Freeform 24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7" name="Freeform 25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8" name="Freeform 26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39" name="Freeform 27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0" name="Freeform 2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1" name="Freeform 29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2" name="Freeform 3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3" name="Freeform 31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4" name="Freeform 32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5" name="Freeform 33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6" name="Freeform 34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7" name="Freeform 35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8" name="Freeform 36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49" name="Freeform 37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50" name="Freeform 38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9751" name="Group 39"/>
          <p:cNvGrpSpPr>
            <a:grpSpLocks/>
          </p:cNvGrpSpPr>
          <p:nvPr/>
        </p:nvGrpSpPr>
        <p:grpSpPr bwMode="auto">
          <a:xfrm flipH="1">
            <a:off x="4976813" y="5049838"/>
            <a:ext cx="701675" cy="836612"/>
            <a:chOff x="4666" y="2982"/>
            <a:chExt cx="481" cy="568"/>
          </a:xfrm>
        </p:grpSpPr>
        <p:sp>
          <p:nvSpPr>
            <p:cNvPr id="1139752" name="AutoShape 40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53" name="Freeform 41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152 w 724"/>
                <a:gd name="T1" fmla="*/ 56 h 1033"/>
                <a:gd name="T2" fmla="*/ 31 w 724"/>
                <a:gd name="T3" fmla="*/ 642 h 1033"/>
                <a:gd name="T4" fmla="*/ 132 w 724"/>
                <a:gd name="T5" fmla="*/ 719 h 1033"/>
                <a:gd name="T6" fmla="*/ 143 w 724"/>
                <a:gd name="T7" fmla="*/ 720 h 1033"/>
                <a:gd name="T8" fmla="*/ 169 w 724"/>
                <a:gd name="T9" fmla="*/ 721 h 1033"/>
                <a:gd name="T10" fmla="*/ 209 w 724"/>
                <a:gd name="T11" fmla="*/ 725 h 1033"/>
                <a:gd name="T12" fmla="*/ 255 w 724"/>
                <a:gd name="T13" fmla="*/ 728 h 1033"/>
                <a:gd name="T14" fmla="*/ 302 w 724"/>
                <a:gd name="T15" fmla="*/ 733 h 1033"/>
                <a:gd name="T16" fmla="*/ 348 w 724"/>
                <a:gd name="T17" fmla="*/ 736 h 1033"/>
                <a:gd name="T18" fmla="*/ 387 w 724"/>
                <a:gd name="T19" fmla="*/ 740 h 1033"/>
                <a:gd name="T20" fmla="*/ 414 w 724"/>
                <a:gd name="T21" fmla="*/ 743 h 1033"/>
                <a:gd name="T22" fmla="*/ 415 w 724"/>
                <a:gd name="T23" fmla="*/ 752 h 1033"/>
                <a:gd name="T24" fmla="*/ 414 w 724"/>
                <a:gd name="T25" fmla="*/ 777 h 1033"/>
                <a:gd name="T26" fmla="*/ 407 w 724"/>
                <a:gd name="T27" fmla="*/ 811 h 1033"/>
                <a:gd name="T28" fmla="*/ 387 w 724"/>
                <a:gd name="T29" fmla="*/ 853 h 1033"/>
                <a:gd name="T30" fmla="*/ 377 w 724"/>
                <a:gd name="T31" fmla="*/ 854 h 1033"/>
                <a:gd name="T32" fmla="*/ 350 w 724"/>
                <a:gd name="T33" fmla="*/ 857 h 1033"/>
                <a:gd name="T34" fmla="*/ 313 w 724"/>
                <a:gd name="T35" fmla="*/ 862 h 1033"/>
                <a:gd name="T36" fmla="*/ 268 w 724"/>
                <a:gd name="T37" fmla="*/ 869 h 1033"/>
                <a:gd name="T38" fmla="*/ 222 w 724"/>
                <a:gd name="T39" fmla="*/ 876 h 1033"/>
                <a:gd name="T40" fmla="*/ 181 w 724"/>
                <a:gd name="T41" fmla="*/ 884 h 1033"/>
                <a:gd name="T42" fmla="*/ 146 w 724"/>
                <a:gd name="T43" fmla="*/ 891 h 1033"/>
                <a:gd name="T44" fmla="*/ 127 w 724"/>
                <a:gd name="T45" fmla="*/ 899 h 1033"/>
                <a:gd name="T46" fmla="*/ 113 w 724"/>
                <a:gd name="T47" fmla="*/ 914 h 1033"/>
                <a:gd name="T48" fmla="*/ 109 w 724"/>
                <a:gd name="T49" fmla="*/ 930 h 1033"/>
                <a:gd name="T50" fmla="*/ 118 w 724"/>
                <a:gd name="T51" fmla="*/ 951 h 1033"/>
                <a:gd name="T52" fmla="*/ 136 w 724"/>
                <a:gd name="T53" fmla="*/ 963 h 1033"/>
                <a:gd name="T54" fmla="*/ 156 w 724"/>
                <a:gd name="T55" fmla="*/ 969 h 1033"/>
                <a:gd name="T56" fmla="*/ 190 w 724"/>
                <a:gd name="T57" fmla="*/ 978 h 1033"/>
                <a:gd name="T58" fmla="*/ 235 w 724"/>
                <a:gd name="T59" fmla="*/ 990 h 1033"/>
                <a:gd name="T60" fmla="*/ 285 w 724"/>
                <a:gd name="T61" fmla="*/ 1001 h 1033"/>
                <a:gd name="T62" fmla="*/ 335 w 724"/>
                <a:gd name="T63" fmla="*/ 1014 h 1033"/>
                <a:gd name="T64" fmla="*/ 384 w 724"/>
                <a:gd name="T65" fmla="*/ 1024 h 1033"/>
                <a:gd name="T66" fmla="*/ 425 w 724"/>
                <a:gd name="T67" fmla="*/ 1031 h 1033"/>
                <a:gd name="T68" fmla="*/ 455 w 724"/>
                <a:gd name="T69" fmla="*/ 1033 h 1033"/>
                <a:gd name="T70" fmla="*/ 483 w 724"/>
                <a:gd name="T71" fmla="*/ 1030 h 1033"/>
                <a:gd name="T72" fmla="*/ 517 w 724"/>
                <a:gd name="T73" fmla="*/ 1020 h 1033"/>
                <a:gd name="T74" fmla="*/ 555 w 724"/>
                <a:gd name="T75" fmla="*/ 1005 h 1033"/>
                <a:gd name="T76" fmla="*/ 594 w 724"/>
                <a:gd name="T77" fmla="*/ 987 h 1033"/>
                <a:gd name="T78" fmla="*/ 631 w 724"/>
                <a:gd name="T79" fmla="*/ 969 h 1033"/>
                <a:gd name="T80" fmla="*/ 664 w 724"/>
                <a:gd name="T81" fmla="*/ 952 h 1033"/>
                <a:gd name="T82" fmla="*/ 687 w 724"/>
                <a:gd name="T83" fmla="*/ 936 h 1033"/>
                <a:gd name="T84" fmla="*/ 699 w 724"/>
                <a:gd name="T85" fmla="*/ 925 h 1033"/>
                <a:gd name="T86" fmla="*/ 699 w 724"/>
                <a:gd name="T87" fmla="*/ 910 h 1033"/>
                <a:gd name="T88" fmla="*/ 682 w 724"/>
                <a:gd name="T89" fmla="*/ 900 h 1033"/>
                <a:gd name="T90" fmla="*/ 657 w 724"/>
                <a:gd name="T91" fmla="*/ 892 h 1033"/>
                <a:gd name="T92" fmla="*/ 634 w 724"/>
                <a:gd name="T93" fmla="*/ 886 h 1033"/>
                <a:gd name="T94" fmla="*/ 631 w 724"/>
                <a:gd name="T95" fmla="*/ 861 h 1033"/>
                <a:gd name="T96" fmla="*/ 623 w 724"/>
                <a:gd name="T97" fmla="*/ 798 h 1033"/>
                <a:gd name="T98" fmla="*/ 611 w 724"/>
                <a:gd name="T99" fmla="*/ 720 h 1033"/>
                <a:gd name="T100" fmla="*/ 592 w 724"/>
                <a:gd name="T101" fmla="*/ 647 h 1033"/>
                <a:gd name="T102" fmla="*/ 697 w 724"/>
                <a:gd name="T103" fmla="*/ 86 h 1033"/>
                <a:gd name="T104" fmla="*/ 643 w 724"/>
                <a:gd name="T105" fmla="*/ 0 h 1033"/>
                <a:gd name="T106" fmla="*/ 179 w 724"/>
                <a:gd name="T107" fmla="*/ 62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54" name="Freeform 42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573 h 602"/>
                <a:gd name="T2" fmla="*/ 436 w 598"/>
                <a:gd name="T3" fmla="*/ 602 h 602"/>
                <a:gd name="T4" fmla="*/ 598 w 598"/>
                <a:gd name="T5" fmla="*/ 0 h 602"/>
                <a:gd name="T6" fmla="*/ 578 w 598"/>
                <a:gd name="T7" fmla="*/ 9 h 602"/>
                <a:gd name="T8" fmla="*/ 147 w 598"/>
                <a:gd name="T9" fmla="*/ 54 h 602"/>
                <a:gd name="T10" fmla="*/ 131 w 598"/>
                <a:gd name="T11" fmla="*/ 51 h 602"/>
                <a:gd name="T12" fmla="*/ 0 w 598"/>
                <a:gd name="T13" fmla="*/ 57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55" name="Freeform 43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165 w 177"/>
                <a:gd name="T1" fmla="*/ 0 h 617"/>
                <a:gd name="T2" fmla="*/ 177 w 177"/>
                <a:gd name="T3" fmla="*/ 5 h 617"/>
                <a:gd name="T4" fmla="*/ 10 w 177"/>
                <a:gd name="T5" fmla="*/ 617 h 617"/>
                <a:gd name="T6" fmla="*/ 0 w 177"/>
                <a:gd name="T7" fmla="*/ 609 h 617"/>
                <a:gd name="T8" fmla="*/ 165 w 177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56" name="Freeform 44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167 w 178"/>
                <a:gd name="T1" fmla="*/ 0 h 621"/>
                <a:gd name="T2" fmla="*/ 178 w 178"/>
                <a:gd name="T3" fmla="*/ 12 h 621"/>
                <a:gd name="T4" fmla="*/ 9 w 178"/>
                <a:gd name="T5" fmla="*/ 621 h 621"/>
                <a:gd name="T6" fmla="*/ 0 w 178"/>
                <a:gd name="T7" fmla="*/ 612 h 621"/>
                <a:gd name="T8" fmla="*/ 167 w 178"/>
                <a:gd name="T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57" name="Freeform 45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8 w 27"/>
                <a:gd name="T1" fmla="*/ 0 h 22"/>
                <a:gd name="T2" fmla="*/ 0 w 27"/>
                <a:gd name="T3" fmla="*/ 12 h 22"/>
                <a:gd name="T4" fmla="*/ 8 w 27"/>
                <a:gd name="T5" fmla="*/ 22 h 22"/>
                <a:gd name="T6" fmla="*/ 27 w 27"/>
                <a:gd name="T7" fmla="*/ 9 h 22"/>
                <a:gd name="T8" fmla="*/ 18 w 2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58" name="Freeform 46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3 h 22"/>
                <a:gd name="T4" fmla="*/ 8 w 28"/>
                <a:gd name="T5" fmla="*/ 22 h 22"/>
                <a:gd name="T6" fmla="*/ 28 w 28"/>
                <a:gd name="T7" fmla="*/ 8 h 22"/>
                <a:gd name="T8" fmla="*/ 19 w 2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59" name="Freeform 47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366 w 366"/>
                <a:gd name="T1" fmla="*/ 23 h 45"/>
                <a:gd name="T2" fmla="*/ 364 w 366"/>
                <a:gd name="T3" fmla="*/ 45 h 45"/>
                <a:gd name="T4" fmla="*/ 362 w 366"/>
                <a:gd name="T5" fmla="*/ 45 h 45"/>
                <a:gd name="T6" fmla="*/ 356 w 366"/>
                <a:gd name="T7" fmla="*/ 44 h 45"/>
                <a:gd name="T8" fmla="*/ 346 w 366"/>
                <a:gd name="T9" fmla="*/ 42 h 45"/>
                <a:gd name="T10" fmla="*/ 332 w 366"/>
                <a:gd name="T11" fmla="*/ 41 h 45"/>
                <a:gd name="T12" fmla="*/ 316 w 366"/>
                <a:gd name="T13" fmla="*/ 38 h 45"/>
                <a:gd name="T14" fmla="*/ 295 w 366"/>
                <a:gd name="T15" fmla="*/ 36 h 45"/>
                <a:gd name="T16" fmla="*/ 273 w 366"/>
                <a:gd name="T17" fmla="*/ 33 h 45"/>
                <a:gd name="T18" fmla="*/ 248 w 366"/>
                <a:gd name="T19" fmla="*/ 30 h 45"/>
                <a:gd name="T20" fmla="*/ 221 w 366"/>
                <a:gd name="T21" fmla="*/ 28 h 45"/>
                <a:gd name="T22" fmla="*/ 192 w 366"/>
                <a:gd name="T23" fmla="*/ 26 h 45"/>
                <a:gd name="T24" fmla="*/ 162 w 366"/>
                <a:gd name="T25" fmla="*/ 23 h 45"/>
                <a:gd name="T26" fmla="*/ 131 w 366"/>
                <a:gd name="T27" fmla="*/ 22 h 45"/>
                <a:gd name="T28" fmla="*/ 99 w 366"/>
                <a:gd name="T29" fmla="*/ 21 h 45"/>
                <a:gd name="T30" fmla="*/ 67 w 366"/>
                <a:gd name="T31" fmla="*/ 21 h 45"/>
                <a:gd name="T32" fmla="*/ 33 w 366"/>
                <a:gd name="T33" fmla="*/ 21 h 45"/>
                <a:gd name="T34" fmla="*/ 0 w 366"/>
                <a:gd name="T35" fmla="*/ 22 h 45"/>
                <a:gd name="T36" fmla="*/ 5 w 366"/>
                <a:gd name="T37" fmla="*/ 5 h 45"/>
                <a:gd name="T38" fmla="*/ 6 w 366"/>
                <a:gd name="T39" fmla="*/ 5 h 45"/>
                <a:gd name="T40" fmla="*/ 9 w 366"/>
                <a:gd name="T41" fmla="*/ 4 h 45"/>
                <a:gd name="T42" fmla="*/ 15 w 366"/>
                <a:gd name="T43" fmla="*/ 4 h 45"/>
                <a:gd name="T44" fmla="*/ 23 w 366"/>
                <a:gd name="T45" fmla="*/ 3 h 45"/>
                <a:gd name="T46" fmla="*/ 35 w 366"/>
                <a:gd name="T47" fmla="*/ 2 h 45"/>
                <a:gd name="T48" fmla="*/ 48 w 366"/>
                <a:gd name="T49" fmla="*/ 2 h 45"/>
                <a:gd name="T50" fmla="*/ 64 w 366"/>
                <a:gd name="T51" fmla="*/ 0 h 45"/>
                <a:gd name="T52" fmla="*/ 84 w 366"/>
                <a:gd name="T53" fmla="*/ 0 h 45"/>
                <a:gd name="T54" fmla="*/ 107 w 366"/>
                <a:gd name="T55" fmla="*/ 0 h 45"/>
                <a:gd name="T56" fmla="*/ 134 w 366"/>
                <a:gd name="T57" fmla="*/ 2 h 45"/>
                <a:gd name="T58" fmla="*/ 162 w 366"/>
                <a:gd name="T59" fmla="*/ 3 h 45"/>
                <a:gd name="T60" fmla="*/ 196 w 366"/>
                <a:gd name="T61" fmla="*/ 5 h 45"/>
                <a:gd name="T62" fmla="*/ 233 w 366"/>
                <a:gd name="T63" fmla="*/ 8 h 45"/>
                <a:gd name="T64" fmla="*/ 273 w 366"/>
                <a:gd name="T65" fmla="*/ 12 h 45"/>
                <a:gd name="T66" fmla="*/ 318 w 366"/>
                <a:gd name="T67" fmla="*/ 18 h 45"/>
                <a:gd name="T68" fmla="*/ 366 w 366"/>
                <a:gd name="T6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0" name="Freeform 48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30 w 39"/>
                <a:gd name="T1" fmla="*/ 38 h 38"/>
                <a:gd name="T2" fmla="*/ 18 w 39"/>
                <a:gd name="T3" fmla="*/ 31 h 38"/>
                <a:gd name="T4" fmla="*/ 6 w 39"/>
                <a:gd name="T5" fmla="*/ 37 h 38"/>
                <a:gd name="T6" fmla="*/ 9 w 39"/>
                <a:gd name="T7" fmla="*/ 23 h 38"/>
                <a:gd name="T8" fmla="*/ 0 w 39"/>
                <a:gd name="T9" fmla="*/ 13 h 38"/>
                <a:gd name="T10" fmla="*/ 14 w 39"/>
                <a:gd name="T11" fmla="*/ 13 h 38"/>
                <a:gd name="T12" fmla="*/ 21 w 39"/>
                <a:gd name="T13" fmla="*/ 0 h 38"/>
                <a:gd name="T14" fmla="*/ 25 w 39"/>
                <a:gd name="T15" fmla="*/ 13 h 38"/>
                <a:gd name="T16" fmla="*/ 39 w 39"/>
                <a:gd name="T17" fmla="*/ 16 h 38"/>
                <a:gd name="T18" fmla="*/ 29 w 39"/>
                <a:gd name="T19" fmla="*/ 25 h 38"/>
                <a:gd name="T20" fmla="*/ 30 w 39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1" name="Freeform 49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464 w 466"/>
                <a:gd name="T1" fmla="*/ 7 h 459"/>
                <a:gd name="T2" fmla="*/ 466 w 466"/>
                <a:gd name="T3" fmla="*/ 0 h 459"/>
                <a:gd name="T4" fmla="*/ 108 w 466"/>
                <a:gd name="T5" fmla="*/ 30 h 459"/>
                <a:gd name="T6" fmla="*/ 0 w 466"/>
                <a:gd name="T7" fmla="*/ 459 h 459"/>
                <a:gd name="T8" fmla="*/ 14 w 466"/>
                <a:gd name="T9" fmla="*/ 457 h 459"/>
                <a:gd name="T10" fmla="*/ 118 w 466"/>
                <a:gd name="T11" fmla="*/ 38 h 459"/>
                <a:gd name="T12" fmla="*/ 464 w 466"/>
                <a:gd name="T13" fmla="*/ 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2" name="Freeform 50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157 w 157"/>
                <a:gd name="T1" fmla="*/ 15 h 560"/>
                <a:gd name="T2" fmla="*/ 15 w 157"/>
                <a:gd name="T3" fmla="*/ 553 h 560"/>
                <a:gd name="T4" fmla="*/ 0 w 157"/>
                <a:gd name="T5" fmla="*/ 560 h 560"/>
                <a:gd name="T6" fmla="*/ 154 w 157"/>
                <a:gd name="T7" fmla="*/ 0 h 560"/>
                <a:gd name="T8" fmla="*/ 157 w 157"/>
                <a:gd name="T9" fmla="*/ 1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3" name="Freeform 51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18 w 287"/>
                <a:gd name="T1" fmla="*/ 0 h 43"/>
                <a:gd name="T2" fmla="*/ 17 w 287"/>
                <a:gd name="T3" fmla="*/ 0 h 43"/>
                <a:gd name="T4" fmla="*/ 13 w 287"/>
                <a:gd name="T5" fmla="*/ 1 h 43"/>
                <a:gd name="T6" fmla="*/ 8 w 287"/>
                <a:gd name="T7" fmla="*/ 3 h 43"/>
                <a:gd name="T8" fmla="*/ 3 w 287"/>
                <a:gd name="T9" fmla="*/ 7 h 43"/>
                <a:gd name="T10" fmla="*/ 0 w 287"/>
                <a:gd name="T11" fmla="*/ 10 h 43"/>
                <a:gd name="T12" fmla="*/ 0 w 287"/>
                <a:gd name="T13" fmla="*/ 14 h 43"/>
                <a:gd name="T14" fmla="*/ 2 w 287"/>
                <a:gd name="T15" fmla="*/ 18 h 43"/>
                <a:gd name="T16" fmla="*/ 9 w 287"/>
                <a:gd name="T17" fmla="*/ 24 h 43"/>
                <a:gd name="T18" fmla="*/ 16 w 287"/>
                <a:gd name="T19" fmla="*/ 26 h 43"/>
                <a:gd name="T20" fmla="*/ 28 w 287"/>
                <a:gd name="T21" fmla="*/ 30 h 43"/>
                <a:gd name="T22" fmla="*/ 45 w 287"/>
                <a:gd name="T23" fmla="*/ 32 h 43"/>
                <a:gd name="T24" fmla="*/ 63 w 287"/>
                <a:gd name="T25" fmla="*/ 33 h 43"/>
                <a:gd name="T26" fmla="*/ 85 w 287"/>
                <a:gd name="T27" fmla="*/ 36 h 43"/>
                <a:gd name="T28" fmla="*/ 108 w 287"/>
                <a:gd name="T29" fmla="*/ 37 h 43"/>
                <a:gd name="T30" fmla="*/ 133 w 287"/>
                <a:gd name="T31" fmla="*/ 38 h 43"/>
                <a:gd name="T32" fmla="*/ 157 w 287"/>
                <a:gd name="T33" fmla="*/ 39 h 43"/>
                <a:gd name="T34" fmla="*/ 182 w 287"/>
                <a:gd name="T35" fmla="*/ 40 h 43"/>
                <a:gd name="T36" fmla="*/ 206 w 287"/>
                <a:gd name="T37" fmla="*/ 41 h 43"/>
                <a:gd name="T38" fmla="*/ 228 w 287"/>
                <a:gd name="T39" fmla="*/ 41 h 43"/>
                <a:gd name="T40" fmla="*/ 247 w 287"/>
                <a:gd name="T41" fmla="*/ 41 h 43"/>
                <a:gd name="T42" fmla="*/ 263 w 287"/>
                <a:gd name="T43" fmla="*/ 43 h 43"/>
                <a:gd name="T44" fmla="*/ 276 w 287"/>
                <a:gd name="T45" fmla="*/ 43 h 43"/>
                <a:gd name="T46" fmla="*/ 284 w 287"/>
                <a:gd name="T47" fmla="*/ 43 h 43"/>
                <a:gd name="T48" fmla="*/ 287 w 287"/>
                <a:gd name="T49" fmla="*/ 43 h 43"/>
                <a:gd name="T50" fmla="*/ 284 w 287"/>
                <a:gd name="T51" fmla="*/ 43 h 43"/>
                <a:gd name="T52" fmla="*/ 276 w 287"/>
                <a:gd name="T53" fmla="*/ 41 h 43"/>
                <a:gd name="T54" fmla="*/ 266 w 287"/>
                <a:gd name="T55" fmla="*/ 41 h 43"/>
                <a:gd name="T56" fmla="*/ 251 w 287"/>
                <a:gd name="T57" fmla="*/ 39 h 43"/>
                <a:gd name="T58" fmla="*/ 232 w 287"/>
                <a:gd name="T59" fmla="*/ 38 h 43"/>
                <a:gd name="T60" fmla="*/ 213 w 287"/>
                <a:gd name="T61" fmla="*/ 37 h 43"/>
                <a:gd name="T62" fmla="*/ 192 w 287"/>
                <a:gd name="T63" fmla="*/ 35 h 43"/>
                <a:gd name="T64" fmla="*/ 170 w 287"/>
                <a:gd name="T65" fmla="*/ 33 h 43"/>
                <a:gd name="T66" fmla="*/ 147 w 287"/>
                <a:gd name="T67" fmla="*/ 31 h 43"/>
                <a:gd name="T68" fmla="*/ 125 w 287"/>
                <a:gd name="T69" fmla="*/ 29 h 43"/>
                <a:gd name="T70" fmla="*/ 103 w 287"/>
                <a:gd name="T71" fmla="*/ 28 h 43"/>
                <a:gd name="T72" fmla="*/ 85 w 287"/>
                <a:gd name="T73" fmla="*/ 25 h 43"/>
                <a:gd name="T74" fmla="*/ 68 w 287"/>
                <a:gd name="T75" fmla="*/ 24 h 43"/>
                <a:gd name="T76" fmla="*/ 53 w 287"/>
                <a:gd name="T77" fmla="*/ 23 h 43"/>
                <a:gd name="T78" fmla="*/ 42 w 287"/>
                <a:gd name="T79" fmla="*/ 22 h 43"/>
                <a:gd name="T80" fmla="*/ 35 w 287"/>
                <a:gd name="T81" fmla="*/ 21 h 43"/>
                <a:gd name="T82" fmla="*/ 24 w 287"/>
                <a:gd name="T83" fmla="*/ 15 h 43"/>
                <a:gd name="T84" fmla="*/ 18 w 287"/>
                <a:gd name="T85" fmla="*/ 8 h 43"/>
                <a:gd name="T86" fmla="*/ 18 w 287"/>
                <a:gd name="T87" fmla="*/ 2 h 43"/>
                <a:gd name="T88" fmla="*/ 18 w 287"/>
                <a:gd name="T8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4" name="Freeform 52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94 w 103"/>
                <a:gd name="T1" fmla="*/ 5 h 60"/>
                <a:gd name="T2" fmla="*/ 0 w 103"/>
                <a:gd name="T3" fmla="*/ 0 h 60"/>
                <a:gd name="T4" fmla="*/ 1 w 103"/>
                <a:gd name="T5" fmla="*/ 11 h 60"/>
                <a:gd name="T6" fmla="*/ 1 w 103"/>
                <a:gd name="T7" fmla="*/ 20 h 60"/>
                <a:gd name="T8" fmla="*/ 1 w 103"/>
                <a:gd name="T9" fmla="*/ 29 h 60"/>
                <a:gd name="T10" fmla="*/ 1 w 103"/>
                <a:gd name="T11" fmla="*/ 38 h 60"/>
                <a:gd name="T12" fmla="*/ 103 w 103"/>
                <a:gd name="T13" fmla="*/ 60 h 60"/>
                <a:gd name="T14" fmla="*/ 100 w 103"/>
                <a:gd name="T15" fmla="*/ 37 h 60"/>
                <a:gd name="T16" fmla="*/ 98 w 103"/>
                <a:gd name="T17" fmla="*/ 20 h 60"/>
                <a:gd name="T18" fmla="*/ 95 w 103"/>
                <a:gd name="T19" fmla="*/ 8 h 60"/>
                <a:gd name="T20" fmla="*/ 94 w 103"/>
                <a:gd name="T21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5" name="Freeform 53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30 w 134"/>
                <a:gd name="T1" fmla="*/ 0 h 129"/>
                <a:gd name="T2" fmla="*/ 24 w 134"/>
                <a:gd name="T3" fmla="*/ 43 h 129"/>
                <a:gd name="T4" fmla="*/ 14 w 134"/>
                <a:gd name="T5" fmla="*/ 73 h 129"/>
                <a:gd name="T6" fmla="*/ 5 w 134"/>
                <a:gd name="T7" fmla="*/ 91 h 129"/>
                <a:gd name="T8" fmla="*/ 0 w 134"/>
                <a:gd name="T9" fmla="*/ 97 h 129"/>
                <a:gd name="T10" fmla="*/ 130 w 134"/>
                <a:gd name="T11" fmla="*/ 129 h 129"/>
                <a:gd name="T12" fmla="*/ 132 w 134"/>
                <a:gd name="T13" fmla="*/ 98 h 129"/>
                <a:gd name="T14" fmla="*/ 134 w 134"/>
                <a:gd name="T15" fmla="*/ 71 h 129"/>
                <a:gd name="T16" fmla="*/ 134 w 134"/>
                <a:gd name="T17" fmla="*/ 44 h 129"/>
                <a:gd name="T18" fmla="*/ 132 w 134"/>
                <a:gd name="T19" fmla="*/ 22 h 129"/>
                <a:gd name="T20" fmla="*/ 30 w 134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6" name="Freeform 54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2 w 60"/>
                <a:gd name="T3" fmla="*/ 4 h 159"/>
                <a:gd name="T4" fmla="*/ 7 w 60"/>
                <a:gd name="T5" fmla="*/ 14 h 159"/>
                <a:gd name="T6" fmla="*/ 15 w 60"/>
                <a:gd name="T7" fmla="*/ 28 h 159"/>
                <a:gd name="T8" fmla="*/ 24 w 60"/>
                <a:gd name="T9" fmla="*/ 46 h 159"/>
                <a:gd name="T10" fmla="*/ 33 w 60"/>
                <a:gd name="T11" fmla="*/ 68 h 159"/>
                <a:gd name="T12" fmla="*/ 44 w 60"/>
                <a:gd name="T13" fmla="*/ 90 h 159"/>
                <a:gd name="T14" fmla="*/ 53 w 60"/>
                <a:gd name="T15" fmla="*/ 113 h 159"/>
                <a:gd name="T16" fmla="*/ 60 w 60"/>
                <a:gd name="T17" fmla="*/ 135 h 159"/>
                <a:gd name="T18" fmla="*/ 59 w 60"/>
                <a:gd name="T19" fmla="*/ 136 h 159"/>
                <a:gd name="T20" fmla="*/ 54 w 60"/>
                <a:gd name="T21" fmla="*/ 138 h 159"/>
                <a:gd name="T22" fmla="*/ 48 w 60"/>
                <a:gd name="T23" fmla="*/ 142 h 159"/>
                <a:gd name="T24" fmla="*/ 40 w 60"/>
                <a:gd name="T25" fmla="*/ 145 h 159"/>
                <a:gd name="T26" fmla="*/ 32 w 60"/>
                <a:gd name="T27" fmla="*/ 150 h 159"/>
                <a:gd name="T28" fmla="*/ 23 w 60"/>
                <a:gd name="T29" fmla="*/ 153 h 159"/>
                <a:gd name="T30" fmla="*/ 15 w 60"/>
                <a:gd name="T31" fmla="*/ 157 h 159"/>
                <a:gd name="T32" fmla="*/ 7 w 60"/>
                <a:gd name="T33" fmla="*/ 159 h 159"/>
                <a:gd name="T34" fmla="*/ 8 w 60"/>
                <a:gd name="T35" fmla="*/ 144 h 159"/>
                <a:gd name="T36" fmla="*/ 10 w 60"/>
                <a:gd name="T37" fmla="*/ 105 h 159"/>
                <a:gd name="T38" fmla="*/ 9 w 60"/>
                <a:gd name="T39" fmla="*/ 53 h 159"/>
                <a:gd name="T40" fmla="*/ 0 w 60"/>
                <a:gd name="T4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7" name="Freeform 55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99 w 297"/>
                <a:gd name="T1" fmla="*/ 7 h 101"/>
                <a:gd name="T2" fmla="*/ 169 w 297"/>
                <a:gd name="T3" fmla="*/ 0 h 101"/>
                <a:gd name="T4" fmla="*/ 162 w 297"/>
                <a:gd name="T5" fmla="*/ 1 h 101"/>
                <a:gd name="T6" fmla="*/ 143 w 297"/>
                <a:gd name="T7" fmla="*/ 3 h 101"/>
                <a:gd name="T8" fmla="*/ 116 w 297"/>
                <a:gd name="T9" fmla="*/ 8 h 101"/>
                <a:gd name="T10" fmla="*/ 85 w 297"/>
                <a:gd name="T11" fmla="*/ 13 h 101"/>
                <a:gd name="T12" fmla="*/ 54 w 297"/>
                <a:gd name="T13" fmla="*/ 18 h 101"/>
                <a:gd name="T14" fmla="*/ 26 w 297"/>
                <a:gd name="T15" fmla="*/ 24 h 101"/>
                <a:gd name="T16" fmla="*/ 8 w 297"/>
                <a:gd name="T17" fmla="*/ 30 h 101"/>
                <a:gd name="T18" fmla="*/ 0 w 297"/>
                <a:gd name="T19" fmla="*/ 35 h 101"/>
                <a:gd name="T20" fmla="*/ 2 w 297"/>
                <a:gd name="T21" fmla="*/ 38 h 101"/>
                <a:gd name="T22" fmla="*/ 9 w 297"/>
                <a:gd name="T23" fmla="*/ 41 h 101"/>
                <a:gd name="T24" fmla="*/ 21 w 297"/>
                <a:gd name="T25" fmla="*/ 46 h 101"/>
                <a:gd name="T26" fmla="*/ 36 w 297"/>
                <a:gd name="T27" fmla="*/ 51 h 101"/>
                <a:gd name="T28" fmla="*/ 53 w 297"/>
                <a:gd name="T29" fmla="*/ 56 h 101"/>
                <a:gd name="T30" fmla="*/ 74 w 297"/>
                <a:gd name="T31" fmla="*/ 61 h 101"/>
                <a:gd name="T32" fmla="*/ 97 w 297"/>
                <a:gd name="T33" fmla="*/ 67 h 101"/>
                <a:gd name="T34" fmla="*/ 121 w 297"/>
                <a:gd name="T35" fmla="*/ 73 h 101"/>
                <a:gd name="T36" fmla="*/ 146 w 297"/>
                <a:gd name="T37" fmla="*/ 77 h 101"/>
                <a:gd name="T38" fmla="*/ 172 w 297"/>
                <a:gd name="T39" fmla="*/ 83 h 101"/>
                <a:gd name="T40" fmla="*/ 196 w 297"/>
                <a:gd name="T41" fmla="*/ 88 h 101"/>
                <a:gd name="T42" fmla="*/ 220 w 297"/>
                <a:gd name="T43" fmla="*/ 91 h 101"/>
                <a:gd name="T44" fmla="*/ 243 w 297"/>
                <a:gd name="T45" fmla="*/ 96 h 101"/>
                <a:gd name="T46" fmla="*/ 264 w 297"/>
                <a:gd name="T47" fmla="*/ 98 h 101"/>
                <a:gd name="T48" fmla="*/ 282 w 297"/>
                <a:gd name="T49" fmla="*/ 100 h 101"/>
                <a:gd name="T50" fmla="*/ 297 w 297"/>
                <a:gd name="T51" fmla="*/ 101 h 101"/>
                <a:gd name="T52" fmla="*/ 177 w 297"/>
                <a:gd name="T53" fmla="*/ 37 h 101"/>
                <a:gd name="T54" fmla="*/ 199 w 297"/>
                <a:gd name="T55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8" name="Freeform 56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129 w 335"/>
                <a:gd name="T1" fmla="*/ 94 h 94"/>
                <a:gd name="T2" fmla="*/ 142 w 335"/>
                <a:gd name="T3" fmla="*/ 93 h 94"/>
                <a:gd name="T4" fmla="*/ 157 w 335"/>
                <a:gd name="T5" fmla="*/ 91 h 94"/>
                <a:gd name="T6" fmla="*/ 172 w 335"/>
                <a:gd name="T7" fmla="*/ 86 h 94"/>
                <a:gd name="T8" fmla="*/ 188 w 335"/>
                <a:gd name="T9" fmla="*/ 82 h 94"/>
                <a:gd name="T10" fmla="*/ 205 w 335"/>
                <a:gd name="T11" fmla="*/ 76 h 94"/>
                <a:gd name="T12" fmla="*/ 223 w 335"/>
                <a:gd name="T13" fmla="*/ 70 h 94"/>
                <a:gd name="T14" fmla="*/ 240 w 335"/>
                <a:gd name="T15" fmla="*/ 63 h 94"/>
                <a:gd name="T16" fmla="*/ 256 w 335"/>
                <a:gd name="T17" fmla="*/ 56 h 94"/>
                <a:gd name="T18" fmla="*/ 272 w 335"/>
                <a:gd name="T19" fmla="*/ 49 h 94"/>
                <a:gd name="T20" fmla="*/ 286 w 335"/>
                <a:gd name="T21" fmla="*/ 44 h 94"/>
                <a:gd name="T22" fmla="*/ 300 w 335"/>
                <a:gd name="T23" fmla="*/ 37 h 94"/>
                <a:gd name="T24" fmla="*/ 311 w 335"/>
                <a:gd name="T25" fmla="*/ 32 h 94"/>
                <a:gd name="T26" fmla="*/ 321 w 335"/>
                <a:gd name="T27" fmla="*/ 28 h 94"/>
                <a:gd name="T28" fmla="*/ 329 w 335"/>
                <a:gd name="T29" fmla="*/ 24 h 94"/>
                <a:gd name="T30" fmla="*/ 333 w 335"/>
                <a:gd name="T31" fmla="*/ 22 h 94"/>
                <a:gd name="T32" fmla="*/ 335 w 335"/>
                <a:gd name="T33" fmla="*/ 21 h 94"/>
                <a:gd name="T34" fmla="*/ 267 w 335"/>
                <a:gd name="T35" fmla="*/ 25 h 94"/>
                <a:gd name="T36" fmla="*/ 210 w 335"/>
                <a:gd name="T37" fmla="*/ 46 h 94"/>
                <a:gd name="T38" fmla="*/ 22 w 335"/>
                <a:gd name="T39" fmla="*/ 0 h 94"/>
                <a:gd name="T40" fmla="*/ 0 w 335"/>
                <a:gd name="T41" fmla="*/ 30 h 94"/>
                <a:gd name="T42" fmla="*/ 120 w 335"/>
                <a:gd name="T43" fmla="*/ 94 h 94"/>
                <a:gd name="T44" fmla="*/ 123 w 335"/>
                <a:gd name="T45" fmla="*/ 94 h 94"/>
                <a:gd name="T46" fmla="*/ 125 w 335"/>
                <a:gd name="T47" fmla="*/ 94 h 94"/>
                <a:gd name="T48" fmla="*/ 127 w 335"/>
                <a:gd name="T49" fmla="*/ 94 h 94"/>
                <a:gd name="T50" fmla="*/ 129 w 335"/>
                <a:gd name="T5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69" name="Freeform 57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2 w 279"/>
                <a:gd name="T1" fmla="*/ 0 h 83"/>
                <a:gd name="T2" fmla="*/ 1 w 279"/>
                <a:gd name="T3" fmla="*/ 1 h 83"/>
                <a:gd name="T4" fmla="*/ 0 w 279"/>
                <a:gd name="T5" fmla="*/ 6 h 83"/>
                <a:gd name="T6" fmla="*/ 1 w 279"/>
                <a:gd name="T7" fmla="*/ 11 h 83"/>
                <a:gd name="T8" fmla="*/ 7 w 279"/>
                <a:gd name="T9" fmla="*/ 15 h 83"/>
                <a:gd name="T10" fmla="*/ 22 w 279"/>
                <a:gd name="T11" fmla="*/ 22 h 83"/>
                <a:gd name="T12" fmla="*/ 38 w 279"/>
                <a:gd name="T13" fmla="*/ 29 h 83"/>
                <a:gd name="T14" fmla="*/ 55 w 279"/>
                <a:gd name="T15" fmla="*/ 36 h 83"/>
                <a:gd name="T16" fmla="*/ 74 w 279"/>
                <a:gd name="T17" fmla="*/ 43 h 83"/>
                <a:gd name="T18" fmla="*/ 92 w 279"/>
                <a:gd name="T19" fmla="*/ 50 h 83"/>
                <a:gd name="T20" fmla="*/ 112 w 279"/>
                <a:gd name="T21" fmla="*/ 55 h 83"/>
                <a:gd name="T22" fmla="*/ 130 w 279"/>
                <a:gd name="T23" fmla="*/ 61 h 83"/>
                <a:gd name="T24" fmla="*/ 150 w 279"/>
                <a:gd name="T25" fmla="*/ 67 h 83"/>
                <a:gd name="T26" fmla="*/ 168 w 279"/>
                <a:gd name="T27" fmla="*/ 72 h 83"/>
                <a:gd name="T28" fmla="*/ 187 w 279"/>
                <a:gd name="T29" fmla="*/ 75 h 83"/>
                <a:gd name="T30" fmla="*/ 204 w 279"/>
                <a:gd name="T31" fmla="*/ 79 h 83"/>
                <a:gd name="T32" fmla="*/ 221 w 279"/>
                <a:gd name="T33" fmla="*/ 81 h 83"/>
                <a:gd name="T34" fmla="*/ 238 w 279"/>
                <a:gd name="T35" fmla="*/ 83 h 83"/>
                <a:gd name="T36" fmla="*/ 252 w 279"/>
                <a:gd name="T37" fmla="*/ 83 h 83"/>
                <a:gd name="T38" fmla="*/ 266 w 279"/>
                <a:gd name="T39" fmla="*/ 83 h 83"/>
                <a:gd name="T40" fmla="*/ 279 w 279"/>
                <a:gd name="T41" fmla="*/ 82 h 83"/>
                <a:gd name="T42" fmla="*/ 276 w 279"/>
                <a:gd name="T43" fmla="*/ 81 h 83"/>
                <a:gd name="T44" fmla="*/ 267 w 279"/>
                <a:gd name="T45" fmla="*/ 80 h 83"/>
                <a:gd name="T46" fmla="*/ 255 w 279"/>
                <a:gd name="T47" fmla="*/ 77 h 83"/>
                <a:gd name="T48" fmla="*/ 238 w 279"/>
                <a:gd name="T49" fmla="*/ 73 h 83"/>
                <a:gd name="T50" fmla="*/ 218 w 279"/>
                <a:gd name="T51" fmla="*/ 69 h 83"/>
                <a:gd name="T52" fmla="*/ 195 w 279"/>
                <a:gd name="T53" fmla="*/ 64 h 83"/>
                <a:gd name="T54" fmla="*/ 172 w 279"/>
                <a:gd name="T55" fmla="*/ 58 h 83"/>
                <a:gd name="T56" fmla="*/ 147 w 279"/>
                <a:gd name="T57" fmla="*/ 52 h 83"/>
                <a:gd name="T58" fmla="*/ 121 w 279"/>
                <a:gd name="T59" fmla="*/ 45 h 83"/>
                <a:gd name="T60" fmla="*/ 97 w 279"/>
                <a:gd name="T61" fmla="*/ 38 h 83"/>
                <a:gd name="T62" fmla="*/ 73 w 279"/>
                <a:gd name="T63" fmla="*/ 32 h 83"/>
                <a:gd name="T64" fmla="*/ 52 w 279"/>
                <a:gd name="T65" fmla="*/ 26 h 83"/>
                <a:gd name="T66" fmla="*/ 34 w 279"/>
                <a:gd name="T67" fmla="*/ 19 h 83"/>
                <a:gd name="T68" fmla="*/ 19 w 279"/>
                <a:gd name="T69" fmla="*/ 12 h 83"/>
                <a:gd name="T70" fmla="*/ 8 w 279"/>
                <a:gd name="T71" fmla="*/ 6 h 83"/>
                <a:gd name="T72" fmla="*/ 2 w 279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70" name="Freeform 58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20 w 39"/>
                <a:gd name="T1" fmla="*/ 36 h 36"/>
                <a:gd name="T2" fmla="*/ 27 w 39"/>
                <a:gd name="T3" fmla="*/ 35 h 36"/>
                <a:gd name="T4" fmla="*/ 34 w 39"/>
                <a:gd name="T5" fmla="*/ 30 h 36"/>
                <a:gd name="T6" fmla="*/ 38 w 39"/>
                <a:gd name="T7" fmla="*/ 26 h 36"/>
                <a:gd name="T8" fmla="*/ 39 w 39"/>
                <a:gd name="T9" fmla="*/ 19 h 36"/>
                <a:gd name="T10" fmla="*/ 38 w 39"/>
                <a:gd name="T11" fmla="*/ 12 h 36"/>
                <a:gd name="T12" fmla="*/ 34 w 39"/>
                <a:gd name="T13" fmla="*/ 6 h 36"/>
                <a:gd name="T14" fmla="*/ 27 w 39"/>
                <a:gd name="T15" fmla="*/ 1 h 36"/>
                <a:gd name="T16" fmla="*/ 20 w 39"/>
                <a:gd name="T17" fmla="*/ 0 h 36"/>
                <a:gd name="T18" fmla="*/ 12 w 39"/>
                <a:gd name="T19" fmla="*/ 1 h 36"/>
                <a:gd name="T20" fmla="*/ 6 w 39"/>
                <a:gd name="T21" fmla="*/ 6 h 36"/>
                <a:gd name="T22" fmla="*/ 1 w 39"/>
                <a:gd name="T23" fmla="*/ 12 h 36"/>
                <a:gd name="T24" fmla="*/ 0 w 39"/>
                <a:gd name="T25" fmla="*/ 19 h 36"/>
                <a:gd name="T26" fmla="*/ 1 w 39"/>
                <a:gd name="T27" fmla="*/ 26 h 36"/>
                <a:gd name="T28" fmla="*/ 6 w 39"/>
                <a:gd name="T29" fmla="*/ 30 h 36"/>
                <a:gd name="T30" fmla="*/ 12 w 39"/>
                <a:gd name="T31" fmla="*/ 35 h 36"/>
                <a:gd name="T32" fmla="*/ 20 w 39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9771" name="Freeform 59"/>
          <p:cNvSpPr>
            <a:spLocks/>
          </p:cNvSpPr>
          <p:nvPr/>
        </p:nvSpPr>
        <p:spPr bwMode="auto">
          <a:xfrm>
            <a:off x="5486400" y="1466850"/>
            <a:ext cx="1003300" cy="1268413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9773" name="Group 61"/>
          <p:cNvGrpSpPr>
            <a:grpSpLocks/>
          </p:cNvGrpSpPr>
          <p:nvPr/>
        </p:nvGrpSpPr>
        <p:grpSpPr bwMode="auto">
          <a:xfrm flipH="1">
            <a:off x="7272338" y="5094288"/>
            <a:ext cx="701675" cy="836612"/>
            <a:chOff x="4666" y="2982"/>
            <a:chExt cx="481" cy="568"/>
          </a:xfrm>
        </p:grpSpPr>
        <p:sp>
          <p:nvSpPr>
            <p:cNvPr id="1139774" name="AutoShape 62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75" name="Freeform 63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152 w 724"/>
                <a:gd name="T1" fmla="*/ 56 h 1033"/>
                <a:gd name="T2" fmla="*/ 31 w 724"/>
                <a:gd name="T3" fmla="*/ 642 h 1033"/>
                <a:gd name="T4" fmla="*/ 132 w 724"/>
                <a:gd name="T5" fmla="*/ 719 h 1033"/>
                <a:gd name="T6" fmla="*/ 143 w 724"/>
                <a:gd name="T7" fmla="*/ 720 h 1033"/>
                <a:gd name="T8" fmla="*/ 169 w 724"/>
                <a:gd name="T9" fmla="*/ 721 h 1033"/>
                <a:gd name="T10" fmla="*/ 209 w 724"/>
                <a:gd name="T11" fmla="*/ 725 h 1033"/>
                <a:gd name="T12" fmla="*/ 255 w 724"/>
                <a:gd name="T13" fmla="*/ 728 h 1033"/>
                <a:gd name="T14" fmla="*/ 302 w 724"/>
                <a:gd name="T15" fmla="*/ 733 h 1033"/>
                <a:gd name="T16" fmla="*/ 348 w 724"/>
                <a:gd name="T17" fmla="*/ 736 h 1033"/>
                <a:gd name="T18" fmla="*/ 387 w 724"/>
                <a:gd name="T19" fmla="*/ 740 h 1033"/>
                <a:gd name="T20" fmla="*/ 414 w 724"/>
                <a:gd name="T21" fmla="*/ 743 h 1033"/>
                <a:gd name="T22" fmla="*/ 415 w 724"/>
                <a:gd name="T23" fmla="*/ 752 h 1033"/>
                <a:gd name="T24" fmla="*/ 414 w 724"/>
                <a:gd name="T25" fmla="*/ 777 h 1033"/>
                <a:gd name="T26" fmla="*/ 407 w 724"/>
                <a:gd name="T27" fmla="*/ 811 h 1033"/>
                <a:gd name="T28" fmla="*/ 387 w 724"/>
                <a:gd name="T29" fmla="*/ 853 h 1033"/>
                <a:gd name="T30" fmla="*/ 377 w 724"/>
                <a:gd name="T31" fmla="*/ 854 h 1033"/>
                <a:gd name="T32" fmla="*/ 350 w 724"/>
                <a:gd name="T33" fmla="*/ 857 h 1033"/>
                <a:gd name="T34" fmla="*/ 313 w 724"/>
                <a:gd name="T35" fmla="*/ 862 h 1033"/>
                <a:gd name="T36" fmla="*/ 268 w 724"/>
                <a:gd name="T37" fmla="*/ 869 h 1033"/>
                <a:gd name="T38" fmla="*/ 222 w 724"/>
                <a:gd name="T39" fmla="*/ 876 h 1033"/>
                <a:gd name="T40" fmla="*/ 181 w 724"/>
                <a:gd name="T41" fmla="*/ 884 h 1033"/>
                <a:gd name="T42" fmla="*/ 146 w 724"/>
                <a:gd name="T43" fmla="*/ 891 h 1033"/>
                <a:gd name="T44" fmla="*/ 127 w 724"/>
                <a:gd name="T45" fmla="*/ 899 h 1033"/>
                <a:gd name="T46" fmla="*/ 113 w 724"/>
                <a:gd name="T47" fmla="*/ 914 h 1033"/>
                <a:gd name="T48" fmla="*/ 109 w 724"/>
                <a:gd name="T49" fmla="*/ 930 h 1033"/>
                <a:gd name="T50" fmla="*/ 118 w 724"/>
                <a:gd name="T51" fmla="*/ 951 h 1033"/>
                <a:gd name="T52" fmla="*/ 136 w 724"/>
                <a:gd name="T53" fmla="*/ 963 h 1033"/>
                <a:gd name="T54" fmla="*/ 156 w 724"/>
                <a:gd name="T55" fmla="*/ 969 h 1033"/>
                <a:gd name="T56" fmla="*/ 190 w 724"/>
                <a:gd name="T57" fmla="*/ 978 h 1033"/>
                <a:gd name="T58" fmla="*/ 235 w 724"/>
                <a:gd name="T59" fmla="*/ 990 h 1033"/>
                <a:gd name="T60" fmla="*/ 285 w 724"/>
                <a:gd name="T61" fmla="*/ 1001 h 1033"/>
                <a:gd name="T62" fmla="*/ 335 w 724"/>
                <a:gd name="T63" fmla="*/ 1014 h 1033"/>
                <a:gd name="T64" fmla="*/ 384 w 724"/>
                <a:gd name="T65" fmla="*/ 1024 h 1033"/>
                <a:gd name="T66" fmla="*/ 425 w 724"/>
                <a:gd name="T67" fmla="*/ 1031 h 1033"/>
                <a:gd name="T68" fmla="*/ 455 w 724"/>
                <a:gd name="T69" fmla="*/ 1033 h 1033"/>
                <a:gd name="T70" fmla="*/ 483 w 724"/>
                <a:gd name="T71" fmla="*/ 1030 h 1033"/>
                <a:gd name="T72" fmla="*/ 517 w 724"/>
                <a:gd name="T73" fmla="*/ 1020 h 1033"/>
                <a:gd name="T74" fmla="*/ 555 w 724"/>
                <a:gd name="T75" fmla="*/ 1005 h 1033"/>
                <a:gd name="T76" fmla="*/ 594 w 724"/>
                <a:gd name="T77" fmla="*/ 987 h 1033"/>
                <a:gd name="T78" fmla="*/ 631 w 724"/>
                <a:gd name="T79" fmla="*/ 969 h 1033"/>
                <a:gd name="T80" fmla="*/ 664 w 724"/>
                <a:gd name="T81" fmla="*/ 952 h 1033"/>
                <a:gd name="T82" fmla="*/ 687 w 724"/>
                <a:gd name="T83" fmla="*/ 936 h 1033"/>
                <a:gd name="T84" fmla="*/ 699 w 724"/>
                <a:gd name="T85" fmla="*/ 925 h 1033"/>
                <a:gd name="T86" fmla="*/ 699 w 724"/>
                <a:gd name="T87" fmla="*/ 910 h 1033"/>
                <a:gd name="T88" fmla="*/ 682 w 724"/>
                <a:gd name="T89" fmla="*/ 900 h 1033"/>
                <a:gd name="T90" fmla="*/ 657 w 724"/>
                <a:gd name="T91" fmla="*/ 892 h 1033"/>
                <a:gd name="T92" fmla="*/ 634 w 724"/>
                <a:gd name="T93" fmla="*/ 886 h 1033"/>
                <a:gd name="T94" fmla="*/ 631 w 724"/>
                <a:gd name="T95" fmla="*/ 861 h 1033"/>
                <a:gd name="T96" fmla="*/ 623 w 724"/>
                <a:gd name="T97" fmla="*/ 798 h 1033"/>
                <a:gd name="T98" fmla="*/ 611 w 724"/>
                <a:gd name="T99" fmla="*/ 720 h 1033"/>
                <a:gd name="T100" fmla="*/ 592 w 724"/>
                <a:gd name="T101" fmla="*/ 647 h 1033"/>
                <a:gd name="T102" fmla="*/ 697 w 724"/>
                <a:gd name="T103" fmla="*/ 86 h 1033"/>
                <a:gd name="T104" fmla="*/ 643 w 724"/>
                <a:gd name="T105" fmla="*/ 0 h 1033"/>
                <a:gd name="T106" fmla="*/ 179 w 724"/>
                <a:gd name="T107" fmla="*/ 62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76" name="Freeform 64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573 h 602"/>
                <a:gd name="T2" fmla="*/ 436 w 598"/>
                <a:gd name="T3" fmla="*/ 602 h 602"/>
                <a:gd name="T4" fmla="*/ 598 w 598"/>
                <a:gd name="T5" fmla="*/ 0 h 602"/>
                <a:gd name="T6" fmla="*/ 578 w 598"/>
                <a:gd name="T7" fmla="*/ 9 h 602"/>
                <a:gd name="T8" fmla="*/ 147 w 598"/>
                <a:gd name="T9" fmla="*/ 54 h 602"/>
                <a:gd name="T10" fmla="*/ 131 w 598"/>
                <a:gd name="T11" fmla="*/ 51 h 602"/>
                <a:gd name="T12" fmla="*/ 0 w 598"/>
                <a:gd name="T13" fmla="*/ 57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77" name="Freeform 65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165 w 177"/>
                <a:gd name="T1" fmla="*/ 0 h 617"/>
                <a:gd name="T2" fmla="*/ 177 w 177"/>
                <a:gd name="T3" fmla="*/ 5 h 617"/>
                <a:gd name="T4" fmla="*/ 10 w 177"/>
                <a:gd name="T5" fmla="*/ 617 h 617"/>
                <a:gd name="T6" fmla="*/ 0 w 177"/>
                <a:gd name="T7" fmla="*/ 609 h 617"/>
                <a:gd name="T8" fmla="*/ 165 w 177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78" name="Freeform 66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167 w 178"/>
                <a:gd name="T1" fmla="*/ 0 h 621"/>
                <a:gd name="T2" fmla="*/ 178 w 178"/>
                <a:gd name="T3" fmla="*/ 12 h 621"/>
                <a:gd name="T4" fmla="*/ 9 w 178"/>
                <a:gd name="T5" fmla="*/ 621 h 621"/>
                <a:gd name="T6" fmla="*/ 0 w 178"/>
                <a:gd name="T7" fmla="*/ 612 h 621"/>
                <a:gd name="T8" fmla="*/ 167 w 178"/>
                <a:gd name="T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79" name="Freeform 67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8 w 27"/>
                <a:gd name="T1" fmla="*/ 0 h 22"/>
                <a:gd name="T2" fmla="*/ 0 w 27"/>
                <a:gd name="T3" fmla="*/ 12 h 22"/>
                <a:gd name="T4" fmla="*/ 8 w 27"/>
                <a:gd name="T5" fmla="*/ 22 h 22"/>
                <a:gd name="T6" fmla="*/ 27 w 27"/>
                <a:gd name="T7" fmla="*/ 9 h 22"/>
                <a:gd name="T8" fmla="*/ 18 w 2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0" name="Freeform 68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3 h 22"/>
                <a:gd name="T4" fmla="*/ 8 w 28"/>
                <a:gd name="T5" fmla="*/ 22 h 22"/>
                <a:gd name="T6" fmla="*/ 28 w 28"/>
                <a:gd name="T7" fmla="*/ 8 h 22"/>
                <a:gd name="T8" fmla="*/ 19 w 2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1" name="Freeform 69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366 w 366"/>
                <a:gd name="T1" fmla="*/ 23 h 45"/>
                <a:gd name="T2" fmla="*/ 364 w 366"/>
                <a:gd name="T3" fmla="*/ 45 h 45"/>
                <a:gd name="T4" fmla="*/ 362 w 366"/>
                <a:gd name="T5" fmla="*/ 45 h 45"/>
                <a:gd name="T6" fmla="*/ 356 w 366"/>
                <a:gd name="T7" fmla="*/ 44 h 45"/>
                <a:gd name="T8" fmla="*/ 346 w 366"/>
                <a:gd name="T9" fmla="*/ 42 h 45"/>
                <a:gd name="T10" fmla="*/ 332 w 366"/>
                <a:gd name="T11" fmla="*/ 41 h 45"/>
                <a:gd name="T12" fmla="*/ 316 w 366"/>
                <a:gd name="T13" fmla="*/ 38 h 45"/>
                <a:gd name="T14" fmla="*/ 295 w 366"/>
                <a:gd name="T15" fmla="*/ 36 h 45"/>
                <a:gd name="T16" fmla="*/ 273 w 366"/>
                <a:gd name="T17" fmla="*/ 33 h 45"/>
                <a:gd name="T18" fmla="*/ 248 w 366"/>
                <a:gd name="T19" fmla="*/ 30 h 45"/>
                <a:gd name="T20" fmla="*/ 221 w 366"/>
                <a:gd name="T21" fmla="*/ 28 h 45"/>
                <a:gd name="T22" fmla="*/ 192 w 366"/>
                <a:gd name="T23" fmla="*/ 26 h 45"/>
                <a:gd name="T24" fmla="*/ 162 w 366"/>
                <a:gd name="T25" fmla="*/ 23 h 45"/>
                <a:gd name="T26" fmla="*/ 131 w 366"/>
                <a:gd name="T27" fmla="*/ 22 h 45"/>
                <a:gd name="T28" fmla="*/ 99 w 366"/>
                <a:gd name="T29" fmla="*/ 21 h 45"/>
                <a:gd name="T30" fmla="*/ 67 w 366"/>
                <a:gd name="T31" fmla="*/ 21 h 45"/>
                <a:gd name="T32" fmla="*/ 33 w 366"/>
                <a:gd name="T33" fmla="*/ 21 h 45"/>
                <a:gd name="T34" fmla="*/ 0 w 366"/>
                <a:gd name="T35" fmla="*/ 22 h 45"/>
                <a:gd name="T36" fmla="*/ 5 w 366"/>
                <a:gd name="T37" fmla="*/ 5 h 45"/>
                <a:gd name="T38" fmla="*/ 6 w 366"/>
                <a:gd name="T39" fmla="*/ 5 h 45"/>
                <a:gd name="T40" fmla="*/ 9 w 366"/>
                <a:gd name="T41" fmla="*/ 4 h 45"/>
                <a:gd name="T42" fmla="*/ 15 w 366"/>
                <a:gd name="T43" fmla="*/ 4 h 45"/>
                <a:gd name="T44" fmla="*/ 23 w 366"/>
                <a:gd name="T45" fmla="*/ 3 h 45"/>
                <a:gd name="T46" fmla="*/ 35 w 366"/>
                <a:gd name="T47" fmla="*/ 2 h 45"/>
                <a:gd name="T48" fmla="*/ 48 w 366"/>
                <a:gd name="T49" fmla="*/ 2 h 45"/>
                <a:gd name="T50" fmla="*/ 64 w 366"/>
                <a:gd name="T51" fmla="*/ 0 h 45"/>
                <a:gd name="T52" fmla="*/ 84 w 366"/>
                <a:gd name="T53" fmla="*/ 0 h 45"/>
                <a:gd name="T54" fmla="*/ 107 w 366"/>
                <a:gd name="T55" fmla="*/ 0 h 45"/>
                <a:gd name="T56" fmla="*/ 134 w 366"/>
                <a:gd name="T57" fmla="*/ 2 h 45"/>
                <a:gd name="T58" fmla="*/ 162 w 366"/>
                <a:gd name="T59" fmla="*/ 3 h 45"/>
                <a:gd name="T60" fmla="*/ 196 w 366"/>
                <a:gd name="T61" fmla="*/ 5 h 45"/>
                <a:gd name="T62" fmla="*/ 233 w 366"/>
                <a:gd name="T63" fmla="*/ 8 h 45"/>
                <a:gd name="T64" fmla="*/ 273 w 366"/>
                <a:gd name="T65" fmla="*/ 12 h 45"/>
                <a:gd name="T66" fmla="*/ 318 w 366"/>
                <a:gd name="T67" fmla="*/ 18 h 45"/>
                <a:gd name="T68" fmla="*/ 366 w 366"/>
                <a:gd name="T6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2" name="Freeform 70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30 w 39"/>
                <a:gd name="T1" fmla="*/ 38 h 38"/>
                <a:gd name="T2" fmla="*/ 18 w 39"/>
                <a:gd name="T3" fmla="*/ 31 h 38"/>
                <a:gd name="T4" fmla="*/ 6 w 39"/>
                <a:gd name="T5" fmla="*/ 37 h 38"/>
                <a:gd name="T6" fmla="*/ 9 w 39"/>
                <a:gd name="T7" fmla="*/ 23 h 38"/>
                <a:gd name="T8" fmla="*/ 0 w 39"/>
                <a:gd name="T9" fmla="*/ 13 h 38"/>
                <a:gd name="T10" fmla="*/ 14 w 39"/>
                <a:gd name="T11" fmla="*/ 13 h 38"/>
                <a:gd name="T12" fmla="*/ 21 w 39"/>
                <a:gd name="T13" fmla="*/ 0 h 38"/>
                <a:gd name="T14" fmla="*/ 25 w 39"/>
                <a:gd name="T15" fmla="*/ 13 h 38"/>
                <a:gd name="T16" fmla="*/ 39 w 39"/>
                <a:gd name="T17" fmla="*/ 16 h 38"/>
                <a:gd name="T18" fmla="*/ 29 w 39"/>
                <a:gd name="T19" fmla="*/ 25 h 38"/>
                <a:gd name="T20" fmla="*/ 30 w 39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3" name="Freeform 71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464 w 466"/>
                <a:gd name="T1" fmla="*/ 7 h 459"/>
                <a:gd name="T2" fmla="*/ 466 w 466"/>
                <a:gd name="T3" fmla="*/ 0 h 459"/>
                <a:gd name="T4" fmla="*/ 108 w 466"/>
                <a:gd name="T5" fmla="*/ 30 h 459"/>
                <a:gd name="T6" fmla="*/ 0 w 466"/>
                <a:gd name="T7" fmla="*/ 459 h 459"/>
                <a:gd name="T8" fmla="*/ 14 w 466"/>
                <a:gd name="T9" fmla="*/ 457 h 459"/>
                <a:gd name="T10" fmla="*/ 118 w 466"/>
                <a:gd name="T11" fmla="*/ 38 h 459"/>
                <a:gd name="T12" fmla="*/ 464 w 466"/>
                <a:gd name="T13" fmla="*/ 7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4" name="Freeform 72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157 w 157"/>
                <a:gd name="T1" fmla="*/ 15 h 560"/>
                <a:gd name="T2" fmla="*/ 15 w 157"/>
                <a:gd name="T3" fmla="*/ 553 h 560"/>
                <a:gd name="T4" fmla="*/ 0 w 157"/>
                <a:gd name="T5" fmla="*/ 560 h 560"/>
                <a:gd name="T6" fmla="*/ 154 w 157"/>
                <a:gd name="T7" fmla="*/ 0 h 560"/>
                <a:gd name="T8" fmla="*/ 157 w 157"/>
                <a:gd name="T9" fmla="*/ 1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5" name="Freeform 73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18 w 287"/>
                <a:gd name="T1" fmla="*/ 0 h 43"/>
                <a:gd name="T2" fmla="*/ 17 w 287"/>
                <a:gd name="T3" fmla="*/ 0 h 43"/>
                <a:gd name="T4" fmla="*/ 13 w 287"/>
                <a:gd name="T5" fmla="*/ 1 h 43"/>
                <a:gd name="T6" fmla="*/ 8 w 287"/>
                <a:gd name="T7" fmla="*/ 3 h 43"/>
                <a:gd name="T8" fmla="*/ 3 w 287"/>
                <a:gd name="T9" fmla="*/ 7 h 43"/>
                <a:gd name="T10" fmla="*/ 0 w 287"/>
                <a:gd name="T11" fmla="*/ 10 h 43"/>
                <a:gd name="T12" fmla="*/ 0 w 287"/>
                <a:gd name="T13" fmla="*/ 14 h 43"/>
                <a:gd name="T14" fmla="*/ 2 w 287"/>
                <a:gd name="T15" fmla="*/ 18 h 43"/>
                <a:gd name="T16" fmla="*/ 9 w 287"/>
                <a:gd name="T17" fmla="*/ 24 h 43"/>
                <a:gd name="T18" fmla="*/ 16 w 287"/>
                <a:gd name="T19" fmla="*/ 26 h 43"/>
                <a:gd name="T20" fmla="*/ 28 w 287"/>
                <a:gd name="T21" fmla="*/ 30 h 43"/>
                <a:gd name="T22" fmla="*/ 45 w 287"/>
                <a:gd name="T23" fmla="*/ 32 h 43"/>
                <a:gd name="T24" fmla="*/ 63 w 287"/>
                <a:gd name="T25" fmla="*/ 33 h 43"/>
                <a:gd name="T26" fmla="*/ 85 w 287"/>
                <a:gd name="T27" fmla="*/ 36 h 43"/>
                <a:gd name="T28" fmla="*/ 108 w 287"/>
                <a:gd name="T29" fmla="*/ 37 h 43"/>
                <a:gd name="T30" fmla="*/ 133 w 287"/>
                <a:gd name="T31" fmla="*/ 38 h 43"/>
                <a:gd name="T32" fmla="*/ 157 w 287"/>
                <a:gd name="T33" fmla="*/ 39 h 43"/>
                <a:gd name="T34" fmla="*/ 182 w 287"/>
                <a:gd name="T35" fmla="*/ 40 h 43"/>
                <a:gd name="T36" fmla="*/ 206 w 287"/>
                <a:gd name="T37" fmla="*/ 41 h 43"/>
                <a:gd name="T38" fmla="*/ 228 w 287"/>
                <a:gd name="T39" fmla="*/ 41 h 43"/>
                <a:gd name="T40" fmla="*/ 247 w 287"/>
                <a:gd name="T41" fmla="*/ 41 h 43"/>
                <a:gd name="T42" fmla="*/ 263 w 287"/>
                <a:gd name="T43" fmla="*/ 43 h 43"/>
                <a:gd name="T44" fmla="*/ 276 w 287"/>
                <a:gd name="T45" fmla="*/ 43 h 43"/>
                <a:gd name="T46" fmla="*/ 284 w 287"/>
                <a:gd name="T47" fmla="*/ 43 h 43"/>
                <a:gd name="T48" fmla="*/ 287 w 287"/>
                <a:gd name="T49" fmla="*/ 43 h 43"/>
                <a:gd name="T50" fmla="*/ 284 w 287"/>
                <a:gd name="T51" fmla="*/ 43 h 43"/>
                <a:gd name="T52" fmla="*/ 276 w 287"/>
                <a:gd name="T53" fmla="*/ 41 h 43"/>
                <a:gd name="T54" fmla="*/ 266 w 287"/>
                <a:gd name="T55" fmla="*/ 41 h 43"/>
                <a:gd name="T56" fmla="*/ 251 w 287"/>
                <a:gd name="T57" fmla="*/ 39 h 43"/>
                <a:gd name="T58" fmla="*/ 232 w 287"/>
                <a:gd name="T59" fmla="*/ 38 h 43"/>
                <a:gd name="T60" fmla="*/ 213 w 287"/>
                <a:gd name="T61" fmla="*/ 37 h 43"/>
                <a:gd name="T62" fmla="*/ 192 w 287"/>
                <a:gd name="T63" fmla="*/ 35 h 43"/>
                <a:gd name="T64" fmla="*/ 170 w 287"/>
                <a:gd name="T65" fmla="*/ 33 h 43"/>
                <a:gd name="T66" fmla="*/ 147 w 287"/>
                <a:gd name="T67" fmla="*/ 31 h 43"/>
                <a:gd name="T68" fmla="*/ 125 w 287"/>
                <a:gd name="T69" fmla="*/ 29 h 43"/>
                <a:gd name="T70" fmla="*/ 103 w 287"/>
                <a:gd name="T71" fmla="*/ 28 h 43"/>
                <a:gd name="T72" fmla="*/ 85 w 287"/>
                <a:gd name="T73" fmla="*/ 25 h 43"/>
                <a:gd name="T74" fmla="*/ 68 w 287"/>
                <a:gd name="T75" fmla="*/ 24 h 43"/>
                <a:gd name="T76" fmla="*/ 53 w 287"/>
                <a:gd name="T77" fmla="*/ 23 h 43"/>
                <a:gd name="T78" fmla="*/ 42 w 287"/>
                <a:gd name="T79" fmla="*/ 22 h 43"/>
                <a:gd name="T80" fmla="*/ 35 w 287"/>
                <a:gd name="T81" fmla="*/ 21 h 43"/>
                <a:gd name="T82" fmla="*/ 24 w 287"/>
                <a:gd name="T83" fmla="*/ 15 h 43"/>
                <a:gd name="T84" fmla="*/ 18 w 287"/>
                <a:gd name="T85" fmla="*/ 8 h 43"/>
                <a:gd name="T86" fmla="*/ 18 w 287"/>
                <a:gd name="T87" fmla="*/ 2 h 43"/>
                <a:gd name="T88" fmla="*/ 18 w 287"/>
                <a:gd name="T8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6" name="Freeform 74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94 w 103"/>
                <a:gd name="T1" fmla="*/ 5 h 60"/>
                <a:gd name="T2" fmla="*/ 0 w 103"/>
                <a:gd name="T3" fmla="*/ 0 h 60"/>
                <a:gd name="T4" fmla="*/ 1 w 103"/>
                <a:gd name="T5" fmla="*/ 11 h 60"/>
                <a:gd name="T6" fmla="*/ 1 w 103"/>
                <a:gd name="T7" fmla="*/ 20 h 60"/>
                <a:gd name="T8" fmla="*/ 1 w 103"/>
                <a:gd name="T9" fmla="*/ 29 h 60"/>
                <a:gd name="T10" fmla="*/ 1 w 103"/>
                <a:gd name="T11" fmla="*/ 38 h 60"/>
                <a:gd name="T12" fmla="*/ 103 w 103"/>
                <a:gd name="T13" fmla="*/ 60 h 60"/>
                <a:gd name="T14" fmla="*/ 100 w 103"/>
                <a:gd name="T15" fmla="*/ 37 h 60"/>
                <a:gd name="T16" fmla="*/ 98 w 103"/>
                <a:gd name="T17" fmla="*/ 20 h 60"/>
                <a:gd name="T18" fmla="*/ 95 w 103"/>
                <a:gd name="T19" fmla="*/ 8 h 60"/>
                <a:gd name="T20" fmla="*/ 94 w 103"/>
                <a:gd name="T21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7" name="Freeform 75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30 w 134"/>
                <a:gd name="T1" fmla="*/ 0 h 129"/>
                <a:gd name="T2" fmla="*/ 24 w 134"/>
                <a:gd name="T3" fmla="*/ 43 h 129"/>
                <a:gd name="T4" fmla="*/ 14 w 134"/>
                <a:gd name="T5" fmla="*/ 73 h 129"/>
                <a:gd name="T6" fmla="*/ 5 w 134"/>
                <a:gd name="T7" fmla="*/ 91 h 129"/>
                <a:gd name="T8" fmla="*/ 0 w 134"/>
                <a:gd name="T9" fmla="*/ 97 h 129"/>
                <a:gd name="T10" fmla="*/ 130 w 134"/>
                <a:gd name="T11" fmla="*/ 129 h 129"/>
                <a:gd name="T12" fmla="*/ 132 w 134"/>
                <a:gd name="T13" fmla="*/ 98 h 129"/>
                <a:gd name="T14" fmla="*/ 134 w 134"/>
                <a:gd name="T15" fmla="*/ 71 h 129"/>
                <a:gd name="T16" fmla="*/ 134 w 134"/>
                <a:gd name="T17" fmla="*/ 44 h 129"/>
                <a:gd name="T18" fmla="*/ 132 w 134"/>
                <a:gd name="T19" fmla="*/ 22 h 129"/>
                <a:gd name="T20" fmla="*/ 30 w 134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8" name="Freeform 76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2 w 60"/>
                <a:gd name="T3" fmla="*/ 4 h 159"/>
                <a:gd name="T4" fmla="*/ 7 w 60"/>
                <a:gd name="T5" fmla="*/ 14 h 159"/>
                <a:gd name="T6" fmla="*/ 15 w 60"/>
                <a:gd name="T7" fmla="*/ 28 h 159"/>
                <a:gd name="T8" fmla="*/ 24 w 60"/>
                <a:gd name="T9" fmla="*/ 46 h 159"/>
                <a:gd name="T10" fmla="*/ 33 w 60"/>
                <a:gd name="T11" fmla="*/ 68 h 159"/>
                <a:gd name="T12" fmla="*/ 44 w 60"/>
                <a:gd name="T13" fmla="*/ 90 h 159"/>
                <a:gd name="T14" fmla="*/ 53 w 60"/>
                <a:gd name="T15" fmla="*/ 113 h 159"/>
                <a:gd name="T16" fmla="*/ 60 w 60"/>
                <a:gd name="T17" fmla="*/ 135 h 159"/>
                <a:gd name="T18" fmla="*/ 59 w 60"/>
                <a:gd name="T19" fmla="*/ 136 h 159"/>
                <a:gd name="T20" fmla="*/ 54 w 60"/>
                <a:gd name="T21" fmla="*/ 138 h 159"/>
                <a:gd name="T22" fmla="*/ 48 w 60"/>
                <a:gd name="T23" fmla="*/ 142 h 159"/>
                <a:gd name="T24" fmla="*/ 40 w 60"/>
                <a:gd name="T25" fmla="*/ 145 h 159"/>
                <a:gd name="T26" fmla="*/ 32 w 60"/>
                <a:gd name="T27" fmla="*/ 150 h 159"/>
                <a:gd name="T28" fmla="*/ 23 w 60"/>
                <a:gd name="T29" fmla="*/ 153 h 159"/>
                <a:gd name="T30" fmla="*/ 15 w 60"/>
                <a:gd name="T31" fmla="*/ 157 h 159"/>
                <a:gd name="T32" fmla="*/ 7 w 60"/>
                <a:gd name="T33" fmla="*/ 159 h 159"/>
                <a:gd name="T34" fmla="*/ 8 w 60"/>
                <a:gd name="T35" fmla="*/ 144 h 159"/>
                <a:gd name="T36" fmla="*/ 10 w 60"/>
                <a:gd name="T37" fmla="*/ 105 h 159"/>
                <a:gd name="T38" fmla="*/ 9 w 60"/>
                <a:gd name="T39" fmla="*/ 53 h 159"/>
                <a:gd name="T40" fmla="*/ 0 w 60"/>
                <a:gd name="T4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89" name="Freeform 77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99 w 297"/>
                <a:gd name="T1" fmla="*/ 7 h 101"/>
                <a:gd name="T2" fmla="*/ 169 w 297"/>
                <a:gd name="T3" fmla="*/ 0 h 101"/>
                <a:gd name="T4" fmla="*/ 162 w 297"/>
                <a:gd name="T5" fmla="*/ 1 h 101"/>
                <a:gd name="T6" fmla="*/ 143 w 297"/>
                <a:gd name="T7" fmla="*/ 3 h 101"/>
                <a:gd name="T8" fmla="*/ 116 w 297"/>
                <a:gd name="T9" fmla="*/ 8 h 101"/>
                <a:gd name="T10" fmla="*/ 85 w 297"/>
                <a:gd name="T11" fmla="*/ 13 h 101"/>
                <a:gd name="T12" fmla="*/ 54 w 297"/>
                <a:gd name="T13" fmla="*/ 18 h 101"/>
                <a:gd name="T14" fmla="*/ 26 w 297"/>
                <a:gd name="T15" fmla="*/ 24 h 101"/>
                <a:gd name="T16" fmla="*/ 8 w 297"/>
                <a:gd name="T17" fmla="*/ 30 h 101"/>
                <a:gd name="T18" fmla="*/ 0 w 297"/>
                <a:gd name="T19" fmla="*/ 35 h 101"/>
                <a:gd name="T20" fmla="*/ 2 w 297"/>
                <a:gd name="T21" fmla="*/ 38 h 101"/>
                <a:gd name="T22" fmla="*/ 9 w 297"/>
                <a:gd name="T23" fmla="*/ 41 h 101"/>
                <a:gd name="T24" fmla="*/ 21 w 297"/>
                <a:gd name="T25" fmla="*/ 46 h 101"/>
                <a:gd name="T26" fmla="*/ 36 w 297"/>
                <a:gd name="T27" fmla="*/ 51 h 101"/>
                <a:gd name="T28" fmla="*/ 53 w 297"/>
                <a:gd name="T29" fmla="*/ 56 h 101"/>
                <a:gd name="T30" fmla="*/ 74 w 297"/>
                <a:gd name="T31" fmla="*/ 61 h 101"/>
                <a:gd name="T32" fmla="*/ 97 w 297"/>
                <a:gd name="T33" fmla="*/ 67 h 101"/>
                <a:gd name="T34" fmla="*/ 121 w 297"/>
                <a:gd name="T35" fmla="*/ 73 h 101"/>
                <a:gd name="T36" fmla="*/ 146 w 297"/>
                <a:gd name="T37" fmla="*/ 77 h 101"/>
                <a:gd name="T38" fmla="*/ 172 w 297"/>
                <a:gd name="T39" fmla="*/ 83 h 101"/>
                <a:gd name="T40" fmla="*/ 196 w 297"/>
                <a:gd name="T41" fmla="*/ 88 h 101"/>
                <a:gd name="T42" fmla="*/ 220 w 297"/>
                <a:gd name="T43" fmla="*/ 91 h 101"/>
                <a:gd name="T44" fmla="*/ 243 w 297"/>
                <a:gd name="T45" fmla="*/ 96 h 101"/>
                <a:gd name="T46" fmla="*/ 264 w 297"/>
                <a:gd name="T47" fmla="*/ 98 h 101"/>
                <a:gd name="T48" fmla="*/ 282 w 297"/>
                <a:gd name="T49" fmla="*/ 100 h 101"/>
                <a:gd name="T50" fmla="*/ 297 w 297"/>
                <a:gd name="T51" fmla="*/ 101 h 101"/>
                <a:gd name="T52" fmla="*/ 177 w 297"/>
                <a:gd name="T53" fmla="*/ 37 h 101"/>
                <a:gd name="T54" fmla="*/ 199 w 297"/>
                <a:gd name="T55" fmla="*/ 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90" name="Freeform 78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129 w 335"/>
                <a:gd name="T1" fmla="*/ 94 h 94"/>
                <a:gd name="T2" fmla="*/ 142 w 335"/>
                <a:gd name="T3" fmla="*/ 93 h 94"/>
                <a:gd name="T4" fmla="*/ 157 w 335"/>
                <a:gd name="T5" fmla="*/ 91 h 94"/>
                <a:gd name="T6" fmla="*/ 172 w 335"/>
                <a:gd name="T7" fmla="*/ 86 h 94"/>
                <a:gd name="T8" fmla="*/ 188 w 335"/>
                <a:gd name="T9" fmla="*/ 82 h 94"/>
                <a:gd name="T10" fmla="*/ 205 w 335"/>
                <a:gd name="T11" fmla="*/ 76 h 94"/>
                <a:gd name="T12" fmla="*/ 223 w 335"/>
                <a:gd name="T13" fmla="*/ 70 h 94"/>
                <a:gd name="T14" fmla="*/ 240 w 335"/>
                <a:gd name="T15" fmla="*/ 63 h 94"/>
                <a:gd name="T16" fmla="*/ 256 w 335"/>
                <a:gd name="T17" fmla="*/ 56 h 94"/>
                <a:gd name="T18" fmla="*/ 272 w 335"/>
                <a:gd name="T19" fmla="*/ 49 h 94"/>
                <a:gd name="T20" fmla="*/ 286 w 335"/>
                <a:gd name="T21" fmla="*/ 44 h 94"/>
                <a:gd name="T22" fmla="*/ 300 w 335"/>
                <a:gd name="T23" fmla="*/ 37 h 94"/>
                <a:gd name="T24" fmla="*/ 311 w 335"/>
                <a:gd name="T25" fmla="*/ 32 h 94"/>
                <a:gd name="T26" fmla="*/ 321 w 335"/>
                <a:gd name="T27" fmla="*/ 28 h 94"/>
                <a:gd name="T28" fmla="*/ 329 w 335"/>
                <a:gd name="T29" fmla="*/ 24 h 94"/>
                <a:gd name="T30" fmla="*/ 333 w 335"/>
                <a:gd name="T31" fmla="*/ 22 h 94"/>
                <a:gd name="T32" fmla="*/ 335 w 335"/>
                <a:gd name="T33" fmla="*/ 21 h 94"/>
                <a:gd name="T34" fmla="*/ 267 w 335"/>
                <a:gd name="T35" fmla="*/ 25 h 94"/>
                <a:gd name="T36" fmla="*/ 210 w 335"/>
                <a:gd name="T37" fmla="*/ 46 h 94"/>
                <a:gd name="T38" fmla="*/ 22 w 335"/>
                <a:gd name="T39" fmla="*/ 0 h 94"/>
                <a:gd name="T40" fmla="*/ 0 w 335"/>
                <a:gd name="T41" fmla="*/ 30 h 94"/>
                <a:gd name="T42" fmla="*/ 120 w 335"/>
                <a:gd name="T43" fmla="*/ 94 h 94"/>
                <a:gd name="T44" fmla="*/ 123 w 335"/>
                <a:gd name="T45" fmla="*/ 94 h 94"/>
                <a:gd name="T46" fmla="*/ 125 w 335"/>
                <a:gd name="T47" fmla="*/ 94 h 94"/>
                <a:gd name="T48" fmla="*/ 127 w 335"/>
                <a:gd name="T49" fmla="*/ 94 h 94"/>
                <a:gd name="T50" fmla="*/ 129 w 335"/>
                <a:gd name="T5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91" name="Freeform 79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2 w 279"/>
                <a:gd name="T1" fmla="*/ 0 h 83"/>
                <a:gd name="T2" fmla="*/ 1 w 279"/>
                <a:gd name="T3" fmla="*/ 1 h 83"/>
                <a:gd name="T4" fmla="*/ 0 w 279"/>
                <a:gd name="T5" fmla="*/ 6 h 83"/>
                <a:gd name="T6" fmla="*/ 1 w 279"/>
                <a:gd name="T7" fmla="*/ 11 h 83"/>
                <a:gd name="T8" fmla="*/ 7 w 279"/>
                <a:gd name="T9" fmla="*/ 15 h 83"/>
                <a:gd name="T10" fmla="*/ 22 w 279"/>
                <a:gd name="T11" fmla="*/ 22 h 83"/>
                <a:gd name="T12" fmla="*/ 38 w 279"/>
                <a:gd name="T13" fmla="*/ 29 h 83"/>
                <a:gd name="T14" fmla="*/ 55 w 279"/>
                <a:gd name="T15" fmla="*/ 36 h 83"/>
                <a:gd name="T16" fmla="*/ 74 w 279"/>
                <a:gd name="T17" fmla="*/ 43 h 83"/>
                <a:gd name="T18" fmla="*/ 92 w 279"/>
                <a:gd name="T19" fmla="*/ 50 h 83"/>
                <a:gd name="T20" fmla="*/ 112 w 279"/>
                <a:gd name="T21" fmla="*/ 55 h 83"/>
                <a:gd name="T22" fmla="*/ 130 w 279"/>
                <a:gd name="T23" fmla="*/ 61 h 83"/>
                <a:gd name="T24" fmla="*/ 150 w 279"/>
                <a:gd name="T25" fmla="*/ 67 h 83"/>
                <a:gd name="T26" fmla="*/ 168 w 279"/>
                <a:gd name="T27" fmla="*/ 72 h 83"/>
                <a:gd name="T28" fmla="*/ 187 w 279"/>
                <a:gd name="T29" fmla="*/ 75 h 83"/>
                <a:gd name="T30" fmla="*/ 204 w 279"/>
                <a:gd name="T31" fmla="*/ 79 h 83"/>
                <a:gd name="T32" fmla="*/ 221 w 279"/>
                <a:gd name="T33" fmla="*/ 81 h 83"/>
                <a:gd name="T34" fmla="*/ 238 w 279"/>
                <a:gd name="T35" fmla="*/ 83 h 83"/>
                <a:gd name="T36" fmla="*/ 252 w 279"/>
                <a:gd name="T37" fmla="*/ 83 h 83"/>
                <a:gd name="T38" fmla="*/ 266 w 279"/>
                <a:gd name="T39" fmla="*/ 83 h 83"/>
                <a:gd name="T40" fmla="*/ 279 w 279"/>
                <a:gd name="T41" fmla="*/ 82 h 83"/>
                <a:gd name="T42" fmla="*/ 276 w 279"/>
                <a:gd name="T43" fmla="*/ 81 h 83"/>
                <a:gd name="T44" fmla="*/ 267 w 279"/>
                <a:gd name="T45" fmla="*/ 80 h 83"/>
                <a:gd name="T46" fmla="*/ 255 w 279"/>
                <a:gd name="T47" fmla="*/ 77 h 83"/>
                <a:gd name="T48" fmla="*/ 238 w 279"/>
                <a:gd name="T49" fmla="*/ 73 h 83"/>
                <a:gd name="T50" fmla="*/ 218 w 279"/>
                <a:gd name="T51" fmla="*/ 69 h 83"/>
                <a:gd name="T52" fmla="*/ 195 w 279"/>
                <a:gd name="T53" fmla="*/ 64 h 83"/>
                <a:gd name="T54" fmla="*/ 172 w 279"/>
                <a:gd name="T55" fmla="*/ 58 h 83"/>
                <a:gd name="T56" fmla="*/ 147 w 279"/>
                <a:gd name="T57" fmla="*/ 52 h 83"/>
                <a:gd name="T58" fmla="*/ 121 w 279"/>
                <a:gd name="T59" fmla="*/ 45 h 83"/>
                <a:gd name="T60" fmla="*/ 97 w 279"/>
                <a:gd name="T61" fmla="*/ 38 h 83"/>
                <a:gd name="T62" fmla="*/ 73 w 279"/>
                <a:gd name="T63" fmla="*/ 32 h 83"/>
                <a:gd name="T64" fmla="*/ 52 w 279"/>
                <a:gd name="T65" fmla="*/ 26 h 83"/>
                <a:gd name="T66" fmla="*/ 34 w 279"/>
                <a:gd name="T67" fmla="*/ 19 h 83"/>
                <a:gd name="T68" fmla="*/ 19 w 279"/>
                <a:gd name="T69" fmla="*/ 12 h 83"/>
                <a:gd name="T70" fmla="*/ 8 w 279"/>
                <a:gd name="T71" fmla="*/ 6 h 83"/>
                <a:gd name="T72" fmla="*/ 2 w 279"/>
                <a:gd name="T7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792" name="Freeform 80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20 w 39"/>
                <a:gd name="T1" fmla="*/ 36 h 36"/>
                <a:gd name="T2" fmla="*/ 27 w 39"/>
                <a:gd name="T3" fmla="*/ 35 h 36"/>
                <a:gd name="T4" fmla="*/ 34 w 39"/>
                <a:gd name="T5" fmla="*/ 30 h 36"/>
                <a:gd name="T6" fmla="*/ 38 w 39"/>
                <a:gd name="T7" fmla="*/ 26 h 36"/>
                <a:gd name="T8" fmla="*/ 39 w 39"/>
                <a:gd name="T9" fmla="*/ 19 h 36"/>
                <a:gd name="T10" fmla="*/ 38 w 39"/>
                <a:gd name="T11" fmla="*/ 12 h 36"/>
                <a:gd name="T12" fmla="*/ 34 w 39"/>
                <a:gd name="T13" fmla="*/ 6 h 36"/>
                <a:gd name="T14" fmla="*/ 27 w 39"/>
                <a:gd name="T15" fmla="*/ 1 h 36"/>
                <a:gd name="T16" fmla="*/ 20 w 39"/>
                <a:gd name="T17" fmla="*/ 0 h 36"/>
                <a:gd name="T18" fmla="*/ 12 w 39"/>
                <a:gd name="T19" fmla="*/ 1 h 36"/>
                <a:gd name="T20" fmla="*/ 6 w 39"/>
                <a:gd name="T21" fmla="*/ 6 h 36"/>
                <a:gd name="T22" fmla="*/ 1 w 39"/>
                <a:gd name="T23" fmla="*/ 12 h 36"/>
                <a:gd name="T24" fmla="*/ 0 w 39"/>
                <a:gd name="T25" fmla="*/ 19 h 36"/>
                <a:gd name="T26" fmla="*/ 1 w 39"/>
                <a:gd name="T27" fmla="*/ 26 h 36"/>
                <a:gd name="T28" fmla="*/ 6 w 39"/>
                <a:gd name="T29" fmla="*/ 30 h 36"/>
                <a:gd name="T30" fmla="*/ 12 w 39"/>
                <a:gd name="T31" fmla="*/ 35 h 36"/>
                <a:gd name="T32" fmla="*/ 20 w 39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9793" name="Freeform 81"/>
          <p:cNvSpPr>
            <a:spLocks/>
          </p:cNvSpPr>
          <p:nvPr/>
        </p:nvSpPr>
        <p:spPr bwMode="auto">
          <a:xfrm flipH="1">
            <a:off x="6729413" y="1503363"/>
            <a:ext cx="731837" cy="1268412"/>
          </a:xfrm>
          <a:custGeom>
            <a:avLst/>
            <a:gdLst>
              <a:gd name="T0" fmla="*/ 0 w 680"/>
              <a:gd name="T1" fmla="*/ 953 h 953"/>
              <a:gd name="T2" fmla="*/ 522 w 680"/>
              <a:gd name="T3" fmla="*/ 476 h 953"/>
              <a:gd name="T4" fmla="*/ 680 w 68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953">
                <a:moveTo>
                  <a:pt x="0" y="953"/>
                </a:moveTo>
                <a:cubicBezTo>
                  <a:pt x="204" y="794"/>
                  <a:pt x="409" y="635"/>
                  <a:pt x="522" y="476"/>
                </a:cubicBezTo>
                <a:cubicBezTo>
                  <a:pt x="635" y="317"/>
                  <a:pt x="654" y="79"/>
                  <a:pt x="68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9798" name="Text Box 86"/>
          <p:cNvSpPr txBox="1">
            <a:spLocks noChangeArrowheads="1"/>
          </p:cNvSpPr>
          <p:nvPr/>
        </p:nvSpPr>
        <p:spPr bwMode="auto">
          <a:xfrm>
            <a:off x="7102475" y="890588"/>
            <a:ext cx="143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600"/>
              <a:t>Central server</a:t>
            </a:r>
            <a:endParaRPr lang="en-US" sz="1600"/>
          </a:p>
        </p:txBody>
      </p:sp>
      <p:sp>
        <p:nvSpPr>
          <p:cNvPr id="1139799" name="Text Box 87"/>
          <p:cNvSpPr txBox="1">
            <a:spLocks noChangeArrowheads="1"/>
          </p:cNvSpPr>
          <p:nvPr/>
        </p:nvSpPr>
        <p:spPr bwMode="auto">
          <a:xfrm>
            <a:off x="4868863" y="5915025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600"/>
              <a:t>1</a:t>
            </a:r>
            <a:r>
              <a:rPr lang="nb-NO" sz="1600" baseline="30000"/>
              <a:t>st</a:t>
            </a:r>
            <a:r>
              <a:rPr lang="nb-NO" sz="1600"/>
              <a:t> client</a:t>
            </a:r>
            <a:endParaRPr lang="en-US" sz="1600"/>
          </a:p>
        </p:txBody>
      </p:sp>
      <p:sp>
        <p:nvSpPr>
          <p:cNvPr id="1139800" name="Text Box 88"/>
          <p:cNvSpPr txBox="1">
            <a:spLocks noChangeArrowheads="1"/>
          </p:cNvSpPr>
          <p:nvPr/>
        </p:nvSpPr>
        <p:spPr bwMode="auto">
          <a:xfrm>
            <a:off x="7235825" y="5959475"/>
            <a:ext cx="987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600"/>
              <a:t>2</a:t>
            </a:r>
            <a:r>
              <a:rPr lang="nb-NO" sz="1600" baseline="30000"/>
              <a:t>nd</a:t>
            </a:r>
            <a:r>
              <a:rPr lang="nb-NO" sz="1600"/>
              <a:t> client</a:t>
            </a:r>
            <a:endParaRPr lang="en-US" sz="1600"/>
          </a:p>
        </p:txBody>
      </p:sp>
      <p:grpSp>
        <p:nvGrpSpPr>
          <p:cNvPr id="1139803" name="Group 91"/>
          <p:cNvGrpSpPr>
            <a:grpSpLocks/>
          </p:cNvGrpSpPr>
          <p:nvPr/>
        </p:nvGrpSpPr>
        <p:grpSpPr bwMode="auto">
          <a:xfrm>
            <a:off x="4797425" y="2663825"/>
            <a:ext cx="890588" cy="642938"/>
            <a:chOff x="2896" y="2246"/>
            <a:chExt cx="561" cy="405"/>
          </a:xfrm>
        </p:grpSpPr>
        <p:sp>
          <p:nvSpPr>
            <p:cNvPr id="1139804" name="Freeform 92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05" name="Freeform 93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06" name="Freeform 94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07" name="Freeform 95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08" name="Freeform 96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09" name="Freeform 97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0" name="Freeform 98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1" name="Freeform 99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2" name="Freeform 100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3" name="Freeform 101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4" name="Freeform 102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5" name="Freeform 103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6" name="Freeform 104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7" name="Freeform 105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8" name="Freeform 106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19" name="Freeform 107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0" name="Freeform 108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1" name="Freeform 109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2" name="Freeform 110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3" name="Freeform 11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4" name="Freeform 112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5" name="Freeform 11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6" name="Freeform 114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7" name="Freeform 115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8" name="Freeform 116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29" name="Freeform 117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30" name="Freeform 118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31" name="Freeform 119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32" name="Freeform 120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9833" name="Group 121"/>
          <p:cNvGrpSpPr>
            <a:grpSpLocks/>
          </p:cNvGrpSpPr>
          <p:nvPr/>
        </p:nvGrpSpPr>
        <p:grpSpPr bwMode="auto">
          <a:xfrm>
            <a:off x="7451725" y="2798763"/>
            <a:ext cx="890588" cy="642937"/>
            <a:chOff x="2896" y="2246"/>
            <a:chExt cx="561" cy="405"/>
          </a:xfrm>
        </p:grpSpPr>
        <p:sp>
          <p:nvSpPr>
            <p:cNvPr id="1139834" name="Freeform 122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35" name="Freeform 123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36" name="Freeform 124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37" name="Freeform 125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38" name="Freeform 126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39" name="Freeform 127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0" name="Freeform 128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1" name="Freeform 129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2" name="Freeform 130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3" name="Freeform 131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4" name="Freeform 132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5" name="Freeform 133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6" name="Freeform 134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7" name="Freeform 135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8" name="Freeform 136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49" name="Freeform 137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0" name="Freeform 138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1" name="Freeform 139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2" name="Freeform 140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3" name="Freeform 14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4" name="Freeform 142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5" name="Freeform 14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6" name="Freeform 144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7" name="Freeform 145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8" name="Freeform 146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59" name="Freeform 147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60" name="Freeform 148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61" name="Freeform 149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862" name="Freeform 150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9863" name="Line 151"/>
          <p:cNvSpPr>
            <a:spLocks noChangeShapeType="1"/>
          </p:cNvSpPr>
          <p:nvPr/>
        </p:nvSpPr>
        <p:spPr bwMode="auto">
          <a:xfrm flipV="1">
            <a:off x="5202238" y="3338513"/>
            <a:ext cx="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39864" name="Line 152"/>
          <p:cNvSpPr>
            <a:spLocks noChangeShapeType="1"/>
          </p:cNvSpPr>
          <p:nvPr/>
        </p:nvSpPr>
        <p:spPr bwMode="auto">
          <a:xfrm flipV="1">
            <a:off x="7542213" y="3338513"/>
            <a:ext cx="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39865" name="Line 153"/>
          <p:cNvSpPr>
            <a:spLocks noChangeShapeType="1"/>
          </p:cNvSpPr>
          <p:nvPr/>
        </p:nvSpPr>
        <p:spPr bwMode="auto">
          <a:xfrm>
            <a:off x="5349875" y="3400425"/>
            <a:ext cx="0" cy="1665288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39866" name="Text Box 154"/>
          <p:cNvSpPr txBox="1">
            <a:spLocks noChangeArrowheads="1"/>
          </p:cNvSpPr>
          <p:nvPr/>
        </p:nvSpPr>
        <p:spPr bwMode="auto">
          <a:xfrm>
            <a:off x="4398963" y="3954463"/>
            <a:ext cx="754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400">
                <a:solidFill>
                  <a:srgbClr val="33CC33"/>
                </a:solidFill>
              </a:rPr>
              <a:t>Unicast</a:t>
            </a:r>
            <a:endParaRPr lang="en-US" sz="1400">
              <a:solidFill>
                <a:srgbClr val="33CC33"/>
              </a:solidFill>
            </a:endParaRPr>
          </a:p>
        </p:txBody>
      </p:sp>
      <p:sp>
        <p:nvSpPr>
          <p:cNvPr id="1139867" name="Line 155"/>
          <p:cNvSpPr>
            <a:spLocks noChangeShapeType="1"/>
          </p:cNvSpPr>
          <p:nvPr/>
        </p:nvSpPr>
        <p:spPr bwMode="auto">
          <a:xfrm>
            <a:off x="7677150" y="3384550"/>
            <a:ext cx="0" cy="1665288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39868" name="Text Box 156"/>
          <p:cNvSpPr txBox="1">
            <a:spLocks noChangeArrowheads="1"/>
          </p:cNvSpPr>
          <p:nvPr/>
        </p:nvSpPr>
        <p:spPr bwMode="auto">
          <a:xfrm>
            <a:off x="7766050" y="3992563"/>
            <a:ext cx="754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400">
                <a:solidFill>
                  <a:srgbClr val="33CC33"/>
                </a:solidFill>
              </a:rPr>
              <a:t>Unicast</a:t>
            </a:r>
            <a:endParaRPr lang="en-US" sz="1400">
              <a:solidFill>
                <a:srgbClr val="33CC33"/>
              </a:solidFill>
            </a:endParaRPr>
          </a:p>
        </p:txBody>
      </p:sp>
      <p:pic>
        <p:nvPicPr>
          <p:cNvPr id="1139869" name="Picture 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5273675"/>
            <a:ext cx="3873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39872" name="Text Box 160"/>
          <p:cNvSpPr txBox="1">
            <a:spLocks noChangeArrowheads="1"/>
          </p:cNvSpPr>
          <p:nvPr/>
        </p:nvSpPr>
        <p:spPr bwMode="auto">
          <a:xfrm>
            <a:off x="4492625" y="2189163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600"/>
              <a:t>Prefix cache</a:t>
            </a:r>
            <a:endParaRPr lang="en-US" sz="1600"/>
          </a:p>
        </p:txBody>
      </p:sp>
      <p:sp>
        <p:nvSpPr>
          <p:cNvPr id="1139873" name="Text Box 161"/>
          <p:cNvSpPr txBox="1">
            <a:spLocks noChangeArrowheads="1"/>
          </p:cNvSpPr>
          <p:nvPr/>
        </p:nvSpPr>
        <p:spPr bwMode="auto">
          <a:xfrm>
            <a:off x="7707313" y="2406650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600"/>
              <a:t>Prefix cache</a:t>
            </a:r>
            <a:endParaRPr lang="en-US" sz="1600"/>
          </a:p>
        </p:txBody>
      </p:sp>
      <p:grpSp>
        <p:nvGrpSpPr>
          <p:cNvPr id="1139890" name="Group 178"/>
          <p:cNvGrpSpPr>
            <a:grpSpLocks/>
          </p:cNvGrpSpPr>
          <p:nvPr/>
        </p:nvGrpSpPr>
        <p:grpSpPr bwMode="auto">
          <a:xfrm>
            <a:off x="8377238" y="2813050"/>
            <a:ext cx="182562" cy="620713"/>
            <a:chOff x="5277" y="1772"/>
            <a:chExt cx="115" cy="391"/>
          </a:xfrm>
        </p:grpSpPr>
        <p:sp>
          <p:nvSpPr>
            <p:cNvPr id="1139875" name="Rectangle 163"/>
            <p:cNvSpPr>
              <a:spLocks noChangeArrowheads="1"/>
            </p:cNvSpPr>
            <p:nvPr/>
          </p:nvSpPr>
          <p:spPr bwMode="auto">
            <a:xfrm>
              <a:off x="5281" y="2065"/>
              <a:ext cx="110" cy="9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78" name="Rectangle 166"/>
            <p:cNvSpPr>
              <a:spLocks noChangeArrowheads="1"/>
            </p:cNvSpPr>
            <p:nvPr/>
          </p:nvSpPr>
          <p:spPr bwMode="auto">
            <a:xfrm>
              <a:off x="5277" y="1772"/>
              <a:ext cx="115" cy="3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9889" name="Group 177"/>
          <p:cNvGrpSpPr>
            <a:grpSpLocks/>
          </p:cNvGrpSpPr>
          <p:nvPr/>
        </p:nvGrpSpPr>
        <p:grpSpPr bwMode="auto">
          <a:xfrm>
            <a:off x="4584700" y="2774950"/>
            <a:ext cx="182563" cy="620713"/>
            <a:chOff x="2888" y="1748"/>
            <a:chExt cx="115" cy="391"/>
          </a:xfrm>
        </p:grpSpPr>
        <p:sp>
          <p:nvSpPr>
            <p:cNvPr id="1139879" name="Rectangle 167"/>
            <p:cNvSpPr>
              <a:spLocks noChangeArrowheads="1"/>
            </p:cNvSpPr>
            <p:nvPr/>
          </p:nvSpPr>
          <p:spPr bwMode="auto">
            <a:xfrm>
              <a:off x="2892" y="2041"/>
              <a:ext cx="110" cy="9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80" name="Rectangle 168"/>
            <p:cNvSpPr>
              <a:spLocks noChangeArrowheads="1"/>
            </p:cNvSpPr>
            <p:nvPr/>
          </p:nvSpPr>
          <p:spPr bwMode="auto">
            <a:xfrm>
              <a:off x="2888" y="1748"/>
              <a:ext cx="115" cy="3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9881" name="Line 169"/>
          <p:cNvSpPr>
            <a:spLocks noChangeShapeType="1"/>
          </p:cNvSpPr>
          <p:nvPr/>
        </p:nvSpPr>
        <p:spPr bwMode="auto">
          <a:xfrm flipH="1">
            <a:off x="6527800" y="1558925"/>
            <a:ext cx="82550" cy="1544638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39882" name="Freeform 170"/>
          <p:cNvSpPr>
            <a:spLocks/>
          </p:cNvSpPr>
          <p:nvPr/>
        </p:nvSpPr>
        <p:spPr bwMode="auto">
          <a:xfrm>
            <a:off x="5681663" y="3109913"/>
            <a:ext cx="846137" cy="1941512"/>
          </a:xfrm>
          <a:custGeom>
            <a:avLst/>
            <a:gdLst>
              <a:gd name="T0" fmla="*/ 533 w 533"/>
              <a:gd name="T1" fmla="*/ 0 h 1223"/>
              <a:gd name="T2" fmla="*/ 368 w 533"/>
              <a:gd name="T3" fmla="*/ 614 h 1223"/>
              <a:gd name="T4" fmla="*/ 0 w 533"/>
              <a:gd name="T5" fmla="*/ 1223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3" h="1223">
                <a:moveTo>
                  <a:pt x="533" y="0"/>
                </a:moveTo>
                <a:cubicBezTo>
                  <a:pt x="506" y="102"/>
                  <a:pt x="457" y="410"/>
                  <a:pt x="368" y="614"/>
                </a:cubicBezTo>
                <a:cubicBezTo>
                  <a:pt x="279" y="818"/>
                  <a:pt x="77" y="1096"/>
                  <a:pt x="0" y="1223"/>
                </a:cubicBezTo>
              </a:path>
            </a:pathLst>
          </a:custGeom>
          <a:noFill/>
          <a:ln w="63500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39883" name="Freeform 171"/>
          <p:cNvSpPr>
            <a:spLocks/>
          </p:cNvSpPr>
          <p:nvPr/>
        </p:nvSpPr>
        <p:spPr bwMode="auto">
          <a:xfrm>
            <a:off x="6502400" y="3103563"/>
            <a:ext cx="857250" cy="1925637"/>
          </a:xfrm>
          <a:custGeom>
            <a:avLst/>
            <a:gdLst>
              <a:gd name="T0" fmla="*/ 16 w 540"/>
              <a:gd name="T1" fmla="*/ 0 h 1213"/>
              <a:gd name="T2" fmla="*/ 87 w 540"/>
              <a:gd name="T3" fmla="*/ 642 h 1213"/>
              <a:gd name="T4" fmla="*/ 540 w 540"/>
              <a:gd name="T5" fmla="*/ 1213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1213">
                <a:moveTo>
                  <a:pt x="16" y="0"/>
                </a:moveTo>
                <a:cubicBezTo>
                  <a:pt x="28" y="107"/>
                  <a:pt x="0" y="440"/>
                  <a:pt x="87" y="642"/>
                </a:cubicBezTo>
                <a:cubicBezTo>
                  <a:pt x="174" y="844"/>
                  <a:pt x="446" y="1094"/>
                  <a:pt x="540" y="1213"/>
                </a:cubicBezTo>
              </a:path>
            </a:pathLst>
          </a:custGeom>
          <a:noFill/>
          <a:ln w="63500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endParaRPr lang="en-US"/>
          </a:p>
        </p:txBody>
      </p:sp>
      <p:sp>
        <p:nvSpPr>
          <p:cNvPr id="1139886" name="Rectangle 174"/>
          <p:cNvSpPr>
            <a:spLocks noChangeArrowheads="1"/>
          </p:cNvSpPr>
          <p:nvPr/>
        </p:nvSpPr>
        <p:spPr bwMode="auto">
          <a:xfrm>
            <a:off x="5738813" y="5165725"/>
            <a:ext cx="182562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795" name="Text Box 83"/>
          <p:cNvSpPr txBox="1">
            <a:spLocks noChangeArrowheads="1"/>
          </p:cNvSpPr>
          <p:nvPr/>
        </p:nvSpPr>
        <p:spPr bwMode="auto">
          <a:xfrm>
            <a:off x="7345363" y="1354138"/>
            <a:ext cx="10239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400">
                <a:solidFill>
                  <a:schemeClr val="folHlink"/>
                </a:solidFill>
              </a:rPr>
              <a:t>Batch</a:t>
            </a:r>
          </a:p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nb-NO" sz="1400">
                <a:solidFill>
                  <a:schemeClr val="folHlink"/>
                </a:solidFill>
              </a:rPr>
              <a:t>(multicast)</a:t>
            </a:r>
            <a:endParaRPr lang="en-US" sz="1400">
              <a:solidFill>
                <a:schemeClr val="folHlink"/>
              </a:solidFill>
            </a:endParaRPr>
          </a:p>
        </p:txBody>
      </p:sp>
      <p:grpSp>
        <p:nvGrpSpPr>
          <p:cNvPr id="1139895" name="Group 183"/>
          <p:cNvGrpSpPr>
            <a:grpSpLocks/>
          </p:cNvGrpSpPr>
          <p:nvPr/>
        </p:nvGrpSpPr>
        <p:grpSpPr bwMode="auto">
          <a:xfrm>
            <a:off x="5932488" y="1274763"/>
            <a:ext cx="182562" cy="620712"/>
            <a:chOff x="3737" y="803"/>
            <a:chExt cx="115" cy="391"/>
          </a:xfrm>
        </p:grpSpPr>
        <p:sp>
          <p:nvSpPr>
            <p:cNvPr id="1139893" name="Rectangle 181"/>
            <p:cNvSpPr>
              <a:spLocks noChangeArrowheads="1"/>
            </p:cNvSpPr>
            <p:nvPr/>
          </p:nvSpPr>
          <p:spPr bwMode="auto">
            <a:xfrm>
              <a:off x="3737" y="803"/>
              <a:ext cx="115" cy="3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892" name="Rectangle 180"/>
            <p:cNvSpPr>
              <a:spLocks noChangeArrowheads="1"/>
            </p:cNvSpPr>
            <p:nvPr/>
          </p:nvSpPr>
          <p:spPr bwMode="auto">
            <a:xfrm>
              <a:off x="3741" y="1096"/>
              <a:ext cx="110" cy="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9896" name="Rectangle 184"/>
          <p:cNvSpPr>
            <a:spLocks noChangeArrowheads="1"/>
          </p:cNvSpPr>
          <p:nvPr/>
        </p:nvSpPr>
        <p:spPr bwMode="auto">
          <a:xfrm>
            <a:off x="7127875" y="5446713"/>
            <a:ext cx="174625" cy="1508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9887" name="Rectangle 175"/>
          <p:cNvSpPr>
            <a:spLocks noChangeArrowheads="1"/>
          </p:cNvSpPr>
          <p:nvPr/>
        </p:nvSpPr>
        <p:spPr bwMode="auto">
          <a:xfrm>
            <a:off x="7124700" y="5119688"/>
            <a:ext cx="182563" cy="62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9897" name="Picture 18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2425" y="5026025"/>
            <a:ext cx="387350" cy="3889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7604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3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3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13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13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13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13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13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000"/>
                                        <p:tgtEl>
                                          <p:spTgt spid="1139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13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13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113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2.77778E-7 -0.0458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39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71" grpId="0" animBg="1"/>
      <p:bldP spid="1139793" grpId="0" animBg="1"/>
      <p:bldP spid="1139863" grpId="0" animBg="1"/>
      <p:bldP spid="1139864" grpId="0" animBg="1"/>
      <p:bldP spid="1139865" grpId="0" animBg="1"/>
      <p:bldP spid="1139865" grpId="1" animBg="1"/>
      <p:bldP spid="1139866" grpId="0"/>
      <p:bldP spid="1139866" grpId="1"/>
      <p:bldP spid="1139867" grpId="0" animBg="1"/>
      <p:bldP spid="1139867" grpId="1" animBg="1"/>
      <p:bldP spid="1139868" grpId="0"/>
      <p:bldP spid="1139868" grpId="1"/>
      <p:bldP spid="1139881" grpId="0" animBg="1"/>
      <p:bldP spid="1139882" grpId="0" animBg="1"/>
      <p:bldP spid="1139883" grpId="0" animBg="1"/>
      <p:bldP spid="1139886" grpId="0" animBg="1"/>
      <p:bldP spid="1139795" grpId="0"/>
      <p:bldP spid="1139896" grpId="0" animBg="1"/>
      <p:bldP spid="1139896" grpId="1" animBg="1"/>
      <p:bldP spid="1139887" grpId="0" animBg="1"/>
    </p:bldLst>
  </p:timing>
</p:sld>
</file>

<file path=ppt/theme/theme1.xml><?xml version="1.0" encoding="utf-8"?>
<a:theme xmlns:a="http://schemas.openxmlformats.org/drawingml/2006/main" name="styleJune2007">
  <a:themeElements>
    <a:clrScheme name="styleJune2007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tyleJune2007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charset="0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charset="0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tyleJune2007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June2007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June2007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June2007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June2007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June2007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28665</TotalTime>
  <Words>2822</Words>
  <Application>Microsoft Macintosh PowerPoint</Application>
  <PresentationFormat>On-screen Show (4:3)</PresentationFormat>
  <Paragraphs>884</Paragraphs>
  <Slides>46</Slides>
  <Notes>35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styleJune2007</vt:lpstr>
      <vt:lpstr>Equation</vt:lpstr>
      <vt:lpstr>Distribution – Part II</vt:lpstr>
      <vt:lpstr>Type IV – Distribution Systems</vt:lpstr>
      <vt:lpstr>Type IV – Distribution Systems</vt:lpstr>
      <vt:lpstr>Type IV – Distribution Systems</vt:lpstr>
      <vt:lpstr>Type IV – Distribution Systems</vt:lpstr>
      <vt:lpstr>Gleaning</vt:lpstr>
      <vt:lpstr>Gleaning</vt:lpstr>
      <vt:lpstr>Proxy Prefix Caching</vt:lpstr>
      <vt:lpstr>MCache</vt:lpstr>
      <vt:lpstr>Proxy Prefix Caching</vt:lpstr>
      <vt:lpstr>Periodic Multicasting with Pre–Storage</vt:lpstr>
      <vt:lpstr>Periodic Multicasting with Pre–Storage</vt:lpstr>
      <vt:lpstr>Type IV – Distribution Systems</vt:lpstr>
      <vt:lpstr>Autonomous servers</vt:lpstr>
      <vt:lpstr>Simulation</vt:lpstr>
      <vt:lpstr>Simulation</vt:lpstr>
      <vt:lpstr>Simulation</vt:lpstr>
      <vt:lpstr>Caching Strategies</vt:lpstr>
      <vt:lpstr>Caching Strategies</vt:lpstr>
      <vt:lpstr>Simulation</vt:lpstr>
      <vt:lpstr>Effects of caching strategies on user hit rates</vt:lpstr>
      <vt:lpstr>Effects of caching strategies on throughput</vt:lpstr>
      <vt:lpstr>Effects of number of movies on uplink usage</vt:lpstr>
      <vt:lpstr>Effects of number of movies on hit ratio</vt:lpstr>
      <vt:lpstr>Effects of user numbers on refusal probabilities</vt:lpstr>
      <vt:lpstr>Effects of user numbers on refusal probabilities</vt:lpstr>
      <vt:lpstr>Bandwidth effect of daytime variations</vt:lpstr>
      <vt:lpstr>Hint–based Caching</vt:lpstr>
      <vt:lpstr>Simulation: Summary</vt:lpstr>
      <vt:lpstr>Coordinated servers</vt:lpstr>
      <vt:lpstr>Distribution Architectures</vt:lpstr>
      <vt:lpstr>Distribution Architectures</vt:lpstr>
      <vt:lpstr>Distribution Architectures</vt:lpstr>
      <vt:lpstr>Distribution Architectures</vt:lpstr>
      <vt:lpstr>Distribution Architectures</vt:lpstr>
      <vt:lpstr>Distribution Architectures: l–Patching</vt:lpstr>
      <vt:lpstr>Distribution Architectures: l–Patching</vt:lpstr>
      <vt:lpstr>Distribution Architectures: l–Patching</vt:lpstr>
      <vt:lpstr>Distribution Architectures: Gleaning</vt:lpstr>
      <vt:lpstr>Distribution Architectures: Gleaning</vt:lpstr>
      <vt:lpstr>Distribution Architectures: MPatch</vt:lpstr>
      <vt:lpstr>Distribution Architectures: MPatch</vt:lpstr>
      <vt:lpstr>Approaches</vt:lpstr>
      <vt:lpstr>Distribution Architectures</vt:lpstr>
      <vt:lpstr>Summary  </vt:lpstr>
      <vt:lpstr>References</vt:lpstr>
    </vt:vector>
  </TitlesOfParts>
  <Company>ifi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Carsten Griwodz</cp:lastModifiedBy>
  <cp:revision>1751</cp:revision>
  <cp:lastPrinted>2007-09-29T04:18:19Z</cp:lastPrinted>
  <dcterms:created xsi:type="dcterms:W3CDTF">2002-03-06T07:53:27Z</dcterms:created>
  <dcterms:modified xsi:type="dcterms:W3CDTF">2010-10-22T08:35:26Z</dcterms:modified>
</cp:coreProperties>
</file>