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Default Extension="xls" ContentType="application/vnd.ms-exce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1" r:id="rId1"/>
    <p:sldMasterId id="2147483769" r:id="rId2"/>
    <p:sldMasterId id="2147483773" r:id="rId3"/>
  </p:sldMasterIdLst>
  <p:notesMasterIdLst>
    <p:notesMasterId r:id="rId28"/>
  </p:notesMasterIdLst>
  <p:handoutMasterIdLst>
    <p:handoutMasterId r:id="rId29"/>
  </p:handoutMasterIdLst>
  <p:sldIdLst>
    <p:sldId id="431" r:id="rId4"/>
    <p:sldId id="499" r:id="rId5"/>
    <p:sldId id="490" r:id="rId6"/>
    <p:sldId id="496" r:id="rId7"/>
    <p:sldId id="498" r:id="rId8"/>
    <p:sldId id="434" r:id="rId9"/>
    <p:sldId id="488" r:id="rId10"/>
    <p:sldId id="494" r:id="rId11"/>
    <p:sldId id="514" r:id="rId12"/>
    <p:sldId id="495" r:id="rId13"/>
    <p:sldId id="506" r:id="rId14"/>
    <p:sldId id="515" r:id="rId15"/>
    <p:sldId id="500" r:id="rId16"/>
    <p:sldId id="516" r:id="rId17"/>
    <p:sldId id="517" r:id="rId18"/>
    <p:sldId id="518" r:id="rId19"/>
    <p:sldId id="519" r:id="rId20"/>
    <p:sldId id="520" r:id="rId21"/>
    <p:sldId id="502" r:id="rId22"/>
    <p:sldId id="508" r:id="rId23"/>
    <p:sldId id="509" r:id="rId24"/>
    <p:sldId id="511" r:id="rId25"/>
    <p:sldId id="504" r:id="rId26"/>
    <p:sldId id="521" r:id="rId27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  <a:srgbClr val="66CCFF"/>
    <a:srgbClr val="C0C0C0"/>
    <a:srgbClr val="DDDDDD"/>
    <a:srgbClr val="CC0000"/>
    <a:srgbClr val="FF9933"/>
    <a:srgbClr val="80808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12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UDP</a:t>
            </a:r>
            <a:r>
              <a:rPr lang="en-US" baseline="0" dirty="0" smtClean="0"/>
              <a:t> traffic in % of TCP traffic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Bytes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solidFill>
                <a:srgbClr val="3366FF"/>
              </a:solidFill>
              <a:ln>
                <a:noFill/>
              </a:ln>
            </c:spPr>
          </c:marker>
          <c:cat>
            <c:numRef>
              <c:f>Sheet1!$A$2:$A$9</c:f>
              <c:numCache>
                <c:formatCode>mmm\-yy</c:formatCode>
                <c:ptCount val="8"/>
                <c:pt idx="0">
                  <c:v>37469.0</c:v>
                </c:pt>
                <c:pt idx="1">
                  <c:v>37622.0</c:v>
                </c:pt>
                <c:pt idx="2">
                  <c:v>38808.0</c:v>
                </c:pt>
                <c:pt idx="3">
                  <c:v>39022.0</c:v>
                </c:pt>
                <c:pt idx="4">
                  <c:v>39600.0</c:v>
                </c:pt>
                <c:pt idx="5">
                  <c:v>39845.0</c:v>
                </c:pt>
                <c:pt idx="6">
                  <c:v>39814.0</c:v>
                </c:pt>
                <c:pt idx="7">
                  <c:v>39846.0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3.0</c:v>
                </c:pt>
                <c:pt idx="1">
                  <c:v>5.0</c:v>
                </c:pt>
                <c:pt idx="2">
                  <c:v>2.0</c:v>
                </c:pt>
                <c:pt idx="3">
                  <c:v>3.0</c:v>
                </c:pt>
                <c:pt idx="4">
                  <c:v>5.0</c:v>
                </c:pt>
                <c:pt idx="5">
                  <c:v>7.0</c:v>
                </c:pt>
                <c:pt idx="6">
                  <c:v>11.0</c:v>
                </c:pt>
                <c:pt idx="7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Packets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0" prst="relaxedInset"/>
              </a:sp3d>
            </c:spPr>
          </c:marker>
          <c:cat>
            <c:numRef>
              <c:f>Sheet1!$A$2:$A$9</c:f>
              <c:numCache>
                <c:formatCode>mmm\-yy</c:formatCode>
                <c:ptCount val="8"/>
                <c:pt idx="0">
                  <c:v>37469.0</c:v>
                </c:pt>
                <c:pt idx="1">
                  <c:v>37622.0</c:v>
                </c:pt>
                <c:pt idx="2">
                  <c:v>38808.0</c:v>
                </c:pt>
                <c:pt idx="3">
                  <c:v>39022.0</c:v>
                </c:pt>
                <c:pt idx="4">
                  <c:v>39600.0</c:v>
                </c:pt>
                <c:pt idx="5">
                  <c:v>39845.0</c:v>
                </c:pt>
                <c:pt idx="6">
                  <c:v>39814.0</c:v>
                </c:pt>
                <c:pt idx="7">
                  <c:v>39846.0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11.0</c:v>
                </c:pt>
                <c:pt idx="1">
                  <c:v>12.0</c:v>
                </c:pt>
                <c:pt idx="2">
                  <c:v>6.0</c:v>
                </c:pt>
                <c:pt idx="3">
                  <c:v>8.0</c:v>
                </c:pt>
                <c:pt idx="4">
                  <c:v>14.0</c:v>
                </c:pt>
                <c:pt idx="5">
                  <c:v>19.0</c:v>
                </c:pt>
                <c:pt idx="6">
                  <c:v>21.0</c:v>
                </c:pt>
                <c:pt idx="7">
                  <c:v>20.0</c:v>
                </c:pt>
              </c:numCache>
            </c:numRef>
          </c:val>
        </c:ser>
        <c:marker val="1"/>
        <c:axId val="802016248"/>
        <c:axId val="807084056"/>
      </c:lineChart>
      <c:dateAx>
        <c:axId val="802016248"/>
        <c:scaling>
          <c:orientation val="minMax"/>
        </c:scaling>
        <c:axPos val="b"/>
        <c:numFmt formatCode="[$-414]mmmm\ yyyy;@" sourceLinked="0"/>
        <c:tickLblPos val="nextTo"/>
        <c:crossAx val="807084056"/>
        <c:crosses val="autoZero"/>
        <c:lblOffset val="100"/>
        <c:baseTimeUnit val="days"/>
      </c:dateAx>
      <c:valAx>
        <c:axId val="807084056"/>
        <c:scaling>
          <c:orientation val="minMax"/>
        </c:scaling>
        <c:axPos val="l"/>
        <c:majorGridlines/>
        <c:numFmt formatCode="General" sourceLinked="1"/>
        <c:tickLblPos val="nextTo"/>
        <c:crossAx val="802016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5322565-063B-A84E-98E7-21D2110C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5E0B91A-5566-2948-8512-491F8B21B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6A093-9A53-DA48-B17E-59BD3E981F46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13740D39-6271-614B-B798-03EF0743CB03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16EEF513-4D91-EA4A-BF2B-65CA3ADABBE2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100" dirty="0" smtClean="0">
                <a:ea typeface="ＭＳ Ｐゴシック" pitchFamily="1" charset="-128"/>
                <a:cs typeface="ＭＳ Ｐゴシック" pitchFamily="1" charset="-128"/>
              </a:rPr>
              <a:t>Developed for wireless networks with many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100" dirty="0" smtClean="0"/>
              <a:t>Losses in wireless networks are often </a:t>
            </a:r>
            <a:r>
              <a:rPr lang="en-US" sz="1100" b="1" dirty="0" smtClean="0">
                <a:solidFill>
                  <a:schemeClr val="hlink"/>
                </a:solidFill>
              </a:rPr>
              <a:t>non-congestion losses</a:t>
            </a:r>
            <a:r>
              <a:rPr lang="en-US" sz="1100" dirty="0" smtClean="0"/>
              <a:t>: corruption losses</a:t>
            </a:r>
            <a:endParaRPr lang="en-US" sz="11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z="1100" dirty="0" smtClean="0">
                <a:ea typeface="ＭＳ Ｐゴシック" pitchFamily="1" charset="-128"/>
                <a:cs typeface="ＭＳ Ｐゴシック" pitchFamily="1" charset="-128"/>
              </a:rPr>
              <a:t>TCP Westwood assumption</a:t>
            </a:r>
          </a:p>
          <a:p>
            <a:pPr lvl="1" eaLnBrk="1" hangingPunct="1"/>
            <a:r>
              <a:rPr lang="en-US" sz="1100" dirty="0" smtClean="0"/>
              <a:t>Immediately before the loss, TCPW was very close to its fair share. Therefore, on triple </a:t>
            </a:r>
            <a:r>
              <a:rPr lang="en-US" sz="1100" dirty="0" err="1" smtClean="0"/>
              <a:t>ACKs</a:t>
            </a:r>
            <a:r>
              <a:rPr lang="en-US" sz="1100" dirty="0" smtClean="0"/>
              <a:t> and </a:t>
            </a:r>
            <a:r>
              <a:rPr lang="en-US" sz="1100" dirty="0" err="1" smtClean="0"/>
              <a:t>DUPACKs</a:t>
            </a:r>
            <a:r>
              <a:rPr lang="en-US" sz="1100" dirty="0" smtClean="0"/>
              <a:t>, a state of congestion is reached and the previously used bandwidth is used for the congestion window size (not halving!)</a:t>
            </a:r>
            <a:endParaRPr lang="en-US" sz="11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4DFD4498-B191-8F43-8928-73FB9F0C239D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6A093-9A53-DA48-B17E-59BD3E981F46}" type="slidenum">
              <a:rPr lang="en-US"/>
              <a:pPr/>
              <a:t>11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88569-6070-914A-B668-465CBF9B8756}" type="slidenum">
              <a:rPr lang="en-US"/>
              <a:pPr/>
              <a:t>12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F17A44-AF65-954F-B233-058E38E92F42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FE4AB-9214-BE49-97A2-974B9FD0DBE4}" type="slidenum">
              <a:rPr lang="en-US"/>
              <a:pPr/>
              <a:t>14</a:t>
            </a:fld>
            <a:endParaRPr lang="en-US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ED2DCFF3-A2BE-A34B-A346-1050EB9E3517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710CE18B-ABE2-6B45-AC28-390A773BA571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Clr>
                <a:srgbClr val="800080"/>
              </a:buClr>
            </a:pPr>
            <a:fld id="{BD5C8A7E-AD1E-224C-8226-4A74543258C8}" type="slidenum">
              <a:rPr lang="en-US">
                <a:solidFill>
                  <a:prstClr val="black"/>
                </a:solidFill>
              </a:rPr>
              <a:pPr>
                <a:buClr>
                  <a:srgbClr val="800080"/>
                </a:buClr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182B1-72DF-F84F-97A3-ECD471C65DA2}" type="slidenum">
              <a:rPr lang="en-US"/>
              <a:pPr/>
              <a:t>18</a:t>
            </a:fld>
            <a:endParaRPr lang="en-U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66775"/>
            <a:ext cx="4495800" cy="2747963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67138"/>
            <a:ext cx="4495800" cy="2747962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 dirty="0" smtClean="0">
                <a:latin typeface="Arial" charset="0"/>
              </a:rPr>
              <a:t>INF5071 </a:t>
            </a:r>
            <a:r>
              <a:rPr lang="en-US" sz="900" b="0" baseline="0" dirty="0" smtClean="0">
                <a:latin typeface="Arial" charset="0"/>
              </a:rPr>
              <a:t> – </a:t>
            </a:r>
            <a:r>
              <a:rPr lang="en-US" sz="900" b="0" dirty="0" smtClean="0">
                <a:latin typeface="Arial" charset="0"/>
              </a:rPr>
              <a:t> </a:t>
            </a:r>
            <a:r>
              <a:rPr lang="en-US" sz="900" b="0" dirty="0" smtClean="0">
                <a:latin typeface="Arial" charset="0"/>
              </a:rPr>
              <a:t>Carsten </a:t>
            </a:r>
            <a:r>
              <a:rPr lang="en-US" sz="900" b="0" dirty="0">
                <a:latin typeface="Arial" charset="0"/>
              </a:rPr>
              <a:t>Griwodz &amp;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pic>
        <p:nvPicPr>
          <p:cNvPr id="1031" name="Picture 3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38" descr="Picture2"/>
          <p:cNvPicPr>
            <a:picLocks noChangeAspect="1" noChangeArrowheads="1"/>
          </p:cNvPicPr>
          <p:nvPr userDrawn="1"/>
        </p:nvPicPr>
        <p:blipFill>
          <a:blip r:embed="rId16"/>
          <a:srcRect r="65739"/>
          <a:stretch>
            <a:fillRect/>
          </a:stretch>
        </p:blipFill>
        <p:spPr bwMode="auto">
          <a:xfrm>
            <a:off x="15875" y="6572250"/>
            <a:ext cx="311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kumimoji="1" lang="en-US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pitchFamily="1" charset="0"/>
              </a:rPr>
              <a:t>INF5071</a:t>
            </a:r>
            <a:r>
              <a:rPr lang="en-US" sz="900" b="0" baseline="0" dirty="0" smtClean="0">
                <a:solidFill>
                  <a:srgbClr val="000000"/>
                </a:solidFill>
                <a:latin typeface="Arial" pitchFamily="1" charset="0"/>
              </a:rPr>
              <a:t> – </a:t>
            </a:r>
            <a:r>
              <a:rPr lang="en-US" sz="900" b="0" dirty="0" smtClean="0">
                <a:solidFill>
                  <a:srgbClr val="000000"/>
                </a:solidFill>
                <a:latin typeface="Arial" pitchFamily="1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latin typeface="Arial" pitchFamily="1" charset="0"/>
              </a:rPr>
              <a:t>Carsten Griwodz &amp; Pål Halvorsen</a:t>
            </a:r>
          </a:p>
        </p:txBody>
      </p:sp>
      <p:sp>
        <p:nvSpPr>
          <p:cNvPr id="1487878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nb-NO" sz="2400" b="0">
              <a:solidFill>
                <a:srgbClr val="000000"/>
              </a:solidFill>
              <a:latin typeface="Tahoma" pitchFamily="1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87880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>
              <a:solidFill>
                <a:srgbClr val="000000"/>
              </a:solidFill>
              <a:latin typeface="Tahoma" pitchFamily="1" charset="0"/>
            </a:endParaRPr>
          </a:p>
        </p:txBody>
      </p:sp>
      <p:pic>
        <p:nvPicPr>
          <p:cNvPr id="1033" name="Picture 9" descr="Picture2"/>
          <p:cNvPicPr>
            <a:picLocks noChangeAspect="1" noChangeArrowheads="1"/>
          </p:cNvPicPr>
          <p:nvPr/>
        </p:nvPicPr>
        <p:blipFill>
          <a:blip r:embed="rId6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7882" name="Rectangle 10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nb-NO" sz="2400" b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Tahoma" pitchFamily="1" charset="0"/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1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1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1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ChangeArrowheads="1"/>
          </p:cNvSpPr>
          <p:nvPr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7877" name="Text Box 5"/>
          <p:cNvSpPr txBox="1">
            <a:spLocks noChangeArrowheads="1"/>
          </p:cNvSpPr>
          <p:nvPr/>
        </p:nvSpPr>
        <p:spPr bwMode="auto">
          <a:xfrm>
            <a:off x="1725613" y="6654800"/>
            <a:ext cx="5113337" cy="2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 dirty="0" smtClean="0">
                <a:solidFill>
                  <a:srgbClr val="000000"/>
                </a:solidFill>
                <a:latin typeface="Arial" pitchFamily="1" charset="0"/>
              </a:rPr>
              <a:t>INF5071</a:t>
            </a:r>
            <a:r>
              <a:rPr lang="en-US" sz="900" b="0" baseline="0" dirty="0" smtClean="0">
                <a:solidFill>
                  <a:srgbClr val="000000"/>
                </a:solidFill>
                <a:latin typeface="Arial" pitchFamily="1" charset="0"/>
              </a:rPr>
              <a:t> – </a:t>
            </a:r>
            <a:r>
              <a:rPr lang="en-US" sz="900" b="0" dirty="0" smtClean="0">
                <a:solidFill>
                  <a:srgbClr val="000000"/>
                </a:solidFill>
                <a:latin typeface="Arial" pitchFamily="1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latin typeface="Arial" pitchFamily="1" charset="0"/>
              </a:rPr>
              <a:t>Carsten Griwodz &amp; Pål Halvorsen</a:t>
            </a:r>
          </a:p>
        </p:txBody>
      </p:sp>
      <p:sp>
        <p:nvSpPr>
          <p:cNvPr id="1487878" name="Rectangle 6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nb-NO" sz="2400" b="0">
              <a:solidFill>
                <a:srgbClr val="000000"/>
              </a:solidFill>
              <a:latin typeface="Tahoma" pitchFamily="1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87880" name="Rectangle 8"/>
          <p:cNvSpPr>
            <a:spLocks noChangeArrowheads="1"/>
          </p:cNvSpPr>
          <p:nvPr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>
              <a:solidFill>
                <a:srgbClr val="000000"/>
              </a:solidFill>
              <a:latin typeface="Tahoma" pitchFamily="1" charset="0"/>
            </a:endParaRPr>
          </a:p>
        </p:txBody>
      </p:sp>
      <p:pic>
        <p:nvPicPr>
          <p:cNvPr id="1033" name="Picture 9" descr="Picture2"/>
          <p:cNvPicPr>
            <a:picLocks noChangeAspect="1" noChangeArrowheads="1"/>
          </p:cNvPicPr>
          <p:nvPr/>
        </p:nvPicPr>
        <p:blipFill>
          <a:blip r:embed="rId4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7882" name="Rectangle 10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/>
            <a:endParaRPr kumimoji="1" lang="nb-NO" sz="2400" b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87883" name="Text Box 11"/>
          <p:cNvSpPr txBox="1">
            <a:spLocks noChangeArrowheads="1"/>
          </p:cNvSpPr>
          <p:nvPr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Tahoma" pitchFamily="1" charset="0"/>
              </a:rPr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1" charset="2"/>
        <a:buChar char="§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1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1" charset="2"/>
        <a:buChar char="§"/>
        <a:defRPr sz="19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1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alh/SYNC/MiSMoSS/slides/courses/INF5071/H10/latency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97_-_2004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png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video" Target="file://localhost/Users/paalh/SYNC/MiSMoSS/slides/courses/INF5071/H10/Animation_480x320-25_PAT0.mp4" TargetMode="External"/><Relationship Id="rId2" Type="http://schemas.openxmlformats.org/officeDocument/2006/relationships/video" Target="file://localhost/Users/paalh/SYNC/MiSMoSS/slides/courses/INF5071/H10/Animation_480x320-25_PAT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1751013"/>
            <a:ext cx="8191500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Introduction</a:t>
            </a: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,</a:t>
            </a: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Motivation &amp; Assignment 1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fld id="{C71B7466-9DC1-8F46-8434-0AC39F3D8E05}" type="datetime4">
              <a:rPr lang="en-US" smtClean="0"/>
              <a:pPr eaLnBrk="1" hangingPunct="1"/>
              <a:t>August 27, 2012</a:t>
            </a:fld>
            <a:endParaRPr lang="en-US" dirty="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1233488"/>
            <a:ext cx="6261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INF5071 </a:t>
            </a:r>
            <a:r>
              <a:rPr lang="en-US" sz="2000" dirty="0">
                <a:solidFill>
                  <a:schemeClr val="tx2"/>
                </a:solidFill>
              </a:rPr>
              <a:t>– Performance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Failing </a:t>
            </a:r>
            <a:r>
              <a:rPr lang="en-US" smtClean="0"/>
              <a:t>to meet the </a:t>
            </a:r>
            <a:r>
              <a:rPr lang="en-US" sz="3200" b="1" smtClean="0">
                <a:solidFill>
                  <a:srgbClr val="FF0000"/>
                </a:solidFill>
              </a:rPr>
              <a:t>Technical Challenges</a:t>
            </a:r>
            <a:r>
              <a:rPr lang="en-US" sz="3200" smtClean="0"/>
              <a:t>…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638175" y="4832350"/>
            <a:ext cx="79431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0" dirty="0"/>
              <a:t>… influence the game </a:t>
            </a:r>
            <a:r>
              <a:rPr lang="en-US" sz="2600" b="0" dirty="0" smtClean="0"/>
              <a:t>experience –   latency can kill! </a:t>
            </a:r>
            <a:br>
              <a:rPr lang="en-US" sz="2600" b="0" dirty="0" smtClean="0"/>
            </a:br>
            <a:endParaRPr lang="en-US" sz="2600" b="0" dirty="0" smtClean="0"/>
          </a:p>
          <a:p>
            <a:r>
              <a:rPr lang="en-US" sz="2600" b="0" dirty="0" smtClean="0">
                <a:sym typeface="Wingdings"/>
              </a:rPr>
              <a:t>		</a:t>
            </a:r>
            <a:r>
              <a:rPr lang="en-US" sz="2600" b="0" dirty="0" err="1" smtClean="0">
                <a:sym typeface="Wingdings"/>
              </a:rPr>
              <a:t></a:t>
            </a:r>
            <a:r>
              <a:rPr lang="en-US" sz="2600" b="0" dirty="0" smtClean="0">
                <a:sym typeface="Wingdings"/>
              </a:rPr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annoyed users</a:t>
            </a:r>
            <a:endParaRPr lang="en-US" sz="2600" b="0" dirty="0"/>
          </a:p>
        </p:txBody>
      </p:sp>
      <p:pic>
        <p:nvPicPr>
          <p:cNvPr id="96260" name="Picture 4" descr="/Users/paalh/SYNC/MiSMoSS/slides/courses/INF5071/H10/latency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27275" y="1257300"/>
            <a:ext cx="45862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4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924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0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6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962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751013"/>
            <a:ext cx="740727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Data transport</a:t>
            </a: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1233488"/>
            <a:ext cx="6261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INF5071 </a:t>
            </a:r>
            <a:r>
              <a:rPr lang="en-US" sz="2000" dirty="0">
                <a:solidFill>
                  <a:schemeClr val="tx2"/>
                </a:solidFill>
              </a:rPr>
              <a:t>– Performance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QoS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vs.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Non-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QoS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Approaches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Internet </a:t>
            </a:r>
            <a:r>
              <a:rPr lang="en-US" sz="2400" b="1" dirty="0" smtClean="0">
                <a:ea typeface="ＭＳ Ｐゴシック" pitchFamily="1" charset="-128"/>
                <a:cs typeface="ＭＳ Ｐゴシック" pitchFamily="1" charset="-128"/>
              </a:rPr>
              <a:t>with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 network </a:t>
            </a:r>
            <a:r>
              <a:rPr lang="en-US" sz="2400" dirty="0" err="1" smtClean="0">
                <a:ea typeface="ＭＳ Ｐゴシック" pitchFamily="1" charset="-128"/>
                <a:cs typeface="ＭＳ Ｐゴシック" pitchFamily="1" charset="-128"/>
              </a:rPr>
              <a:t>QoS</a:t>
            </a: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 support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dirty="0" smtClean="0"/>
              <a:t>Application must specify their needs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dirty="0" smtClean="0"/>
              <a:t>Internet </a:t>
            </a:r>
            <a:r>
              <a:rPr lang="en-US" sz="2000" dirty="0" smtClean="0">
                <a:solidFill>
                  <a:schemeClr val="folHlink"/>
                </a:solidFill>
              </a:rPr>
              <a:t>infrastructure must change</a:t>
            </a:r>
            <a:r>
              <a:rPr lang="en-US" sz="2000" dirty="0" smtClean="0"/>
              <a:t> – negotiation of </a:t>
            </a:r>
            <a:r>
              <a:rPr lang="en-US" sz="2000" dirty="0" err="1" smtClean="0"/>
              <a:t>QoS</a:t>
            </a:r>
            <a:r>
              <a:rPr lang="en-US" sz="2000" dirty="0" smtClean="0"/>
              <a:t> parameters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dirty="0" smtClean="0"/>
              <a:t>Routers need </a:t>
            </a:r>
            <a:r>
              <a:rPr lang="en-US" sz="2000" dirty="0" smtClean="0">
                <a:solidFill>
                  <a:schemeClr val="folHlink"/>
                </a:solidFill>
              </a:rPr>
              <a:t>more features</a:t>
            </a:r>
          </a:p>
          <a:p>
            <a:pPr lvl="2" eaLnBrk="1" hangingPunct="1">
              <a:spcAft>
                <a:spcPct val="10000"/>
              </a:spcAft>
            </a:pPr>
            <a:r>
              <a:rPr lang="en-US" sz="1800" dirty="0" smtClean="0">
                <a:ea typeface="ＭＳ Ｐゴシック" pitchFamily="1" charset="-128"/>
              </a:rPr>
              <a:t>Keep </a:t>
            </a:r>
            <a:r>
              <a:rPr lang="en-US" sz="1800" dirty="0" err="1" smtClean="0">
                <a:ea typeface="ＭＳ Ｐゴシック" pitchFamily="1" charset="-128"/>
              </a:rPr>
              <a:t>QoS</a:t>
            </a:r>
            <a:r>
              <a:rPr lang="en-US" sz="1800" dirty="0" smtClean="0">
                <a:ea typeface="ＭＳ Ｐゴシック" pitchFamily="1" charset="-128"/>
              </a:rPr>
              <a:t>-related information</a:t>
            </a:r>
          </a:p>
          <a:p>
            <a:pPr lvl="2" eaLnBrk="1" hangingPunct="1">
              <a:spcAft>
                <a:spcPct val="10000"/>
              </a:spcAft>
            </a:pPr>
            <a:r>
              <a:rPr lang="en-US" sz="1800" dirty="0" smtClean="0">
                <a:ea typeface="ＭＳ Ｐゴシック" pitchFamily="1" charset="-128"/>
              </a:rPr>
              <a:t>Identify packets as </a:t>
            </a:r>
            <a:r>
              <a:rPr lang="en-US" sz="1800" dirty="0" err="1" smtClean="0">
                <a:ea typeface="ＭＳ Ｐゴシック" pitchFamily="1" charset="-128"/>
              </a:rPr>
              <a:t>QoS</a:t>
            </a:r>
            <a:r>
              <a:rPr lang="en-US" sz="1800" dirty="0" smtClean="0">
                <a:ea typeface="ＭＳ Ｐゴシック" pitchFamily="1" charset="-128"/>
              </a:rPr>
              <a:t>-worthy or not</a:t>
            </a:r>
          </a:p>
          <a:p>
            <a:pPr lvl="2" eaLnBrk="1" hangingPunct="1">
              <a:spcAft>
                <a:spcPct val="10000"/>
              </a:spcAft>
            </a:pPr>
            <a:r>
              <a:rPr lang="en-US" sz="1800" dirty="0" smtClean="0">
                <a:ea typeface="ＭＳ Ｐゴシック" pitchFamily="1" charset="-128"/>
              </a:rPr>
              <a:t>Treat packets differently keep routing consistent</a:t>
            </a:r>
            <a:br>
              <a:rPr lang="en-US" sz="1800" dirty="0" smtClean="0">
                <a:ea typeface="ＭＳ Ｐゴシック" pitchFamily="1" charset="-128"/>
              </a:rPr>
            </a:br>
            <a:endParaRPr lang="en-US" sz="1800" dirty="0" smtClean="0">
              <a:ea typeface="ＭＳ Ｐゴシック" pitchFamily="1" charset="-128"/>
            </a:endParaRP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ea typeface="ＭＳ Ｐゴシック" pitchFamily="1" charset="-128"/>
                <a:cs typeface="ＭＳ Ｐゴシック" pitchFamily="1" charset="-128"/>
              </a:rPr>
              <a:t>Internet </a:t>
            </a:r>
            <a:r>
              <a:rPr lang="en-US" sz="2400" b="1" dirty="0">
                <a:ea typeface="ＭＳ Ｐゴシック" pitchFamily="1" charset="-128"/>
                <a:cs typeface="ＭＳ Ｐゴシック" pitchFamily="1" charset="-128"/>
              </a:rPr>
              <a:t>without</a:t>
            </a: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 network </a:t>
            </a:r>
            <a:r>
              <a:rPr lang="en-US" sz="2400" dirty="0" err="1">
                <a:ea typeface="ＭＳ Ｐゴシック" pitchFamily="1" charset="-128"/>
                <a:cs typeface="ＭＳ Ｐゴシック" pitchFamily="1" charset="-128"/>
              </a:rPr>
              <a:t>QoS</a:t>
            </a: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 support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sz="2000" dirty="0"/>
              <a:t>Internet applications must cope with networking problems</a:t>
            </a:r>
          </a:p>
          <a:p>
            <a:pPr lvl="2" eaLnBrk="1" hangingPunct="1">
              <a:spcAft>
                <a:spcPct val="10000"/>
              </a:spcAft>
            </a:pPr>
            <a:r>
              <a:rPr lang="en-US" sz="1800" dirty="0">
                <a:ea typeface="ＭＳ Ｐゴシック" pitchFamily="1" charset="-128"/>
              </a:rPr>
              <a:t>Application itself or middleware</a:t>
            </a:r>
          </a:p>
          <a:p>
            <a:pPr lvl="2" eaLnBrk="1" hangingPunct="1">
              <a:spcAft>
                <a:spcPct val="10000"/>
              </a:spcAft>
            </a:pPr>
            <a:r>
              <a:rPr lang="en-US" sz="1800" dirty="0">
                <a:solidFill>
                  <a:schemeClr val="folHlink"/>
                </a:solidFill>
                <a:ea typeface="ＭＳ Ｐゴシック" pitchFamily="1" charset="-128"/>
              </a:rPr>
              <a:t>"Cope with"</a:t>
            </a:r>
            <a:r>
              <a:rPr lang="en-US" sz="1800" dirty="0">
                <a:ea typeface="ＭＳ Ｐゴシック" pitchFamily="1" charset="-128"/>
              </a:rPr>
              <a:t> means either … </a:t>
            </a:r>
          </a:p>
          <a:p>
            <a:pPr lvl="3" eaLnBrk="1" hangingPunct="1">
              <a:spcAft>
                <a:spcPct val="10000"/>
              </a:spcAft>
            </a:pPr>
            <a:r>
              <a:rPr lang="en-US" sz="1700" dirty="0">
                <a:ea typeface="ＭＳ Ｐゴシック" pitchFamily="1" charset="-128"/>
              </a:rPr>
              <a:t>… </a:t>
            </a:r>
            <a:r>
              <a:rPr lang="en-US" sz="1700" dirty="0">
                <a:solidFill>
                  <a:schemeClr val="folHlink"/>
                </a:solidFill>
                <a:ea typeface="ＭＳ Ｐゴシック" pitchFamily="1" charset="-128"/>
              </a:rPr>
              <a:t>“adapt to” </a:t>
            </a:r>
            <a:r>
              <a:rPr lang="en-US" sz="1700" dirty="0">
                <a:ea typeface="ＭＳ Ｐゴシック" pitchFamily="1" charset="-128"/>
              </a:rPr>
              <a:t>which must deal with TCP-like service variations</a:t>
            </a:r>
          </a:p>
          <a:p>
            <a:pPr lvl="3" eaLnBrk="1" hangingPunct="1">
              <a:spcAft>
                <a:spcPct val="10000"/>
              </a:spcAft>
            </a:pPr>
            <a:r>
              <a:rPr lang="en-US" sz="1700" dirty="0">
                <a:ea typeface="ＭＳ Ｐゴシック" pitchFamily="1" charset="-128"/>
              </a:rPr>
              <a:t>… </a:t>
            </a:r>
            <a:r>
              <a:rPr lang="en-US" sz="1700" dirty="0">
                <a:solidFill>
                  <a:schemeClr val="folHlink"/>
                </a:solidFill>
                <a:ea typeface="ＭＳ Ｐゴシック" pitchFamily="1" charset="-128"/>
              </a:rPr>
              <a:t>“don’t care about”</a:t>
            </a:r>
            <a:r>
              <a:rPr lang="en-US" sz="1700" dirty="0">
                <a:ea typeface="ＭＳ Ｐゴシック" pitchFamily="1" charset="-128"/>
              </a:rPr>
              <a:t> which is considered “unfair” and cannot work with TCP</a:t>
            </a:r>
            <a:br>
              <a:rPr lang="en-US" sz="1700" dirty="0">
                <a:ea typeface="ＭＳ Ｐゴシック" pitchFamily="1" charset="-128"/>
              </a:rPr>
            </a:br>
            <a:r>
              <a:rPr lang="en-US" sz="1700" dirty="0" smtClean="0">
                <a:ea typeface="ＭＳ Ｐゴシック" pitchFamily="1" charset="-128"/>
              </a:rPr>
              <a:t/>
            </a:r>
            <a:br>
              <a:rPr lang="en-US" sz="1700" dirty="0" smtClean="0">
                <a:ea typeface="ＭＳ Ｐゴシック" pitchFamily="1" charset="-128"/>
              </a:rPr>
            </a:br>
            <a:endParaRPr lang="en-US" sz="1700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UDP vs. TCP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8501"/>
            <a:ext cx="9144000" cy="1003300"/>
          </a:xfrm>
        </p:spPr>
        <p:txBody>
          <a:bodyPr/>
          <a:lstStyle/>
          <a:p>
            <a:pPr eaLnBrk="1" hangingPunct="1"/>
            <a:r>
              <a:rPr lang="en-US" dirty="0" smtClean="0"/>
              <a:t>Logs from CAIDA </a:t>
            </a:r>
            <a:r>
              <a:rPr lang="en-US" dirty="0"/>
              <a:t>–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Cooperative </a:t>
            </a:r>
            <a:r>
              <a:rPr lang="en-US" dirty="0"/>
              <a:t>Association for Internet Data Analysis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221277"/>
              </p:ext>
            </p:extLst>
          </p:nvPr>
        </p:nvGraphicFramePr>
        <p:xfrm>
          <a:off x="1447800" y="1651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15200" y="2565400"/>
            <a:ext cx="10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packets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7327900" y="3467100"/>
            <a:ext cx="78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bytes</a:t>
            </a:r>
            <a:endParaRPr lang="en-US" sz="2000" b="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30200" y="3035300"/>
            <a:ext cx="1983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% of TCP traffic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ea typeface="ＭＳ Ｐゴシック" pitchFamily="1" charset="-128"/>
                <a:cs typeface="ＭＳ Ｐゴシック" pitchFamily="1" charset="-128"/>
              </a:rPr>
              <a:t>TCP Friendliness:</a:t>
            </a:r>
            <a:br>
              <a:rPr lang="en-US" sz="2400"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400">
                <a:ea typeface="ＭＳ Ｐゴシック" pitchFamily="1" charset="-128"/>
                <a:cs typeface="ＭＳ Ｐゴシック" pitchFamily="1" charset="-128"/>
              </a:rPr>
              <a:t>The definition of good Internet behavior</a:t>
            </a:r>
            <a:endParaRPr lang="en-US" sz="320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Congestion Control</a:t>
            </a:r>
          </a:p>
          <a:p>
            <a:pPr eaLnBrk="1" hangingPunct="1"/>
            <a:endParaRPr lang="en-US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limits sending rate as a function of perceived network congestion</a:t>
            </a:r>
          </a:p>
          <a:p>
            <a:pPr lvl="1" eaLnBrk="1" hangingPunct="1"/>
            <a:r>
              <a:rPr lang="en-US"/>
              <a:t>little traffic – increase sending rate </a:t>
            </a:r>
          </a:p>
          <a:p>
            <a:pPr lvl="1" eaLnBrk="1" hangingPunct="1"/>
            <a:r>
              <a:rPr lang="en-US"/>
              <a:t>much traffic – reduce sending rate</a:t>
            </a:r>
            <a:br>
              <a:rPr lang="en-US"/>
            </a:br>
            <a:endParaRPr lang="en-US"/>
          </a:p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Congestion algorithm has three major “components”:</a:t>
            </a:r>
          </a:p>
          <a:p>
            <a:pPr lvl="1" eaLnBrk="1" hangingPunct="1"/>
            <a:r>
              <a:rPr lang="en-US"/>
              <a:t>additive-increase, multiplicative-decrease (AIMD)</a:t>
            </a:r>
          </a:p>
          <a:p>
            <a:pPr lvl="1" eaLnBrk="1" hangingPunct="1"/>
            <a:r>
              <a:rPr lang="en-US"/>
              <a:t>slow-start</a:t>
            </a:r>
          </a:p>
          <a:p>
            <a:pPr lvl="1" eaLnBrk="1" hangingPunct="1"/>
            <a:r>
              <a:rPr lang="en-US"/>
              <a:t>reaction to timeout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Congestion Control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988" y="954088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 sender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85763" y="1223963"/>
            <a:ext cx="0" cy="517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646238" y="1223963"/>
            <a:ext cx="0" cy="517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241425" y="954088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receiver</a:t>
            </a:r>
          </a:p>
        </p:txBody>
      </p:sp>
      <p:sp>
        <p:nvSpPr>
          <p:cNvPr id="1207303" name="Rectangle 7"/>
          <p:cNvSpPr>
            <a:spLocks noChangeArrowheads="1"/>
          </p:cNvSpPr>
          <p:nvPr/>
        </p:nvSpPr>
        <p:spPr bwMode="auto">
          <a:xfrm>
            <a:off x="460375" y="131445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04" name="Text Box 8"/>
          <p:cNvSpPr txBox="1">
            <a:spLocks noChangeArrowheads="1"/>
          </p:cNvSpPr>
          <p:nvPr/>
        </p:nvSpPr>
        <p:spPr bwMode="auto">
          <a:xfrm>
            <a:off x="4706938" y="863600"/>
            <a:ext cx="4410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Initially, the CONGESTION WINDOW </a:t>
            </a:r>
            <a:br>
              <a:rPr lang="en-US" sz="2000" b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is 1 MSS (message segment size)</a:t>
            </a:r>
            <a:endParaRPr lang="en-US" sz="2000" b="0">
              <a:solidFill>
                <a:srgbClr val="3333CC"/>
              </a:solidFill>
              <a:latin typeface="Tahoma" pitchFamily="1" charset="0"/>
            </a:endParaRPr>
          </a:p>
        </p:txBody>
      </p:sp>
      <p:cxnSp>
        <p:nvCxnSpPr>
          <p:cNvPr id="53257" name="AutoShape 9"/>
          <p:cNvCxnSpPr>
            <a:cxnSpLocks noChangeShapeType="1"/>
          </p:cNvCxnSpPr>
          <p:nvPr/>
        </p:nvCxnSpPr>
        <p:spPr bwMode="auto">
          <a:xfrm>
            <a:off x="296863" y="1314450"/>
            <a:ext cx="1587" cy="1214438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3258" name="Text Box 10"/>
          <p:cNvSpPr txBox="1">
            <a:spLocks noChangeArrowheads="1"/>
          </p:cNvSpPr>
          <p:nvPr/>
        </p:nvSpPr>
        <p:spPr bwMode="auto">
          <a:xfrm rot="-5400000">
            <a:off x="-115887" y="1528763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round 1</a:t>
            </a:r>
          </a:p>
        </p:txBody>
      </p:sp>
      <p:sp>
        <p:nvSpPr>
          <p:cNvPr id="1207307" name="Line 11"/>
          <p:cNvSpPr>
            <a:spLocks noChangeShapeType="1"/>
          </p:cNvSpPr>
          <p:nvPr/>
        </p:nvSpPr>
        <p:spPr bwMode="auto">
          <a:xfrm>
            <a:off x="657225" y="1358900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08" name="Line 12"/>
          <p:cNvSpPr>
            <a:spLocks noChangeShapeType="1"/>
          </p:cNvSpPr>
          <p:nvPr/>
        </p:nvSpPr>
        <p:spPr bwMode="auto">
          <a:xfrm flipH="1">
            <a:off x="431800" y="1943100"/>
            <a:ext cx="1169988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 rot="-5400000">
            <a:off x="-115887" y="2889250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round 2</a:t>
            </a:r>
          </a:p>
        </p:txBody>
      </p:sp>
      <p:sp>
        <p:nvSpPr>
          <p:cNvPr id="1207310" name="Rectangle 14"/>
          <p:cNvSpPr>
            <a:spLocks noChangeArrowheads="1"/>
          </p:cNvSpPr>
          <p:nvPr/>
        </p:nvSpPr>
        <p:spPr bwMode="auto">
          <a:xfrm>
            <a:off x="476250" y="2530475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1" name="Line 15"/>
          <p:cNvSpPr>
            <a:spLocks noChangeShapeType="1"/>
          </p:cNvSpPr>
          <p:nvPr/>
        </p:nvSpPr>
        <p:spPr bwMode="auto">
          <a:xfrm flipH="1">
            <a:off x="385763" y="3248025"/>
            <a:ext cx="12604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2" name="Rectangle 16"/>
          <p:cNvSpPr>
            <a:spLocks noChangeArrowheads="1"/>
          </p:cNvSpPr>
          <p:nvPr/>
        </p:nvSpPr>
        <p:spPr bwMode="auto">
          <a:xfrm>
            <a:off x="476250" y="3743325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3" name="Line 17"/>
          <p:cNvSpPr>
            <a:spLocks noChangeShapeType="1"/>
          </p:cNvSpPr>
          <p:nvPr/>
        </p:nvSpPr>
        <p:spPr bwMode="auto">
          <a:xfrm>
            <a:off x="701675" y="2574925"/>
            <a:ext cx="944563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 rot="-5400000">
            <a:off x="-115887" y="4202113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round 3</a:t>
            </a:r>
          </a:p>
        </p:txBody>
      </p:sp>
      <p:sp>
        <p:nvSpPr>
          <p:cNvPr id="1207315" name="Line 19"/>
          <p:cNvSpPr>
            <a:spLocks noChangeShapeType="1"/>
          </p:cNvSpPr>
          <p:nvPr/>
        </p:nvSpPr>
        <p:spPr bwMode="auto">
          <a:xfrm flipH="1">
            <a:off x="385763" y="4238625"/>
            <a:ext cx="1260475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6" name="Rectangle 20"/>
          <p:cNvSpPr>
            <a:spLocks noChangeArrowheads="1"/>
          </p:cNvSpPr>
          <p:nvPr/>
        </p:nvSpPr>
        <p:spPr bwMode="auto">
          <a:xfrm>
            <a:off x="476250" y="545465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7" name="Line 21"/>
          <p:cNvSpPr>
            <a:spLocks noChangeShapeType="1"/>
          </p:cNvSpPr>
          <p:nvPr/>
        </p:nvSpPr>
        <p:spPr bwMode="auto">
          <a:xfrm>
            <a:off x="701675" y="3786188"/>
            <a:ext cx="944563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18" name="Line 22"/>
          <p:cNvSpPr>
            <a:spLocks noChangeShapeType="1"/>
          </p:cNvSpPr>
          <p:nvPr/>
        </p:nvSpPr>
        <p:spPr bwMode="auto">
          <a:xfrm>
            <a:off x="701675" y="5499100"/>
            <a:ext cx="449263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3271" name="Text Box 23"/>
          <p:cNvSpPr txBox="1">
            <a:spLocks noChangeArrowheads="1"/>
          </p:cNvSpPr>
          <p:nvPr/>
        </p:nvSpPr>
        <p:spPr bwMode="auto">
          <a:xfrm rot="-5400000">
            <a:off x="-115887" y="5768975"/>
            <a:ext cx="61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round 4</a:t>
            </a:r>
          </a:p>
        </p:txBody>
      </p:sp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>
            <a:off x="296863" y="2530475"/>
            <a:ext cx="1587" cy="1214438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296863" y="3744913"/>
            <a:ext cx="0" cy="1709737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3274" name="AutoShape 26"/>
          <p:cNvCxnSpPr>
            <a:cxnSpLocks noChangeShapeType="1"/>
          </p:cNvCxnSpPr>
          <p:nvPr/>
        </p:nvCxnSpPr>
        <p:spPr bwMode="auto">
          <a:xfrm>
            <a:off x="296863" y="5454650"/>
            <a:ext cx="0" cy="855663"/>
          </a:xfrm>
          <a:prstGeom prst="straightConnector1">
            <a:avLst/>
          </a:prstGeom>
          <a:noFill/>
          <a:ln w="9525">
            <a:solidFill>
              <a:srgbClr val="0099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07323" name="Text Box 27"/>
          <p:cNvSpPr txBox="1">
            <a:spLocks noChangeArrowheads="1"/>
          </p:cNvSpPr>
          <p:nvPr/>
        </p:nvSpPr>
        <p:spPr bwMode="auto">
          <a:xfrm>
            <a:off x="2405063" y="2389188"/>
            <a:ext cx="1819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sent packets</a:t>
            </a:r>
            <a:br>
              <a:rPr lang="en-US" sz="1400" b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per round</a:t>
            </a:r>
            <a:br>
              <a:rPr lang="en-US" sz="1400" b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(congestion window)</a:t>
            </a:r>
          </a:p>
        </p:txBody>
      </p:sp>
      <p:sp>
        <p:nvSpPr>
          <p:cNvPr id="1207324" name="Text Box 28"/>
          <p:cNvSpPr txBox="1">
            <a:spLocks noChangeArrowheads="1"/>
          </p:cNvSpPr>
          <p:nvPr/>
        </p:nvSpPr>
        <p:spPr bwMode="auto">
          <a:xfrm>
            <a:off x="5157788" y="6359525"/>
            <a:ext cx="52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time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054225" y="2349500"/>
            <a:ext cx="3687763" cy="4095750"/>
            <a:chOff x="1294" y="1480"/>
            <a:chExt cx="2323" cy="2580"/>
          </a:xfrm>
        </p:grpSpPr>
        <p:sp>
          <p:nvSpPr>
            <p:cNvPr id="53310" name="Line 30"/>
            <p:cNvSpPr>
              <a:spLocks noChangeShapeType="1"/>
            </p:cNvSpPr>
            <p:nvPr/>
          </p:nvSpPr>
          <p:spPr bwMode="auto">
            <a:xfrm>
              <a:off x="1639" y="397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1294" y="2075"/>
              <a:ext cx="288" cy="154"/>
              <a:chOff x="1430" y="3707"/>
              <a:chExt cx="288" cy="154"/>
            </a:xfrm>
          </p:grpSpPr>
          <p:sp>
            <p:nvSpPr>
              <p:cNvPr id="53333" name="Line 32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3334" name="Text Box 33"/>
              <p:cNvSpPr txBox="1">
                <a:spLocks noChangeArrowheads="1"/>
              </p:cNvSpPr>
              <p:nvPr/>
            </p:nvSpPr>
            <p:spPr bwMode="auto">
              <a:xfrm>
                <a:off x="1430" y="3707"/>
                <a:ext cx="20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16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349" y="2982"/>
              <a:ext cx="233" cy="154"/>
              <a:chOff x="1485" y="3707"/>
              <a:chExt cx="233" cy="154"/>
            </a:xfrm>
          </p:grpSpPr>
          <p:sp>
            <p:nvSpPr>
              <p:cNvPr id="53331" name="Line 35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3332" name="Text Box 36"/>
              <p:cNvSpPr txBox="1">
                <a:spLocks noChangeArrowheads="1"/>
              </p:cNvSpPr>
              <p:nvPr/>
            </p:nvSpPr>
            <p:spPr bwMode="auto">
              <a:xfrm>
                <a:off x="1485" y="3707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8</a:t>
                </a:r>
              </a:p>
            </p:txBody>
          </p:sp>
        </p:grp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1349" y="3436"/>
              <a:ext cx="233" cy="154"/>
              <a:chOff x="1485" y="3707"/>
              <a:chExt cx="233" cy="154"/>
            </a:xfrm>
          </p:grpSpPr>
          <p:sp>
            <p:nvSpPr>
              <p:cNvPr id="53329" name="Line 38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3330" name="Text Box 39"/>
              <p:cNvSpPr txBox="1">
                <a:spLocks noChangeArrowheads="1"/>
              </p:cNvSpPr>
              <p:nvPr/>
            </p:nvSpPr>
            <p:spPr bwMode="auto">
              <a:xfrm>
                <a:off x="1485" y="3707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4</a:t>
                </a:r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349" y="3679"/>
              <a:ext cx="233" cy="154"/>
              <a:chOff x="1485" y="3707"/>
              <a:chExt cx="233" cy="154"/>
            </a:xfrm>
          </p:grpSpPr>
          <p:sp>
            <p:nvSpPr>
              <p:cNvPr id="53327" name="Line 41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3328" name="Text Box 42"/>
              <p:cNvSpPr txBox="1">
                <a:spLocks noChangeArrowheads="1"/>
              </p:cNvSpPr>
              <p:nvPr/>
            </p:nvSpPr>
            <p:spPr bwMode="auto">
              <a:xfrm>
                <a:off x="1485" y="3707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2</a:t>
                </a: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349" y="3804"/>
              <a:ext cx="233" cy="154"/>
              <a:chOff x="1485" y="3707"/>
              <a:chExt cx="233" cy="154"/>
            </a:xfrm>
          </p:grpSpPr>
          <p:sp>
            <p:nvSpPr>
              <p:cNvPr id="53325" name="Line 44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3326" name="Text Box 45"/>
              <p:cNvSpPr txBox="1">
                <a:spLocks noChangeArrowheads="1"/>
              </p:cNvSpPr>
              <p:nvPr/>
            </p:nvSpPr>
            <p:spPr bwMode="auto">
              <a:xfrm>
                <a:off x="1485" y="3707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1</a:t>
                </a:r>
              </a:p>
            </p:txBody>
          </p:sp>
        </p:grpSp>
        <p:sp>
          <p:nvSpPr>
            <p:cNvPr id="53316" name="Line 46"/>
            <p:cNvSpPr>
              <a:spLocks noChangeShapeType="1"/>
            </p:cNvSpPr>
            <p:nvPr/>
          </p:nvSpPr>
          <p:spPr bwMode="auto">
            <a:xfrm>
              <a:off x="1519" y="4003"/>
              <a:ext cx="2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17" name="Line 47"/>
            <p:cNvSpPr>
              <a:spLocks noChangeShapeType="1"/>
            </p:cNvSpPr>
            <p:nvPr/>
          </p:nvSpPr>
          <p:spPr bwMode="auto">
            <a:xfrm>
              <a:off x="1865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18" name="Line 48"/>
            <p:cNvSpPr>
              <a:spLocks noChangeShapeType="1"/>
            </p:cNvSpPr>
            <p:nvPr/>
          </p:nvSpPr>
          <p:spPr bwMode="auto">
            <a:xfrm>
              <a:off x="2091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19" name="Line 49"/>
            <p:cNvSpPr>
              <a:spLocks noChangeShapeType="1"/>
            </p:cNvSpPr>
            <p:nvPr/>
          </p:nvSpPr>
          <p:spPr bwMode="auto">
            <a:xfrm>
              <a:off x="2317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20" name="Line 50"/>
            <p:cNvSpPr>
              <a:spLocks noChangeShapeType="1"/>
            </p:cNvSpPr>
            <p:nvPr/>
          </p:nvSpPr>
          <p:spPr bwMode="auto">
            <a:xfrm>
              <a:off x="2543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21" name="Line 51"/>
            <p:cNvSpPr>
              <a:spLocks noChangeShapeType="1"/>
            </p:cNvSpPr>
            <p:nvPr/>
          </p:nvSpPr>
          <p:spPr bwMode="auto">
            <a:xfrm>
              <a:off x="2769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22" name="Line 52"/>
            <p:cNvSpPr>
              <a:spLocks noChangeShapeType="1"/>
            </p:cNvSpPr>
            <p:nvPr/>
          </p:nvSpPr>
          <p:spPr bwMode="auto">
            <a:xfrm>
              <a:off x="2995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23" name="Line 53"/>
            <p:cNvSpPr>
              <a:spLocks noChangeShapeType="1"/>
            </p:cNvSpPr>
            <p:nvPr/>
          </p:nvSpPr>
          <p:spPr bwMode="auto">
            <a:xfrm>
              <a:off x="3221" y="3974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3324" name="Line 54"/>
            <p:cNvSpPr>
              <a:spLocks noChangeShapeType="1"/>
            </p:cNvSpPr>
            <p:nvPr/>
          </p:nvSpPr>
          <p:spPr bwMode="auto">
            <a:xfrm flipH="1" flipV="1">
              <a:off x="1519" y="1480"/>
              <a:ext cx="1" cy="25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</p:grpSp>
      <p:sp>
        <p:nvSpPr>
          <p:cNvPr id="1207351" name="Rectangle 55"/>
          <p:cNvSpPr>
            <a:spLocks noChangeArrowheads="1"/>
          </p:cNvSpPr>
          <p:nvPr/>
        </p:nvSpPr>
        <p:spPr bwMode="auto">
          <a:xfrm>
            <a:off x="476250" y="2619375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2" name="Line 56"/>
          <p:cNvSpPr>
            <a:spLocks noChangeShapeType="1"/>
          </p:cNvSpPr>
          <p:nvPr/>
        </p:nvSpPr>
        <p:spPr bwMode="auto">
          <a:xfrm flipH="1">
            <a:off x="385763" y="3338513"/>
            <a:ext cx="12604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3" name="Rectangle 57"/>
          <p:cNvSpPr>
            <a:spLocks noChangeArrowheads="1"/>
          </p:cNvSpPr>
          <p:nvPr/>
        </p:nvSpPr>
        <p:spPr bwMode="auto">
          <a:xfrm>
            <a:off x="476250" y="3833813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4" name="Line 58"/>
          <p:cNvSpPr>
            <a:spLocks noChangeShapeType="1"/>
          </p:cNvSpPr>
          <p:nvPr/>
        </p:nvSpPr>
        <p:spPr bwMode="auto">
          <a:xfrm>
            <a:off x="701675" y="3876675"/>
            <a:ext cx="944563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5" name="Rectangle 59"/>
          <p:cNvSpPr>
            <a:spLocks noChangeArrowheads="1"/>
          </p:cNvSpPr>
          <p:nvPr/>
        </p:nvSpPr>
        <p:spPr bwMode="auto">
          <a:xfrm>
            <a:off x="476250" y="392430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6" name="Line 60"/>
          <p:cNvSpPr>
            <a:spLocks noChangeShapeType="1"/>
          </p:cNvSpPr>
          <p:nvPr/>
        </p:nvSpPr>
        <p:spPr bwMode="auto">
          <a:xfrm>
            <a:off x="701675" y="3967163"/>
            <a:ext cx="944563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7" name="Rectangle 61"/>
          <p:cNvSpPr>
            <a:spLocks noChangeArrowheads="1"/>
          </p:cNvSpPr>
          <p:nvPr/>
        </p:nvSpPr>
        <p:spPr bwMode="auto">
          <a:xfrm>
            <a:off x="476250" y="4014788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8" name="Line 62"/>
          <p:cNvSpPr>
            <a:spLocks noChangeShapeType="1"/>
          </p:cNvSpPr>
          <p:nvPr/>
        </p:nvSpPr>
        <p:spPr bwMode="auto">
          <a:xfrm>
            <a:off x="701675" y="4057650"/>
            <a:ext cx="944563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59" name="Line 63"/>
          <p:cNvSpPr>
            <a:spLocks noChangeShapeType="1"/>
          </p:cNvSpPr>
          <p:nvPr/>
        </p:nvSpPr>
        <p:spPr bwMode="auto">
          <a:xfrm flipH="1">
            <a:off x="385763" y="4329113"/>
            <a:ext cx="1260475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0" name="Line 64"/>
          <p:cNvSpPr>
            <a:spLocks noChangeShapeType="1"/>
          </p:cNvSpPr>
          <p:nvPr/>
        </p:nvSpPr>
        <p:spPr bwMode="auto">
          <a:xfrm flipH="1">
            <a:off x="385763" y="4419600"/>
            <a:ext cx="1260475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1" name="Line 65"/>
          <p:cNvSpPr>
            <a:spLocks noChangeShapeType="1"/>
          </p:cNvSpPr>
          <p:nvPr/>
        </p:nvSpPr>
        <p:spPr bwMode="auto">
          <a:xfrm flipH="1">
            <a:off x="385763" y="4508500"/>
            <a:ext cx="1260475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2" name="Rectangle 66"/>
          <p:cNvSpPr>
            <a:spLocks noChangeArrowheads="1"/>
          </p:cNvSpPr>
          <p:nvPr/>
        </p:nvSpPr>
        <p:spPr bwMode="auto">
          <a:xfrm>
            <a:off x="476250" y="554355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3" name="Line 67"/>
          <p:cNvSpPr>
            <a:spLocks noChangeShapeType="1"/>
          </p:cNvSpPr>
          <p:nvPr/>
        </p:nvSpPr>
        <p:spPr bwMode="auto">
          <a:xfrm>
            <a:off x="701675" y="5588000"/>
            <a:ext cx="449263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4" name="Rectangle 68"/>
          <p:cNvSpPr>
            <a:spLocks noChangeArrowheads="1"/>
          </p:cNvSpPr>
          <p:nvPr/>
        </p:nvSpPr>
        <p:spPr bwMode="auto">
          <a:xfrm>
            <a:off x="476250" y="5634038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5" name="Line 69"/>
          <p:cNvSpPr>
            <a:spLocks noChangeShapeType="1"/>
          </p:cNvSpPr>
          <p:nvPr/>
        </p:nvSpPr>
        <p:spPr bwMode="auto">
          <a:xfrm>
            <a:off x="701675" y="5678488"/>
            <a:ext cx="449263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6" name="Rectangle 70"/>
          <p:cNvSpPr>
            <a:spLocks noChangeArrowheads="1"/>
          </p:cNvSpPr>
          <p:nvPr/>
        </p:nvSpPr>
        <p:spPr bwMode="auto">
          <a:xfrm>
            <a:off x="476250" y="5724525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7" name="Line 71"/>
          <p:cNvSpPr>
            <a:spLocks noChangeShapeType="1"/>
          </p:cNvSpPr>
          <p:nvPr/>
        </p:nvSpPr>
        <p:spPr bwMode="auto">
          <a:xfrm>
            <a:off x="701675" y="5768975"/>
            <a:ext cx="449263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8" name="Rectangle 72"/>
          <p:cNvSpPr>
            <a:spLocks noChangeArrowheads="1"/>
          </p:cNvSpPr>
          <p:nvPr/>
        </p:nvSpPr>
        <p:spPr bwMode="auto">
          <a:xfrm>
            <a:off x="476250" y="5815013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69" name="Line 73"/>
          <p:cNvSpPr>
            <a:spLocks noChangeShapeType="1"/>
          </p:cNvSpPr>
          <p:nvPr/>
        </p:nvSpPr>
        <p:spPr bwMode="auto">
          <a:xfrm>
            <a:off x="701675" y="5859463"/>
            <a:ext cx="449263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0" name="Rectangle 74"/>
          <p:cNvSpPr>
            <a:spLocks noChangeArrowheads="1"/>
          </p:cNvSpPr>
          <p:nvPr/>
        </p:nvSpPr>
        <p:spPr bwMode="auto">
          <a:xfrm>
            <a:off x="476250" y="5903913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1" name="Line 75"/>
          <p:cNvSpPr>
            <a:spLocks noChangeShapeType="1"/>
          </p:cNvSpPr>
          <p:nvPr/>
        </p:nvSpPr>
        <p:spPr bwMode="auto">
          <a:xfrm>
            <a:off x="701675" y="5948363"/>
            <a:ext cx="449263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2" name="Rectangle 76"/>
          <p:cNvSpPr>
            <a:spLocks noChangeArrowheads="1"/>
          </p:cNvSpPr>
          <p:nvPr/>
        </p:nvSpPr>
        <p:spPr bwMode="auto">
          <a:xfrm>
            <a:off x="476250" y="599440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3" name="Line 77"/>
          <p:cNvSpPr>
            <a:spLocks noChangeShapeType="1"/>
          </p:cNvSpPr>
          <p:nvPr/>
        </p:nvSpPr>
        <p:spPr bwMode="auto">
          <a:xfrm>
            <a:off x="701675" y="6038850"/>
            <a:ext cx="449263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4" name="Rectangle 78"/>
          <p:cNvSpPr>
            <a:spLocks noChangeArrowheads="1"/>
          </p:cNvSpPr>
          <p:nvPr/>
        </p:nvSpPr>
        <p:spPr bwMode="auto">
          <a:xfrm>
            <a:off x="476250" y="6084888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5" name="Line 79"/>
          <p:cNvSpPr>
            <a:spLocks noChangeShapeType="1"/>
          </p:cNvSpPr>
          <p:nvPr/>
        </p:nvSpPr>
        <p:spPr bwMode="auto">
          <a:xfrm>
            <a:off x="701675" y="6129338"/>
            <a:ext cx="449263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6" name="Line 80"/>
          <p:cNvSpPr>
            <a:spLocks noChangeShapeType="1"/>
          </p:cNvSpPr>
          <p:nvPr/>
        </p:nvSpPr>
        <p:spPr bwMode="auto">
          <a:xfrm>
            <a:off x="701675" y="2663825"/>
            <a:ext cx="944563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7" name="Oval 81"/>
          <p:cNvSpPr>
            <a:spLocks noChangeArrowheads="1"/>
          </p:cNvSpPr>
          <p:nvPr/>
        </p:nvSpPr>
        <p:spPr bwMode="auto">
          <a:xfrm>
            <a:off x="2546350" y="612933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8" name="Oval 82"/>
          <p:cNvSpPr>
            <a:spLocks noChangeArrowheads="1"/>
          </p:cNvSpPr>
          <p:nvPr/>
        </p:nvSpPr>
        <p:spPr bwMode="auto">
          <a:xfrm>
            <a:off x="2906713" y="594995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79" name="Oval 83"/>
          <p:cNvSpPr>
            <a:spLocks noChangeArrowheads="1"/>
          </p:cNvSpPr>
          <p:nvPr/>
        </p:nvSpPr>
        <p:spPr bwMode="auto">
          <a:xfrm>
            <a:off x="3267075" y="5543550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80" name="Oval 84"/>
          <p:cNvSpPr>
            <a:spLocks noChangeArrowheads="1"/>
          </p:cNvSpPr>
          <p:nvPr/>
        </p:nvSpPr>
        <p:spPr bwMode="auto">
          <a:xfrm>
            <a:off x="3625850" y="482441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81" name="Oval 85"/>
          <p:cNvSpPr>
            <a:spLocks noChangeArrowheads="1"/>
          </p:cNvSpPr>
          <p:nvPr/>
        </p:nvSpPr>
        <p:spPr bwMode="auto">
          <a:xfrm>
            <a:off x="3986213" y="338455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7382" name="Text Box 86"/>
          <p:cNvSpPr txBox="1">
            <a:spLocks noChangeArrowheads="1"/>
          </p:cNvSpPr>
          <p:nvPr/>
        </p:nvSpPr>
        <p:spPr bwMode="auto">
          <a:xfrm>
            <a:off x="4706938" y="1927225"/>
            <a:ext cx="4456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Then, the size </a:t>
            </a:r>
            <a:r>
              <a:rPr lang="en-US" sz="2000" b="0" i="1">
                <a:solidFill>
                  <a:srgbClr val="3333CC"/>
                </a:solidFill>
                <a:latin typeface="Tahoma" pitchFamily="1" charset="0"/>
              </a:rPr>
              <a:t>increases</a:t>
            </a:r>
            <a:r>
              <a:rPr lang="en-US" sz="2000" b="0">
                <a:solidFill>
                  <a:srgbClr val="3333CC"/>
                </a:solidFill>
                <a:latin typeface="Tahoma" pitchFamily="1" charset="0"/>
              </a:rPr>
              <a:t> </a:t>
            </a:r>
            <a:r>
              <a:rPr lang="en-US" sz="2000" b="0" i="1">
                <a:solidFill>
                  <a:srgbClr val="3333CC"/>
                </a:solidFill>
                <a:latin typeface="Tahoma" pitchFamily="1" charset="0"/>
              </a:rPr>
              <a:t>by 1 for each </a:t>
            </a:r>
            <a:br>
              <a:rPr lang="en-US" sz="2000" b="0" i="1">
                <a:solidFill>
                  <a:srgbClr val="3333CC"/>
                </a:solidFill>
                <a:latin typeface="Tahoma" pitchFamily="1" charset="0"/>
              </a:rPr>
            </a:br>
            <a:r>
              <a:rPr lang="en-US" sz="2000" b="0" i="1">
                <a:solidFill>
                  <a:srgbClr val="3333CC"/>
                </a:solidFill>
                <a:latin typeface="Tahoma" pitchFamily="1" charset="0"/>
              </a:rPr>
              <a:t>received ACK</a:t>
            </a:r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  (until threshold </a:t>
            </a:r>
            <a:r>
              <a:rPr lang="en-US" sz="20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 is reached or an ACK is missing)</a:t>
            </a:r>
            <a:endParaRPr lang="en-US" sz="2000" b="0">
              <a:solidFill>
                <a:srgbClr val="3333CC"/>
              </a:solidFill>
              <a:latin typeface="Tahom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0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0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0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0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0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0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0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0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20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0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20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0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0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0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0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0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0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0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0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0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303" grpId="0" animBg="1"/>
      <p:bldP spid="1207304" grpId="0"/>
      <p:bldP spid="1207307" grpId="0" animBg="1"/>
      <p:bldP spid="1207308" grpId="0" animBg="1"/>
      <p:bldP spid="1207310" grpId="0" animBg="1"/>
      <p:bldP spid="1207311" grpId="0" animBg="1"/>
      <p:bldP spid="1207312" grpId="0" animBg="1"/>
      <p:bldP spid="1207313" grpId="0" animBg="1"/>
      <p:bldP spid="1207315" grpId="0" animBg="1"/>
      <p:bldP spid="1207316" grpId="0" animBg="1"/>
      <p:bldP spid="1207317" grpId="0" animBg="1"/>
      <p:bldP spid="1207318" grpId="0" animBg="1"/>
      <p:bldP spid="1207323" grpId="0"/>
      <p:bldP spid="1207324" grpId="0"/>
      <p:bldP spid="1207351" grpId="0" animBg="1"/>
      <p:bldP spid="1207352" grpId="0" animBg="1"/>
      <p:bldP spid="1207353" grpId="0" animBg="1"/>
      <p:bldP spid="1207354" grpId="0" animBg="1"/>
      <p:bldP spid="1207355" grpId="0" animBg="1"/>
      <p:bldP spid="1207356" grpId="0" animBg="1"/>
      <p:bldP spid="1207357" grpId="0" animBg="1"/>
      <p:bldP spid="1207358" grpId="0" animBg="1"/>
      <p:bldP spid="1207359" grpId="0" animBg="1"/>
      <p:bldP spid="1207360" grpId="0" animBg="1"/>
      <p:bldP spid="1207361" grpId="0" animBg="1"/>
      <p:bldP spid="1207362" grpId="0" animBg="1"/>
      <p:bldP spid="1207363" grpId="0" animBg="1"/>
      <p:bldP spid="1207364" grpId="0" animBg="1"/>
      <p:bldP spid="1207365" grpId="0" animBg="1"/>
      <p:bldP spid="1207366" grpId="0" animBg="1"/>
      <p:bldP spid="1207367" grpId="0" animBg="1"/>
      <p:bldP spid="1207368" grpId="0" animBg="1"/>
      <p:bldP spid="1207369" grpId="0" animBg="1"/>
      <p:bldP spid="1207370" grpId="0" animBg="1"/>
      <p:bldP spid="1207371" grpId="0" animBg="1"/>
      <p:bldP spid="1207372" grpId="0" animBg="1"/>
      <p:bldP spid="1207373" grpId="0" animBg="1"/>
      <p:bldP spid="1207374" grpId="0" animBg="1"/>
      <p:bldP spid="1207375" grpId="0" animBg="1"/>
      <p:bldP spid="1207376" grpId="0" animBg="1"/>
      <p:bldP spid="1207377" grpId="0" animBg="1"/>
      <p:bldP spid="1207378" grpId="0" animBg="1"/>
      <p:bldP spid="1207379" grpId="0" animBg="1"/>
      <p:bldP spid="1207380" grpId="0" animBg="1"/>
      <p:bldP spid="1207381" grpId="0" animBg="1"/>
      <p:bldP spid="1207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Congestion Control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4225" y="2349500"/>
            <a:ext cx="3687763" cy="4095750"/>
            <a:chOff x="1294" y="1480"/>
            <a:chExt cx="2323" cy="258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94" y="1480"/>
              <a:ext cx="2323" cy="2580"/>
              <a:chOff x="1294" y="1480"/>
              <a:chExt cx="2323" cy="2580"/>
            </a:xfrm>
          </p:grpSpPr>
          <p:sp>
            <p:nvSpPr>
              <p:cNvPr id="55413" name="Line 5"/>
              <p:cNvSpPr>
                <a:spLocks noChangeShapeType="1"/>
              </p:cNvSpPr>
              <p:nvPr/>
            </p:nvSpPr>
            <p:spPr bwMode="auto">
              <a:xfrm>
                <a:off x="1639" y="3975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94" y="2075"/>
                <a:ext cx="288" cy="154"/>
                <a:chOff x="1430" y="3707"/>
                <a:chExt cx="288" cy="154"/>
              </a:xfrm>
            </p:grpSpPr>
            <p:sp>
              <p:nvSpPr>
                <p:cNvPr id="55436" name="Line 7"/>
                <p:cNvSpPr>
                  <a:spLocks noChangeShapeType="1"/>
                </p:cNvSpPr>
                <p:nvPr/>
              </p:nvSpPr>
              <p:spPr bwMode="auto">
                <a:xfrm>
                  <a:off x="1605" y="3784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3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0" y="3707"/>
                  <a:ext cx="203" cy="1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sz="1000" b="0">
                      <a:solidFill>
                        <a:srgbClr val="000000"/>
                      </a:solidFill>
                      <a:latin typeface="Tahoma" pitchFamily="1" charset="0"/>
                    </a:rPr>
                    <a:t>16</a:t>
                  </a: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349" y="2982"/>
                <a:ext cx="233" cy="154"/>
                <a:chOff x="1485" y="3707"/>
                <a:chExt cx="233" cy="154"/>
              </a:xfrm>
            </p:grpSpPr>
            <p:sp>
              <p:nvSpPr>
                <p:cNvPr id="55434" name="Line 10"/>
                <p:cNvSpPr>
                  <a:spLocks noChangeShapeType="1"/>
                </p:cNvSpPr>
                <p:nvPr/>
              </p:nvSpPr>
              <p:spPr bwMode="auto">
                <a:xfrm>
                  <a:off x="1605" y="3784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85" y="3707"/>
                  <a:ext cx="160" cy="1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sz="1000" b="0">
                      <a:solidFill>
                        <a:srgbClr val="000000"/>
                      </a:solidFill>
                      <a:latin typeface="Tahoma" pitchFamily="1" charset="0"/>
                    </a:rPr>
                    <a:t>8</a:t>
                  </a:r>
                </a:p>
              </p:txBody>
            </p:sp>
          </p:grp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1349" y="3436"/>
                <a:ext cx="233" cy="154"/>
                <a:chOff x="1485" y="3707"/>
                <a:chExt cx="233" cy="154"/>
              </a:xfrm>
            </p:grpSpPr>
            <p:sp>
              <p:nvSpPr>
                <p:cNvPr id="55432" name="Line 13"/>
                <p:cNvSpPr>
                  <a:spLocks noChangeShapeType="1"/>
                </p:cNvSpPr>
                <p:nvPr/>
              </p:nvSpPr>
              <p:spPr bwMode="auto">
                <a:xfrm>
                  <a:off x="1605" y="3784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3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85" y="3707"/>
                  <a:ext cx="160" cy="1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sz="1000" b="0">
                      <a:solidFill>
                        <a:srgbClr val="000000"/>
                      </a:solidFill>
                      <a:latin typeface="Tahoma" pitchFamily="1" charset="0"/>
                    </a:rPr>
                    <a:t>4</a:t>
                  </a:r>
                </a:p>
              </p:txBody>
            </p:sp>
          </p:grpSp>
          <p:grpSp>
            <p:nvGrpSpPr>
              <p:cNvPr id="7" name="Group 15"/>
              <p:cNvGrpSpPr>
                <a:grpSpLocks/>
              </p:cNvGrpSpPr>
              <p:nvPr/>
            </p:nvGrpSpPr>
            <p:grpSpPr bwMode="auto">
              <a:xfrm>
                <a:off x="1349" y="3679"/>
                <a:ext cx="233" cy="154"/>
                <a:chOff x="1485" y="3707"/>
                <a:chExt cx="233" cy="154"/>
              </a:xfrm>
            </p:grpSpPr>
            <p:sp>
              <p:nvSpPr>
                <p:cNvPr id="55430" name="Line 16"/>
                <p:cNvSpPr>
                  <a:spLocks noChangeShapeType="1"/>
                </p:cNvSpPr>
                <p:nvPr/>
              </p:nvSpPr>
              <p:spPr bwMode="auto">
                <a:xfrm>
                  <a:off x="1605" y="3784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3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485" y="3707"/>
                  <a:ext cx="160" cy="1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sz="1000" b="0">
                      <a:solidFill>
                        <a:srgbClr val="000000"/>
                      </a:solidFill>
                      <a:latin typeface="Tahoma" pitchFamily="1" charset="0"/>
                    </a:rPr>
                    <a:t>2</a:t>
                  </a: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349" y="3804"/>
                <a:ext cx="233" cy="154"/>
                <a:chOff x="1485" y="3707"/>
                <a:chExt cx="233" cy="154"/>
              </a:xfrm>
            </p:grpSpPr>
            <p:sp>
              <p:nvSpPr>
                <p:cNvPr id="55428" name="Line 19"/>
                <p:cNvSpPr>
                  <a:spLocks noChangeShapeType="1"/>
                </p:cNvSpPr>
                <p:nvPr/>
              </p:nvSpPr>
              <p:spPr bwMode="auto">
                <a:xfrm>
                  <a:off x="1605" y="3784"/>
                  <a:ext cx="1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85" y="3707"/>
                  <a:ext cx="160" cy="154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sz="1000" b="0">
                      <a:solidFill>
                        <a:srgbClr val="000000"/>
                      </a:solidFill>
                      <a:latin typeface="Tahoma" pitchFamily="1" charset="0"/>
                    </a:rPr>
                    <a:t>1</a:t>
                  </a:r>
                </a:p>
              </p:txBody>
            </p:sp>
          </p:grpSp>
          <p:sp>
            <p:nvSpPr>
              <p:cNvPr id="55419" name="Line 21"/>
              <p:cNvSpPr>
                <a:spLocks noChangeShapeType="1"/>
              </p:cNvSpPr>
              <p:nvPr/>
            </p:nvSpPr>
            <p:spPr bwMode="auto">
              <a:xfrm>
                <a:off x="1519" y="4003"/>
                <a:ext cx="20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0" name="Line 22"/>
              <p:cNvSpPr>
                <a:spLocks noChangeShapeType="1"/>
              </p:cNvSpPr>
              <p:nvPr/>
            </p:nvSpPr>
            <p:spPr bwMode="auto">
              <a:xfrm>
                <a:off x="1865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1" name="Line 23"/>
              <p:cNvSpPr>
                <a:spLocks noChangeShapeType="1"/>
              </p:cNvSpPr>
              <p:nvPr/>
            </p:nvSpPr>
            <p:spPr bwMode="auto">
              <a:xfrm>
                <a:off x="2091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2" name="Line 24"/>
              <p:cNvSpPr>
                <a:spLocks noChangeShapeType="1"/>
              </p:cNvSpPr>
              <p:nvPr/>
            </p:nvSpPr>
            <p:spPr bwMode="auto">
              <a:xfrm>
                <a:off x="2317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3" name="Line 25"/>
              <p:cNvSpPr>
                <a:spLocks noChangeShapeType="1"/>
              </p:cNvSpPr>
              <p:nvPr/>
            </p:nvSpPr>
            <p:spPr bwMode="auto">
              <a:xfrm>
                <a:off x="2543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4" name="Line 26"/>
              <p:cNvSpPr>
                <a:spLocks noChangeShapeType="1"/>
              </p:cNvSpPr>
              <p:nvPr/>
            </p:nvSpPr>
            <p:spPr bwMode="auto">
              <a:xfrm>
                <a:off x="2769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5" name="Line 27"/>
              <p:cNvSpPr>
                <a:spLocks noChangeShapeType="1"/>
              </p:cNvSpPr>
              <p:nvPr/>
            </p:nvSpPr>
            <p:spPr bwMode="auto">
              <a:xfrm>
                <a:off x="2995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6" name="Line 28"/>
              <p:cNvSpPr>
                <a:spLocks noChangeShapeType="1"/>
              </p:cNvSpPr>
              <p:nvPr/>
            </p:nvSpPr>
            <p:spPr bwMode="auto">
              <a:xfrm>
                <a:off x="3221" y="397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55427" name="Line 29"/>
              <p:cNvSpPr>
                <a:spLocks noChangeShapeType="1"/>
              </p:cNvSpPr>
              <p:nvPr/>
            </p:nvSpPr>
            <p:spPr bwMode="auto">
              <a:xfrm flipH="1" flipV="1">
                <a:off x="1519" y="1480"/>
                <a:ext cx="1" cy="25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</p:grpSp>
        <p:sp>
          <p:nvSpPr>
            <p:cNvPr id="55408" name="Oval 30"/>
            <p:cNvSpPr>
              <a:spLocks noChangeArrowheads="1"/>
            </p:cNvSpPr>
            <p:nvPr/>
          </p:nvSpPr>
          <p:spPr bwMode="auto">
            <a:xfrm>
              <a:off x="1604" y="3861"/>
              <a:ext cx="57" cy="57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409" name="Oval 31"/>
            <p:cNvSpPr>
              <a:spLocks noChangeArrowheads="1"/>
            </p:cNvSpPr>
            <p:nvPr/>
          </p:nvSpPr>
          <p:spPr bwMode="auto">
            <a:xfrm>
              <a:off x="1831" y="3748"/>
              <a:ext cx="57" cy="57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410" name="Oval 32"/>
            <p:cNvSpPr>
              <a:spLocks noChangeArrowheads="1"/>
            </p:cNvSpPr>
            <p:nvPr/>
          </p:nvSpPr>
          <p:spPr bwMode="auto">
            <a:xfrm>
              <a:off x="2058" y="3492"/>
              <a:ext cx="57" cy="57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411" name="Oval 33"/>
            <p:cNvSpPr>
              <a:spLocks noChangeArrowheads="1"/>
            </p:cNvSpPr>
            <p:nvPr/>
          </p:nvSpPr>
          <p:spPr bwMode="auto">
            <a:xfrm>
              <a:off x="2284" y="3039"/>
              <a:ext cx="57" cy="57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412" name="Oval 34"/>
            <p:cNvSpPr>
              <a:spLocks noChangeArrowheads="1"/>
            </p:cNvSpPr>
            <p:nvPr/>
          </p:nvSpPr>
          <p:spPr bwMode="auto">
            <a:xfrm>
              <a:off x="2511" y="2132"/>
              <a:ext cx="57" cy="57"/>
            </a:xfrm>
            <a:prstGeom prst="ellipse">
              <a:avLst/>
            </a:pr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</p:grpSp>
      <p:sp>
        <p:nvSpPr>
          <p:cNvPr id="1208355" name="Text Box 35"/>
          <p:cNvSpPr txBox="1">
            <a:spLocks noChangeArrowheads="1"/>
          </p:cNvSpPr>
          <p:nvPr/>
        </p:nvSpPr>
        <p:spPr bwMode="auto">
          <a:xfrm>
            <a:off x="4706938" y="720725"/>
            <a:ext cx="441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Normally, the threshold is 65 K</a:t>
            </a:r>
            <a:endParaRPr lang="en-US" sz="2000" b="0">
              <a:solidFill>
                <a:srgbClr val="3333CC"/>
              </a:solidFill>
              <a:latin typeface="Tahoma" pitchFamily="1" charset="0"/>
            </a:endParaRPr>
          </a:p>
        </p:txBody>
      </p:sp>
      <p:sp>
        <p:nvSpPr>
          <p:cNvPr id="1208356" name="Oval 36"/>
          <p:cNvSpPr>
            <a:spLocks noChangeArrowheads="1"/>
          </p:cNvSpPr>
          <p:nvPr/>
        </p:nvSpPr>
        <p:spPr bwMode="auto">
          <a:xfrm>
            <a:off x="2501900" y="630872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638175" y="1673225"/>
            <a:ext cx="6396038" cy="5030788"/>
            <a:chOff x="402" y="1054"/>
            <a:chExt cx="4029" cy="3169"/>
          </a:xfrm>
        </p:grpSpPr>
        <p:sp>
          <p:nvSpPr>
            <p:cNvPr id="55340" name="Text Box 38"/>
            <p:cNvSpPr txBox="1">
              <a:spLocks noChangeArrowheads="1"/>
            </p:cNvSpPr>
            <p:nvPr/>
          </p:nvSpPr>
          <p:spPr bwMode="auto">
            <a:xfrm>
              <a:off x="402" y="1067"/>
              <a:ext cx="114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sent packets</a:t>
              </a:r>
              <a:b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</a:br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per round</a:t>
              </a:r>
              <a:b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</a:br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(congestion window)</a:t>
              </a:r>
            </a:p>
          </p:txBody>
        </p: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294" y="1054"/>
              <a:ext cx="3137" cy="3169"/>
              <a:chOff x="1294" y="1054"/>
              <a:chExt cx="3137" cy="3169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519" y="3974"/>
                <a:ext cx="2912" cy="249"/>
                <a:chOff x="1519" y="3974"/>
                <a:chExt cx="2912" cy="249"/>
              </a:xfrm>
            </p:grpSpPr>
            <p:sp>
              <p:nvSpPr>
                <p:cNvPr id="5539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9" y="4031"/>
                  <a:ext cx="3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Tahoma" pitchFamily="1" charset="0"/>
                    </a:rPr>
                    <a:t>time</a:t>
                  </a:r>
                </a:p>
              </p:txBody>
            </p:sp>
            <p:sp>
              <p:nvSpPr>
                <p:cNvPr id="55394" name="Line 42"/>
                <p:cNvSpPr>
                  <a:spLocks noChangeShapeType="1"/>
                </p:cNvSpPr>
                <p:nvPr/>
              </p:nvSpPr>
              <p:spPr bwMode="auto">
                <a:xfrm>
                  <a:off x="1639" y="3975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395" name="Line 43"/>
                <p:cNvSpPr>
                  <a:spLocks noChangeShapeType="1"/>
                </p:cNvSpPr>
                <p:nvPr/>
              </p:nvSpPr>
              <p:spPr bwMode="auto">
                <a:xfrm>
                  <a:off x="1519" y="4003"/>
                  <a:ext cx="27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396" name="Line 44"/>
                <p:cNvSpPr>
                  <a:spLocks noChangeShapeType="1"/>
                </p:cNvSpPr>
                <p:nvPr/>
              </p:nvSpPr>
              <p:spPr bwMode="auto">
                <a:xfrm>
                  <a:off x="186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397" name="Line 45"/>
                <p:cNvSpPr>
                  <a:spLocks noChangeShapeType="1"/>
                </p:cNvSpPr>
                <p:nvPr/>
              </p:nvSpPr>
              <p:spPr bwMode="auto">
                <a:xfrm>
                  <a:off x="209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398" name="Line 46"/>
                <p:cNvSpPr>
                  <a:spLocks noChangeShapeType="1"/>
                </p:cNvSpPr>
                <p:nvPr/>
              </p:nvSpPr>
              <p:spPr bwMode="auto">
                <a:xfrm>
                  <a:off x="2317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399" name="Line 47"/>
                <p:cNvSpPr>
                  <a:spLocks noChangeShapeType="1"/>
                </p:cNvSpPr>
                <p:nvPr/>
              </p:nvSpPr>
              <p:spPr bwMode="auto">
                <a:xfrm>
                  <a:off x="2543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0" name="Line 48"/>
                <p:cNvSpPr>
                  <a:spLocks noChangeShapeType="1"/>
                </p:cNvSpPr>
                <p:nvPr/>
              </p:nvSpPr>
              <p:spPr bwMode="auto">
                <a:xfrm>
                  <a:off x="2769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1" name="Line 49"/>
                <p:cNvSpPr>
                  <a:spLocks noChangeShapeType="1"/>
                </p:cNvSpPr>
                <p:nvPr/>
              </p:nvSpPr>
              <p:spPr bwMode="auto">
                <a:xfrm>
                  <a:off x="299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2" name="Line 50"/>
                <p:cNvSpPr>
                  <a:spLocks noChangeShapeType="1"/>
                </p:cNvSpPr>
                <p:nvPr/>
              </p:nvSpPr>
              <p:spPr bwMode="auto">
                <a:xfrm>
                  <a:off x="322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3" name="Line 51"/>
                <p:cNvSpPr>
                  <a:spLocks noChangeShapeType="1"/>
                </p:cNvSpPr>
                <p:nvPr/>
              </p:nvSpPr>
              <p:spPr bwMode="auto">
                <a:xfrm>
                  <a:off x="3449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4" name="Line 52"/>
                <p:cNvSpPr>
                  <a:spLocks noChangeShapeType="1"/>
                </p:cNvSpPr>
                <p:nvPr/>
              </p:nvSpPr>
              <p:spPr bwMode="auto">
                <a:xfrm>
                  <a:off x="367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5" name="Line 53"/>
                <p:cNvSpPr>
                  <a:spLocks noChangeShapeType="1"/>
                </p:cNvSpPr>
                <p:nvPr/>
              </p:nvSpPr>
              <p:spPr bwMode="auto">
                <a:xfrm>
                  <a:off x="390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5406" name="Line 54"/>
                <p:cNvSpPr>
                  <a:spLocks noChangeShapeType="1"/>
                </p:cNvSpPr>
                <p:nvPr/>
              </p:nvSpPr>
              <p:spPr bwMode="auto">
                <a:xfrm>
                  <a:off x="4127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</p:grpSp>
          <p:grpSp>
            <p:nvGrpSpPr>
              <p:cNvPr id="12" name="Group 55"/>
              <p:cNvGrpSpPr>
                <a:grpSpLocks/>
              </p:cNvGrpSpPr>
              <p:nvPr/>
            </p:nvGrpSpPr>
            <p:grpSpPr bwMode="auto">
              <a:xfrm>
                <a:off x="1294" y="1054"/>
                <a:ext cx="288" cy="2949"/>
                <a:chOff x="1294" y="1054"/>
                <a:chExt cx="288" cy="2949"/>
              </a:xfrm>
            </p:grpSpPr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1294" y="2756"/>
                  <a:ext cx="288" cy="154"/>
                  <a:chOff x="1430" y="3707"/>
                  <a:chExt cx="288" cy="154"/>
                </a:xfrm>
              </p:grpSpPr>
              <p:sp>
                <p:nvSpPr>
                  <p:cNvPr id="5539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92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40</a:t>
                    </a:r>
                  </a:p>
                </p:txBody>
              </p:sp>
            </p:grpSp>
            <p:grpSp>
              <p:nvGrpSpPr>
                <p:cNvPr id="14" name="Group 59"/>
                <p:cNvGrpSpPr>
                  <a:grpSpLocks/>
                </p:cNvGrpSpPr>
                <p:nvPr/>
              </p:nvGrpSpPr>
              <p:grpSpPr bwMode="auto">
                <a:xfrm>
                  <a:off x="1294" y="3372"/>
                  <a:ext cx="288" cy="154"/>
                  <a:chOff x="1430" y="3707"/>
                  <a:chExt cx="288" cy="154"/>
                </a:xfrm>
              </p:grpSpPr>
              <p:sp>
                <p:nvSpPr>
                  <p:cNvPr id="55389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90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20</a:t>
                    </a:r>
                  </a:p>
                </p:txBody>
              </p:sp>
            </p:grpSp>
            <p:grpSp>
              <p:nvGrpSpPr>
                <p:cNvPr id="15" name="Group 62"/>
                <p:cNvGrpSpPr>
                  <a:grpSpLocks/>
                </p:cNvGrpSpPr>
                <p:nvPr/>
              </p:nvGrpSpPr>
              <p:grpSpPr bwMode="auto">
                <a:xfrm>
                  <a:off x="1294" y="3680"/>
                  <a:ext cx="288" cy="154"/>
                  <a:chOff x="1430" y="3707"/>
                  <a:chExt cx="288" cy="154"/>
                </a:xfrm>
              </p:grpSpPr>
              <p:sp>
                <p:nvSpPr>
                  <p:cNvPr id="5538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8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16" name="Group 65"/>
                <p:cNvGrpSpPr>
                  <a:grpSpLocks/>
                </p:cNvGrpSpPr>
                <p:nvPr/>
              </p:nvGrpSpPr>
              <p:grpSpPr bwMode="auto">
                <a:xfrm>
                  <a:off x="1349" y="3833"/>
                  <a:ext cx="233" cy="154"/>
                  <a:chOff x="1485" y="3707"/>
                  <a:chExt cx="233" cy="154"/>
                </a:xfrm>
              </p:grpSpPr>
              <p:sp>
                <p:nvSpPr>
                  <p:cNvPr id="5538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86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5" y="3707"/>
                    <a:ext cx="16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55348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1054"/>
                  <a:ext cx="1" cy="29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grpSp>
              <p:nvGrpSpPr>
                <p:cNvPr id="17" name="Group 69"/>
                <p:cNvGrpSpPr>
                  <a:grpSpLocks/>
                </p:cNvGrpSpPr>
                <p:nvPr/>
              </p:nvGrpSpPr>
              <p:grpSpPr bwMode="auto">
                <a:xfrm>
                  <a:off x="1294" y="1524"/>
                  <a:ext cx="288" cy="154"/>
                  <a:chOff x="1430" y="3707"/>
                  <a:chExt cx="288" cy="154"/>
                </a:xfrm>
              </p:grpSpPr>
              <p:sp>
                <p:nvSpPr>
                  <p:cNvPr id="5538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84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80</a:t>
                    </a:r>
                  </a:p>
                </p:txBody>
              </p:sp>
            </p:grpSp>
            <p:grpSp>
              <p:nvGrpSpPr>
                <p:cNvPr id="18" name="Group 72"/>
                <p:cNvGrpSpPr>
                  <a:grpSpLocks/>
                </p:cNvGrpSpPr>
                <p:nvPr/>
              </p:nvGrpSpPr>
              <p:grpSpPr bwMode="auto">
                <a:xfrm>
                  <a:off x="1294" y="3526"/>
                  <a:ext cx="288" cy="154"/>
                  <a:chOff x="1430" y="3707"/>
                  <a:chExt cx="288" cy="154"/>
                </a:xfrm>
              </p:grpSpPr>
              <p:sp>
                <p:nvSpPr>
                  <p:cNvPr id="5538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82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15</a:t>
                    </a:r>
                  </a:p>
                </p:txBody>
              </p:sp>
            </p:grpSp>
            <p:grpSp>
              <p:nvGrpSpPr>
                <p:cNvPr id="19" name="Group 75"/>
                <p:cNvGrpSpPr>
                  <a:grpSpLocks/>
                </p:cNvGrpSpPr>
                <p:nvPr/>
              </p:nvGrpSpPr>
              <p:grpSpPr bwMode="auto">
                <a:xfrm>
                  <a:off x="1294" y="3064"/>
                  <a:ext cx="288" cy="154"/>
                  <a:chOff x="1430" y="3707"/>
                  <a:chExt cx="288" cy="154"/>
                </a:xfrm>
              </p:grpSpPr>
              <p:sp>
                <p:nvSpPr>
                  <p:cNvPr id="5537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80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30</a:t>
                    </a:r>
                  </a:p>
                </p:txBody>
              </p:sp>
            </p:grpSp>
            <p:grpSp>
              <p:nvGrpSpPr>
                <p:cNvPr id="20" name="Group 78"/>
                <p:cNvGrpSpPr>
                  <a:grpSpLocks/>
                </p:cNvGrpSpPr>
                <p:nvPr/>
              </p:nvGrpSpPr>
              <p:grpSpPr bwMode="auto">
                <a:xfrm>
                  <a:off x="1294" y="3218"/>
                  <a:ext cx="288" cy="154"/>
                  <a:chOff x="1430" y="3707"/>
                  <a:chExt cx="288" cy="154"/>
                </a:xfrm>
              </p:grpSpPr>
              <p:sp>
                <p:nvSpPr>
                  <p:cNvPr id="5537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78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25</a:t>
                    </a:r>
                  </a:p>
                </p:txBody>
              </p:sp>
            </p:grpSp>
            <p:grpSp>
              <p:nvGrpSpPr>
                <p:cNvPr id="21" name="Group 81"/>
                <p:cNvGrpSpPr>
                  <a:grpSpLocks/>
                </p:cNvGrpSpPr>
                <p:nvPr/>
              </p:nvGrpSpPr>
              <p:grpSpPr bwMode="auto">
                <a:xfrm>
                  <a:off x="1294" y="2910"/>
                  <a:ext cx="288" cy="154"/>
                  <a:chOff x="1430" y="3707"/>
                  <a:chExt cx="288" cy="154"/>
                </a:xfrm>
              </p:grpSpPr>
              <p:sp>
                <p:nvSpPr>
                  <p:cNvPr id="5537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76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35</a:t>
                    </a:r>
                  </a:p>
                </p:txBody>
              </p:sp>
            </p:grpSp>
            <p:grpSp>
              <p:nvGrpSpPr>
                <p:cNvPr id="22" name="Group 84"/>
                <p:cNvGrpSpPr>
                  <a:grpSpLocks/>
                </p:cNvGrpSpPr>
                <p:nvPr/>
              </p:nvGrpSpPr>
              <p:grpSpPr bwMode="auto">
                <a:xfrm>
                  <a:off x="1294" y="1678"/>
                  <a:ext cx="288" cy="154"/>
                  <a:chOff x="1430" y="3707"/>
                  <a:chExt cx="288" cy="154"/>
                </a:xfrm>
              </p:grpSpPr>
              <p:sp>
                <p:nvSpPr>
                  <p:cNvPr id="5537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74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75</a:t>
                    </a:r>
                  </a:p>
                </p:txBody>
              </p:sp>
            </p:grpSp>
            <p:grpSp>
              <p:nvGrpSpPr>
                <p:cNvPr id="23" name="Group 87"/>
                <p:cNvGrpSpPr>
                  <a:grpSpLocks/>
                </p:cNvGrpSpPr>
                <p:nvPr/>
              </p:nvGrpSpPr>
              <p:grpSpPr bwMode="auto">
                <a:xfrm>
                  <a:off x="1294" y="2294"/>
                  <a:ext cx="288" cy="154"/>
                  <a:chOff x="1430" y="3707"/>
                  <a:chExt cx="288" cy="154"/>
                </a:xfrm>
              </p:grpSpPr>
              <p:sp>
                <p:nvSpPr>
                  <p:cNvPr id="55371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72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55</a:t>
                    </a:r>
                  </a:p>
                </p:txBody>
              </p:sp>
            </p:grpSp>
            <p:grpSp>
              <p:nvGrpSpPr>
                <p:cNvPr id="24" name="Group 90"/>
                <p:cNvGrpSpPr>
                  <a:grpSpLocks/>
                </p:cNvGrpSpPr>
                <p:nvPr/>
              </p:nvGrpSpPr>
              <p:grpSpPr bwMode="auto">
                <a:xfrm>
                  <a:off x="1294" y="2602"/>
                  <a:ext cx="288" cy="154"/>
                  <a:chOff x="1430" y="3707"/>
                  <a:chExt cx="288" cy="154"/>
                </a:xfrm>
              </p:grpSpPr>
              <p:sp>
                <p:nvSpPr>
                  <p:cNvPr id="55369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70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45</a:t>
                    </a:r>
                  </a:p>
                </p:txBody>
              </p:sp>
            </p:grpSp>
            <p:grpSp>
              <p:nvGrpSpPr>
                <p:cNvPr id="25" name="Group 93"/>
                <p:cNvGrpSpPr>
                  <a:grpSpLocks/>
                </p:cNvGrpSpPr>
                <p:nvPr/>
              </p:nvGrpSpPr>
              <p:grpSpPr bwMode="auto">
                <a:xfrm>
                  <a:off x="1294" y="2448"/>
                  <a:ext cx="288" cy="154"/>
                  <a:chOff x="1430" y="3707"/>
                  <a:chExt cx="288" cy="154"/>
                </a:xfrm>
              </p:grpSpPr>
              <p:sp>
                <p:nvSpPr>
                  <p:cNvPr id="5536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6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50</a:t>
                    </a:r>
                  </a:p>
                </p:txBody>
              </p:sp>
            </p:grpSp>
            <p:grpSp>
              <p:nvGrpSpPr>
                <p:cNvPr id="26" name="Group 96"/>
                <p:cNvGrpSpPr>
                  <a:grpSpLocks/>
                </p:cNvGrpSpPr>
                <p:nvPr/>
              </p:nvGrpSpPr>
              <p:grpSpPr bwMode="auto">
                <a:xfrm>
                  <a:off x="1294" y="1986"/>
                  <a:ext cx="288" cy="154"/>
                  <a:chOff x="1430" y="3707"/>
                  <a:chExt cx="288" cy="154"/>
                </a:xfrm>
              </p:grpSpPr>
              <p:sp>
                <p:nvSpPr>
                  <p:cNvPr id="5536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66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65</a:t>
                    </a:r>
                  </a:p>
                </p:txBody>
              </p:sp>
            </p:grpSp>
            <p:grpSp>
              <p:nvGrpSpPr>
                <p:cNvPr id="27" name="Group 99"/>
                <p:cNvGrpSpPr>
                  <a:grpSpLocks/>
                </p:cNvGrpSpPr>
                <p:nvPr/>
              </p:nvGrpSpPr>
              <p:grpSpPr bwMode="auto">
                <a:xfrm>
                  <a:off x="1294" y="2140"/>
                  <a:ext cx="288" cy="154"/>
                  <a:chOff x="1430" y="3707"/>
                  <a:chExt cx="288" cy="154"/>
                </a:xfrm>
              </p:grpSpPr>
              <p:sp>
                <p:nvSpPr>
                  <p:cNvPr id="55363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64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60</a:t>
                    </a:r>
                  </a:p>
                </p:txBody>
              </p:sp>
            </p:grpSp>
            <p:grpSp>
              <p:nvGrpSpPr>
                <p:cNvPr id="28" name="Group 102"/>
                <p:cNvGrpSpPr>
                  <a:grpSpLocks/>
                </p:cNvGrpSpPr>
                <p:nvPr/>
              </p:nvGrpSpPr>
              <p:grpSpPr bwMode="auto">
                <a:xfrm>
                  <a:off x="1294" y="1832"/>
                  <a:ext cx="288" cy="154"/>
                  <a:chOff x="1430" y="3707"/>
                  <a:chExt cx="288" cy="154"/>
                </a:xfrm>
              </p:grpSpPr>
              <p:sp>
                <p:nvSpPr>
                  <p:cNvPr id="5536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5362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70</a:t>
                    </a:r>
                  </a:p>
                </p:txBody>
              </p:sp>
            </p:grpSp>
          </p:grpSp>
        </p:grpSp>
      </p:grpSp>
      <p:sp>
        <p:nvSpPr>
          <p:cNvPr id="1208425" name="Oval 105"/>
          <p:cNvSpPr>
            <a:spLocks noChangeArrowheads="1"/>
          </p:cNvSpPr>
          <p:nvPr/>
        </p:nvSpPr>
        <p:spPr bwMode="auto">
          <a:xfrm>
            <a:off x="2636838" y="626427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26" name="Oval 106"/>
          <p:cNvSpPr>
            <a:spLocks noChangeArrowheads="1"/>
          </p:cNvSpPr>
          <p:nvPr/>
        </p:nvSpPr>
        <p:spPr bwMode="auto">
          <a:xfrm>
            <a:off x="2771775" y="61737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27" name="Oval 107"/>
          <p:cNvSpPr>
            <a:spLocks noChangeArrowheads="1"/>
          </p:cNvSpPr>
          <p:nvPr/>
        </p:nvSpPr>
        <p:spPr bwMode="auto">
          <a:xfrm>
            <a:off x="2906713" y="594995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28" name="Oval 108"/>
          <p:cNvSpPr>
            <a:spLocks noChangeArrowheads="1"/>
          </p:cNvSpPr>
          <p:nvPr/>
        </p:nvSpPr>
        <p:spPr bwMode="auto">
          <a:xfrm>
            <a:off x="3086100" y="563403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29" name="Oval 109"/>
          <p:cNvSpPr>
            <a:spLocks noChangeArrowheads="1"/>
          </p:cNvSpPr>
          <p:nvPr/>
        </p:nvSpPr>
        <p:spPr bwMode="auto">
          <a:xfrm>
            <a:off x="3222625" y="486886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0" name="Oval 110"/>
          <p:cNvSpPr>
            <a:spLocks noChangeArrowheads="1"/>
          </p:cNvSpPr>
          <p:nvPr/>
        </p:nvSpPr>
        <p:spPr bwMode="auto">
          <a:xfrm>
            <a:off x="3357563" y="3294063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1" name="Line 111"/>
          <p:cNvSpPr>
            <a:spLocks noChangeShapeType="1"/>
          </p:cNvSpPr>
          <p:nvPr/>
        </p:nvSpPr>
        <p:spPr bwMode="auto">
          <a:xfrm flipV="1">
            <a:off x="2411413" y="3281363"/>
            <a:ext cx="1879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2" name="Oval 112"/>
          <p:cNvSpPr>
            <a:spLocks noChangeArrowheads="1"/>
          </p:cNvSpPr>
          <p:nvPr/>
        </p:nvSpPr>
        <p:spPr bwMode="auto">
          <a:xfrm>
            <a:off x="3492500" y="320357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3" name="Oval 113"/>
          <p:cNvSpPr>
            <a:spLocks noChangeArrowheads="1"/>
          </p:cNvSpPr>
          <p:nvPr/>
        </p:nvSpPr>
        <p:spPr bwMode="auto">
          <a:xfrm>
            <a:off x="3627438" y="311467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4" name="Oval 114"/>
          <p:cNvSpPr>
            <a:spLocks noChangeArrowheads="1"/>
          </p:cNvSpPr>
          <p:nvPr/>
        </p:nvSpPr>
        <p:spPr bwMode="auto">
          <a:xfrm>
            <a:off x="3762375" y="30241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5" name="Oval 115"/>
          <p:cNvSpPr>
            <a:spLocks noChangeArrowheads="1"/>
          </p:cNvSpPr>
          <p:nvPr/>
        </p:nvSpPr>
        <p:spPr bwMode="auto">
          <a:xfrm>
            <a:off x="3897313" y="293370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6" name="Oval 116"/>
          <p:cNvSpPr>
            <a:spLocks noChangeArrowheads="1"/>
          </p:cNvSpPr>
          <p:nvPr/>
        </p:nvSpPr>
        <p:spPr bwMode="auto">
          <a:xfrm>
            <a:off x="4032250" y="284321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7" name="Oval 117"/>
          <p:cNvSpPr>
            <a:spLocks noChangeArrowheads="1"/>
          </p:cNvSpPr>
          <p:nvPr/>
        </p:nvSpPr>
        <p:spPr bwMode="auto">
          <a:xfrm>
            <a:off x="4167188" y="2754313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38" name="Text Box 118"/>
          <p:cNvSpPr txBox="1">
            <a:spLocks noChangeArrowheads="1"/>
          </p:cNvSpPr>
          <p:nvPr/>
        </p:nvSpPr>
        <p:spPr bwMode="auto">
          <a:xfrm>
            <a:off x="4706938" y="1233488"/>
            <a:ext cx="441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2000" b="0">
                <a:solidFill>
                  <a:srgbClr val="FF0000"/>
                </a:solidFill>
                <a:latin typeface="Tahoma" pitchFamily="1" charset="0"/>
              </a:rPr>
              <a:t>Losing a single packet (TCP Tahoe):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Char char="ü"/>
            </a:pPr>
            <a:r>
              <a:rPr lang="en-US" sz="1400" b="0">
                <a:solidFill>
                  <a:srgbClr val="FF0000"/>
                </a:solidFill>
                <a:latin typeface="Tahoma" pitchFamily="1" charset="0"/>
              </a:rPr>
              <a:t> threshold drops to </a:t>
            </a:r>
            <a:r>
              <a:rPr lang="en-US" sz="1400">
                <a:solidFill>
                  <a:srgbClr val="FF0000"/>
                </a:solidFill>
                <a:latin typeface="Tahoma" pitchFamily="1" charset="0"/>
              </a:rPr>
              <a:t>halve</a:t>
            </a:r>
            <a:r>
              <a:rPr lang="en-US" sz="1400" b="0">
                <a:solidFill>
                  <a:srgbClr val="FF0000"/>
                </a:solidFill>
                <a:latin typeface="Tahoma" pitchFamily="1" charset="0"/>
              </a:rPr>
              <a:t> CONGESTION WINDOW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Char char="ü"/>
            </a:pPr>
            <a:r>
              <a:rPr lang="en-US" sz="1400" b="0">
                <a:solidFill>
                  <a:srgbClr val="FF0000"/>
                </a:solidFill>
                <a:latin typeface="Tahoma" pitchFamily="1" charset="0"/>
              </a:rPr>
              <a:t> CONGESTION WINDOW back to </a:t>
            </a:r>
            <a:r>
              <a:rPr lang="en-US" sz="1400">
                <a:solidFill>
                  <a:srgbClr val="FF0000"/>
                </a:solidFill>
                <a:latin typeface="Tahoma" pitchFamily="1" charset="0"/>
              </a:rPr>
              <a:t>1</a:t>
            </a:r>
          </a:p>
        </p:txBody>
      </p:sp>
      <p:sp>
        <p:nvSpPr>
          <p:cNvPr id="1208439" name="Line 119"/>
          <p:cNvSpPr>
            <a:spLocks noChangeShapeType="1"/>
          </p:cNvSpPr>
          <p:nvPr/>
        </p:nvSpPr>
        <p:spPr bwMode="auto">
          <a:xfrm>
            <a:off x="4392613" y="4643438"/>
            <a:ext cx="2392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0" name="Oval 120"/>
          <p:cNvSpPr>
            <a:spLocks noChangeArrowheads="1"/>
          </p:cNvSpPr>
          <p:nvPr/>
        </p:nvSpPr>
        <p:spPr bwMode="auto">
          <a:xfrm>
            <a:off x="4302125" y="626427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1" name="Oval 121"/>
          <p:cNvSpPr>
            <a:spLocks noChangeArrowheads="1"/>
          </p:cNvSpPr>
          <p:nvPr/>
        </p:nvSpPr>
        <p:spPr bwMode="auto">
          <a:xfrm>
            <a:off x="4437063" y="621982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2" name="Oval 122"/>
          <p:cNvSpPr>
            <a:spLocks noChangeArrowheads="1"/>
          </p:cNvSpPr>
          <p:nvPr/>
        </p:nvSpPr>
        <p:spPr bwMode="auto">
          <a:xfrm>
            <a:off x="4572000" y="60848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3" name="Oval 123"/>
          <p:cNvSpPr>
            <a:spLocks noChangeArrowheads="1"/>
          </p:cNvSpPr>
          <p:nvPr/>
        </p:nvSpPr>
        <p:spPr bwMode="auto">
          <a:xfrm>
            <a:off x="4706938" y="5634038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4" name="Oval 124"/>
          <p:cNvSpPr>
            <a:spLocks noChangeArrowheads="1"/>
          </p:cNvSpPr>
          <p:nvPr/>
        </p:nvSpPr>
        <p:spPr bwMode="auto">
          <a:xfrm>
            <a:off x="4841875" y="4914900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5" name="Oval 125"/>
          <p:cNvSpPr>
            <a:spLocks noChangeArrowheads="1"/>
          </p:cNvSpPr>
          <p:nvPr/>
        </p:nvSpPr>
        <p:spPr bwMode="auto">
          <a:xfrm>
            <a:off x="4976813" y="4598988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6" name="Oval 126"/>
          <p:cNvSpPr>
            <a:spLocks noChangeArrowheads="1"/>
          </p:cNvSpPr>
          <p:nvPr/>
        </p:nvSpPr>
        <p:spPr bwMode="auto">
          <a:xfrm>
            <a:off x="5111750" y="4508500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7" name="Oval 127"/>
          <p:cNvSpPr>
            <a:spLocks noChangeArrowheads="1"/>
          </p:cNvSpPr>
          <p:nvPr/>
        </p:nvSpPr>
        <p:spPr bwMode="auto">
          <a:xfrm>
            <a:off x="5246688" y="441960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8" name="Oval 128"/>
          <p:cNvSpPr>
            <a:spLocks noChangeArrowheads="1"/>
          </p:cNvSpPr>
          <p:nvPr/>
        </p:nvSpPr>
        <p:spPr bwMode="auto">
          <a:xfrm>
            <a:off x="5381625" y="432911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49" name="Oval 129"/>
          <p:cNvSpPr>
            <a:spLocks noChangeArrowheads="1"/>
          </p:cNvSpPr>
          <p:nvPr/>
        </p:nvSpPr>
        <p:spPr bwMode="auto">
          <a:xfrm>
            <a:off x="5516563" y="423862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50" name="Freeform 130"/>
          <p:cNvSpPr>
            <a:spLocks/>
          </p:cNvSpPr>
          <p:nvPr/>
        </p:nvSpPr>
        <p:spPr bwMode="auto">
          <a:xfrm>
            <a:off x="2538413" y="2794000"/>
            <a:ext cx="4238625" cy="3571875"/>
          </a:xfrm>
          <a:custGeom>
            <a:avLst/>
            <a:gdLst>
              <a:gd name="T0" fmla="*/ 0 w 2670"/>
              <a:gd name="T1" fmla="*/ 3571875 h 2250"/>
              <a:gd name="T2" fmla="*/ 144463 w 2670"/>
              <a:gd name="T3" fmla="*/ 3521075 h 2250"/>
              <a:gd name="T4" fmla="*/ 280988 w 2670"/>
              <a:gd name="T5" fmla="*/ 3427413 h 2250"/>
              <a:gd name="T6" fmla="*/ 452438 w 2670"/>
              <a:gd name="T7" fmla="*/ 3179763 h 2250"/>
              <a:gd name="T8" fmla="*/ 588963 w 2670"/>
              <a:gd name="T9" fmla="*/ 2889250 h 2250"/>
              <a:gd name="T10" fmla="*/ 717550 w 2670"/>
              <a:gd name="T11" fmla="*/ 2111375 h 2250"/>
              <a:gd name="T12" fmla="*/ 863600 w 2670"/>
              <a:gd name="T13" fmla="*/ 538163 h 2250"/>
              <a:gd name="T14" fmla="*/ 1700213 w 2670"/>
              <a:gd name="T15" fmla="*/ 0 h 2250"/>
              <a:gd name="T16" fmla="*/ 1819275 w 2670"/>
              <a:gd name="T17" fmla="*/ 3495675 h 2250"/>
              <a:gd name="T18" fmla="*/ 1947863 w 2670"/>
              <a:gd name="T19" fmla="*/ 3460750 h 2250"/>
              <a:gd name="T20" fmla="*/ 2084388 w 2670"/>
              <a:gd name="T21" fmla="*/ 3333750 h 2250"/>
              <a:gd name="T22" fmla="*/ 2220913 w 2670"/>
              <a:gd name="T23" fmla="*/ 2879725 h 2250"/>
              <a:gd name="T24" fmla="*/ 2349500 w 2670"/>
              <a:gd name="T25" fmla="*/ 2154238 h 2250"/>
              <a:gd name="T26" fmla="*/ 2470150 w 2670"/>
              <a:gd name="T27" fmla="*/ 1838325 h 2250"/>
              <a:gd name="T28" fmla="*/ 4238625 w 2670"/>
              <a:gd name="T29" fmla="*/ 709613 h 22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70"/>
              <a:gd name="T46" fmla="*/ 0 h 2250"/>
              <a:gd name="T47" fmla="*/ 2670 w 2670"/>
              <a:gd name="T48" fmla="*/ 2250 h 22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70" h="2250">
                <a:moveTo>
                  <a:pt x="0" y="2250"/>
                </a:moveTo>
                <a:lnTo>
                  <a:pt x="91" y="2218"/>
                </a:lnTo>
                <a:lnTo>
                  <a:pt x="177" y="2159"/>
                </a:lnTo>
                <a:lnTo>
                  <a:pt x="285" y="2003"/>
                </a:lnTo>
                <a:lnTo>
                  <a:pt x="371" y="1820"/>
                </a:lnTo>
                <a:lnTo>
                  <a:pt x="452" y="1330"/>
                </a:lnTo>
                <a:lnTo>
                  <a:pt x="544" y="339"/>
                </a:lnTo>
                <a:lnTo>
                  <a:pt x="1071" y="0"/>
                </a:lnTo>
                <a:lnTo>
                  <a:pt x="1146" y="2202"/>
                </a:lnTo>
                <a:lnTo>
                  <a:pt x="1227" y="2180"/>
                </a:lnTo>
                <a:lnTo>
                  <a:pt x="1313" y="2100"/>
                </a:lnTo>
                <a:lnTo>
                  <a:pt x="1399" y="1814"/>
                </a:lnTo>
                <a:lnTo>
                  <a:pt x="1480" y="1357"/>
                </a:lnTo>
                <a:lnTo>
                  <a:pt x="1556" y="1158"/>
                </a:lnTo>
                <a:lnTo>
                  <a:pt x="2670" y="447"/>
                </a:ln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51" name="Text Box 131"/>
          <p:cNvSpPr txBox="1">
            <a:spLocks noChangeArrowheads="1"/>
          </p:cNvSpPr>
          <p:nvPr/>
        </p:nvSpPr>
        <p:spPr bwMode="auto">
          <a:xfrm>
            <a:off x="4719638" y="2205038"/>
            <a:ext cx="4410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2000" b="0">
                <a:solidFill>
                  <a:srgbClr val="3333CC"/>
                </a:solidFill>
                <a:latin typeface="Tahoma" pitchFamily="1" charset="0"/>
              </a:rPr>
              <a:t>Losing a single packet (TCP Reno):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Char char="ü"/>
            </a:pP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 threshold drops to </a:t>
            </a:r>
            <a:r>
              <a:rPr lang="en-US" sz="1400">
                <a:solidFill>
                  <a:srgbClr val="3333CC"/>
                </a:solidFill>
                <a:latin typeface="Tahoma" pitchFamily="1" charset="0"/>
              </a:rPr>
              <a:t>halve</a:t>
            </a: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 CONGESTION WINDOW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Char char="ü"/>
            </a:pP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 CONGESTION WINDOW back to </a:t>
            </a:r>
            <a:r>
              <a:rPr lang="en-US" sz="1400">
                <a:solidFill>
                  <a:srgbClr val="3333CC"/>
                </a:solidFill>
                <a:latin typeface="Tahoma" pitchFamily="1" charset="0"/>
              </a:rPr>
              <a:t>new threshold</a:t>
            </a:r>
          </a:p>
        </p:txBody>
      </p:sp>
      <p:sp>
        <p:nvSpPr>
          <p:cNvPr id="1208452" name="Line 132"/>
          <p:cNvSpPr>
            <a:spLocks noChangeShapeType="1"/>
          </p:cNvSpPr>
          <p:nvPr/>
        </p:nvSpPr>
        <p:spPr bwMode="auto">
          <a:xfrm flipV="1">
            <a:off x="4371975" y="3049588"/>
            <a:ext cx="2417763" cy="1582737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208455" name="Text Box 135"/>
          <p:cNvSpPr txBox="1">
            <a:spLocks noChangeArrowheads="1"/>
          </p:cNvSpPr>
          <p:nvPr/>
        </p:nvSpPr>
        <p:spPr bwMode="auto">
          <a:xfrm>
            <a:off x="2462213" y="3071813"/>
            <a:ext cx="7445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2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</a:p>
        </p:txBody>
      </p:sp>
      <p:sp>
        <p:nvSpPr>
          <p:cNvPr id="1208456" name="Text Box 136"/>
          <p:cNvSpPr txBox="1">
            <a:spLocks noChangeArrowheads="1"/>
          </p:cNvSpPr>
          <p:nvPr/>
        </p:nvSpPr>
        <p:spPr bwMode="auto">
          <a:xfrm>
            <a:off x="6027738" y="4622800"/>
            <a:ext cx="7445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2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</a:p>
        </p:txBody>
      </p:sp>
      <p:grpSp>
        <p:nvGrpSpPr>
          <p:cNvPr id="29" name="Group 147"/>
          <p:cNvGrpSpPr>
            <a:grpSpLocks/>
          </p:cNvGrpSpPr>
          <p:nvPr/>
        </p:nvGrpSpPr>
        <p:grpSpPr bwMode="auto">
          <a:xfrm>
            <a:off x="4294188" y="2813050"/>
            <a:ext cx="268287" cy="3551238"/>
            <a:chOff x="2705" y="1772"/>
            <a:chExt cx="169" cy="2237"/>
          </a:xfrm>
        </p:grpSpPr>
        <p:sp>
          <p:nvSpPr>
            <p:cNvPr id="55337" name="Line 137"/>
            <p:cNvSpPr>
              <a:spLocks noChangeShapeType="1"/>
            </p:cNvSpPr>
            <p:nvPr/>
          </p:nvSpPr>
          <p:spPr bwMode="auto">
            <a:xfrm>
              <a:off x="2789" y="1772"/>
              <a:ext cx="0" cy="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338" name="Line 141"/>
            <p:cNvSpPr>
              <a:spLocks noChangeShapeType="1"/>
            </p:cNvSpPr>
            <p:nvPr/>
          </p:nvSpPr>
          <p:spPr bwMode="auto">
            <a:xfrm>
              <a:off x="2705" y="2927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339" name="Line 144"/>
            <p:cNvSpPr>
              <a:spLocks noChangeShapeType="1"/>
            </p:cNvSpPr>
            <p:nvPr/>
          </p:nvSpPr>
          <p:spPr bwMode="auto">
            <a:xfrm>
              <a:off x="2706" y="1772"/>
              <a:ext cx="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</p:grpSp>
      <p:grpSp>
        <p:nvGrpSpPr>
          <p:cNvPr id="30" name="Group 150"/>
          <p:cNvGrpSpPr>
            <a:grpSpLocks/>
          </p:cNvGrpSpPr>
          <p:nvPr/>
        </p:nvGrpSpPr>
        <p:grpSpPr bwMode="auto">
          <a:xfrm>
            <a:off x="4591050" y="2819400"/>
            <a:ext cx="620713" cy="1819275"/>
            <a:chOff x="2892" y="1776"/>
            <a:chExt cx="391" cy="1146"/>
          </a:xfrm>
        </p:grpSpPr>
        <p:sp>
          <p:nvSpPr>
            <p:cNvPr id="55335" name="AutoShape 148"/>
            <p:cNvSpPr>
              <a:spLocks/>
            </p:cNvSpPr>
            <p:nvPr/>
          </p:nvSpPr>
          <p:spPr bwMode="auto">
            <a:xfrm>
              <a:off x="2892" y="1776"/>
              <a:ext cx="110" cy="1146"/>
            </a:xfrm>
            <a:prstGeom prst="rightBrace">
              <a:avLst>
                <a:gd name="adj1" fmla="val 868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55336" name="Text Box 149"/>
            <p:cNvSpPr txBox="1">
              <a:spLocks noChangeArrowheads="1"/>
            </p:cNvSpPr>
            <p:nvPr/>
          </p:nvSpPr>
          <p:spPr bwMode="auto">
            <a:xfrm>
              <a:off x="2968" y="2281"/>
              <a:ext cx="31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r>
                <a:rPr lang="en-US" sz="1200" b="0">
                  <a:solidFill>
                    <a:srgbClr val="3333CC"/>
                  </a:solidFill>
                  <a:latin typeface="Tahoma" pitchFamily="1" charset="0"/>
                </a:rPr>
                <a:t>50%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32396 0.147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0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0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0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0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0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0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0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0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0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0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0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0"/>
                                        <p:tgtEl>
                                          <p:spTgt spid="120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0"/>
                                        <p:tgtEl>
                                          <p:spTgt spid="120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5" grpId="0"/>
      <p:bldP spid="1208356" grpId="0" animBg="1"/>
      <p:bldP spid="1208425" grpId="0" animBg="1"/>
      <p:bldP spid="1208426" grpId="0" animBg="1"/>
      <p:bldP spid="1208427" grpId="0" animBg="1"/>
      <p:bldP spid="1208428" grpId="0" animBg="1"/>
      <p:bldP spid="1208429" grpId="0" animBg="1"/>
      <p:bldP spid="1208430" grpId="0" animBg="1"/>
      <p:bldP spid="1208431" grpId="0" animBg="1"/>
      <p:bldP spid="1208432" grpId="0" animBg="1"/>
      <p:bldP spid="1208433" grpId="0" animBg="1"/>
      <p:bldP spid="1208434" grpId="0" animBg="1"/>
      <p:bldP spid="1208435" grpId="0" animBg="1"/>
      <p:bldP spid="1208436" grpId="0" animBg="1"/>
      <p:bldP spid="1208437" grpId="0" animBg="1"/>
      <p:bldP spid="1208438" grpId="0"/>
      <p:bldP spid="1208439" grpId="0" animBg="1"/>
      <p:bldP spid="1208440" grpId="0" animBg="1"/>
      <p:bldP spid="1208441" grpId="0" animBg="1"/>
      <p:bldP spid="1208442" grpId="0" animBg="1"/>
      <p:bldP spid="1208443" grpId="0" animBg="1"/>
      <p:bldP spid="1208444" grpId="0" animBg="1"/>
      <p:bldP spid="1208445" grpId="0" animBg="1"/>
      <p:bldP spid="1208446" grpId="0" animBg="1"/>
      <p:bldP spid="1208447" grpId="0" animBg="1"/>
      <p:bldP spid="1208448" grpId="0" animBg="1"/>
      <p:bldP spid="1208449" grpId="0" animBg="1"/>
      <p:bldP spid="1208450" grpId="0" animBg="1"/>
      <p:bldP spid="1208451" grpId="0"/>
      <p:bldP spid="1208452" grpId="0" animBg="1"/>
      <p:bldP spid="1208455" grpId="0"/>
      <p:bldP spid="12084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45"/>
          <p:cNvSpPr>
            <a:spLocks noChangeArrowheads="1"/>
          </p:cNvSpPr>
          <p:nvPr/>
        </p:nvSpPr>
        <p:spPr bwMode="auto">
          <a:xfrm>
            <a:off x="2414588" y="3289300"/>
            <a:ext cx="1001712" cy="3063875"/>
          </a:xfrm>
          <a:prstGeom prst="rect">
            <a:avLst/>
          </a:prstGeom>
          <a:solidFill>
            <a:srgbClr val="FF660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47" name="Rectangle 146"/>
          <p:cNvSpPr>
            <a:spLocks noChangeArrowheads="1"/>
          </p:cNvSpPr>
          <p:nvPr/>
        </p:nvSpPr>
        <p:spPr bwMode="auto">
          <a:xfrm>
            <a:off x="3414713" y="2593975"/>
            <a:ext cx="3400425" cy="2095500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Congestion Control</a:t>
            </a:r>
          </a:p>
        </p:txBody>
      </p:sp>
      <p:sp>
        <p:nvSpPr>
          <p:cNvPr id="57349" name="Oval 36"/>
          <p:cNvSpPr>
            <a:spLocks noChangeArrowheads="1"/>
          </p:cNvSpPr>
          <p:nvPr/>
        </p:nvSpPr>
        <p:spPr bwMode="auto">
          <a:xfrm>
            <a:off x="2501900" y="630872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39763" y="1673225"/>
            <a:ext cx="6394450" cy="5030788"/>
            <a:chOff x="403" y="1054"/>
            <a:chExt cx="4028" cy="3169"/>
          </a:xfrm>
        </p:grpSpPr>
        <p:sp>
          <p:nvSpPr>
            <p:cNvPr id="57386" name="Text Box 38"/>
            <p:cNvSpPr txBox="1">
              <a:spLocks noChangeArrowheads="1"/>
            </p:cNvSpPr>
            <p:nvPr/>
          </p:nvSpPr>
          <p:spPr bwMode="auto">
            <a:xfrm>
              <a:off x="403" y="1067"/>
              <a:ext cx="114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sent packets</a:t>
              </a:r>
              <a:b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</a:br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per round</a:t>
              </a:r>
              <a:b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</a:br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(congestion window)</a:t>
              </a:r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1294" y="1054"/>
              <a:ext cx="3137" cy="3169"/>
              <a:chOff x="1294" y="1054"/>
              <a:chExt cx="3137" cy="3169"/>
            </a:xfrm>
          </p:grpSpPr>
          <p:grpSp>
            <p:nvGrpSpPr>
              <p:cNvPr id="4" name="Group 40"/>
              <p:cNvGrpSpPr>
                <a:grpSpLocks/>
              </p:cNvGrpSpPr>
              <p:nvPr/>
            </p:nvGrpSpPr>
            <p:grpSpPr bwMode="auto">
              <a:xfrm>
                <a:off x="1519" y="3974"/>
                <a:ext cx="2912" cy="249"/>
                <a:chOff x="1519" y="3974"/>
                <a:chExt cx="2912" cy="249"/>
              </a:xfrm>
            </p:grpSpPr>
            <p:sp>
              <p:nvSpPr>
                <p:cNvPr id="5743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099" y="4031"/>
                  <a:ext cx="33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Tahoma" pitchFamily="1" charset="0"/>
                    </a:rPr>
                    <a:t>time</a:t>
                  </a:r>
                </a:p>
              </p:txBody>
            </p:sp>
            <p:sp>
              <p:nvSpPr>
                <p:cNvPr id="57440" name="Line 42"/>
                <p:cNvSpPr>
                  <a:spLocks noChangeShapeType="1"/>
                </p:cNvSpPr>
                <p:nvPr/>
              </p:nvSpPr>
              <p:spPr bwMode="auto">
                <a:xfrm>
                  <a:off x="1639" y="3975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1" name="Line 43"/>
                <p:cNvSpPr>
                  <a:spLocks noChangeShapeType="1"/>
                </p:cNvSpPr>
                <p:nvPr/>
              </p:nvSpPr>
              <p:spPr bwMode="auto">
                <a:xfrm>
                  <a:off x="1519" y="4003"/>
                  <a:ext cx="275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2" name="Line 44"/>
                <p:cNvSpPr>
                  <a:spLocks noChangeShapeType="1"/>
                </p:cNvSpPr>
                <p:nvPr/>
              </p:nvSpPr>
              <p:spPr bwMode="auto">
                <a:xfrm>
                  <a:off x="186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3" name="Line 45"/>
                <p:cNvSpPr>
                  <a:spLocks noChangeShapeType="1"/>
                </p:cNvSpPr>
                <p:nvPr/>
              </p:nvSpPr>
              <p:spPr bwMode="auto">
                <a:xfrm>
                  <a:off x="209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4" name="Line 46"/>
                <p:cNvSpPr>
                  <a:spLocks noChangeShapeType="1"/>
                </p:cNvSpPr>
                <p:nvPr/>
              </p:nvSpPr>
              <p:spPr bwMode="auto">
                <a:xfrm>
                  <a:off x="2317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5" name="Line 47"/>
                <p:cNvSpPr>
                  <a:spLocks noChangeShapeType="1"/>
                </p:cNvSpPr>
                <p:nvPr/>
              </p:nvSpPr>
              <p:spPr bwMode="auto">
                <a:xfrm>
                  <a:off x="2543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6" name="Line 48"/>
                <p:cNvSpPr>
                  <a:spLocks noChangeShapeType="1"/>
                </p:cNvSpPr>
                <p:nvPr/>
              </p:nvSpPr>
              <p:spPr bwMode="auto">
                <a:xfrm>
                  <a:off x="2769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7" name="Line 49"/>
                <p:cNvSpPr>
                  <a:spLocks noChangeShapeType="1"/>
                </p:cNvSpPr>
                <p:nvPr/>
              </p:nvSpPr>
              <p:spPr bwMode="auto">
                <a:xfrm>
                  <a:off x="299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8" name="Line 50"/>
                <p:cNvSpPr>
                  <a:spLocks noChangeShapeType="1"/>
                </p:cNvSpPr>
                <p:nvPr/>
              </p:nvSpPr>
              <p:spPr bwMode="auto">
                <a:xfrm>
                  <a:off x="322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49" name="Line 51"/>
                <p:cNvSpPr>
                  <a:spLocks noChangeShapeType="1"/>
                </p:cNvSpPr>
                <p:nvPr/>
              </p:nvSpPr>
              <p:spPr bwMode="auto">
                <a:xfrm>
                  <a:off x="3449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50" name="Line 52"/>
                <p:cNvSpPr>
                  <a:spLocks noChangeShapeType="1"/>
                </p:cNvSpPr>
                <p:nvPr/>
              </p:nvSpPr>
              <p:spPr bwMode="auto">
                <a:xfrm>
                  <a:off x="3675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51" name="Line 53"/>
                <p:cNvSpPr>
                  <a:spLocks noChangeShapeType="1"/>
                </p:cNvSpPr>
                <p:nvPr/>
              </p:nvSpPr>
              <p:spPr bwMode="auto">
                <a:xfrm>
                  <a:off x="3901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sp>
              <p:nvSpPr>
                <p:cNvPr id="57452" name="Line 54"/>
                <p:cNvSpPr>
                  <a:spLocks noChangeShapeType="1"/>
                </p:cNvSpPr>
                <p:nvPr/>
              </p:nvSpPr>
              <p:spPr bwMode="auto">
                <a:xfrm>
                  <a:off x="4127" y="3974"/>
                  <a:ext cx="0" cy="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</p:grpSp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1294" y="1054"/>
                <a:ext cx="288" cy="2949"/>
                <a:chOff x="1294" y="1054"/>
                <a:chExt cx="288" cy="2949"/>
              </a:xfrm>
            </p:grpSpPr>
            <p:grpSp>
              <p:nvGrpSpPr>
                <p:cNvPr id="6" name="Group 56"/>
                <p:cNvGrpSpPr>
                  <a:grpSpLocks/>
                </p:cNvGrpSpPr>
                <p:nvPr/>
              </p:nvGrpSpPr>
              <p:grpSpPr bwMode="auto">
                <a:xfrm>
                  <a:off x="1294" y="2756"/>
                  <a:ext cx="288" cy="154"/>
                  <a:chOff x="1430" y="3707"/>
                  <a:chExt cx="288" cy="154"/>
                </a:xfrm>
              </p:grpSpPr>
              <p:sp>
                <p:nvSpPr>
                  <p:cNvPr id="5743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3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40</a:t>
                    </a:r>
                  </a:p>
                </p:txBody>
              </p:sp>
            </p:grpSp>
            <p:grpSp>
              <p:nvGrpSpPr>
                <p:cNvPr id="7" name="Group 59"/>
                <p:cNvGrpSpPr>
                  <a:grpSpLocks/>
                </p:cNvGrpSpPr>
                <p:nvPr/>
              </p:nvGrpSpPr>
              <p:grpSpPr bwMode="auto">
                <a:xfrm>
                  <a:off x="1294" y="3372"/>
                  <a:ext cx="288" cy="154"/>
                  <a:chOff x="1430" y="3707"/>
                  <a:chExt cx="288" cy="154"/>
                </a:xfrm>
              </p:grpSpPr>
              <p:sp>
                <p:nvSpPr>
                  <p:cNvPr id="5743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36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20</a:t>
                    </a:r>
                  </a:p>
                </p:txBody>
              </p:sp>
            </p:grpSp>
            <p:grpSp>
              <p:nvGrpSpPr>
                <p:cNvPr id="8" name="Group 62"/>
                <p:cNvGrpSpPr>
                  <a:grpSpLocks/>
                </p:cNvGrpSpPr>
                <p:nvPr/>
              </p:nvGrpSpPr>
              <p:grpSpPr bwMode="auto">
                <a:xfrm>
                  <a:off x="1294" y="3680"/>
                  <a:ext cx="288" cy="154"/>
                  <a:chOff x="1430" y="3707"/>
                  <a:chExt cx="288" cy="154"/>
                </a:xfrm>
              </p:grpSpPr>
              <p:sp>
                <p:nvSpPr>
                  <p:cNvPr id="57433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3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10</a:t>
                    </a:r>
                  </a:p>
                </p:txBody>
              </p:sp>
            </p:grpSp>
            <p:grpSp>
              <p:nvGrpSpPr>
                <p:cNvPr id="9" name="Group 65"/>
                <p:cNvGrpSpPr>
                  <a:grpSpLocks/>
                </p:cNvGrpSpPr>
                <p:nvPr/>
              </p:nvGrpSpPr>
              <p:grpSpPr bwMode="auto">
                <a:xfrm>
                  <a:off x="1350" y="3833"/>
                  <a:ext cx="232" cy="154"/>
                  <a:chOff x="1486" y="3707"/>
                  <a:chExt cx="232" cy="154"/>
                </a:xfrm>
              </p:grpSpPr>
              <p:sp>
                <p:nvSpPr>
                  <p:cNvPr id="57431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32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6" y="3707"/>
                    <a:ext cx="160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</a:t>
                    </a:r>
                  </a:p>
                </p:txBody>
              </p:sp>
            </p:grpSp>
            <p:sp>
              <p:nvSpPr>
                <p:cNvPr id="57394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1054"/>
                  <a:ext cx="1" cy="29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algn="ctr" eaLnBrk="1" hangingPunct="1">
                    <a:lnSpc>
                      <a:spcPct val="80000"/>
                    </a:lnSpc>
                    <a:spcBef>
                      <a:spcPct val="20000"/>
                    </a:spcBef>
                    <a:buClr>
                      <a:srgbClr val="3333CC"/>
                    </a:buClr>
                    <a:buSzPct val="85000"/>
                    <a:buFont typeface="Wingdings" pitchFamily="1" charset="2"/>
                    <a:buNone/>
                  </a:pPr>
                  <a:endParaRPr lang="en-US" sz="1400" b="0" smtClean="0">
                    <a:solidFill>
                      <a:srgbClr val="000000"/>
                    </a:solidFill>
                    <a:latin typeface="Tahoma" pitchFamily="1" charset="0"/>
                  </a:endParaRPr>
                </a:p>
              </p:txBody>
            </p:sp>
            <p:grpSp>
              <p:nvGrpSpPr>
                <p:cNvPr id="10" name="Group 69"/>
                <p:cNvGrpSpPr>
                  <a:grpSpLocks/>
                </p:cNvGrpSpPr>
                <p:nvPr/>
              </p:nvGrpSpPr>
              <p:grpSpPr bwMode="auto">
                <a:xfrm>
                  <a:off x="1294" y="1524"/>
                  <a:ext cx="288" cy="154"/>
                  <a:chOff x="1430" y="3707"/>
                  <a:chExt cx="288" cy="154"/>
                </a:xfrm>
              </p:grpSpPr>
              <p:sp>
                <p:nvSpPr>
                  <p:cNvPr id="57429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30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80</a:t>
                    </a:r>
                  </a:p>
                </p:txBody>
              </p:sp>
            </p:grpSp>
            <p:grpSp>
              <p:nvGrpSpPr>
                <p:cNvPr id="11" name="Group 72"/>
                <p:cNvGrpSpPr>
                  <a:grpSpLocks/>
                </p:cNvGrpSpPr>
                <p:nvPr/>
              </p:nvGrpSpPr>
              <p:grpSpPr bwMode="auto">
                <a:xfrm>
                  <a:off x="1294" y="3526"/>
                  <a:ext cx="288" cy="154"/>
                  <a:chOff x="1430" y="3707"/>
                  <a:chExt cx="288" cy="154"/>
                </a:xfrm>
              </p:grpSpPr>
              <p:sp>
                <p:nvSpPr>
                  <p:cNvPr id="5742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28" name="Text Box 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15</a:t>
                    </a:r>
                  </a:p>
                </p:txBody>
              </p:sp>
            </p:grpSp>
            <p:grpSp>
              <p:nvGrpSpPr>
                <p:cNvPr id="12" name="Group 75"/>
                <p:cNvGrpSpPr>
                  <a:grpSpLocks/>
                </p:cNvGrpSpPr>
                <p:nvPr/>
              </p:nvGrpSpPr>
              <p:grpSpPr bwMode="auto">
                <a:xfrm>
                  <a:off x="1294" y="3064"/>
                  <a:ext cx="288" cy="154"/>
                  <a:chOff x="1430" y="3707"/>
                  <a:chExt cx="288" cy="154"/>
                </a:xfrm>
              </p:grpSpPr>
              <p:sp>
                <p:nvSpPr>
                  <p:cNvPr id="57425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26" name="Text Box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30</a:t>
                    </a:r>
                  </a:p>
                </p:txBody>
              </p:sp>
            </p:grpSp>
            <p:grpSp>
              <p:nvGrpSpPr>
                <p:cNvPr id="13" name="Group 78"/>
                <p:cNvGrpSpPr>
                  <a:grpSpLocks/>
                </p:cNvGrpSpPr>
                <p:nvPr/>
              </p:nvGrpSpPr>
              <p:grpSpPr bwMode="auto">
                <a:xfrm>
                  <a:off x="1294" y="3218"/>
                  <a:ext cx="288" cy="154"/>
                  <a:chOff x="1430" y="3707"/>
                  <a:chExt cx="288" cy="154"/>
                </a:xfrm>
              </p:grpSpPr>
              <p:sp>
                <p:nvSpPr>
                  <p:cNvPr id="5742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24" name="Text Box 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25</a:t>
                    </a:r>
                  </a:p>
                </p:txBody>
              </p:sp>
            </p:grpSp>
            <p:grpSp>
              <p:nvGrpSpPr>
                <p:cNvPr id="14" name="Group 81"/>
                <p:cNvGrpSpPr>
                  <a:grpSpLocks/>
                </p:cNvGrpSpPr>
                <p:nvPr/>
              </p:nvGrpSpPr>
              <p:grpSpPr bwMode="auto">
                <a:xfrm>
                  <a:off x="1294" y="2910"/>
                  <a:ext cx="288" cy="154"/>
                  <a:chOff x="1430" y="3707"/>
                  <a:chExt cx="288" cy="154"/>
                </a:xfrm>
              </p:grpSpPr>
              <p:sp>
                <p:nvSpPr>
                  <p:cNvPr id="57421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22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35</a:t>
                    </a:r>
                  </a:p>
                </p:txBody>
              </p:sp>
            </p:grpSp>
            <p:grpSp>
              <p:nvGrpSpPr>
                <p:cNvPr id="15" name="Group 84"/>
                <p:cNvGrpSpPr>
                  <a:grpSpLocks/>
                </p:cNvGrpSpPr>
                <p:nvPr/>
              </p:nvGrpSpPr>
              <p:grpSpPr bwMode="auto">
                <a:xfrm>
                  <a:off x="1294" y="1678"/>
                  <a:ext cx="288" cy="154"/>
                  <a:chOff x="1430" y="3707"/>
                  <a:chExt cx="288" cy="154"/>
                </a:xfrm>
              </p:grpSpPr>
              <p:sp>
                <p:nvSpPr>
                  <p:cNvPr id="5741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2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75</a:t>
                    </a:r>
                  </a:p>
                </p:txBody>
              </p:sp>
            </p:grpSp>
            <p:grpSp>
              <p:nvGrpSpPr>
                <p:cNvPr id="16" name="Group 87"/>
                <p:cNvGrpSpPr>
                  <a:grpSpLocks/>
                </p:cNvGrpSpPr>
                <p:nvPr/>
              </p:nvGrpSpPr>
              <p:grpSpPr bwMode="auto">
                <a:xfrm>
                  <a:off x="1294" y="2294"/>
                  <a:ext cx="288" cy="154"/>
                  <a:chOff x="1430" y="3707"/>
                  <a:chExt cx="288" cy="154"/>
                </a:xfrm>
              </p:grpSpPr>
              <p:sp>
                <p:nvSpPr>
                  <p:cNvPr id="57417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18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55</a:t>
                    </a:r>
                  </a:p>
                </p:txBody>
              </p:sp>
            </p:grpSp>
            <p:grpSp>
              <p:nvGrpSpPr>
                <p:cNvPr id="17" name="Group 90"/>
                <p:cNvGrpSpPr>
                  <a:grpSpLocks/>
                </p:cNvGrpSpPr>
                <p:nvPr/>
              </p:nvGrpSpPr>
              <p:grpSpPr bwMode="auto">
                <a:xfrm>
                  <a:off x="1294" y="2602"/>
                  <a:ext cx="288" cy="154"/>
                  <a:chOff x="1430" y="3707"/>
                  <a:chExt cx="288" cy="154"/>
                </a:xfrm>
              </p:grpSpPr>
              <p:sp>
                <p:nvSpPr>
                  <p:cNvPr id="5741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16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45</a:t>
                    </a:r>
                  </a:p>
                </p:txBody>
              </p:sp>
            </p:grpSp>
            <p:grpSp>
              <p:nvGrpSpPr>
                <p:cNvPr id="18" name="Group 93"/>
                <p:cNvGrpSpPr>
                  <a:grpSpLocks/>
                </p:cNvGrpSpPr>
                <p:nvPr/>
              </p:nvGrpSpPr>
              <p:grpSpPr bwMode="auto">
                <a:xfrm>
                  <a:off x="1294" y="2448"/>
                  <a:ext cx="288" cy="154"/>
                  <a:chOff x="1430" y="3707"/>
                  <a:chExt cx="288" cy="154"/>
                </a:xfrm>
              </p:grpSpPr>
              <p:sp>
                <p:nvSpPr>
                  <p:cNvPr id="57413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1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50</a:t>
                    </a:r>
                  </a:p>
                </p:txBody>
              </p:sp>
            </p:grpSp>
            <p:grpSp>
              <p:nvGrpSpPr>
                <p:cNvPr id="19" name="Group 96"/>
                <p:cNvGrpSpPr>
                  <a:grpSpLocks/>
                </p:cNvGrpSpPr>
                <p:nvPr/>
              </p:nvGrpSpPr>
              <p:grpSpPr bwMode="auto">
                <a:xfrm>
                  <a:off x="1294" y="1986"/>
                  <a:ext cx="288" cy="154"/>
                  <a:chOff x="1430" y="3707"/>
                  <a:chExt cx="288" cy="154"/>
                </a:xfrm>
              </p:grpSpPr>
              <p:sp>
                <p:nvSpPr>
                  <p:cNvPr id="5741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12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65</a:t>
                    </a:r>
                  </a:p>
                </p:txBody>
              </p:sp>
            </p:grpSp>
            <p:grpSp>
              <p:nvGrpSpPr>
                <p:cNvPr id="20" name="Group 99"/>
                <p:cNvGrpSpPr>
                  <a:grpSpLocks/>
                </p:cNvGrpSpPr>
                <p:nvPr/>
              </p:nvGrpSpPr>
              <p:grpSpPr bwMode="auto">
                <a:xfrm>
                  <a:off x="1294" y="2140"/>
                  <a:ext cx="288" cy="154"/>
                  <a:chOff x="1430" y="3707"/>
                  <a:chExt cx="288" cy="154"/>
                </a:xfrm>
              </p:grpSpPr>
              <p:sp>
                <p:nvSpPr>
                  <p:cNvPr id="5740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10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60</a:t>
                    </a:r>
                  </a:p>
                </p:txBody>
              </p:sp>
            </p:grpSp>
            <p:grpSp>
              <p:nvGrpSpPr>
                <p:cNvPr id="21" name="Group 102"/>
                <p:cNvGrpSpPr>
                  <a:grpSpLocks/>
                </p:cNvGrpSpPr>
                <p:nvPr/>
              </p:nvGrpSpPr>
              <p:grpSpPr bwMode="auto">
                <a:xfrm>
                  <a:off x="1294" y="1832"/>
                  <a:ext cx="288" cy="154"/>
                  <a:chOff x="1430" y="3707"/>
                  <a:chExt cx="288" cy="154"/>
                </a:xfrm>
              </p:grpSpPr>
              <p:sp>
                <p:nvSpPr>
                  <p:cNvPr id="57407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605" y="3784"/>
                    <a:ext cx="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algn="ctr" eaLnBrk="1" hangingPunct="1">
                      <a:lnSpc>
                        <a:spcPct val="80000"/>
                      </a:lnSpc>
                      <a:spcBef>
                        <a:spcPct val="20000"/>
                      </a:spcBef>
                      <a:buClr>
                        <a:srgbClr val="3333CC"/>
                      </a:buClr>
                      <a:buSzPct val="85000"/>
                      <a:buFont typeface="Wingdings" pitchFamily="1" charset="2"/>
                      <a:buNone/>
                    </a:pPr>
                    <a:endParaRPr lang="en-US" sz="1400" b="0" smtClean="0">
                      <a:solidFill>
                        <a:srgbClr val="000000"/>
                      </a:solidFill>
                      <a:latin typeface="Tahoma" pitchFamily="1" charset="0"/>
                    </a:endParaRPr>
                  </a:p>
                </p:txBody>
              </p:sp>
              <p:sp>
                <p:nvSpPr>
                  <p:cNvPr id="57408" name="Text 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0" y="3707"/>
                    <a:ext cx="20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r"/>
                    <a:r>
                      <a:rPr lang="en-US" sz="1000" b="0">
                        <a:solidFill>
                          <a:srgbClr val="000000"/>
                        </a:solidFill>
                        <a:latin typeface="Tahoma" pitchFamily="1" charset="0"/>
                      </a:rPr>
                      <a:t>70</a:t>
                    </a:r>
                  </a:p>
                </p:txBody>
              </p:sp>
            </p:grpSp>
          </p:grpSp>
        </p:grpSp>
      </p:grpSp>
      <p:sp>
        <p:nvSpPr>
          <p:cNvPr id="57351" name="Oval 105"/>
          <p:cNvSpPr>
            <a:spLocks noChangeArrowheads="1"/>
          </p:cNvSpPr>
          <p:nvPr/>
        </p:nvSpPr>
        <p:spPr bwMode="auto">
          <a:xfrm>
            <a:off x="2636838" y="626427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2" name="Oval 106"/>
          <p:cNvSpPr>
            <a:spLocks noChangeArrowheads="1"/>
          </p:cNvSpPr>
          <p:nvPr/>
        </p:nvSpPr>
        <p:spPr bwMode="auto">
          <a:xfrm>
            <a:off x="2771775" y="61737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3" name="Oval 107"/>
          <p:cNvSpPr>
            <a:spLocks noChangeArrowheads="1"/>
          </p:cNvSpPr>
          <p:nvPr/>
        </p:nvSpPr>
        <p:spPr bwMode="auto">
          <a:xfrm>
            <a:off x="2906713" y="594995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4" name="Oval 108"/>
          <p:cNvSpPr>
            <a:spLocks noChangeArrowheads="1"/>
          </p:cNvSpPr>
          <p:nvPr/>
        </p:nvSpPr>
        <p:spPr bwMode="auto">
          <a:xfrm>
            <a:off x="3086100" y="563403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5" name="Oval 109"/>
          <p:cNvSpPr>
            <a:spLocks noChangeArrowheads="1"/>
          </p:cNvSpPr>
          <p:nvPr/>
        </p:nvSpPr>
        <p:spPr bwMode="auto">
          <a:xfrm>
            <a:off x="3222625" y="486886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6" name="Oval 110"/>
          <p:cNvSpPr>
            <a:spLocks noChangeArrowheads="1"/>
          </p:cNvSpPr>
          <p:nvPr/>
        </p:nvSpPr>
        <p:spPr bwMode="auto">
          <a:xfrm>
            <a:off x="3357563" y="3294063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7" name="Line 111"/>
          <p:cNvSpPr>
            <a:spLocks noChangeShapeType="1"/>
          </p:cNvSpPr>
          <p:nvPr/>
        </p:nvSpPr>
        <p:spPr bwMode="auto">
          <a:xfrm flipV="1">
            <a:off x="2411413" y="3281363"/>
            <a:ext cx="18796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8" name="Oval 112"/>
          <p:cNvSpPr>
            <a:spLocks noChangeArrowheads="1"/>
          </p:cNvSpPr>
          <p:nvPr/>
        </p:nvSpPr>
        <p:spPr bwMode="auto">
          <a:xfrm>
            <a:off x="3492500" y="320357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59" name="Oval 113"/>
          <p:cNvSpPr>
            <a:spLocks noChangeArrowheads="1"/>
          </p:cNvSpPr>
          <p:nvPr/>
        </p:nvSpPr>
        <p:spPr bwMode="auto">
          <a:xfrm>
            <a:off x="3627438" y="311467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0" name="Oval 114"/>
          <p:cNvSpPr>
            <a:spLocks noChangeArrowheads="1"/>
          </p:cNvSpPr>
          <p:nvPr/>
        </p:nvSpPr>
        <p:spPr bwMode="auto">
          <a:xfrm>
            <a:off x="3762375" y="30241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1" name="Oval 115"/>
          <p:cNvSpPr>
            <a:spLocks noChangeArrowheads="1"/>
          </p:cNvSpPr>
          <p:nvPr/>
        </p:nvSpPr>
        <p:spPr bwMode="auto">
          <a:xfrm>
            <a:off x="3897313" y="293370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2" name="Oval 116"/>
          <p:cNvSpPr>
            <a:spLocks noChangeArrowheads="1"/>
          </p:cNvSpPr>
          <p:nvPr/>
        </p:nvSpPr>
        <p:spPr bwMode="auto">
          <a:xfrm>
            <a:off x="4032250" y="284321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3" name="Oval 117"/>
          <p:cNvSpPr>
            <a:spLocks noChangeArrowheads="1"/>
          </p:cNvSpPr>
          <p:nvPr/>
        </p:nvSpPr>
        <p:spPr bwMode="auto">
          <a:xfrm>
            <a:off x="4167188" y="2754313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4" name="Line 119"/>
          <p:cNvSpPr>
            <a:spLocks noChangeShapeType="1"/>
          </p:cNvSpPr>
          <p:nvPr/>
        </p:nvSpPr>
        <p:spPr bwMode="auto">
          <a:xfrm>
            <a:off x="4392613" y="4643438"/>
            <a:ext cx="2392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5" name="Oval 120"/>
          <p:cNvSpPr>
            <a:spLocks noChangeArrowheads="1"/>
          </p:cNvSpPr>
          <p:nvPr/>
        </p:nvSpPr>
        <p:spPr bwMode="auto">
          <a:xfrm>
            <a:off x="4302125" y="459263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6" name="Oval 121"/>
          <p:cNvSpPr>
            <a:spLocks noChangeArrowheads="1"/>
          </p:cNvSpPr>
          <p:nvPr/>
        </p:nvSpPr>
        <p:spPr bwMode="auto">
          <a:xfrm>
            <a:off x="4441825" y="4513263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7" name="Oval 122"/>
          <p:cNvSpPr>
            <a:spLocks noChangeArrowheads="1"/>
          </p:cNvSpPr>
          <p:nvPr/>
        </p:nvSpPr>
        <p:spPr bwMode="auto">
          <a:xfrm>
            <a:off x="4564063" y="4427538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8" name="Oval 123"/>
          <p:cNvSpPr>
            <a:spLocks noChangeArrowheads="1"/>
          </p:cNvSpPr>
          <p:nvPr/>
        </p:nvSpPr>
        <p:spPr bwMode="auto">
          <a:xfrm>
            <a:off x="4697413" y="4344988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69" name="Oval 124"/>
          <p:cNvSpPr>
            <a:spLocks noChangeArrowheads="1"/>
          </p:cNvSpPr>
          <p:nvPr/>
        </p:nvSpPr>
        <p:spPr bwMode="auto">
          <a:xfrm>
            <a:off x="4841875" y="4248150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0" name="Oval 125"/>
          <p:cNvSpPr>
            <a:spLocks noChangeArrowheads="1"/>
          </p:cNvSpPr>
          <p:nvPr/>
        </p:nvSpPr>
        <p:spPr bwMode="auto">
          <a:xfrm>
            <a:off x="4976813" y="4170363"/>
            <a:ext cx="90487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1" name="Oval 126"/>
          <p:cNvSpPr>
            <a:spLocks noChangeArrowheads="1"/>
          </p:cNvSpPr>
          <p:nvPr/>
        </p:nvSpPr>
        <p:spPr bwMode="auto">
          <a:xfrm>
            <a:off x="5111750" y="4079875"/>
            <a:ext cx="90488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2" name="Oval 127"/>
          <p:cNvSpPr>
            <a:spLocks noChangeArrowheads="1"/>
          </p:cNvSpPr>
          <p:nvPr/>
        </p:nvSpPr>
        <p:spPr bwMode="auto">
          <a:xfrm>
            <a:off x="5246688" y="3990975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3" name="Oval 128"/>
          <p:cNvSpPr>
            <a:spLocks noChangeArrowheads="1"/>
          </p:cNvSpPr>
          <p:nvPr/>
        </p:nvSpPr>
        <p:spPr bwMode="auto">
          <a:xfrm>
            <a:off x="5381625" y="3900488"/>
            <a:ext cx="90488" cy="90487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4" name="Oval 129"/>
          <p:cNvSpPr>
            <a:spLocks noChangeArrowheads="1"/>
          </p:cNvSpPr>
          <p:nvPr/>
        </p:nvSpPr>
        <p:spPr bwMode="auto">
          <a:xfrm>
            <a:off x="5516563" y="3810000"/>
            <a:ext cx="90487" cy="90488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5" name="Freeform 130"/>
          <p:cNvSpPr>
            <a:spLocks/>
          </p:cNvSpPr>
          <p:nvPr/>
        </p:nvSpPr>
        <p:spPr bwMode="auto">
          <a:xfrm>
            <a:off x="2538413" y="2797175"/>
            <a:ext cx="4252912" cy="3571875"/>
          </a:xfrm>
          <a:custGeom>
            <a:avLst/>
            <a:gdLst>
              <a:gd name="T0" fmla="*/ 0 w 2679"/>
              <a:gd name="T1" fmla="*/ 3571875 h 2250"/>
              <a:gd name="T2" fmla="*/ 144462 w 2679"/>
              <a:gd name="T3" fmla="*/ 3521075 h 2250"/>
              <a:gd name="T4" fmla="*/ 280987 w 2679"/>
              <a:gd name="T5" fmla="*/ 3427413 h 2250"/>
              <a:gd name="T6" fmla="*/ 452437 w 2679"/>
              <a:gd name="T7" fmla="*/ 3179763 h 2250"/>
              <a:gd name="T8" fmla="*/ 588962 w 2679"/>
              <a:gd name="T9" fmla="*/ 2889250 h 2250"/>
              <a:gd name="T10" fmla="*/ 717550 w 2679"/>
              <a:gd name="T11" fmla="*/ 2111375 h 2250"/>
              <a:gd name="T12" fmla="*/ 863600 w 2679"/>
              <a:gd name="T13" fmla="*/ 538163 h 2250"/>
              <a:gd name="T14" fmla="*/ 1700212 w 2679"/>
              <a:gd name="T15" fmla="*/ 0 h 2250"/>
              <a:gd name="T16" fmla="*/ 1809750 w 2679"/>
              <a:gd name="T17" fmla="*/ 1849438 h 2250"/>
              <a:gd name="T18" fmla="*/ 4252912 w 2679"/>
              <a:gd name="T19" fmla="*/ 250825 h 22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79"/>
              <a:gd name="T31" fmla="*/ 0 h 2250"/>
              <a:gd name="T32" fmla="*/ 2679 w 2679"/>
              <a:gd name="T33" fmla="*/ 2250 h 22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79" h="2250">
                <a:moveTo>
                  <a:pt x="0" y="2250"/>
                </a:moveTo>
                <a:lnTo>
                  <a:pt x="91" y="2218"/>
                </a:lnTo>
                <a:lnTo>
                  <a:pt x="177" y="2159"/>
                </a:lnTo>
                <a:lnTo>
                  <a:pt x="285" y="2003"/>
                </a:lnTo>
                <a:lnTo>
                  <a:pt x="371" y="1820"/>
                </a:lnTo>
                <a:lnTo>
                  <a:pt x="452" y="1330"/>
                </a:lnTo>
                <a:lnTo>
                  <a:pt x="544" y="339"/>
                </a:lnTo>
                <a:lnTo>
                  <a:pt x="1071" y="0"/>
                </a:lnTo>
                <a:lnTo>
                  <a:pt x="1140" y="1165"/>
                </a:lnTo>
                <a:lnTo>
                  <a:pt x="2679" y="158"/>
                </a:ln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6" name="Text Box 133"/>
          <p:cNvSpPr txBox="1">
            <a:spLocks noChangeArrowheads="1"/>
          </p:cNvSpPr>
          <p:nvPr/>
        </p:nvSpPr>
        <p:spPr bwMode="auto">
          <a:xfrm>
            <a:off x="2462213" y="3071813"/>
            <a:ext cx="7445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2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</a:p>
        </p:txBody>
      </p:sp>
      <p:sp>
        <p:nvSpPr>
          <p:cNvPr id="57377" name="Text Box 134"/>
          <p:cNvSpPr txBox="1">
            <a:spLocks noChangeArrowheads="1"/>
          </p:cNvSpPr>
          <p:nvPr/>
        </p:nvSpPr>
        <p:spPr bwMode="auto">
          <a:xfrm>
            <a:off x="6027738" y="4622800"/>
            <a:ext cx="7445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2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</a:p>
        </p:txBody>
      </p:sp>
      <p:sp>
        <p:nvSpPr>
          <p:cNvPr id="57378" name="AutoShape 140"/>
          <p:cNvSpPr>
            <a:spLocks/>
          </p:cNvSpPr>
          <p:nvPr/>
        </p:nvSpPr>
        <p:spPr bwMode="auto">
          <a:xfrm>
            <a:off x="4448175" y="2819400"/>
            <a:ext cx="174625" cy="1819275"/>
          </a:xfrm>
          <a:prstGeom prst="rightBrace">
            <a:avLst>
              <a:gd name="adj1" fmla="val 868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79" name="Text Box 141"/>
          <p:cNvSpPr txBox="1">
            <a:spLocks noChangeArrowheads="1"/>
          </p:cNvSpPr>
          <p:nvPr/>
        </p:nvSpPr>
        <p:spPr bwMode="auto">
          <a:xfrm>
            <a:off x="6108700" y="2284413"/>
            <a:ext cx="1698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200" b="0">
                <a:solidFill>
                  <a:srgbClr val="3333CC"/>
                </a:solidFill>
                <a:latin typeface="Tahoma" pitchFamily="1" charset="0"/>
              </a:rPr>
              <a:t>Multiplicative decrease</a:t>
            </a:r>
          </a:p>
        </p:txBody>
      </p:sp>
      <p:sp>
        <p:nvSpPr>
          <p:cNvPr id="57380" name="Text Box 144"/>
          <p:cNvSpPr txBox="1">
            <a:spLocks noChangeArrowheads="1"/>
          </p:cNvSpPr>
          <p:nvPr/>
        </p:nvSpPr>
        <p:spPr bwMode="auto">
          <a:xfrm rot="16200000" flipH="1">
            <a:off x="2120107" y="4541044"/>
            <a:ext cx="14922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Slow-start phase</a:t>
            </a:r>
          </a:p>
        </p:txBody>
      </p:sp>
      <p:sp>
        <p:nvSpPr>
          <p:cNvPr id="57381" name="Text Box 147"/>
          <p:cNvSpPr txBox="1">
            <a:spLocks noChangeArrowheads="1"/>
          </p:cNvSpPr>
          <p:nvPr/>
        </p:nvSpPr>
        <p:spPr bwMode="auto">
          <a:xfrm flipH="1">
            <a:off x="4772025" y="2713038"/>
            <a:ext cx="18938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Congestion avoidance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3333CC"/>
                </a:solidFill>
                <a:latin typeface="Tahoma" pitchFamily="1" charset="0"/>
              </a:rPr>
              <a:t>phase</a:t>
            </a:r>
          </a:p>
        </p:txBody>
      </p:sp>
      <p:sp>
        <p:nvSpPr>
          <p:cNvPr id="57382" name="AutoShape 148"/>
          <p:cNvSpPr>
            <a:spLocks/>
          </p:cNvSpPr>
          <p:nvPr/>
        </p:nvSpPr>
        <p:spPr bwMode="auto">
          <a:xfrm>
            <a:off x="6196013" y="5661025"/>
            <a:ext cx="2195512" cy="703263"/>
          </a:xfrm>
          <a:prstGeom prst="borderCallout2">
            <a:avLst>
              <a:gd name="adj1" fmla="val 16255"/>
              <a:gd name="adj2" fmla="val -3472"/>
              <a:gd name="adj3" fmla="val 16255"/>
              <a:gd name="adj4" fmla="val -26176"/>
              <a:gd name="adj5" fmla="val -271782"/>
              <a:gd name="adj6" fmla="val -700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600">
                <a:solidFill>
                  <a:srgbClr val="000000"/>
                </a:solidFill>
                <a:latin typeface="Tahoma" pitchFamily="1" charset="0"/>
              </a:rPr>
              <a:t>M</a:t>
            </a: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ultiplicative </a:t>
            </a:r>
            <a:r>
              <a:rPr lang="en-US" sz="1600">
                <a:solidFill>
                  <a:srgbClr val="000000"/>
                </a:solidFill>
                <a:latin typeface="Tahoma" pitchFamily="1" charset="0"/>
              </a:rPr>
              <a:t>D</a:t>
            </a: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ecrease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Performed when loss is detected in slow-phase and in congestion avoidance phase</a:t>
            </a:r>
          </a:p>
        </p:txBody>
      </p:sp>
      <p:sp>
        <p:nvSpPr>
          <p:cNvPr id="57383" name="AutoShape 149"/>
          <p:cNvSpPr>
            <a:spLocks/>
          </p:cNvSpPr>
          <p:nvPr/>
        </p:nvSpPr>
        <p:spPr bwMode="auto">
          <a:xfrm>
            <a:off x="5681663" y="3841750"/>
            <a:ext cx="174625" cy="773113"/>
          </a:xfrm>
          <a:prstGeom prst="rightBrace">
            <a:avLst>
              <a:gd name="adj1" fmla="val 3689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57384" name="AutoShape 150"/>
          <p:cNvSpPr>
            <a:spLocks/>
          </p:cNvSpPr>
          <p:nvPr/>
        </p:nvSpPr>
        <p:spPr bwMode="auto">
          <a:xfrm>
            <a:off x="6173788" y="4872038"/>
            <a:ext cx="2195512" cy="712787"/>
          </a:xfrm>
          <a:prstGeom prst="borderCallout2">
            <a:avLst>
              <a:gd name="adj1" fmla="val 16037"/>
              <a:gd name="adj2" fmla="val -3472"/>
              <a:gd name="adj3" fmla="val 16037"/>
              <a:gd name="adj4" fmla="val -6509"/>
              <a:gd name="adj5" fmla="val -90421"/>
              <a:gd name="adj6" fmla="val -1359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600">
                <a:solidFill>
                  <a:srgbClr val="000000"/>
                </a:solidFill>
                <a:latin typeface="Tahoma" pitchFamily="1" charset="0"/>
              </a:rPr>
              <a:t>A</a:t>
            </a: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dditive </a:t>
            </a:r>
            <a:r>
              <a:rPr lang="en-US" sz="1600">
                <a:solidFill>
                  <a:srgbClr val="000000"/>
                </a:solidFill>
                <a:latin typeface="Tahoma" pitchFamily="1" charset="0"/>
              </a:rPr>
              <a:t>I</a:t>
            </a: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ncrease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One more segments sent after 1 RTT without loss in congestion avoidance phase</a:t>
            </a:r>
          </a:p>
        </p:txBody>
      </p:sp>
      <p:sp>
        <p:nvSpPr>
          <p:cNvPr id="57385" name="AutoShape 151"/>
          <p:cNvSpPr>
            <a:spLocks/>
          </p:cNvSpPr>
          <p:nvPr/>
        </p:nvSpPr>
        <p:spPr bwMode="auto">
          <a:xfrm>
            <a:off x="3829050" y="1417638"/>
            <a:ext cx="3375025" cy="806450"/>
          </a:xfrm>
          <a:prstGeom prst="borderCallout2">
            <a:avLst>
              <a:gd name="adj1" fmla="val 14171"/>
              <a:gd name="adj2" fmla="val -2259"/>
              <a:gd name="adj3" fmla="val 14171"/>
              <a:gd name="adj4" fmla="val -7477"/>
              <a:gd name="adj5" fmla="val 259250"/>
              <a:gd name="adj6" fmla="val -1947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Slow Start</a:t>
            </a:r>
            <a:endParaRPr lang="en-US" sz="1200" b="0">
              <a:solidFill>
                <a:srgbClr val="000000"/>
              </a:solidFill>
              <a:latin typeface="Tahoma" pitchFamily="1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000" b="0">
                <a:solidFill>
                  <a:srgbClr val="000000"/>
                </a:solidFill>
                <a:latin typeface="Tahoma" pitchFamily="1" charset="0"/>
              </a:rPr>
              <a:t>TCP will always return to a slow start when a packet loss is detected by timeout (instead of duplicate ACKs). That means that it starts from scratch with only one segment per RTT, then 2, then 4,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TCP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Congestion Control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Alternatives?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52475"/>
            <a:ext cx="9144000" cy="580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Original TCP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not in use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/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TCP Tahoe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TCP Reno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TCP New-Reno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standard TCP headers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TCP SACK (Selective Acknowledgements)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1" charset="-128"/>
                <a:cs typeface="ＭＳ Ｐゴシック" pitchFamily="1" charset="-128"/>
              </a:rPr>
              <a:t>TCP FACK (Forward Acknowledgements)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must use a TCP option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RFC 2018 “TCP Selective Acknowledgment Options</a:t>
            </a:r>
            <a:r>
              <a:rPr lang="en-US" sz="1600" dirty="0" smtClean="0"/>
              <a:t>”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TCP Vegas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TCP </a:t>
            </a:r>
            <a:r>
              <a:rPr lang="en-US" sz="1800" dirty="0" err="1" smtClean="0"/>
              <a:t>Hybla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TCP BIC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TCP CUBIC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Compound TCP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1" charset="-128"/>
                <a:cs typeface="ＭＳ Ｐゴシック" pitchFamily="1" charset="-128"/>
              </a:rPr>
              <a:t>TCP Westwood (+)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use bandwidth estimate for congestion 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3700" y="2895600"/>
            <a:ext cx="205697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FAST 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H</a:t>
            </a:r>
            <a:r>
              <a:rPr lang="en-US" sz="1800" b="0" dirty="0" smtClean="0"/>
              <a:t>-</a:t>
            </a:r>
            <a:r>
              <a:rPr lang="en-US" sz="1800" b="0" dirty="0" smtClean="0"/>
              <a:t>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Data </a:t>
            </a:r>
            <a:r>
              <a:rPr lang="en-US" sz="1800" b="0" dirty="0" smtClean="0"/>
              <a:t>Center </a:t>
            </a:r>
            <a:r>
              <a:rPr lang="en-US" sz="1800" b="0" dirty="0" smtClean="0"/>
              <a:t>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High </a:t>
            </a:r>
            <a:r>
              <a:rPr lang="en-US" sz="1800" b="0" dirty="0" smtClean="0"/>
              <a:t>Speed </a:t>
            </a:r>
            <a:r>
              <a:rPr lang="en-US" sz="1800" b="0" dirty="0" smtClean="0"/>
              <a:t>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HSTCP</a:t>
            </a:r>
            <a:r>
              <a:rPr lang="en-US" sz="1800" b="0" dirty="0" smtClean="0"/>
              <a:t>-</a:t>
            </a:r>
            <a:r>
              <a:rPr lang="en-US" sz="1800" b="0" dirty="0" smtClean="0"/>
              <a:t>LP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TCP</a:t>
            </a:r>
            <a:r>
              <a:rPr lang="en-US" sz="1800" b="0" dirty="0" smtClean="0"/>
              <a:t>-</a:t>
            </a:r>
            <a:r>
              <a:rPr lang="en-US" sz="1800" b="0" dirty="0" smtClean="0"/>
              <a:t>Illinois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TCP</a:t>
            </a:r>
            <a:r>
              <a:rPr lang="en-US" sz="1800" b="0" dirty="0" smtClean="0"/>
              <a:t>-</a:t>
            </a:r>
            <a:r>
              <a:rPr lang="en-US" sz="1800" b="0" dirty="0" smtClean="0"/>
              <a:t>LP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Scalable 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TCP </a:t>
            </a:r>
            <a:r>
              <a:rPr lang="en-US" sz="1800" b="0" dirty="0" err="1" smtClean="0"/>
              <a:t>Veno</a:t>
            </a:r>
            <a:endParaRPr lang="en-US" sz="1800" b="0" dirty="0" smtClean="0"/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</a:t>
            </a:r>
            <a:r>
              <a:rPr lang="en-US" sz="1800" b="0" dirty="0" err="1" smtClean="0"/>
              <a:t>YeAH</a:t>
            </a:r>
            <a:r>
              <a:rPr lang="en-US" sz="1800" b="0" dirty="0" smtClean="0"/>
              <a:t>-</a:t>
            </a:r>
            <a:r>
              <a:rPr lang="en-US" sz="1800" b="0" dirty="0" smtClean="0"/>
              <a:t>TCP</a:t>
            </a:r>
          </a:p>
          <a:p>
            <a:pPr>
              <a:buClr>
                <a:srgbClr val="FF6600"/>
              </a:buClr>
              <a:buFont typeface="Wingdings" charset="2"/>
              <a:buChar char="§"/>
            </a:pPr>
            <a:r>
              <a:rPr lang="en-US" sz="1800" b="0" dirty="0" smtClean="0"/>
              <a:t> TCP</a:t>
            </a:r>
            <a:r>
              <a:rPr lang="en-US" sz="1800" b="0" dirty="0" smtClean="0"/>
              <a:t>-</a:t>
            </a:r>
            <a:r>
              <a:rPr lang="en-US" sz="1800" b="0" dirty="0" smtClean="0"/>
              <a:t>FIT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allAtOnce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Goodput</a:t>
            </a:r>
            <a:r>
              <a:rPr lang="en-US" dirty="0" smtClean="0"/>
              <a:t>: </a:t>
            </a:r>
            <a:r>
              <a:rPr lang="en-US" dirty="0"/>
              <a:t>D</a:t>
            </a:r>
            <a:r>
              <a:rPr lang="en-US" dirty="0" smtClean="0"/>
              <a:t>river for TCP research</a:t>
            </a:r>
            <a:endParaRPr lang="en-US" dirty="0"/>
          </a:p>
        </p:txBody>
      </p:sp>
      <p:graphicFrame>
        <p:nvGraphicFramePr>
          <p:cNvPr id="1336323" name="Object 3"/>
          <p:cNvGraphicFramePr>
            <a:graphicFrameLocks noChangeAspect="1"/>
          </p:cNvGraphicFramePr>
          <p:nvPr/>
        </p:nvGraphicFramePr>
        <p:xfrm>
          <a:off x="190500" y="855663"/>
          <a:ext cx="8936038" cy="5710237"/>
        </p:xfrm>
        <a:graphic>
          <a:graphicData uri="http://schemas.openxmlformats.org/presentationml/2006/ole">
            <p:oleObj spid="_x0000_s32770" name="Worksheet" r:id="rId3" imgW="3860800" imgH="2184400" progId="Excel.Sheet.8">
              <p:embed/>
            </p:oleObj>
          </a:graphicData>
        </a:graphic>
      </p:graphicFrame>
      <p:sp>
        <p:nvSpPr>
          <p:cNvPr id="1336324" name="Text Box 4"/>
          <p:cNvSpPr txBox="1">
            <a:spLocks noChangeArrowheads="1"/>
          </p:cNvSpPr>
          <p:nvPr/>
        </p:nvSpPr>
        <p:spPr bwMode="auto">
          <a:xfrm>
            <a:off x="203200" y="984250"/>
            <a:ext cx="8637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0" dirty="0" err="1">
                <a:latin typeface="Tahoma" charset="0"/>
              </a:rPr>
              <a:t>Lossy</a:t>
            </a:r>
            <a:r>
              <a:rPr lang="en-US" sz="2400" b="0" dirty="0">
                <a:latin typeface="Tahoma" charset="0"/>
              </a:rPr>
              <a:t> transfer with small delays (link: 500kbps, 105ms delay):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8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Course content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course looks at </a:t>
            </a:r>
            <a:r>
              <a:rPr lang="en-US" sz="2000" dirty="0" smtClean="0">
                <a:solidFill>
                  <a:srgbClr val="0000FF"/>
                </a:solidFill>
              </a:rPr>
              <a:t>performance issues in distributed </a:t>
            </a:r>
            <a:r>
              <a:rPr lang="en-US" sz="2000" dirty="0" smtClean="0"/>
              <a:t>systems including server architectures, data placement, scheduling, high performance file systems, resource handling in operating systems, and protocols and mechanisms for distribution and delivery of data. There will be a strong focus on applications that require </a:t>
            </a:r>
            <a:r>
              <a:rPr lang="en-US" sz="2000" dirty="0" smtClean="0">
                <a:solidFill>
                  <a:srgbClr val="0000FF"/>
                </a:solidFill>
              </a:rPr>
              <a:t>time dependent delivery</a:t>
            </a:r>
            <a:r>
              <a:rPr lang="en-US" sz="2000" dirty="0" smtClean="0"/>
              <a:t>. The </a:t>
            </a:r>
            <a:r>
              <a:rPr lang="en-US" sz="2000" dirty="0" smtClean="0">
                <a:solidFill>
                  <a:srgbClr val="0000FF"/>
                </a:solidFill>
              </a:rPr>
              <a:t>practical work </a:t>
            </a:r>
            <a:r>
              <a:rPr lang="en-US" sz="2000" dirty="0" smtClean="0"/>
              <a:t>in the course will improve the understanding of system architectures, operating system improvements and hardware support that are meant in particular for dedicated servers and distribution systems.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b="1" dirty="0" smtClean="0"/>
              <a:t>Learning outcomes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students will learn about </a:t>
            </a:r>
            <a:r>
              <a:rPr lang="en-US" sz="2000" dirty="0" smtClean="0">
                <a:solidFill>
                  <a:srgbClr val="0000FF"/>
                </a:solidFill>
              </a:rPr>
              <a:t>demands and solutions </a:t>
            </a:r>
            <a:r>
              <a:rPr lang="en-US" sz="2000" dirty="0" smtClean="0"/>
              <a:t>with respect to performance in distributed systems. They will learn and gain experience in </a:t>
            </a:r>
            <a:r>
              <a:rPr lang="en-US" sz="2000" dirty="0" smtClean="0">
                <a:solidFill>
                  <a:srgbClr val="0000FF"/>
                </a:solidFill>
              </a:rPr>
              <a:t>designing and performing experiments</a:t>
            </a:r>
            <a:r>
              <a:rPr lang="en-US" sz="2000" dirty="0" smtClean="0"/>
              <a:t>. Students will learn about and experiment with algorithms and architectures. They will get practical experience in </a:t>
            </a:r>
            <a:r>
              <a:rPr lang="en-US" sz="2000" dirty="0" smtClean="0">
                <a:solidFill>
                  <a:srgbClr val="0000FF"/>
                </a:solidFill>
              </a:rPr>
              <a:t>evaluating and improving performance</a:t>
            </a:r>
            <a:r>
              <a:rPr lang="en-US" sz="2000" dirty="0" smtClean="0"/>
              <a:t>. Students and teachers will present and discuss results.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Westwood+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Very recent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Developed for wireless networks with many losses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Losses in wireless networks are often </a:t>
            </a:r>
            <a:r>
              <a:rPr lang="en-US" sz="2000" b="1" dirty="0">
                <a:solidFill>
                  <a:schemeClr val="hlink"/>
                </a:solidFill>
              </a:rPr>
              <a:t>non-congestion losses</a:t>
            </a:r>
            <a:r>
              <a:rPr lang="en-US" sz="2000" dirty="0"/>
              <a:t>: corruption losses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Side effect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Less unfair against long round-trip times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Implemented in Linux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With SACK extensions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TCP Westwood uses ACK packets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provide a bandwidth estimate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1" charset="-128"/>
                <a:cs typeface="ＭＳ Ｐゴシック" pitchFamily="1" charset="-128"/>
              </a:rPr>
              <a:t>“Faster recovery”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After loss indication by a triple-ACK go into faster recovery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1" charset="-128"/>
              </a:rPr>
              <a:t>Use bandwidth estimate to set new congestion window size and new slow start threshold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Westwood+</a:t>
            </a:r>
          </a:p>
        </p:txBody>
      </p:sp>
      <p:graphicFrame>
        <p:nvGraphicFramePr>
          <p:cNvPr id="135782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2157413" y="4919663"/>
          <a:ext cx="2106612" cy="777875"/>
        </p:xfrm>
        <a:graphic>
          <a:graphicData uri="http://schemas.openxmlformats.org/presentationml/2006/ole">
            <p:oleObj spid="_x0000_s70658" name="Equation" r:id="rId4" imgW="1651000" imgH="609600" progId="Equation.3">
              <p:embed/>
            </p:oleObj>
          </a:graphicData>
        </a:graphic>
      </p:graphicFrame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26988" y="954088"/>
            <a:ext cx="76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 sender</a:t>
            </a:r>
          </a:p>
        </p:txBody>
      </p:sp>
      <p:sp>
        <p:nvSpPr>
          <p:cNvPr id="81925" name="Line 7"/>
          <p:cNvSpPr>
            <a:spLocks noChangeShapeType="1"/>
          </p:cNvSpPr>
          <p:nvPr/>
        </p:nvSpPr>
        <p:spPr bwMode="auto">
          <a:xfrm>
            <a:off x="385763" y="1223963"/>
            <a:ext cx="0" cy="517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81926" name="Line 8"/>
          <p:cNvSpPr>
            <a:spLocks noChangeShapeType="1"/>
          </p:cNvSpPr>
          <p:nvPr/>
        </p:nvSpPr>
        <p:spPr bwMode="auto">
          <a:xfrm>
            <a:off x="1646238" y="1223963"/>
            <a:ext cx="0" cy="517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81927" name="Text Box 9"/>
          <p:cNvSpPr txBox="1">
            <a:spLocks noChangeArrowheads="1"/>
          </p:cNvSpPr>
          <p:nvPr/>
        </p:nvSpPr>
        <p:spPr bwMode="auto">
          <a:xfrm>
            <a:off x="1241425" y="954088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receiver</a:t>
            </a:r>
          </a:p>
        </p:txBody>
      </p:sp>
      <p:sp>
        <p:nvSpPr>
          <p:cNvPr id="1357834" name="Rectangle 10"/>
          <p:cNvSpPr>
            <a:spLocks noChangeArrowheads="1"/>
          </p:cNvSpPr>
          <p:nvPr/>
        </p:nvSpPr>
        <p:spPr bwMode="auto">
          <a:xfrm>
            <a:off x="442913" y="1268413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35" name="Line 11"/>
          <p:cNvSpPr>
            <a:spLocks noChangeShapeType="1"/>
          </p:cNvSpPr>
          <p:nvPr/>
        </p:nvSpPr>
        <p:spPr bwMode="auto">
          <a:xfrm>
            <a:off x="639763" y="1312863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36" name="Line 12"/>
          <p:cNvSpPr>
            <a:spLocks noChangeShapeType="1"/>
          </p:cNvSpPr>
          <p:nvPr/>
        </p:nvSpPr>
        <p:spPr bwMode="auto">
          <a:xfrm flipH="1">
            <a:off x="412750" y="1897063"/>
            <a:ext cx="1171575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37" name="Rectangle 13"/>
          <p:cNvSpPr>
            <a:spLocks noChangeArrowheads="1"/>
          </p:cNvSpPr>
          <p:nvPr/>
        </p:nvSpPr>
        <p:spPr bwMode="auto">
          <a:xfrm>
            <a:off x="442913" y="1422400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38" name="Line 14"/>
          <p:cNvSpPr>
            <a:spLocks noChangeShapeType="1"/>
          </p:cNvSpPr>
          <p:nvPr/>
        </p:nvSpPr>
        <p:spPr bwMode="auto">
          <a:xfrm>
            <a:off x="639763" y="1466850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39" name="Line 15"/>
          <p:cNvSpPr>
            <a:spLocks noChangeShapeType="1"/>
          </p:cNvSpPr>
          <p:nvPr/>
        </p:nvSpPr>
        <p:spPr bwMode="auto">
          <a:xfrm flipH="1">
            <a:off x="414338" y="2051050"/>
            <a:ext cx="1169987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0" name="Rectangle 16"/>
          <p:cNvSpPr>
            <a:spLocks noChangeArrowheads="1"/>
          </p:cNvSpPr>
          <p:nvPr/>
        </p:nvSpPr>
        <p:spPr bwMode="auto">
          <a:xfrm>
            <a:off x="442913" y="1576388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1" name="Line 17"/>
          <p:cNvSpPr>
            <a:spLocks noChangeShapeType="1"/>
          </p:cNvSpPr>
          <p:nvPr/>
        </p:nvSpPr>
        <p:spPr bwMode="auto">
          <a:xfrm>
            <a:off x="639763" y="1620838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2" name="Line 18"/>
          <p:cNvSpPr>
            <a:spLocks noChangeShapeType="1"/>
          </p:cNvSpPr>
          <p:nvPr/>
        </p:nvSpPr>
        <p:spPr bwMode="auto">
          <a:xfrm flipH="1">
            <a:off x="412750" y="2205038"/>
            <a:ext cx="1171575" cy="446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3" name="Rectangle 19"/>
          <p:cNvSpPr>
            <a:spLocks noChangeArrowheads="1"/>
          </p:cNvSpPr>
          <p:nvPr/>
        </p:nvSpPr>
        <p:spPr bwMode="auto">
          <a:xfrm>
            <a:off x="442913" y="1728788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4" name="Line 20"/>
          <p:cNvSpPr>
            <a:spLocks noChangeShapeType="1"/>
          </p:cNvSpPr>
          <p:nvPr/>
        </p:nvSpPr>
        <p:spPr bwMode="auto">
          <a:xfrm>
            <a:off x="639763" y="1773238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5" name="Line 21"/>
          <p:cNvSpPr>
            <a:spLocks noChangeShapeType="1"/>
          </p:cNvSpPr>
          <p:nvPr/>
        </p:nvSpPr>
        <p:spPr bwMode="auto">
          <a:xfrm flipH="1">
            <a:off x="411163" y="2357438"/>
            <a:ext cx="1173162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6" name="Rectangle 22"/>
          <p:cNvSpPr>
            <a:spLocks noChangeArrowheads="1"/>
          </p:cNvSpPr>
          <p:nvPr/>
        </p:nvSpPr>
        <p:spPr bwMode="auto">
          <a:xfrm>
            <a:off x="431800" y="298450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7" name="Line 23"/>
          <p:cNvSpPr>
            <a:spLocks noChangeShapeType="1"/>
          </p:cNvSpPr>
          <p:nvPr/>
        </p:nvSpPr>
        <p:spPr bwMode="auto">
          <a:xfrm>
            <a:off x="628650" y="3028950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8" name="Line 24"/>
          <p:cNvSpPr>
            <a:spLocks noChangeShapeType="1"/>
          </p:cNvSpPr>
          <p:nvPr/>
        </p:nvSpPr>
        <p:spPr bwMode="auto">
          <a:xfrm flipH="1">
            <a:off x="403225" y="3613150"/>
            <a:ext cx="1169988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49" name="Rectangle 25"/>
          <p:cNvSpPr>
            <a:spLocks noChangeArrowheads="1"/>
          </p:cNvSpPr>
          <p:nvPr/>
        </p:nvSpPr>
        <p:spPr bwMode="auto">
          <a:xfrm>
            <a:off x="431800" y="283845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0" name="Line 26"/>
          <p:cNvSpPr>
            <a:spLocks noChangeShapeType="1"/>
          </p:cNvSpPr>
          <p:nvPr/>
        </p:nvSpPr>
        <p:spPr bwMode="auto">
          <a:xfrm>
            <a:off x="628650" y="2882900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1" name="Line 27"/>
          <p:cNvSpPr>
            <a:spLocks noChangeShapeType="1"/>
          </p:cNvSpPr>
          <p:nvPr/>
        </p:nvSpPr>
        <p:spPr bwMode="auto">
          <a:xfrm flipH="1">
            <a:off x="407988" y="3467100"/>
            <a:ext cx="1165225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2" name="Rectangle 28"/>
          <p:cNvSpPr>
            <a:spLocks noChangeArrowheads="1"/>
          </p:cNvSpPr>
          <p:nvPr/>
        </p:nvSpPr>
        <p:spPr bwMode="auto">
          <a:xfrm>
            <a:off x="431800" y="313055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3" name="Line 29"/>
          <p:cNvSpPr>
            <a:spLocks noChangeShapeType="1"/>
          </p:cNvSpPr>
          <p:nvPr/>
        </p:nvSpPr>
        <p:spPr bwMode="auto">
          <a:xfrm>
            <a:off x="628650" y="3175000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4" name="Line 30"/>
          <p:cNvSpPr>
            <a:spLocks noChangeShapeType="1"/>
          </p:cNvSpPr>
          <p:nvPr/>
        </p:nvSpPr>
        <p:spPr bwMode="auto">
          <a:xfrm flipH="1">
            <a:off x="401638" y="3759200"/>
            <a:ext cx="1171575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5" name="Rectangle 31"/>
          <p:cNvSpPr>
            <a:spLocks noChangeArrowheads="1"/>
          </p:cNvSpPr>
          <p:nvPr/>
        </p:nvSpPr>
        <p:spPr bwMode="auto">
          <a:xfrm>
            <a:off x="431800" y="3421063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6" name="Line 32"/>
          <p:cNvSpPr>
            <a:spLocks noChangeShapeType="1"/>
          </p:cNvSpPr>
          <p:nvPr/>
        </p:nvSpPr>
        <p:spPr bwMode="auto">
          <a:xfrm>
            <a:off x="628650" y="3465513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7" name="Line 33"/>
          <p:cNvSpPr>
            <a:spLocks noChangeShapeType="1"/>
          </p:cNvSpPr>
          <p:nvPr/>
        </p:nvSpPr>
        <p:spPr bwMode="auto">
          <a:xfrm flipH="1">
            <a:off x="404813" y="4049713"/>
            <a:ext cx="116840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8" name="Rectangle 34"/>
          <p:cNvSpPr>
            <a:spLocks noChangeArrowheads="1"/>
          </p:cNvSpPr>
          <p:nvPr/>
        </p:nvSpPr>
        <p:spPr bwMode="auto">
          <a:xfrm>
            <a:off x="431800" y="3276600"/>
            <a:ext cx="179388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59" name="Line 35"/>
          <p:cNvSpPr>
            <a:spLocks noChangeShapeType="1"/>
          </p:cNvSpPr>
          <p:nvPr/>
        </p:nvSpPr>
        <p:spPr bwMode="auto">
          <a:xfrm>
            <a:off x="628650" y="3321050"/>
            <a:ext cx="944563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0" name="Line 36"/>
          <p:cNvSpPr>
            <a:spLocks noChangeShapeType="1"/>
          </p:cNvSpPr>
          <p:nvPr/>
        </p:nvSpPr>
        <p:spPr bwMode="auto">
          <a:xfrm flipH="1">
            <a:off x="406400" y="3905250"/>
            <a:ext cx="1166813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1" name="Rectangle 37"/>
          <p:cNvSpPr>
            <a:spLocks noChangeArrowheads="1"/>
          </p:cNvSpPr>
          <p:nvPr/>
        </p:nvSpPr>
        <p:spPr bwMode="auto">
          <a:xfrm>
            <a:off x="407988" y="4487863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2" name="Line 38"/>
          <p:cNvSpPr>
            <a:spLocks noChangeShapeType="1"/>
          </p:cNvSpPr>
          <p:nvPr/>
        </p:nvSpPr>
        <p:spPr bwMode="auto">
          <a:xfrm>
            <a:off x="604838" y="4532313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3" name="Line 39"/>
          <p:cNvSpPr>
            <a:spLocks noChangeShapeType="1"/>
          </p:cNvSpPr>
          <p:nvPr/>
        </p:nvSpPr>
        <p:spPr bwMode="auto">
          <a:xfrm flipH="1">
            <a:off x="374650" y="5116513"/>
            <a:ext cx="117475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4" name="Rectangle 40"/>
          <p:cNvSpPr>
            <a:spLocks noChangeArrowheads="1"/>
          </p:cNvSpPr>
          <p:nvPr/>
        </p:nvSpPr>
        <p:spPr bwMode="auto">
          <a:xfrm>
            <a:off x="407988" y="4694238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5" name="Line 41"/>
          <p:cNvSpPr>
            <a:spLocks noChangeShapeType="1"/>
          </p:cNvSpPr>
          <p:nvPr/>
        </p:nvSpPr>
        <p:spPr bwMode="auto">
          <a:xfrm>
            <a:off x="604838" y="4738688"/>
            <a:ext cx="46831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6" name="Rectangle 42"/>
          <p:cNvSpPr>
            <a:spLocks noChangeArrowheads="1"/>
          </p:cNvSpPr>
          <p:nvPr/>
        </p:nvSpPr>
        <p:spPr bwMode="auto">
          <a:xfrm>
            <a:off x="407988" y="4900613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7" name="Line 43"/>
          <p:cNvSpPr>
            <a:spLocks noChangeShapeType="1"/>
          </p:cNvSpPr>
          <p:nvPr/>
        </p:nvSpPr>
        <p:spPr bwMode="auto">
          <a:xfrm>
            <a:off x="604838" y="4945063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8" name="Line 44"/>
          <p:cNvSpPr>
            <a:spLocks noChangeShapeType="1"/>
          </p:cNvSpPr>
          <p:nvPr/>
        </p:nvSpPr>
        <p:spPr bwMode="auto">
          <a:xfrm flipH="1">
            <a:off x="371475" y="5529263"/>
            <a:ext cx="117792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69" name="Rectangle 45"/>
          <p:cNvSpPr>
            <a:spLocks noChangeArrowheads="1"/>
          </p:cNvSpPr>
          <p:nvPr/>
        </p:nvSpPr>
        <p:spPr bwMode="auto">
          <a:xfrm>
            <a:off x="407988" y="4797425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0" name="Line 46"/>
          <p:cNvSpPr>
            <a:spLocks noChangeShapeType="1"/>
          </p:cNvSpPr>
          <p:nvPr/>
        </p:nvSpPr>
        <p:spPr bwMode="auto">
          <a:xfrm>
            <a:off x="604838" y="4841875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1" name="Line 47"/>
          <p:cNvSpPr>
            <a:spLocks noChangeShapeType="1"/>
          </p:cNvSpPr>
          <p:nvPr/>
        </p:nvSpPr>
        <p:spPr bwMode="auto">
          <a:xfrm flipH="1">
            <a:off x="374650" y="5426075"/>
            <a:ext cx="117475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2" name="Rectangle 48"/>
          <p:cNvSpPr>
            <a:spLocks noChangeArrowheads="1"/>
          </p:cNvSpPr>
          <p:nvPr/>
        </p:nvSpPr>
        <p:spPr bwMode="auto">
          <a:xfrm>
            <a:off x="407988" y="5003800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3" name="Line 49"/>
          <p:cNvSpPr>
            <a:spLocks noChangeShapeType="1"/>
          </p:cNvSpPr>
          <p:nvPr/>
        </p:nvSpPr>
        <p:spPr bwMode="auto">
          <a:xfrm>
            <a:off x="604838" y="5048250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4" name="Rectangle 50"/>
          <p:cNvSpPr>
            <a:spLocks noChangeArrowheads="1"/>
          </p:cNvSpPr>
          <p:nvPr/>
        </p:nvSpPr>
        <p:spPr bwMode="auto">
          <a:xfrm>
            <a:off x="407988" y="4591050"/>
            <a:ext cx="179387" cy="444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5" name="Line 51"/>
          <p:cNvSpPr>
            <a:spLocks noChangeShapeType="1"/>
          </p:cNvSpPr>
          <p:nvPr/>
        </p:nvSpPr>
        <p:spPr bwMode="auto">
          <a:xfrm>
            <a:off x="604838" y="4635500"/>
            <a:ext cx="944562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6" name="Line 52"/>
          <p:cNvSpPr>
            <a:spLocks noChangeShapeType="1"/>
          </p:cNvSpPr>
          <p:nvPr/>
        </p:nvSpPr>
        <p:spPr bwMode="auto">
          <a:xfrm flipH="1">
            <a:off x="369888" y="5219700"/>
            <a:ext cx="1179512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7" name="AutoShape 53"/>
          <p:cNvSpPr>
            <a:spLocks/>
          </p:cNvSpPr>
          <p:nvPr/>
        </p:nvSpPr>
        <p:spPr bwMode="auto">
          <a:xfrm>
            <a:off x="1733550" y="1270000"/>
            <a:ext cx="225425" cy="1590675"/>
          </a:xfrm>
          <a:prstGeom prst="rightBrace">
            <a:avLst>
              <a:gd name="adj1" fmla="val 588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8" name="AutoShape 54"/>
          <p:cNvSpPr>
            <a:spLocks/>
          </p:cNvSpPr>
          <p:nvPr/>
        </p:nvSpPr>
        <p:spPr bwMode="auto">
          <a:xfrm>
            <a:off x="1743075" y="2852738"/>
            <a:ext cx="225425" cy="1627187"/>
          </a:xfrm>
          <a:prstGeom prst="rightBrace">
            <a:avLst>
              <a:gd name="adj1" fmla="val 6015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79" name="AutoShape 55"/>
          <p:cNvSpPr>
            <a:spLocks/>
          </p:cNvSpPr>
          <p:nvPr/>
        </p:nvSpPr>
        <p:spPr bwMode="auto">
          <a:xfrm>
            <a:off x="1749425" y="4470400"/>
            <a:ext cx="225425" cy="1722438"/>
          </a:xfrm>
          <a:prstGeom prst="rightBrace">
            <a:avLst>
              <a:gd name="adj1" fmla="val 63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80" name="Line 56"/>
          <p:cNvSpPr>
            <a:spLocks noChangeShapeType="1"/>
          </p:cNvSpPr>
          <p:nvPr/>
        </p:nvSpPr>
        <p:spPr bwMode="auto">
          <a:xfrm flipH="1">
            <a:off x="371475" y="5627688"/>
            <a:ext cx="1177925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881" name="Text Box 57"/>
          <p:cNvSpPr txBox="1">
            <a:spLocks noChangeArrowheads="1"/>
          </p:cNvSpPr>
          <p:nvPr/>
        </p:nvSpPr>
        <p:spPr bwMode="auto">
          <a:xfrm>
            <a:off x="644525" y="6075363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DUPACKs</a:t>
            </a:r>
          </a:p>
        </p:txBody>
      </p:sp>
      <p:sp>
        <p:nvSpPr>
          <p:cNvPr id="1357882" name="Text Box 58"/>
          <p:cNvSpPr txBox="1">
            <a:spLocks noChangeArrowheads="1"/>
          </p:cNvSpPr>
          <p:nvPr/>
        </p:nvSpPr>
        <p:spPr bwMode="auto">
          <a:xfrm>
            <a:off x="2371725" y="2679700"/>
            <a:ext cx="12271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new</a:t>
            </a:r>
            <a:r>
              <a:rPr lang="en-US" sz="1600" b="0">
                <a:solidFill>
                  <a:srgbClr val="000000"/>
                </a:solidFill>
                <a:latin typeface="Tahoma" pitchFamily="1" charset="0"/>
              </a:rPr>
              <a:t> </a:t>
            </a:r>
            <a:r>
              <a:rPr lang="en-US" sz="1600" b="0" i="1">
                <a:solidFill>
                  <a:srgbClr val="000000"/>
                </a:solidFill>
                <a:latin typeface="Times New Roman" pitchFamily="1" charset="0"/>
              </a:rPr>
              <a:t>RTTmin</a:t>
            </a:r>
          </a:p>
        </p:txBody>
      </p:sp>
      <p:sp>
        <p:nvSpPr>
          <p:cNvPr id="1357883" name="Freeform 59"/>
          <p:cNvSpPr>
            <a:spLocks/>
          </p:cNvSpPr>
          <p:nvPr/>
        </p:nvSpPr>
        <p:spPr bwMode="auto">
          <a:xfrm>
            <a:off x="534988" y="2838450"/>
            <a:ext cx="1863725" cy="1020763"/>
          </a:xfrm>
          <a:custGeom>
            <a:avLst/>
            <a:gdLst>
              <a:gd name="T0" fmla="*/ 1863725 w 1174"/>
              <a:gd name="T1" fmla="*/ 0 h 643"/>
              <a:gd name="T2" fmla="*/ 687388 w 1174"/>
              <a:gd name="T3" fmla="*/ 177800 h 643"/>
              <a:gd name="T4" fmla="*/ 0 w 1174"/>
              <a:gd name="T5" fmla="*/ 1020763 h 643"/>
              <a:gd name="T6" fmla="*/ 0 60000 65536"/>
              <a:gd name="T7" fmla="*/ 0 60000 65536"/>
              <a:gd name="T8" fmla="*/ 0 60000 65536"/>
              <a:gd name="T9" fmla="*/ 0 w 1174"/>
              <a:gd name="T10" fmla="*/ 0 h 643"/>
              <a:gd name="T11" fmla="*/ 1174 w 1174"/>
              <a:gd name="T12" fmla="*/ 643 h 6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4" h="643">
                <a:moveTo>
                  <a:pt x="1174" y="0"/>
                </a:moveTo>
                <a:cubicBezTo>
                  <a:pt x="901" y="2"/>
                  <a:pt x="629" y="5"/>
                  <a:pt x="433" y="112"/>
                </a:cubicBezTo>
                <a:cubicBezTo>
                  <a:pt x="237" y="219"/>
                  <a:pt x="118" y="431"/>
                  <a:pt x="0" y="643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33" name="Text Box 109"/>
          <p:cNvSpPr txBox="1">
            <a:spLocks noChangeArrowheads="1"/>
          </p:cNvSpPr>
          <p:nvPr/>
        </p:nvSpPr>
        <p:spPr bwMode="auto">
          <a:xfrm>
            <a:off x="6453188" y="5572125"/>
            <a:ext cx="12922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i="1">
                <a:solidFill>
                  <a:srgbClr val="FF0000"/>
                </a:solidFill>
                <a:latin typeface="Tahoma" pitchFamily="1" charset="0"/>
              </a:rPr>
              <a:t>Reno ssthresh</a:t>
            </a:r>
          </a:p>
        </p:txBody>
      </p:sp>
      <p:sp>
        <p:nvSpPr>
          <p:cNvPr id="1357935" name="Line 111"/>
          <p:cNvSpPr>
            <a:spLocks noChangeShapeType="1"/>
          </p:cNvSpPr>
          <p:nvPr/>
        </p:nvSpPr>
        <p:spPr bwMode="auto">
          <a:xfrm flipV="1">
            <a:off x="6557963" y="5584825"/>
            <a:ext cx="560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5583238" y="6156325"/>
            <a:ext cx="2843212" cy="414338"/>
            <a:chOff x="2536" y="3772"/>
            <a:chExt cx="1864" cy="274"/>
          </a:xfrm>
        </p:grpSpPr>
        <p:sp>
          <p:nvSpPr>
            <p:cNvPr id="82024" name="Text Box 113"/>
            <p:cNvSpPr txBox="1">
              <a:spLocks noChangeArrowheads="1"/>
            </p:cNvSpPr>
            <p:nvPr/>
          </p:nvSpPr>
          <p:spPr bwMode="auto">
            <a:xfrm>
              <a:off x="4054" y="3844"/>
              <a:ext cx="34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Tahoma" pitchFamily="1" charset="0"/>
                </a:rPr>
                <a:t>time</a:t>
              </a:r>
            </a:p>
          </p:txBody>
        </p:sp>
        <p:sp>
          <p:nvSpPr>
            <p:cNvPr id="82025" name="Line 114"/>
            <p:cNvSpPr>
              <a:spLocks noChangeShapeType="1"/>
            </p:cNvSpPr>
            <p:nvPr/>
          </p:nvSpPr>
          <p:spPr bwMode="auto">
            <a:xfrm>
              <a:off x="2656" y="377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26" name="Line 115"/>
            <p:cNvSpPr>
              <a:spLocks noChangeShapeType="1"/>
            </p:cNvSpPr>
            <p:nvPr/>
          </p:nvSpPr>
          <p:spPr bwMode="auto">
            <a:xfrm>
              <a:off x="2536" y="3801"/>
              <a:ext cx="16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27" name="Line 116"/>
            <p:cNvSpPr>
              <a:spLocks noChangeShapeType="1"/>
            </p:cNvSpPr>
            <p:nvPr/>
          </p:nvSpPr>
          <p:spPr bwMode="auto">
            <a:xfrm>
              <a:off x="2882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28" name="Line 117"/>
            <p:cNvSpPr>
              <a:spLocks noChangeShapeType="1"/>
            </p:cNvSpPr>
            <p:nvPr/>
          </p:nvSpPr>
          <p:spPr bwMode="auto">
            <a:xfrm>
              <a:off x="3108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29" name="Line 118"/>
            <p:cNvSpPr>
              <a:spLocks noChangeShapeType="1"/>
            </p:cNvSpPr>
            <p:nvPr/>
          </p:nvSpPr>
          <p:spPr bwMode="auto">
            <a:xfrm>
              <a:off x="3334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30" name="Line 119"/>
            <p:cNvSpPr>
              <a:spLocks noChangeShapeType="1"/>
            </p:cNvSpPr>
            <p:nvPr/>
          </p:nvSpPr>
          <p:spPr bwMode="auto">
            <a:xfrm>
              <a:off x="3560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31" name="Line 120"/>
            <p:cNvSpPr>
              <a:spLocks noChangeShapeType="1"/>
            </p:cNvSpPr>
            <p:nvPr/>
          </p:nvSpPr>
          <p:spPr bwMode="auto">
            <a:xfrm>
              <a:off x="3786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sp>
          <p:nvSpPr>
            <p:cNvPr id="82032" name="Line 121"/>
            <p:cNvSpPr>
              <a:spLocks noChangeShapeType="1"/>
            </p:cNvSpPr>
            <p:nvPr/>
          </p:nvSpPr>
          <p:spPr bwMode="auto">
            <a:xfrm>
              <a:off x="4012" y="3772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</p:grp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5324475" y="4324350"/>
            <a:ext cx="355600" cy="1876425"/>
            <a:chOff x="2365" y="2558"/>
            <a:chExt cx="234" cy="1243"/>
          </a:xfrm>
        </p:grpSpPr>
        <p:grpSp>
          <p:nvGrpSpPr>
            <p:cNvPr id="4" name="Group 123"/>
            <p:cNvGrpSpPr>
              <a:grpSpLocks/>
            </p:cNvGrpSpPr>
            <p:nvPr/>
          </p:nvGrpSpPr>
          <p:grpSpPr bwMode="auto">
            <a:xfrm>
              <a:off x="2365" y="3170"/>
              <a:ext cx="234" cy="162"/>
              <a:chOff x="1484" y="3707"/>
              <a:chExt cx="234" cy="162"/>
            </a:xfrm>
          </p:grpSpPr>
          <p:sp>
            <p:nvSpPr>
              <p:cNvPr id="82022" name="Line 124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23" name="Text Box 125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4</a:t>
                </a:r>
              </a:p>
            </p:txBody>
          </p:sp>
        </p:grpSp>
        <p:grpSp>
          <p:nvGrpSpPr>
            <p:cNvPr id="5" name="Group 126"/>
            <p:cNvGrpSpPr>
              <a:grpSpLocks/>
            </p:cNvGrpSpPr>
            <p:nvPr/>
          </p:nvGrpSpPr>
          <p:grpSpPr bwMode="auto">
            <a:xfrm>
              <a:off x="2365" y="3478"/>
              <a:ext cx="234" cy="162"/>
              <a:chOff x="1484" y="3707"/>
              <a:chExt cx="234" cy="162"/>
            </a:xfrm>
          </p:grpSpPr>
          <p:sp>
            <p:nvSpPr>
              <p:cNvPr id="82020" name="Line 127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21" name="Text Box 128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2</a:t>
                </a:r>
              </a:p>
            </p:txBody>
          </p:sp>
        </p:grpSp>
        <p:grpSp>
          <p:nvGrpSpPr>
            <p:cNvPr id="6" name="Group 129"/>
            <p:cNvGrpSpPr>
              <a:grpSpLocks/>
            </p:cNvGrpSpPr>
            <p:nvPr/>
          </p:nvGrpSpPr>
          <p:grpSpPr bwMode="auto">
            <a:xfrm>
              <a:off x="2365" y="3631"/>
              <a:ext cx="234" cy="162"/>
              <a:chOff x="1484" y="3707"/>
              <a:chExt cx="234" cy="162"/>
            </a:xfrm>
          </p:grpSpPr>
          <p:sp>
            <p:nvSpPr>
              <p:cNvPr id="82018" name="Line 130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19" name="Text Box 131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1</a:t>
                </a:r>
              </a:p>
            </p:txBody>
          </p:sp>
        </p:grpSp>
        <p:sp>
          <p:nvSpPr>
            <p:cNvPr id="82005" name="Line 132"/>
            <p:cNvSpPr>
              <a:spLocks noChangeShapeType="1"/>
            </p:cNvSpPr>
            <p:nvPr/>
          </p:nvSpPr>
          <p:spPr bwMode="auto">
            <a:xfrm flipV="1">
              <a:off x="2537" y="2558"/>
              <a:ext cx="6" cy="1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Wingdings" pitchFamily="1" charset="2"/>
                <a:buNone/>
              </a:pPr>
              <a:endParaRPr lang="en-US" sz="1400" b="0" smtClean="0">
                <a:solidFill>
                  <a:srgbClr val="000000"/>
                </a:solidFill>
                <a:latin typeface="Tahoma" pitchFamily="1" charset="0"/>
              </a:endParaRPr>
            </a:p>
          </p:txBody>
        </p:sp>
        <p:grpSp>
          <p:nvGrpSpPr>
            <p:cNvPr id="7" name="Group 133"/>
            <p:cNvGrpSpPr>
              <a:grpSpLocks/>
            </p:cNvGrpSpPr>
            <p:nvPr/>
          </p:nvGrpSpPr>
          <p:grpSpPr bwMode="auto">
            <a:xfrm>
              <a:off x="2365" y="3324"/>
              <a:ext cx="234" cy="162"/>
              <a:chOff x="1484" y="3707"/>
              <a:chExt cx="234" cy="162"/>
            </a:xfrm>
          </p:grpSpPr>
          <p:sp>
            <p:nvSpPr>
              <p:cNvPr id="82016" name="Line 134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17" name="Text Box 135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3</a:t>
                </a:r>
              </a:p>
            </p:txBody>
          </p:sp>
        </p:grpSp>
        <p:grpSp>
          <p:nvGrpSpPr>
            <p:cNvPr id="8" name="Group 136"/>
            <p:cNvGrpSpPr>
              <a:grpSpLocks/>
            </p:cNvGrpSpPr>
            <p:nvPr/>
          </p:nvGrpSpPr>
          <p:grpSpPr bwMode="auto">
            <a:xfrm>
              <a:off x="2365" y="2862"/>
              <a:ext cx="234" cy="162"/>
              <a:chOff x="1484" y="3707"/>
              <a:chExt cx="234" cy="162"/>
            </a:xfrm>
          </p:grpSpPr>
          <p:sp>
            <p:nvSpPr>
              <p:cNvPr id="82014" name="Line 137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15" name="Text Box 138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6</a:t>
                </a:r>
              </a:p>
            </p:txBody>
          </p:sp>
        </p:grpSp>
        <p:grpSp>
          <p:nvGrpSpPr>
            <p:cNvPr id="9" name="Group 139"/>
            <p:cNvGrpSpPr>
              <a:grpSpLocks/>
            </p:cNvGrpSpPr>
            <p:nvPr/>
          </p:nvGrpSpPr>
          <p:grpSpPr bwMode="auto">
            <a:xfrm>
              <a:off x="2365" y="3017"/>
              <a:ext cx="234" cy="161"/>
              <a:chOff x="1484" y="3708"/>
              <a:chExt cx="234" cy="161"/>
            </a:xfrm>
          </p:grpSpPr>
          <p:sp>
            <p:nvSpPr>
              <p:cNvPr id="82012" name="Line 140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13" name="Text Box 141"/>
              <p:cNvSpPr txBox="1">
                <a:spLocks noChangeArrowheads="1"/>
              </p:cNvSpPr>
              <p:nvPr/>
            </p:nvSpPr>
            <p:spPr bwMode="auto">
              <a:xfrm>
                <a:off x="1484" y="3708"/>
                <a:ext cx="167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5</a:t>
                </a:r>
              </a:p>
            </p:txBody>
          </p:sp>
        </p:grpSp>
        <p:grpSp>
          <p:nvGrpSpPr>
            <p:cNvPr id="10" name="Group 142"/>
            <p:cNvGrpSpPr>
              <a:grpSpLocks/>
            </p:cNvGrpSpPr>
            <p:nvPr/>
          </p:nvGrpSpPr>
          <p:grpSpPr bwMode="auto">
            <a:xfrm>
              <a:off x="2365" y="2708"/>
              <a:ext cx="234" cy="162"/>
              <a:chOff x="1484" y="3707"/>
              <a:chExt cx="234" cy="162"/>
            </a:xfrm>
          </p:grpSpPr>
          <p:sp>
            <p:nvSpPr>
              <p:cNvPr id="82010" name="Line 143"/>
              <p:cNvSpPr>
                <a:spLocks noChangeShapeType="1"/>
              </p:cNvSpPr>
              <p:nvPr/>
            </p:nvSpPr>
            <p:spPr bwMode="auto">
              <a:xfrm>
                <a:off x="1605" y="3784"/>
                <a:ext cx="1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2011" name="Text Box 144"/>
              <p:cNvSpPr txBox="1">
                <a:spLocks noChangeArrowheads="1"/>
              </p:cNvSpPr>
              <p:nvPr/>
            </p:nvSpPr>
            <p:spPr bwMode="auto">
              <a:xfrm>
                <a:off x="1484" y="3707"/>
                <a:ext cx="16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000" b="0">
                    <a:solidFill>
                      <a:srgbClr val="000000"/>
                    </a:solidFill>
                    <a:latin typeface="Tahoma" pitchFamily="1" charset="0"/>
                  </a:rPr>
                  <a:t>7</a:t>
                </a:r>
              </a:p>
            </p:txBody>
          </p:sp>
        </p:grpSp>
      </p:grpSp>
      <p:sp>
        <p:nvSpPr>
          <p:cNvPr id="1357970" name="Oval 146"/>
          <p:cNvSpPr>
            <a:spLocks noChangeArrowheads="1"/>
          </p:cNvSpPr>
          <p:nvPr/>
        </p:nvSpPr>
        <p:spPr bwMode="auto">
          <a:xfrm>
            <a:off x="6753225" y="5541963"/>
            <a:ext cx="87313" cy="87312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1" name="Oval 147"/>
          <p:cNvSpPr>
            <a:spLocks noChangeArrowheads="1"/>
          </p:cNvSpPr>
          <p:nvPr/>
        </p:nvSpPr>
        <p:spPr bwMode="auto">
          <a:xfrm>
            <a:off x="5740400" y="5324475"/>
            <a:ext cx="87313" cy="87313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2" name="Oval 148"/>
          <p:cNvSpPr>
            <a:spLocks noChangeArrowheads="1"/>
          </p:cNvSpPr>
          <p:nvPr/>
        </p:nvSpPr>
        <p:spPr bwMode="auto">
          <a:xfrm>
            <a:off x="6065838" y="5089525"/>
            <a:ext cx="87312" cy="857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3" name="Oval 149"/>
          <p:cNvSpPr>
            <a:spLocks noChangeArrowheads="1"/>
          </p:cNvSpPr>
          <p:nvPr/>
        </p:nvSpPr>
        <p:spPr bwMode="auto">
          <a:xfrm>
            <a:off x="7097713" y="5324475"/>
            <a:ext cx="87312" cy="857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4" name="Oval 150"/>
          <p:cNvSpPr>
            <a:spLocks noChangeArrowheads="1"/>
          </p:cNvSpPr>
          <p:nvPr/>
        </p:nvSpPr>
        <p:spPr bwMode="auto">
          <a:xfrm>
            <a:off x="7446963" y="5087938"/>
            <a:ext cx="87312" cy="87312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5" name="Line 151"/>
          <p:cNvSpPr>
            <a:spLocks noChangeShapeType="1"/>
          </p:cNvSpPr>
          <p:nvPr/>
        </p:nvSpPr>
        <p:spPr bwMode="auto">
          <a:xfrm flipV="1">
            <a:off x="5583238" y="4887913"/>
            <a:ext cx="877887" cy="6223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6" name="Line 152"/>
          <p:cNvSpPr>
            <a:spLocks noChangeShapeType="1"/>
          </p:cNvSpPr>
          <p:nvPr/>
        </p:nvSpPr>
        <p:spPr bwMode="auto">
          <a:xfrm flipH="1" flipV="1">
            <a:off x="6461125" y="4895850"/>
            <a:ext cx="338138" cy="6842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7" name="Line 153"/>
          <p:cNvSpPr>
            <a:spLocks noChangeShapeType="1"/>
          </p:cNvSpPr>
          <p:nvPr/>
        </p:nvSpPr>
        <p:spPr bwMode="auto">
          <a:xfrm flipV="1">
            <a:off x="6800850" y="4792663"/>
            <a:ext cx="1231900" cy="7969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8" name="Line 154"/>
          <p:cNvSpPr>
            <a:spLocks noChangeShapeType="1"/>
          </p:cNvSpPr>
          <p:nvPr/>
        </p:nvSpPr>
        <p:spPr bwMode="auto">
          <a:xfrm flipV="1">
            <a:off x="6548438" y="5370513"/>
            <a:ext cx="1241425" cy="1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79" name="Text Box 155"/>
          <p:cNvSpPr txBox="1">
            <a:spLocks noChangeArrowheads="1"/>
          </p:cNvSpPr>
          <p:nvPr/>
        </p:nvSpPr>
        <p:spPr bwMode="auto">
          <a:xfrm>
            <a:off x="7677150" y="5106988"/>
            <a:ext cx="10001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i="1">
                <a:solidFill>
                  <a:srgbClr val="3333CC"/>
                </a:solidFill>
                <a:latin typeface="Tahoma" pitchFamily="1" charset="0"/>
              </a:rPr>
              <a:t>Westwood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i="1">
                <a:solidFill>
                  <a:srgbClr val="3333CC"/>
                </a:solidFill>
                <a:latin typeface="Tahoma" pitchFamily="1" charset="0"/>
              </a:rPr>
              <a:t>ssthresh</a:t>
            </a:r>
          </a:p>
        </p:txBody>
      </p:sp>
      <p:sp>
        <p:nvSpPr>
          <p:cNvPr id="1357982" name="Oval 158"/>
          <p:cNvSpPr>
            <a:spLocks noChangeArrowheads="1"/>
          </p:cNvSpPr>
          <p:nvPr/>
        </p:nvSpPr>
        <p:spPr bwMode="auto">
          <a:xfrm>
            <a:off x="6751638" y="5321300"/>
            <a:ext cx="87312" cy="87313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83" name="Oval 159"/>
          <p:cNvSpPr>
            <a:spLocks noChangeArrowheads="1"/>
          </p:cNvSpPr>
          <p:nvPr/>
        </p:nvSpPr>
        <p:spPr bwMode="auto">
          <a:xfrm>
            <a:off x="7097713" y="5091113"/>
            <a:ext cx="87312" cy="87312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85" name="Oval 161"/>
          <p:cNvSpPr>
            <a:spLocks noChangeArrowheads="1"/>
          </p:cNvSpPr>
          <p:nvPr/>
        </p:nvSpPr>
        <p:spPr bwMode="auto">
          <a:xfrm>
            <a:off x="7445375" y="4862513"/>
            <a:ext cx="87313" cy="87312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88" name="Line 164"/>
          <p:cNvSpPr>
            <a:spLocks noChangeShapeType="1"/>
          </p:cNvSpPr>
          <p:nvPr/>
        </p:nvSpPr>
        <p:spPr bwMode="auto">
          <a:xfrm flipH="1" flipV="1">
            <a:off x="6464300" y="4889500"/>
            <a:ext cx="333375" cy="4841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89" name="Line 165"/>
          <p:cNvSpPr>
            <a:spLocks noChangeShapeType="1"/>
          </p:cNvSpPr>
          <p:nvPr/>
        </p:nvSpPr>
        <p:spPr bwMode="auto">
          <a:xfrm flipV="1">
            <a:off x="6791325" y="4749800"/>
            <a:ext cx="952500" cy="6127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69" name="Oval 145"/>
          <p:cNvSpPr>
            <a:spLocks noChangeArrowheads="1"/>
          </p:cNvSpPr>
          <p:nvPr/>
        </p:nvSpPr>
        <p:spPr bwMode="auto">
          <a:xfrm>
            <a:off x="6418263" y="4846638"/>
            <a:ext cx="85725" cy="857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357991" name="Text Box 167"/>
          <p:cNvSpPr txBox="1">
            <a:spLocks noChangeArrowheads="1"/>
          </p:cNvSpPr>
          <p:nvPr/>
        </p:nvSpPr>
        <p:spPr bwMode="auto">
          <a:xfrm>
            <a:off x="2144713" y="1346200"/>
            <a:ext cx="2616997" cy="13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 err="1">
                <a:solidFill>
                  <a:srgbClr val="000000"/>
                </a:solidFill>
                <a:latin typeface="Tahoma" pitchFamily="1" charset="0"/>
              </a:rPr>
              <a:t>b</a:t>
            </a:r>
            <a:r>
              <a:rPr lang="en-US" sz="1400" b="0" baseline="-25000" dirty="0" err="1">
                <a:solidFill>
                  <a:srgbClr val="000000"/>
                </a:solidFill>
                <a:latin typeface="Tahoma" pitchFamily="1" charset="0"/>
              </a:rPr>
              <a:t>k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 = estimate number of bytes</a:t>
            </a:r>
            <a:br>
              <a:rPr lang="en-US" sz="1400" b="0" dirty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sent in this RTT.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Uses average difference of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Tahoma" pitchFamily="1" charset="0"/>
              </a:rPr>
              <a:t>time (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sent) and </a:t>
            </a:r>
            <a:r>
              <a:rPr lang="en-US" sz="1400" b="0" dirty="0" smtClean="0">
                <a:solidFill>
                  <a:srgbClr val="000000"/>
                </a:solidFill>
                <a:latin typeface="Tahoma" pitchFamily="1" charset="0"/>
              </a:rPr>
              <a:t>time (</a:t>
            </a:r>
            <a:r>
              <a:rPr lang="en-US" sz="1400" b="0" dirty="0" err="1">
                <a:solidFill>
                  <a:srgbClr val="000000"/>
                </a:solidFill>
                <a:latin typeface="Tahoma" pitchFamily="1" charset="0"/>
              </a:rPr>
              <a:t>ack’d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for every packet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for this RTT</a:t>
            </a:r>
          </a:p>
        </p:txBody>
      </p:sp>
      <p:sp>
        <p:nvSpPr>
          <p:cNvPr id="1357995" name="Text Box 171"/>
          <p:cNvSpPr txBox="1">
            <a:spLocks noChangeArrowheads="1"/>
          </p:cNvSpPr>
          <p:nvPr/>
        </p:nvSpPr>
        <p:spPr bwMode="auto">
          <a:xfrm>
            <a:off x="5403850" y="1368425"/>
            <a:ext cx="3146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 err="1">
                <a:solidFill>
                  <a:srgbClr val="000000"/>
                </a:solidFill>
                <a:latin typeface="Tahoma" pitchFamily="1" charset="0"/>
              </a:rPr>
              <a:t>l</a:t>
            </a:r>
            <a:r>
              <a:rPr lang="en-US" sz="1400" b="0" baseline="-25000" dirty="0" err="1">
                <a:solidFill>
                  <a:srgbClr val="000000"/>
                </a:solidFill>
                <a:latin typeface="Tahoma" pitchFamily="1" charset="0"/>
              </a:rPr>
              <a:t>k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 = estimate bytes that can be</a:t>
            </a:r>
            <a:br>
              <a:rPr lang="en-US" sz="1400" b="0" dirty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sent per time unit (</a:t>
            </a:r>
            <a:r>
              <a:rPr lang="en-US" sz="1400" b="0" dirty="0" smtClean="0">
                <a:solidFill>
                  <a:srgbClr val="000000"/>
                </a:solidFill>
                <a:latin typeface="Tahoma" pitchFamily="1" charset="0"/>
              </a:rPr>
              <a:t>e.g., 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second)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uses a low pass filter (aging) to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estimate longer-term development of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bytes per RTT</a:t>
            </a:r>
          </a:p>
        </p:txBody>
      </p:sp>
      <p:sp>
        <p:nvSpPr>
          <p:cNvPr id="1357996" name="Text Box 172"/>
          <p:cNvSpPr txBox="1">
            <a:spLocks noChangeArrowheads="1"/>
          </p:cNvSpPr>
          <p:nvPr/>
        </p:nvSpPr>
        <p:spPr bwMode="auto">
          <a:xfrm>
            <a:off x="2225675" y="3124200"/>
            <a:ext cx="2769416" cy="130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b</a:t>
            </a:r>
            <a:r>
              <a:rPr lang="en-US" sz="1400" b="0" baseline="-25000" dirty="0">
                <a:solidFill>
                  <a:srgbClr val="000000"/>
                </a:solidFill>
                <a:latin typeface="Tahoma" pitchFamily="1" charset="0"/>
              </a:rPr>
              <a:t>k+1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 = estimate number of bytes</a:t>
            </a:r>
            <a:br>
              <a:rPr lang="en-US" sz="1400" b="0" dirty="0">
                <a:solidFill>
                  <a:srgbClr val="000000"/>
                </a:solidFill>
                <a:latin typeface="Tahoma" pitchFamily="1" charset="0"/>
              </a:rPr>
            </a:b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sent in this RTT.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Uses average difference of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 smtClean="0">
                <a:solidFill>
                  <a:srgbClr val="000000"/>
                </a:solidFill>
                <a:latin typeface="Tahoma" pitchFamily="1" charset="0"/>
              </a:rPr>
              <a:t>time (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sent) and </a:t>
            </a:r>
            <a:r>
              <a:rPr lang="en-US" sz="1400" b="0" dirty="0" smtClean="0">
                <a:solidFill>
                  <a:srgbClr val="000000"/>
                </a:solidFill>
                <a:latin typeface="Tahoma" pitchFamily="1" charset="0"/>
              </a:rPr>
              <a:t>time (</a:t>
            </a:r>
            <a:r>
              <a:rPr lang="en-US" sz="1400" b="0" dirty="0" err="1">
                <a:solidFill>
                  <a:srgbClr val="000000"/>
                </a:solidFill>
                <a:latin typeface="Tahoma" pitchFamily="1" charset="0"/>
              </a:rPr>
              <a:t>ack’d</a:t>
            </a: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for every packet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 dirty="0">
                <a:solidFill>
                  <a:srgbClr val="000000"/>
                </a:solidFill>
                <a:latin typeface="Tahoma" pitchFamily="1" charset="0"/>
              </a:rPr>
              <a:t>for this RTT</a:t>
            </a:r>
          </a:p>
        </p:txBody>
      </p:sp>
      <p:sp>
        <p:nvSpPr>
          <p:cNvPr id="1357997" name="Text Box 173"/>
          <p:cNvSpPr txBox="1">
            <a:spLocks noChangeArrowheads="1"/>
          </p:cNvSpPr>
          <p:nvPr/>
        </p:nvSpPr>
        <p:spPr bwMode="auto">
          <a:xfrm>
            <a:off x="5407025" y="2687638"/>
            <a:ext cx="31464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ssthresh = in case of loss,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multiply l</a:t>
            </a:r>
            <a:r>
              <a:rPr lang="en-US" sz="1400" b="0" baseline="-25000">
                <a:solidFill>
                  <a:srgbClr val="000000"/>
                </a:solidFill>
                <a:latin typeface="Tahoma" pitchFamily="1" charset="0"/>
              </a:rPr>
              <a:t>k</a:t>
            </a: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 with the minimum RTT to get a minimum of bytes that have been supported per RTT.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Divide by segment size to get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number of segments/RTT that should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be supportable.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5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5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5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5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5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5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5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5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5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5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5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5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35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5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5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5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35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35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5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5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5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5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35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5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35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135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5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35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35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35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35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35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35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35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34" grpId="0" animBg="1"/>
      <p:bldP spid="1357835" grpId="0" animBg="1"/>
      <p:bldP spid="1357836" grpId="0" animBg="1"/>
      <p:bldP spid="1357837" grpId="0" animBg="1"/>
      <p:bldP spid="1357838" grpId="0" animBg="1"/>
      <p:bldP spid="1357839" grpId="0" animBg="1"/>
      <p:bldP spid="1357840" grpId="0" animBg="1"/>
      <p:bldP spid="1357841" grpId="0" animBg="1"/>
      <p:bldP spid="1357842" grpId="0" animBg="1"/>
      <p:bldP spid="1357843" grpId="0" animBg="1"/>
      <p:bldP spid="1357844" grpId="0" animBg="1"/>
      <p:bldP spid="1357845" grpId="0" animBg="1"/>
      <p:bldP spid="1357846" grpId="0" animBg="1"/>
      <p:bldP spid="1357847" grpId="0" animBg="1"/>
      <p:bldP spid="1357848" grpId="0" animBg="1"/>
      <p:bldP spid="1357849" grpId="0" animBg="1"/>
      <p:bldP spid="1357850" grpId="0" animBg="1"/>
      <p:bldP spid="1357851" grpId="0" animBg="1"/>
      <p:bldP spid="1357852" grpId="0" animBg="1"/>
      <p:bldP spid="1357853" grpId="0" animBg="1"/>
      <p:bldP spid="1357854" grpId="0" animBg="1"/>
      <p:bldP spid="1357855" grpId="0" animBg="1"/>
      <p:bldP spid="1357856" grpId="0" animBg="1"/>
      <p:bldP spid="1357857" grpId="0" animBg="1"/>
      <p:bldP spid="1357858" grpId="0" animBg="1"/>
      <p:bldP spid="1357859" grpId="0" animBg="1"/>
      <p:bldP spid="1357860" grpId="0" animBg="1"/>
      <p:bldP spid="1357861" grpId="0" animBg="1"/>
      <p:bldP spid="1357862" grpId="0" animBg="1"/>
      <p:bldP spid="1357863" grpId="0" animBg="1"/>
      <p:bldP spid="1357864" grpId="0" animBg="1"/>
      <p:bldP spid="1357865" grpId="0" animBg="1"/>
      <p:bldP spid="1357866" grpId="0" animBg="1"/>
      <p:bldP spid="1357867" grpId="0" animBg="1"/>
      <p:bldP spid="1357868" grpId="0" animBg="1"/>
      <p:bldP spid="1357869" grpId="0" animBg="1"/>
      <p:bldP spid="1357870" grpId="0" animBg="1"/>
      <p:bldP spid="1357871" grpId="0" animBg="1"/>
      <p:bldP spid="1357872" grpId="0" animBg="1"/>
      <p:bldP spid="1357873" grpId="0" animBg="1"/>
      <p:bldP spid="1357874" grpId="0" animBg="1"/>
      <p:bldP spid="1357875" grpId="0" animBg="1"/>
      <p:bldP spid="1357876" grpId="0" animBg="1"/>
      <p:bldP spid="1357877" grpId="0" animBg="1"/>
      <p:bldP spid="1357878" grpId="0" animBg="1"/>
      <p:bldP spid="1357879" grpId="0" animBg="1"/>
      <p:bldP spid="1357880" grpId="0" animBg="1"/>
      <p:bldP spid="1357881" grpId="0"/>
      <p:bldP spid="1357882" grpId="0"/>
      <p:bldP spid="1357883" grpId="0" animBg="1"/>
      <p:bldP spid="1357933" grpId="0"/>
      <p:bldP spid="1357935" grpId="0" animBg="1"/>
      <p:bldP spid="1357970" grpId="0" animBg="1"/>
      <p:bldP spid="1357971" grpId="0" animBg="1"/>
      <p:bldP spid="1357972" grpId="0" animBg="1"/>
      <p:bldP spid="1357973" grpId="0" animBg="1"/>
      <p:bldP spid="1357974" grpId="0" animBg="1"/>
      <p:bldP spid="1357975" grpId="0" animBg="1"/>
      <p:bldP spid="1357976" grpId="0" animBg="1"/>
      <p:bldP spid="1357977" grpId="0" animBg="1"/>
      <p:bldP spid="1357978" grpId="0" animBg="1"/>
      <p:bldP spid="1357979" grpId="0"/>
      <p:bldP spid="1357982" grpId="0" animBg="1"/>
      <p:bldP spid="1357983" grpId="0" animBg="1"/>
      <p:bldP spid="1357985" grpId="0" animBg="1"/>
      <p:bldP spid="1357988" grpId="0" animBg="1"/>
      <p:bldP spid="1357989" grpId="0" animBg="1"/>
      <p:bldP spid="1357969" grpId="0" animBg="1"/>
      <p:bldP spid="1357991" grpId="0"/>
      <p:bldP spid="1357995" grpId="0"/>
      <p:bldP spid="1357996" grpId="0"/>
      <p:bldP spid="13579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1" charset="-128"/>
                <a:cs typeface="ＭＳ Ｐゴシック" pitchFamily="1" charset="-128"/>
              </a:rPr>
              <a:t>TCP Westwood+</a:t>
            </a:r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851025" y="3349625"/>
            <a:ext cx="5224463" cy="2082800"/>
          </a:xfrm>
          <a:custGeom>
            <a:avLst/>
            <a:gdLst>
              <a:gd name="T0" fmla="*/ 0 w 3291"/>
              <a:gd name="T1" fmla="*/ 2082800 h 1312"/>
              <a:gd name="T2" fmla="*/ 446088 w 3291"/>
              <a:gd name="T3" fmla="*/ 2062163 h 1312"/>
              <a:gd name="T4" fmla="*/ 1516063 w 3291"/>
              <a:gd name="T5" fmla="*/ 1644650 h 1312"/>
              <a:gd name="T6" fmla="*/ 3657600 w 3291"/>
              <a:gd name="T7" fmla="*/ 701675 h 1312"/>
              <a:gd name="T8" fmla="*/ 5224463 w 3291"/>
              <a:gd name="T9" fmla="*/ 0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1"/>
              <a:gd name="T16" fmla="*/ 0 h 1312"/>
              <a:gd name="T17" fmla="*/ 3291 w 3291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1" h="1312">
                <a:moveTo>
                  <a:pt x="0" y="1312"/>
                </a:moveTo>
                <a:lnTo>
                  <a:pt x="281" y="1299"/>
                </a:lnTo>
                <a:lnTo>
                  <a:pt x="955" y="1036"/>
                </a:lnTo>
                <a:lnTo>
                  <a:pt x="2304" y="442"/>
                </a:lnTo>
                <a:lnTo>
                  <a:pt x="3291" y="0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32" name="Freeform 8"/>
          <p:cNvSpPr>
            <a:spLocks/>
          </p:cNvSpPr>
          <p:nvPr/>
        </p:nvSpPr>
        <p:spPr bwMode="auto">
          <a:xfrm>
            <a:off x="1843088" y="3951288"/>
            <a:ext cx="5238750" cy="1481137"/>
          </a:xfrm>
          <a:custGeom>
            <a:avLst/>
            <a:gdLst>
              <a:gd name="T0" fmla="*/ 0 w 3300"/>
              <a:gd name="T1" fmla="*/ 1481137 h 933"/>
              <a:gd name="T2" fmla="*/ 660400 w 3300"/>
              <a:gd name="T3" fmla="*/ 1460500 h 933"/>
              <a:gd name="T4" fmla="*/ 787400 w 3300"/>
              <a:gd name="T5" fmla="*/ 1439862 h 933"/>
              <a:gd name="T6" fmla="*/ 1241425 w 3300"/>
              <a:gd name="T7" fmla="*/ 1333500 h 933"/>
              <a:gd name="T8" fmla="*/ 1581150 w 3300"/>
              <a:gd name="T9" fmla="*/ 1276350 h 933"/>
              <a:gd name="T10" fmla="*/ 1773238 w 3300"/>
              <a:gd name="T11" fmla="*/ 1190625 h 933"/>
              <a:gd name="T12" fmla="*/ 1885950 w 3300"/>
              <a:gd name="T13" fmla="*/ 1169987 h 933"/>
              <a:gd name="T14" fmla="*/ 2339975 w 3300"/>
              <a:gd name="T15" fmla="*/ 1028700 h 933"/>
              <a:gd name="T16" fmla="*/ 3829050 w 3300"/>
              <a:gd name="T17" fmla="*/ 517525 h 933"/>
              <a:gd name="T18" fmla="*/ 4537075 w 3300"/>
              <a:gd name="T19" fmla="*/ 255587 h 933"/>
              <a:gd name="T20" fmla="*/ 4637088 w 3300"/>
              <a:gd name="T21" fmla="*/ 234950 h 933"/>
              <a:gd name="T22" fmla="*/ 4743450 w 3300"/>
              <a:gd name="T23" fmla="*/ 198437 h 933"/>
              <a:gd name="T24" fmla="*/ 4933950 w 3300"/>
              <a:gd name="T25" fmla="*/ 128587 h 933"/>
              <a:gd name="T26" fmla="*/ 5238750 w 3300"/>
              <a:gd name="T27" fmla="*/ 0 h 9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00"/>
              <a:gd name="T43" fmla="*/ 0 h 933"/>
              <a:gd name="T44" fmla="*/ 3300 w 3300"/>
              <a:gd name="T45" fmla="*/ 933 h 9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00" h="933">
                <a:moveTo>
                  <a:pt x="0" y="933"/>
                </a:moveTo>
                <a:lnTo>
                  <a:pt x="416" y="920"/>
                </a:lnTo>
                <a:lnTo>
                  <a:pt x="496" y="907"/>
                </a:lnTo>
                <a:lnTo>
                  <a:pt x="782" y="840"/>
                </a:lnTo>
                <a:lnTo>
                  <a:pt x="996" y="804"/>
                </a:lnTo>
                <a:lnTo>
                  <a:pt x="1117" y="750"/>
                </a:lnTo>
                <a:lnTo>
                  <a:pt x="1188" y="737"/>
                </a:lnTo>
                <a:lnTo>
                  <a:pt x="1474" y="648"/>
                </a:lnTo>
                <a:lnTo>
                  <a:pt x="2412" y="326"/>
                </a:lnTo>
                <a:lnTo>
                  <a:pt x="2858" y="161"/>
                </a:lnTo>
                <a:lnTo>
                  <a:pt x="2921" y="148"/>
                </a:lnTo>
                <a:lnTo>
                  <a:pt x="2988" y="125"/>
                </a:lnTo>
                <a:lnTo>
                  <a:pt x="3108" y="81"/>
                </a:lnTo>
                <a:lnTo>
                  <a:pt x="3300" y="0"/>
                </a:lnTo>
              </a:path>
            </a:pathLst>
          </a:cu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33" name="Freeform 9"/>
          <p:cNvSpPr>
            <a:spLocks/>
          </p:cNvSpPr>
          <p:nvPr/>
        </p:nvSpPr>
        <p:spPr bwMode="auto">
          <a:xfrm>
            <a:off x="1836738" y="1739900"/>
            <a:ext cx="5253037" cy="3700463"/>
          </a:xfrm>
          <a:custGeom>
            <a:avLst/>
            <a:gdLst>
              <a:gd name="T0" fmla="*/ 0 w 3309"/>
              <a:gd name="T1" fmla="*/ 3700463 h 2331"/>
              <a:gd name="T2" fmla="*/ 57150 w 3309"/>
              <a:gd name="T3" fmla="*/ 3700463 h 2331"/>
              <a:gd name="T4" fmla="*/ 141287 w 3309"/>
              <a:gd name="T5" fmla="*/ 3586163 h 2331"/>
              <a:gd name="T6" fmla="*/ 149225 w 3309"/>
              <a:gd name="T7" fmla="*/ 3530600 h 2331"/>
              <a:gd name="T8" fmla="*/ 198437 w 3309"/>
              <a:gd name="T9" fmla="*/ 3487738 h 2331"/>
              <a:gd name="T10" fmla="*/ 319087 w 3309"/>
              <a:gd name="T11" fmla="*/ 3479800 h 2331"/>
              <a:gd name="T12" fmla="*/ 339725 w 3309"/>
              <a:gd name="T13" fmla="*/ 3544888 h 2331"/>
              <a:gd name="T14" fmla="*/ 615950 w 3309"/>
              <a:gd name="T15" fmla="*/ 3309938 h 2331"/>
              <a:gd name="T16" fmla="*/ 765175 w 3309"/>
              <a:gd name="T17" fmla="*/ 3168650 h 2331"/>
              <a:gd name="T18" fmla="*/ 815975 w 3309"/>
              <a:gd name="T19" fmla="*/ 3182938 h 2331"/>
              <a:gd name="T20" fmla="*/ 949325 w 3309"/>
              <a:gd name="T21" fmla="*/ 3048000 h 2331"/>
              <a:gd name="T22" fmla="*/ 1184275 w 3309"/>
              <a:gd name="T23" fmla="*/ 2849563 h 2331"/>
              <a:gd name="T24" fmla="*/ 1403350 w 3309"/>
              <a:gd name="T25" fmla="*/ 2651125 h 2331"/>
              <a:gd name="T26" fmla="*/ 1601787 w 3309"/>
              <a:gd name="T27" fmla="*/ 2509838 h 2331"/>
              <a:gd name="T28" fmla="*/ 1701800 w 3309"/>
              <a:gd name="T29" fmla="*/ 2452688 h 2331"/>
              <a:gd name="T30" fmla="*/ 2332037 w 3309"/>
              <a:gd name="T31" fmla="*/ 1992313 h 2331"/>
              <a:gd name="T32" fmla="*/ 2544762 w 3309"/>
              <a:gd name="T33" fmla="*/ 1836738 h 2331"/>
              <a:gd name="T34" fmla="*/ 2587625 w 3309"/>
              <a:gd name="T35" fmla="*/ 1828800 h 2331"/>
              <a:gd name="T36" fmla="*/ 2679700 w 3309"/>
              <a:gd name="T37" fmla="*/ 1722438 h 2331"/>
              <a:gd name="T38" fmla="*/ 2736850 w 3309"/>
              <a:gd name="T39" fmla="*/ 1722438 h 2331"/>
              <a:gd name="T40" fmla="*/ 2921000 w 3309"/>
              <a:gd name="T41" fmla="*/ 1558925 h 2331"/>
              <a:gd name="T42" fmla="*/ 2976562 w 3309"/>
              <a:gd name="T43" fmla="*/ 1558925 h 2331"/>
              <a:gd name="T44" fmla="*/ 3097212 w 3309"/>
              <a:gd name="T45" fmla="*/ 1425575 h 2331"/>
              <a:gd name="T46" fmla="*/ 3225800 w 3309"/>
              <a:gd name="T47" fmla="*/ 1354138 h 2331"/>
              <a:gd name="T48" fmla="*/ 3281362 w 3309"/>
              <a:gd name="T49" fmla="*/ 1339850 h 2331"/>
              <a:gd name="T50" fmla="*/ 3381375 w 3309"/>
              <a:gd name="T51" fmla="*/ 1212850 h 2331"/>
              <a:gd name="T52" fmla="*/ 3522662 w 3309"/>
              <a:gd name="T53" fmla="*/ 1147763 h 2331"/>
              <a:gd name="T54" fmla="*/ 3721100 w 3309"/>
              <a:gd name="T55" fmla="*/ 1000125 h 2331"/>
              <a:gd name="T56" fmla="*/ 4140200 w 3309"/>
              <a:gd name="T57" fmla="*/ 730250 h 2331"/>
              <a:gd name="T58" fmla="*/ 4238625 w 3309"/>
              <a:gd name="T59" fmla="*/ 652463 h 2331"/>
              <a:gd name="T60" fmla="*/ 4422775 w 3309"/>
              <a:gd name="T61" fmla="*/ 531813 h 2331"/>
              <a:gd name="T62" fmla="*/ 4465637 w 3309"/>
              <a:gd name="T63" fmla="*/ 523875 h 2331"/>
              <a:gd name="T64" fmla="*/ 4813300 w 3309"/>
              <a:gd name="T65" fmla="*/ 269875 h 2331"/>
              <a:gd name="T66" fmla="*/ 5075237 w 3309"/>
              <a:gd name="T67" fmla="*/ 100013 h 2331"/>
              <a:gd name="T68" fmla="*/ 5138737 w 3309"/>
              <a:gd name="T69" fmla="*/ 100013 h 2331"/>
              <a:gd name="T70" fmla="*/ 5253037 w 3309"/>
              <a:gd name="T71" fmla="*/ 0 h 23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309"/>
              <a:gd name="T109" fmla="*/ 0 h 2331"/>
              <a:gd name="T110" fmla="*/ 3309 w 3309"/>
              <a:gd name="T111" fmla="*/ 2331 h 233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309" h="2331">
                <a:moveTo>
                  <a:pt x="0" y="2331"/>
                </a:moveTo>
                <a:lnTo>
                  <a:pt x="36" y="2331"/>
                </a:lnTo>
                <a:lnTo>
                  <a:pt x="89" y="2259"/>
                </a:lnTo>
                <a:lnTo>
                  <a:pt x="94" y="2224"/>
                </a:lnTo>
                <a:lnTo>
                  <a:pt x="125" y="2197"/>
                </a:lnTo>
                <a:lnTo>
                  <a:pt x="201" y="2192"/>
                </a:lnTo>
                <a:lnTo>
                  <a:pt x="214" y="2233"/>
                </a:lnTo>
                <a:lnTo>
                  <a:pt x="388" y="2085"/>
                </a:lnTo>
                <a:lnTo>
                  <a:pt x="482" y="1996"/>
                </a:lnTo>
                <a:lnTo>
                  <a:pt x="514" y="2005"/>
                </a:lnTo>
                <a:lnTo>
                  <a:pt x="598" y="1920"/>
                </a:lnTo>
                <a:lnTo>
                  <a:pt x="746" y="1795"/>
                </a:lnTo>
                <a:lnTo>
                  <a:pt x="884" y="1670"/>
                </a:lnTo>
                <a:lnTo>
                  <a:pt x="1009" y="1581"/>
                </a:lnTo>
                <a:lnTo>
                  <a:pt x="1072" y="1545"/>
                </a:lnTo>
                <a:lnTo>
                  <a:pt x="1469" y="1255"/>
                </a:lnTo>
                <a:lnTo>
                  <a:pt x="1603" y="1157"/>
                </a:lnTo>
                <a:lnTo>
                  <a:pt x="1630" y="1152"/>
                </a:lnTo>
                <a:lnTo>
                  <a:pt x="1688" y="1085"/>
                </a:lnTo>
                <a:lnTo>
                  <a:pt x="1724" y="1085"/>
                </a:lnTo>
                <a:lnTo>
                  <a:pt x="1840" y="982"/>
                </a:lnTo>
                <a:lnTo>
                  <a:pt x="1875" y="982"/>
                </a:lnTo>
                <a:lnTo>
                  <a:pt x="1951" y="898"/>
                </a:lnTo>
                <a:lnTo>
                  <a:pt x="2032" y="853"/>
                </a:lnTo>
                <a:lnTo>
                  <a:pt x="2067" y="844"/>
                </a:lnTo>
                <a:lnTo>
                  <a:pt x="2130" y="764"/>
                </a:lnTo>
                <a:lnTo>
                  <a:pt x="2219" y="723"/>
                </a:lnTo>
                <a:lnTo>
                  <a:pt x="2344" y="630"/>
                </a:lnTo>
                <a:lnTo>
                  <a:pt x="2608" y="460"/>
                </a:lnTo>
                <a:lnTo>
                  <a:pt x="2670" y="411"/>
                </a:lnTo>
                <a:lnTo>
                  <a:pt x="2786" y="335"/>
                </a:lnTo>
                <a:lnTo>
                  <a:pt x="2813" y="330"/>
                </a:lnTo>
                <a:lnTo>
                  <a:pt x="3032" y="170"/>
                </a:lnTo>
                <a:lnTo>
                  <a:pt x="3197" y="63"/>
                </a:lnTo>
                <a:lnTo>
                  <a:pt x="3237" y="63"/>
                </a:lnTo>
                <a:lnTo>
                  <a:pt x="3309" y="0"/>
                </a:lnTo>
              </a:path>
            </a:pathLst>
          </a:cu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2198688" y="2335213"/>
            <a:ext cx="4883150" cy="2963862"/>
          </a:xfrm>
          <a:custGeom>
            <a:avLst/>
            <a:gdLst>
              <a:gd name="T0" fmla="*/ 0 w 3076"/>
              <a:gd name="T1" fmla="*/ 2963862 h 1867"/>
              <a:gd name="T2" fmla="*/ 296863 w 3076"/>
              <a:gd name="T3" fmla="*/ 2757487 h 1867"/>
              <a:gd name="T4" fmla="*/ 679450 w 3076"/>
              <a:gd name="T5" fmla="*/ 2509837 h 1867"/>
              <a:gd name="T6" fmla="*/ 750888 w 3076"/>
              <a:gd name="T7" fmla="*/ 2481262 h 1867"/>
              <a:gd name="T8" fmla="*/ 892175 w 3076"/>
              <a:gd name="T9" fmla="*/ 2381250 h 1867"/>
              <a:gd name="T10" fmla="*/ 957263 w 3076"/>
              <a:gd name="T11" fmla="*/ 2354262 h 1867"/>
              <a:gd name="T12" fmla="*/ 1041400 w 3076"/>
              <a:gd name="T13" fmla="*/ 2268537 h 1867"/>
              <a:gd name="T14" fmla="*/ 1176338 w 3076"/>
              <a:gd name="T15" fmla="*/ 2197100 h 1867"/>
              <a:gd name="T16" fmla="*/ 1233488 w 3076"/>
              <a:gd name="T17" fmla="*/ 2182812 h 1867"/>
              <a:gd name="T18" fmla="*/ 4721225 w 3076"/>
              <a:gd name="T19" fmla="*/ 85725 h 1867"/>
              <a:gd name="T20" fmla="*/ 4813300 w 3076"/>
              <a:gd name="T21" fmla="*/ 49212 h 1867"/>
              <a:gd name="T22" fmla="*/ 4883150 w 3076"/>
              <a:gd name="T23" fmla="*/ 0 h 186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76"/>
              <a:gd name="T37" fmla="*/ 0 h 1867"/>
              <a:gd name="T38" fmla="*/ 3076 w 3076"/>
              <a:gd name="T39" fmla="*/ 1867 h 186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76" h="1867">
                <a:moveTo>
                  <a:pt x="0" y="1867"/>
                </a:moveTo>
                <a:lnTo>
                  <a:pt x="187" y="1737"/>
                </a:lnTo>
                <a:lnTo>
                  <a:pt x="428" y="1581"/>
                </a:lnTo>
                <a:lnTo>
                  <a:pt x="473" y="1563"/>
                </a:lnTo>
                <a:lnTo>
                  <a:pt x="562" y="1500"/>
                </a:lnTo>
                <a:lnTo>
                  <a:pt x="603" y="1483"/>
                </a:lnTo>
                <a:lnTo>
                  <a:pt x="656" y="1429"/>
                </a:lnTo>
                <a:lnTo>
                  <a:pt x="741" y="1384"/>
                </a:lnTo>
                <a:lnTo>
                  <a:pt x="777" y="1375"/>
                </a:lnTo>
                <a:lnTo>
                  <a:pt x="2974" y="54"/>
                </a:lnTo>
                <a:lnTo>
                  <a:pt x="3032" y="31"/>
                </a:lnTo>
                <a:lnTo>
                  <a:pt x="3076" y="0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86023" name="Text Box 11"/>
          <p:cNvSpPr txBox="1">
            <a:spLocks noChangeArrowheads="1"/>
          </p:cNvSpPr>
          <p:nvPr/>
        </p:nvSpPr>
        <p:spPr bwMode="auto">
          <a:xfrm rot="-5400000">
            <a:off x="-210343" y="3436144"/>
            <a:ext cx="29591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Sequence number in segments/100</a:t>
            </a: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2389188" y="3352800"/>
            <a:ext cx="153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50 ms Westwood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3821113" y="2659063"/>
            <a:ext cx="1117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50 ms Reno</a:t>
            </a:r>
          </a:p>
        </p:txBody>
      </p:sp>
      <p:sp>
        <p:nvSpPr>
          <p:cNvPr id="1434638" name="Text Box 14"/>
          <p:cNvSpPr txBox="1">
            <a:spLocks noChangeArrowheads="1"/>
          </p:cNvSpPr>
          <p:nvPr/>
        </p:nvSpPr>
        <p:spPr bwMode="auto">
          <a:xfrm>
            <a:off x="5789613" y="4725988"/>
            <a:ext cx="1214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200 ms Reno</a:t>
            </a:r>
          </a:p>
        </p:txBody>
      </p:sp>
      <p:sp>
        <p:nvSpPr>
          <p:cNvPr id="1434639" name="Text Box 15"/>
          <p:cNvSpPr txBox="1">
            <a:spLocks noChangeArrowheads="1"/>
          </p:cNvSpPr>
          <p:nvPr/>
        </p:nvSpPr>
        <p:spPr bwMode="auto">
          <a:xfrm>
            <a:off x="4594225" y="5046663"/>
            <a:ext cx="16319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200 ms Westwood</a:t>
            </a:r>
          </a:p>
        </p:txBody>
      </p:sp>
      <p:sp>
        <p:nvSpPr>
          <p:cNvPr id="1434640" name="Line 16"/>
          <p:cNvSpPr>
            <a:spLocks noChangeShapeType="1"/>
          </p:cNvSpPr>
          <p:nvPr/>
        </p:nvSpPr>
        <p:spPr bwMode="auto">
          <a:xfrm>
            <a:off x="3303588" y="3625850"/>
            <a:ext cx="376237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41" name="Line 17"/>
          <p:cNvSpPr>
            <a:spLocks noChangeShapeType="1"/>
          </p:cNvSpPr>
          <p:nvPr/>
        </p:nvSpPr>
        <p:spPr bwMode="auto">
          <a:xfrm>
            <a:off x="4352925" y="2881313"/>
            <a:ext cx="24130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42" name="Line 18"/>
          <p:cNvSpPr>
            <a:spLocks noChangeShapeType="1"/>
          </p:cNvSpPr>
          <p:nvPr/>
        </p:nvSpPr>
        <p:spPr bwMode="auto">
          <a:xfrm flipH="1" flipV="1">
            <a:off x="4594225" y="4532313"/>
            <a:ext cx="198438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1434643" name="Line 19"/>
          <p:cNvSpPr>
            <a:spLocks noChangeShapeType="1"/>
          </p:cNvSpPr>
          <p:nvPr/>
        </p:nvSpPr>
        <p:spPr bwMode="auto">
          <a:xfrm flipH="1" flipV="1">
            <a:off x="5940425" y="4440238"/>
            <a:ext cx="2127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endParaRPr lang="en-US" sz="1400" b="0" smtClean="0">
              <a:solidFill>
                <a:srgbClr val="000000"/>
              </a:solidFill>
              <a:latin typeface="Tahoma" pitchFamily="1" charset="0"/>
            </a:endParaRPr>
          </a:p>
        </p:txBody>
      </p:sp>
      <p:sp>
        <p:nvSpPr>
          <p:cNvPr id="86032" name="Text Box 25"/>
          <p:cNvSpPr txBox="1">
            <a:spLocks noChangeArrowheads="1"/>
          </p:cNvSpPr>
          <p:nvPr/>
        </p:nvSpPr>
        <p:spPr bwMode="auto">
          <a:xfrm>
            <a:off x="4054475" y="5859463"/>
            <a:ext cx="10175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Time (sec)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397000" y="1725613"/>
            <a:ext cx="5919788" cy="4071937"/>
            <a:chOff x="808" y="817"/>
            <a:chExt cx="3729" cy="2565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014" y="3217"/>
              <a:ext cx="3523" cy="165"/>
              <a:chOff x="1014" y="3217"/>
              <a:chExt cx="3523" cy="165"/>
            </a:xfrm>
          </p:grpSpPr>
          <p:sp>
            <p:nvSpPr>
              <p:cNvPr id="86054" name="Text Box 20"/>
              <p:cNvSpPr txBox="1">
                <a:spLocks noChangeArrowheads="1"/>
              </p:cNvSpPr>
              <p:nvPr/>
            </p:nvSpPr>
            <p:spPr bwMode="auto">
              <a:xfrm>
                <a:off x="1014" y="3217"/>
                <a:ext cx="177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0</a:t>
                </a:r>
              </a:p>
            </p:txBody>
          </p:sp>
          <p:sp>
            <p:nvSpPr>
              <p:cNvPr id="86055" name="Text Box 21"/>
              <p:cNvSpPr txBox="1">
                <a:spLocks noChangeArrowheads="1"/>
              </p:cNvSpPr>
              <p:nvPr/>
            </p:nvSpPr>
            <p:spPr bwMode="auto">
              <a:xfrm>
                <a:off x="1817" y="3217"/>
                <a:ext cx="23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50</a:t>
                </a:r>
              </a:p>
            </p:txBody>
          </p:sp>
          <p:sp>
            <p:nvSpPr>
              <p:cNvPr id="86056" name="Text Box 22"/>
              <p:cNvSpPr txBox="1">
                <a:spLocks noChangeArrowheads="1"/>
              </p:cNvSpPr>
              <p:nvPr/>
            </p:nvSpPr>
            <p:spPr bwMode="auto">
              <a:xfrm>
                <a:off x="2610" y="3217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100</a:t>
                </a:r>
              </a:p>
            </p:txBody>
          </p:sp>
          <p:sp>
            <p:nvSpPr>
              <p:cNvPr id="86057" name="Text Box 23"/>
              <p:cNvSpPr txBox="1">
                <a:spLocks noChangeArrowheads="1"/>
              </p:cNvSpPr>
              <p:nvPr/>
            </p:nvSpPr>
            <p:spPr bwMode="auto">
              <a:xfrm>
                <a:off x="3460" y="3217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150</a:t>
                </a:r>
              </a:p>
            </p:txBody>
          </p:sp>
          <p:sp>
            <p:nvSpPr>
              <p:cNvPr id="86058" name="Text Box 24"/>
              <p:cNvSpPr txBox="1">
                <a:spLocks noChangeArrowheads="1"/>
              </p:cNvSpPr>
              <p:nvPr/>
            </p:nvSpPr>
            <p:spPr bwMode="auto">
              <a:xfrm>
                <a:off x="4238" y="3217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200</a:t>
                </a:r>
              </a:p>
            </p:txBody>
          </p:sp>
        </p:grpSp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808" y="1188"/>
              <a:ext cx="299" cy="2058"/>
              <a:chOff x="808" y="1188"/>
              <a:chExt cx="299" cy="2058"/>
            </a:xfrm>
          </p:grpSpPr>
          <p:sp>
            <p:nvSpPr>
              <p:cNvPr id="86049" name="Text Box 26"/>
              <p:cNvSpPr txBox="1">
                <a:spLocks noChangeArrowheads="1"/>
              </p:cNvSpPr>
              <p:nvPr/>
            </p:nvSpPr>
            <p:spPr bwMode="auto">
              <a:xfrm>
                <a:off x="930" y="3081"/>
                <a:ext cx="177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0</a:t>
                </a:r>
              </a:p>
            </p:txBody>
          </p:sp>
          <p:sp>
            <p:nvSpPr>
              <p:cNvPr id="86050" name="Text Box 27"/>
              <p:cNvSpPr txBox="1">
                <a:spLocks noChangeArrowheads="1"/>
              </p:cNvSpPr>
              <p:nvPr/>
            </p:nvSpPr>
            <p:spPr bwMode="auto">
              <a:xfrm>
                <a:off x="869" y="2595"/>
                <a:ext cx="238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50</a:t>
                </a:r>
              </a:p>
            </p:txBody>
          </p:sp>
          <p:sp>
            <p:nvSpPr>
              <p:cNvPr id="86051" name="Text Box 28"/>
              <p:cNvSpPr txBox="1">
                <a:spLocks noChangeArrowheads="1"/>
              </p:cNvSpPr>
              <p:nvPr/>
            </p:nvSpPr>
            <p:spPr bwMode="auto">
              <a:xfrm>
                <a:off x="808" y="2146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100</a:t>
                </a:r>
              </a:p>
            </p:txBody>
          </p:sp>
          <p:sp>
            <p:nvSpPr>
              <p:cNvPr id="86052" name="Text Box 29"/>
              <p:cNvSpPr txBox="1">
                <a:spLocks noChangeArrowheads="1"/>
              </p:cNvSpPr>
              <p:nvPr/>
            </p:nvSpPr>
            <p:spPr bwMode="auto">
              <a:xfrm>
                <a:off x="808" y="1670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150</a:t>
                </a:r>
              </a:p>
            </p:txBody>
          </p:sp>
          <p:sp>
            <p:nvSpPr>
              <p:cNvPr id="86053" name="Text Box 30"/>
              <p:cNvSpPr txBox="1">
                <a:spLocks noChangeArrowheads="1"/>
              </p:cNvSpPr>
              <p:nvPr/>
            </p:nvSpPr>
            <p:spPr bwMode="auto">
              <a:xfrm>
                <a:off x="808" y="1188"/>
                <a:ext cx="299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r>
                  <a:rPr lang="en-US" sz="1400" b="0">
                    <a:solidFill>
                      <a:srgbClr val="000000"/>
                    </a:solidFill>
                    <a:latin typeface="Tahoma" pitchFamily="1" charset="0"/>
                  </a:rPr>
                  <a:t>200</a:t>
                </a:r>
              </a:p>
            </p:txBody>
          </p:sp>
        </p:grp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103" y="3121"/>
              <a:ext cx="3291" cy="44"/>
              <a:chOff x="1103" y="3121"/>
              <a:chExt cx="3291" cy="44"/>
            </a:xfrm>
          </p:grpSpPr>
          <p:sp>
            <p:nvSpPr>
              <p:cNvPr id="86045" name="Line 5"/>
              <p:cNvSpPr>
                <a:spLocks noChangeShapeType="1"/>
              </p:cNvSpPr>
              <p:nvPr/>
            </p:nvSpPr>
            <p:spPr bwMode="auto">
              <a:xfrm flipV="1">
                <a:off x="1103" y="3161"/>
                <a:ext cx="3291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6" name="Line 32"/>
              <p:cNvSpPr>
                <a:spLocks noChangeShapeType="1"/>
              </p:cNvSpPr>
              <p:nvPr/>
            </p:nvSpPr>
            <p:spPr bwMode="auto">
              <a:xfrm flipV="1">
                <a:off x="1929" y="312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7" name="Line 33"/>
              <p:cNvSpPr>
                <a:spLocks noChangeShapeType="1"/>
              </p:cNvSpPr>
              <p:nvPr/>
            </p:nvSpPr>
            <p:spPr bwMode="auto">
              <a:xfrm flipV="1">
                <a:off x="2738" y="312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8" name="Line 34"/>
              <p:cNvSpPr>
                <a:spLocks noChangeShapeType="1"/>
              </p:cNvSpPr>
              <p:nvPr/>
            </p:nvSpPr>
            <p:spPr bwMode="auto">
              <a:xfrm flipV="1">
                <a:off x="3571" y="312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</p:grp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103" y="817"/>
              <a:ext cx="44" cy="2344"/>
              <a:chOff x="1103" y="817"/>
              <a:chExt cx="44" cy="2344"/>
            </a:xfrm>
          </p:grpSpPr>
          <p:sp>
            <p:nvSpPr>
              <p:cNvPr id="86040" name="Line 4"/>
              <p:cNvSpPr>
                <a:spLocks noChangeShapeType="1"/>
              </p:cNvSpPr>
              <p:nvPr/>
            </p:nvSpPr>
            <p:spPr bwMode="auto">
              <a:xfrm>
                <a:off x="1103" y="817"/>
                <a:ext cx="0" cy="23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1" name="Line 36"/>
              <p:cNvSpPr>
                <a:spLocks noChangeShapeType="1"/>
              </p:cNvSpPr>
              <p:nvPr/>
            </p:nvSpPr>
            <p:spPr bwMode="auto">
              <a:xfrm rot="16200000" flipV="1">
                <a:off x="1127" y="2673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2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1127" y="2214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3" name="Line 38"/>
              <p:cNvSpPr>
                <a:spLocks noChangeShapeType="1"/>
              </p:cNvSpPr>
              <p:nvPr/>
            </p:nvSpPr>
            <p:spPr bwMode="auto">
              <a:xfrm rot="16200000" flipV="1">
                <a:off x="1127" y="1731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  <p:sp>
            <p:nvSpPr>
              <p:cNvPr id="86044" name="Line 39"/>
              <p:cNvSpPr>
                <a:spLocks noChangeShapeType="1"/>
              </p:cNvSpPr>
              <p:nvPr/>
            </p:nvSpPr>
            <p:spPr bwMode="auto">
              <a:xfrm rot="16200000" flipV="1">
                <a:off x="1127" y="1252"/>
                <a:ext cx="0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1" charset="2"/>
                  <a:buNone/>
                </a:pPr>
                <a:endParaRPr lang="en-US" sz="1400" b="0" smtClean="0">
                  <a:solidFill>
                    <a:srgbClr val="000000"/>
                  </a:solidFill>
                  <a:latin typeface="Tahoma" pitchFamily="1" charset="0"/>
                </a:endParaRPr>
              </a:p>
            </p:txBody>
          </p:sp>
        </p:grpSp>
      </p:grpSp>
      <p:sp>
        <p:nvSpPr>
          <p:cNvPr id="86034" name="Text Box 46"/>
          <p:cNvSpPr txBox="1">
            <a:spLocks noChangeArrowheads="1"/>
          </p:cNvSpPr>
          <p:nvPr/>
        </p:nvSpPr>
        <p:spPr bwMode="auto">
          <a:xfrm>
            <a:off x="5903913" y="6278563"/>
            <a:ext cx="31511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1400" b="0">
                <a:solidFill>
                  <a:srgbClr val="000000"/>
                </a:solidFill>
                <a:latin typeface="Tahoma" pitchFamily="1" charset="0"/>
              </a:rPr>
              <a:t>(approximation of a perf. eval. figure)</a:t>
            </a:r>
          </a:p>
        </p:txBody>
      </p:sp>
      <p:sp>
        <p:nvSpPr>
          <p:cNvPr id="86035" name="Text Box 47"/>
          <p:cNvSpPr txBox="1">
            <a:spLocks noChangeArrowheads="1"/>
          </p:cNvSpPr>
          <p:nvPr/>
        </p:nvSpPr>
        <p:spPr bwMode="auto">
          <a:xfrm>
            <a:off x="661988" y="827088"/>
            <a:ext cx="7367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1" charset="2"/>
              <a:buNone/>
            </a:pPr>
            <a:r>
              <a:rPr lang="en-US" sz="2000" b="0">
                <a:solidFill>
                  <a:srgbClr val="000000"/>
                </a:solidFill>
                <a:latin typeface="Tahoma" pitchFamily="1" charset="0"/>
              </a:rPr>
              <a:t>Smaller difference between streams having short and long RTTs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3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31" grpId="0" animBg="1"/>
      <p:bldP spid="1434632" grpId="0" animBg="1"/>
      <p:bldP spid="1434633" grpId="0" animBg="1"/>
      <p:bldP spid="1434634" grpId="0" animBg="1"/>
      <p:bldP spid="1434636" grpId="0"/>
      <p:bldP spid="1434637" grpId="0"/>
      <p:bldP spid="1434638" grpId="0"/>
      <p:bldP spid="1434639" grpId="0"/>
      <p:bldP spid="1434640" grpId="0" animBg="1"/>
      <p:bldP spid="1434641" grpId="0" animBg="1"/>
      <p:bldP spid="1434642" grpId="0" animBg="1"/>
      <p:bldP spid="14346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TCP variants on</a:t>
            </a:r>
            <a:r>
              <a:rPr lang="en-US" dirty="0" smtClean="0"/>
              <a:t> latency</a:t>
            </a:r>
            <a:endParaRPr lang="en-US" dirty="0"/>
          </a:p>
        </p:txBody>
      </p:sp>
      <p:pic>
        <p:nvPicPr>
          <p:cNvPr id="4" name="Content Placeholder 3" descr="UML-fig-simplex-1retrans-100ms.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22" b="520"/>
          <a:stretch/>
        </p:blipFill>
        <p:spPr>
          <a:xfrm>
            <a:off x="355600" y="675869"/>
            <a:ext cx="8394700" cy="5864631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95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variants…</a:t>
            </a:r>
          </a:p>
          <a:p>
            <a:pPr lvl="1"/>
            <a:r>
              <a:rPr lang="en-US" sz="2000" dirty="0" smtClean="0"/>
              <a:t>aimed different target scenarios</a:t>
            </a:r>
          </a:p>
          <a:p>
            <a:pPr lvl="1"/>
            <a:r>
              <a:rPr lang="en-US" sz="2000" dirty="0" smtClean="0"/>
              <a:t>different approaches to calculate the window</a:t>
            </a:r>
          </a:p>
          <a:p>
            <a:pPr lvl="1"/>
            <a:r>
              <a:rPr lang="en-US" sz="2000" dirty="0" smtClean="0"/>
              <a:t>…</a:t>
            </a:r>
          </a:p>
          <a:p>
            <a:r>
              <a:rPr lang="en-US" sz="2400" dirty="0" smtClean="0"/>
              <a:t>Large </a:t>
            </a:r>
            <a:r>
              <a:rPr lang="en-US" sz="2400" dirty="0" smtClean="0"/>
              <a:t>variances between different </a:t>
            </a:r>
            <a:r>
              <a:rPr lang="en-US" sz="2400" dirty="0" smtClean="0"/>
              <a:t>schemes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Lucida Grande"/>
              <a:buChar char="➥"/>
            </a:pPr>
            <a:r>
              <a:rPr lang="en-US" sz="2400" b="1" dirty="0" smtClean="0"/>
              <a:t> Assignment 1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network </a:t>
            </a:r>
            <a:r>
              <a:rPr lang="en-US" sz="2000" u="sng" dirty="0" smtClean="0"/>
              <a:t>simulation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compare </a:t>
            </a:r>
            <a:r>
              <a:rPr lang="en-US" sz="2000" dirty="0" smtClean="0">
                <a:solidFill>
                  <a:srgbClr val="FF0000"/>
                </a:solidFill>
              </a:rPr>
              <a:t>TCP New Reno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TCP CUBIC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change different parameters: queue lengths, number of concurrent connections over the bottleneck link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answer the question of how the throughput and RTT change with these parameters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write a 4 page report and present your results in 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Time and place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</a:t>
            </a:r>
            <a:r>
              <a:rPr lang="en-US" dirty="0" smtClean="0"/>
              <a:t>: 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Mondays 10.15 </a:t>
            </a:r>
            <a:r>
              <a:rPr lang="en-US" dirty="0"/>
              <a:t>–</a:t>
            </a:r>
            <a:r>
              <a:rPr lang="en-US" dirty="0" smtClean="0"/>
              <a:t> … max. 14.00 </a:t>
            </a:r>
            <a:r>
              <a:rPr lang="en-US" sz="1600" strike="sngStrike" dirty="0" smtClean="0"/>
              <a:t>(</a:t>
            </a:r>
            <a:r>
              <a:rPr lang="en-US" sz="1600" strike="sngStrike" dirty="0" smtClean="0"/>
              <a:t>Wednesdays 14 – 15</a:t>
            </a:r>
            <a:r>
              <a:rPr lang="en-US" sz="1600" strike="sngStrike" dirty="0" smtClean="0"/>
              <a:t>)</a:t>
            </a:r>
            <a:endParaRPr lang="en-US" strike="sngStrike" dirty="0" smtClean="0"/>
          </a:p>
          <a:p>
            <a:pPr lvl="1" eaLnBrk="1" hangingPunct="1"/>
            <a:r>
              <a:rPr lang="en-US" sz="1600" dirty="0" smtClean="0"/>
              <a:t>Within this period of time, we are flexible – we</a:t>
            </a:r>
            <a:r>
              <a:rPr lang="en-US" sz="1600" dirty="0" smtClean="0"/>
              <a:t> </a:t>
            </a:r>
            <a:r>
              <a:rPr lang="en-US" sz="1600" b="1" dirty="0" smtClean="0"/>
              <a:t>very often </a:t>
            </a:r>
            <a:r>
              <a:rPr lang="en-US" sz="1600" dirty="0" smtClean="0"/>
              <a:t>do not use the entire time-slot…</a:t>
            </a:r>
          </a:p>
          <a:p>
            <a:pPr lvl="1" eaLnBrk="1" hangingPunct="1"/>
            <a:r>
              <a:rPr lang="en-US" sz="1600" dirty="0" smtClean="0"/>
              <a:t>Visit the home page as we will announce changes here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/>
            <a:r>
              <a:rPr lang="en-US" b="1" dirty="0" smtClean="0"/>
              <a:t>Where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Ole-Johan </a:t>
            </a:r>
            <a:r>
              <a:rPr lang="en-US" dirty="0" err="1" smtClean="0"/>
              <a:t>Dahls</a:t>
            </a:r>
            <a:r>
              <a:rPr lang="en-US" dirty="0" smtClean="0"/>
              <a:t> House</a:t>
            </a:r>
            <a:br>
              <a:rPr lang="en-US" dirty="0" smtClean="0"/>
            </a:br>
            <a:r>
              <a:rPr lang="en-US" dirty="0" smtClean="0"/>
              <a:t>Seminar room</a:t>
            </a:r>
            <a:r>
              <a:rPr lang="en-US" dirty="0" smtClean="0"/>
              <a:t> </a:t>
            </a:r>
            <a:r>
              <a:rPr lang="en-US" dirty="0" smtClean="0"/>
              <a:t>2423 - </a:t>
            </a:r>
            <a:r>
              <a:rPr lang="en-US" dirty="0" smtClean="0"/>
              <a:t>Java	</a:t>
            </a: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4277782"/>
            <a:ext cx="5168900" cy="19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 bwMode="auto">
          <a:xfrm>
            <a:off x="355600" y="825500"/>
            <a:ext cx="4279900" cy="495300"/>
          </a:xfrm>
          <a:prstGeom prst="rightArrowCallout">
            <a:avLst>
              <a:gd name="adj1" fmla="val 39190"/>
              <a:gd name="adj2" fmla="val 30405"/>
              <a:gd name="adj3" fmla="val 57432"/>
              <a:gd name="adj4" fmla="val 910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(New)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5975"/>
            <a:ext cx="9144000" cy="5648325"/>
          </a:xfrm>
        </p:spPr>
        <p:txBody>
          <a:bodyPr/>
          <a:lstStyle/>
          <a:p>
            <a:r>
              <a:rPr lang="en-US" sz="2400" dirty="0" smtClean="0"/>
              <a:t>Traditional lectures </a:t>
            </a:r>
            <a:r>
              <a:rPr lang="en-US" sz="1800" dirty="0" smtClean="0"/>
              <a:t>(INF5071)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	</a:t>
            </a:r>
            <a:r>
              <a:rPr lang="en-US" sz="2400" dirty="0" smtClean="0">
                <a:sym typeface="Wingdings"/>
              </a:rPr>
              <a:t> Interactive discussions </a:t>
            </a:r>
            <a:r>
              <a:rPr lang="en-US" sz="1800" dirty="0" smtClean="0">
                <a:sym typeface="Wingdings"/>
              </a:rPr>
              <a:t>(</a:t>
            </a:r>
            <a:r>
              <a:rPr lang="en-US" sz="1800" dirty="0" smtClean="0">
                <a:sym typeface="Wingdings"/>
              </a:rPr>
              <a:t>INF507x)</a:t>
            </a:r>
            <a:r>
              <a:rPr lang="en-US" sz="1800" dirty="0" smtClean="0">
                <a:sym typeface="Wingdings"/>
              </a:rPr>
              <a:t/>
            </a:r>
            <a:br>
              <a:rPr lang="en-US" sz="18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endParaRPr lang="en-US" sz="2400" dirty="0" smtClean="0">
              <a:sym typeface="Wingdings"/>
            </a:endParaRPr>
          </a:p>
          <a:p>
            <a:r>
              <a:rPr lang="en-US" sz="2000" dirty="0" smtClean="0"/>
              <a:t>4 selected topics during the semester – subject to your grade</a:t>
            </a:r>
          </a:p>
          <a:p>
            <a:pPr lvl="1" eaLnBrk="1" hangingPunct="1"/>
            <a:r>
              <a:rPr lang="en-US" sz="1600" dirty="0" smtClean="0"/>
              <a:t>assignment 1: TCP protocol </a:t>
            </a:r>
            <a:r>
              <a:rPr lang="en-US" sz="1600" dirty="0" smtClean="0"/>
              <a:t>simulations 			– simulation</a:t>
            </a:r>
          </a:p>
          <a:p>
            <a:pPr lvl="1" eaLnBrk="1" hangingPunct="1"/>
            <a:r>
              <a:rPr lang="en-US" sz="1600" dirty="0" smtClean="0"/>
              <a:t>assignment 2: TCP protocol </a:t>
            </a:r>
            <a:r>
              <a:rPr lang="en-US" sz="1600" dirty="0" smtClean="0"/>
              <a:t>emulations			– emulation</a:t>
            </a:r>
          </a:p>
          <a:p>
            <a:pPr lvl="1" eaLnBrk="1" hangingPunct="1"/>
            <a:r>
              <a:rPr lang="en-US" sz="1600" dirty="0" smtClean="0"/>
              <a:t>assignment 3: HTTP streaming 				– real-world experiment</a:t>
            </a:r>
          </a:p>
          <a:p>
            <a:pPr lvl="1" eaLnBrk="1" hangingPunct="1"/>
            <a:r>
              <a:rPr lang="en-US" sz="1600" dirty="0" smtClean="0"/>
              <a:t>assignment 4: Distributed processing, </a:t>
            </a:r>
            <a:r>
              <a:rPr lang="en-US" sz="1600" dirty="0" err="1" smtClean="0"/>
              <a:t>Hadoop</a:t>
            </a:r>
            <a:r>
              <a:rPr lang="en-US" sz="1600" dirty="0" smtClean="0"/>
              <a:t> (</a:t>
            </a:r>
            <a:r>
              <a:rPr lang="en-US" sz="1600" dirty="0" err="1" smtClean="0"/>
              <a:t>MapReduce</a:t>
            </a:r>
            <a:r>
              <a:rPr lang="en-US" sz="1600" dirty="0" smtClean="0"/>
              <a:t>) 	– real-world experiment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several discussion topics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000" dirty="0" smtClean="0"/>
              <a:t>guest </a:t>
            </a:r>
            <a:r>
              <a:rPr lang="en-US" sz="2000" dirty="0" smtClean="0"/>
              <a:t>lectures by industry </a:t>
            </a:r>
            <a:r>
              <a:rPr lang="en-US" sz="2000" dirty="0" smtClean="0"/>
              <a:t>people 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ComoYo</a:t>
            </a:r>
            <a:r>
              <a:rPr lang="en-US" sz="2000" dirty="0" smtClean="0"/>
              <a:t> (</a:t>
            </a:r>
            <a:r>
              <a:rPr lang="en-US" sz="2000" dirty="0" err="1" smtClean="0"/>
              <a:t>Telenor</a:t>
            </a:r>
            <a:r>
              <a:rPr lang="en-US" sz="2000" dirty="0" smtClean="0"/>
              <a:t>), Microsoft, </a:t>
            </a:r>
            <a:r>
              <a:rPr lang="en-US" sz="2000" dirty="0" err="1" smtClean="0"/>
              <a:t>Funcom</a:t>
            </a:r>
            <a:r>
              <a:rPr lang="en-US" sz="2000" dirty="0" smtClean="0"/>
              <a:t>, </a:t>
            </a:r>
            <a:r>
              <a:rPr lang="en-US" sz="2000" dirty="0" err="1" smtClean="0"/>
              <a:t>Dolphine</a:t>
            </a:r>
            <a:r>
              <a:rPr lang="en-US" sz="2000" dirty="0" smtClean="0"/>
              <a:t>, …)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5" name="Picture 4" descr="MC90033298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568450"/>
            <a:ext cx="1253490" cy="577850"/>
          </a:xfrm>
          <a:prstGeom prst="rect">
            <a:avLst/>
          </a:prstGeom>
        </p:spPr>
      </p:pic>
      <p:pic>
        <p:nvPicPr>
          <p:cNvPr id="7" name="Picture 6" descr="MC900071416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36" y="1435100"/>
            <a:ext cx="1688063" cy="1060450"/>
          </a:xfrm>
          <a:prstGeom prst="rect">
            <a:avLst/>
          </a:prstGeom>
        </p:spPr>
      </p:pic>
      <p:pic>
        <p:nvPicPr>
          <p:cNvPr id="8" name="Picture 7" descr="MC900334096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686" y="1435100"/>
            <a:ext cx="783314" cy="933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– Grades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8975"/>
            <a:ext cx="9144000" cy="5851525"/>
          </a:xfrm>
        </p:spPr>
        <p:txBody>
          <a:bodyPr/>
          <a:lstStyle/>
          <a:p>
            <a:r>
              <a:rPr lang="en-US" sz="2400" u="sng" dirty="0" smtClean="0"/>
              <a:t>No written or oral exam!!!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Present experiment results and deliver</a:t>
            </a:r>
            <a:r>
              <a:rPr lang="en-US" sz="2400" dirty="0" smtClean="0"/>
              <a:t> reports </a:t>
            </a:r>
            <a:endParaRPr lang="en-US" sz="2400" dirty="0" smtClean="0"/>
          </a:p>
          <a:p>
            <a:pPr lvl="1"/>
            <a:r>
              <a:rPr lang="en-US" sz="2000" dirty="0" smtClean="0"/>
              <a:t>perform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experiments </a:t>
            </a:r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0000FF"/>
                </a:solidFill>
              </a:rPr>
              <a:t>2-person groups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br>
              <a:rPr lang="en-US" sz="2000" dirty="0" smtClean="0">
                <a:solidFill>
                  <a:srgbClr val="0000FF"/>
                </a:solidFill>
              </a:rPr>
            </a:br>
            <a:endParaRPr lang="en-US" sz="20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report should </a:t>
            </a:r>
          </a:p>
          <a:p>
            <a:pPr lvl="2"/>
            <a:r>
              <a:rPr lang="en-US" sz="1800" dirty="0" smtClean="0"/>
              <a:t>be </a:t>
            </a:r>
            <a:r>
              <a:rPr lang="en-US" sz="1800" b="1" dirty="0" smtClean="0"/>
              <a:t>maximum</a:t>
            </a:r>
            <a:r>
              <a:rPr lang="en-US" sz="1800" b="1" dirty="0" smtClean="0"/>
              <a:t> </a:t>
            </a:r>
            <a:r>
              <a:rPr lang="en-US" sz="1800" dirty="0" smtClean="0"/>
              <a:t>4</a:t>
            </a:r>
            <a:r>
              <a:rPr lang="en-US" sz="1800" dirty="0" smtClean="0"/>
              <a:t> </a:t>
            </a:r>
            <a:r>
              <a:rPr lang="en-US" sz="1800" dirty="0" smtClean="0"/>
              <a:t>pages following the ACM format: </a:t>
            </a:r>
            <a:br>
              <a:rPr lang="en-US" sz="1800" dirty="0" smtClean="0"/>
            </a:br>
            <a:r>
              <a:rPr lang="en-US" sz="1400" dirty="0" smtClean="0"/>
              <a:t>http://</a:t>
            </a:r>
            <a:r>
              <a:rPr lang="en-US" sz="1400" dirty="0" err="1" smtClean="0"/>
              <a:t>www.acm.org</a:t>
            </a:r>
            <a:r>
              <a:rPr lang="en-US" sz="1400" dirty="0" smtClean="0"/>
              <a:t>/sigs/publications/proceedings-templates</a:t>
            </a:r>
            <a:br>
              <a:rPr lang="en-US" sz="1400" dirty="0" smtClean="0"/>
            </a:br>
            <a:endParaRPr lang="en-US" sz="1400" dirty="0" smtClean="0"/>
          </a:p>
          <a:p>
            <a:pPr lvl="2"/>
            <a:r>
              <a:rPr lang="en-US" sz="1800" dirty="0" smtClean="0"/>
              <a:t>contain problem statement, experiment setup, description of the used metrics, presentation and discussion of the results and conclusions</a:t>
            </a:r>
            <a:br>
              <a:rPr lang="en-US" sz="1800" dirty="0" smtClean="0"/>
            </a:br>
            <a:r>
              <a:rPr lang="en-US" sz="1400" dirty="0" smtClean="0"/>
              <a:t>(you may read and cite related papers, but this is no requirement)</a:t>
            </a:r>
            <a:br>
              <a:rPr lang="en-US" sz="1400" dirty="0" smtClean="0"/>
            </a:br>
            <a:endParaRPr lang="en-US" sz="18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00FF"/>
                </a:solidFill>
              </a:rPr>
              <a:t>first 2 reports </a:t>
            </a:r>
            <a:r>
              <a:rPr lang="en-US" sz="2000" dirty="0" smtClean="0"/>
              <a:t>may be submitted for feedback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at the end of the course, the 4 reports will be evaluated to give you a grade ("</a:t>
            </a:r>
            <a:r>
              <a:rPr lang="en-US" sz="2000" dirty="0" err="1" smtClean="0">
                <a:solidFill>
                  <a:srgbClr val="0000FF"/>
                </a:solidFill>
              </a:rPr>
              <a:t>mappe-evaluering</a:t>
            </a:r>
            <a:r>
              <a:rPr lang="en-US" sz="2000" dirty="0" smtClean="0"/>
              <a:t>")</a:t>
            </a:r>
          </a:p>
          <a:p>
            <a:pPr lvl="2"/>
            <a:r>
              <a:rPr lang="en-US" sz="1800" dirty="0" smtClean="0"/>
              <a:t>note that the </a:t>
            </a:r>
            <a:r>
              <a:rPr lang="en-US" sz="1800" dirty="0" smtClean="0"/>
              <a:t>report can be modified for the final delivery </a:t>
            </a: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26. November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Lecturers, or better discussion leaders…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89025"/>
            <a:ext cx="9144000" cy="5105400"/>
          </a:xfrm>
        </p:spPr>
        <p:txBody>
          <a:bodyPr/>
          <a:lstStyle/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400" dirty="0" err="1"/>
              <a:t>Carsten</a:t>
            </a:r>
            <a:r>
              <a:rPr lang="en-US" sz="2400" dirty="0"/>
              <a:t> </a:t>
            </a:r>
            <a:r>
              <a:rPr lang="en-US" sz="2400" dirty="0" err="1"/>
              <a:t>Griwodz</a:t>
            </a:r>
            <a:endParaRPr lang="en-US" sz="2400" dirty="0"/>
          </a:p>
          <a:p>
            <a:pPr lvl="1" eaLnBrk="1" hangingPunct="1"/>
            <a:r>
              <a:rPr lang="en-US" sz="2000" dirty="0"/>
              <a:t>email: </a:t>
            </a:r>
            <a:r>
              <a:rPr lang="en-US" sz="2000" dirty="0" err="1"/>
              <a:t>griff</a:t>
            </a:r>
            <a:r>
              <a:rPr lang="en-US" sz="2000" dirty="0"/>
              <a:t> @ </a:t>
            </a:r>
            <a:r>
              <a:rPr lang="en-US" sz="2000" dirty="0" err="1"/>
              <a:t>ifi</a:t>
            </a:r>
            <a:endParaRPr lang="en-US" sz="2000" dirty="0"/>
          </a:p>
          <a:p>
            <a:pPr lvl="1" eaLnBrk="1" hangingPunct="1"/>
            <a:r>
              <a:rPr lang="en-US" sz="2000" dirty="0"/>
              <a:t>office: Simula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/>
              <a:t>Pål Halvorsen</a:t>
            </a:r>
          </a:p>
          <a:p>
            <a:pPr lvl="1" eaLnBrk="1" hangingPunct="1"/>
            <a:r>
              <a:rPr lang="en-US" sz="2000" dirty="0"/>
              <a:t>email: </a:t>
            </a:r>
            <a:r>
              <a:rPr lang="en-US" sz="2000" dirty="0" err="1"/>
              <a:t>paalh</a:t>
            </a:r>
            <a:r>
              <a:rPr lang="en-US" sz="2000" dirty="0"/>
              <a:t> @ </a:t>
            </a:r>
            <a:r>
              <a:rPr lang="en-US" sz="2000" dirty="0" err="1"/>
              <a:t>ifi</a:t>
            </a:r>
            <a:endParaRPr lang="en-US" sz="2000" dirty="0"/>
          </a:p>
          <a:p>
            <a:pPr lvl="1" eaLnBrk="1" hangingPunct="1"/>
            <a:r>
              <a:rPr lang="en-US" sz="2000" dirty="0"/>
              <a:t>office: Simula</a:t>
            </a:r>
            <a:r>
              <a:rPr lang="en-US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And guests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45957">
            <a:off x="3403600" y="1339850"/>
            <a:ext cx="838200" cy="1257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568699" y="3422649"/>
            <a:ext cx="762000" cy="11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is PERFORMANCE important?</a:t>
            </a: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377950"/>
            <a:ext cx="91360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1377950"/>
            <a:ext cx="90582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7" name="Picture 5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40655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8" name="Picture 6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0013" y="35956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9" name="Picture 7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7638" y="25669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0" name="Picture 8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838" y="47783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1" name="Picture 9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9563" y="17049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2" name="Picture 1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229870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3" name="Picture 11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4013" y="41798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4" name="Picture 12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149383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5" name="Picture 1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3550" y="3306763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6" name="Picture 14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413" y="402113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7" name="Picture 15" descr="j02856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9938" y="4643438"/>
            <a:ext cx="41433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28" name="Picture 16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6463" y="379095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00213" y="3617913"/>
            <a:ext cx="387350" cy="284162"/>
            <a:chOff x="2896" y="2246"/>
            <a:chExt cx="561" cy="405"/>
          </a:xfrm>
        </p:grpSpPr>
        <p:sp>
          <p:nvSpPr>
            <p:cNvPr id="94497" name="Freeform 1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8" name="Freeform 1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9" name="Freeform 2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0" name="Freeform 2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1" name="Freeform 2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2" name="Freeform 2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3" name="Freeform 2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4" name="Freeform 2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5" name="Freeform 2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6" name="Freeform 2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7" name="Freeform 2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8" name="Freeform 2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9" name="Freeform 3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0" name="Freeform 3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1" name="Freeform 3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2" name="Freeform 3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3" name="Freeform 3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4" name="Freeform 3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5" name="Freeform 3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6" name="Freeform 3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7" name="Freeform 3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8" name="Freeform 3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19" name="Freeform 4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0" name="Freeform 4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1" name="Freeform 4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2" name="Freeform 4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3" name="Freeform 4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4" name="Freeform 4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25" name="Freeform 4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910138" y="1985963"/>
            <a:ext cx="387350" cy="284162"/>
            <a:chOff x="2896" y="2246"/>
            <a:chExt cx="561" cy="405"/>
          </a:xfrm>
        </p:grpSpPr>
        <p:sp>
          <p:nvSpPr>
            <p:cNvPr id="94468" name="Freeform 48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9" name="Freeform 49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0" name="Freeform 50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1" name="Freeform 51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2" name="Freeform 52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3" name="Freeform 53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4" name="Freeform 54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5" name="Freeform 55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6" name="Freeform 56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7" name="Freeform 57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8" name="Freeform 58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9" name="Freeform 59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0" name="Freeform 60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1" name="Freeform 61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2" name="Freeform 62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3" name="Freeform 63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4" name="Freeform 64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5" name="Freeform 65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6" name="Freeform 6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7" name="Freeform 6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8" name="Freeform 6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9" name="Freeform 6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0" name="Freeform 70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1" name="Freeform 71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2" name="Freeform 72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3" name="Freeform 73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4" name="Freeform 74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5" name="Freeform 75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6" name="Freeform 76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389" name="Picture 77" descr="j0312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119438"/>
            <a:ext cx="25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90" name="Freeform 78"/>
          <p:cNvSpPr>
            <a:spLocks/>
          </p:cNvSpPr>
          <p:nvPr/>
        </p:nvSpPr>
        <p:spPr bwMode="auto">
          <a:xfrm>
            <a:off x="1549400" y="2679700"/>
            <a:ext cx="1266825" cy="1566863"/>
          </a:xfrm>
          <a:custGeom>
            <a:avLst/>
            <a:gdLst>
              <a:gd name="T0" fmla="*/ 2147483647 w 745"/>
              <a:gd name="T1" fmla="*/ 0 h 967"/>
              <a:gd name="T2" fmla="*/ 2147483647 w 745"/>
              <a:gd name="T3" fmla="*/ 2147483647 h 967"/>
              <a:gd name="T4" fmla="*/ 2147483647 w 745"/>
              <a:gd name="T5" fmla="*/ 2147483647 h 967"/>
              <a:gd name="T6" fmla="*/ 0 60000 65536"/>
              <a:gd name="T7" fmla="*/ 0 60000 65536"/>
              <a:gd name="T8" fmla="*/ 0 60000 65536"/>
              <a:gd name="T9" fmla="*/ 0 w 745"/>
              <a:gd name="T10" fmla="*/ 0 h 967"/>
              <a:gd name="T11" fmla="*/ 745 w 745"/>
              <a:gd name="T12" fmla="*/ 967 h 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5" h="967">
                <a:moveTo>
                  <a:pt x="249" y="0"/>
                </a:moveTo>
                <a:cubicBezTo>
                  <a:pt x="124" y="29"/>
                  <a:pt x="0" y="58"/>
                  <a:pt x="83" y="219"/>
                </a:cubicBezTo>
                <a:cubicBezTo>
                  <a:pt x="166" y="380"/>
                  <a:pt x="455" y="673"/>
                  <a:pt x="745" y="967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1" name="Freeform 79"/>
          <p:cNvSpPr>
            <a:spLocks/>
          </p:cNvSpPr>
          <p:nvPr/>
        </p:nvSpPr>
        <p:spPr bwMode="auto">
          <a:xfrm>
            <a:off x="1985963" y="1765300"/>
            <a:ext cx="2438400" cy="873125"/>
          </a:xfrm>
          <a:custGeom>
            <a:avLst/>
            <a:gdLst>
              <a:gd name="T0" fmla="*/ 0 w 1536"/>
              <a:gd name="T1" fmla="*/ 2147483647 h 550"/>
              <a:gd name="T2" fmla="*/ 2147483647 w 1536"/>
              <a:gd name="T3" fmla="*/ 2147483647 h 550"/>
              <a:gd name="T4" fmla="*/ 2147483647 w 1536"/>
              <a:gd name="T5" fmla="*/ 0 h 550"/>
              <a:gd name="T6" fmla="*/ 0 60000 65536"/>
              <a:gd name="T7" fmla="*/ 0 60000 65536"/>
              <a:gd name="T8" fmla="*/ 0 60000 65536"/>
              <a:gd name="T9" fmla="*/ 0 w 1536"/>
              <a:gd name="T10" fmla="*/ 0 h 550"/>
              <a:gd name="T11" fmla="*/ 1536 w 1536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550">
                <a:moveTo>
                  <a:pt x="0" y="550"/>
                </a:moveTo>
                <a:cubicBezTo>
                  <a:pt x="468" y="480"/>
                  <a:pt x="936" y="410"/>
                  <a:pt x="1192" y="318"/>
                </a:cubicBezTo>
                <a:cubicBezTo>
                  <a:pt x="1448" y="226"/>
                  <a:pt x="1492" y="113"/>
                  <a:pt x="1536" y="0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2" name="Freeform 80"/>
          <p:cNvSpPr>
            <a:spLocks/>
          </p:cNvSpPr>
          <p:nvPr/>
        </p:nvSpPr>
        <p:spPr bwMode="auto">
          <a:xfrm>
            <a:off x="1881188" y="2659063"/>
            <a:ext cx="5559425" cy="1271587"/>
          </a:xfrm>
          <a:custGeom>
            <a:avLst/>
            <a:gdLst>
              <a:gd name="T0" fmla="*/ 0 w 3502"/>
              <a:gd name="T1" fmla="*/ 0 h 801"/>
              <a:gd name="T2" fmla="*/ 2147483647 w 3502"/>
              <a:gd name="T3" fmla="*/ 2147483647 h 801"/>
              <a:gd name="T4" fmla="*/ 2147483647 w 3502"/>
              <a:gd name="T5" fmla="*/ 2147483647 h 801"/>
              <a:gd name="T6" fmla="*/ 0 60000 65536"/>
              <a:gd name="T7" fmla="*/ 0 60000 65536"/>
              <a:gd name="T8" fmla="*/ 0 60000 65536"/>
              <a:gd name="T9" fmla="*/ 0 w 3502"/>
              <a:gd name="T10" fmla="*/ 0 h 801"/>
              <a:gd name="T11" fmla="*/ 3502 w 3502"/>
              <a:gd name="T12" fmla="*/ 801 h 8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2" h="801">
                <a:moveTo>
                  <a:pt x="0" y="0"/>
                </a:moveTo>
                <a:cubicBezTo>
                  <a:pt x="952" y="158"/>
                  <a:pt x="1905" y="317"/>
                  <a:pt x="2489" y="450"/>
                </a:cubicBezTo>
                <a:cubicBezTo>
                  <a:pt x="3073" y="583"/>
                  <a:pt x="3287" y="692"/>
                  <a:pt x="3502" y="801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3" name="Freeform 81"/>
          <p:cNvSpPr>
            <a:spLocks/>
          </p:cNvSpPr>
          <p:nvPr/>
        </p:nvSpPr>
        <p:spPr bwMode="auto">
          <a:xfrm>
            <a:off x="461963" y="1827213"/>
            <a:ext cx="1408112" cy="727075"/>
          </a:xfrm>
          <a:custGeom>
            <a:avLst/>
            <a:gdLst>
              <a:gd name="T0" fmla="*/ 2147483647 w 887"/>
              <a:gd name="T1" fmla="*/ 2147483647 h 458"/>
              <a:gd name="T2" fmla="*/ 2147483647 w 887"/>
              <a:gd name="T3" fmla="*/ 2147483647 h 458"/>
              <a:gd name="T4" fmla="*/ 0 w 887"/>
              <a:gd name="T5" fmla="*/ 2147483647 h 458"/>
              <a:gd name="T6" fmla="*/ 0 60000 65536"/>
              <a:gd name="T7" fmla="*/ 0 60000 65536"/>
              <a:gd name="T8" fmla="*/ 0 60000 65536"/>
              <a:gd name="T9" fmla="*/ 0 w 887"/>
              <a:gd name="T10" fmla="*/ 0 h 458"/>
              <a:gd name="T11" fmla="*/ 887 w 887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7" h="458">
                <a:moveTo>
                  <a:pt x="887" y="458"/>
                </a:moveTo>
                <a:cubicBezTo>
                  <a:pt x="739" y="296"/>
                  <a:pt x="592" y="134"/>
                  <a:pt x="444" y="67"/>
                </a:cubicBezTo>
                <a:cubicBezTo>
                  <a:pt x="296" y="0"/>
                  <a:pt x="148" y="27"/>
                  <a:pt x="0" y="54"/>
                </a:cubicBezTo>
              </a:path>
            </a:pathLst>
          </a:custGeom>
          <a:noFill/>
          <a:ln w="952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394" name="Picture 82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5775" y="2379663"/>
            <a:ext cx="3016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5" name="Picture 8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1789113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6" name="Picture 84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8" y="157797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97" name="Picture 85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3113088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98" name="Rectangle 86"/>
          <p:cNvSpPr>
            <a:spLocks noChangeArrowheads="1"/>
          </p:cNvSpPr>
          <p:nvPr/>
        </p:nvSpPr>
        <p:spPr bwMode="auto">
          <a:xfrm>
            <a:off x="1954213" y="255746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399" name="Rectangle 87"/>
          <p:cNvSpPr>
            <a:spLocks noChangeArrowheads="1"/>
          </p:cNvSpPr>
          <p:nvPr/>
        </p:nvSpPr>
        <p:spPr bwMode="auto">
          <a:xfrm>
            <a:off x="1949450" y="259556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0" name="Rectangle 88"/>
          <p:cNvSpPr>
            <a:spLocks noChangeArrowheads="1"/>
          </p:cNvSpPr>
          <p:nvPr/>
        </p:nvSpPr>
        <p:spPr bwMode="auto">
          <a:xfrm>
            <a:off x="1881188" y="2525713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1" name="Rectangle 89"/>
          <p:cNvSpPr>
            <a:spLocks noChangeArrowheads="1"/>
          </p:cNvSpPr>
          <p:nvPr/>
        </p:nvSpPr>
        <p:spPr bwMode="auto">
          <a:xfrm>
            <a:off x="1874838" y="2562225"/>
            <a:ext cx="95250" cy="698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2" name="Freeform 90"/>
          <p:cNvSpPr>
            <a:spLocks/>
          </p:cNvSpPr>
          <p:nvPr/>
        </p:nvSpPr>
        <p:spPr bwMode="auto">
          <a:xfrm>
            <a:off x="766763" y="1833563"/>
            <a:ext cx="2112962" cy="1130300"/>
          </a:xfrm>
          <a:custGeom>
            <a:avLst/>
            <a:gdLst>
              <a:gd name="T0" fmla="*/ 0 w 1331"/>
              <a:gd name="T1" fmla="*/ 2147483647 h 712"/>
              <a:gd name="T2" fmla="*/ 2147483647 w 1331"/>
              <a:gd name="T3" fmla="*/ 2147483647 h 712"/>
              <a:gd name="T4" fmla="*/ 2147483647 w 1331"/>
              <a:gd name="T5" fmla="*/ 2147483647 h 712"/>
              <a:gd name="T6" fmla="*/ 0 60000 65536"/>
              <a:gd name="T7" fmla="*/ 0 60000 65536"/>
              <a:gd name="T8" fmla="*/ 0 60000 65536"/>
              <a:gd name="T9" fmla="*/ 0 w 1331"/>
              <a:gd name="T10" fmla="*/ 0 h 712"/>
              <a:gd name="T11" fmla="*/ 1331 w 1331"/>
              <a:gd name="T12" fmla="*/ 712 h 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1" h="712">
                <a:moveTo>
                  <a:pt x="0" y="712"/>
                </a:moveTo>
                <a:cubicBezTo>
                  <a:pt x="180" y="472"/>
                  <a:pt x="361" y="232"/>
                  <a:pt x="583" y="116"/>
                </a:cubicBezTo>
                <a:cubicBezTo>
                  <a:pt x="805" y="0"/>
                  <a:pt x="1068" y="8"/>
                  <a:pt x="1331" y="17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3" name="Freeform 91"/>
          <p:cNvSpPr>
            <a:spLocks/>
          </p:cNvSpPr>
          <p:nvPr/>
        </p:nvSpPr>
        <p:spPr bwMode="auto">
          <a:xfrm>
            <a:off x="830263" y="2706688"/>
            <a:ext cx="3532187" cy="1339850"/>
          </a:xfrm>
          <a:custGeom>
            <a:avLst/>
            <a:gdLst>
              <a:gd name="T0" fmla="*/ 0 w 2225"/>
              <a:gd name="T1" fmla="*/ 2147483647 h 844"/>
              <a:gd name="T2" fmla="*/ 2147483647 w 2225"/>
              <a:gd name="T3" fmla="*/ 2147483647 h 844"/>
              <a:gd name="T4" fmla="*/ 2147483647 w 2225"/>
              <a:gd name="T5" fmla="*/ 2147483647 h 844"/>
              <a:gd name="T6" fmla="*/ 0 60000 65536"/>
              <a:gd name="T7" fmla="*/ 0 60000 65536"/>
              <a:gd name="T8" fmla="*/ 0 60000 65536"/>
              <a:gd name="T9" fmla="*/ 0 w 2225"/>
              <a:gd name="T10" fmla="*/ 0 h 844"/>
              <a:gd name="T11" fmla="*/ 2225 w 2225"/>
              <a:gd name="T12" fmla="*/ 844 h 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" h="844">
                <a:moveTo>
                  <a:pt x="0" y="149"/>
                </a:moveTo>
                <a:cubicBezTo>
                  <a:pt x="72" y="74"/>
                  <a:pt x="145" y="0"/>
                  <a:pt x="516" y="116"/>
                </a:cubicBezTo>
                <a:cubicBezTo>
                  <a:pt x="887" y="232"/>
                  <a:pt x="1556" y="538"/>
                  <a:pt x="2225" y="844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4" name="Freeform 92"/>
          <p:cNvSpPr>
            <a:spLocks/>
          </p:cNvSpPr>
          <p:nvPr/>
        </p:nvSpPr>
        <p:spPr bwMode="auto">
          <a:xfrm>
            <a:off x="809625" y="1671638"/>
            <a:ext cx="5297488" cy="1250950"/>
          </a:xfrm>
          <a:custGeom>
            <a:avLst/>
            <a:gdLst>
              <a:gd name="T0" fmla="*/ 0 w 3337"/>
              <a:gd name="T1" fmla="*/ 2147483647 h 788"/>
              <a:gd name="T2" fmla="*/ 2147483647 w 3337"/>
              <a:gd name="T3" fmla="*/ 2147483647 h 788"/>
              <a:gd name="T4" fmla="*/ 2147483647 w 3337"/>
              <a:gd name="T5" fmla="*/ 2147483647 h 788"/>
              <a:gd name="T6" fmla="*/ 2147483647 w 3337"/>
              <a:gd name="T7" fmla="*/ 0 h 788"/>
              <a:gd name="T8" fmla="*/ 0 60000 65536"/>
              <a:gd name="T9" fmla="*/ 0 60000 65536"/>
              <a:gd name="T10" fmla="*/ 0 60000 65536"/>
              <a:gd name="T11" fmla="*/ 0 60000 65536"/>
              <a:gd name="T12" fmla="*/ 0 w 3337"/>
              <a:gd name="T13" fmla="*/ 0 h 788"/>
              <a:gd name="T14" fmla="*/ 3337 w 3337"/>
              <a:gd name="T15" fmla="*/ 788 h 7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7" h="788">
                <a:moveTo>
                  <a:pt x="0" y="788"/>
                </a:moveTo>
                <a:cubicBezTo>
                  <a:pt x="86" y="584"/>
                  <a:pt x="172" y="380"/>
                  <a:pt x="503" y="304"/>
                </a:cubicBezTo>
                <a:cubicBezTo>
                  <a:pt x="834" y="228"/>
                  <a:pt x="1514" y="382"/>
                  <a:pt x="1986" y="331"/>
                </a:cubicBezTo>
                <a:cubicBezTo>
                  <a:pt x="2458" y="280"/>
                  <a:pt x="2897" y="140"/>
                  <a:pt x="3337" y="0"/>
                </a:cubicBezTo>
              </a:path>
            </a:pathLst>
          </a:custGeom>
          <a:noFill/>
          <a:ln w="12700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05" name="Picture 93" descr="j03121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538" y="26670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06" name="Rectangle 94"/>
          <p:cNvSpPr>
            <a:spLocks noChangeArrowheads="1"/>
          </p:cNvSpPr>
          <p:nvPr/>
        </p:nvSpPr>
        <p:spPr bwMode="auto">
          <a:xfrm>
            <a:off x="777875" y="2816225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7" name="Rectangle 95"/>
          <p:cNvSpPr>
            <a:spLocks noChangeArrowheads="1"/>
          </p:cNvSpPr>
          <p:nvPr/>
        </p:nvSpPr>
        <p:spPr bwMode="auto">
          <a:xfrm>
            <a:off x="773113" y="2863850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08" name="Rectangle 96"/>
          <p:cNvSpPr>
            <a:spLocks noChangeArrowheads="1"/>
          </p:cNvSpPr>
          <p:nvPr/>
        </p:nvSpPr>
        <p:spPr bwMode="auto">
          <a:xfrm>
            <a:off x="777875" y="2827338"/>
            <a:ext cx="88900" cy="889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09" name="Picture 97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98675" y="4206875"/>
            <a:ext cx="4016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5214938" y="2908300"/>
            <a:ext cx="387350" cy="284163"/>
            <a:chOff x="2896" y="2246"/>
            <a:chExt cx="561" cy="405"/>
          </a:xfrm>
        </p:grpSpPr>
        <p:sp>
          <p:nvSpPr>
            <p:cNvPr id="94439" name="Freeform 99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0" name="Freeform 100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1" name="Freeform 101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2" name="Freeform 102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3" name="Freeform 103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4" name="Freeform 104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5" name="Freeform 105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6" name="Freeform 106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7" name="Freeform 107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8" name="Freeform 108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9" name="Freeform 109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0" name="Freeform 110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1" name="Freeform 111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2" name="Freeform 112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3" name="Freeform 113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4" name="Freeform 114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5" name="Freeform 115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6" name="Freeform 116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7" name="Freeform 117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8" name="Freeform 118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9" name="Freeform 119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0" name="Freeform 120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1" name="Freeform 121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2" name="Freeform 122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3" name="Freeform 123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4" name="Freeform 124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5" name="Freeform 125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6" name="Freeform 126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7" name="Freeform 127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5440" name="Freeform 128"/>
          <p:cNvSpPr>
            <a:spLocks/>
          </p:cNvSpPr>
          <p:nvPr/>
        </p:nvSpPr>
        <p:spPr bwMode="auto">
          <a:xfrm>
            <a:off x="4635500" y="2511425"/>
            <a:ext cx="3257550" cy="468313"/>
          </a:xfrm>
          <a:custGeom>
            <a:avLst/>
            <a:gdLst>
              <a:gd name="T0" fmla="*/ 0 w 2052"/>
              <a:gd name="T1" fmla="*/ 0 h 295"/>
              <a:gd name="T2" fmla="*/ 2147483647 w 2052"/>
              <a:gd name="T3" fmla="*/ 2147483647 h 295"/>
              <a:gd name="T4" fmla="*/ 2147483647 w 2052"/>
              <a:gd name="T5" fmla="*/ 2147483647 h 295"/>
              <a:gd name="T6" fmla="*/ 0 60000 65536"/>
              <a:gd name="T7" fmla="*/ 0 60000 65536"/>
              <a:gd name="T8" fmla="*/ 0 60000 65536"/>
              <a:gd name="T9" fmla="*/ 0 w 2052"/>
              <a:gd name="T10" fmla="*/ 0 h 295"/>
              <a:gd name="T11" fmla="*/ 2052 w 2052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2" h="295">
                <a:moveTo>
                  <a:pt x="0" y="0"/>
                </a:moveTo>
                <a:cubicBezTo>
                  <a:pt x="411" y="124"/>
                  <a:pt x="823" y="249"/>
                  <a:pt x="1165" y="272"/>
                </a:cubicBezTo>
                <a:cubicBezTo>
                  <a:pt x="1507" y="295"/>
                  <a:pt x="1779" y="217"/>
                  <a:pt x="2052" y="139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1" name="Freeform 129"/>
          <p:cNvSpPr>
            <a:spLocks/>
          </p:cNvSpPr>
          <p:nvPr/>
        </p:nvSpPr>
        <p:spPr bwMode="auto">
          <a:xfrm>
            <a:off x="955675" y="2173288"/>
            <a:ext cx="3270250" cy="212725"/>
          </a:xfrm>
          <a:custGeom>
            <a:avLst/>
            <a:gdLst>
              <a:gd name="T0" fmla="*/ 2147483647 w 2060"/>
              <a:gd name="T1" fmla="*/ 2147483647 h 134"/>
              <a:gd name="T2" fmla="*/ 2147483647 w 2060"/>
              <a:gd name="T3" fmla="*/ 2147483647 h 134"/>
              <a:gd name="T4" fmla="*/ 2147483647 w 2060"/>
              <a:gd name="T5" fmla="*/ 2147483647 h 134"/>
              <a:gd name="T6" fmla="*/ 2147483647 w 2060"/>
              <a:gd name="T7" fmla="*/ 2147483647 h 134"/>
              <a:gd name="T8" fmla="*/ 0 w 2060"/>
              <a:gd name="T9" fmla="*/ 2147483647 h 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0"/>
              <a:gd name="T16" fmla="*/ 0 h 134"/>
              <a:gd name="T17" fmla="*/ 2060 w 2060"/>
              <a:gd name="T18" fmla="*/ 134 h 1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0" h="134">
                <a:moveTo>
                  <a:pt x="2060" y="134"/>
                </a:moveTo>
                <a:cubicBezTo>
                  <a:pt x="2021" y="92"/>
                  <a:pt x="1982" y="50"/>
                  <a:pt x="1927" y="28"/>
                </a:cubicBezTo>
                <a:cubicBezTo>
                  <a:pt x="1872" y="6"/>
                  <a:pt x="1924" y="0"/>
                  <a:pt x="1728" y="1"/>
                </a:cubicBezTo>
                <a:cubicBezTo>
                  <a:pt x="1532" y="2"/>
                  <a:pt x="1037" y="14"/>
                  <a:pt x="749" y="35"/>
                </a:cubicBezTo>
                <a:cubicBezTo>
                  <a:pt x="461" y="56"/>
                  <a:pt x="230" y="91"/>
                  <a:pt x="0" y="127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2" name="Freeform 130"/>
          <p:cNvSpPr>
            <a:spLocks/>
          </p:cNvSpPr>
          <p:nvPr/>
        </p:nvSpPr>
        <p:spPr bwMode="auto">
          <a:xfrm>
            <a:off x="3752850" y="2595563"/>
            <a:ext cx="577850" cy="568325"/>
          </a:xfrm>
          <a:custGeom>
            <a:avLst/>
            <a:gdLst>
              <a:gd name="T0" fmla="*/ 2147483647 w 364"/>
              <a:gd name="T1" fmla="*/ 0 h 358"/>
              <a:gd name="T2" fmla="*/ 2147483647 w 364"/>
              <a:gd name="T3" fmla="*/ 2147483647 h 358"/>
              <a:gd name="T4" fmla="*/ 0 w 364"/>
              <a:gd name="T5" fmla="*/ 2147483647 h 358"/>
              <a:gd name="T6" fmla="*/ 0 60000 65536"/>
              <a:gd name="T7" fmla="*/ 0 60000 65536"/>
              <a:gd name="T8" fmla="*/ 0 60000 65536"/>
              <a:gd name="T9" fmla="*/ 0 w 364"/>
              <a:gd name="T10" fmla="*/ 0 h 358"/>
              <a:gd name="T11" fmla="*/ 364 w 364"/>
              <a:gd name="T12" fmla="*/ 358 h 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358">
                <a:moveTo>
                  <a:pt x="364" y="0"/>
                </a:moveTo>
                <a:cubicBezTo>
                  <a:pt x="258" y="49"/>
                  <a:pt x="153" y="99"/>
                  <a:pt x="92" y="159"/>
                </a:cubicBezTo>
                <a:cubicBezTo>
                  <a:pt x="31" y="219"/>
                  <a:pt x="15" y="288"/>
                  <a:pt x="0" y="358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3" name="Freeform 131"/>
          <p:cNvSpPr>
            <a:spLocks/>
          </p:cNvSpPr>
          <p:nvPr/>
        </p:nvSpPr>
        <p:spPr bwMode="auto">
          <a:xfrm>
            <a:off x="4530725" y="2617788"/>
            <a:ext cx="3898900" cy="2174875"/>
          </a:xfrm>
          <a:custGeom>
            <a:avLst/>
            <a:gdLst>
              <a:gd name="T0" fmla="*/ 0 w 2456"/>
              <a:gd name="T1" fmla="*/ 0 h 1370"/>
              <a:gd name="T2" fmla="*/ 2147483647 w 2456"/>
              <a:gd name="T3" fmla="*/ 2147483647 h 1370"/>
              <a:gd name="T4" fmla="*/ 2147483647 w 2456"/>
              <a:gd name="T5" fmla="*/ 2147483647 h 1370"/>
              <a:gd name="T6" fmla="*/ 0 60000 65536"/>
              <a:gd name="T7" fmla="*/ 0 60000 65536"/>
              <a:gd name="T8" fmla="*/ 0 60000 65536"/>
              <a:gd name="T9" fmla="*/ 0 w 2456"/>
              <a:gd name="T10" fmla="*/ 0 h 1370"/>
              <a:gd name="T11" fmla="*/ 2456 w 2456"/>
              <a:gd name="T12" fmla="*/ 1370 h 13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6" h="1370">
                <a:moveTo>
                  <a:pt x="0" y="0"/>
                </a:moveTo>
                <a:cubicBezTo>
                  <a:pt x="659" y="41"/>
                  <a:pt x="1319" y="83"/>
                  <a:pt x="1728" y="311"/>
                </a:cubicBezTo>
                <a:cubicBezTo>
                  <a:pt x="2137" y="539"/>
                  <a:pt x="2296" y="954"/>
                  <a:pt x="2456" y="1370"/>
                </a:cubicBezTo>
              </a:path>
            </a:pathLst>
          </a:custGeom>
          <a:noFill/>
          <a:ln w="12700">
            <a:solidFill>
              <a:srgbClr val="0099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44" name="Picture 132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9875" y="2352675"/>
            <a:ext cx="6985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45" name="Rectangle 133"/>
          <p:cNvSpPr>
            <a:spLocks noChangeArrowheads="1"/>
          </p:cNvSpPr>
          <p:nvPr/>
        </p:nvSpPr>
        <p:spPr bwMode="auto">
          <a:xfrm>
            <a:off x="4310063" y="2470150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6" name="Rectangle 134"/>
          <p:cNvSpPr>
            <a:spLocks noChangeArrowheads="1"/>
          </p:cNvSpPr>
          <p:nvPr/>
        </p:nvSpPr>
        <p:spPr bwMode="auto">
          <a:xfrm>
            <a:off x="4281488" y="241141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7" name="Rectangle 135"/>
          <p:cNvSpPr>
            <a:spLocks noChangeArrowheads="1"/>
          </p:cNvSpPr>
          <p:nvPr/>
        </p:nvSpPr>
        <p:spPr bwMode="auto">
          <a:xfrm>
            <a:off x="4519613" y="241776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8" name="Rectangle 136"/>
          <p:cNvSpPr>
            <a:spLocks noChangeArrowheads="1"/>
          </p:cNvSpPr>
          <p:nvPr/>
        </p:nvSpPr>
        <p:spPr bwMode="auto">
          <a:xfrm>
            <a:off x="4449763" y="2532063"/>
            <a:ext cx="88900" cy="889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49" name="Freeform 137"/>
          <p:cNvSpPr>
            <a:spLocks/>
          </p:cNvSpPr>
          <p:nvPr/>
        </p:nvSpPr>
        <p:spPr bwMode="auto">
          <a:xfrm>
            <a:off x="4781550" y="3805238"/>
            <a:ext cx="557213" cy="923925"/>
          </a:xfrm>
          <a:custGeom>
            <a:avLst/>
            <a:gdLst>
              <a:gd name="T0" fmla="*/ 0 w 351"/>
              <a:gd name="T1" fmla="*/ 2147483647 h 582"/>
              <a:gd name="T2" fmla="*/ 2147483647 w 351"/>
              <a:gd name="T3" fmla="*/ 0 h 582"/>
              <a:gd name="T4" fmla="*/ 0 60000 65536"/>
              <a:gd name="T5" fmla="*/ 0 60000 65536"/>
              <a:gd name="T6" fmla="*/ 0 w 351"/>
              <a:gd name="T7" fmla="*/ 0 h 582"/>
              <a:gd name="T8" fmla="*/ 351 w 351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1" h="582">
                <a:moveTo>
                  <a:pt x="0" y="582"/>
                </a:moveTo>
                <a:cubicBezTo>
                  <a:pt x="0" y="582"/>
                  <a:pt x="175" y="291"/>
                  <a:pt x="351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0" name="Freeform 138"/>
          <p:cNvSpPr>
            <a:spLocks/>
          </p:cNvSpPr>
          <p:nvPr/>
        </p:nvSpPr>
        <p:spPr bwMode="auto">
          <a:xfrm>
            <a:off x="1901825" y="4330700"/>
            <a:ext cx="2870200" cy="388938"/>
          </a:xfrm>
          <a:custGeom>
            <a:avLst/>
            <a:gdLst>
              <a:gd name="T0" fmla="*/ 2147483647 w 1808"/>
              <a:gd name="T1" fmla="*/ 2147483647 h 245"/>
              <a:gd name="T2" fmla="*/ 2147483647 w 1808"/>
              <a:gd name="T3" fmla="*/ 2147483647 h 245"/>
              <a:gd name="T4" fmla="*/ 0 w 1808"/>
              <a:gd name="T5" fmla="*/ 0 h 245"/>
              <a:gd name="T6" fmla="*/ 0 60000 65536"/>
              <a:gd name="T7" fmla="*/ 0 60000 65536"/>
              <a:gd name="T8" fmla="*/ 0 60000 65536"/>
              <a:gd name="T9" fmla="*/ 0 w 1808"/>
              <a:gd name="T10" fmla="*/ 0 h 245"/>
              <a:gd name="T11" fmla="*/ 1808 w 1808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8" h="245">
                <a:moveTo>
                  <a:pt x="1808" y="238"/>
                </a:moveTo>
                <a:cubicBezTo>
                  <a:pt x="1233" y="241"/>
                  <a:pt x="659" y="245"/>
                  <a:pt x="358" y="205"/>
                </a:cubicBezTo>
                <a:cubicBezTo>
                  <a:pt x="57" y="165"/>
                  <a:pt x="28" y="82"/>
                  <a:pt x="0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1" name="Freeform 139"/>
          <p:cNvSpPr>
            <a:spLocks/>
          </p:cNvSpPr>
          <p:nvPr/>
        </p:nvSpPr>
        <p:spPr bwMode="auto">
          <a:xfrm>
            <a:off x="4551363" y="3500438"/>
            <a:ext cx="415925" cy="1196975"/>
          </a:xfrm>
          <a:custGeom>
            <a:avLst/>
            <a:gdLst>
              <a:gd name="T0" fmla="*/ 2147483647 w 262"/>
              <a:gd name="T1" fmla="*/ 2147483647 h 754"/>
              <a:gd name="T2" fmla="*/ 2147483647 w 262"/>
              <a:gd name="T3" fmla="*/ 2147483647 h 754"/>
              <a:gd name="T4" fmla="*/ 0 w 262"/>
              <a:gd name="T5" fmla="*/ 0 h 754"/>
              <a:gd name="T6" fmla="*/ 0 60000 65536"/>
              <a:gd name="T7" fmla="*/ 0 60000 65536"/>
              <a:gd name="T8" fmla="*/ 0 60000 65536"/>
              <a:gd name="T9" fmla="*/ 0 w 262"/>
              <a:gd name="T10" fmla="*/ 0 h 754"/>
              <a:gd name="T11" fmla="*/ 262 w 262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754">
                <a:moveTo>
                  <a:pt x="145" y="754"/>
                </a:moveTo>
                <a:cubicBezTo>
                  <a:pt x="203" y="559"/>
                  <a:pt x="262" y="364"/>
                  <a:pt x="238" y="238"/>
                </a:cubicBezTo>
                <a:cubicBezTo>
                  <a:pt x="214" y="112"/>
                  <a:pt x="107" y="56"/>
                  <a:pt x="0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452" name="Picture 14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2216150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53" name="Freeform 141"/>
          <p:cNvSpPr>
            <a:spLocks/>
          </p:cNvSpPr>
          <p:nvPr/>
        </p:nvSpPr>
        <p:spPr bwMode="auto">
          <a:xfrm>
            <a:off x="4792663" y="2438400"/>
            <a:ext cx="925512" cy="2228850"/>
          </a:xfrm>
          <a:custGeom>
            <a:avLst/>
            <a:gdLst>
              <a:gd name="T0" fmla="*/ 0 w 583"/>
              <a:gd name="T1" fmla="*/ 2147483647 h 1404"/>
              <a:gd name="T2" fmla="*/ 2147483647 w 583"/>
              <a:gd name="T3" fmla="*/ 2147483647 h 1404"/>
              <a:gd name="T4" fmla="*/ 2147483647 w 583"/>
              <a:gd name="T5" fmla="*/ 0 h 1404"/>
              <a:gd name="T6" fmla="*/ 0 60000 65536"/>
              <a:gd name="T7" fmla="*/ 0 60000 65536"/>
              <a:gd name="T8" fmla="*/ 0 60000 65536"/>
              <a:gd name="T9" fmla="*/ 0 w 583"/>
              <a:gd name="T10" fmla="*/ 0 h 1404"/>
              <a:gd name="T11" fmla="*/ 583 w 583"/>
              <a:gd name="T12" fmla="*/ 1404 h 14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3" h="1404">
                <a:moveTo>
                  <a:pt x="0" y="1404"/>
                </a:moveTo>
                <a:cubicBezTo>
                  <a:pt x="11" y="1007"/>
                  <a:pt x="22" y="611"/>
                  <a:pt x="119" y="377"/>
                </a:cubicBezTo>
                <a:cubicBezTo>
                  <a:pt x="216" y="143"/>
                  <a:pt x="399" y="71"/>
                  <a:pt x="583" y="0"/>
                </a:cubicBezTo>
              </a:path>
            </a:pathLst>
          </a:custGeom>
          <a:noFill/>
          <a:ln w="9525">
            <a:solidFill>
              <a:srgbClr val="CC0099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4" name="Rectangle 142"/>
          <p:cNvSpPr>
            <a:spLocks noChangeArrowheads="1"/>
          </p:cNvSpPr>
          <p:nvPr/>
        </p:nvSpPr>
        <p:spPr bwMode="auto">
          <a:xfrm>
            <a:off x="4760913" y="4729163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5" name="Rectangle 143"/>
          <p:cNvSpPr>
            <a:spLocks noChangeArrowheads="1"/>
          </p:cNvSpPr>
          <p:nvPr/>
        </p:nvSpPr>
        <p:spPr bwMode="auto">
          <a:xfrm>
            <a:off x="4703763" y="4692650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6" name="Rectangle 144"/>
          <p:cNvSpPr>
            <a:spLocks noChangeArrowheads="1"/>
          </p:cNvSpPr>
          <p:nvPr/>
        </p:nvSpPr>
        <p:spPr bwMode="auto">
          <a:xfrm>
            <a:off x="4760913" y="4676775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7" name="Rectangle 145"/>
          <p:cNvSpPr>
            <a:spLocks noChangeArrowheads="1"/>
          </p:cNvSpPr>
          <p:nvPr/>
        </p:nvSpPr>
        <p:spPr bwMode="auto">
          <a:xfrm>
            <a:off x="4776788" y="4672013"/>
            <a:ext cx="88900" cy="889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8" name="Freeform 146"/>
          <p:cNvSpPr>
            <a:spLocks/>
          </p:cNvSpPr>
          <p:nvPr/>
        </p:nvSpPr>
        <p:spPr bwMode="auto">
          <a:xfrm>
            <a:off x="6673850" y="1985963"/>
            <a:ext cx="1588" cy="557212"/>
          </a:xfrm>
          <a:custGeom>
            <a:avLst/>
            <a:gdLst>
              <a:gd name="T0" fmla="*/ 0 w 1"/>
              <a:gd name="T1" fmla="*/ 2147483647 h 351"/>
              <a:gd name="T2" fmla="*/ 0 w 1"/>
              <a:gd name="T3" fmla="*/ 0 h 351"/>
              <a:gd name="T4" fmla="*/ 0 60000 65536"/>
              <a:gd name="T5" fmla="*/ 0 60000 65536"/>
              <a:gd name="T6" fmla="*/ 0 w 1"/>
              <a:gd name="T7" fmla="*/ 0 h 351"/>
              <a:gd name="T8" fmla="*/ 1 w 1"/>
              <a:gd name="T9" fmla="*/ 351 h 3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51">
                <a:moveTo>
                  <a:pt x="0" y="351"/>
                </a:moveTo>
                <a:cubicBezTo>
                  <a:pt x="0" y="351"/>
                  <a:pt x="0" y="175"/>
                  <a:pt x="0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59" name="Freeform 147"/>
          <p:cNvSpPr>
            <a:spLocks/>
          </p:cNvSpPr>
          <p:nvPr/>
        </p:nvSpPr>
        <p:spPr bwMode="auto">
          <a:xfrm>
            <a:off x="6800850" y="1901825"/>
            <a:ext cx="650875" cy="11113"/>
          </a:xfrm>
          <a:custGeom>
            <a:avLst/>
            <a:gdLst>
              <a:gd name="T0" fmla="*/ 0 w 410"/>
              <a:gd name="T1" fmla="*/ 2147483647 h 7"/>
              <a:gd name="T2" fmla="*/ 2147483647 w 410"/>
              <a:gd name="T3" fmla="*/ 0 h 7"/>
              <a:gd name="T4" fmla="*/ 0 60000 65536"/>
              <a:gd name="T5" fmla="*/ 0 60000 65536"/>
              <a:gd name="T6" fmla="*/ 0 w 410"/>
              <a:gd name="T7" fmla="*/ 0 h 7"/>
              <a:gd name="T8" fmla="*/ 410 w 41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0" h="7">
                <a:moveTo>
                  <a:pt x="0" y="7"/>
                </a:moveTo>
                <a:cubicBezTo>
                  <a:pt x="0" y="7"/>
                  <a:pt x="205" y="3"/>
                  <a:pt x="410" y="0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60" name="Freeform 148"/>
          <p:cNvSpPr>
            <a:spLocks/>
          </p:cNvSpPr>
          <p:nvPr/>
        </p:nvSpPr>
        <p:spPr bwMode="auto">
          <a:xfrm>
            <a:off x="3521075" y="1370013"/>
            <a:ext cx="3079750" cy="584200"/>
          </a:xfrm>
          <a:custGeom>
            <a:avLst/>
            <a:gdLst>
              <a:gd name="T0" fmla="*/ 2147483647 w 1940"/>
              <a:gd name="T1" fmla="*/ 2147483647 h 368"/>
              <a:gd name="T2" fmla="*/ 2147483647 w 1940"/>
              <a:gd name="T3" fmla="*/ 2147483647 h 368"/>
              <a:gd name="T4" fmla="*/ 2147483647 w 1940"/>
              <a:gd name="T5" fmla="*/ 2147483647 h 368"/>
              <a:gd name="T6" fmla="*/ 0 w 1940"/>
              <a:gd name="T7" fmla="*/ 2147483647 h 368"/>
              <a:gd name="T8" fmla="*/ 0 60000 65536"/>
              <a:gd name="T9" fmla="*/ 0 60000 65536"/>
              <a:gd name="T10" fmla="*/ 0 60000 65536"/>
              <a:gd name="T11" fmla="*/ 0 60000 65536"/>
              <a:gd name="T12" fmla="*/ 0 w 1940"/>
              <a:gd name="T13" fmla="*/ 0 h 368"/>
              <a:gd name="T14" fmla="*/ 1940 w 1940"/>
              <a:gd name="T15" fmla="*/ 368 h 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40" h="368">
                <a:moveTo>
                  <a:pt x="1940" y="368"/>
                </a:moveTo>
                <a:cubicBezTo>
                  <a:pt x="1611" y="327"/>
                  <a:pt x="1283" y="286"/>
                  <a:pt x="1072" y="229"/>
                </a:cubicBezTo>
                <a:cubicBezTo>
                  <a:pt x="861" y="172"/>
                  <a:pt x="854" y="48"/>
                  <a:pt x="675" y="24"/>
                </a:cubicBezTo>
                <a:cubicBezTo>
                  <a:pt x="496" y="0"/>
                  <a:pt x="248" y="42"/>
                  <a:pt x="0" y="84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61" name="Freeform 149"/>
          <p:cNvSpPr>
            <a:spLocks/>
          </p:cNvSpPr>
          <p:nvPr/>
        </p:nvSpPr>
        <p:spPr bwMode="auto">
          <a:xfrm>
            <a:off x="2238375" y="1576388"/>
            <a:ext cx="1276350" cy="3951287"/>
          </a:xfrm>
          <a:custGeom>
            <a:avLst/>
            <a:gdLst>
              <a:gd name="T0" fmla="*/ 2147483647 w 804"/>
              <a:gd name="T1" fmla="*/ 0 h 2489"/>
              <a:gd name="T2" fmla="*/ 2147483647 w 804"/>
              <a:gd name="T3" fmla="*/ 2147483647 h 2489"/>
              <a:gd name="T4" fmla="*/ 0 w 804"/>
              <a:gd name="T5" fmla="*/ 2147483647 h 2489"/>
              <a:gd name="T6" fmla="*/ 0 60000 65536"/>
              <a:gd name="T7" fmla="*/ 0 60000 65536"/>
              <a:gd name="T8" fmla="*/ 0 60000 65536"/>
              <a:gd name="T9" fmla="*/ 0 w 804"/>
              <a:gd name="T10" fmla="*/ 0 h 2489"/>
              <a:gd name="T11" fmla="*/ 804 w 804"/>
              <a:gd name="T12" fmla="*/ 2489 h 2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2489">
                <a:moveTo>
                  <a:pt x="735" y="0"/>
                </a:moveTo>
                <a:cubicBezTo>
                  <a:pt x="769" y="640"/>
                  <a:pt x="804" y="1280"/>
                  <a:pt x="682" y="1695"/>
                </a:cubicBezTo>
                <a:cubicBezTo>
                  <a:pt x="560" y="2110"/>
                  <a:pt x="280" y="2299"/>
                  <a:pt x="0" y="2489"/>
                </a:cubicBezTo>
              </a:path>
            </a:pathLst>
          </a:custGeom>
          <a:noFill/>
          <a:ln w="19050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6451600" y="2438400"/>
            <a:ext cx="492125" cy="338138"/>
            <a:chOff x="2896" y="2246"/>
            <a:chExt cx="561" cy="405"/>
          </a:xfrm>
        </p:grpSpPr>
        <p:sp>
          <p:nvSpPr>
            <p:cNvPr id="94410" name="Freeform 151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1" name="Freeform 152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2" name="Freeform 153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3" name="Freeform 154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4" name="Freeform 155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5" name="Freeform 156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6" name="Freeform 157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7" name="Freeform 158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8" name="Freeform 159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9" name="Freeform 160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0" name="Freeform 161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1" name="Freeform 162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2" name="Freeform 163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3" name="Freeform 164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4" name="Freeform 165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5" name="Freeform 166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6" name="Freeform 167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7" name="Freeform 168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8" name="Freeform 169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9" name="Freeform 170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0" name="Freeform 171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1" name="Freeform 172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2" name="Freeform 173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3" name="Freeform 174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4" name="Freeform 175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5" name="Freeform 176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6" name="Freeform 177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7" name="Freeform 178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8" name="Freeform 179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492" name="Picture 180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536892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3" name="Picture 181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1731963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4" name="Picture 182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3825" y="1790700"/>
            <a:ext cx="423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495" name="Picture 183" descr="j021328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9288" y="1406525"/>
            <a:ext cx="423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496" name="Rectangle 184"/>
          <p:cNvSpPr>
            <a:spLocks noChangeArrowheads="1"/>
          </p:cNvSpPr>
          <p:nvPr/>
        </p:nvSpPr>
        <p:spPr bwMode="auto">
          <a:xfrm>
            <a:off x="6653213" y="2509838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7" name="Rectangle 185"/>
          <p:cNvSpPr>
            <a:spLocks noChangeArrowheads="1"/>
          </p:cNvSpPr>
          <p:nvPr/>
        </p:nvSpPr>
        <p:spPr bwMode="auto">
          <a:xfrm>
            <a:off x="6742113" y="1874838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8" name="Rectangle 186"/>
          <p:cNvSpPr>
            <a:spLocks noChangeArrowheads="1"/>
          </p:cNvSpPr>
          <p:nvPr/>
        </p:nvSpPr>
        <p:spPr bwMode="auto">
          <a:xfrm>
            <a:off x="6557963" y="1882775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499" name="Rectangle 187"/>
          <p:cNvSpPr>
            <a:spLocks noChangeArrowheads="1"/>
          </p:cNvSpPr>
          <p:nvPr/>
        </p:nvSpPr>
        <p:spPr bwMode="auto">
          <a:xfrm>
            <a:off x="3368675" y="1579563"/>
            <a:ext cx="88900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65500" name="Picture 188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7738" y="2173288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1" name="Picture 189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4738" y="4619625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2" name="Picture 190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7913" y="3487738"/>
            <a:ext cx="4016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503" name="Picture 191" descr="j043418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65913" y="3087688"/>
            <a:ext cx="4016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1131888" y="2378075"/>
            <a:ext cx="387350" cy="284163"/>
            <a:chOff x="2896" y="2246"/>
            <a:chExt cx="561" cy="405"/>
          </a:xfrm>
        </p:grpSpPr>
        <p:sp>
          <p:nvSpPr>
            <p:cNvPr id="94381" name="Freeform 19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2" name="Freeform 19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3" name="Freeform 19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4" name="Freeform 19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5" name="Freeform 19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6" name="Freeform 19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7" name="Freeform 19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8" name="Freeform 20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9" name="Freeform 20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0" name="Freeform 20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1" name="Freeform 20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2" name="Freeform 20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3" name="Freeform 20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4" name="Freeform 20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5" name="Freeform 20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6" name="Freeform 20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7" name="Freeform 20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8" name="Freeform 21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9" name="Freeform 21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0" name="Freeform 21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1" name="Freeform 21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2" name="Freeform 21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3" name="Freeform 21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4" name="Freeform 21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5" name="Freeform 21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6" name="Freeform 21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7" name="Freeform 21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8" name="Freeform 22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9" name="Freeform 22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22"/>
          <p:cNvGrpSpPr>
            <a:grpSpLocks/>
          </p:cNvGrpSpPr>
          <p:nvPr/>
        </p:nvGrpSpPr>
        <p:grpSpPr bwMode="auto">
          <a:xfrm>
            <a:off x="7043738" y="2266950"/>
            <a:ext cx="387350" cy="284163"/>
            <a:chOff x="2896" y="2246"/>
            <a:chExt cx="561" cy="405"/>
          </a:xfrm>
        </p:grpSpPr>
        <p:sp>
          <p:nvSpPr>
            <p:cNvPr id="94352" name="Freeform 22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3" name="Freeform 22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4" name="Freeform 22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5" name="Freeform 22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6" name="Freeform 22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7" name="Freeform 22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8" name="Freeform 22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9" name="Freeform 23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0" name="Freeform 23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1" name="Freeform 23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2" name="Freeform 23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3" name="Freeform 23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4" name="Freeform 23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5" name="Freeform 23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6" name="Freeform 23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7" name="Freeform 23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8" name="Freeform 23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9" name="Freeform 24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0" name="Freeform 24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1" name="Freeform 24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2" name="Freeform 24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3" name="Freeform 24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4" name="Freeform 24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5" name="Freeform 24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6" name="Freeform 24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7" name="Freeform 24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8" name="Freeform 24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9" name="Freeform 25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0" name="Freeform 25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52"/>
          <p:cNvGrpSpPr>
            <a:grpSpLocks/>
          </p:cNvGrpSpPr>
          <p:nvPr/>
        </p:nvGrpSpPr>
        <p:grpSpPr bwMode="auto">
          <a:xfrm>
            <a:off x="3948113" y="2735263"/>
            <a:ext cx="387350" cy="284162"/>
            <a:chOff x="2896" y="2246"/>
            <a:chExt cx="561" cy="405"/>
          </a:xfrm>
        </p:grpSpPr>
        <p:sp>
          <p:nvSpPr>
            <p:cNvPr id="94323" name="Freeform 25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4" name="Freeform 25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5" name="Freeform 25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6" name="Freeform 25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7" name="Freeform 25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8" name="Freeform 25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9" name="Freeform 25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0" name="Freeform 26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1" name="Freeform 26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2" name="Freeform 26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3" name="Freeform 26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4" name="Freeform 26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5" name="Freeform 26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6" name="Freeform 26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7" name="Freeform 26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8" name="Freeform 26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9" name="Freeform 26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0" name="Freeform 27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1" name="Freeform 27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2" name="Freeform 27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3" name="Freeform 27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4" name="Freeform 27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5" name="Freeform 27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6" name="Freeform 27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7" name="Freeform 27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8" name="Freeform 27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9" name="Freeform 27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0" name="Freeform 28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1" name="Freeform 28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82"/>
          <p:cNvGrpSpPr>
            <a:grpSpLocks/>
          </p:cNvGrpSpPr>
          <p:nvPr/>
        </p:nvGrpSpPr>
        <p:grpSpPr bwMode="auto">
          <a:xfrm>
            <a:off x="1200150" y="1638300"/>
            <a:ext cx="387350" cy="293688"/>
            <a:chOff x="2896" y="2246"/>
            <a:chExt cx="561" cy="405"/>
          </a:xfrm>
        </p:grpSpPr>
        <p:sp>
          <p:nvSpPr>
            <p:cNvPr id="94294" name="Freeform 283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5" name="Freeform 284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6" name="Freeform 285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7" name="Freeform 286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8" name="Freeform 287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9" name="Freeform 288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0" name="Freeform 289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1" name="Freeform 290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2" name="Freeform 291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3" name="Freeform 292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4" name="Freeform 293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5" name="Freeform 294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6" name="Freeform 295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7" name="Freeform 296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8" name="Freeform 297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9" name="Freeform 298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0" name="Freeform 299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1" name="Freeform 300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2" name="Freeform 301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3" name="Freeform 302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4" name="Freeform 303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5" name="Freeform 304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6" name="Freeform 305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7" name="Freeform 306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8" name="Freeform 307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9" name="Freeform 308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0" name="Freeform 309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1" name="Freeform 310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2" name="Freeform 311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5624" name="Picture 312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4988" y="1862138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625" name="Picture 313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4691063"/>
            <a:ext cx="19526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626" name="Picture 314" descr="j043524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2589213"/>
            <a:ext cx="1952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4" name="Group 323"/>
          <p:cNvGrpSpPr/>
          <p:nvPr/>
        </p:nvGrpSpPr>
        <p:grpSpPr>
          <a:xfrm>
            <a:off x="855663" y="649288"/>
            <a:ext cx="7891462" cy="5375275"/>
            <a:chOff x="855663" y="649288"/>
            <a:chExt cx="7891462" cy="5375275"/>
          </a:xfrm>
        </p:grpSpPr>
        <p:pic>
          <p:nvPicPr>
            <p:cNvPr id="322" name="Picture 316" descr="MCDD00942_0000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5663" y="649288"/>
              <a:ext cx="7891462" cy="537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3" name="Text Box 317"/>
            <p:cNvSpPr txBox="1">
              <a:spLocks noChangeArrowheads="1"/>
            </p:cNvSpPr>
            <p:nvPr/>
          </p:nvSpPr>
          <p:spPr bwMode="auto">
            <a:xfrm rot="20208852">
              <a:off x="2882900" y="3035301"/>
              <a:ext cx="2863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hlink"/>
                  </a:solidFill>
                </a:rPr>
                <a:t>performance??</a:t>
              </a:r>
            </a:p>
          </p:txBody>
        </p:sp>
      </p:grpSp>
      <p:sp>
        <p:nvSpPr>
          <p:cNvPr id="319" name="Rounded Rectangular Callout 318"/>
          <p:cNvSpPr/>
          <p:nvPr/>
        </p:nvSpPr>
        <p:spPr bwMode="auto">
          <a:xfrm>
            <a:off x="4254500" y="4191000"/>
            <a:ext cx="4889500" cy="2362200"/>
          </a:xfrm>
          <a:prstGeom prst="wedgeRoundRectCallout">
            <a:avLst>
              <a:gd name="adj1" fmla="val -36738"/>
              <a:gd name="adj2" fmla="val -66658"/>
              <a:gd name="adj3" fmla="val 1666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Challenges in a distributed system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different requirements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different architectures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different devices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different capabilities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…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000" b="0" dirty="0" smtClean="0"/>
              <a:t> and it keeps growing!!!!</a:t>
            </a:r>
            <a:br>
              <a:rPr lang="en-US" sz="2000" b="0" dirty="0" smtClean="0"/>
            </a:b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18" name="Rounded Rectangular Callout 317"/>
          <p:cNvSpPr/>
          <p:nvPr/>
        </p:nvSpPr>
        <p:spPr bwMode="auto">
          <a:xfrm>
            <a:off x="114300" y="774700"/>
            <a:ext cx="7340600" cy="2590800"/>
          </a:xfrm>
          <a:prstGeom prst="wedgeRoundRectCallout">
            <a:avLst>
              <a:gd name="adj1" fmla="val -177"/>
              <a:gd name="adj2" fmla="val 65881"/>
              <a:gd name="adj3" fmla="val 1666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0" dirty="0" smtClean="0"/>
              <a:t>Huge amounts of data: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billions of web-pages </a:t>
            </a:r>
            <a:r>
              <a:rPr lang="en-US" sz="1200" b="0" dirty="0" smtClean="0"/>
              <a:t>(</a:t>
            </a:r>
            <a:r>
              <a:rPr lang="en-US" sz="1200" b="0" dirty="0" err="1" smtClean="0"/>
              <a:t>google</a:t>
            </a:r>
            <a:r>
              <a:rPr lang="en-US" sz="1200" b="0" dirty="0" smtClean="0"/>
              <a:t>: 1 trillion, </a:t>
            </a:r>
            <a:r>
              <a:rPr lang="en-US" sz="1200" b="0" dirty="0" err="1" smtClean="0"/>
              <a:t>indexable</a:t>
            </a:r>
            <a:r>
              <a:rPr lang="en-US" sz="1200" b="0" dirty="0" smtClean="0"/>
              <a:t> web pages August 2009)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billions of downloadable articles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thousands of movies </a:t>
            </a:r>
            <a:r>
              <a:rPr lang="en-US" sz="1200" b="0" dirty="0" smtClean="0"/>
              <a:t>(estimated 65000 in 1995!!  H/</a:t>
            </a:r>
            <a:r>
              <a:rPr lang="en-US" sz="1200" b="0" dirty="0" err="1" smtClean="0"/>
              <a:t>Bollywood</a:t>
            </a:r>
            <a:r>
              <a:rPr lang="en-US" sz="1200" b="0" dirty="0" smtClean="0"/>
              <a:t> = ca. 500/1000 per year)</a:t>
            </a:r>
            <a:endParaRPr lang="en-US" sz="1200" b="0" dirty="0" smtClean="0">
              <a:sym typeface="Wingdings" charset="2"/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data from TV-series, sport clips, news, live events, …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games and virtual worlds 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music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home made media data shared on the Internet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1800" b="0" dirty="0" smtClean="0"/>
              <a:t> 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6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47074E-6 C 0.08143 -0.01157 0.16303 -0.02291 0.20817 -0.0428 C 0.25331 -0.0627 0.26233 -0.09115 0.27136 -0.11937 " pathEditMode="relative" ptsTypes="aaA">
                                      <p:cBhvr>
                                        <p:cTn id="41" dur="3000" fill="hold"/>
                                        <p:tgtEl>
                                          <p:spTgt spid="1165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32084E-6 C 0.1658 0.03979 0.33178 0.07981 0.43108 0.11034 C 0.53039 0.14087 0.56285 0.16239 0.59549 0.1839 " pathEditMode="relative" rAng="0" ptsTypes="aaA">
                                      <p:cBhvr>
                                        <p:cTn id="43" dur="3000" fill="hold"/>
                                        <p:tgtEl>
                                          <p:spTgt spid="1165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28337E-6 C -0.02239 -0.03076 -0.04479 -0.06129 -0.06545 -0.07818 C -0.08611 -0.09507 -0.10937 -0.099 -0.12413 -0.10108 C -0.13889 -0.10316 -0.14653 -0.09692 -0.15399 -0.09044 " pathEditMode="relative" ptsTypes="aaaA">
                                      <p:cBhvr>
                                        <p:cTn id="45" dur="3000" fill="hold"/>
                                        <p:tgtEl>
                                          <p:spTgt spid="1165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50821E-6 C -0.01145 0.0081 -0.02274 0.01643 -0.02656 0.02915 C -0.03038 0.04187 -0.04288 0.04187 -0.02308 0.07657 C -0.00329 0.11127 0.04428 0.17419 0.09185 0.23734 " pathEditMode="relative" ptsTypes="aaaA">
                                      <p:cBhvr>
                                        <p:cTn id="47" dur="3000" fill="hold"/>
                                        <p:tgtEl>
                                          <p:spTgt spid="1165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6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16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6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6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66736E-7 C 0.01163 -0.00278 0.02344 -0.00532 0.03438 -0.00601 C 0.04531 -0.00671 0.03472 -0.01712 0.06545 -0.00463 C 0.09618 0.00786 0.16337 0.03817 0.2184 0.06893 C 0.27344 0.0997 0.33438 0.14018 0.39531 0.18066 " pathEditMode="relative" ptsTypes="aaaaA">
                                      <p:cBhvr>
                                        <p:cTn id="79" dur="1000" fill="hold"/>
                                        <p:tgtEl>
                                          <p:spTgt spid="1165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2105E-6 C 0.01302 -0.03493 0.02621 -0.06986 0.05052 -0.08883 C 0.07482 -0.1078 0.10208 -0.11243 0.146 -0.11312 C 0.18993 -0.11381 0.24201 -0.08374 0.31389 -0.09323 C 0.38576 -0.10271 0.48142 -0.13625 0.57708 -0.16979 " pathEditMode="relative" ptsTypes="aaaaA">
                                      <p:cBhvr>
                                        <p:cTn id="81" dur="1000" fill="hold"/>
                                        <p:tgtEl>
                                          <p:spTgt spid="1165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737E-7 C 0.02378 -0.0421 0.04757 -0.0842 0.07587 -0.10872 C 0.10417 -0.13324 0.14375 -0.14064 0.17014 -0.14689 C 0.19653 -0.15313 0.21545 -0.14943 0.23455 -0.1455 " pathEditMode="relative" ptsTypes="aaaA">
                                      <p:cBhvr>
                                        <p:cTn id="83" dur="1000" fill="hold"/>
                                        <p:tgtEl>
                                          <p:spTgt spid="1165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6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6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16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C -0.01737 0.01272 -0.03421 0.02591 -0.04514 0.04257 C -0.05608 0.05922 -0.06094 0.07911 -0.0658 0.09924 " pathEditMode="relative" ptsTypes="aaA">
                                      <p:cBhvr>
                                        <p:cTn id="121" dur="1000" fill="hold"/>
                                        <p:tgtEl>
                                          <p:spTgt spid="116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2926E-6 C -0.00868 -0.01365 -0.01736 -0.0273 -0.03455 -0.03377 C -0.05173 -0.04025 -0.05833 -0.04002 -0.10347 -0.0384 C -0.14861 -0.03678 -0.25955 -0.02961 -0.30573 -0.02452 C -0.35191 -0.01943 -0.36632 -0.01365 -0.38055 -0.00763 " pathEditMode="relative" ptsTypes="aaaaA">
                                      <p:cBhvr>
                                        <p:cTn id="123" dur="1000" fill="hold"/>
                                        <p:tgtEl>
                                          <p:spTgt spid="116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9579E-6 C 0.05747 0.02359 0.11493 0.04742 0.1632 0.05806 C 0.21146 0.0687 0.25677 0.06754 0.28959 0.0643 C 0.3224 0.06106 0.34098 0.0495 0.35973 0.03816 " pathEditMode="relative" ptsTypes="aaaA">
                                      <p:cBhvr>
                                        <p:cTn id="125" dur="1000" fill="hold"/>
                                        <p:tgtEl>
                                          <p:spTgt spid="116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9579E-6 C 0.0875 0.00648 0.17518 0.01319 0.23681 0.0384 C 0.29844 0.06362 0.33716 0.10225 0.37014 0.15175 C 0.40313 0.20125 0.41875 0.26834 0.43455 0.33542 " pathEditMode="relative" ptsTypes="aaaA">
                                      <p:cBhvr>
                                        <p:cTn id="127" dur="1000" fill="hold"/>
                                        <p:tgtEl>
                                          <p:spTgt spid="116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6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6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6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6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01642E-6 C 3.61111E-6 -3.01642E-6 0.02916 -0.06731 0.0585 -0.13462 " pathEditMode="relative" ptsTypes="aA">
                                      <p:cBhvr>
                                        <p:cTn id="165" dur="1000" fill="hold"/>
                                        <p:tgtEl>
                                          <p:spTgt spid="1165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2926E-6 C -0.09132 0.00092 -0.18264 0.00185 -0.23455 -0.00625 C -0.28646 -0.01435 -0.29896 -0.03169 -0.31146 -0.04904 " pathEditMode="relative" ptsTypes="aaA">
                                      <p:cBhvr>
                                        <p:cTn id="167" dur="1000" fill="hold"/>
                                        <p:tgtEl>
                                          <p:spTgt spid="116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737E-7 C 0.01111 -0.04858 0.02239 -0.09716 0.01736 -0.127 C 0.01232 -0.15684 -0.00886 -0.16794 -0.02986 -0.17904 " pathEditMode="relative" ptsTypes="aaA">
                                      <p:cBhvr>
                                        <p:cTn id="169" dur="1000" fill="hold"/>
                                        <p:tgtEl>
                                          <p:spTgt spid="116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7516E-6 C -0.00122 -0.08513 -0.00243 -0.17002 0.01389 -0.22507 C 0.03021 -0.28013 0.06389 -0.30557 0.09774 -0.33079 " pathEditMode="relative" ptsTypes="aaA">
                                      <p:cBhvr>
                                        <p:cTn id="171" dur="1000" fill="hold"/>
                                        <p:tgtEl>
                                          <p:spTgt spid="116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116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116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16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2000"/>
                                        <p:tgtEl>
                                          <p:spTgt spid="116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76521E-6 L -0.00348 -0.08421 " pathEditMode="relative" ptsTypes="AA">
                                      <p:cBhvr>
                                        <p:cTn id="212" dur="2000" fill="hold"/>
                                        <p:tgtEl>
                                          <p:spTgt spid="1165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71663E-6 L 0.07465 -0.00624 " pathEditMode="relative" ptsTypes="AA">
                                      <p:cBhvr>
                                        <p:cTn id="214" dur="2000" fill="hold"/>
                                        <p:tgtEl>
                                          <p:spTgt spid="1165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58316E-6 C -0.04601 -0.00115 -0.09202 -0.00231 -0.12639 -0.01527 C -0.16077 -0.02822 -0.17066 -0.07078 -0.20677 -0.07818 C -0.24289 -0.08559 -0.29323 -0.07263 -0.34358 -0.05968 " pathEditMode="relative" ptsTypes="aaaA">
                                      <p:cBhvr>
                                        <p:cTn id="216" dur="2000" fill="hold"/>
                                        <p:tgtEl>
                                          <p:spTgt spid="1165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6253E-6 C 0.01043 0.13046 0.02102 0.26093 0.00227 0.35531 C -0.01649 0.44968 -0.06458 0.50798 -0.11267 0.5665 " pathEditMode="relative" ptsTypes="aaA">
                                      <p:cBhvr>
                                        <p:cTn id="218" dur="2000" fill="hold"/>
                                        <p:tgtEl>
                                          <p:spTgt spid="1165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6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6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6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16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16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00"/>
                            </p:stCondLst>
                            <p:childTnLst>
                              <p:par>
                                <p:cTn id="2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16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0"/>
                            </p:stCondLst>
                            <p:childTnLst>
                              <p:par>
                                <p:cTn id="2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500"/>
                            </p:stCondLst>
                            <p:childTnLst>
                              <p:par>
                                <p:cTn id="2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16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000"/>
                            </p:stCondLst>
                            <p:childTnLst>
                              <p:par>
                                <p:cTn id="2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500"/>
                            </p:stCondLst>
                            <p:childTnLst>
                              <p:par>
                                <p:cTn id="2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16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000"/>
                            </p:stCondLst>
                            <p:childTnLst>
                              <p:par>
                                <p:cTn id="2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6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116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90" grpId="0" animBg="1"/>
      <p:bldP spid="1165391" grpId="0" animBg="1"/>
      <p:bldP spid="1165392" grpId="0" animBg="1"/>
      <p:bldP spid="1165393" grpId="0" animBg="1"/>
      <p:bldP spid="1165398" grpId="0" animBg="1"/>
      <p:bldP spid="1165398" grpId="1" animBg="1"/>
      <p:bldP spid="1165399" grpId="0" animBg="1"/>
      <p:bldP spid="1165399" grpId="1" animBg="1"/>
      <p:bldP spid="1165400" grpId="0" animBg="1"/>
      <p:bldP spid="1165400" grpId="1" animBg="1"/>
      <p:bldP spid="1165401" grpId="0" animBg="1"/>
      <p:bldP spid="1165401" grpId="1" animBg="1"/>
      <p:bldP spid="1165402" grpId="0" animBg="1"/>
      <p:bldP spid="1165403" grpId="0" animBg="1"/>
      <p:bldP spid="1165404" grpId="0" animBg="1"/>
      <p:bldP spid="1165406" grpId="0" animBg="1"/>
      <p:bldP spid="1165406" grpId="1" animBg="1"/>
      <p:bldP spid="1165407" grpId="0" animBg="1"/>
      <p:bldP spid="1165407" grpId="1" animBg="1"/>
      <p:bldP spid="1165408" grpId="0" animBg="1"/>
      <p:bldP spid="1165408" grpId="1" animBg="1"/>
      <p:bldP spid="1165440" grpId="0" animBg="1"/>
      <p:bldP spid="1165441" grpId="0" animBg="1"/>
      <p:bldP spid="1165442" grpId="0" animBg="1"/>
      <p:bldP spid="1165443" grpId="0" animBg="1"/>
      <p:bldP spid="1165445" grpId="0" animBg="1"/>
      <p:bldP spid="1165445" grpId="1" animBg="1"/>
      <p:bldP spid="1165446" grpId="0" animBg="1"/>
      <p:bldP spid="1165446" grpId="1" animBg="1"/>
      <p:bldP spid="1165447" grpId="0" animBg="1"/>
      <p:bldP spid="1165447" grpId="1" animBg="1"/>
      <p:bldP spid="1165448" grpId="0" animBg="1"/>
      <p:bldP spid="1165448" grpId="1" animBg="1"/>
      <p:bldP spid="1165449" grpId="0" animBg="1"/>
      <p:bldP spid="1165450" grpId="0" animBg="1"/>
      <p:bldP spid="1165451" grpId="0" animBg="1"/>
      <p:bldP spid="1165453" grpId="0" animBg="1"/>
      <p:bldP spid="1165454" grpId="0" animBg="1"/>
      <p:bldP spid="1165454" grpId="1" animBg="1"/>
      <p:bldP spid="1165455" grpId="0" animBg="1"/>
      <p:bldP spid="1165455" grpId="1" animBg="1"/>
      <p:bldP spid="1165456" grpId="0" animBg="1"/>
      <p:bldP spid="1165456" grpId="1" animBg="1"/>
      <p:bldP spid="1165457" grpId="0" animBg="1"/>
      <p:bldP spid="1165457" grpId="1" animBg="1"/>
      <p:bldP spid="1165458" grpId="0" animBg="1"/>
      <p:bldP spid="1165459" grpId="0" animBg="1"/>
      <p:bldP spid="1165460" grpId="0" animBg="1"/>
      <p:bldP spid="1165461" grpId="0" animBg="1"/>
      <p:bldP spid="1165496" grpId="0" animBg="1"/>
      <p:bldP spid="1165496" grpId="1" animBg="1"/>
      <p:bldP spid="1165497" grpId="0" animBg="1"/>
      <p:bldP spid="1165497" grpId="1" animBg="1"/>
      <p:bldP spid="1165498" grpId="0" animBg="1"/>
      <p:bldP spid="1165498" grpId="1" animBg="1"/>
      <p:bldP spid="1165499" grpId="0" animBg="1"/>
      <p:bldP spid="1165499" grpId="1" animBg="1"/>
      <p:bldP spid="319" grpId="0" animBg="1"/>
      <p:bldP spid="319" grpId="1" animBg="1"/>
      <p:bldP spid="318" grpId="0" animBg="1"/>
      <p:bldP spid="3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Failing </a:t>
            </a:r>
            <a:r>
              <a:rPr lang="en-US" dirty="0" smtClean="0"/>
              <a:t>to meet the </a:t>
            </a:r>
            <a:r>
              <a:rPr lang="en-US" sz="3200" b="1" dirty="0" smtClean="0">
                <a:solidFill>
                  <a:srgbClr val="FF0000"/>
                </a:solidFill>
              </a:rPr>
              <a:t>Technical Challenges</a:t>
            </a: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…results in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delayed or aborted transactions</a:t>
            </a:r>
          </a:p>
          <a:p>
            <a:r>
              <a:rPr lang="en-US" dirty="0" smtClean="0"/>
              <a:t>long response times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1647825" y="4913313"/>
            <a:ext cx="418256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0" dirty="0" smtClean="0"/>
              <a:t>	</a:t>
            </a:r>
            <a:r>
              <a:rPr lang="en-US" sz="2600" b="0" dirty="0" smtClean="0">
                <a:sym typeface="Wingdings"/>
              </a:rPr>
              <a:t> </a:t>
            </a:r>
            <a:r>
              <a:rPr lang="en-US" sz="2600" b="0" dirty="0" err="1" smtClean="0">
                <a:sym typeface="Wingdings"/>
              </a:rPr>
              <a:t></a:t>
            </a:r>
            <a:r>
              <a:rPr lang="en-US" sz="2600" b="0" dirty="0" smtClean="0">
                <a:sym typeface="Wingdings"/>
              </a:rPr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annoyed </a:t>
            </a:r>
            <a:r>
              <a:rPr lang="en-US" sz="2600" u="sng" dirty="0">
                <a:solidFill>
                  <a:srgbClr val="FF0000"/>
                </a:solidFill>
              </a:rPr>
              <a:t>users</a:t>
            </a:r>
            <a:r>
              <a:rPr lang="en-US" sz="2600" b="0" dirty="0"/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Failing </a:t>
            </a:r>
            <a:r>
              <a:rPr lang="en-US" dirty="0" smtClean="0"/>
              <a:t>to meet the </a:t>
            </a:r>
            <a:r>
              <a:rPr lang="en-US" sz="3200" b="1" dirty="0" smtClean="0">
                <a:solidFill>
                  <a:srgbClr val="FF0000"/>
                </a:solidFill>
              </a:rPr>
              <a:t>Technical Challenges</a:t>
            </a:r>
            <a:r>
              <a:rPr lang="en-US" sz="3200" dirty="0" smtClean="0"/>
              <a:t>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2092325" y="4557713"/>
            <a:ext cx="493938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0" dirty="0"/>
              <a:t>… results in low quality pictures,</a:t>
            </a:r>
            <a:br>
              <a:rPr lang="en-US" sz="2600" b="0" dirty="0"/>
            </a:br>
            <a:r>
              <a:rPr lang="en-US" sz="2600" b="0" dirty="0"/>
              <a:t>video artifacts, hiccups, etc.</a:t>
            </a:r>
            <a:r>
              <a:rPr lang="en-US" sz="2600" b="0" dirty="0" smtClean="0"/>
              <a:t/>
            </a:r>
            <a:br>
              <a:rPr lang="en-US" sz="2600" b="0" dirty="0" smtClean="0"/>
            </a:br>
            <a:r>
              <a:rPr lang="en-US" sz="2600" b="0" dirty="0" smtClean="0"/>
              <a:t/>
            </a:r>
            <a:br>
              <a:rPr lang="en-US" sz="2600" b="0" dirty="0" smtClean="0"/>
            </a:br>
            <a:r>
              <a:rPr lang="en-US" sz="2600" b="0" dirty="0" smtClean="0"/>
              <a:t>	</a:t>
            </a:r>
            <a:r>
              <a:rPr lang="en-US" sz="2600" b="0" dirty="0" smtClean="0">
                <a:sym typeface="Wingdings"/>
              </a:rPr>
              <a:t> </a:t>
            </a:r>
            <a:r>
              <a:rPr lang="en-US" sz="2600" b="0" dirty="0" err="1" smtClean="0">
                <a:sym typeface="Wingdings"/>
              </a:rPr>
              <a:t></a:t>
            </a:r>
            <a:r>
              <a:rPr lang="en-US" sz="2600" b="0" dirty="0" smtClean="0">
                <a:sym typeface="Wingdings"/>
              </a:rPr>
              <a:t> </a:t>
            </a:r>
            <a:r>
              <a:rPr lang="en-US" sz="2600" u="sng" dirty="0" smtClean="0">
                <a:solidFill>
                  <a:srgbClr val="FF0000"/>
                </a:solidFill>
              </a:rPr>
              <a:t>annoyed </a:t>
            </a:r>
            <a:r>
              <a:rPr lang="en-US" sz="2600" u="sng" dirty="0">
                <a:solidFill>
                  <a:srgbClr val="FF0000"/>
                </a:solidFill>
              </a:rPr>
              <a:t>users</a:t>
            </a:r>
            <a:r>
              <a:rPr lang="en-US" sz="2600" b="0" dirty="0"/>
              <a:t>! </a:t>
            </a:r>
          </a:p>
        </p:txBody>
      </p:sp>
      <p:pic>
        <p:nvPicPr>
          <p:cNvPr id="95238" name="Picture 6" descr="/Users/paalh/SYNC/MiSMoSS/slides/courses/INF5071/H10/Animation_480x320-25_PAT0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1300" y="1393825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/Users/paalh/SYNC/MiSMoSS/slides/courses/INF5071/H10/Animation_480x320-25_PAT3.mp4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62500" y="1381125"/>
            <a:ext cx="417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80" fill="hold"/>
                                        <p:tgtEl>
                                          <p:spTgt spid="95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60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5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9"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yleJune2007">
  <a:themeElements>
    <a:clrScheme name="styleJune2007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tyleJune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tyleJune2007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yleJune2007">
  <a:themeElements>
    <a:clrScheme name="styleJune2007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tyleJune200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85000"/>
          <a:buFont typeface="Wingdings" charset="2"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tyleJune2007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June2007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June2007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44469</TotalTime>
  <Words>1794</Words>
  <Application>Microsoft Macintosh PowerPoint</Application>
  <PresentationFormat>On-screen Show (4:3)</PresentationFormat>
  <Paragraphs>316</Paragraphs>
  <Slides>24</Slides>
  <Notes>12</Notes>
  <HiddenSlides>1</HiddenSlides>
  <MMClips>3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1_paalh</vt:lpstr>
      <vt:lpstr>styleJune2007</vt:lpstr>
      <vt:lpstr>1_styleJune2007</vt:lpstr>
      <vt:lpstr>Microsoft Excel 97 - 2004 Worksheet</vt:lpstr>
      <vt:lpstr>Microsoft Equation</vt:lpstr>
      <vt:lpstr>Introduction, Motivation &amp; Assignment 1</vt:lpstr>
      <vt:lpstr>The course</vt:lpstr>
      <vt:lpstr>Time and place</vt:lpstr>
      <vt:lpstr>(New) Format</vt:lpstr>
      <vt:lpstr>Evaluation – Grades </vt:lpstr>
      <vt:lpstr>Lecturers, or better discussion leaders… </vt:lpstr>
      <vt:lpstr>Why is PERFORMANCE important?</vt:lpstr>
      <vt:lpstr>Failing to meet the Technical Challenges…</vt:lpstr>
      <vt:lpstr>Failing to meet the Technical Challenges…</vt:lpstr>
      <vt:lpstr>Failing to meet the Technical Challenges…</vt:lpstr>
      <vt:lpstr>Data transport</vt:lpstr>
      <vt:lpstr>QoS vs. Non-QoS Approaches</vt:lpstr>
      <vt:lpstr>UDP vs. TCP</vt:lpstr>
      <vt:lpstr>TCP Friendliness: The definition of good Internet behavior</vt:lpstr>
      <vt:lpstr>TCP Congestion Control</vt:lpstr>
      <vt:lpstr>TCP Congestion Control</vt:lpstr>
      <vt:lpstr>TCP Congestion Control</vt:lpstr>
      <vt:lpstr>TCP Congestion Control Alternatives?</vt:lpstr>
      <vt:lpstr>Goodput: Driver for TCP research</vt:lpstr>
      <vt:lpstr>TCP Westwood+</vt:lpstr>
      <vt:lpstr>TCP Westwood+</vt:lpstr>
      <vt:lpstr>TCP Westwood+</vt:lpstr>
      <vt:lpstr>Effect of TCP variants on latency</vt:lpstr>
      <vt:lpstr>TCP congestion control 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1827</cp:revision>
  <dcterms:created xsi:type="dcterms:W3CDTF">2012-08-24T11:22:08Z</dcterms:created>
  <dcterms:modified xsi:type="dcterms:W3CDTF">2012-08-27T08:10:22Z</dcterms:modified>
</cp:coreProperties>
</file>