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6"/>
  </p:notesMasterIdLst>
  <p:handoutMasterIdLst>
    <p:handoutMasterId r:id="rId37"/>
  </p:handoutMasterIdLst>
  <p:sldIdLst>
    <p:sldId id="435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55" r:id="rId20"/>
    <p:sldId id="460" r:id="rId21"/>
    <p:sldId id="461" r:id="rId22"/>
    <p:sldId id="471" r:id="rId23"/>
    <p:sldId id="462" r:id="rId24"/>
    <p:sldId id="457" r:id="rId25"/>
    <p:sldId id="472" r:id="rId26"/>
    <p:sldId id="459" r:id="rId27"/>
    <p:sldId id="463" r:id="rId28"/>
    <p:sldId id="468" r:id="rId29"/>
    <p:sldId id="469" r:id="rId30"/>
    <p:sldId id="470" r:id="rId31"/>
    <p:sldId id="465" r:id="rId32"/>
    <p:sldId id="466" r:id="rId33"/>
    <p:sldId id="467" r:id="rId34"/>
    <p:sldId id="464" r:id="rId35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CECFF"/>
    <a:srgbClr val="66CCFF"/>
    <a:srgbClr val="C0C0C0"/>
    <a:srgbClr val="DDDDDD"/>
    <a:srgbClr val="CC0000"/>
    <a:srgbClr val="FF9933"/>
    <a:srgbClr val="808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167" autoAdjust="0"/>
    <p:restoredTop sz="86410" autoAdjust="0"/>
  </p:normalViewPr>
  <p:slideViewPr>
    <p:cSldViewPr snapToGrid="0">
      <p:cViewPr>
        <p:scale>
          <a:sx n="100" d="100"/>
          <a:sy n="100" d="100"/>
        </p:scale>
        <p:origin x="-8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5322565-063B-A84E-98E7-21D2110C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E0B91A-5566-2948-8512-491F8B21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goals:</a:t>
            </a:r>
            <a:r>
              <a:rPr lang="en-US" baseline="0" dirty="0" smtClean="0"/>
              <a:t> there is not general purpose model, no usual workload </a:t>
            </a:r>
            <a:r>
              <a:rPr lang="en-US" baseline="0" dirty="0" err="1" smtClean="0"/>
              <a:t>specificied</a:t>
            </a:r>
            <a:r>
              <a:rPr lang="en-US" baseline="0" dirty="0" smtClean="0"/>
              <a:t>, no metrics defined, NOT TRIVIAL to do</a:t>
            </a:r>
          </a:p>
          <a:p>
            <a:r>
              <a:rPr lang="en-US" baseline="0" dirty="0" smtClean="0"/>
              <a:t>biased goals: “showing that our system is better than theirs”, “evaluators are judges”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0B91A-5566-2948-8512-491F8B21B1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goals:</a:t>
            </a:r>
            <a:r>
              <a:rPr lang="en-US" baseline="0" dirty="0" smtClean="0"/>
              <a:t> there is not general purpose model, no usual workload </a:t>
            </a:r>
            <a:r>
              <a:rPr lang="en-US" baseline="0" dirty="0" err="1" smtClean="0"/>
              <a:t>specificied</a:t>
            </a:r>
            <a:r>
              <a:rPr lang="en-US" baseline="0" dirty="0" smtClean="0"/>
              <a:t>, no metrics defined, NOT TRIVIAL to do</a:t>
            </a:r>
          </a:p>
          <a:p>
            <a:r>
              <a:rPr lang="en-US" baseline="0" dirty="0" smtClean="0"/>
              <a:t>biased goals: “showing that our system is better than theirs”, “evaluators are judges”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E0B91A-5566-2948-8512-491F8B21B1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 dirty="0" smtClean="0">
                <a:latin typeface="Arial" charset="0"/>
              </a:rPr>
              <a:t>INF5071, Andreas </a:t>
            </a:r>
            <a:r>
              <a:rPr lang="en-US" sz="900" b="0" dirty="0" err="1" smtClean="0">
                <a:latin typeface="Arial" charset="0"/>
              </a:rPr>
              <a:t>Petlund</a:t>
            </a:r>
            <a:r>
              <a:rPr lang="en-US" sz="900" b="0" dirty="0" smtClean="0">
                <a:latin typeface="Arial" charset="0"/>
              </a:rPr>
              <a:t>, Carsten </a:t>
            </a:r>
            <a:r>
              <a:rPr lang="en-US" sz="900" b="0" dirty="0">
                <a:latin typeface="Arial" charset="0"/>
              </a:rPr>
              <a:t>Griwodz &amp;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pic>
        <p:nvPicPr>
          <p:cNvPr id="1031" name="Picture 3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8" descr="Picture2"/>
          <p:cNvPicPr>
            <a:picLocks noChangeAspect="1" noChangeArrowheads="1"/>
          </p:cNvPicPr>
          <p:nvPr userDrawn="1"/>
        </p:nvPicPr>
        <p:blipFill>
          <a:blip r:embed="rId16"/>
          <a:srcRect r="65739"/>
          <a:stretch>
            <a:fillRect/>
          </a:stretch>
        </p:blipFill>
        <p:spPr bwMode="auto">
          <a:xfrm>
            <a:off x="15875" y="6572250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Computer 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Raj Jain</a:t>
            </a:r>
          </a:p>
          <a:p>
            <a:pPr marL="0" indent="0">
              <a:buNone/>
            </a:pPr>
            <a:r>
              <a:rPr lang="en-US" sz="2400" dirty="0" smtClean="0"/>
              <a:t>1992	</a:t>
            </a:r>
          </a:p>
        </p:txBody>
      </p:sp>
      <p:pic>
        <p:nvPicPr>
          <p:cNvPr id="4" name="Picture 3" descr="Photo on 02.09.12 at 1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723900"/>
            <a:ext cx="3873500" cy="57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5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simulation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84614"/>
              </p:ext>
            </p:extLst>
          </p:nvPr>
        </p:nvGraphicFramePr>
        <p:xfrm>
          <a:off x="431800" y="1447801"/>
          <a:ext cx="84963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Monte</a:t>
                      </a:r>
                      <a:r>
                        <a:rPr lang="en-US" baseline="0" dirty="0" smtClean="0"/>
                        <a:t> Carlo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Trace-driven</a:t>
                      </a:r>
                      <a:r>
                        <a:rPr lang="en-US" baseline="0" dirty="0" smtClean="0"/>
                        <a:t>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r>
                        <a:rPr lang="en-US" baseline="0" dirty="0" smtClean="0"/>
                        <a:t> event simulation</a:t>
                      </a:r>
                      <a:endParaRPr lang="en-US" dirty="0"/>
                    </a:p>
                  </a:txBody>
                  <a:tcPr/>
                </a:tc>
              </a:tr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time 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r>
                        <a:rPr lang="en-US" baseline="0" dirty="0" smtClean="0"/>
                        <a:t> events drawn from 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dependent</a:t>
                      </a:r>
                      <a:r>
                        <a:rPr lang="en-US" baseline="0" dirty="0" smtClean="0"/>
                        <a:t> sequence of discrete events</a:t>
                      </a:r>
                      <a:endParaRPr lang="en-US" dirty="0"/>
                    </a:p>
                  </a:txBody>
                  <a:tcPr/>
                </a:tc>
              </a:tr>
              <a:tr h="491873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a pseudo-probabilistic phenomenon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</a:t>
                      </a:r>
                      <a:r>
                        <a:rPr lang="en-US" baseline="0" dirty="0" smtClean="0"/>
                        <a:t> real-world input with simulated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</a:t>
                      </a:r>
                      <a:r>
                        <a:rPr lang="en-US" baseline="0" dirty="0" smtClean="0"/>
                        <a:t> simulated input and model</a:t>
                      </a:r>
                      <a:endParaRPr lang="en-US" dirty="0"/>
                    </a:p>
                  </a:txBody>
                  <a:tcPr/>
                </a:tc>
              </a:tr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need random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random numbers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 random numbers</a:t>
                      </a:r>
                      <a:endParaRPr lang="en-US" dirty="0"/>
                    </a:p>
                  </a:txBody>
                  <a:tcPr/>
                </a:tc>
              </a:tr>
              <a:tr h="786997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non-probabilistic expression using </a:t>
                      </a:r>
                      <a:r>
                        <a:rPr lang="en-US" dirty="0" err="1" smtClean="0"/>
                        <a:t>probabilitistic</a:t>
                      </a:r>
                      <a:r>
                        <a:rPr lang="en-US" baseline="0" dirty="0" smtClean="0"/>
                        <a:t>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explore effects</a:t>
                      </a:r>
                      <a:r>
                        <a:rPr lang="en-US" baseline="0" dirty="0" smtClean="0"/>
                        <a:t> of an observed sequence of input events on a system with alternative models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 (several</a:t>
                      </a:r>
                      <a:r>
                        <a:rPr lang="en-US" baseline="0" dirty="0" smtClean="0"/>
                        <a:t>) models with arbitrary and dependent input sequences</a:t>
                      </a:r>
                      <a:endParaRPr lang="en-US" dirty="0"/>
                    </a:p>
                  </a:txBody>
                  <a:tcPr/>
                </a:tc>
              </a:tr>
              <a:tr h="786997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terminated when accuracy threshold</a:t>
                      </a:r>
                      <a:r>
                        <a:rPr lang="en-US" baseline="0" dirty="0" smtClean="0"/>
                        <a:t> reached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terminates</a:t>
                      </a:r>
                      <a:r>
                        <a:rPr lang="en-US" baseline="0" dirty="0" smtClean="0"/>
                        <a:t> when trace replayed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terminated when steady state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behaviour</a:t>
                      </a:r>
                      <a:r>
                        <a:rPr lang="en-US" baseline="0" dirty="0" smtClean="0"/>
                        <a:t> is representative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 rot="20737195">
            <a:off x="3637682" y="3566281"/>
            <a:ext cx="5029200" cy="1498177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 smtClean="0">
                <a:latin typeface="+mn-lt"/>
              </a:rPr>
              <a:t>in </a:t>
            </a:r>
            <a:r>
              <a:rPr lang="en-US" sz="1800" b="0" dirty="0">
                <a:latin typeface="+mn-lt"/>
              </a:rPr>
              <a:t>Operating Systems and Networking,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simulations have their origins in queuing </a:t>
            </a:r>
            <a:r>
              <a:rPr lang="en-US" sz="1800" b="0" dirty="0" smtClean="0">
                <a:latin typeface="+mn-lt"/>
              </a:rPr>
              <a:t>theory</a:t>
            </a:r>
          </a:p>
          <a:p>
            <a:endParaRPr lang="en-US" sz="1800" b="0" dirty="0">
              <a:latin typeface="+mn-lt"/>
            </a:endParaRPr>
          </a:p>
          <a:p>
            <a:r>
              <a:rPr lang="en-US" sz="1800" b="0" dirty="0" smtClean="0">
                <a:latin typeface="+mn-lt"/>
              </a:rPr>
              <a:t>trace-driven and</a:t>
            </a:r>
          </a:p>
          <a:p>
            <a:r>
              <a:rPr lang="en-US" sz="1800" b="0" dirty="0" smtClean="0">
                <a:latin typeface="+mn-lt"/>
              </a:rPr>
              <a:t>discrete event simulation are prevalent</a:t>
            </a:r>
            <a:endParaRPr lang="en-US" sz="1800" b="0" dirty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 rot="20737195">
            <a:off x="301814" y="2975671"/>
            <a:ext cx="3137615" cy="1498177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 smtClean="0">
                <a:latin typeface="+mn-lt"/>
              </a:rPr>
              <a:t>Monte Carlo simulation often used for assessing static fairness, such as resource assignments (frequencies </a:t>
            </a:r>
            <a:r>
              <a:rPr lang="en-US" sz="1800" b="0" dirty="0" err="1" smtClean="0">
                <a:latin typeface="+mn-lt"/>
              </a:rPr>
              <a:t>etc</a:t>
            </a:r>
            <a:r>
              <a:rPr lang="en-US" sz="1800" b="0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213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Steady state is ...</a:t>
            </a:r>
          </a:p>
          <a:p>
            <a:pPr lvl="1"/>
            <a:r>
              <a:rPr lang="en-US" dirty="0" smtClean="0"/>
              <a:t>... in Monte Carlo simulation</a:t>
            </a:r>
          </a:p>
          <a:p>
            <a:pPr lvl="2"/>
            <a:r>
              <a:rPr lang="en-US" dirty="0" smtClean="0"/>
              <a:t>the termination condition</a:t>
            </a:r>
          </a:p>
          <a:p>
            <a:pPr lvl="2"/>
            <a:r>
              <a:rPr lang="en-US" dirty="0" smtClean="0"/>
              <a:t>the Monte Carlo simulation produces a meaningful results </a:t>
            </a:r>
            <a:r>
              <a:rPr lang="en-US" b="1" dirty="0" smtClean="0"/>
              <a:t>when</a:t>
            </a:r>
            <a:r>
              <a:rPr lang="en-US" dirty="0" smtClean="0"/>
              <a:t> (as soon as) steady state is reached</a:t>
            </a:r>
          </a:p>
          <a:p>
            <a:pPr lvl="1"/>
            <a:r>
              <a:rPr lang="en-US" dirty="0" smtClean="0"/>
              <a:t>... in discrete event simulation</a:t>
            </a:r>
          </a:p>
          <a:p>
            <a:pPr lvl="2"/>
            <a:r>
              <a:rPr lang="en-US" dirty="0" smtClean="0"/>
              <a:t>reached when the influence of initialization values on state variables is no longer noticeable in simulation output</a:t>
            </a:r>
          </a:p>
          <a:p>
            <a:pPr lvl="2"/>
            <a:r>
              <a:rPr lang="en-US" dirty="0" smtClean="0"/>
              <a:t>a simulation produces meaningful output </a:t>
            </a:r>
            <a:r>
              <a:rPr lang="en-US" b="1" dirty="0" smtClean="0"/>
              <a:t>after</a:t>
            </a:r>
            <a:r>
              <a:rPr lang="en-US" dirty="0" smtClean="0"/>
              <a:t> steady state is reached</a:t>
            </a:r>
          </a:p>
          <a:p>
            <a:pPr lvl="1"/>
            <a:r>
              <a:rPr lang="en-US" dirty="0" smtClean="0"/>
              <a:t>... in trace-driven simulation</a:t>
            </a:r>
          </a:p>
          <a:p>
            <a:pPr lvl="2"/>
            <a:r>
              <a:rPr lang="en-US" dirty="0" smtClean="0"/>
              <a:t>like discrete event simulation</a:t>
            </a:r>
          </a:p>
        </p:txBody>
      </p:sp>
    </p:spTree>
    <p:extLst>
      <p:ext uri="{BB962C8B-B14F-4D97-AF65-F5344CB8AC3E}">
        <p14:creationId xmlns:p14="http://schemas.microsoft.com/office/powerpoint/2010/main" val="34618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Steady state in discrete</a:t>
            </a:r>
            <a:r>
              <a:rPr lang="en-US" dirty="0" smtClean="0"/>
              <a:t> event simulation</a:t>
            </a:r>
          </a:p>
          <a:p>
            <a:pPr lvl="1"/>
            <a:r>
              <a:rPr lang="en-US" baseline="0" dirty="0" smtClean="0"/>
              <a:t>Generally</a:t>
            </a:r>
            <a:r>
              <a:rPr lang="en-US" dirty="0" smtClean="0"/>
              <a:t> steady state performance is interesting</a:t>
            </a:r>
          </a:p>
          <a:p>
            <a:pPr lvl="1"/>
            <a:r>
              <a:rPr lang="en-US" dirty="0" smtClean="0"/>
              <a:t>Important exceptions exist, e.g. TCP slow start </a:t>
            </a:r>
            <a:r>
              <a:rPr lang="en-US" dirty="0" err="1" smtClean="0"/>
              <a:t>behaviour</a:t>
            </a:r>
            <a:r>
              <a:rPr lang="en-US" dirty="0" smtClean="0"/>
              <a:t> on a single link</a:t>
            </a:r>
          </a:p>
          <a:p>
            <a:pPr lvl="1"/>
            <a:endParaRPr lang="en-US" baseline="0" dirty="0"/>
          </a:p>
          <a:p>
            <a:pPr lvl="1"/>
            <a:r>
              <a:rPr lang="en-US" dirty="0" smtClean="0"/>
              <a:t>when only steady state is interesting: transient removal</a:t>
            </a:r>
          </a:p>
          <a:p>
            <a:pPr lvl="2"/>
            <a:r>
              <a:rPr lang="en-US" dirty="0" smtClean="0"/>
              <a:t>perform very long runs (wasting computing time)</a:t>
            </a:r>
          </a:p>
          <a:p>
            <a:pPr lvl="1"/>
            <a:r>
              <a:rPr lang="en-US" dirty="0" smtClean="0"/>
              <a:t>... or ...</a:t>
            </a:r>
          </a:p>
          <a:p>
            <a:pPr lvl="2"/>
            <a:r>
              <a:rPr lang="en-US" dirty="0" smtClean="0"/>
              <a:t>truncation</a:t>
            </a:r>
          </a:p>
          <a:p>
            <a:pPr lvl="2"/>
            <a:r>
              <a:rPr lang="en-US" baseline="0" dirty="0" smtClean="0"/>
              <a:t>initial</a:t>
            </a:r>
            <a:r>
              <a:rPr lang="en-US" dirty="0" smtClean="0"/>
              <a:t> (and final) data deletion</a:t>
            </a:r>
          </a:p>
          <a:p>
            <a:pPr lvl="2"/>
            <a:r>
              <a:rPr lang="en-US" baseline="0" dirty="0" smtClean="0"/>
              <a:t>moving average</a:t>
            </a:r>
            <a:r>
              <a:rPr lang="en-US" dirty="0" smtClean="0"/>
              <a:t> of independent outputs</a:t>
            </a:r>
          </a:p>
          <a:p>
            <a:pPr lvl="2"/>
            <a:r>
              <a:rPr lang="en-US" baseline="0" dirty="0" smtClean="0"/>
              <a:t>batch</a:t>
            </a:r>
            <a:r>
              <a:rPr lang="en-US" dirty="0" smtClean="0"/>
              <a:t> means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2553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</a:t>
            </a:r>
            <a:r>
              <a:rPr lang="en-US" baseline="0" dirty="0" smtClean="0"/>
              <a:t>ow long to run a simulation?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Terminate conditions</a:t>
            </a:r>
          </a:p>
          <a:p>
            <a:pPr lvl="1"/>
            <a:r>
              <a:rPr lang="en-US" dirty="0" smtClean="0"/>
              <a:t>in trace-driven simulation, event density drops, or trace ends</a:t>
            </a:r>
          </a:p>
          <a:p>
            <a:pPr lvl="1"/>
            <a:r>
              <a:rPr lang="en-US" baseline="0" dirty="0" smtClean="0"/>
              <a:t>in discrete event simulation</a:t>
            </a:r>
          </a:p>
          <a:p>
            <a:pPr lvl="2"/>
            <a:r>
              <a:rPr lang="en-US" dirty="0" smtClean="0"/>
              <a:t>termination event given by expert knowledge</a:t>
            </a:r>
          </a:p>
          <a:p>
            <a:pPr lvl="2"/>
            <a:r>
              <a:rPr lang="en-US" baseline="0" dirty="0" smtClean="0"/>
              <a:t>variation</a:t>
            </a:r>
            <a:r>
              <a:rPr lang="en-US" dirty="0" smtClean="0"/>
              <a:t> in output value is narrow enough</a:t>
            </a:r>
          </a:p>
          <a:p>
            <a:pPr lvl="3"/>
            <a:r>
              <a:rPr lang="en-US" dirty="0" smtClean="0"/>
              <a:t>variance of independent variable’s trajectory</a:t>
            </a:r>
          </a:p>
          <a:p>
            <a:pPr lvl="3"/>
            <a:r>
              <a:rPr lang="en-US" dirty="0" smtClean="0"/>
              <a:t>variance of batch means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3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Common</a:t>
            </a:r>
            <a:r>
              <a:rPr lang="en-US" baseline="0" dirty="0" smtClean="0"/>
              <a:t> mistakes in simulation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54000" y="3848100"/>
            <a:ext cx="7645400" cy="8636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b="0" dirty="0"/>
              <a:t>improper seed selection and too few runs with different seeds: representative situations are not covered</a:t>
            </a:r>
          </a:p>
          <a:p>
            <a:pPr marL="0"/>
            <a:endParaRPr lang="en-US" sz="2400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70400" y="4876800"/>
            <a:ext cx="2501900" cy="8890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b="0" dirty="0"/>
              <a:t>inadequate user participation</a:t>
            </a:r>
          </a:p>
          <a:p>
            <a:pPr marL="0"/>
            <a:endParaRPr lang="en-US" sz="24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84200" y="5613400"/>
            <a:ext cx="3670300" cy="8382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/>
            <a:r>
              <a:rPr lang="en-US" sz="2400" b="0" dirty="0"/>
              <a:t>too short: confidence of the results is too </a:t>
            </a:r>
            <a:r>
              <a:rPr lang="en-US" sz="2400" b="0" dirty="0" smtClean="0"/>
              <a:t>low</a:t>
            </a:r>
            <a:endParaRPr lang="en-US" sz="2400" b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79400" y="1435100"/>
            <a:ext cx="2235200" cy="8636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2400" b="0" dirty="0"/>
              <a:t>inappropriate level of detail</a:t>
            </a:r>
          </a:p>
          <a:p>
            <a:pPr marL="0" algn="ctr"/>
            <a:endParaRPr lang="en-US" sz="2400" b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007100" y="1397000"/>
            <a:ext cx="2654300" cy="8763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2400" b="0" dirty="0"/>
              <a:t>unverified model: bugs</a:t>
            </a:r>
          </a:p>
          <a:p>
            <a:pPr marL="0" algn="ctr"/>
            <a:endParaRPr lang="en-US" sz="2400" b="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426200" y="5499100"/>
            <a:ext cx="2387600" cy="8509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b="0" dirty="0"/>
              <a:t>inadequate time estimate</a:t>
            </a:r>
          </a:p>
          <a:p>
            <a:pPr marL="0"/>
            <a:endParaRPr lang="en-US" sz="2400" b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971800" y="1397000"/>
            <a:ext cx="2501900" cy="8890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2400" b="0" dirty="0"/>
              <a:t>invalid model: lacking realism</a:t>
            </a:r>
          </a:p>
          <a:p>
            <a:pPr marL="0" algn="ctr"/>
            <a:endParaRPr lang="en-US" sz="24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016000" y="4826000"/>
            <a:ext cx="2895600" cy="8509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b="0" dirty="0"/>
              <a:t>improperly handled initial conditions</a:t>
            </a:r>
          </a:p>
          <a:p>
            <a:pPr marL="0"/>
            <a:endParaRPr lang="en-US" sz="2400" b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498600" y="2413000"/>
            <a:ext cx="2120900" cy="9017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2400" b="0" dirty="0"/>
              <a:t>no achievable goal</a:t>
            </a:r>
          </a:p>
          <a:p>
            <a:pPr marL="0" algn="ctr"/>
            <a:endParaRPr lang="en-US" sz="24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826000" y="2413000"/>
            <a:ext cx="1790700" cy="8890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n-US" sz="2400" b="0" dirty="0"/>
              <a:t>mysterious results</a:t>
            </a:r>
          </a:p>
          <a:p>
            <a:pPr marL="0" algn="ctr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20939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</a:t>
            </a:r>
            <a:r>
              <a:rPr lang="en-US" baseline="0" dirty="0" smtClean="0"/>
              <a:t>ow to verify and validate a model?</a:t>
            </a:r>
          </a:p>
          <a:p>
            <a:pPr lvl="1"/>
            <a:r>
              <a:rPr lang="en-US" baseline="0" dirty="0" smtClean="0"/>
              <a:t>verify: debug</a:t>
            </a:r>
          </a:p>
          <a:p>
            <a:pPr lvl="1"/>
            <a:r>
              <a:rPr lang="en-US" baseline="0" dirty="0" smtClean="0"/>
              <a:t>validate: check that model reflects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8750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anti-bugging</a:t>
            </a:r>
            <a:r>
              <a:rPr lang="en-US" baseline="0" dirty="0" smtClean="0"/>
              <a:t> (include self-checks)</a:t>
            </a:r>
          </a:p>
          <a:p>
            <a:pPr lvl="1"/>
            <a:r>
              <a:rPr lang="en-US" baseline="0" dirty="0" smtClean="0"/>
              <a:t>structured walk-through (4 eyes principle)</a:t>
            </a:r>
          </a:p>
          <a:p>
            <a:pPr lvl="1"/>
            <a:r>
              <a:rPr lang="en-US" baseline="0" dirty="0" smtClean="0"/>
              <a:t>deterministic model (known</a:t>
            </a:r>
            <a:r>
              <a:rPr lang="en-US" dirty="0" smtClean="0"/>
              <a:t> cases are simulated correctly)</a:t>
            </a:r>
          </a:p>
          <a:p>
            <a:pPr lvl="1"/>
            <a:r>
              <a:rPr lang="en-US" dirty="0" smtClean="0"/>
              <a:t>trace (validate each step in simple cases)</a:t>
            </a:r>
          </a:p>
          <a:p>
            <a:pPr lvl="1"/>
            <a:r>
              <a:rPr lang="en-US" dirty="0" smtClean="0"/>
              <a:t>graphical representation (validate visually)</a:t>
            </a:r>
          </a:p>
          <a:p>
            <a:pPr lvl="1"/>
            <a:r>
              <a:rPr lang="en-US" dirty="0" smtClean="0"/>
              <a:t>continuity test (where applicable, small input changes result in small output changes)</a:t>
            </a:r>
          </a:p>
          <a:p>
            <a:pPr lvl="1"/>
            <a:r>
              <a:rPr lang="en-US" dirty="0" smtClean="0"/>
              <a:t>degeneracy test (expected results reached with extreme variable settings)</a:t>
            </a:r>
          </a:p>
          <a:p>
            <a:pPr lvl="1"/>
            <a:r>
              <a:rPr lang="en-US" dirty="0" smtClean="0"/>
              <a:t>consistency tests (more resources allow higher workload)</a:t>
            </a:r>
          </a:p>
          <a:p>
            <a:pPr lvl="1"/>
            <a:r>
              <a:rPr lang="en-US" dirty="0" smtClean="0"/>
              <a:t>seed independence</a:t>
            </a:r>
          </a:p>
        </p:txBody>
      </p:sp>
    </p:spTree>
    <p:extLst>
      <p:ext uri="{BB962C8B-B14F-4D97-AF65-F5344CB8AC3E}">
        <p14:creationId xmlns:p14="http://schemas.microsoft.com/office/powerpoint/2010/main" val="8034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is more difficult to achieve than for any other approach</a:t>
            </a:r>
          </a:p>
          <a:p>
            <a:endParaRPr lang="en-US" dirty="0" smtClean="0"/>
          </a:p>
          <a:p>
            <a:r>
              <a:rPr lang="en-US" dirty="0" smtClean="0"/>
              <a:t>Validation techniques</a:t>
            </a:r>
            <a:endParaRPr lang="en-US" dirty="0"/>
          </a:p>
          <a:p>
            <a:pPr lvl="1"/>
            <a:r>
              <a:rPr lang="en-US" dirty="0" smtClean="0"/>
              <a:t>expert intuition</a:t>
            </a:r>
          </a:p>
          <a:p>
            <a:pPr lvl="2"/>
            <a:r>
              <a:rPr lang="en-US" dirty="0" smtClean="0"/>
              <a:t>do results look as expected to an expert</a:t>
            </a:r>
          </a:p>
          <a:p>
            <a:pPr lvl="1"/>
            <a:r>
              <a:rPr lang="en-US" dirty="0" smtClean="0"/>
              <a:t>real-system measurement</a:t>
            </a:r>
          </a:p>
          <a:p>
            <a:pPr lvl="2"/>
            <a:r>
              <a:rPr lang="en-US" dirty="0" smtClean="0"/>
              <a:t>compare with practical results given by live testing</a:t>
            </a:r>
          </a:p>
          <a:p>
            <a:pPr lvl="1"/>
            <a:r>
              <a:rPr lang="en-US" dirty="0" smtClean="0"/>
              <a:t>theoretical results</a:t>
            </a:r>
          </a:p>
          <a:p>
            <a:pPr lvl="2"/>
            <a:r>
              <a:rPr lang="en-US" dirty="0" smtClean="0"/>
              <a:t>compare with analytical results for cases that can be modeled easily</a:t>
            </a:r>
          </a:p>
        </p:txBody>
      </p:sp>
    </p:spTree>
    <p:extLst>
      <p:ext uri="{BB962C8B-B14F-4D97-AF65-F5344CB8AC3E}">
        <p14:creationId xmlns:p14="http://schemas.microsoft.com/office/powerpoint/2010/main" val="19359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775"/>
            <a:ext cx="9144000" cy="517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3 rules of validation according to Jain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800" y="1397000"/>
            <a:ext cx="2908300" cy="4305300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/>
              <a:t>Don’t trust the results of a </a:t>
            </a:r>
            <a:r>
              <a:rPr lang="en-US" sz="2800" dirty="0"/>
              <a:t>simulation model </a:t>
            </a:r>
            <a:r>
              <a:rPr lang="en-US" sz="2800" b="0" dirty="0"/>
              <a:t>until they have been validated by analytical modeling or </a:t>
            </a:r>
            <a:r>
              <a:rPr lang="en-US" sz="2800" b="0" dirty="0" smtClean="0"/>
              <a:t>measurements</a:t>
            </a:r>
            <a:endParaRPr lang="en-US" sz="2800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959100" y="1600200"/>
            <a:ext cx="2908300" cy="4305300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/>
              <a:t>Don’t trust the results of an </a:t>
            </a:r>
            <a:r>
              <a:rPr lang="en-US" sz="2800" dirty="0"/>
              <a:t>analytical model </a:t>
            </a:r>
            <a:r>
              <a:rPr lang="en-US" sz="2800" b="0" dirty="0"/>
              <a:t>until they have been validated by a simulation model or measurements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03900" y="1739900"/>
            <a:ext cx="2921000" cy="4318000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0" dirty="0"/>
              <a:t>Don’t trust the results of a </a:t>
            </a:r>
            <a:r>
              <a:rPr lang="en-US" sz="2800" dirty="0"/>
              <a:t>measurement</a:t>
            </a:r>
            <a:r>
              <a:rPr lang="en-US" sz="2800" b="0" dirty="0"/>
              <a:t> until they have been validated by simulation or analytical modeling</a:t>
            </a:r>
          </a:p>
        </p:txBody>
      </p:sp>
    </p:spTree>
    <p:extLst>
      <p:ext uri="{BB962C8B-B14F-4D97-AF65-F5344CB8AC3E}">
        <p14:creationId xmlns:p14="http://schemas.microsoft.com/office/powerpoint/2010/main" val="29674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Raj</a:t>
            </a:r>
            <a:r>
              <a:rPr lang="en-US" baseline="0" dirty="0" smtClean="0"/>
              <a:t> Jain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ntro</a:t>
            </a:r>
          </a:p>
          <a:p>
            <a:pPr lvl="1"/>
            <a:r>
              <a:rPr lang="en-US" sz="2000" dirty="0" smtClean="0"/>
              <a:t>useful for performance</a:t>
            </a:r>
            <a:r>
              <a:rPr lang="en-US" sz="2000" baseline="0" dirty="0" smtClean="0"/>
              <a:t> analysis</a:t>
            </a:r>
          </a:p>
          <a:p>
            <a:pPr lvl="2"/>
            <a:r>
              <a:rPr lang="en-US" sz="1800" dirty="0" smtClean="0"/>
              <a:t>for systems</a:t>
            </a:r>
            <a:r>
              <a:rPr lang="en-US" sz="1800" baseline="0" dirty="0" smtClean="0"/>
              <a:t> that are not available</a:t>
            </a:r>
          </a:p>
          <a:p>
            <a:pPr lvl="2"/>
            <a:r>
              <a:rPr lang="en-US" sz="1800" baseline="0" dirty="0" smtClean="0"/>
              <a:t>for workloads that are not observable</a:t>
            </a:r>
          </a:p>
          <a:p>
            <a:pPr lvl="0"/>
            <a:r>
              <a:rPr lang="en-US" sz="2400" dirty="0"/>
              <a:t>C</a:t>
            </a:r>
            <a:r>
              <a:rPr lang="en-US" sz="2400" dirty="0" smtClean="0"/>
              <a:t>ommon simulation mistakes</a:t>
            </a:r>
          </a:p>
          <a:p>
            <a:pPr lvl="1"/>
            <a:r>
              <a:rPr lang="en-US" sz="2000" dirty="0" smtClean="0"/>
              <a:t>lack of statistical knowledge</a:t>
            </a:r>
          </a:p>
          <a:p>
            <a:pPr lvl="1"/>
            <a:r>
              <a:rPr lang="en-US" sz="2000" dirty="0" smtClean="0"/>
              <a:t>underestimate</a:t>
            </a:r>
            <a:r>
              <a:rPr lang="en-US" sz="2000" baseline="0" dirty="0" smtClean="0"/>
              <a:t> development times</a:t>
            </a:r>
          </a:p>
          <a:p>
            <a:pPr lvl="1"/>
            <a:r>
              <a:rPr lang="en-US" sz="2000" baseline="0" dirty="0" smtClean="0"/>
              <a:t>inappropriate level of detail</a:t>
            </a:r>
          </a:p>
          <a:p>
            <a:pPr lvl="1"/>
            <a:r>
              <a:rPr lang="en-US" sz="2000" baseline="0" dirty="0" smtClean="0"/>
              <a:t>unverified model – logic bugs can survive</a:t>
            </a:r>
          </a:p>
          <a:p>
            <a:pPr lvl="1"/>
            <a:r>
              <a:rPr lang="en-US" sz="2000" baseline="0" dirty="0" smtClean="0"/>
              <a:t>invalid model – must reflect reality</a:t>
            </a:r>
          </a:p>
          <a:p>
            <a:pPr lvl="1"/>
            <a:r>
              <a:rPr lang="en-US" sz="2000" baseline="0" dirty="0" smtClean="0"/>
              <a:t>improper initial conditions – state trajectory may (for good reasons) not converge</a:t>
            </a:r>
          </a:p>
          <a:p>
            <a:pPr lvl="1"/>
            <a:r>
              <a:rPr lang="en-US" sz="2000" baseline="0" dirty="0" smtClean="0"/>
              <a:t>too short – steady state not reached</a:t>
            </a:r>
          </a:p>
          <a:p>
            <a:pPr lvl="1"/>
            <a:r>
              <a:rPr lang="en-US" sz="2000" baseline="0" dirty="0" smtClean="0"/>
              <a:t>poor random number generation</a:t>
            </a:r>
          </a:p>
        </p:txBody>
      </p:sp>
    </p:spTree>
    <p:extLst>
      <p:ext uri="{BB962C8B-B14F-4D97-AF65-F5344CB8AC3E}">
        <p14:creationId xmlns:p14="http://schemas.microsoft.com/office/powerpoint/2010/main" val="585799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is simulation</a:t>
            </a:r>
            <a:r>
              <a:rPr lang="en-US" baseline="0" dirty="0" smtClean="0"/>
              <a:t> located in the system evaluation ecosystem?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evaluated prototype</a:t>
            </a:r>
          </a:p>
          <a:p>
            <a:pPr lvl="1"/>
            <a:r>
              <a:rPr lang="en-US" dirty="0" smtClean="0"/>
              <a:t>evaluated deployed system</a:t>
            </a:r>
          </a:p>
          <a:p>
            <a:pPr lvl="1"/>
            <a:endParaRPr lang="en-US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292100" y="4711700"/>
            <a:ext cx="5943600" cy="1549400"/>
          </a:xfrm>
          <a:prstGeom prst="foldedCorner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/>
              <a:t>the distinction between analysis and simulation is </a:t>
            </a:r>
            <a:r>
              <a:rPr lang="en-US" sz="2400" b="0" dirty="0" smtClean="0"/>
              <a:t>fluid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/>
              <a:t>Queuing </a:t>
            </a:r>
            <a:r>
              <a:rPr lang="en-US" sz="2000" b="0" dirty="0"/>
              <a:t>Theory, Markov Chains and Game Theory can blur the </a:t>
            </a:r>
            <a:r>
              <a:rPr lang="en-US" sz="2000" b="0" dirty="0" smtClean="0"/>
              <a:t>lines</a:t>
            </a:r>
            <a:endParaRPr lang="en-US" sz="2000" b="0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4419600" y="787400"/>
            <a:ext cx="4572000" cy="2159000"/>
          </a:xfrm>
          <a:prstGeom prst="foldedCorner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/>
              <a:t>the distinction between simulation and emulation is </a:t>
            </a:r>
            <a:r>
              <a:rPr lang="en-US" sz="2400" b="0" dirty="0" smtClean="0"/>
              <a:t>fluid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/>
              <a:t>ns2 </a:t>
            </a:r>
            <a:r>
              <a:rPr lang="en-US" sz="2000" b="0" dirty="0"/>
              <a:t>and other network simulators allow to attach real-world nodes; they can emulate “a network in between”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57700" y="3111500"/>
            <a:ext cx="4152900" cy="1270000"/>
            <a:chOff x="4457700" y="3111500"/>
            <a:chExt cx="4152900" cy="12700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4457700" y="3111500"/>
              <a:ext cx="635000" cy="12700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68900" y="3111500"/>
              <a:ext cx="3441700" cy="12446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0" dirty="0"/>
                <a:t>no common term exists</a:t>
              </a:r>
            </a:p>
            <a:p>
              <a:r>
                <a:rPr lang="en-US" sz="2400" b="0" dirty="0"/>
                <a:t>on these slides:</a:t>
              </a:r>
            </a:p>
            <a:p>
              <a:r>
                <a:rPr lang="en-US" sz="2400" b="0" dirty="0"/>
                <a:t>“live testing”</a:t>
              </a:r>
              <a:endParaRPr lang="en-US" sz="2000" b="0" dirty="0"/>
            </a:p>
            <a:p>
              <a:pPr algn="ctr"/>
              <a:endParaRPr lang="en-US" sz="2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529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Commonly used performance metrics</a:t>
            </a:r>
          </a:p>
          <a:p>
            <a:pPr lvl="1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response time and reaction time</a:t>
            </a:r>
          </a:p>
          <a:p>
            <a:pPr lvl="2"/>
            <a:r>
              <a:rPr lang="en-US" dirty="0" smtClean="0"/>
              <a:t>turnaround time: job start to completion</a:t>
            </a:r>
          </a:p>
          <a:p>
            <a:pPr lvl="2"/>
            <a:r>
              <a:rPr lang="en-US" dirty="0" smtClean="0"/>
              <a:t>stretch factor: parallel </a:t>
            </a:r>
            <a:r>
              <a:rPr lang="en-US" dirty="0" err="1" smtClean="0"/>
              <a:t>vs</a:t>
            </a:r>
            <a:r>
              <a:rPr lang="en-US" dirty="0" smtClean="0"/>
              <a:t> sequential execution time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nominal: maximal achievable capacity under ideal workload</a:t>
            </a:r>
          </a:p>
          <a:p>
            <a:pPr lvl="2"/>
            <a:r>
              <a:rPr lang="en-US" dirty="0" smtClean="0"/>
              <a:t>usable: maximal achievable with violating other conditions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throughput</a:t>
            </a:r>
            <a:endParaRPr lang="en-US" sz="2400" dirty="0" smtClean="0">
              <a:effectLst/>
            </a:endParaRPr>
          </a:p>
          <a:p>
            <a:pPr lvl="1"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efficiency</a:t>
            </a:r>
          </a:p>
          <a:p>
            <a:pPr lvl="1"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utilization</a:t>
            </a:r>
            <a:endParaRPr lang="en-US" dirty="0" smtClean="0">
              <a:effectLst/>
            </a:endParaRPr>
          </a:p>
          <a:p>
            <a:pPr lvl="1"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reliability</a:t>
            </a:r>
            <a:endParaRPr lang="en-US" dirty="0" smtClean="0">
              <a:effectLst/>
            </a:endParaRPr>
          </a:p>
          <a:p>
            <a:pPr lvl="1" rtl="0" eaLnBrk="0" fontAlgn="base" hangingPunct="0"/>
            <a:r>
              <a:rPr lang="en-US" sz="24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availability</a:t>
            </a:r>
          </a:p>
          <a:p>
            <a:pPr lvl="1" rtl="0" eaLnBrk="0" fontAlgn="base" hangingPunct="0"/>
            <a:r>
              <a:rPr lang="en-US" dirty="0" smtClean="0">
                <a:cs typeface="ＭＳ Ｐゴシック" charset="-128"/>
              </a:rPr>
              <a:t>objective quality</a:t>
            </a:r>
            <a:endParaRPr lang="en-US" dirty="0" smtClean="0">
              <a:effectLst/>
            </a:endParaRP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subjective metrics</a:t>
            </a:r>
          </a:p>
          <a:p>
            <a:pPr lvl="1"/>
            <a:r>
              <a:rPr lang="en-US" dirty="0" smtClean="0"/>
              <a:t>subjective quality</a:t>
            </a:r>
          </a:p>
          <a:p>
            <a:pPr lvl="1"/>
            <a:r>
              <a:rPr lang="en-US" dirty="0" smtClean="0"/>
              <a:t>mean opinion score</a:t>
            </a:r>
          </a:p>
          <a:p>
            <a:pPr lvl="1"/>
            <a:r>
              <a:rPr lang="en-US" dirty="0" smtClean="0"/>
              <a:t>ranking of comparison pair</a:t>
            </a:r>
          </a:p>
        </p:txBody>
      </p:sp>
    </p:spTree>
    <p:extLst>
      <p:ext uri="{BB962C8B-B14F-4D97-AF65-F5344CB8AC3E}">
        <p14:creationId xmlns:p14="http://schemas.microsoft.com/office/powerpoint/2010/main" val="26651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Workload selection</a:t>
            </a:r>
          </a:p>
          <a:p>
            <a:pPr lvl="1"/>
            <a:r>
              <a:rPr lang="en-US" dirty="0" smtClean="0"/>
              <a:t>level-of-detail</a:t>
            </a:r>
          </a:p>
          <a:p>
            <a:pPr lvl="1"/>
            <a:r>
              <a:rPr lang="en-US" dirty="0" smtClean="0"/>
              <a:t>representativeness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loading level</a:t>
            </a:r>
          </a:p>
          <a:p>
            <a:pPr lvl="2"/>
            <a:r>
              <a:rPr lang="en-US" dirty="0" smtClean="0"/>
              <a:t>test full load, worst case, typical case, procurement/target case</a:t>
            </a:r>
          </a:p>
          <a:p>
            <a:pPr lvl="1"/>
            <a:r>
              <a:rPr lang="en-US" dirty="0" smtClean="0"/>
              <a:t>repeatability</a:t>
            </a:r>
          </a:p>
          <a:p>
            <a:pPr lvl="1"/>
            <a:r>
              <a:rPr lang="en-US" dirty="0" smtClean="0"/>
              <a:t>impact of external components</a:t>
            </a:r>
          </a:p>
          <a:p>
            <a:pPr lvl="2"/>
            <a:r>
              <a:rPr lang="en-US" dirty="0" smtClean="0"/>
              <a:t>don’t design a workload that is limited by external components</a:t>
            </a:r>
          </a:p>
        </p:txBody>
      </p:sp>
    </p:spTree>
    <p:extLst>
      <p:ext uri="{BB962C8B-B14F-4D97-AF65-F5344CB8AC3E}">
        <p14:creationId xmlns:p14="http://schemas.microsoft.com/office/powerpoint/2010/main" val="11916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Simplest way of evaluating data series: averaging</a:t>
            </a:r>
          </a:p>
          <a:p>
            <a:pPr lvl="1"/>
            <a:endParaRPr lang="en-US" i="1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84706"/>
              </p:ext>
            </p:extLst>
          </p:nvPr>
        </p:nvGraphicFramePr>
        <p:xfrm>
          <a:off x="166688" y="1423988"/>
          <a:ext cx="2320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3" imgW="901700" imgH="215900" progId="Equation.3">
                  <p:embed/>
                </p:oleObj>
              </mc:Choice>
              <mc:Fallback>
                <p:oleObj name="Equation" r:id="rId3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8" y="1423988"/>
                        <a:ext cx="2320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76300" y="5321300"/>
            <a:ext cx="4851400" cy="889000"/>
            <a:chOff x="1308100" y="4584700"/>
            <a:chExt cx="4851400" cy="889000"/>
          </a:xfrm>
          <a:solidFill>
            <a:srgbClr val="DDDDDD"/>
          </a:solidFill>
        </p:grpSpPr>
        <p:sp>
          <p:nvSpPr>
            <p:cNvPr id="3" name="Rectangle 2"/>
            <p:cNvSpPr/>
            <p:nvPr/>
          </p:nvSpPr>
          <p:spPr bwMode="auto">
            <a:xfrm>
              <a:off x="1308100" y="4584700"/>
              <a:ext cx="4851400" cy="889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coefficient of</a:t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variation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764186"/>
                </p:ext>
              </p:extLst>
            </p:nvPr>
          </p:nvGraphicFramePr>
          <p:xfrm>
            <a:off x="3592513" y="4618038"/>
            <a:ext cx="2112962" cy="76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Equation" r:id="rId5" imgW="1155700" imgH="419100" progId="Equation.3">
                    <p:embed/>
                  </p:oleObj>
                </mc:Choice>
                <mc:Fallback>
                  <p:oleObj name="Equation" r:id="rId5" imgW="1155700" imgH="419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92513" y="4618038"/>
                          <a:ext cx="2112962" cy="763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4889500" y="4203700"/>
            <a:ext cx="3886200" cy="889000"/>
            <a:chOff x="4203700" y="3238500"/>
            <a:chExt cx="3886200" cy="889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203700" y="3238500"/>
              <a:ext cx="3886200" cy="8890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variance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8884088"/>
                </p:ext>
              </p:extLst>
            </p:nvPr>
          </p:nvGraphicFramePr>
          <p:xfrm>
            <a:off x="5808663" y="3241675"/>
            <a:ext cx="1920875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" name="Equation" r:id="rId7" imgW="1054100" imgH="228600" progId="Equation.3">
                    <p:embed/>
                  </p:oleObj>
                </mc:Choice>
                <mc:Fallback>
                  <p:oleObj name="Equation" r:id="rId7" imgW="1054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08663" y="3241675"/>
                          <a:ext cx="1920875" cy="415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4457"/>
                </p:ext>
              </p:extLst>
            </p:nvPr>
          </p:nvGraphicFramePr>
          <p:xfrm>
            <a:off x="6646863" y="3646488"/>
            <a:ext cx="37147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Equation" r:id="rId9" imgW="203200" imgH="203200" progId="Equation.3">
                    <p:embed/>
                  </p:oleObj>
                </mc:Choice>
                <mc:Fallback>
                  <p:oleObj name="Equation" r:id="rId9" imgW="203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46863" y="3646488"/>
                          <a:ext cx="371475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863600" y="2705100"/>
            <a:ext cx="6413500" cy="1219200"/>
            <a:chOff x="736600" y="3403600"/>
            <a:chExt cx="6413500" cy="1219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36600" y="3403600"/>
              <a:ext cx="6413500" cy="12192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standard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deviation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8225826"/>
                </p:ext>
              </p:extLst>
            </p:nvPr>
          </p:nvGraphicFramePr>
          <p:xfrm>
            <a:off x="2247900" y="3843338"/>
            <a:ext cx="2794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11" imgW="152400" imgH="139700" progId="Equation.3">
                    <p:embed/>
                  </p:oleObj>
                </mc:Choice>
                <mc:Fallback>
                  <p:oleObj name="Equation" r:id="rId11" imgW="1524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47900" y="3843338"/>
                          <a:ext cx="279400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46838"/>
                </p:ext>
              </p:extLst>
            </p:nvPr>
          </p:nvGraphicFramePr>
          <p:xfrm>
            <a:off x="3109913" y="3440113"/>
            <a:ext cx="3941762" cy="1090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Equation" r:id="rId13" imgW="2159000" imgH="596900" progId="Equation.3">
                    <p:embed/>
                  </p:oleObj>
                </mc:Choice>
                <mc:Fallback>
                  <p:oleObj name="Equation" r:id="rId13" imgW="2159000" imgH="596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09913" y="3440113"/>
                          <a:ext cx="3941762" cy="1090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3975100" y="1593850"/>
            <a:ext cx="3289300" cy="996950"/>
            <a:chOff x="3733800" y="1568450"/>
            <a:chExt cx="3289300" cy="99695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733800" y="1663700"/>
              <a:ext cx="3289300" cy="8890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mean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0018819"/>
                </p:ext>
              </p:extLst>
            </p:nvPr>
          </p:nvGraphicFramePr>
          <p:xfrm>
            <a:off x="4791075" y="1568450"/>
            <a:ext cx="2179638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15" imgW="1193800" imgH="546100" progId="Equation.3">
                    <p:embed/>
                  </p:oleObj>
                </mc:Choice>
                <mc:Fallback>
                  <p:oleObj name="Equation" r:id="rId15" imgW="1193800" imgH="546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91075" y="1568450"/>
                          <a:ext cx="2179638" cy="996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936576"/>
                </p:ext>
              </p:extLst>
            </p:nvPr>
          </p:nvGraphicFramePr>
          <p:xfrm>
            <a:off x="4102100" y="2157413"/>
            <a:ext cx="2540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Equation" r:id="rId17" imgW="139700" imgH="165100" progId="Equation.3">
                    <p:embed/>
                  </p:oleObj>
                </mc:Choice>
                <mc:Fallback>
                  <p:oleObj name="Equation" r:id="rId17" imgW="1397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102100" y="2157413"/>
                          <a:ext cx="25400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863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Simplest way of evaluating data series: </a:t>
            </a:r>
            <a:r>
              <a:rPr lang="en-US" dirty="0" smtClean="0"/>
              <a:t>averaging</a:t>
            </a:r>
          </a:p>
          <a:p>
            <a:pPr lvl="1"/>
            <a:r>
              <a:rPr lang="en-US" dirty="0" smtClean="0"/>
              <a:t>mode (for categorical variable like on/off or red/green/blue)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-percentile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quartile = 25-percentile</a:t>
            </a:r>
          </a:p>
          <a:p>
            <a:pPr lvl="2"/>
            <a:r>
              <a:rPr lang="en-US" dirty="0" smtClean="0"/>
              <a:t>median = 2</a:t>
            </a:r>
            <a:r>
              <a:rPr lang="en-US" baseline="30000" dirty="0" smtClean="0"/>
              <a:t>nd</a:t>
            </a:r>
            <a:r>
              <a:rPr lang="en-US" dirty="0" smtClean="0"/>
              <a:t> quartile = 50-percentile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quartile = 75-percentile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59331"/>
              </p:ext>
            </p:extLst>
          </p:nvPr>
        </p:nvGraphicFramePr>
        <p:xfrm>
          <a:off x="2527299" y="2276475"/>
          <a:ext cx="485992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3" imgW="2362200" imgH="215900" progId="Equation.3">
                  <p:embed/>
                </p:oleObj>
              </mc:Choice>
              <mc:Fallback>
                <p:oleObj name="Equation" r:id="rId3" imgW="2362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299" y="2276475"/>
                        <a:ext cx="4859929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 in performance </a:t>
            </a:r>
            <a:r>
              <a:rPr lang="en-US" dirty="0" err="1" smtClean="0"/>
              <a:t>eval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79400" y="1308100"/>
            <a:ext cx="3708400" cy="2209800"/>
            <a:chOff x="203200" y="800100"/>
            <a:chExt cx="3708400" cy="2209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3200" y="800100"/>
              <a:ext cx="36957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no goals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3200" y="1670050"/>
              <a:ext cx="37084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biased goals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3200" y="2540000"/>
              <a:ext cx="36830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unsystematic approach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7500" y="4762500"/>
            <a:ext cx="3695700" cy="1397000"/>
            <a:chOff x="317500" y="4521200"/>
            <a:chExt cx="3695700" cy="1397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17500" y="4521200"/>
              <a:ext cx="3695700" cy="8382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assuming no change in the future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17500" y="5461000"/>
              <a:ext cx="3695700" cy="4572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ignoring social aspects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89500" y="1308100"/>
            <a:ext cx="3708400" cy="4838700"/>
            <a:chOff x="5664200" y="1130300"/>
            <a:chExt cx="3708400" cy="48387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676900" y="1130300"/>
              <a:ext cx="3695700" cy="4699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ignore input errors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76900" y="5156200"/>
              <a:ext cx="3683000" cy="812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unrepresentative workload(s)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664200" y="3619500"/>
              <a:ext cx="3695700" cy="825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inappropriate experiment design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676900" y="4559300"/>
              <a:ext cx="3695700" cy="5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ignore significant factors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664200" y="2654300"/>
              <a:ext cx="3695700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overlook important parameters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676900" y="1701800"/>
              <a:ext cx="3695700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omitting assumptions and limitations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23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 in performance </a:t>
            </a:r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521200" y="1193800"/>
            <a:ext cx="4152900" cy="850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analyse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without understanding the problem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0900" y="3136900"/>
            <a:ext cx="3708400" cy="2032000"/>
            <a:chOff x="5067300" y="4216400"/>
            <a:chExt cx="3708400" cy="2032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080000" y="5778500"/>
              <a:ext cx="3695700" cy="4699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no sensitivity analysis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80000" y="4819650"/>
              <a:ext cx="3695700" cy="8255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improper treatment of outliers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067300" y="4216400"/>
              <a:ext cx="3695700" cy="469900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ignoring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 variability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4000" y="1079500"/>
            <a:ext cx="3695700" cy="2667000"/>
            <a:chOff x="254000" y="1079500"/>
            <a:chExt cx="3695700" cy="2667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54000" y="1079500"/>
              <a:ext cx="36830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no analysis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4000" y="2933700"/>
              <a:ext cx="3683000" cy="812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wrong evaluation technique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4000" y="2298700"/>
              <a:ext cx="36957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erroneous analysis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4000" y="1689100"/>
              <a:ext cx="3695700" cy="4699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too complex analysis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4368800"/>
            <a:ext cx="3695700" cy="1778000"/>
            <a:chOff x="330200" y="4559300"/>
            <a:chExt cx="3695700" cy="1778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30200" y="4559300"/>
              <a:ext cx="3683000" cy="812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incorrect performance metric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30200" y="5511800"/>
              <a:ext cx="3695700" cy="825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improper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 presentation of results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65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</a:p>
          <a:p>
            <a:pPr lvl="1"/>
            <a:r>
              <a:rPr lang="en-US" dirty="0" smtClean="0"/>
              <a:t>include</a:t>
            </a:r>
          </a:p>
          <a:p>
            <a:pPr lvl="2"/>
            <a:r>
              <a:rPr lang="en-US" dirty="0" smtClean="0"/>
              <a:t>performance time, rate, resource</a:t>
            </a:r>
          </a:p>
          <a:p>
            <a:pPr lvl="2"/>
            <a:r>
              <a:rPr lang="en-US" dirty="0" smtClean="0"/>
              <a:t>error rate, probability</a:t>
            </a:r>
          </a:p>
          <a:p>
            <a:pPr lvl="2"/>
            <a:r>
              <a:rPr lang="en-US" dirty="0" smtClean="0"/>
              <a:t>time to failure and duration</a:t>
            </a:r>
          </a:p>
          <a:p>
            <a:pPr lvl="1"/>
            <a:r>
              <a:rPr lang="en-US" dirty="0" smtClean="0"/>
              <a:t>consider including</a:t>
            </a:r>
          </a:p>
          <a:p>
            <a:pPr lvl="2"/>
            <a:r>
              <a:rPr lang="en-US" dirty="0" smtClean="0"/>
              <a:t>mean and variance</a:t>
            </a:r>
          </a:p>
          <a:p>
            <a:pPr lvl="2"/>
            <a:r>
              <a:rPr lang="en-US" dirty="0" smtClean="0"/>
              <a:t>individual and global</a:t>
            </a:r>
          </a:p>
          <a:p>
            <a:pPr lvl="1"/>
            <a:r>
              <a:rPr lang="en-US" dirty="0" smtClean="0"/>
              <a:t>selection criteria</a:t>
            </a:r>
          </a:p>
          <a:p>
            <a:pPr lvl="2"/>
            <a:r>
              <a:rPr lang="en-US" dirty="0" smtClean="0"/>
              <a:t>low variability</a:t>
            </a:r>
          </a:p>
          <a:p>
            <a:pPr lvl="2"/>
            <a:r>
              <a:rPr lang="en-US" dirty="0" smtClean="0"/>
              <a:t>non-redundancy</a:t>
            </a:r>
          </a:p>
          <a:p>
            <a:pPr lvl="2"/>
            <a:r>
              <a:rPr lang="en-US" dirty="0" smtClean="0"/>
              <a:t>completeness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charts</a:t>
            </a:r>
          </a:p>
          <a:p>
            <a:pPr lvl="1"/>
            <a:r>
              <a:rPr lang="en-US" dirty="0" smtClean="0"/>
              <a:t>require minimal effort from the reader</a:t>
            </a:r>
          </a:p>
          <a:p>
            <a:pPr lvl="1"/>
            <a:r>
              <a:rPr lang="en-US" dirty="0" smtClean="0"/>
              <a:t>maximize information</a:t>
            </a:r>
          </a:p>
          <a:p>
            <a:pPr lvl="2"/>
            <a:r>
              <a:rPr lang="en-US" dirty="0" smtClean="0"/>
              <a:t>use words instead of symbols</a:t>
            </a:r>
          </a:p>
          <a:p>
            <a:pPr lvl="2"/>
            <a:r>
              <a:rPr lang="en-US" dirty="0" smtClean="0"/>
              <a:t>label all axes clearly</a:t>
            </a:r>
          </a:p>
          <a:p>
            <a:pPr lvl="1"/>
            <a:r>
              <a:rPr lang="en-US" dirty="0" smtClean="0"/>
              <a:t>minimize ink</a:t>
            </a:r>
          </a:p>
          <a:p>
            <a:pPr lvl="2"/>
            <a:r>
              <a:rPr lang="en-US" dirty="0" smtClean="0"/>
              <a:t>no grid lines</a:t>
            </a:r>
          </a:p>
          <a:p>
            <a:pPr lvl="2"/>
            <a:r>
              <a:rPr lang="en-US" dirty="0" smtClean="0"/>
              <a:t>more detail</a:t>
            </a:r>
          </a:p>
          <a:p>
            <a:pPr lvl="1"/>
            <a:r>
              <a:rPr lang="en-US" dirty="0" smtClean="0"/>
              <a:t>use common practices</a:t>
            </a:r>
          </a:p>
          <a:p>
            <a:pPr lvl="2"/>
            <a:r>
              <a:rPr lang="en-US" dirty="0" smtClean="0"/>
              <a:t>origin at (0,0)</a:t>
            </a:r>
          </a:p>
          <a:p>
            <a:pPr lvl="2"/>
            <a:r>
              <a:rPr lang="en-US" dirty="0" smtClean="0"/>
              <a:t>cause along the x axis, effect on y axis</a:t>
            </a:r>
          </a:p>
          <a:p>
            <a:pPr lvl="2"/>
            <a:r>
              <a:rPr lang="en-US" dirty="0" smtClean="0"/>
              <a:t>linear scales, increasing scales, equally divided scales</a:t>
            </a:r>
          </a:p>
        </p:txBody>
      </p:sp>
    </p:spTree>
    <p:extLst>
      <p:ext uri="{BB962C8B-B14F-4D97-AF65-F5344CB8AC3E}">
        <p14:creationId xmlns:p14="http://schemas.microsoft.com/office/powerpoint/2010/main" val="6983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pic>
        <p:nvPicPr>
          <p:cNvPr id="4" name="Content Placeholder 3" descr="knuthelv-tightgraph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1073" r="11667" b="50258"/>
          <a:stretch/>
        </p:blipFill>
        <p:spPr>
          <a:xfrm>
            <a:off x="393700" y="723900"/>
            <a:ext cx="7950200" cy="5943793"/>
          </a:xfrm>
        </p:spPr>
      </p:pic>
    </p:spTree>
    <p:extLst>
      <p:ext uri="{BB962C8B-B14F-4D97-AF65-F5344CB8AC3E}">
        <p14:creationId xmlns:p14="http://schemas.microsoft.com/office/powerpoint/2010/main" val="203948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pic>
        <p:nvPicPr>
          <p:cNvPr id="5" name="Content Placeholder 4" descr="knuthelv-tightgraph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0031" r="-645" b="20368"/>
          <a:stretch/>
        </p:blipFill>
        <p:spPr>
          <a:xfrm>
            <a:off x="1879599" y="584200"/>
            <a:ext cx="5270611" cy="6019800"/>
          </a:xfrm>
        </p:spPr>
      </p:pic>
    </p:spTree>
    <p:extLst>
      <p:ext uri="{BB962C8B-B14F-4D97-AF65-F5344CB8AC3E}">
        <p14:creationId xmlns:p14="http://schemas.microsoft.com/office/powerpoint/2010/main" val="296959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Pros</a:t>
            </a:r>
          </a:p>
          <a:p>
            <a:pPr lvl="1"/>
            <a:r>
              <a:rPr lang="en-US" baseline="0" dirty="0" smtClean="0"/>
              <a:t>arbitrary level of detail</a:t>
            </a:r>
          </a:p>
          <a:p>
            <a:pPr lvl="1"/>
            <a:r>
              <a:rPr lang="en-US" baseline="0" dirty="0" smtClean="0"/>
              <a:t>requires less theoretical understanding than analysis</a:t>
            </a:r>
          </a:p>
          <a:p>
            <a:pPr lvl="1"/>
            <a:r>
              <a:rPr lang="en-US" baseline="0" dirty="0" smtClean="0"/>
              <a:t>allows simplifications compared to live systems</a:t>
            </a:r>
          </a:p>
          <a:p>
            <a:pPr lvl="1"/>
            <a:r>
              <a:rPr lang="en-US" baseline="0" dirty="0" smtClean="0"/>
              <a:t>easier to explore parameter space than live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much slower than analytical</a:t>
            </a:r>
            <a:r>
              <a:rPr lang="en-US" baseline="0" dirty="0" smtClean="0"/>
              <a:t> approach</a:t>
            </a:r>
            <a:endParaRPr lang="en-US" dirty="0" smtClean="0"/>
          </a:p>
          <a:p>
            <a:pPr lvl="1"/>
            <a:r>
              <a:rPr lang="en-US" dirty="0" smtClean="0"/>
              <a:t>easy to wrongly avoid or oversimplify important real-world effects seen in live systems</a:t>
            </a:r>
            <a:endParaRPr lang="en-US" baseline="0" dirty="0" smtClean="0"/>
          </a:p>
          <a:p>
            <a:pPr lvl="1"/>
            <a:r>
              <a:rPr lang="en-US" dirty="0" smtClean="0"/>
              <a:t>bugs are harder to discover than</a:t>
            </a:r>
            <a:r>
              <a:rPr lang="en-US" baseline="0" dirty="0" smtClean="0"/>
              <a:t> in both, analytical approach and live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5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pic>
        <p:nvPicPr>
          <p:cNvPr id="7" name="Content Placeholder 6" descr="kristian-tightgraph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t="-1734" r="-1316" b="-1273"/>
          <a:stretch/>
        </p:blipFill>
        <p:spPr>
          <a:xfrm>
            <a:off x="444499" y="787400"/>
            <a:ext cx="8113631" cy="5715000"/>
          </a:xfrm>
        </p:spPr>
      </p:pic>
    </p:spTree>
    <p:extLst>
      <p:ext uri="{BB962C8B-B14F-4D97-AF65-F5344CB8AC3E}">
        <p14:creationId xmlns:p14="http://schemas.microsoft.com/office/powerpoint/2010/main" val="134435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lvl="0" indent="0">
              <a:buNone/>
            </a:pPr>
            <a:r>
              <a:rPr lang="en-US" baseline="0" dirty="0" smtClean="0"/>
              <a:t>Checklist for line charts and bar charts (1/4):</a:t>
            </a:r>
            <a:br>
              <a:rPr lang="en-US" baseline="0" dirty="0" smtClean="0"/>
            </a:br>
            <a:r>
              <a:rPr lang="en-US" baseline="0" dirty="0" smtClean="0"/>
              <a:t>Line chart content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is the number of curves in the graph reasonably small?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can lines be distinguished from each other?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 the scales contiguous?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Y-axis presents a random quantity, are the confidence intervals shown?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is there a curve that can be removed without loosing information?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are the curves on a line chart labeled individually?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 all symbols explained?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if grid lines are shown, do they add information?</a:t>
            </a:r>
          </a:p>
        </p:txBody>
      </p:sp>
    </p:spTree>
    <p:extLst>
      <p:ext uri="{BB962C8B-B14F-4D97-AF65-F5344CB8AC3E}">
        <p14:creationId xmlns:p14="http://schemas.microsoft.com/office/powerpoint/2010/main" val="34276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Checklist</a:t>
            </a:r>
            <a:r>
              <a:rPr lang="en-US" baseline="0" dirty="0" smtClean="0"/>
              <a:t> for line charts and bar charts (2/4):</a:t>
            </a:r>
            <a:br>
              <a:rPr lang="en-US" baseline="0" dirty="0" smtClean="0"/>
            </a:br>
            <a:r>
              <a:rPr lang="en-US" baseline="0" dirty="0" smtClean="0"/>
              <a:t>Bar chart content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 the bars labeled individually?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 the order of bars systematic?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does the area and width of bar charts represent (unequal) frequency and interval, respectively?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does the area and frequency of free space between bars convey information?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098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Checklist for line charts and bar charts (3/4):</a:t>
            </a:r>
            <a:br>
              <a:rPr lang="en-US" dirty="0" smtClean="0"/>
            </a:br>
            <a:r>
              <a:rPr lang="en-US" dirty="0" smtClean="0"/>
              <a:t>Labeling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 both coordinate axes shown and labeled?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are</a:t>
            </a:r>
            <a:r>
              <a:rPr lang="en-US" baseline="0" dirty="0" smtClean="0"/>
              <a:t> the axis labels self-explanatory and concise?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are the minimum and maximum values shown on the axes?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are measurement units indicated?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 the horizontal scale</a:t>
            </a:r>
            <a:r>
              <a:rPr lang="en-US" baseline="0" dirty="0" smtClean="0"/>
              <a:t> increasing left-to-right?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is the vertical scale increasing bottom-to-top?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 there a chart title?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</a:t>
            </a:r>
            <a:r>
              <a:rPr lang="en-US" baseline="0" dirty="0" smtClean="0"/>
              <a:t> the chart title self-explanatory and concise?</a:t>
            </a:r>
          </a:p>
        </p:txBody>
      </p:sp>
    </p:spTree>
    <p:extLst>
      <p:ext uri="{BB962C8B-B14F-4D97-AF65-F5344CB8AC3E}">
        <p14:creationId xmlns:p14="http://schemas.microsoft.com/office/powerpoint/2010/main" val="19141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Checklist for</a:t>
            </a:r>
            <a:r>
              <a:rPr lang="en-US" baseline="0" dirty="0" smtClean="0"/>
              <a:t> line charts and bar charts (4/4):</a:t>
            </a:r>
            <a:br>
              <a:rPr lang="en-US" baseline="0" dirty="0" smtClean="0"/>
            </a:br>
            <a:r>
              <a:rPr lang="en-US" baseline="0" dirty="0" smtClean="0"/>
              <a:t>General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 the figure referenced and used in the text at all?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does the chart convey your message?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would plotting different variables convey your message better?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do all graphs use the same scale?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smtClean="0"/>
              <a:t>does the whole chart provide new information to the reader?</a:t>
            </a:r>
          </a:p>
        </p:txBody>
      </p:sp>
    </p:spTree>
    <p:extLst>
      <p:ext uri="{BB962C8B-B14F-4D97-AF65-F5344CB8AC3E}">
        <p14:creationId xmlns:p14="http://schemas.microsoft.com/office/powerpoint/2010/main" val="374982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775"/>
            <a:ext cx="9144000" cy="619125"/>
          </a:xfrm>
        </p:spPr>
        <p:txBody>
          <a:bodyPr/>
          <a:lstStyle/>
          <a:p>
            <a:r>
              <a:rPr lang="en-US" dirty="0" smtClean="0"/>
              <a:t>When to choose simulation</a:t>
            </a:r>
            <a:r>
              <a:rPr lang="en-US" baseline="0" dirty="0" smtClean="0"/>
              <a:t> for</a:t>
            </a:r>
            <a:r>
              <a:rPr lang="en-US" dirty="0" smtClean="0"/>
              <a:t> a digital</a:t>
            </a:r>
            <a:r>
              <a:rPr lang="en-US" baseline="0" dirty="0" smtClean="0"/>
              <a:t> system?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5200" y="2933700"/>
            <a:ext cx="5537200" cy="8509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b="0" dirty="0"/>
              <a:t>essential performance parameters too complex to formulate analytically</a:t>
            </a:r>
          </a:p>
          <a:p>
            <a:pPr marL="342900" indent="-342900">
              <a:buFont typeface="Arial"/>
              <a:buChar char="•"/>
            </a:pPr>
            <a:endParaRPr lang="en-US" sz="2400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36700" y="3975100"/>
            <a:ext cx="5765800" cy="9779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too many variables to evaluate in a prototypical or deployed system</a:t>
            </a:r>
          </a:p>
          <a:p>
            <a:pPr marL="342900" indent="-342900">
              <a:buFont typeface="Arial"/>
              <a:buChar char="•"/>
            </a:pPr>
            <a:endParaRPr lang="en-US" sz="24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8000" y="1549400"/>
            <a:ext cx="3771900" cy="12573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too big to build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hardware not available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too expensive to </a:t>
            </a:r>
            <a:r>
              <a:rPr lang="en-US" sz="2400" b="0" dirty="0" smtClean="0"/>
              <a:t>build</a:t>
            </a:r>
            <a:endParaRPr lang="en-US" sz="24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71700" y="5092700"/>
            <a:ext cx="4775200" cy="9271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visual exploration of parameter space desirable</a:t>
            </a:r>
          </a:p>
        </p:txBody>
      </p:sp>
    </p:spTree>
    <p:extLst>
      <p:ext uri="{BB962C8B-B14F-4D97-AF65-F5344CB8AC3E}">
        <p14:creationId xmlns:p14="http://schemas.microsoft.com/office/powerpoint/2010/main" val="20587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Key simulation questions</a:t>
            </a:r>
          </a:p>
          <a:p>
            <a:pPr lvl="1"/>
            <a:r>
              <a:rPr lang="en-US" dirty="0" smtClean="0"/>
              <a:t>common mistakes in simulation</a:t>
            </a:r>
          </a:p>
          <a:p>
            <a:pPr lvl="1"/>
            <a:r>
              <a:rPr lang="en-US" dirty="0" smtClean="0"/>
              <a:t>types of simulation</a:t>
            </a:r>
          </a:p>
          <a:p>
            <a:pPr lvl="1"/>
            <a:r>
              <a:rPr lang="en-US" dirty="0" smtClean="0"/>
              <a:t>how to</a:t>
            </a:r>
            <a:r>
              <a:rPr lang="en-US" baseline="0" dirty="0" smtClean="0"/>
              <a:t> schedule events in simulations?</a:t>
            </a:r>
          </a:p>
          <a:p>
            <a:pPr lvl="1"/>
            <a:r>
              <a:rPr lang="en-US" baseline="0" dirty="0" smtClean="0"/>
              <a:t>how to verify and validate a model?</a:t>
            </a:r>
          </a:p>
          <a:p>
            <a:pPr lvl="1"/>
            <a:r>
              <a:rPr lang="en-US" baseline="0" dirty="0" smtClean="0"/>
              <a:t>how to determine steady state?</a:t>
            </a:r>
          </a:p>
          <a:p>
            <a:pPr lvl="1"/>
            <a:r>
              <a:rPr lang="en-US" baseline="0" dirty="0" smtClean="0"/>
              <a:t>how long to run a simulation?</a:t>
            </a:r>
          </a:p>
          <a:p>
            <a:pPr lvl="1"/>
            <a:r>
              <a:rPr lang="en-US" baseline="0" dirty="0" smtClean="0"/>
              <a:t>how to generate good random number?</a:t>
            </a:r>
          </a:p>
          <a:p>
            <a:pPr lvl="1"/>
            <a:r>
              <a:rPr lang="en-US" baseline="0" dirty="0" smtClean="0"/>
              <a:t>what random number distributions to use?</a:t>
            </a:r>
          </a:p>
        </p:txBody>
      </p:sp>
    </p:spTree>
    <p:extLst>
      <p:ext uri="{BB962C8B-B14F-4D97-AF65-F5344CB8AC3E}">
        <p14:creationId xmlns:p14="http://schemas.microsoft.com/office/powerpoint/2010/main" val="34810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3000" y="5067300"/>
            <a:ext cx="2159000" cy="533400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r>
              <a:rPr lang="en-US" sz="2400" dirty="0" smtClean="0"/>
              <a:t>Event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06400" y="2311400"/>
            <a:ext cx="6096000" cy="2298700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/>
            <a:r>
              <a:rPr lang="en-US" dirty="0" smtClean="0"/>
              <a:t>State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55700" y="5689600"/>
            <a:ext cx="4305300" cy="5080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457200"/>
            <a:r>
              <a:rPr lang="en-US" sz="2400" b="0" dirty="0"/>
              <a:t>change in the system </a:t>
            </a:r>
            <a:r>
              <a:rPr lang="en-US" sz="2400" b="0" dirty="0" smtClean="0"/>
              <a:t>state</a:t>
            </a:r>
            <a:endParaRPr lang="en-US" sz="2400" b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62000" y="1028700"/>
            <a:ext cx="7048500" cy="12192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dirty="0"/>
              <a:t>the set of all variables in a simulation that make it possible to repeat the simulation exactly at an arbitrary simulated time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23900" y="30226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977900" y="36576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146300" y="41402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797300" y="42037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5232400" y="26670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321300" y="32893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892300" y="2628900"/>
            <a:ext cx="939800" cy="3048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sz="2400" b="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374900" y="2857500"/>
            <a:ext cx="2628900" cy="53340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r>
              <a:rPr lang="en-US" sz="2400" dirty="0" smtClean="0"/>
              <a:t>State Variable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59100" y="3454400"/>
            <a:ext cx="5207000" cy="508000"/>
          </a:xfrm>
          <a:prstGeom prst="rect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dirty="0"/>
              <a:t>one variable contributing to the state</a:t>
            </a:r>
          </a:p>
        </p:txBody>
      </p:sp>
      <p:cxnSp>
        <p:nvCxnSpPr>
          <p:cNvPr id="19" name="Straight Arrow Connector 18"/>
          <p:cNvCxnSpPr>
            <a:stCxn id="4" idx="0"/>
            <a:endCxn id="12" idx="2"/>
          </p:cNvCxnSpPr>
          <p:nvPr/>
        </p:nvCxnSpPr>
        <p:spPr bwMode="auto">
          <a:xfrm flipH="1" flipV="1">
            <a:off x="1447800" y="3962400"/>
            <a:ext cx="774700" cy="1104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>
            <a:stCxn id="12" idx="3"/>
            <a:endCxn id="13" idx="0"/>
          </p:cNvCxnSpPr>
          <p:nvPr/>
        </p:nvCxnSpPr>
        <p:spPr bwMode="auto">
          <a:xfrm>
            <a:off x="1917700" y="3810000"/>
            <a:ext cx="698500" cy="3302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12" idx="0"/>
            <a:endCxn id="6" idx="1"/>
          </p:cNvCxnSpPr>
          <p:nvPr/>
        </p:nvCxnSpPr>
        <p:spPr bwMode="auto">
          <a:xfrm rot="5400000" flipH="1" flipV="1">
            <a:off x="1644650" y="2927350"/>
            <a:ext cx="533400" cy="9271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urved Connector 28"/>
          <p:cNvCxnSpPr>
            <a:stCxn id="13" idx="3"/>
            <a:endCxn id="14" idx="1"/>
          </p:cNvCxnSpPr>
          <p:nvPr/>
        </p:nvCxnSpPr>
        <p:spPr bwMode="auto">
          <a:xfrm>
            <a:off x="3086100" y="4292600"/>
            <a:ext cx="711200" cy="635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urved Connector 33"/>
          <p:cNvCxnSpPr>
            <a:stCxn id="14" idx="0"/>
            <a:endCxn id="15" idx="2"/>
          </p:cNvCxnSpPr>
          <p:nvPr/>
        </p:nvCxnSpPr>
        <p:spPr bwMode="auto">
          <a:xfrm rot="5400000" flipH="1" flipV="1">
            <a:off x="4368800" y="2870200"/>
            <a:ext cx="1231900" cy="1435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urved Connector 37"/>
          <p:cNvCxnSpPr>
            <a:stCxn id="15" idx="1"/>
            <a:endCxn id="17" idx="0"/>
          </p:cNvCxnSpPr>
          <p:nvPr/>
        </p:nvCxnSpPr>
        <p:spPr bwMode="auto">
          <a:xfrm rot="10800000">
            <a:off x="2362200" y="2628900"/>
            <a:ext cx="2870200" cy="190500"/>
          </a:xfrm>
          <a:prstGeom prst="curvedConnector4">
            <a:avLst>
              <a:gd name="adj1" fmla="val 41814"/>
              <a:gd name="adj2" fmla="val 220000"/>
            </a:avLst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40"/>
          <p:cNvCxnSpPr>
            <a:stCxn id="17" idx="1"/>
            <a:endCxn id="12" idx="0"/>
          </p:cNvCxnSpPr>
          <p:nvPr/>
        </p:nvCxnSpPr>
        <p:spPr bwMode="auto">
          <a:xfrm rot="10800000" flipV="1">
            <a:off x="1447800" y="2781300"/>
            <a:ext cx="444500" cy="8763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862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Types of simulation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78247"/>
              </p:ext>
            </p:extLst>
          </p:nvPr>
        </p:nvGraphicFramePr>
        <p:xfrm>
          <a:off x="635000" y="1549400"/>
          <a:ext cx="7213600" cy="453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1803400"/>
                <a:gridCol w="1803400"/>
                <a:gridCol w="1803400"/>
              </a:tblGrid>
              <a:tr h="530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3</a:t>
                      </a:r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Time progression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progression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Event/state dependency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Event source</a:t>
                      </a:r>
                      <a:r>
                        <a:rPr lang="en-US" baseline="0" dirty="0" smtClean="0"/>
                        <a:t> and sink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16427"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50497"/>
              </p:ext>
            </p:extLst>
          </p:nvPr>
        </p:nvGraphicFramePr>
        <p:xfrm>
          <a:off x="571500" y="1549400"/>
          <a:ext cx="7213600" cy="453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1803400"/>
                <a:gridCol w="1803400"/>
                <a:gridCol w="1803400"/>
              </a:tblGrid>
              <a:tr h="530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 3</a:t>
                      </a:r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Time progression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progression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Event/state dependency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0946">
                <a:tc>
                  <a:txBody>
                    <a:bodyPr/>
                    <a:lstStyle/>
                    <a:p>
                      <a:r>
                        <a:rPr lang="en-US" dirty="0" smtClean="0"/>
                        <a:t>Event source</a:t>
                      </a:r>
                      <a:r>
                        <a:rPr lang="en-US" baseline="0" dirty="0" smtClean="0"/>
                        <a:t> and sink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16427"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Types of simulation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2082800"/>
            <a:ext cx="1811426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5700" y="2654300"/>
            <a:ext cx="1811426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3276600"/>
            <a:ext cx="1811426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3886200"/>
            <a:ext cx="1811426" cy="635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8400" y="4584700"/>
            <a:ext cx="3594100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5143500"/>
            <a:ext cx="3594100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2654300"/>
            <a:ext cx="1701800" cy="495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6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simulation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86071"/>
              </p:ext>
            </p:extLst>
          </p:nvPr>
        </p:nvGraphicFramePr>
        <p:xfrm>
          <a:off x="431800" y="1447801"/>
          <a:ext cx="84963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Monte</a:t>
                      </a:r>
                      <a:r>
                        <a:rPr lang="en-US" baseline="0" dirty="0" smtClean="0"/>
                        <a:t> Carlo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Trace-driven</a:t>
                      </a:r>
                      <a:r>
                        <a:rPr lang="en-US" baseline="0" dirty="0" smtClean="0"/>
                        <a:t>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r>
                        <a:rPr lang="en-US" baseline="0" dirty="0" smtClean="0"/>
                        <a:t> event simulation</a:t>
                      </a:r>
                      <a:endParaRPr lang="en-US" dirty="0"/>
                    </a:p>
                  </a:txBody>
                  <a:tcPr/>
                </a:tc>
              </a:tr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time 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r>
                        <a:rPr lang="en-US" baseline="0" dirty="0" smtClean="0"/>
                        <a:t> events drawn from 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dependent</a:t>
                      </a:r>
                      <a:r>
                        <a:rPr lang="en-US" baseline="0" dirty="0" smtClean="0"/>
                        <a:t> sequence of discrete events</a:t>
                      </a:r>
                      <a:endParaRPr lang="en-US" dirty="0"/>
                    </a:p>
                  </a:txBody>
                  <a:tcPr/>
                </a:tc>
              </a:tr>
              <a:tr h="491873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r>
                        <a:rPr lang="en-US" baseline="0" dirty="0" smtClean="0"/>
                        <a:t> a pseudo-probabilistic phenomenon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</a:t>
                      </a:r>
                      <a:r>
                        <a:rPr lang="en-US" baseline="0" dirty="0" smtClean="0"/>
                        <a:t> real-world input with simulated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</a:t>
                      </a:r>
                      <a:r>
                        <a:rPr lang="en-US" baseline="0" dirty="0" smtClean="0"/>
                        <a:t> simulated input and model</a:t>
                      </a:r>
                      <a:endParaRPr lang="en-US" dirty="0"/>
                    </a:p>
                  </a:txBody>
                  <a:tcPr/>
                </a:tc>
              </a:tr>
              <a:tr h="344311">
                <a:tc>
                  <a:txBody>
                    <a:bodyPr/>
                    <a:lstStyle/>
                    <a:p>
                      <a:r>
                        <a:rPr lang="en-US" dirty="0" smtClean="0"/>
                        <a:t>need random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random numbers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 random numbers</a:t>
                      </a:r>
                      <a:endParaRPr lang="en-US" dirty="0"/>
                    </a:p>
                  </a:txBody>
                  <a:tcPr/>
                </a:tc>
              </a:tr>
              <a:tr h="786997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non-probabilistic expression using </a:t>
                      </a:r>
                      <a:r>
                        <a:rPr lang="en-US" dirty="0" err="1" smtClean="0"/>
                        <a:t>probabilitistic</a:t>
                      </a:r>
                      <a:r>
                        <a:rPr lang="en-US" baseline="0" dirty="0" smtClean="0"/>
                        <a:t>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explore effects</a:t>
                      </a:r>
                      <a:r>
                        <a:rPr lang="en-US" baseline="0" dirty="0" smtClean="0"/>
                        <a:t> of an observed sequence of input events on a system with alternative models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 (several</a:t>
                      </a:r>
                      <a:r>
                        <a:rPr lang="en-US" baseline="0" dirty="0" smtClean="0"/>
                        <a:t>) models with arbitrary and dependent input sequences</a:t>
                      </a:r>
                      <a:endParaRPr lang="en-US" dirty="0"/>
                    </a:p>
                  </a:txBody>
                  <a:tcPr/>
                </a:tc>
              </a:tr>
              <a:tr h="786997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terminated when accuracy threshold</a:t>
                      </a:r>
                      <a:r>
                        <a:rPr lang="en-US" baseline="0" dirty="0" smtClean="0"/>
                        <a:t> reached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terminates</a:t>
                      </a:r>
                      <a:r>
                        <a:rPr lang="en-US" baseline="0" dirty="0" smtClean="0"/>
                        <a:t> when trace replayed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terminated when steady state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behaviour</a:t>
                      </a:r>
                      <a:r>
                        <a:rPr lang="en-US" baseline="0" dirty="0" smtClean="0"/>
                        <a:t> is representative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7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39765</TotalTime>
  <Words>1660</Words>
  <Application>Microsoft Macintosh PowerPoint</Application>
  <PresentationFormat>On-screen Show (4:3)</PresentationFormat>
  <Paragraphs>371</Paragraphs>
  <Slides>34</Slides>
  <Notes>2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1_paalh</vt:lpstr>
      <vt:lpstr>Equation</vt:lpstr>
      <vt:lpstr>The Art of Computer Performance Analysis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Simulation</vt:lpstr>
      <vt:lpstr>Raj Jain</vt:lpstr>
      <vt:lpstr>Performance evaluation</vt:lpstr>
      <vt:lpstr>Performance evaluation</vt:lpstr>
      <vt:lpstr>Performance evaluation</vt:lpstr>
      <vt:lpstr>Performance evaluation</vt:lpstr>
      <vt:lpstr>Common mistakes in performance eval</vt:lpstr>
      <vt:lpstr>Common mistakes in performance eval</vt:lpstr>
      <vt:lpstr>Performance evaluation</vt:lpstr>
      <vt:lpstr>The Art of Data Presentation</vt:lpstr>
      <vt:lpstr>The Art of Data Presentation</vt:lpstr>
      <vt:lpstr>The Art of Data Presentation</vt:lpstr>
      <vt:lpstr>The Art of Data Presentation</vt:lpstr>
      <vt:lpstr>The Art of Data Presentation</vt:lpstr>
      <vt:lpstr>The Art of Data Presentation</vt:lpstr>
      <vt:lpstr>The Art of Data Presentation</vt:lpstr>
      <vt:lpstr>The Art of Data Presentation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Carsten Griwodz</cp:lastModifiedBy>
  <cp:revision>1859</cp:revision>
  <cp:lastPrinted>2012-09-03T08:00:22Z</cp:lastPrinted>
  <dcterms:created xsi:type="dcterms:W3CDTF">2011-09-09T05:35:39Z</dcterms:created>
  <dcterms:modified xsi:type="dcterms:W3CDTF">2012-09-03T14:09:41Z</dcterms:modified>
</cp:coreProperties>
</file>