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55"/>
  </p:notesMasterIdLst>
  <p:sldIdLst>
    <p:sldId id="256" r:id="rId3"/>
    <p:sldId id="257" r:id="rId4"/>
    <p:sldId id="263" r:id="rId5"/>
    <p:sldId id="265" r:id="rId6"/>
    <p:sldId id="267" r:id="rId7"/>
    <p:sldId id="268" r:id="rId8"/>
    <p:sldId id="272" r:id="rId9"/>
    <p:sldId id="273" r:id="rId10"/>
    <p:sldId id="269" r:id="rId11"/>
    <p:sldId id="279" r:id="rId12"/>
    <p:sldId id="316" r:id="rId13"/>
    <p:sldId id="320" r:id="rId14"/>
    <p:sldId id="319" r:id="rId15"/>
    <p:sldId id="275" r:id="rId16"/>
    <p:sldId id="286" r:id="rId17"/>
    <p:sldId id="314" r:id="rId18"/>
    <p:sldId id="290" r:id="rId19"/>
    <p:sldId id="322" r:id="rId20"/>
    <p:sldId id="318" r:id="rId21"/>
    <p:sldId id="291" r:id="rId22"/>
    <p:sldId id="278" r:id="rId23"/>
    <p:sldId id="280" r:id="rId24"/>
    <p:sldId id="281" r:id="rId25"/>
    <p:sldId id="299" r:id="rId26"/>
    <p:sldId id="292" r:id="rId27"/>
    <p:sldId id="303" r:id="rId28"/>
    <p:sldId id="304" r:id="rId29"/>
    <p:sldId id="296" r:id="rId30"/>
    <p:sldId id="300" r:id="rId31"/>
    <p:sldId id="301" r:id="rId32"/>
    <p:sldId id="323" r:id="rId33"/>
    <p:sldId id="282" r:id="rId34"/>
    <p:sldId id="262" r:id="rId35"/>
    <p:sldId id="274" r:id="rId36"/>
    <p:sldId id="307" r:id="rId37"/>
    <p:sldId id="311" r:id="rId38"/>
    <p:sldId id="309" r:id="rId39"/>
    <p:sldId id="317" r:id="rId40"/>
    <p:sldId id="312" r:id="rId41"/>
    <p:sldId id="313" r:id="rId42"/>
    <p:sldId id="321" r:id="rId43"/>
    <p:sldId id="310" r:id="rId44"/>
    <p:sldId id="334" r:id="rId45"/>
    <p:sldId id="324" r:id="rId46"/>
    <p:sldId id="329" r:id="rId47"/>
    <p:sldId id="326" r:id="rId48"/>
    <p:sldId id="328" r:id="rId49"/>
    <p:sldId id="330" r:id="rId50"/>
    <p:sldId id="332" r:id="rId51"/>
    <p:sldId id="335" r:id="rId52"/>
    <p:sldId id="336" r:id="rId53"/>
    <p:sldId id="33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Jacobsen" initials="HJ" lastIdx="1" clrIdx="0">
    <p:extLst>
      <p:ext uri="{19B8F6BF-5375-455C-9EA6-DF929625EA0E}">
        <p15:presenceInfo xmlns:p15="http://schemas.microsoft.com/office/powerpoint/2012/main" userId="Håkon Jacob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4AA"/>
    <a:srgbClr val="FF7C80"/>
    <a:srgbClr val="FFFFFF"/>
    <a:srgbClr val="3D82F4"/>
    <a:srgbClr val="FEE9E6"/>
    <a:srgbClr val="ECE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40" autoAdjust="0"/>
    <p:restoredTop sz="94434" autoAdjust="0"/>
  </p:normalViewPr>
  <p:slideViewPr>
    <p:cSldViewPr snapToGrid="0" showGuides="1">
      <p:cViewPr varScale="1">
        <p:scale>
          <a:sx n="103" d="100"/>
          <a:sy n="103" d="100"/>
        </p:scale>
        <p:origin x="138" y="37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5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5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41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4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3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3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03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23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9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8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89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14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https://planetcalc.com/8047/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1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84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Why is this significant?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35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7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29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39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9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8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1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0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3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99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3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8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1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2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2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0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843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6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8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3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12196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0643" y="1371600"/>
            <a:ext cx="478998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1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8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5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291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6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1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7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0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2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8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2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284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8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1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11" Type="http://schemas.openxmlformats.org/officeDocument/2006/relationships/image" Target="../media/image23.png"/><Relationship Id="rId5" Type="http://schemas.openxmlformats.org/officeDocument/2006/relationships/image" Target="../media/image140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0.png"/><Relationship Id="rId3" Type="http://schemas.openxmlformats.org/officeDocument/2006/relationships/image" Target="../media/image12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11" Type="http://schemas.openxmlformats.org/officeDocument/2006/relationships/image" Target="../media/image23.png"/><Relationship Id="rId5" Type="http://schemas.openxmlformats.org/officeDocument/2006/relationships/image" Target="../media/image140.pn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8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2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4" Type="http://schemas.openxmlformats.org/officeDocument/2006/relationships/image" Target="../media/image3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80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0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88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91.png"/><Relationship Id="rId21" Type="http://schemas.openxmlformats.org/officeDocument/2006/relationships/image" Target="../media/image104.png"/><Relationship Id="rId7" Type="http://schemas.openxmlformats.org/officeDocument/2006/relationships/image" Target="../media/image95.png"/><Relationship Id="rId12" Type="http://schemas.openxmlformats.org/officeDocument/2006/relationships/image" Target="../media/image87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image" Target="../media/image770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11" Type="http://schemas.openxmlformats.org/officeDocument/2006/relationships/image" Target="../media/image86.png"/><Relationship Id="rId24" Type="http://schemas.openxmlformats.org/officeDocument/2006/relationships/image" Target="../media/image107.png"/><Relationship Id="rId5" Type="http://schemas.openxmlformats.org/officeDocument/2006/relationships/image" Target="../media/image93.png"/><Relationship Id="rId15" Type="http://schemas.openxmlformats.org/officeDocument/2006/relationships/image" Target="../media/image491.png"/><Relationship Id="rId23" Type="http://schemas.openxmlformats.org/officeDocument/2006/relationships/image" Target="../media/image106.png"/><Relationship Id="rId10" Type="http://schemas.openxmlformats.org/officeDocument/2006/relationships/image" Target="../media/image98.png"/><Relationship Id="rId19" Type="http://schemas.openxmlformats.org/officeDocument/2006/relationships/image" Target="../media/image102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89.png"/><Relationship Id="rId22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12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770.png"/><Relationship Id="rId21" Type="http://schemas.openxmlformats.org/officeDocument/2006/relationships/image" Target="../media/image103.png"/><Relationship Id="rId7" Type="http://schemas.openxmlformats.org/officeDocument/2006/relationships/image" Target="../media/image94.png"/><Relationship Id="rId12" Type="http://schemas.openxmlformats.org/officeDocument/2006/relationships/image" Target="../media/image111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91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06.png"/><Relationship Id="rId5" Type="http://schemas.openxmlformats.org/officeDocument/2006/relationships/image" Target="../media/image92.png"/><Relationship Id="rId15" Type="http://schemas.openxmlformats.org/officeDocument/2006/relationships/image" Target="../media/image114.png"/><Relationship Id="rId23" Type="http://schemas.openxmlformats.org/officeDocument/2006/relationships/image" Target="../media/image105.png"/><Relationship Id="rId10" Type="http://schemas.openxmlformats.org/officeDocument/2006/relationships/image" Target="../media/image97.png"/><Relationship Id="rId19" Type="http://schemas.openxmlformats.org/officeDocument/2006/relationships/image" Target="../media/image101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13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9" Type="http://schemas.openxmlformats.org/officeDocument/2006/relationships/image" Target="../media/image100.png"/><Relationship Id="rId51" Type="http://schemas.openxmlformats.org/officeDocument/2006/relationships/image" Target="../media/image113.png"/><Relationship Id="rId3" Type="http://schemas.openxmlformats.org/officeDocument/2006/relationships/image" Target="../media/image91.png"/><Relationship Id="rId34" Type="http://schemas.openxmlformats.org/officeDocument/2006/relationships/image" Target="../media/image122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50" Type="http://schemas.openxmlformats.org/officeDocument/2006/relationships/image" Target="../media/image112.png"/><Relationship Id="rId7" Type="http://schemas.openxmlformats.org/officeDocument/2006/relationships/image" Target="../media/image95.png"/><Relationship Id="rId33" Type="http://schemas.openxmlformats.org/officeDocument/2006/relationships/image" Target="../media/image121.png"/><Relationship Id="rId38" Type="http://schemas.openxmlformats.org/officeDocument/2006/relationships/image" Target="../media/image99.png"/><Relationship Id="rId46" Type="http://schemas.openxmlformats.org/officeDocument/2006/relationships/image" Target="../media/image107.png"/><Relationship Id="rId2" Type="http://schemas.openxmlformats.org/officeDocument/2006/relationships/image" Target="../media/image770.png"/><Relationship Id="rId29" Type="http://schemas.openxmlformats.org/officeDocument/2006/relationships/image" Target="../media/image117.png"/><Relationship Id="rId41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32" Type="http://schemas.openxmlformats.org/officeDocument/2006/relationships/image" Target="../media/image120.png"/><Relationship Id="rId37" Type="http://schemas.openxmlformats.org/officeDocument/2006/relationships/image" Target="../media/image125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" Type="http://schemas.openxmlformats.org/officeDocument/2006/relationships/image" Target="../media/image93.png"/><Relationship Id="rId28" Type="http://schemas.openxmlformats.org/officeDocument/2006/relationships/image" Target="../media/image116.png"/><Relationship Id="rId36" Type="http://schemas.openxmlformats.org/officeDocument/2006/relationships/image" Target="../media/image115.png"/><Relationship Id="rId49" Type="http://schemas.openxmlformats.org/officeDocument/2006/relationships/image" Target="../media/image111.png"/><Relationship Id="rId10" Type="http://schemas.openxmlformats.org/officeDocument/2006/relationships/image" Target="../media/image98.png"/><Relationship Id="rId31" Type="http://schemas.openxmlformats.org/officeDocument/2006/relationships/image" Target="../media/image119.png"/><Relationship Id="rId44" Type="http://schemas.openxmlformats.org/officeDocument/2006/relationships/image" Target="../media/image105.png"/><Relationship Id="rId52" Type="http://schemas.openxmlformats.org/officeDocument/2006/relationships/image" Target="../media/image114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27" Type="http://schemas.openxmlformats.org/officeDocument/2006/relationships/image" Target="../media/image490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9" Type="http://schemas.openxmlformats.org/officeDocument/2006/relationships/image" Target="../media/image105.png"/><Relationship Id="rId3" Type="http://schemas.openxmlformats.org/officeDocument/2006/relationships/image" Target="../media/image91.png"/><Relationship Id="rId34" Type="http://schemas.openxmlformats.org/officeDocument/2006/relationships/image" Target="../media/image100.png"/><Relationship Id="rId42" Type="http://schemas.openxmlformats.org/officeDocument/2006/relationships/image" Target="../media/image108.png"/><Relationship Id="rId47" Type="http://schemas.openxmlformats.org/officeDocument/2006/relationships/image" Target="../media/image113.png"/><Relationship Id="rId7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46" Type="http://schemas.openxmlformats.org/officeDocument/2006/relationships/image" Target="../media/image112.png"/><Relationship Id="rId2" Type="http://schemas.openxmlformats.org/officeDocument/2006/relationships/image" Target="../media/image770.png"/><Relationship Id="rId29" Type="http://schemas.openxmlformats.org/officeDocument/2006/relationships/image" Target="../media/image117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32" Type="http://schemas.openxmlformats.org/officeDocument/2006/relationships/image" Target="../media/image120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" Type="http://schemas.openxmlformats.org/officeDocument/2006/relationships/image" Target="../media/image93.png"/><Relationship Id="rId28" Type="http://schemas.openxmlformats.org/officeDocument/2006/relationships/image" Target="../media/image116.png"/><Relationship Id="rId36" Type="http://schemas.openxmlformats.org/officeDocument/2006/relationships/image" Target="../media/image102.png"/><Relationship Id="rId10" Type="http://schemas.openxmlformats.org/officeDocument/2006/relationships/image" Target="../media/image98.png"/><Relationship Id="rId31" Type="http://schemas.openxmlformats.org/officeDocument/2006/relationships/image" Target="../media/image119.png"/><Relationship Id="rId44" Type="http://schemas.openxmlformats.org/officeDocument/2006/relationships/image" Target="../media/image1150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27" Type="http://schemas.openxmlformats.org/officeDocument/2006/relationships/image" Target="../media/image490.png"/><Relationship Id="rId30" Type="http://schemas.openxmlformats.org/officeDocument/2006/relationships/image" Target="../media/image118.png"/><Relationship Id="rId35" Type="http://schemas.openxmlformats.org/officeDocument/2006/relationships/image" Target="../media/image101.png"/><Relationship Id="rId43" Type="http://schemas.openxmlformats.org/officeDocument/2006/relationships/image" Target="../media/image109.png"/><Relationship Id="rId48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9.jpe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Lecture 1 – Introduction to cryptography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25.08.2020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846713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5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3392" y="1046920"/>
                <a:ext cx="6738304" cy="5340072"/>
              </a:xfrm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∈−</m:t>
                    </m:r>
                  </m:oMath>
                </a14:m>
                <a:r>
                  <a:rPr lang="nb-NO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nb-NO" b="0" dirty="0" smtClean="0">
                    <a:latin typeface="Cambria Math" panose="02040503050406030204" pitchFamily="18" charset="0"/>
                  </a:rPr>
                  <a:t>"</a:t>
                </a:r>
                <a:r>
                  <a:rPr lang="nb-NO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 in"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3∈{1,2,3,4,5}</m:t>
                    </m:r>
                  </m:oMath>
                </a14:m>
                <a:endParaRPr lang="nb-NO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7∉{1,2,3,4,5}</m:t>
                    </m:r>
                  </m:oMath>
                </a14:m>
                <a:endParaRPr lang="nb-NO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0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 smtClean="0"/>
                  <a:t> set of all </a:t>
                </a:r>
                <a:r>
                  <a:rPr lang="en-US" dirty="0" err="1" smtClean="0"/>
                  <a:t>bitstrings</a:t>
                </a:r>
                <a:r>
                  <a:rPr lang="en-US" dirty="0" smtClean="0"/>
                  <a:t> of length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nb-NO" b="0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000, 010, 110∈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set of all </a:t>
                </a:r>
                <a:r>
                  <a:rPr lang="en-US" dirty="0" err="1" smtClean="0"/>
                  <a:t>bitstrings</a:t>
                </a:r>
                <a:r>
                  <a:rPr lang="en-US" dirty="0" smtClean="0"/>
                  <a:t> of </a:t>
                </a:r>
                <a:r>
                  <a:rPr lang="en-US" i="1" dirty="0" smtClean="0"/>
                  <a:t>finite </a:t>
                </a:r>
                <a:r>
                  <a:rPr lang="en-US" dirty="0" smtClean="0"/>
                  <a:t>length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1, 1001, 10, 10001101000001∈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function from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 smtClean="0"/>
                  <a:t> to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0,1,2,…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3392" y="1046920"/>
                <a:ext cx="6738304" cy="5340072"/>
              </a:xfrm>
              <a:blipFill rotWithShape="0">
                <a:blip r:embed="rId2"/>
                <a:stretch>
                  <a:fillRect l="-362" t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710766" y="1046920"/>
                <a:ext cx="5049863" cy="534007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∀−</m:t>
                    </m:r>
                  </m:oMath>
                </a14:m>
                <a:r>
                  <a:rPr lang="en-US" dirty="0" smtClean="0"/>
                  <a:t> "for all"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"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…" =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"for all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bitstrings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of length 4…"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∃−</m:t>
                    </m:r>
                  </m:oMath>
                </a14:m>
                <a:r>
                  <a:rPr lang="en-US" dirty="0" smtClean="0"/>
                  <a:t> "there exists"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∈{0,1,2, …} . 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&gt; 13"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set of pairs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  	 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←5−</m:t>
                    </m:r>
                  </m:oMath>
                </a14:m>
                <a:r>
                  <a:rPr lang="en-US" dirty="0" smtClean="0"/>
                  <a:t> "assign value 5 to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"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"assign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 </a:t>
                </a:r>
                <a:r>
                  <a:rPr lang="en-US" i="1" dirty="0" smtClean="0"/>
                  <a:t>random</a:t>
                </a:r>
                <a:r>
                  <a:rPr lang="en-US" dirty="0" smtClean="0"/>
                  <a:t> 			value from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710766" y="1046920"/>
                <a:ext cx="5049863" cy="5340072"/>
              </a:xfrm>
              <a:blipFill rotWithShape="0">
                <a:blip r:embed="rId3"/>
                <a:stretch>
                  <a:fillRect l="-1691" t="-799" r="-242" b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6439545" y="2149414"/>
            <a:ext cx="5592304" cy="2417735"/>
          </a:xfrm>
          <a:prstGeom prst="wedgeEllipseCallout">
            <a:avLst>
              <a:gd name="adj1" fmla="val 34872"/>
              <a:gd name="adj2" fmla="val 97594"/>
            </a:avLst>
          </a:prstGeom>
          <a:solidFill>
            <a:srgbClr val="FCB4A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…independent, and </a:t>
            </a:r>
            <a:r>
              <a:rPr lang="en-US" sz="2400" b="1" dirty="0" err="1" smtClean="0"/>
              <a:t>uniformily</a:t>
            </a:r>
            <a:r>
              <a:rPr lang="en-US" sz="2400" b="1" dirty="0" smtClean="0"/>
              <a:t> distributed…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69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encryption – syntax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Correctness requirement:</a:t>
                </a:r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b="0" i="0" dirty="0" smtClean="0">
                  <a:latin typeface="Cambria Math" panose="02040503050406030204" pitchFamily="18" charset="0"/>
                </a:endParaRPr>
              </a:p>
              <a:p>
                <a:endParaRPr lang="nb-NO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1" y="1295400"/>
                <a:ext cx="5512228" cy="4724400"/>
              </a:xfrm>
            </p:spPr>
            <p:txBody>
              <a:bodyPr/>
              <a:lstStyle/>
              <a:p>
                <a:endParaRPr lang="en-US" b="1" dirty="0" smtClean="0"/>
              </a:p>
              <a:p>
                <a:endParaRPr lang="en-US" b="1" dirty="0"/>
              </a:p>
              <a:p>
                <a:endParaRPr lang="en-US" b="1" dirty="0" smtClean="0"/>
              </a:p>
              <a:p>
                <a:endParaRPr lang="en-US" b="1" dirty="0"/>
              </a:p>
              <a:p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sz="2200" b="1" dirty="0" smtClean="0"/>
                  <a:t>     Valid encryption scheme: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1" y="1295400"/>
                <a:ext cx="5512228" cy="47244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154444"/>
                <a:ext cx="29678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154444"/>
                <a:ext cx="2967864" cy="369332"/>
              </a:xfrm>
              <a:prstGeom prst="rect">
                <a:avLst/>
              </a:prstGeom>
              <a:blipFill>
                <a:blip r:embed="rId5"/>
                <a:stretch>
                  <a:fillRect l="-3491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1939" y="1785112"/>
                <a:ext cx="2150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785112"/>
                <a:ext cx="2150076" cy="369332"/>
              </a:xfrm>
              <a:prstGeom prst="rect">
                <a:avLst/>
              </a:prstGeom>
              <a:blipFill>
                <a:blip r:embed="rId6"/>
                <a:stretch>
                  <a:fillRect l="-481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1939" y="2760031"/>
                <a:ext cx="20631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760031"/>
                <a:ext cx="2063129" cy="369332"/>
              </a:xfrm>
              <a:prstGeom prst="rect">
                <a:avLst/>
              </a:prstGeom>
              <a:blipFill>
                <a:blip r:embed="rId7"/>
                <a:stretch>
                  <a:fillRect l="-5015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8087" y="1251308"/>
                <a:ext cx="5953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87" y="1251308"/>
                <a:ext cx="5953489" cy="369332"/>
              </a:xfrm>
              <a:prstGeom prst="rect">
                <a:avLst/>
              </a:prstGeom>
              <a:blipFill>
                <a:blip r:embed="rId8"/>
                <a:stretch>
                  <a:fillRect l="-174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939" y="3124370"/>
                <a:ext cx="3031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3124370"/>
                <a:ext cx="3031279" cy="369332"/>
              </a:xfrm>
              <a:prstGeom prst="rect">
                <a:avLst/>
              </a:prstGeom>
              <a:blipFill>
                <a:blip r:embed="rId9"/>
                <a:stretch>
                  <a:fillRect l="-3414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48087" y="1739923"/>
                <a:ext cx="669151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87" y="1739923"/>
                <a:ext cx="6691512" cy="369332"/>
              </a:xfrm>
              <a:prstGeom prst="rect">
                <a:avLst/>
              </a:prstGeom>
              <a:blipFill>
                <a:blip r:embed="rId10"/>
                <a:stretch>
                  <a:fillRect l="-15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8086" y="2220486"/>
                <a:ext cx="66915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4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YES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NO</m:t>
                          </m:r>
                        </m:e>
                      </m:d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86" y="2220486"/>
                <a:ext cx="6691513" cy="369332"/>
              </a:xfrm>
              <a:prstGeom prst="rect">
                <a:avLst/>
              </a:prstGeom>
              <a:blipFill>
                <a:blip r:embed="rId11"/>
                <a:stretch>
                  <a:fillRect l="-15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48086" y="2723348"/>
                <a:ext cx="6621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1,…,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86" y="2723348"/>
                <a:ext cx="6621089" cy="369332"/>
              </a:xfrm>
              <a:prstGeom prst="rect">
                <a:avLst/>
              </a:prstGeom>
              <a:blipFill>
                <a:blip r:embed="rId12"/>
                <a:stretch>
                  <a:fillRect l="-15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2154" y="1035865"/>
                <a:ext cx="17297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4" y="1035865"/>
                <a:ext cx="1729769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encryption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Correctness requirement:</a:t>
                </a:r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b="0" i="0" dirty="0" smtClean="0">
                  <a:latin typeface="Cambria Math" panose="02040503050406030204" pitchFamily="18" charset="0"/>
                </a:endParaRPr>
              </a:p>
              <a:p>
                <a:endParaRPr lang="nb-NO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1" y="1295400"/>
                <a:ext cx="5512228" cy="4724400"/>
              </a:xfrm>
            </p:spPr>
            <p:txBody>
              <a:bodyPr/>
              <a:lstStyle/>
              <a:p>
                <a:endParaRPr lang="en-US" b="1" dirty="0" smtClean="0"/>
              </a:p>
              <a:p>
                <a:endParaRPr lang="en-US" b="1" dirty="0"/>
              </a:p>
              <a:p>
                <a:endParaRPr lang="en-US" b="1" dirty="0" smtClean="0"/>
              </a:p>
              <a:p>
                <a:endParaRPr lang="en-US" b="1" dirty="0"/>
              </a:p>
              <a:p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sz="2200" b="1" dirty="0" smtClean="0"/>
                  <a:t>Possible </a:t>
                </a:r>
                <a:r>
                  <a:rPr lang="en-US" sz="2200" b="1" dirty="0"/>
                  <a:t>privacy security goals</a:t>
                </a:r>
                <a:r>
                  <a:rPr lang="en-US" sz="2200" b="1" dirty="0" smtClean="0"/>
                  <a:t>:</a:t>
                </a:r>
                <a:endParaRPr lang="en-US" sz="2200" b="1" dirty="0"/>
              </a:p>
              <a:p>
                <a:pPr lvl="1">
                  <a:buFontTx/>
                  <a:buChar char="-"/>
                </a:pPr>
                <a:r>
                  <a:rPr lang="en-US" sz="2200" dirty="0" smtClean="0"/>
                  <a:t>Hard </a:t>
                </a:r>
                <a:r>
                  <a:rPr lang="en-US" sz="2200" dirty="0"/>
                  <a:t>to recover </a:t>
                </a:r>
                <a14:m>
                  <m:oMath xmlns:m="http://schemas.openxmlformats.org/officeDocument/2006/math">
                    <m:r>
                      <a:rPr lang="nb-NO" sz="22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200" dirty="0"/>
                  <a:t> from </a:t>
                </a:r>
                <a14:m>
                  <m:oMath xmlns:m="http://schemas.openxmlformats.org/officeDocument/2006/math">
                    <m:r>
                      <a:rPr lang="nb-NO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nb-NO" sz="2200" dirty="0" smtClean="0"/>
              </a:p>
              <a:p>
                <a:pPr lvl="1">
                  <a:buFontTx/>
                  <a:buChar char="-"/>
                </a:pPr>
                <a:r>
                  <a:rPr lang="en-US" sz="2200" dirty="0"/>
                  <a:t>Hard to recover </a:t>
                </a:r>
                <a14:m>
                  <m:oMath xmlns:m="http://schemas.openxmlformats.org/officeDocument/2006/math">
                    <m:r>
                      <a:rPr lang="nb-NO" sz="2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/>
                  <a:t> from </a:t>
                </a:r>
                <a14:m>
                  <m:oMath xmlns:m="http://schemas.openxmlformats.org/officeDocument/2006/math">
                    <m:r>
                      <a:rPr lang="nb-NO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nb-NO" sz="2200" dirty="0"/>
              </a:p>
              <a:p>
                <a:pPr lvl="1">
                  <a:buFontTx/>
                  <a:buChar char="-"/>
                </a:pPr>
                <a:r>
                  <a:rPr lang="en-US" sz="2200" dirty="0" smtClean="0"/>
                  <a:t>Hard </a:t>
                </a:r>
                <a:r>
                  <a:rPr lang="en-US" sz="2200" dirty="0"/>
                  <a:t>to learn </a:t>
                </a:r>
                <a:r>
                  <a:rPr lang="en-US" sz="2200" dirty="0" smtClean="0"/>
                  <a:t>any </a:t>
                </a:r>
                <a:r>
                  <a:rPr lang="en-US" sz="2200" dirty="0"/>
                  <a:t>bit of </a:t>
                </a:r>
                <a14:m>
                  <m:oMath xmlns:m="http://schemas.openxmlformats.org/officeDocument/2006/math">
                    <m:r>
                      <a:rPr lang="nb-NO" sz="2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/>
                  <a:t> from </a:t>
                </a:r>
                <a14:m>
                  <m:oMath xmlns:m="http://schemas.openxmlformats.org/officeDocument/2006/math">
                    <m:r>
                      <a:rPr lang="nb-NO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200" dirty="0"/>
              </a:p>
              <a:p>
                <a:pPr lvl="1">
                  <a:buFontTx/>
                  <a:buChar char="-"/>
                </a:pPr>
                <a:r>
                  <a:rPr lang="en-US" sz="2200" dirty="0" smtClean="0"/>
                  <a:t>Hard </a:t>
                </a:r>
                <a:r>
                  <a:rPr lang="en-US" sz="2200" dirty="0"/>
                  <a:t>to learn </a:t>
                </a:r>
                <a:r>
                  <a:rPr lang="en-US" sz="2200" dirty="0" smtClean="0"/>
                  <a:t>parity of </a:t>
                </a:r>
                <a14:m>
                  <m:oMath xmlns:m="http://schemas.openxmlformats.org/officeDocument/2006/math">
                    <m:r>
                      <a:rPr lang="nb-NO" sz="2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 smtClean="0"/>
                  <a:t> from </a:t>
                </a:r>
                <a14:m>
                  <m:oMath xmlns:m="http://schemas.openxmlformats.org/officeDocument/2006/math"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  <a:p>
                <a:pPr lvl="1">
                  <a:buFontTx/>
                  <a:buChar char="-"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…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1" y="1295400"/>
                <a:ext cx="5512228" cy="4724400"/>
              </a:xfrm>
              <a:blipFill>
                <a:blip r:embed="rId4"/>
                <a:stretch>
                  <a:fillRect l="-1438" b="-9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154444"/>
                <a:ext cx="29678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154444"/>
                <a:ext cx="2967864" cy="369332"/>
              </a:xfrm>
              <a:prstGeom prst="rect">
                <a:avLst/>
              </a:prstGeom>
              <a:blipFill>
                <a:blip r:embed="rId5"/>
                <a:stretch>
                  <a:fillRect l="-3491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1939" y="1785112"/>
                <a:ext cx="2150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785112"/>
                <a:ext cx="2150076" cy="369332"/>
              </a:xfrm>
              <a:prstGeom prst="rect">
                <a:avLst/>
              </a:prstGeom>
              <a:blipFill>
                <a:blip r:embed="rId6"/>
                <a:stretch>
                  <a:fillRect l="-481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1939" y="2760031"/>
                <a:ext cx="20631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760031"/>
                <a:ext cx="2063129" cy="369332"/>
              </a:xfrm>
              <a:prstGeom prst="rect">
                <a:avLst/>
              </a:prstGeom>
              <a:blipFill>
                <a:blip r:embed="rId7"/>
                <a:stretch>
                  <a:fillRect l="-5015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8087" y="1251308"/>
                <a:ext cx="5953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87" y="1251308"/>
                <a:ext cx="5953489" cy="369332"/>
              </a:xfrm>
              <a:prstGeom prst="rect">
                <a:avLst/>
              </a:prstGeom>
              <a:blipFill>
                <a:blip r:embed="rId8"/>
                <a:stretch>
                  <a:fillRect l="-174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939" y="3124370"/>
                <a:ext cx="3031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3124370"/>
                <a:ext cx="3031279" cy="369332"/>
              </a:xfrm>
              <a:prstGeom prst="rect">
                <a:avLst/>
              </a:prstGeom>
              <a:blipFill>
                <a:blip r:embed="rId9"/>
                <a:stretch>
                  <a:fillRect l="-3414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48087" y="1739923"/>
                <a:ext cx="669151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nb-NO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87" y="1739923"/>
                <a:ext cx="6691512" cy="369332"/>
              </a:xfrm>
              <a:prstGeom prst="rect">
                <a:avLst/>
              </a:prstGeom>
              <a:blipFill>
                <a:blip r:embed="rId10"/>
                <a:stretch>
                  <a:fillRect l="-15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8086" y="2220486"/>
                <a:ext cx="66915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4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YES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NO</m:t>
                          </m:r>
                        </m:e>
                      </m:d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86" y="2220486"/>
                <a:ext cx="6691513" cy="369332"/>
              </a:xfrm>
              <a:prstGeom prst="rect">
                <a:avLst/>
              </a:prstGeom>
              <a:blipFill>
                <a:blip r:embed="rId11"/>
                <a:stretch>
                  <a:fillRect l="-15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48086" y="2723348"/>
                <a:ext cx="6621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1,…,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86" y="2723348"/>
                <a:ext cx="6621089" cy="369332"/>
              </a:xfrm>
              <a:prstGeom prst="rect">
                <a:avLst/>
              </a:prstGeom>
              <a:blipFill>
                <a:blip r:embed="rId12"/>
                <a:stretch>
                  <a:fillRect l="-15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2154" y="1035865"/>
                <a:ext cx="17297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4" y="1035865"/>
                <a:ext cx="1729769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nb-NO" dirty="0" err="1" smtClean="0"/>
              <a:t>Historical</a:t>
            </a:r>
            <a:r>
              <a:rPr lang="nb-NO" dirty="0" smtClean="0"/>
              <a:t> </a:t>
            </a:r>
            <a:r>
              <a:rPr lang="nb-NO" dirty="0" err="1" smtClean="0"/>
              <a:t>encryption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0863" y="333375"/>
            <a:ext cx="11136312" cy="457200"/>
          </a:xfrm>
        </p:spPr>
        <p:txBody>
          <a:bodyPr/>
          <a:lstStyle/>
          <a:p>
            <a:r>
              <a:rPr lang="nb-NO" dirty="0" smtClean="0"/>
              <a:t>Ceasar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287" y="1054340"/>
            <a:ext cx="11346292" cy="2050809"/>
          </a:xfrm>
        </p:spPr>
        <p:txBody>
          <a:bodyPr>
            <a:noAutofit/>
          </a:bodyPr>
          <a:lstStyle/>
          <a:p>
            <a:r>
              <a:rPr lang="pt-BR" sz="2700" b="1" spc="600" dirty="0" smtClean="0">
                <a:solidFill>
                  <a:schemeClr val="accent5">
                    <a:lumMod val="50000"/>
                  </a:schemeClr>
                </a:solidFill>
              </a:rPr>
              <a:t>a b c d e f g h i j k l m n o p q r s t u v w x y z</a:t>
            </a:r>
          </a:p>
          <a:p>
            <a:endParaRPr lang="pt-BR" sz="2700" b="1" spc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700" b="1" spc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700" b="1" spc="600" dirty="0">
                <a:solidFill>
                  <a:srgbClr val="FF0000"/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b-NO" sz="2700" spc="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07393" y="4820633"/>
            <a:ext cx="79513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wkh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idu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glvwdqfh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 </a:t>
            </a:r>
            <a:r>
              <a:rPr lang="en-US" dirty="0" err="1" smtClean="0">
                <a:solidFill>
                  <a:srgbClr val="FF0000"/>
                </a:solidFill>
              </a:rPr>
              <a:t>kholfrswhu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vnlpphg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grzq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ehwzhhq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wkh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urriv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kryhuhg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iru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lqvwdqw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olnh</a:t>
            </a:r>
            <a:r>
              <a:rPr lang="en-US" dirty="0">
                <a:solidFill>
                  <a:srgbClr val="FF0000"/>
                </a:solidFill>
              </a:rPr>
              <a:t> d </a:t>
            </a:r>
            <a:r>
              <a:rPr lang="en-US" dirty="0" err="1" smtClean="0">
                <a:solidFill>
                  <a:srgbClr val="FF0000"/>
                </a:solidFill>
              </a:rPr>
              <a:t>eoxherwwoh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dqg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gduwhg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dzdb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djdlq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zlwk</a:t>
            </a:r>
            <a:r>
              <a:rPr lang="en-US" dirty="0" smtClean="0">
                <a:solidFill>
                  <a:srgbClr val="FF0000"/>
                </a:solidFill>
              </a:rPr>
              <a:t> d </a:t>
            </a:r>
            <a:r>
              <a:rPr lang="en-US" dirty="0" err="1">
                <a:solidFill>
                  <a:srgbClr val="FF0000"/>
                </a:solidFill>
              </a:rPr>
              <a:t>fxuylqj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ioljkw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Lw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zdv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wkh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srolfh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sdwuro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vqrrslqj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lqwr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shrsoh'v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zlqgrzv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7393" y="3656699"/>
            <a:ext cx="756530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the far distance a helicopter skimmed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down between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roofs, hovered for an instant like a bluebottle, and darted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away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again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with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curving flight. It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police patrol, snooping into people's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windows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5565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787443" y="2535983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700" b="1" spc="600" dirty="0" smtClean="0">
                <a:solidFill>
                  <a:srgbClr val="FCB4AA"/>
                </a:solidFill>
              </a:rPr>
              <a:t>a</a:t>
            </a:r>
            <a:endParaRPr lang="en-US" sz="2700" spc="600" dirty="0">
              <a:solidFill>
                <a:srgbClr val="FCB4AA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19380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>
            <a:off x="163195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10709704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276975" y="1520944"/>
            <a:ext cx="5154827" cy="1069856"/>
            <a:chOff x="6276975" y="1520944"/>
            <a:chExt cx="5154827" cy="1069856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10244352" y="1520944"/>
              <a:ext cx="1187450" cy="1069856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6975" y="1851412"/>
              <a:ext cx="819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1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0863" y="333375"/>
            <a:ext cx="11136312" cy="457200"/>
          </a:xfrm>
        </p:spPr>
        <p:txBody>
          <a:bodyPr/>
          <a:lstStyle/>
          <a:p>
            <a:r>
              <a:rPr lang="nb-NO" dirty="0" err="1" smtClean="0"/>
              <a:t>Ceasar</a:t>
            </a:r>
            <a:r>
              <a:rPr lang="nb-NO" dirty="0" smtClean="0"/>
              <a:t> </a:t>
            </a:r>
            <a:r>
              <a:rPr lang="nb-NO" dirty="0" err="1" smtClean="0"/>
              <a:t>cipher</a:t>
            </a:r>
            <a:r>
              <a:rPr lang="nb-NO" dirty="0" smtClean="0"/>
              <a:t> (ROT-13)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287" y="1054340"/>
            <a:ext cx="11346292" cy="2050809"/>
          </a:xfrm>
        </p:spPr>
        <p:txBody>
          <a:bodyPr>
            <a:noAutofit/>
          </a:bodyPr>
          <a:lstStyle/>
          <a:p>
            <a:r>
              <a:rPr lang="pt-BR" sz="2700" b="1" spc="600" dirty="0" smtClean="0">
                <a:solidFill>
                  <a:schemeClr val="accent5">
                    <a:lumMod val="50000"/>
                  </a:schemeClr>
                </a:solidFill>
              </a:rPr>
              <a:t>a b c d e f g h i j k l m n o p q r s t u v w x y z</a:t>
            </a:r>
          </a:p>
          <a:p>
            <a:endParaRPr lang="pt-BR" sz="2700" b="1" spc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700" b="1" spc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700" b="1" spc="600" dirty="0">
                <a:solidFill>
                  <a:srgbClr val="FF0000"/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b-NO" sz="2700" spc="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07393" y="4802160"/>
            <a:ext cx="795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qvfgnapr</a:t>
            </a:r>
            <a:r>
              <a:rPr lang="en-US" dirty="0">
                <a:solidFill>
                  <a:srgbClr val="FF0000"/>
                </a:solidFill>
              </a:rPr>
              <a:t> n </a:t>
            </a:r>
            <a:r>
              <a:rPr lang="en-US" dirty="0" err="1">
                <a:solidFill>
                  <a:srgbClr val="FF0000"/>
                </a:solidFill>
              </a:rPr>
              <a:t>uryvpbcgre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fxvzzrq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qbja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orgjrra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ebbsf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ubirerq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sbe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vafgnag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yvxr</a:t>
            </a:r>
            <a:r>
              <a:rPr lang="en-US" dirty="0">
                <a:solidFill>
                  <a:srgbClr val="FF0000"/>
                </a:solidFill>
              </a:rPr>
              <a:t> n </a:t>
            </a:r>
            <a:r>
              <a:rPr lang="en-US" dirty="0" err="1">
                <a:solidFill>
                  <a:srgbClr val="FF0000"/>
                </a:solidFill>
              </a:rPr>
              <a:t>oyhrobggyr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naq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qnegrq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njnl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ntnva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jvgu</a:t>
            </a:r>
            <a:r>
              <a:rPr lang="en-US" dirty="0">
                <a:solidFill>
                  <a:srgbClr val="FF0000"/>
                </a:solidFill>
              </a:rPr>
              <a:t> n </a:t>
            </a:r>
            <a:r>
              <a:rPr lang="en-US" dirty="0" err="1">
                <a:solidFill>
                  <a:srgbClr val="FF0000"/>
                </a:solidFill>
              </a:rPr>
              <a:t>pheivat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syvtug</a:t>
            </a:r>
            <a:r>
              <a:rPr lang="en-US" dirty="0">
                <a:solidFill>
                  <a:srgbClr val="FF0000"/>
                </a:solidFill>
              </a:rPr>
              <a:t>. Vg </a:t>
            </a:r>
            <a:r>
              <a:rPr lang="en-US" dirty="0" err="1">
                <a:solidFill>
                  <a:srgbClr val="FF0000"/>
                </a:solidFill>
              </a:rPr>
              <a:t>jnf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cbyvpr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cngeby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fabbcvat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vagb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crbcyr'f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jvaqbjf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22325" y="15137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270000" y="14756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1784350" y="14756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07393" y="3656699"/>
            <a:ext cx="756530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the far distance a helicopter skimmed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down between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roofs, hovered for an instant like a bluebottle, and darted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away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again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with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curving flight. It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police patrol, snooping into people's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13295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Ceasar</a:t>
            </a:r>
            <a:r>
              <a:rPr lang="nb-NO" dirty="0" smtClean="0"/>
              <a:t> </a:t>
            </a:r>
            <a:r>
              <a:rPr lang="nb-NO" dirty="0" err="1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/>
            <a:r>
              <a:rPr lang="nb-NO" dirty="0"/>
              <a:t> </a:t>
            </a:r>
            <a:r>
              <a:rPr lang="nb-NO" dirty="0" smtClean="0"/>
              <a:t>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32935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329359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3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ROT-13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/>
            <a:r>
              <a:rPr lang="nb-NO" dirty="0"/>
              <a:t> </a:t>
            </a:r>
            <a:r>
              <a:rPr lang="nb-NO" dirty="0" smtClean="0"/>
              <a:t>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34923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349236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32192" y="3165535"/>
                <a:ext cx="34923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−13 </m:t>
                      </m:r>
                      <m:r>
                        <a:rPr lang="nb-NO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3165535"/>
                <a:ext cx="349236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11435" y="4303050"/>
            <a:ext cx="2561150" cy="989597"/>
            <a:chOff x="5138024" y="4272833"/>
            <a:chExt cx="2561150" cy="989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83549" y="4272833"/>
                  <a:ext cx="250690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138024" y="4831543"/>
                  <a:ext cx="25611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8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0857" y="3934600"/>
                <a:ext cx="12507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 }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57" y="3934600"/>
                <a:ext cx="125072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65129" y="4488122"/>
                <a:ext cx="29931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29" y="4488122"/>
                <a:ext cx="299312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2297" y="5041644"/>
                <a:ext cx="2810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8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97" y="5041644"/>
                <a:ext cx="2810962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ROT-K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/>
            <a:r>
              <a:rPr lang="nb-NO" dirty="0"/>
              <a:t> </a:t>
            </a:r>
            <a:r>
              <a:rPr lang="nb-NO" dirty="0" smtClean="0"/>
              <a:t>       ⁞</a:t>
            </a:r>
          </a:p>
          <a:p>
            <a:pPr marL="0" indent="0"/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33557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335579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50857" y="3934600"/>
                <a:ext cx="29097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57" y="3934600"/>
                <a:ext cx="290977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65129" y="4488122"/>
                <a:ext cx="29931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8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29" y="4488122"/>
                <a:ext cx="299312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22297" y="5041644"/>
                <a:ext cx="2810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8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97" y="5041644"/>
                <a:ext cx="281096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911435" y="4303050"/>
            <a:ext cx="2561150" cy="989597"/>
            <a:chOff x="5138024" y="4272833"/>
            <a:chExt cx="2561150" cy="989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183549" y="4272833"/>
                  <a:ext cx="250690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138024" y="4831543"/>
                  <a:ext cx="25611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8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75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 smtClean="0"/>
              <a:t>is cryptography?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81" y="2452877"/>
            <a:ext cx="829379" cy="1557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3177" y="2207062"/>
            <a:ext cx="1100429" cy="2048969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5090413" y="2161087"/>
            <a:ext cx="2185441" cy="2848508"/>
            <a:chOff x="5030453" y="1921247"/>
            <a:chExt cx="2185441" cy="284850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453" y="1921247"/>
              <a:ext cx="1961335" cy="237975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388061" y="4308090"/>
              <a:ext cx="1827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 smtClean="0"/>
                <a:t>Adversary</a:t>
              </a:r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874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ROT-K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3392" y="3198167"/>
                <a:ext cx="57125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/>
                  <a:t>=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accent2"/>
                    </a:solidFill>
                  </a:rPr>
                  <a:t>va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</a:rPr>
                  <a:t>gur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</a:rPr>
                  <a:t>sne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</a:rPr>
                  <a:t>qvfgnapr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n </a:t>
                </a:r>
                <a:r>
                  <a:rPr lang="en-US" sz="2400" dirty="0" err="1" smtClean="0">
                    <a:solidFill>
                      <a:schemeClr val="accent2"/>
                    </a:solidFill>
                  </a:rPr>
                  <a:t>uryvpbcgre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… 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198167"/>
                <a:ext cx="5712526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13" t="-9333" r="-74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5281088"/>
                  </p:ext>
                </p:extLst>
              </p:nvPr>
            </p:nvGraphicFramePr>
            <p:xfrm>
              <a:off x="6870174" y="1165968"/>
              <a:ext cx="4683126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93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437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va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gur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sne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qvfgnapr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n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uryvpbcgre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.… </a:t>
                          </a:r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wb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hvs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tof</a:t>
                          </a:r>
                          <a:r>
                            <a:rPr lang="en-US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rwghobqs o vszwqcdhsf 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…</a:t>
                          </a:r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xc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iwt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upg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sxhipcrt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p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wtaxrdeitg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 …</a:t>
                          </a:r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yd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jxu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vqh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tyijqdsu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q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xubysefjuh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 …</a:t>
                          </a:r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hm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sgd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ezq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chrszmbd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z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gdkhbnosdq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 </a:t>
                          </a:r>
                          <a:endParaRPr lang="en-US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1" dirty="0" smtClean="0">
                              <a:solidFill>
                                <a:srgbClr val="FF0000"/>
                              </a:solidFill>
                            </a:rPr>
                            <a:t>13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in the far distance a helicopter… </a:t>
                          </a:r>
                          <a:endParaRPr lang="en-US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14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jo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uif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gbs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ejtubodf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b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ifmjdpqufs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…  </a:t>
                          </a:r>
                          <a:endParaRPr lang="en-US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uz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ftq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rmd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puefmzoq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m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tqxuoabfqd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…  </a:t>
                          </a:r>
                          <a:endParaRPr lang="en-US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5281088"/>
                  </p:ext>
                </p:extLst>
              </p:nvPr>
            </p:nvGraphicFramePr>
            <p:xfrm>
              <a:off x="6870174" y="1165968"/>
              <a:ext cx="4683126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93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437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766292" b="-1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3069" r="-147" b="-1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va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gur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sne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qvfgnapr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n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uryvpbcgre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.… </a:t>
                          </a:r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wb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hvs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tof</a:t>
                          </a:r>
                          <a:r>
                            <a:rPr lang="en-US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rwghobqs o vszwqcdhsf 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…</a:t>
                          </a:r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xc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iwt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upg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sxhipcrt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p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wtaxrdeitg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 …</a:t>
                          </a:r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yd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jxu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vqh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tyijqdsu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q </a:t>
                          </a:r>
                          <a:r>
                            <a:rPr lang="en-US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xubysefjuh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 …</a:t>
                          </a:r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98361" r="-766292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hm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sgd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ezq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chrszmbd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z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gdkhbnosdq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 </a:t>
                          </a:r>
                          <a:endParaRPr lang="en-US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1" dirty="0" smtClean="0">
                              <a:solidFill>
                                <a:srgbClr val="FF0000"/>
                              </a:solidFill>
                            </a:rPr>
                            <a:t>13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in the far distance a helicopter… </a:t>
                          </a:r>
                          <a:endParaRPr lang="en-US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14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jo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uif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gbs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ejtubodf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b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ifmjdpqufs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…  </a:t>
                          </a:r>
                          <a:endParaRPr lang="en-US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uz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ftq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rmd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puefmzoq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 m </a:t>
                          </a:r>
                          <a:r>
                            <a:rPr lang="en-US" b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tqxuoabfqd</a:t>
                          </a:r>
                          <a:r>
                            <a:rPr lang="en-US" b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…  </a:t>
                          </a:r>
                          <a:endParaRPr lang="en-US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2546" y="1569358"/>
                <a:ext cx="1484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400" i="1"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46" y="1569358"/>
                <a:ext cx="148418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9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Substitution cipher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b="1" spc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b="1" spc="600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pt-BR" b="1" spc="600" dirty="0">
                <a:solidFill>
                  <a:schemeClr val="accent5">
                    <a:lumMod val="50000"/>
                  </a:schemeClr>
                </a:solidFill>
              </a:rPr>
              <a:t>b c d e f g h i j k l m n o p q r s t u v </a:t>
            </a:r>
            <a:r>
              <a:rPr lang="pt-BR" b="1" spc="600" dirty="0" smtClean="0">
                <a:solidFill>
                  <a:schemeClr val="accent5">
                    <a:lumMod val="50000"/>
                  </a:schemeClr>
                </a:solidFill>
              </a:rPr>
              <a:t>w </a:t>
            </a:r>
            <a:r>
              <a:rPr lang="pt-BR" b="1" spc="600" dirty="0">
                <a:solidFill>
                  <a:schemeClr val="accent5">
                    <a:lumMod val="50000"/>
                  </a:schemeClr>
                </a:solidFill>
              </a:rPr>
              <a:t>x y z</a:t>
            </a:r>
            <a:endParaRPr lang="nb-NO" spc="600" dirty="0"/>
          </a:p>
          <a:p>
            <a:pPr algn="ctr"/>
            <a:r>
              <a:rPr lang="nb-NO" dirty="0"/>
              <a:t>  </a:t>
            </a:r>
            <a:endParaRPr lang="nb-NO" dirty="0" smtClean="0"/>
          </a:p>
          <a:p>
            <a:r>
              <a:rPr lang="nb-NO" dirty="0"/>
              <a:t>	</a:t>
            </a:r>
            <a:r>
              <a:rPr lang="nb-NO" dirty="0" smtClean="0"/>
              <a:t>↕   </a:t>
            </a:r>
            <a:r>
              <a:rPr lang="nb-NO" dirty="0"/>
              <a:t>↕   ↕  </a:t>
            </a:r>
            <a:r>
              <a:rPr lang="nb-NO" dirty="0" smtClean="0"/>
              <a:t> ↕                                           …                                                        ↕</a:t>
            </a:r>
          </a:p>
          <a:p>
            <a:pPr algn="ctr"/>
            <a:endParaRPr lang="nb-NO" dirty="0"/>
          </a:p>
          <a:p>
            <a:pPr algn="ctr"/>
            <a:r>
              <a:rPr lang="nb-NO" b="1" spc="600" dirty="0" smtClean="0">
                <a:solidFill>
                  <a:schemeClr val="accent2"/>
                </a:solidFill>
              </a:rPr>
              <a:t>s x d y w q f m j k o i l g z b e n t u c p a r v h</a:t>
            </a:r>
            <a:endParaRPr lang="nb-NO" spc="600" dirty="0" smtClean="0">
              <a:solidFill>
                <a:schemeClr val="accent2"/>
              </a:solidFill>
            </a:endParaRPr>
          </a:p>
          <a:p>
            <a:endParaRPr lang="nb-NO" dirty="0"/>
          </a:p>
          <a:p>
            <a:r>
              <a:rPr lang="nb-NO" dirty="0" smtClean="0"/>
              <a:t> </a:t>
            </a:r>
            <a:endParaRPr lang="nb-NO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7579" y="5410401"/>
            <a:ext cx="783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jg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umw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qsn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yjtusgdw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s </a:t>
            </a:r>
            <a:r>
              <a:rPr lang="en-US" dirty="0" err="1" smtClean="0">
                <a:solidFill>
                  <a:schemeClr val="accent2"/>
                </a:solidFill>
              </a:rPr>
              <a:t>mwijdzbuwn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tojllwy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yzag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xwuawwg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umw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nzzqt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mzpwnwy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qzn</a:t>
            </a:r>
            <a:r>
              <a:rPr lang="en-US" dirty="0">
                <a:solidFill>
                  <a:schemeClr val="accent2"/>
                </a:solidFill>
              </a:rPr>
              <a:t> sg </a:t>
            </a:r>
            <a:r>
              <a:rPr lang="en-US" dirty="0" err="1">
                <a:solidFill>
                  <a:schemeClr val="accent2"/>
                </a:solidFill>
              </a:rPr>
              <a:t>jgtusgu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ijow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s </a:t>
            </a:r>
            <a:r>
              <a:rPr lang="en-US" dirty="0" err="1" smtClean="0">
                <a:solidFill>
                  <a:schemeClr val="accent2"/>
                </a:solidFill>
              </a:rPr>
              <a:t>xicwxzuuiw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sgy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ysnuwy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sasv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sfsjg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ajum</a:t>
            </a:r>
            <a:r>
              <a:rPr lang="en-US" dirty="0">
                <a:solidFill>
                  <a:schemeClr val="accent2"/>
                </a:solidFill>
              </a:rPr>
              <a:t> s </a:t>
            </a:r>
            <a:r>
              <a:rPr lang="en-US" dirty="0" err="1">
                <a:solidFill>
                  <a:schemeClr val="accent2"/>
                </a:solidFill>
              </a:rPr>
              <a:t>dcnpjgf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qijfmu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r>
              <a:rPr lang="en-US" dirty="0" err="1">
                <a:solidFill>
                  <a:schemeClr val="accent2"/>
                </a:solidFill>
              </a:rPr>
              <a:t>ju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ast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umw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bzijdw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bsunzi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tgzzbjgf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jguz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bwzbiw't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ajgyzat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579" y="4249341"/>
            <a:ext cx="748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the far distance a helicopter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skimmed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down between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roofs, hovered for an instant like a bluebottle, and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darted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away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again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with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curving flight.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It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was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police patrol, snooping into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people's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windows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6600064" y="1973424"/>
                <a:ext cx="1453819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kern="0" dirty="0" smtClean="0"/>
              </a:p>
              <a:p>
                <a:pPr marL="0" indent="0"/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0064" y="1973424"/>
                <a:ext cx="1453819" cy="9096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95414" y="2394822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14" y="2394822"/>
                <a:ext cx="129540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27680" y="2394821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680" y="2394821"/>
                <a:ext cx="219075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8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Substitution</a:t>
            </a:r>
            <a:r>
              <a:rPr lang="nb-NO" dirty="0" smtClean="0"/>
              <a:t> </a:t>
            </a:r>
            <a:r>
              <a:rPr lang="nb-NO" dirty="0" err="1" smtClean="0"/>
              <a:t>cipher</a:t>
            </a:r>
            <a:r>
              <a:rPr lang="nb-NO" dirty="0" smtClean="0"/>
              <a:t> – formal </a:t>
            </a:r>
            <a:r>
              <a:rPr lang="nb-NO" dirty="0" err="1" smtClean="0"/>
              <a:t>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nb-NO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nb-NO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permutations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nb-NO" dirty="0" smtClean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 marL="0" indent="0"/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𝑓𝑒𝑒𝑑</m:t>
                    </m:r>
                  </m:oMath>
                </a14:m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𝑢𝑝𝑝𝑧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𝑓𝑒𝑒𝑑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10553" y="1220547"/>
                <a:ext cx="2150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553" y="1220547"/>
                <a:ext cx="2150076" cy="369332"/>
              </a:xfrm>
              <a:prstGeom prst="rect">
                <a:avLst/>
              </a:prstGeom>
              <a:blipFill>
                <a:blip r:embed="rId3"/>
                <a:stretch>
                  <a:fillRect l="-511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73609" y="1589879"/>
                <a:ext cx="2195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09" y="1589879"/>
                <a:ext cx="2195601" cy="369332"/>
              </a:xfrm>
              <a:prstGeom prst="rect">
                <a:avLst/>
              </a:prstGeom>
              <a:blipFill>
                <a:blip r:embed="rId4"/>
                <a:stretch>
                  <a:fillRect l="-470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7192121"/>
                  </p:ext>
                </p:extLst>
              </p:nvPr>
            </p:nvGraphicFramePr>
            <p:xfrm>
              <a:off x="3163392" y="3398862"/>
              <a:ext cx="7853476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7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0656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14363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17290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7192121"/>
                  </p:ext>
                </p:extLst>
              </p:nvPr>
            </p:nvGraphicFramePr>
            <p:xfrm>
              <a:off x="3163392" y="3398862"/>
              <a:ext cx="7853476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7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3793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0656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14363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17290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112952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r="-102952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1923" r="-93942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048" r="-83047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9048" r="-73047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99048" r="-63047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9048" r="-53047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48980" r="-468367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3762" r="-354455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61345" r="-280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01538" r="-1129524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101538" r="-1029524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1923" t="-101538" r="-939423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048" t="-101538" r="-830476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9048" t="-101538" r="-730476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99048" t="-101538" r="-630476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9048" t="-101538" r="-530476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48980" t="-101538" r="-468367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3762" t="-101538" r="-354455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61345" t="-101538" r="-280" b="-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40343" y="2339169"/>
                <a:ext cx="44991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∣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nb-NO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400">
                          <a:latin typeface="Cambria Math" panose="02040503050406030204" pitchFamily="18" charset="0"/>
                        </a:rPr>
                        <m:t>permutation</m:t>
                      </m:r>
                      <m:r>
                        <a:rPr lang="nb-NO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43" y="2339169"/>
                <a:ext cx="4499117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7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6" y="2374684"/>
            <a:ext cx="7405097" cy="4154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49"/>
            <a:ext cx="7115175" cy="341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b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654302" y="1067336"/>
            <a:ext cx="3850762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2"/>
                </a:solidFill>
              </a:rPr>
              <a:t>jg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umw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qsn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yjtusgdw</a:t>
            </a:r>
            <a:r>
              <a:rPr lang="en-US" sz="1600" dirty="0">
                <a:solidFill>
                  <a:schemeClr val="accent2"/>
                </a:solidFill>
              </a:rPr>
              <a:t> s </a:t>
            </a:r>
            <a:r>
              <a:rPr lang="en-US" sz="1600" dirty="0" err="1">
                <a:solidFill>
                  <a:schemeClr val="accent2"/>
                </a:solidFill>
              </a:rPr>
              <a:t>mwijdzbuwn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tojllwy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yzag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xwuawwg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umw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nzzqt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mzpwnwy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qzn</a:t>
            </a:r>
            <a:r>
              <a:rPr lang="en-US" sz="1600" dirty="0">
                <a:solidFill>
                  <a:schemeClr val="accent2"/>
                </a:solidFill>
              </a:rPr>
              <a:t> sg </a:t>
            </a:r>
            <a:r>
              <a:rPr lang="en-US" sz="1600" dirty="0" err="1">
                <a:solidFill>
                  <a:schemeClr val="accent2"/>
                </a:solidFill>
              </a:rPr>
              <a:t>jgtusgu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ijow</a:t>
            </a:r>
            <a:r>
              <a:rPr lang="en-US" sz="1600" dirty="0">
                <a:solidFill>
                  <a:schemeClr val="accent2"/>
                </a:solidFill>
              </a:rPr>
              <a:t> s </a:t>
            </a:r>
            <a:r>
              <a:rPr lang="en-US" sz="1600" dirty="0" err="1">
                <a:solidFill>
                  <a:schemeClr val="accent2"/>
                </a:solidFill>
              </a:rPr>
              <a:t>xicwxzuuiw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sgy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ysnuwy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sasv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sfsjg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ajum</a:t>
            </a:r>
            <a:r>
              <a:rPr lang="en-US" sz="1600" dirty="0">
                <a:solidFill>
                  <a:schemeClr val="accent2"/>
                </a:solidFill>
              </a:rPr>
              <a:t> s </a:t>
            </a:r>
            <a:r>
              <a:rPr lang="en-US" sz="1600" dirty="0" err="1">
                <a:solidFill>
                  <a:schemeClr val="accent2"/>
                </a:solidFill>
              </a:rPr>
              <a:t>dcnpjgf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qijfmu</a:t>
            </a:r>
            <a:r>
              <a:rPr lang="en-US" sz="1600" dirty="0">
                <a:solidFill>
                  <a:schemeClr val="accent2"/>
                </a:solidFill>
              </a:rPr>
              <a:t>. </a:t>
            </a:r>
            <a:r>
              <a:rPr lang="en-US" sz="1600" dirty="0" err="1">
                <a:solidFill>
                  <a:schemeClr val="accent2"/>
                </a:solidFill>
              </a:rPr>
              <a:t>ju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ast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umw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bzijdw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bsunzi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tgzzbjgf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jguz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bwzbiw't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ajgyzat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86" y="2374684"/>
            <a:ext cx="7405097" cy="4154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kern="0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49"/>
            <a:ext cx="7115175" cy="3419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8709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654301" y="1067336"/>
            <a:ext cx="3768875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2"/>
                </a:solidFill>
              </a:rPr>
              <a:t>jg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um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qsn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yjtusgd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s 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ijdzbu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tojll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yzag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ua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ee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um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nzzqt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mzp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qzn</a:t>
            </a:r>
            <a:r>
              <a:rPr lang="en-US" sz="1600" dirty="0">
                <a:solidFill>
                  <a:schemeClr val="accent2"/>
                </a:solidFill>
              </a:rPr>
              <a:t> sg </a:t>
            </a:r>
            <a:r>
              <a:rPr lang="en-US" sz="1600" dirty="0" err="1">
                <a:solidFill>
                  <a:schemeClr val="accent2"/>
                </a:solidFill>
              </a:rPr>
              <a:t>jgtusgu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ijo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s </a:t>
            </a:r>
            <a:r>
              <a:rPr lang="en-US" sz="1600" dirty="0" err="1" smtClean="0">
                <a:solidFill>
                  <a:schemeClr val="accent2"/>
                </a:solidFill>
              </a:rPr>
              <a:t>xicexzuuie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sgy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ysnu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sasv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sfsjg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ajum</a:t>
            </a:r>
            <a:r>
              <a:rPr lang="en-US" sz="1600" dirty="0">
                <a:solidFill>
                  <a:schemeClr val="accent2"/>
                </a:solidFill>
              </a:rPr>
              <a:t> s </a:t>
            </a:r>
            <a:r>
              <a:rPr lang="en-US" sz="1600" dirty="0" err="1">
                <a:solidFill>
                  <a:schemeClr val="accent2"/>
                </a:solidFill>
              </a:rPr>
              <a:t>dcnpjgf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qijfmu</a:t>
            </a:r>
            <a:r>
              <a:rPr lang="en-US" sz="1600" dirty="0">
                <a:solidFill>
                  <a:schemeClr val="accent2"/>
                </a:solidFill>
              </a:rPr>
              <a:t>. </a:t>
            </a:r>
            <a:r>
              <a:rPr lang="en-US" sz="1600" dirty="0" err="1">
                <a:solidFill>
                  <a:schemeClr val="accent2"/>
                </a:solidFill>
              </a:rPr>
              <a:t>ju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ast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um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bzijd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bsunzi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tgzzbjgf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jguz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zbi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't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ajgyzat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86" y="2374684"/>
            <a:ext cx="7405097" cy="4154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kern="0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8709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49"/>
            <a:ext cx="7115175" cy="34194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3045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654302" y="1067336"/>
            <a:ext cx="3605101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2"/>
                </a:solidFill>
              </a:rPr>
              <a:t>jg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qsn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yjt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sgd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s 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ijdzb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tojll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yzag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ee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nzzqt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mzp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qzn</a:t>
            </a:r>
            <a:r>
              <a:rPr lang="en-US" sz="1600" dirty="0">
                <a:solidFill>
                  <a:schemeClr val="accent2"/>
                </a:solidFill>
              </a:rPr>
              <a:t> sg </a:t>
            </a:r>
            <a:r>
              <a:rPr lang="en-US" sz="1600" dirty="0" err="1" smtClean="0">
                <a:solidFill>
                  <a:schemeClr val="accent2"/>
                </a:solidFill>
              </a:rPr>
              <a:t>jgt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sg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ijo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s </a:t>
            </a:r>
            <a:r>
              <a:rPr lang="en-US" sz="1600" dirty="0" err="1" smtClean="0">
                <a:solidFill>
                  <a:schemeClr val="accent2"/>
                </a:solidFill>
              </a:rPr>
              <a:t>xicexz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tt</a:t>
            </a:r>
            <a:r>
              <a:rPr lang="en-US" sz="1600" dirty="0" err="1" smtClean="0">
                <a:solidFill>
                  <a:schemeClr val="accent2"/>
                </a:solidFill>
              </a:rPr>
              <a:t>ie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sgy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ysn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sasv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sfsjg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aj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s </a:t>
            </a:r>
            <a:r>
              <a:rPr lang="en-US" sz="1600" dirty="0" err="1">
                <a:solidFill>
                  <a:schemeClr val="accent2"/>
                </a:solidFill>
              </a:rPr>
              <a:t>dcnpjgf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qijfm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  <a:r>
              <a:rPr lang="en-US" sz="1600" dirty="0" err="1" smtClean="0">
                <a:solidFill>
                  <a:schemeClr val="accent2"/>
                </a:solidFill>
              </a:rPr>
              <a:t>j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ast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bzijd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bs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nzi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tgzzbjgf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jg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z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zbi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't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ajgyzat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kern="0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6" y="2374684"/>
            <a:ext cx="7405097" cy="4154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8709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49"/>
            <a:ext cx="7115175" cy="34194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3045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6742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7654302" y="1067336"/>
            <a:ext cx="3605101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2"/>
                </a:solidFill>
              </a:rPr>
              <a:t>jg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yjt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ta</a:t>
            </a:r>
            <a:r>
              <a:rPr lang="en-US" sz="1600" dirty="0" err="1" smtClean="0">
                <a:solidFill>
                  <a:schemeClr val="accent2"/>
                </a:solidFill>
              </a:rPr>
              <a:t>gd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ijdzb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tojll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yzag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ee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nzzqt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mzp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qzn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g </a:t>
            </a:r>
            <a:r>
              <a:rPr lang="en-US" sz="1600" dirty="0" err="1" smtClean="0">
                <a:solidFill>
                  <a:schemeClr val="accent2"/>
                </a:solidFill>
              </a:rPr>
              <a:t>jgt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ta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ijo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xicexz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tt</a:t>
            </a:r>
            <a:r>
              <a:rPr lang="en-US" sz="1600" dirty="0" err="1" smtClean="0">
                <a:solidFill>
                  <a:schemeClr val="accent2"/>
                </a:solidFill>
              </a:rPr>
              <a:t>ie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gy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v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jg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aj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dcnpjgf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qijfm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  <a:r>
              <a:rPr lang="en-US" sz="1600" dirty="0" err="1" smtClean="0">
                <a:solidFill>
                  <a:schemeClr val="accent2"/>
                </a:solidFill>
              </a:rPr>
              <a:t>j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bzijd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en-US" sz="1600" dirty="0" err="1" smtClean="0">
                <a:solidFill>
                  <a:schemeClr val="accent2"/>
                </a:solidFill>
              </a:rPr>
              <a:t>nzi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tgzzbjgf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jg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z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zbi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't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ajgyzat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kern="0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 smtClean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6" y="2374684"/>
            <a:ext cx="7405097" cy="41545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49"/>
            <a:ext cx="7115175" cy="341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8709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3045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6742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6954" y="4627528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654303" y="1067336"/>
            <a:ext cx="374337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ta</a:t>
            </a:r>
            <a:r>
              <a:rPr lang="en-US" sz="1600" dirty="0" err="1" smtClean="0">
                <a:solidFill>
                  <a:schemeClr val="accent2"/>
                </a:solidFill>
              </a:rPr>
              <a:t>gd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dzb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to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ll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yzag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ee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nzzqt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mzp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qzn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g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ta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xicexz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tt</a:t>
            </a:r>
            <a:r>
              <a:rPr lang="en-US" sz="1600" dirty="0" err="1" smtClean="0">
                <a:solidFill>
                  <a:schemeClr val="accent2"/>
                </a:solidFill>
              </a:rPr>
              <a:t>ie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gy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v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ai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dcnp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gf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fm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bzi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en-US" sz="1600" dirty="0" err="1" smtClean="0">
                <a:solidFill>
                  <a:schemeClr val="accent2"/>
                </a:solidFill>
              </a:rPr>
              <a:t>nzi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tgzzb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gf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z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zbi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't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gyzat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kern="0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 smtClean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6" y="2374684"/>
            <a:ext cx="7405097" cy="41545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49"/>
            <a:ext cx="7115175" cy="341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8709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3045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6954" y="4627528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6742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0188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7654303" y="1067336"/>
            <a:ext cx="374337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ta</a:t>
            </a:r>
            <a:r>
              <a:rPr lang="en-US" sz="1600" dirty="0" err="1" smtClean="0">
                <a:solidFill>
                  <a:schemeClr val="accent2"/>
                </a:solidFill>
              </a:rPr>
              <a:t>gd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to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ll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ag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ee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oo</a:t>
            </a:r>
            <a:r>
              <a:rPr lang="en-US" sz="1600" dirty="0" err="1" smtClean="0">
                <a:solidFill>
                  <a:schemeClr val="accent2"/>
                </a:solidFill>
              </a:rPr>
              <a:t>qt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g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ta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xicex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ott</a:t>
            </a:r>
            <a:r>
              <a:rPr lang="en-US" sz="1600" dirty="0" err="1" smtClean="0">
                <a:solidFill>
                  <a:schemeClr val="accent2"/>
                </a:solidFill>
              </a:rPr>
              <a:t>ie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gy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v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ai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dcnp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gf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fm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tg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oo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gf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eo</a:t>
            </a:r>
            <a:r>
              <a:rPr lang="en-US" sz="1600" dirty="0" err="1" smtClean="0">
                <a:solidFill>
                  <a:schemeClr val="accent2"/>
                </a:solidFill>
              </a:rPr>
              <a:t>bi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't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gy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at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kern="0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 smtClean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6" y="2374684"/>
            <a:ext cx="7405097" cy="41545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49"/>
            <a:ext cx="7115175" cy="341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8709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3045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6954" y="4627528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6742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0188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7282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7654303" y="1067336"/>
            <a:ext cx="374337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tan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ll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oo</a:t>
            </a:r>
            <a:r>
              <a:rPr lang="en-US" sz="1600" dirty="0" err="1" smtClean="0">
                <a:solidFill>
                  <a:schemeClr val="accent2"/>
                </a:solidFill>
              </a:rPr>
              <a:t>qt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tant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xicex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ott</a:t>
            </a:r>
            <a:r>
              <a:rPr lang="en-US" sz="1600" dirty="0" err="1" smtClean="0">
                <a:solidFill>
                  <a:schemeClr val="accent2"/>
                </a:solidFill>
              </a:rPr>
              <a:t>ie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an</a:t>
            </a:r>
            <a:r>
              <a:rPr lang="en-US" sz="1600" dirty="0" smtClean="0">
                <a:solidFill>
                  <a:schemeClr val="accent2"/>
                </a:solidFill>
              </a:rPr>
              <a:t>y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v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ain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dcnp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fm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>
                <a:solidFill>
                  <a:schemeClr val="accent2"/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noo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into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eo</a:t>
            </a:r>
            <a:r>
              <a:rPr lang="en-US" sz="1600" dirty="0" err="1" smtClean="0">
                <a:solidFill>
                  <a:schemeClr val="accent2"/>
                </a:solidFill>
              </a:rPr>
              <a:t>bi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't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at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70" y="1883079"/>
            <a:ext cx="1295116" cy="1269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0" y="2104584"/>
            <a:ext cx="1724640" cy="1109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92" y="3100660"/>
            <a:ext cx="674155" cy="1167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50" y="3092888"/>
            <a:ext cx="620108" cy="620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086"/>
          <a:stretch/>
        </p:blipFill>
        <p:spPr>
          <a:xfrm>
            <a:off x="4796069" y="3298086"/>
            <a:ext cx="809678" cy="829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kern="0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 smtClean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6" y="2374684"/>
            <a:ext cx="7405097" cy="41545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49"/>
            <a:ext cx="7115175" cy="341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8709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3045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6954" y="4627528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6742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0188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7282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8625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8778" y="5992633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654303" y="1067336"/>
            <a:ext cx="374337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istan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dirty="0" err="1" smtClean="0">
                <a:solidFill>
                  <a:schemeClr val="accent2"/>
                </a:solidFill>
              </a:rPr>
              <a:t>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ll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oo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tant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xicex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ott</a:t>
            </a:r>
            <a:r>
              <a:rPr lang="en-US" sz="1600" dirty="0" err="1" smtClean="0">
                <a:solidFill>
                  <a:schemeClr val="accent2"/>
                </a:solidFill>
              </a:rPr>
              <a:t>ie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an</a:t>
            </a:r>
            <a:r>
              <a:rPr lang="en-US" sz="1600" dirty="0" smtClean="0">
                <a:solidFill>
                  <a:schemeClr val="accent2"/>
                </a:solidFill>
              </a:rPr>
              <a:t>y 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v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ain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dcnp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fm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as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noo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into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eo</a:t>
            </a:r>
            <a:r>
              <a:rPr lang="en-US" sz="1600" dirty="0" err="1" smtClean="0">
                <a:solidFill>
                  <a:schemeClr val="accent2"/>
                </a:solidFill>
              </a:rPr>
              <a:t>bi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'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err="1" smtClean="0">
                <a:solidFill>
                  <a:schemeClr val="accent2"/>
                </a:solidFill>
              </a:rPr>
              <a:t>y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a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86" y="2374684"/>
            <a:ext cx="7405097" cy="41545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49"/>
            <a:ext cx="7115175" cy="3419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kern="0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 smtClean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27586"/>
                <a:ext cx="11137237" cy="50684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8709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3045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6954" y="4627528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6742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0188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2208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7282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32451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8625" y="4624145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8778" y="5992633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22897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636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475615"/>
                <a:ext cx="12954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1" y="1475614"/>
                <a:ext cx="21907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284376" y="462883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826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54303" y="1067336"/>
            <a:ext cx="3835733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istan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he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ter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dirty="0" err="1" smtClean="0">
                <a:solidFill>
                  <a:schemeClr val="accent2"/>
                </a:solidFill>
              </a:rPr>
              <a:t>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ll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ed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down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etween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roo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ho</a:t>
            </a:r>
            <a:r>
              <a:rPr lang="en-US" sz="1600" dirty="0" err="1" smtClean="0">
                <a:solidFill>
                  <a:schemeClr val="accent2"/>
                </a:solidFill>
              </a:rPr>
              <a:t>p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ed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instant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o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xicex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ott</a:t>
            </a:r>
            <a:r>
              <a:rPr lang="en-US" sz="1600" dirty="0" err="1" smtClean="0">
                <a:solidFill>
                  <a:schemeClr val="accent2"/>
                </a:solidFill>
              </a:rPr>
              <a:t>ie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da</a:t>
            </a:r>
            <a:r>
              <a:rPr lang="en-US" sz="1600" dirty="0" err="1" smtClean="0">
                <a:solidFill>
                  <a:schemeClr val="accent2"/>
                </a:solidFill>
              </a:rPr>
              <a:t>n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ted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awa</a:t>
            </a:r>
            <a:r>
              <a:rPr lang="en-US" sz="1600" dirty="0" err="1" smtClean="0">
                <a:solidFill>
                  <a:schemeClr val="accent2"/>
                </a:solidFill>
              </a:rPr>
              <a:t>v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ain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ith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dc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1600" dirty="0" err="1" smtClean="0">
                <a:solidFill>
                  <a:schemeClr val="accent2"/>
                </a:solidFill>
              </a:rPr>
              <a:t>p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qi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ht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as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err="1" smtClean="0">
                <a:solidFill>
                  <a:schemeClr val="accent2"/>
                </a:solidFill>
              </a:rPr>
              <a:t>m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600" dirty="0" err="1" smtClean="0">
                <a:solidFill>
                  <a:schemeClr val="accent2"/>
                </a:solidFill>
              </a:rPr>
              <a:t>d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atro</a:t>
            </a:r>
            <a:r>
              <a:rPr lang="en-US" sz="1600" dirty="0" err="1" smtClean="0">
                <a:solidFill>
                  <a:schemeClr val="accent2"/>
                </a:solidFill>
              </a:rPr>
              <a:t>i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noo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en-US" sz="1600" dirty="0" err="1" smtClean="0">
                <a:solidFill>
                  <a:schemeClr val="accent2"/>
                </a:solidFill>
              </a:rPr>
              <a:t>f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into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b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eo</a:t>
            </a:r>
            <a:r>
              <a:rPr lang="en-US" sz="1600" dirty="0" err="1" smtClean="0">
                <a:solidFill>
                  <a:schemeClr val="accent2"/>
                </a:solidFill>
              </a:rPr>
              <a:t>bi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1600" dirty="0" err="1" smtClean="0">
                <a:solidFill>
                  <a:schemeClr val="accent2"/>
                </a:solidFill>
              </a:rPr>
              <a:t>'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win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ows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9657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50017" y="4623437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Key space must be large enough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Ciphertext should not reveal letter frequency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message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Is this enough?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Historical approach to crypto development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Picture 2" descr="Bilderesultat for bob the buil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33" y="1449376"/>
            <a:ext cx="1518206" cy="22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professor frin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"/>
          <a:stretch/>
        </p:blipFill>
        <p:spPr bwMode="auto">
          <a:xfrm>
            <a:off x="6650584" y="1944090"/>
            <a:ext cx="1924457" cy="15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feal block cip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41" y="2826309"/>
            <a:ext cx="1598097" cy="23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rt bil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44" y="2815304"/>
            <a:ext cx="1166911" cy="23221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4" name="Picture 10" descr="Bilderesultat for tea block ciph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85" y="3037851"/>
            <a:ext cx="1289407" cy="19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32" y="1757418"/>
            <a:ext cx="1478175" cy="1674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135" y="5534408"/>
            <a:ext cx="797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build → break </a:t>
            </a:r>
            <a:r>
              <a:rPr lang="nb-NO" sz="2400" dirty="0"/>
              <a:t>→ fix </a:t>
            </a:r>
            <a:r>
              <a:rPr lang="nb-NO" sz="2400" dirty="0" smtClean="0"/>
              <a:t>→ break → fix → break → fix ...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749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 approach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Trying to make cryptography more a </a:t>
            </a:r>
            <a:r>
              <a:rPr lang="nb-NO" b="1" dirty="0" smtClean="0"/>
              <a:t>science</a:t>
            </a:r>
            <a:r>
              <a:rPr lang="nb-NO" dirty="0" smtClean="0"/>
              <a:t> than an </a:t>
            </a:r>
            <a:r>
              <a:rPr lang="nb-NO" b="1" dirty="0" smtClean="0"/>
              <a:t>art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Focus on </a:t>
            </a:r>
            <a:r>
              <a:rPr lang="nb-NO" b="1" dirty="0" smtClean="0"/>
              <a:t>formal definitions</a:t>
            </a:r>
            <a:r>
              <a:rPr lang="nb-NO" dirty="0" smtClean="0"/>
              <a:t> of security (and insecurity)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Clearly stated </a:t>
            </a:r>
            <a:r>
              <a:rPr lang="nb-NO" b="1" dirty="0" smtClean="0"/>
              <a:t>assumptions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Analysis supported by mathematical </a:t>
            </a:r>
            <a:r>
              <a:rPr lang="nb-NO" b="1" dirty="0" smtClean="0"/>
              <a:t>proofs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... but old </a:t>
            </a:r>
            <a:r>
              <a:rPr lang="en-US" dirty="0" smtClean="0"/>
              <a:t>fashioned</a:t>
            </a:r>
            <a:r>
              <a:rPr lang="nb-NO" dirty="0" smtClean="0"/>
              <a:t> </a:t>
            </a:r>
            <a:r>
              <a:rPr lang="nb-NO" b="1" dirty="0" smtClean="0"/>
              <a:t>cryptanalysis </a:t>
            </a:r>
            <a:r>
              <a:rPr lang="nb-NO" dirty="0" smtClean="0"/>
              <a:t>continues to be very important!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one-time-pad (OTP)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b="0" dirty="0" smtClean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i="1" dirty="0" smtClean="0">
                    <a:latin typeface="Cambria Math" panose="02040503050406030204" pitchFamily="18" charset="0"/>
                  </a:rPr>
                  <a:t>  </a:t>
                </a:r>
                <a:endParaRPr lang="nb-NO" i="1" dirty="0">
                  <a:latin typeface="Cambria Math" panose="02040503050406030204" pitchFamily="18" charset="0"/>
                </a:endParaRPr>
              </a:p>
              <a:p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 algn="just"/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28438" y="1519315"/>
            <a:ext cx="2469972" cy="943749"/>
            <a:chOff x="4343850" y="2248712"/>
            <a:chExt cx="2469972" cy="943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343850" y="2248712"/>
                  <a:ext cx="21500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850" y="2248712"/>
                  <a:ext cx="215007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343850" y="2823129"/>
                  <a:ext cx="24699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850" y="2823129"/>
                  <a:ext cx="246997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98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992688" y="1519315"/>
            <a:ext cx="2373663" cy="943749"/>
            <a:chOff x="8018783" y="2248712"/>
            <a:chExt cx="2373663" cy="943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018783" y="2248712"/>
                  <a:ext cx="2195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783" y="2248712"/>
                  <a:ext cx="219560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722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18783" y="2823129"/>
                  <a:ext cx="237366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783" y="2823129"/>
                  <a:ext cx="237366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359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3955773" y="3764576"/>
            <a:ext cx="2776011" cy="1477328"/>
            <a:chOff x="3955773" y="3764576"/>
            <a:chExt cx="2776011" cy="1477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378034" y="3764576"/>
                  <a:ext cx="3537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034" y="3764576"/>
                  <a:ext cx="35375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7241" r="-1724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3955773" y="3764576"/>
              <a:ext cx="2731320" cy="1477328"/>
              <a:chOff x="3955773" y="3764576"/>
              <a:chExt cx="2731320" cy="14773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955773" y="3764576"/>
                    <a:ext cx="2216441" cy="14773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nb-NO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0101100100</m:t>
                          </m:r>
                        </m:oMath>
                      </m:oMathPara>
                    </a14:m>
                    <a:endParaRPr lang="nb-NO" sz="2400" b="0" i="1" dirty="0" smtClean="0">
                      <a:solidFill>
                        <a:schemeClr val="accent2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1110001101</m:t>
                          </m:r>
                        </m:oMath>
                        <m:oMath xmlns:m="http://schemas.openxmlformats.org/officeDocument/2006/math"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−−−−−−−−−</m:t>
                          </m:r>
                        </m:oMath>
                        <m:oMath xmlns:m="http://schemas.openxmlformats.org/officeDocument/2006/math"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1011101001</m:t>
                          </m:r>
                        </m:oMath>
                      </m:oMathPara>
                    </a14:m>
                    <a:endParaRPr lang="en-US" sz="2400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773" y="3764576"/>
                    <a:ext cx="2216441" cy="147732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571" r="-275" b="-16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378034" y="4186972"/>
                    <a:ext cx="3090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8034" y="4186972"/>
                    <a:ext cx="309059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9608" r="-1764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378034" y="4872572"/>
                    <a:ext cx="28283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8034" y="4872572"/>
                    <a:ext cx="282834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1277" r="-17021"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oup 20"/>
          <p:cNvGrpSpPr/>
          <p:nvPr/>
        </p:nvGrpSpPr>
        <p:grpSpPr>
          <a:xfrm>
            <a:off x="7931816" y="3764576"/>
            <a:ext cx="2921890" cy="1478084"/>
            <a:chOff x="7931816" y="3764576"/>
            <a:chExt cx="2921890" cy="1478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31816" y="3765332"/>
                  <a:ext cx="2216441" cy="14773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1011101001</m:t>
                        </m:r>
                      </m:oMath>
                    </m:oMathPara>
                  </a14:m>
                  <a:endParaRPr lang="nb-NO" sz="2400" b="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1110001101</m:t>
                        </m:r>
                      </m:oMath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−−−−−−−−−</m:t>
                        </m:r>
                      </m:oMath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0101100100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816" y="3765332"/>
                  <a:ext cx="2216441" cy="1477328"/>
                </a:xfrm>
                <a:prstGeom prst="rect">
                  <a:avLst/>
                </a:prstGeom>
                <a:blipFill>
                  <a:blip r:embed="rId11"/>
                  <a:stretch>
                    <a:fillRect l="-3297" r="-549" b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530952" y="3764576"/>
                  <a:ext cx="28283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0952" y="3764576"/>
                  <a:ext cx="28283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3913" r="-1739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530952" y="4186972"/>
                  <a:ext cx="3090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0952" y="4186972"/>
                  <a:ext cx="30905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2000" r="-18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499956" y="4872572"/>
                  <a:ext cx="35375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9956" y="4872572"/>
                  <a:ext cx="353750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7241" r="-17241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34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one-time-pad (OTP)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b="0" dirty="0" smtClean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i="1" dirty="0">
                    <a:latin typeface="Cambria Math" panose="02040503050406030204" pitchFamily="18" charset="0"/>
                  </a:rPr>
                  <a:t>  </a:t>
                </a:r>
              </a:p>
              <a:p>
                <a:endParaRPr lang="nb-NO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  <a:p>
                <a:pPr algn="just"/>
                <a:endParaRPr lang="nb-NO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 =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1067501" y="3214256"/>
            <a:ext cx="10422025" cy="11361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Theorem: </a:t>
            </a:r>
            <a:r>
              <a:rPr lang="nb-NO" sz="2400" dirty="0" smtClean="0"/>
              <a:t>The OTP encryption scheme has </a:t>
            </a:r>
            <a:r>
              <a:rPr lang="nb-NO" sz="2400" b="1" dirty="0" smtClean="0"/>
              <a:t>one-time </a:t>
            </a:r>
            <a:r>
              <a:rPr lang="nb-NO" sz="2400" b="1" dirty="0" err="1" smtClean="0"/>
              <a:t>perfect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privacy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 bwMode="auto">
              <a:xfrm>
                <a:off x="1067501" y="4461165"/>
                <a:ext cx="10422025" cy="228982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Definition (Shannon 1949): </a:t>
                </a:r>
                <a:r>
                  <a:rPr lang="en-US" sz="2400" dirty="0" smtClean="0"/>
                  <a:t>An encryption scheme has </a:t>
                </a:r>
                <a:r>
                  <a:rPr lang="nb-NO" sz="2400" b="1" dirty="0" smtClean="0"/>
                  <a:t>one-time perfect privacy</a:t>
                </a:r>
                <a:r>
                  <a:rPr lang="nb-NO" sz="2400" dirty="0"/>
                  <a:t> </a:t>
                </a:r>
                <a:r>
                  <a:rPr lang="nb-NO" sz="2400" dirty="0" smtClean="0"/>
                  <a:t>if for any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 smtClean="0"/>
                  <a:t> and any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40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7501" y="4461165"/>
                <a:ext cx="10422025" cy="2289822"/>
              </a:xfrm>
              <a:prstGeom prst="roundRect">
                <a:avLst/>
              </a:prstGeom>
              <a:blipFill rotWithShape="0">
                <a:blip r:embed="rId4"/>
                <a:stretch>
                  <a:fillRect r="-233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128438" y="1519315"/>
            <a:ext cx="2469972" cy="943749"/>
            <a:chOff x="4343850" y="2248712"/>
            <a:chExt cx="2469972" cy="943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343850" y="2248712"/>
                  <a:ext cx="21500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850" y="2248712"/>
                  <a:ext cx="215007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343850" y="2823129"/>
                  <a:ext cx="24699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850" y="2823129"/>
                  <a:ext cx="246997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198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992688" y="1519315"/>
            <a:ext cx="2373663" cy="943749"/>
            <a:chOff x="8018783" y="2248712"/>
            <a:chExt cx="2373663" cy="943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018783" y="2248712"/>
                  <a:ext cx="2195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783" y="2248712"/>
                  <a:ext cx="219560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722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018783" y="2823129"/>
                  <a:ext cx="237366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783" y="2823129"/>
                  <a:ext cx="237366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359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72859" y="6108010"/>
                <a:ext cx="10387566" cy="52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(probability taken over the random choice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2000" dirty="0" smtClean="0"/>
                  <a:t> and the random coins used by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000" dirty="0" smtClean="0"/>
                  <a:t> (if any))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59" y="6108010"/>
                <a:ext cx="10387566" cy="527067"/>
              </a:xfrm>
              <a:prstGeom prst="rect">
                <a:avLst/>
              </a:prstGeom>
              <a:blipFill>
                <a:blip r:embed="rId9"/>
                <a:stretch>
                  <a:fillRect l="-587" r="-587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3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(One-time) perfect secrecy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162373"/>
                <a:ext cx="11137237" cy="291368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From adversary's POV the ciphertext is </a:t>
                </a:r>
                <a:r>
                  <a:rPr lang="nb-NO" i="1" dirty="0" smtClean="0"/>
                  <a:t>uniformily </a:t>
                </a:r>
                <a:r>
                  <a:rPr lang="nb-NO" dirty="0" smtClean="0"/>
                  <a:t>distributed 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dirty="0" smtClean="0"/>
                  <a:t> cannot give </a:t>
                </a:r>
                <a:r>
                  <a:rPr lang="nb-NO" i="1" dirty="0" smtClean="0"/>
                  <a:t>any</a:t>
                </a:r>
                <a:r>
                  <a:rPr lang="nb-NO" dirty="0" smtClean="0"/>
                  <a:t> information about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b-NO" dirty="0" smtClean="0"/>
                  <a:t>!</a:t>
                </a: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162373"/>
                <a:ext cx="11137237" cy="2913684"/>
              </a:xfrm>
              <a:blipFill rotWithShape="0">
                <a:blip r:embed="rId2"/>
                <a:stretch>
                  <a:fillRect l="-712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786524"/>
                  </p:ext>
                </p:extLst>
              </p:nvPr>
            </p:nvGraphicFramePr>
            <p:xfrm>
              <a:off x="1121929" y="2377440"/>
              <a:ext cx="4747633" cy="4480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392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42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9413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1" i="0" smtClean="0">
                                    <a:latin typeface="Cambria Math" panose="02040503050406030204" pitchFamily="18" charset="0"/>
                                  </a:rPr>
                                  <m:t>𝐏𝐫𝐨𝐛</m:t>
                                </m:r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nb-NO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  <m:r>
                                  <a:rPr lang="nb-NO" sz="2400" b="1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24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𝟏𝟎𝟏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786524"/>
                  </p:ext>
                </p:extLst>
              </p:nvPr>
            </p:nvGraphicFramePr>
            <p:xfrm>
              <a:off x="1121929" y="2377440"/>
              <a:ext cx="4747633" cy="4480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39223"/>
                    <a:gridCol w="1014272"/>
                    <a:gridCol w="2194138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r="-208696" b="-8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2410" r="-218072" b="-8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389" r="-556" b="-88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00000" r="-208696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2410" t="-100000" r="-218072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389" t="-100000" r="-556" b="-78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200000" r="-208696" b="-6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2410" t="-200000" r="-218072" b="-6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389" t="-200000" r="-556" b="-68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00000" r="-208696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2410" t="-300000" r="-218072" b="-5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389" t="-300000" r="-556" b="-58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400000" r="-208696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2410" t="-400000" r="-218072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389" t="-400000" r="-556" b="-48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500000" r="-208696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2410" t="-500000" r="-218072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389" t="-500000" r="-556" b="-38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600000" r="-208696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2410" t="-600000" r="-218072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389" t="-600000" r="-556" b="-28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700000" r="-208696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2410" t="-700000" r="-2180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389" t="-700000" r="-556" b="-18000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444444" r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52410" t="-444444" r="-218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389" t="-444444" r="-5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3114745"/>
                  </p:ext>
                </p:extLst>
              </p:nvPr>
            </p:nvGraphicFramePr>
            <p:xfrm>
              <a:off x="6616056" y="2377440"/>
              <a:ext cx="4659602" cy="411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06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54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5345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1" i="0" smtClean="0">
                                    <a:latin typeface="Cambria Math" panose="02040503050406030204" pitchFamily="18" charset="0"/>
                                  </a:rPr>
                                  <m:t>𝐏𝐫𝐨𝐛</m:t>
                                </m:r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nb-NO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  <m:r>
                                  <a:rPr lang="nb-NO" sz="2400" b="1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24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3114745"/>
                  </p:ext>
                </p:extLst>
              </p:nvPr>
            </p:nvGraphicFramePr>
            <p:xfrm>
              <a:off x="6616056" y="2377440"/>
              <a:ext cx="4659602" cy="411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0683"/>
                    <a:gridCol w="995465"/>
                    <a:gridCol w="2153454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r="-209274" b="-8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2147" r="-218405" b="-8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102" r="-565" b="-8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100000" r="-209274" b="-7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2147" t="-100000" r="-218405" b="-7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102" t="-100000" r="-565" b="-7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200000" r="-209274" b="-6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2147" t="-200000" r="-218405" b="-6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102" t="-200000" r="-565" b="-6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00000" r="-209274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2147" t="-300000" r="-218405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102" t="-300000" r="-565" b="-5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400000" r="-209274" b="-4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2147" t="-400000" r="-218405" b="-4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102" t="-400000" r="-565" b="-4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500000" r="-209274" b="-3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2147" t="-500000" r="-218405" b="-3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102" t="-500000" r="-565" b="-3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600000" r="-209274" b="-2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2147" t="-600000" r="-218405" b="-2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102" t="-600000" r="-565" b="-2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700000" r="-209274" b="-1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2147" t="-700000" r="-218405" b="-1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102" t="-700000" r="-565" b="-1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800000" r="-209274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52147" t="-800000" r="-218405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6102" t="-800000" r="-565" b="-2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82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OTP one-time perfect privacy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 bwMode="auto">
              <a:xfrm>
                <a:off x="725756" y="1745879"/>
                <a:ext cx="10644972" cy="157706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An encryption scheme has </a:t>
                </a:r>
                <a:r>
                  <a:rPr lang="nb-NO" b="1" dirty="0" smtClean="0"/>
                  <a:t>one-time perfect privacy</a:t>
                </a:r>
                <a:r>
                  <a:rPr lang="nb-NO" dirty="0"/>
                  <a:t> </a:t>
                </a:r>
                <a:r>
                  <a:rPr lang="nb-NO" dirty="0" smtClean="0"/>
                  <a:t>if for </a:t>
                </a:r>
                <a:r>
                  <a:rPr lang="nb-NO" dirty="0" err="1" smtClean="0"/>
                  <a:t>any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any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nb-NO" dirty="0" smtClean="0"/>
              </a:p>
              <a:p>
                <a:pPr indent="0">
                  <a:spcBef>
                    <a:spcPct val="0"/>
                  </a:spcBef>
                </a:pPr>
                <a:endParaRPr lang="en-US" dirty="0" smtClean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indent="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dirty="0" smtClean="0"/>
                  <a:t>with probability </a:t>
                </a:r>
                <a:r>
                  <a:rPr lang="en-US" dirty="0"/>
                  <a:t>taken over the random choice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←"/>
                        <m:vertJc m:val="bot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the random coins used by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 (if any))</a:t>
                </a: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756" y="1745879"/>
                <a:ext cx="10644972" cy="157706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1565" y="4292136"/>
                <a:ext cx="70001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1" dirty="0" err="1" smtClean="0"/>
                  <a:t>Need</a:t>
                </a:r>
                <a:r>
                  <a:rPr lang="nb-NO" sz="2400" b="1" dirty="0" smtClean="0"/>
                  <a:t> to show:</a:t>
                </a:r>
                <a:r>
                  <a:rPr lang="nb-NO" sz="2400" b="0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65" y="4292136"/>
                <a:ext cx="7000186" cy="369332"/>
              </a:xfrm>
              <a:prstGeom prst="rect">
                <a:avLst/>
              </a:prstGeom>
              <a:blipFill>
                <a:blip r:embed="rId3"/>
                <a:stretch>
                  <a:fillRect l="-2700" t="-22951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51565" y="3621114"/>
                <a:ext cx="29882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2400" b="1" dirty="0" smtClean="0"/>
                  <a:t>Fix: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65" y="3621114"/>
                <a:ext cx="2988254" cy="369332"/>
              </a:xfrm>
              <a:prstGeom prst="rect">
                <a:avLst/>
              </a:prstGeom>
              <a:blipFill>
                <a:blip r:embed="rId4"/>
                <a:stretch>
                  <a:fillRect l="-6327" t="-22951" r="-408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1384" y="5200224"/>
                <a:ext cx="22456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84" y="5200224"/>
                <a:ext cx="2245678" cy="369332"/>
              </a:xfrm>
              <a:prstGeom prst="rect">
                <a:avLst/>
              </a:prstGeom>
              <a:blipFill>
                <a:blip r:embed="rId5"/>
                <a:stretch>
                  <a:fillRect l="-217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67170" y="5154056"/>
                <a:ext cx="27450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70" y="5154056"/>
                <a:ext cx="2745047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2954" y="5144221"/>
                <a:ext cx="203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54" y="5144221"/>
                <a:ext cx="2034596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148286" y="4962774"/>
                <a:ext cx="91672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286" y="4962774"/>
                <a:ext cx="916726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621384" y="6097061"/>
            <a:ext cx="6740294" cy="461665"/>
            <a:chOff x="1586913" y="5432045"/>
            <a:chExt cx="6740294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86913" y="5478213"/>
                  <a:ext cx="26624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func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913" y="5478213"/>
                  <a:ext cx="266245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015329" y="5432045"/>
                  <a:ext cx="25324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nb-NO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sz="2400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5329" y="5432045"/>
                  <a:ext cx="2532425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6285494" y="5432045"/>
                  <a:ext cx="204171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b-NO" sz="24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nb-NO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nb-NO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494" y="5432045"/>
                  <a:ext cx="2041713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148286" y="5909643"/>
                <a:ext cx="91672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286" y="5909643"/>
                <a:ext cx="916726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 bwMode="auto">
          <a:xfrm>
            <a:off x="725756" y="1013646"/>
            <a:ext cx="10644972" cy="5993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Theorem: </a:t>
            </a:r>
            <a:r>
              <a:rPr lang="nb-NO" dirty="0" smtClean="0"/>
              <a:t>The OTP encryption scheme has </a:t>
            </a:r>
            <a:r>
              <a:rPr lang="nb-NO" b="1" dirty="0" smtClean="0"/>
              <a:t>one-time </a:t>
            </a:r>
            <a:r>
              <a:rPr lang="nb-NO" b="1" dirty="0" err="1" smtClean="0"/>
              <a:t>perfect</a:t>
            </a:r>
            <a:r>
              <a:rPr lang="nb-NO" b="1" dirty="0" smtClean="0"/>
              <a:t> </a:t>
            </a:r>
            <a:r>
              <a:rPr lang="nb-NO" b="1" dirty="0" err="1" smtClean="0"/>
              <a:t>privacy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578892" y="6143229"/>
            <a:ext cx="108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QED</a:t>
            </a:r>
          </a:p>
        </p:txBody>
      </p:sp>
    </p:spTree>
    <p:extLst>
      <p:ext uri="{BB962C8B-B14F-4D97-AF65-F5344CB8AC3E}">
        <p14:creationId xmlns:p14="http://schemas.microsoft.com/office/powerpoint/2010/main" val="16293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3" grpId="0"/>
      <p:bldP spid="14" grpId="0"/>
      <p:bldP spid="15" grpId="0"/>
      <p:bldP spid="19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One-time pad – perfect?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OTP gives perfect privacy…for </a:t>
                </a:r>
                <a:r>
                  <a:rPr lang="en-US" i="1" dirty="0" smtClean="0"/>
                  <a:t>one</a:t>
                </a:r>
                <a:r>
                  <a:rPr lang="en-US" dirty="0" smtClean="0"/>
                  <a:t>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What happens if you reuse the same key for two messages?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dirty="0" smtClean="0"/>
              </a:p>
              <a:p>
                <a:pPr marL="0" indent="0"/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Key is as long as the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What happens if it is </a:t>
                </a:r>
                <a:r>
                  <a:rPr lang="nb-NO" dirty="0" err="1" smtClean="0"/>
                  <a:t>shorter</a:t>
                </a:r>
                <a:r>
                  <a:rPr lang="nb-NO" dirty="0" smtClean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Key management </a:t>
                </a:r>
                <a:r>
                  <a:rPr lang="nb-NO" dirty="0" err="1" smtClean="0"/>
                  <a:t>becomes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difficult</a:t>
                </a:r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Sort of defeats the purpose</a:t>
                </a:r>
                <a:endParaRPr lang="nb-NO" dirty="0"/>
              </a:p>
              <a:p>
                <a:pPr marL="474663" lvl="1" indent="0"/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Nothing special about XOR: ROT-K also has one-time perfect privacy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Why doesn't this contradict what we </a:t>
                </a:r>
                <a:r>
                  <a:rPr lang="nb-NO" dirty="0" err="1" smtClean="0"/>
                  <a:t>saw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earlier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about</a:t>
                </a:r>
                <a:r>
                  <a:rPr lang="nb-NO" dirty="0" smtClean="0"/>
                  <a:t> ROT-K? </a:t>
                </a:r>
                <a:endParaRPr lang="nb-NO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b="-3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6420858" y="3119603"/>
                <a:ext cx="5504871" cy="1108365"/>
              </a:xfrm>
              <a:prstGeom prst="wedgeRoundRectCallout">
                <a:avLst>
                  <a:gd name="adj1" fmla="val -76016"/>
                  <a:gd name="adj2" fmla="val 37260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Theorem: </a:t>
                </a:r>
                <a:r>
                  <a:rPr lang="en-US" sz="2400" dirty="0" smtClean="0"/>
                  <a:t>No encryption scheme can have perfect secrecy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0858" y="3119603"/>
                <a:ext cx="5504871" cy="1108365"/>
              </a:xfrm>
              <a:prstGeom prst="wedgeRoundRectCallout">
                <a:avLst>
                  <a:gd name="adj1" fmla="val -76016"/>
                  <a:gd name="adj2" fmla="val 37260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2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 bwMode="auto">
          <a:xfrm>
            <a:off x="5857051" y="3231546"/>
            <a:ext cx="444708" cy="108642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974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Outline of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28801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2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more to cryptography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Zero-knowledge proofs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Fully-homomorphic encryption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Multi-party computation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0404" y="2848493"/>
                <a:ext cx="6124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404" y="2848493"/>
                <a:ext cx="612456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9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5417820" y="1207520"/>
            <a:ext cx="1295400" cy="133197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 bwMode="auto">
          <a:xfrm>
            <a:off x="6065520" y="1143000"/>
            <a:ext cx="1043940" cy="297180"/>
          </a:xfrm>
          <a:prstGeom prst="wedgeEllipseCallout">
            <a:avLst>
              <a:gd name="adj1" fmla="val -45154"/>
              <a:gd name="adj2" fmla="val 16506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Comic Sans MS" panose="030F0702030302020204" pitchFamily="66" charset="0"/>
              </a:rPr>
              <a:t>Password?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7695573" y="1206913"/>
            <a:ext cx="1295400" cy="133197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7757160" y="1080240"/>
            <a:ext cx="1043940" cy="297180"/>
          </a:xfrm>
          <a:prstGeom prst="wedgeEllipseCallout">
            <a:avLst>
              <a:gd name="adj1" fmla="val 47546"/>
              <a:gd name="adj2" fmla="val 172758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Comic Sans MS" panose="030F0702030302020204" pitchFamily="66" charset="0"/>
              </a:rPr>
              <a:t>I know it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9973326" y="1206913"/>
            <a:ext cx="1295400" cy="133197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10621026" y="1142393"/>
            <a:ext cx="1043940" cy="297180"/>
          </a:xfrm>
          <a:prstGeom prst="wedgeEllipseCallout">
            <a:avLst>
              <a:gd name="adj1" fmla="val -45154"/>
              <a:gd name="adj2" fmla="val 16506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Comic Sans MS" panose="030F0702030302020204" pitchFamily="66" charset="0"/>
              </a:rPr>
              <a:t>Welcome!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4573" r="10208" b="4314"/>
          <a:stretch/>
        </p:blipFill>
        <p:spPr>
          <a:xfrm>
            <a:off x="7017360" y="3749770"/>
            <a:ext cx="2743200" cy="1814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0" y="4804229"/>
            <a:ext cx="2710512" cy="18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security </a:t>
            </a:r>
            <a:r>
              <a:rPr lang="nb-NO" dirty="0" smtClean="0"/>
              <a:t>pyramid</a:t>
            </a:r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>
            <a:off x="2296464" y="2582378"/>
            <a:ext cx="3029447" cy="1057524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5DBFD4">
                  <a:shade val="30000"/>
                  <a:satMod val="115000"/>
                </a:srgbClr>
              </a:gs>
              <a:gs pos="50000">
                <a:srgbClr val="5DBFD4">
                  <a:shade val="67500"/>
                  <a:satMod val="115000"/>
                </a:srgbClr>
              </a:gs>
              <a:gs pos="100000">
                <a:srgbClr val="5DBFD4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3079668" y="1516900"/>
            <a:ext cx="1463039" cy="1065478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1510900" y="3639902"/>
            <a:ext cx="4600575" cy="1057524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DC006B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DC006B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DC006B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806050" y="4696433"/>
            <a:ext cx="6010275" cy="963515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F3FD91">
                  <a:shade val="30000"/>
                  <a:satMod val="115000"/>
                </a:srgbClr>
              </a:gs>
              <a:gs pos="50000">
                <a:srgbClr val="F3FD91">
                  <a:shade val="67500"/>
                  <a:satMod val="115000"/>
                </a:srgbClr>
              </a:gs>
              <a:gs pos="100000">
                <a:srgbClr val="F3FD91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280" y="4978134"/>
            <a:ext cx="3639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Cryptographic mechanisms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05" y="2097627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User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1654" y="2757197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Secure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systems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7781" y="3814721"/>
            <a:ext cx="2186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Communication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protocols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8121" y="3332962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</a:t>
            </a:r>
            <a:r>
              <a:rPr lang="nb-NO" b="1" dirty="0" smtClean="0"/>
              <a:t>5510 – Security in operating systems and software</a:t>
            </a:r>
            <a:endParaRPr lang="nb-NO" b="1" dirty="0"/>
          </a:p>
          <a:p>
            <a:r>
              <a:rPr lang="nb-NO" b="1" dirty="0" smtClean="0"/>
              <a:t>     </a:t>
            </a:r>
            <a:endParaRPr lang="nb-NO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52770" y="3937832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</a:t>
            </a:r>
            <a:r>
              <a:rPr lang="nb-NO" b="1" dirty="0" smtClean="0"/>
              <a:t>5520 – Cyber security of industrial systems</a:t>
            </a:r>
            <a:endParaRPr lang="nb-NO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45599" y="4759451"/>
            <a:ext cx="4985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</a:t>
            </a:r>
            <a:r>
              <a:rPr lang="nb-NO" b="1" dirty="0" smtClean="0"/>
              <a:t>4500 – Introduction to cryptography</a:t>
            </a:r>
            <a:endParaRPr lang="nb-NO" b="1" dirty="0"/>
          </a:p>
          <a:p>
            <a:r>
              <a:rPr lang="nb-NO" b="1" dirty="0"/>
              <a:t>TEK </a:t>
            </a:r>
            <a:r>
              <a:rPr lang="nb-NO" b="1" dirty="0" smtClean="0"/>
              <a:t>5550 – Advanced topics in cryptograpy</a:t>
            </a:r>
            <a:endParaRPr lang="nb-NO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37903" y="1681736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IN 5280 – Security by </a:t>
            </a:r>
            <a:r>
              <a:rPr lang="nb-NO" b="1" dirty="0" smtClean="0"/>
              <a:t>design</a:t>
            </a:r>
          </a:p>
          <a:p>
            <a:endParaRPr lang="nb-NO" b="1" dirty="0" smtClean="0"/>
          </a:p>
          <a:p>
            <a:r>
              <a:rPr lang="nb-NO" b="1" dirty="0" smtClean="0"/>
              <a:t>      IN 5540 – Privacy by design</a:t>
            </a:r>
          </a:p>
          <a:p>
            <a:endParaRPr lang="nb-NO" b="1" dirty="0"/>
          </a:p>
          <a:p>
            <a:r>
              <a:rPr lang="nb-NO" b="1" dirty="0" smtClean="0"/>
              <a:t>           IN </a:t>
            </a:r>
            <a:r>
              <a:rPr lang="nb-NO" b="1" dirty="0"/>
              <a:t>5290 – Ethical hacking</a:t>
            </a: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2445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nb-NO" dirty="0" smtClean="0"/>
              <a:t>Modular arithmetic and </a:t>
            </a:r>
          </a:p>
          <a:p>
            <a:pPr algn="ctr"/>
            <a:r>
              <a:rPr lang="nb-NO" dirty="0" smtClean="0"/>
              <a:t>discrete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58982" y="4673606"/>
            <a:ext cx="101322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356003" y="4578522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868622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380153" y="456927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889508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403215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916922" y="4569275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846648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8426277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939984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9453691" y="4569274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19209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9" y="4894747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32916" y="490090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16" y="490090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41183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183" y="4894747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49450" y="488889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0" y="488889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2069" y="488889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69" y="488889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857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75776" y="488889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776" y="4888891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6829" r="-2682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770761" y="490370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61" y="4903700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98838" y="488889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38" y="4888891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72826" y="4888891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891"/>
                <a:ext cx="484107" cy="369332"/>
              </a:xfrm>
              <a:prstGeom prst="rect">
                <a:avLst/>
              </a:prstGeom>
              <a:blipFill>
                <a:blip r:embed="rId12"/>
                <a:stretch>
                  <a:fillRect l="-2532" r="-1265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>
                <a:blip r:embed="rId13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76536" y="4894747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94747"/>
                <a:ext cx="484107" cy="369332"/>
              </a:xfrm>
              <a:prstGeom prst="rect">
                <a:avLst/>
              </a:prstGeom>
              <a:blipFill>
                <a:blip r:embed="rId14"/>
                <a:stretch>
                  <a:fillRect l="-1250" r="-1250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87197" y="4895429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95429"/>
                <a:ext cx="484107" cy="369332"/>
              </a:xfrm>
              <a:prstGeom prst="rect">
                <a:avLst/>
              </a:prstGeom>
              <a:blipFill>
                <a:blip r:embed="rId15"/>
                <a:stretch>
                  <a:fillRect l="-1266" r="-139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826915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915" y="4894747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0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58982" y="4673606"/>
            <a:ext cx="101322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356003" y="4578522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868622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380153" y="456927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889508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403215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916922" y="4569275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846648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8426277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939984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9453691" y="4569274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2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19209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9" y="4894747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32916" y="490090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16" y="490090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41183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183" y="4894747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49450" y="488889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0" y="4888891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2069" y="488889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69" y="488889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75776" y="488889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776" y="488889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829" r="-2682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770761" y="490370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61" y="4903700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98838" y="488889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38" y="4888891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72826" y="4888891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891"/>
                <a:ext cx="484107" cy="369332"/>
              </a:xfrm>
              <a:prstGeom prst="rect">
                <a:avLst/>
              </a:prstGeom>
              <a:blipFill>
                <a:blip r:embed="rId11"/>
                <a:stretch>
                  <a:fillRect l="-2532" r="-1265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>
                <a:blip r:embed="rId12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76536" y="4894747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94747"/>
                <a:ext cx="484107" cy="369332"/>
              </a:xfrm>
              <a:prstGeom prst="rect">
                <a:avLst/>
              </a:prstGeom>
              <a:blipFill>
                <a:blip r:embed="rId13"/>
                <a:stretch>
                  <a:fillRect l="-1250" r="-1250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87197" y="4895429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95429"/>
                <a:ext cx="484107" cy="369332"/>
              </a:xfrm>
              <a:prstGeom prst="rect">
                <a:avLst/>
              </a:prstGeom>
              <a:blipFill>
                <a:blip r:embed="rId14"/>
                <a:stretch>
                  <a:fillRect l="-1266" r="-139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826915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915" y="4894747"/>
                <a:ext cx="254878" cy="369332"/>
              </a:xfrm>
              <a:prstGeom prst="rect">
                <a:avLst/>
              </a:prstGeom>
              <a:blipFill>
                <a:blip r:embed="rId15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 bwMode="auto">
          <a:xfrm>
            <a:off x="4335117" y="4673606"/>
            <a:ext cx="46192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80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6141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858982" y="4664361"/>
            <a:ext cx="3473959" cy="92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2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72826" y="4888891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891"/>
                <a:ext cx="484107" cy="369332"/>
              </a:xfrm>
              <a:prstGeom prst="rect">
                <a:avLst/>
              </a:prstGeom>
              <a:blipFill>
                <a:blip r:embed="rId11"/>
                <a:stretch>
                  <a:fillRect l="-2532" r="-1265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>
                <a:blip r:embed="rId12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76536" y="4894747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94747"/>
                <a:ext cx="484107" cy="369332"/>
              </a:xfrm>
              <a:prstGeom prst="rect">
                <a:avLst/>
              </a:prstGeom>
              <a:blipFill>
                <a:blip r:embed="rId13"/>
                <a:stretch>
                  <a:fillRect l="-1250" r="-1250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87197" y="4895429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95429"/>
                <a:ext cx="484107" cy="369332"/>
              </a:xfrm>
              <a:prstGeom prst="rect">
                <a:avLst/>
              </a:prstGeom>
              <a:blipFill>
                <a:blip r:embed="rId14"/>
                <a:stretch>
                  <a:fillRect l="-1266" r="-139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 bwMode="auto">
          <a:xfrm rot="16200000" flipV="1">
            <a:off x="-842124" y="-559501"/>
            <a:ext cx="7598676" cy="7987075"/>
          </a:xfrm>
          <a:prstGeom prst="arc">
            <a:avLst>
              <a:gd name="adj1" fmla="val 16200000"/>
              <a:gd name="adj2" fmla="val 178981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6141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 bwMode="auto">
          <a:xfrm rot="16200000" flipV="1">
            <a:off x="-842124" y="-559501"/>
            <a:ext cx="7598676" cy="7987075"/>
          </a:xfrm>
          <a:prstGeom prst="arc">
            <a:avLst>
              <a:gd name="adj1" fmla="val 16200000"/>
              <a:gd name="adj2" fmla="val 178981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 bwMode="auto">
          <a:xfrm>
            <a:off x="2928377" y="2047066"/>
            <a:ext cx="2592275" cy="2444704"/>
          </a:xfrm>
          <a:prstGeom prst="arc">
            <a:avLst>
              <a:gd name="adj1" fmla="val 16200000"/>
              <a:gd name="adj2" fmla="val 18702315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8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6141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2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80992" y="1417752"/>
                <a:ext cx="13609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1+3=4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992" y="1417752"/>
                <a:ext cx="1360950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4018" r="-44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80992" y="1937946"/>
                <a:ext cx="15308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+8=13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992" y="1937946"/>
                <a:ext cx="1530868" cy="369332"/>
              </a:xfrm>
              <a:prstGeom prst="rect">
                <a:avLst/>
              </a:prstGeom>
              <a:blipFill rotWithShape="0">
                <a:blip r:embed="rId28"/>
                <a:stretch>
                  <a:fillRect l="-3968" r="-396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811860" y="1937946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≡4 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60" y="1937946"/>
                <a:ext cx="1449628" cy="369332"/>
              </a:xfrm>
              <a:prstGeom prst="rect">
                <a:avLst/>
              </a:prstGeom>
              <a:blipFill rotWithShape="0">
                <a:blip r:embed="rId29"/>
                <a:stretch>
                  <a:fillRect l="-2532" r="-421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423147" y="2516193"/>
                <a:ext cx="2838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⋅4=20≡2 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147" y="2516193"/>
                <a:ext cx="2838341" cy="369332"/>
              </a:xfrm>
              <a:prstGeom prst="rect">
                <a:avLst/>
              </a:prstGeom>
              <a:blipFill rotWithShape="0">
                <a:blip r:embed="rId30"/>
                <a:stretch>
                  <a:fillRect l="-2151" r="-1935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291700" y="3050609"/>
                <a:ext cx="30403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−5=−3≡6 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700" y="3050609"/>
                <a:ext cx="3040319" cy="369332"/>
              </a:xfrm>
              <a:prstGeom prst="rect">
                <a:avLst/>
              </a:prstGeom>
              <a:blipFill rotWithShape="0">
                <a:blip r:embed="rId31"/>
                <a:stretch>
                  <a:fillRect l="-1603" r="-180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42825" y="3649720"/>
                <a:ext cx="30507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=1024≡7 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25" y="3649720"/>
                <a:ext cx="3050707" cy="369332"/>
              </a:xfrm>
              <a:prstGeom prst="rect">
                <a:avLst/>
              </a:prstGeom>
              <a:blipFill rotWithShape="0">
                <a:blip r:embed="rId32"/>
                <a:stretch>
                  <a:fillRect l="-1597" r="-159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62800" y="4604719"/>
                <a:ext cx="5947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158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00" y="4604719"/>
                <a:ext cx="594714" cy="369332"/>
              </a:xfrm>
              <a:prstGeom prst="rect">
                <a:avLst/>
              </a:prstGeom>
              <a:blipFill rotWithShape="0">
                <a:blip r:embed="rId33"/>
                <a:stretch>
                  <a:fillRect l="-11224" r="-12245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50804" y="5913257"/>
                <a:ext cx="51309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9→18→27→36→…→</m:t>
                      </m:r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𝟏𝟓𝟑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→162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4" y="5913257"/>
                <a:ext cx="5130956" cy="369332"/>
              </a:xfrm>
              <a:prstGeom prst="rect">
                <a:avLst/>
              </a:prstGeom>
              <a:blipFill rotWithShape="0">
                <a:blip r:embed="rId34"/>
                <a:stretch>
                  <a:fillRect l="-1308" r="-130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87100" y="4592221"/>
                <a:ext cx="1428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=153+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100" y="4592221"/>
                <a:ext cx="1428083" cy="369332"/>
              </a:xfrm>
              <a:prstGeom prst="rect">
                <a:avLst/>
              </a:prstGeom>
              <a:blipFill rotWithShape="0">
                <a:blip r:embed="rId35"/>
                <a:stretch>
                  <a:fillRect l="-1282" r="-128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045662" y="4600443"/>
                <a:ext cx="28664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9≡5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⁡9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662" y="4600443"/>
                <a:ext cx="2866426" cy="369332"/>
              </a:xfrm>
              <a:prstGeom prst="rect">
                <a:avLst/>
              </a:prstGeom>
              <a:blipFill>
                <a:blip r:embed="rId36"/>
                <a:stretch>
                  <a:fillRect l="-1064" r="-1702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07021" y="5123882"/>
                <a:ext cx="8092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21" y="5123882"/>
                <a:ext cx="809261" cy="369332"/>
              </a:xfrm>
              <a:prstGeom prst="rect">
                <a:avLst/>
              </a:prstGeom>
              <a:blipFill rotWithShape="0">
                <a:blip r:embed="rId37"/>
                <a:stretch>
                  <a:fillRect l="-4511" r="-751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3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39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41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42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43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44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45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46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47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4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49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50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51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52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4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  <p:bldP spid="44" grpId="0"/>
      <p:bldP spid="45" grpId="0"/>
      <p:bldP spid="6" grpId="0"/>
      <p:bldP spid="50" grpId="0"/>
      <p:bldP spid="7" grpId="0"/>
      <p:bldP spid="51" grpId="0"/>
      <p:bldP spid="5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6141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2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80992" y="1417752"/>
                <a:ext cx="13609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1+3=4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992" y="1417752"/>
                <a:ext cx="1360950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4018" r="-44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80992" y="1937946"/>
                <a:ext cx="15308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+8=13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992" y="1937946"/>
                <a:ext cx="1530868" cy="369332"/>
              </a:xfrm>
              <a:prstGeom prst="rect">
                <a:avLst/>
              </a:prstGeom>
              <a:blipFill rotWithShape="0">
                <a:blip r:embed="rId28"/>
                <a:stretch>
                  <a:fillRect l="-3968" r="-396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811860" y="1937946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≡4 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60" y="1937946"/>
                <a:ext cx="1449628" cy="369332"/>
              </a:xfrm>
              <a:prstGeom prst="rect">
                <a:avLst/>
              </a:prstGeom>
              <a:blipFill rotWithShape="0">
                <a:blip r:embed="rId29"/>
                <a:stretch>
                  <a:fillRect l="-2532" r="-421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423147" y="2516193"/>
                <a:ext cx="2838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⋅4=20≡2 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147" y="2516193"/>
                <a:ext cx="2838341" cy="369332"/>
              </a:xfrm>
              <a:prstGeom prst="rect">
                <a:avLst/>
              </a:prstGeom>
              <a:blipFill rotWithShape="0">
                <a:blip r:embed="rId30"/>
                <a:stretch>
                  <a:fillRect l="-2151" r="-1935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291700" y="3050609"/>
                <a:ext cx="30403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−5=−3≡6 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700" y="3050609"/>
                <a:ext cx="3040319" cy="369332"/>
              </a:xfrm>
              <a:prstGeom prst="rect">
                <a:avLst/>
              </a:prstGeom>
              <a:blipFill rotWithShape="0">
                <a:blip r:embed="rId31"/>
                <a:stretch>
                  <a:fillRect l="-1603" r="-180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42825" y="3649720"/>
                <a:ext cx="30507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=1024≡7 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825" y="3649720"/>
                <a:ext cx="3050707" cy="369332"/>
              </a:xfrm>
              <a:prstGeom prst="rect">
                <a:avLst/>
              </a:prstGeom>
              <a:blipFill rotWithShape="0">
                <a:blip r:embed="rId32"/>
                <a:stretch>
                  <a:fillRect l="-1597" r="-159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33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34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35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36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37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38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39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41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42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43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5381649" y="4290100"/>
                <a:ext cx="6378980" cy="229667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Definition:      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nb-NO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nb-NO" sz="2400" b="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/>
                  <a:t>is the </a:t>
                </a:r>
                <a:r>
                  <a:rPr lang="en-US" sz="2400" i="1" dirty="0" smtClean="0"/>
                  <a:t>unique </a:t>
                </a:r>
                <a:r>
                  <a:rPr lang="en-US" sz="2400" dirty="0" smtClean="0"/>
                  <a:t>integer </a:t>
                </a:r>
                <a14:m>
                  <m:oMath xmlns:m="http://schemas.openxmlformats.org/officeDocument/2006/math">
                    <m:r>
                      <a:rPr lang="nb-NO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1649" y="4290100"/>
                <a:ext cx="6378980" cy="2296679"/>
              </a:xfrm>
              <a:prstGeom prst="round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45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46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47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48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2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1963244" cy="21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412" y="4616970"/>
            <a:ext cx="9745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integrity: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modify message M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</a:t>
            </a:r>
            <a:r>
              <a:rPr lang="en-US" sz="2400" b="1" dirty="0" smtClean="0">
                <a:solidFill>
                  <a:schemeClr val="tx2"/>
                </a:solidFill>
              </a:rPr>
              <a:t>authenticity</a:t>
            </a:r>
            <a:r>
              <a:rPr lang="nb-NO" sz="2400" b="1" dirty="0" smtClean="0">
                <a:solidFill>
                  <a:schemeClr val="tx2"/>
                </a:solidFill>
              </a:rPr>
              <a:t>: </a:t>
            </a:r>
            <a:r>
              <a:rPr lang="nb-NO" sz="24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400" b="1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 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7420131" y="3231546"/>
            <a:ext cx="1800498" cy="21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M'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probability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a finite set (e.g.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Examples: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2       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</m:d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  <m:r>
                              <m:rPr>
                                <m:lit/>
                              </m:rPr>
                              <a:rPr lang="nb-NO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=1</m:t>
                            </m:r>
                            <m:r>
                              <m:rPr>
                                <m:lit/>
                              </m:rPr>
                              <a:rPr lang="nb-NO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=1</m:t>
                            </m:r>
                            <m:r>
                              <m:rPr>
                                <m:lit/>
                              </m:rPr>
                              <a:rPr lang="nb-NO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Unform distribution: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     </m:t>
                    </m:r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Point distribution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dirty="0" smtClean="0"/>
                  <a:t>   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1" y="2004101"/>
                <a:ext cx="11137237" cy="185162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 smtClean="0"/>
                  <a:t>Definition: </a:t>
                </a:r>
                <a:r>
                  <a:rPr lang="en-US" sz="2400" dirty="0" smtClean="0"/>
                  <a:t>A </a:t>
                </a:r>
                <a:r>
                  <a:rPr lang="en-US" sz="2400" b="1" dirty="0" smtClean="0"/>
                  <a:t>probability distribution</a:t>
                </a:r>
                <a:r>
                  <a:rPr lang="en-US" sz="2400" dirty="0" smtClean="0"/>
                  <a:t> over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is a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→[0,1]</m:t>
                        </m:r>
                      </m:e>
                    </m:func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1" y="2004101"/>
                <a:ext cx="11137237" cy="185162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subset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 smtClean="0"/>
                  <a:t> is called an </a:t>
                </a:r>
                <a:r>
                  <a:rPr lang="en-US" b="1" dirty="0" smtClean="0"/>
                  <a:t>event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nb-NO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nary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nb-NO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74663" lvl="1" indent="0"/>
                <a:r>
                  <a:rPr lang="nb-NO" sz="2400" b="0" dirty="0" smtClean="0"/>
                  <a:t>	             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a:rPr lang="nb-NO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nb-NO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such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𝑙𝑠</m:t>
                        </m:r>
                        <m:sSub>
                          <m:sSub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=11 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400" dirty="0" smtClean="0"/>
                  <a:t>	</a:t>
                </a:r>
              </a:p>
              <a:p>
                <a:pPr marL="474663" lvl="1" indent="0"/>
                <a:r>
                  <a:rPr lang="en-US" sz="2400" dirty="0"/>
                  <a:t>	</a:t>
                </a:r>
                <a:endParaRPr lang="en-US" sz="2400" dirty="0" smtClean="0"/>
              </a:p>
              <a:p>
                <a:pPr marL="474663" lvl="1" indent="0"/>
                <a:r>
                  <a:rPr lang="en-US" sz="2400" dirty="0"/>
                  <a:t>	W</a:t>
                </a:r>
                <a:r>
                  <a:rPr lang="en-US" sz="2400" dirty="0" smtClean="0"/>
                  <a:t>ith the uniform distribution over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400" dirty="0" smtClean="0"/>
                  <a:t>, 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endParaRPr lang="nb-NO" sz="2400" b="0" dirty="0" smtClean="0"/>
              </a:p>
              <a:p>
                <a:pPr marL="474663" lvl="1" indent="0"/>
                <a:endParaRPr lang="en-US" sz="24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Union bound: </a:t>
                </a:r>
                <a:r>
                  <a:rPr lang="en-US" dirty="0" smtClean="0"/>
                  <a:t>For events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57150" indent="0"/>
                <a:r>
                  <a:rPr lang="en-US" dirty="0" smtClean="0"/>
                  <a:t>			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514350" indent="-4572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Events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independent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  <a:blipFill rotWithShape="0">
                <a:blip r:embed="rId2"/>
                <a:stretch>
                  <a:fillRect l="-712" t="-10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72589" y="3731299"/>
                <a:ext cx="1691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89" y="3731299"/>
                <a:ext cx="169104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237" r="-359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686800" y="4231612"/>
            <a:ext cx="3073829" cy="1645920"/>
            <a:chOff x="8686800" y="4450080"/>
            <a:chExt cx="3073829" cy="1645920"/>
          </a:xfrm>
        </p:grpSpPr>
        <p:sp>
          <p:nvSpPr>
            <p:cNvPr id="7" name="Rectangle 6"/>
            <p:cNvSpPr/>
            <p:nvPr/>
          </p:nvSpPr>
          <p:spPr bwMode="auto">
            <a:xfrm>
              <a:off x="8686800" y="4450080"/>
              <a:ext cx="3073829" cy="16459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solidFill>
                  <a:srgbClr val="FFFF00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9942937" y="4931650"/>
                  <a:ext cx="1480606" cy="1005840"/>
                </a:xfrm>
                <a:prstGeom prst="ellipse">
                  <a:avLst/>
                </a:prstGeom>
                <a:solidFill>
                  <a:srgbClr val="FF7C80">
                    <a:alpha val="56863"/>
                  </a:srgb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937" y="4931650"/>
                  <a:ext cx="1480606" cy="100584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881869" y="4562317"/>
                  <a:ext cx="807529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oMath>
                    </m:oMathPara>
                  </a14:m>
                  <a:endParaRPr lang="nb-NO" sz="2400" b="0" dirty="0" smtClean="0"/>
                </a:p>
                <a:p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1869" y="4562317"/>
                  <a:ext cx="807529" cy="7386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77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Deterministic algorithm:  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Randomized algorithm</a:t>
                </a:r>
                <a:r>
                  <a:rPr lang="en-US" dirty="0"/>
                  <a:t>:      </a:t>
                </a:r>
                <a:endParaRPr lang="en-US" dirty="0" smtClean="0"/>
              </a:p>
              <a:p>
                <a:pPr marL="0" indent="0"/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	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𝑟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/>
                <a:r>
                  <a:rPr lang="en-US" dirty="0" smtClean="0"/>
                  <a:t>	  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559040" y="1493520"/>
            <a:ext cx="1264920" cy="190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023269" y="1493520"/>
            <a:ext cx="1264920" cy="190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6775" y="971696"/>
            <a:ext cx="221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3269" y="971696"/>
            <a:ext cx="221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33764" y="2226317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764" y="2226317"/>
                <a:ext cx="2577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4286"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17630" y="2410983"/>
                <a:ext cx="7128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630" y="2410983"/>
                <a:ext cx="7128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402" r="-1367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20" idx="6"/>
            <a:endCxn id="21" idx="2"/>
          </p:cNvCxnSpPr>
          <p:nvPr/>
        </p:nvCxnSpPr>
        <p:spPr bwMode="auto">
          <a:xfrm>
            <a:off x="8236596" y="2142259"/>
            <a:ext cx="2363467" cy="109743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 bwMode="auto">
          <a:xfrm>
            <a:off x="7559040" y="3864454"/>
            <a:ext cx="1264920" cy="190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0023269" y="3864454"/>
            <a:ext cx="1264920" cy="190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Oval 19"/>
          <p:cNvSpPr/>
          <p:nvPr/>
        </p:nvSpPr>
        <p:spPr bwMode="auto">
          <a:xfrm>
            <a:off x="8062617" y="2058201"/>
            <a:ext cx="173979" cy="168116"/>
          </a:xfrm>
          <a:prstGeom prst="ellipse">
            <a:avLst/>
          </a:prstGeom>
          <a:solidFill>
            <a:srgbClr val="FCB4AA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Oval 20"/>
          <p:cNvSpPr/>
          <p:nvPr/>
        </p:nvSpPr>
        <p:spPr bwMode="auto">
          <a:xfrm>
            <a:off x="10600063" y="2167944"/>
            <a:ext cx="173979" cy="168116"/>
          </a:xfrm>
          <a:prstGeom prst="ellipse">
            <a:avLst/>
          </a:prstGeom>
          <a:solidFill>
            <a:srgbClr val="FCB4AA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01163" y="4597251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63" y="4597251"/>
                <a:ext cx="2577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17630" y="4885034"/>
                <a:ext cx="7128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630" y="4885034"/>
                <a:ext cx="71282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402" r="-1367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7" idx="6"/>
            <a:endCxn id="29" idx="2"/>
          </p:cNvCxnSpPr>
          <p:nvPr/>
        </p:nvCxnSpPr>
        <p:spPr bwMode="auto">
          <a:xfrm flipV="1">
            <a:off x="8203995" y="4461815"/>
            <a:ext cx="2022106" cy="5137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 bwMode="auto">
          <a:xfrm>
            <a:off x="8030016" y="4429135"/>
            <a:ext cx="173979" cy="168116"/>
          </a:xfrm>
          <a:prstGeom prst="ellipse">
            <a:avLst/>
          </a:prstGeom>
          <a:solidFill>
            <a:srgbClr val="FCB4AA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9" name="Oval 28"/>
          <p:cNvSpPr/>
          <p:nvPr/>
        </p:nvSpPr>
        <p:spPr bwMode="auto">
          <a:xfrm>
            <a:off x="10226101" y="4094486"/>
            <a:ext cx="814411" cy="734658"/>
          </a:xfrm>
          <a:prstGeom prst="ellipse">
            <a:avLst/>
          </a:prstGeom>
          <a:solidFill>
            <a:srgbClr val="FCB4AA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5-Point Star 30"/>
          <p:cNvSpPr/>
          <p:nvPr/>
        </p:nvSpPr>
        <p:spPr bwMode="auto">
          <a:xfrm>
            <a:off x="10464934" y="4209195"/>
            <a:ext cx="168372" cy="164615"/>
          </a:xfrm>
          <a:prstGeom prst="star5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5-Point Star 31"/>
          <p:cNvSpPr/>
          <p:nvPr/>
        </p:nvSpPr>
        <p:spPr bwMode="auto">
          <a:xfrm>
            <a:off x="10703767" y="4299353"/>
            <a:ext cx="168372" cy="164615"/>
          </a:xfrm>
          <a:prstGeom prst="star5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3" name="5-Point Star 32"/>
          <p:cNvSpPr/>
          <p:nvPr/>
        </p:nvSpPr>
        <p:spPr bwMode="auto">
          <a:xfrm>
            <a:off x="10492644" y="4545112"/>
            <a:ext cx="168372" cy="164615"/>
          </a:xfrm>
          <a:prstGeom prst="star5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347355" y="5330120"/>
                <a:ext cx="7128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355" y="5330120"/>
                <a:ext cx="71282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8547" r="-14530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1163" y="5299092"/>
                <a:ext cx="32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63" y="5299092"/>
                <a:ext cx="32861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4528" r="-2452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 bwMode="auto">
          <a:xfrm>
            <a:off x="8075655" y="5170308"/>
            <a:ext cx="173979" cy="168116"/>
          </a:xfrm>
          <a:prstGeom prst="ellipse">
            <a:avLst/>
          </a:prstGeom>
          <a:solidFill>
            <a:srgbClr val="FCB4AA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8" name="Oval 37"/>
          <p:cNvSpPr/>
          <p:nvPr/>
        </p:nvSpPr>
        <p:spPr bwMode="auto">
          <a:xfrm>
            <a:off x="10302793" y="4628753"/>
            <a:ext cx="814411" cy="734658"/>
          </a:xfrm>
          <a:prstGeom prst="ellipse">
            <a:avLst/>
          </a:prstGeom>
          <a:solidFill>
            <a:srgbClr val="FFFF00">
              <a:alpha val="94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8267437" y="5059176"/>
            <a:ext cx="2022106" cy="16901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/>
      <p:bldP spid="25" grpId="0"/>
      <p:bldP spid="25" grpId="1"/>
      <p:bldP spid="27" grpId="0" animBg="1"/>
      <p:bldP spid="29" grpId="0" animBg="1"/>
      <p:bldP spid="31" grpId="0" animBg="1"/>
      <p:bldP spid="32" grpId="0" animBg="1"/>
      <p:bldP spid="33" grpId="0" animBg="1"/>
      <p:bldP spid="35" grpId="0"/>
      <p:bldP spid="36" grpId="0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412" y="4616970"/>
            <a:ext cx="10030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integrity: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</a:t>
            </a:r>
            <a:r>
              <a:rPr lang="en-US" sz="2400" b="1" dirty="0" smtClean="0">
                <a:solidFill>
                  <a:schemeClr val="tx2"/>
                </a:solidFill>
              </a:rPr>
              <a:t>authenticity</a:t>
            </a:r>
            <a:r>
              <a:rPr lang="nb-NO" sz="2400" b="1" dirty="0" smtClean="0">
                <a:solidFill>
                  <a:schemeClr val="tx2"/>
                </a:solidFill>
              </a:rPr>
              <a:t>: </a:t>
            </a:r>
            <a:r>
              <a:rPr lang="nb-NO" sz="24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400" b="1" dirty="0" smtClean="0">
                <a:solidFill>
                  <a:schemeClr val="tx2"/>
                </a:solidFill>
              </a:rPr>
              <a:t>              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271581" y="1189039"/>
            <a:ext cx="3635195" cy="1597392"/>
            <a:chOff x="7271581" y="1189039"/>
            <a:chExt cx="3635195" cy="1597392"/>
          </a:xfrm>
        </p:grpSpPr>
        <p:sp>
          <p:nvSpPr>
            <p:cNvPr id="2" name="TextBox 1"/>
            <p:cNvSpPr txBox="1"/>
            <p:nvPr/>
          </p:nvSpPr>
          <p:spPr>
            <a:xfrm>
              <a:off x="7271581" y="1189039"/>
              <a:ext cx="3635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smtClean="0">
                  <a:solidFill>
                    <a:schemeClr val="accent6"/>
                  </a:solidFill>
                </a:rPr>
                <a:t>But how </a:t>
              </a:r>
              <a:r>
                <a:rPr lang="nb-NO" sz="2800" b="1" dirty="0" smtClean="0">
                  <a:solidFill>
                    <a:schemeClr val="accent6"/>
                  </a:solidFill>
                </a:rPr>
                <a:t>to build?</a:t>
              </a:r>
              <a:endParaRPr lang="en-US" sz="2800" b="1" dirty="0" smtClean="0">
                <a:solidFill>
                  <a:schemeClr val="accent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Rounded Rectangle 13"/>
          <p:cNvSpPr/>
          <p:nvPr/>
        </p:nvSpPr>
        <p:spPr bwMode="auto">
          <a:xfrm rot="20383225">
            <a:off x="9092894" y="4067380"/>
            <a:ext cx="1797802" cy="950533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tencil" panose="040409050D0802020404" pitchFamily="82" charset="0"/>
              </a:rPr>
              <a:t>Course done!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310376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4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400" dirty="0" smtClean="0">
                    <a:solidFill>
                      <a:schemeClr val="tx2"/>
                    </a:solidFill>
                  </a:rPr>
                  <a:t>	</a:t>
                </a:r>
                <a:endParaRPr lang="nb-NO" sz="24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decryption algorithm (public)</a:t>
                </a: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310376" cy="2411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301759" y="5033560"/>
            <a:ext cx="549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400" dirty="0" err="1" smtClean="0">
                <a:solidFill>
                  <a:schemeClr val="tx2"/>
                </a:solidFill>
              </a:rPr>
              <a:t>encryption</a:t>
            </a:r>
            <a:r>
              <a:rPr lang="nb-NO" sz="2400" dirty="0" smtClean="0">
                <a:solidFill>
                  <a:schemeClr val="tx2"/>
                </a:solidFill>
              </a:rPr>
              <a:t>                     </a:t>
            </a:r>
            <a:r>
              <a:rPr lang="nb-NO" sz="2400" dirty="0" err="1" smtClean="0">
                <a:solidFill>
                  <a:schemeClr val="tx2"/>
                </a:solidFill>
              </a:rPr>
              <a:t>key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>
                <a:solidFill>
                  <a:schemeClr val="tx2"/>
                </a:solidFill>
              </a:rPr>
              <a:t>(</a:t>
            </a:r>
            <a:r>
              <a:rPr lang="nb-NO" sz="2400" dirty="0" err="1">
                <a:solidFill>
                  <a:schemeClr val="tx2"/>
                </a:solidFill>
              </a:rPr>
              <a:t>secret</a:t>
            </a:r>
            <a:r>
              <a:rPr lang="nb-NO" sz="2400" dirty="0">
                <a:solidFill>
                  <a:schemeClr val="tx2"/>
                </a:solidFill>
              </a:rPr>
              <a:t>)</a:t>
            </a:r>
            <a:endParaRPr lang="nb-N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65476" y="5031379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/ </a:t>
            </a:r>
            <a:r>
              <a:rPr lang="nb-NO" sz="2400" dirty="0" err="1" smtClean="0">
                <a:solidFill>
                  <a:schemeClr val="tx2"/>
                </a:solidFill>
              </a:rPr>
              <a:t>decryption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4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11019680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4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encryption algorithm (public)		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b="1" baseline="-25000" dirty="0" smtClean="0">
                    <a:solidFill>
                      <a:srgbClr val="C00000"/>
                    </a:solidFill>
                  </a:rPr>
                  <a:t>e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 :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dirty="0" smtClean="0"/>
                  <a:t>encryption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key (public)</a:t>
                </a:r>
                <a:endParaRPr lang="nb-NO" sz="2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nb-NO" sz="24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decryption algorithm (public)		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b="1" baseline="-25000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 :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 decryption key (secret) </a:t>
                </a: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11019680" cy="24115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d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9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28801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7956CE9B-5D63-4B87-A989-DA7CD1F170FB}" vid="{1AE45AA9-27B5-4B56-B075-B66CFC0D7770}"/>
    </a:ext>
  </a:extLst>
</a:theme>
</file>

<file path=ppt/theme/theme2.xml><?xml version="1.0" encoding="utf-8"?>
<a:theme xmlns:a="http://schemas.openxmlformats.org/drawingml/2006/main" name="1_TEK4500-UIO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EB81B55-F791-4803-888B-7743A58A759A}" vid="{F26A13B7-FD25-4D65-8304-6D437B4B287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</TotalTime>
  <Words>4402</Words>
  <Application>Microsoft Office PowerPoint</Application>
  <PresentationFormat>Widescreen</PresentationFormat>
  <Paragraphs>951</Paragraphs>
  <Slides>52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Cambria Math</vt:lpstr>
      <vt:lpstr>Century Gothic</vt:lpstr>
      <vt:lpstr>Comic Sans MS</vt:lpstr>
      <vt:lpstr>Stencil</vt:lpstr>
      <vt:lpstr>Times New Roman</vt:lpstr>
      <vt:lpstr>Wingdings</vt:lpstr>
      <vt:lpstr>TEK4500-UIO</vt:lpstr>
      <vt:lpstr>1_TEK4500-UIO</vt:lpstr>
      <vt:lpstr>Lecture 1 – Introduction to cryptography</vt:lpstr>
      <vt:lpstr>What is cryptography?</vt:lpstr>
      <vt:lpstr>What is cryptography?</vt:lpstr>
      <vt:lpstr>What is cryptography?</vt:lpstr>
      <vt:lpstr>What is cryptography?</vt:lpstr>
      <vt:lpstr>Ideal solution: secure channels</vt:lpstr>
      <vt:lpstr>Creating secure channels: encryption schemes</vt:lpstr>
      <vt:lpstr>Creating secure channels: encryption schemes</vt:lpstr>
      <vt:lpstr>Basic goals of cryptography</vt:lpstr>
      <vt:lpstr>Basic goals of cryptography</vt:lpstr>
      <vt:lpstr>Some notation</vt:lpstr>
      <vt:lpstr>Symmetric encryption – syntax </vt:lpstr>
      <vt:lpstr>Symmetric encryption – security</vt:lpstr>
      <vt:lpstr>PowerPoint Presentation</vt:lpstr>
      <vt:lpstr>Ceasar cipher</vt:lpstr>
      <vt:lpstr>Ceasar cipher (ROT-13)</vt:lpstr>
      <vt:lpstr>Ceasar cipher</vt:lpstr>
      <vt:lpstr>ROT-13</vt:lpstr>
      <vt:lpstr>ROT-K</vt:lpstr>
      <vt:lpstr>Attacking ROT-K</vt:lpstr>
      <vt:lpstr>Substitution cipher </vt:lpstr>
      <vt:lpstr>Substitution cipher – formal syntax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Conclusions</vt:lpstr>
      <vt:lpstr>Historical approach to crypto development</vt:lpstr>
      <vt:lpstr>Modern approach</vt:lpstr>
      <vt:lpstr>The one-time-pad (OTP)</vt:lpstr>
      <vt:lpstr>The one-time-pad (OTP)</vt:lpstr>
      <vt:lpstr>(One-time) perfect secrecy</vt:lpstr>
      <vt:lpstr>Proof of OTP one-time perfect privacy</vt:lpstr>
      <vt:lpstr>One-time pad – perfect?</vt:lpstr>
      <vt:lpstr>Outline of course</vt:lpstr>
      <vt:lpstr>Much more to cryptography</vt:lpstr>
      <vt:lpstr>The security pyramid</vt:lpstr>
      <vt:lpstr>PowerPoint Presentation</vt:lpstr>
      <vt:lpstr>Modular arithmetic </vt:lpstr>
      <vt:lpstr>Modular arithmetic </vt:lpstr>
      <vt:lpstr>Modular arithmetic </vt:lpstr>
      <vt:lpstr>Modular arithmetic </vt:lpstr>
      <vt:lpstr>Modular arithmetic </vt:lpstr>
      <vt:lpstr>Modular arithmetic </vt:lpstr>
      <vt:lpstr>Discrete probability</vt:lpstr>
      <vt:lpstr>Discrete probability</vt:lpstr>
      <vt:lpstr>Randomized algorithms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168</cp:revision>
  <dcterms:created xsi:type="dcterms:W3CDTF">2020-06-02T10:31:43Z</dcterms:created>
  <dcterms:modified xsi:type="dcterms:W3CDTF">2020-08-25T14:20:55Z</dcterms:modified>
</cp:coreProperties>
</file>