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44"/>
  </p:notesMasterIdLst>
  <p:handoutMasterIdLst>
    <p:handoutMasterId r:id="rId45"/>
  </p:handoutMasterIdLst>
  <p:sldIdLst>
    <p:sldId id="327" r:id="rId2"/>
    <p:sldId id="331" r:id="rId3"/>
    <p:sldId id="332" r:id="rId4"/>
    <p:sldId id="329" r:id="rId5"/>
    <p:sldId id="333" r:id="rId6"/>
    <p:sldId id="361" r:id="rId7"/>
    <p:sldId id="334" r:id="rId8"/>
    <p:sldId id="336" r:id="rId9"/>
    <p:sldId id="381" r:id="rId10"/>
    <p:sldId id="340" r:id="rId11"/>
    <p:sldId id="356" r:id="rId12"/>
    <p:sldId id="341" r:id="rId13"/>
    <p:sldId id="342" r:id="rId14"/>
    <p:sldId id="343" r:id="rId15"/>
    <p:sldId id="344" r:id="rId16"/>
    <p:sldId id="348" r:id="rId17"/>
    <p:sldId id="349" r:id="rId18"/>
    <p:sldId id="350" r:id="rId19"/>
    <p:sldId id="365" r:id="rId20"/>
    <p:sldId id="377" r:id="rId21"/>
    <p:sldId id="378" r:id="rId22"/>
    <p:sldId id="368" r:id="rId23"/>
    <p:sldId id="370" r:id="rId24"/>
    <p:sldId id="376" r:id="rId25"/>
    <p:sldId id="371" r:id="rId26"/>
    <p:sldId id="374" r:id="rId27"/>
    <p:sldId id="375" r:id="rId28"/>
    <p:sldId id="367" r:id="rId29"/>
    <p:sldId id="362" r:id="rId30"/>
    <p:sldId id="363" r:id="rId31"/>
    <p:sldId id="353" r:id="rId32"/>
    <p:sldId id="382" r:id="rId33"/>
    <p:sldId id="352" r:id="rId34"/>
    <p:sldId id="366" r:id="rId35"/>
    <p:sldId id="359" r:id="rId36"/>
    <p:sldId id="358" r:id="rId37"/>
    <p:sldId id="383" r:id="rId38"/>
    <p:sldId id="354" r:id="rId39"/>
    <p:sldId id="384" r:id="rId40"/>
    <p:sldId id="385" r:id="rId41"/>
    <p:sldId id="380" r:id="rId42"/>
    <p:sldId id="38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5"/>
    <a:srgbClr val="FFF3CD"/>
    <a:srgbClr val="EFEFFB"/>
    <a:srgbClr val="CC00FF"/>
    <a:srgbClr val="FFE285"/>
    <a:srgbClr val="F2B800"/>
    <a:srgbClr val="00D09E"/>
    <a:srgbClr val="EC1C24"/>
    <a:srgbClr val="6FA58E"/>
    <a:srgbClr val="0B0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1" autoAdjust="0"/>
    <p:restoredTop sz="84947" autoAdjust="0"/>
  </p:normalViewPr>
  <p:slideViewPr>
    <p:cSldViewPr snapToGrid="0" showGuides="1">
      <p:cViewPr varScale="1">
        <p:scale>
          <a:sx n="57" d="100"/>
          <a:sy n="57" d="100"/>
        </p:scale>
        <p:origin x="84" y="2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4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3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41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= 11</a:t>
            </a:r>
          </a:p>
          <a:p>
            <a:r>
              <a:rPr lang="en-US" dirty="0" smtClean="0"/>
              <a:t>q = 17</a:t>
            </a:r>
          </a:p>
          <a:p>
            <a:r>
              <a:rPr lang="en-US" dirty="0" smtClean="0"/>
              <a:t>n = p * q</a:t>
            </a:r>
          </a:p>
          <a:p>
            <a:r>
              <a:rPr lang="en-US" dirty="0" smtClean="0"/>
              <a:t>Zn = Integers(n)</a:t>
            </a:r>
          </a:p>
          <a:p>
            <a:r>
              <a:rPr lang="en-US" dirty="0" smtClean="0"/>
              <a:t>phi = </a:t>
            </a:r>
            <a:r>
              <a:rPr lang="en-US" dirty="0" err="1" smtClean="0"/>
              <a:t>euler_phi</a:t>
            </a:r>
            <a:r>
              <a:rPr lang="en-US" dirty="0" smtClean="0"/>
              <a:t>(n)</a:t>
            </a:r>
          </a:p>
          <a:p>
            <a:r>
              <a:rPr lang="en-US" dirty="0" err="1" smtClean="0"/>
              <a:t>Zphi</a:t>
            </a:r>
            <a:r>
              <a:rPr lang="en-US" dirty="0" smtClean="0"/>
              <a:t> = Integers(phi)</a:t>
            </a:r>
          </a:p>
          <a:p>
            <a:r>
              <a:rPr lang="en-US" dirty="0" smtClean="0"/>
              <a:t>e = </a:t>
            </a:r>
            <a:r>
              <a:rPr lang="en-US" dirty="0" err="1" smtClean="0"/>
              <a:t>Zphi</a:t>
            </a:r>
            <a:r>
              <a:rPr lang="en-US" dirty="0" smtClean="0"/>
              <a:t>(3)</a:t>
            </a:r>
          </a:p>
          <a:p>
            <a:r>
              <a:rPr lang="en-US" dirty="0" smtClean="0"/>
              <a:t>d = e^-1</a:t>
            </a:r>
          </a:p>
          <a:p>
            <a:r>
              <a:rPr lang="en-US" dirty="0" smtClean="0"/>
              <a:t>mod(e * d, phi)</a:t>
            </a:r>
          </a:p>
          <a:p>
            <a:endParaRPr lang="en-US" dirty="0" smtClean="0"/>
          </a:p>
          <a:p>
            <a:r>
              <a:rPr lang="en-US" dirty="0" smtClean="0"/>
              <a:t>M = Zn(123)</a:t>
            </a:r>
          </a:p>
          <a:p>
            <a:r>
              <a:rPr lang="en-US" dirty="0" smtClean="0"/>
              <a:t>C = </a:t>
            </a:r>
            <a:r>
              <a:rPr lang="en-US" dirty="0" err="1" smtClean="0"/>
              <a:t>M^e</a:t>
            </a:r>
            <a:endParaRPr lang="en-US" dirty="0" smtClean="0"/>
          </a:p>
          <a:p>
            <a:r>
              <a:rPr lang="en-US" dirty="0" err="1" smtClean="0"/>
              <a:t>C^d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8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34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microsoft.com/office/2007/relationships/hdphoto" Target="../media/hdphoto8.wdp"/><Relationship Id="rId9" Type="http://schemas.microsoft.com/office/2007/relationships/hdphoto" Target="../media/hdphoto9.wdp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64.png"/><Relationship Id="rId3" Type="http://schemas.openxmlformats.org/officeDocument/2006/relationships/image" Target="../media/image46.png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62.png"/><Relationship Id="rId5" Type="http://schemas.microsoft.com/office/2007/relationships/hdphoto" Target="../media/hdphoto10.wdp"/><Relationship Id="rId10" Type="http://schemas.openxmlformats.org/officeDocument/2006/relationships/image" Target="../media/image61.png"/><Relationship Id="rId4" Type="http://schemas.openxmlformats.org/officeDocument/2006/relationships/image" Target="../media/image44.png"/><Relationship Id="rId9" Type="http://schemas.openxmlformats.org/officeDocument/2006/relationships/image" Target="../media/image5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png"/><Relationship Id="rId3" Type="http://schemas.openxmlformats.org/officeDocument/2006/relationships/image" Target="../media/image46.png"/><Relationship Id="rId7" Type="http://schemas.openxmlformats.org/officeDocument/2006/relationships/image" Target="../media/image62.png"/><Relationship Id="rId12" Type="http://schemas.openxmlformats.org/officeDocument/2006/relationships/image" Target="../media/image65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64.png"/><Relationship Id="rId5" Type="http://schemas.microsoft.com/office/2007/relationships/hdphoto" Target="../media/hdphoto10.wdp"/><Relationship Id="rId10" Type="http://schemas.openxmlformats.org/officeDocument/2006/relationships/image" Target="../media/image500.png"/><Relationship Id="rId4" Type="http://schemas.openxmlformats.org/officeDocument/2006/relationships/image" Target="../media/image44.png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5.png"/><Relationship Id="rId3" Type="http://schemas.openxmlformats.org/officeDocument/2006/relationships/image" Target="../media/image44.png"/><Relationship Id="rId12" Type="http://schemas.openxmlformats.org/officeDocument/2006/relationships/image" Target="../media/image64.png"/><Relationship Id="rId17" Type="http://schemas.openxmlformats.org/officeDocument/2006/relationships/image" Target="../media/image630.png"/><Relationship Id="rId2" Type="http://schemas.openxmlformats.org/officeDocument/2006/relationships/image" Target="../media/image46.png"/><Relationship Id="rId16" Type="http://schemas.openxmlformats.org/officeDocument/2006/relationships/image" Target="../media/image6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45.png"/><Relationship Id="rId15" Type="http://schemas.openxmlformats.org/officeDocument/2006/relationships/image" Target="../media/image610.png"/><Relationship Id="rId10" Type="http://schemas.openxmlformats.org/officeDocument/2006/relationships/image" Target="../media/image62.png"/><Relationship Id="rId4" Type="http://schemas.microsoft.com/office/2007/relationships/hdphoto" Target="../media/hdphoto10.wdp"/><Relationship Id="rId9" Type="http://schemas.openxmlformats.org/officeDocument/2006/relationships/image" Target="../media/image560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90.png"/><Relationship Id="rId18" Type="http://schemas.openxmlformats.org/officeDocument/2006/relationships/image" Target="../media/image681.png"/><Relationship Id="rId3" Type="http://schemas.openxmlformats.org/officeDocument/2006/relationships/image" Target="../media/image44.png"/><Relationship Id="rId7" Type="http://schemas.openxmlformats.org/officeDocument/2006/relationships/image" Target="../media/image560.png"/><Relationship Id="rId17" Type="http://schemas.openxmlformats.org/officeDocument/2006/relationships/image" Target="../media/image670.png"/><Relationship Id="rId2" Type="http://schemas.openxmlformats.org/officeDocument/2006/relationships/image" Target="../media/image46.png"/><Relationship Id="rId16" Type="http://schemas.openxmlformats.org/officeDocument/2006/relationships/image" Target="../media/image6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11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66.png"/><Relationship Id="rId10" Type="http://schemas.openxmlformats.org/officeDocument/2006/relationships/image" Target="../media/image69.png"/><Relationship Id="rId19" Type="http://schemas.openxmlformats.org/officeDocument/2006/relationships/image" Target="../media/image61.png"/><Relationship Id="rId4" Type="http://schemas.microsoft.com/office/2007/relationships/hdphoto" Target="../media/hdphoto10.wdp"/><Relationship Id="rId9" Type="http://schemas.openxmlformats.org/officeDocument/2006/relationships/image" Target="../media/image62.png"/><Relationship Id="rId1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1.png"/><Relationship Id="rId21" Type="http://schemas.openxmlformats.org/officeDocument/2006/relationships/image" Target="../media/image670.png"/><Relationship Id="rId7" Type="http://schemas.openxmlformats.org/officeDocument/2006/relationships/image" Target="../media/image67.png"/><Relationship Id="rId12" Type="http://schemas.openxmlformats.org/officeDocument/2006/relationships/image" Target="../media/image64.png"/><Relationship Id="rId17" Type="http://schemas.openxmlformats.org/officeDocument/2006/relationships/image" Target="../media/image73.png"/><Relationship Id="rId25" Type="http://schemas.openxmlformats.org/officeDocument/2006/relationships/image" Target="../media/image61.png"/><Relationship Id="rId2" Type="http://schemas.openxmlformats.org/officeDocument/2006/relationships/image" Target="../media/image70.png"/><Relationship Id="rId16" Type="http://schemas.openxmlformats.org/officeDocument/2006/relationships/image" Target="../media/image66.png"/><Relationship Id="rId20" Type="http://schemas.openxmlformats.org/officeDocument/2006/relationships/image" Target="../media/image6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68.png"/><Relationship Id="rId24" Type="http://schemas.microsoft.com/office/2007/relationships/hdphoto" Target="../media/hdphoto10.wdp"/><Relationship Id="rId5" Type="http://schemas.openxmlformats.org/officeDocument/2006/relationships/image" Target="../media/image45.png"/><Relationship Id="rId15" Type="http://schemas.openxmlformats.org/officeDocument/2006/relationships/image" Target="../media/image65.png"/><Relationship Id="rId23" Type="http://schemas.openxmlformats.org/officeDocument/2006/relationships/image" Target="../media/image44.png"/><Relationship Id="rId10" Type="http://schemas.openxmlformats.org/officeDocument/2006/relationships/image" Target="../media/image560.png"/><Relationship Id="rId4" Type="http://schemas.openxmlformats.org/officeDocument/2006/relationships/image" Target="../media/image46.png"/><Relationship Id="rId9" Type="http://schemas.openxmlformats.org/officeDocument/2006/relationships/image" Target="../media/image590.png"/><Relationship Id="rId14" Type="http://schemas.openxmlformats.org/officeDocument/2006/relationships/image" Target="../media/image72.png"/><Relationship Id="rId22" Type="http://schemas.openxmlformats.org/officeDocument/2006/relationships/image" Target="../media/image6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microsoft.com/office/2007/relationships/hdphoto" Target="../media/hdphoto10.wdp"/><Relationship Id="rId3" Type="http://schemas.openxmlformats.org/officeDocument/2006/relationships/image" Target="../media/image74.png"/><Relationship Id="rId7" Type="http://schemas.openxmlformats.org/officeDocument/2006/relationships/image" Target="../media/image62.png"/><Relationship Id="rId12" Type="http://schemas.openxmlformats.org/officeDocument/2006/relationships/image" Target="../media/image560.png"/><Relationship Id="rId17" Type="http://schemas.openxmlformats.org/officeDocument/2006/relationships/image" Target="../media/image65.png"/><Relationship Id="rId25" Type="http://schemas.openxmlformats.org/officeDocument/2006/relationships/image" Target="../media/image44.png"/><Relationship Id="rId2" Type="http://schemas.openxmlformats.org/officeDocument/2006/relationships/image" Target="../media/image70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90.png"/><Relationship Id="rId24" Type="http://schemas.openxmlformats.org/officeDocument/2006/relationships/image" Target="../media/image680.png"/><Relationship Id="rId5" Type="http://schemas.openxmlformats.org/officeDocument/2006/relationships/image" Target="../media/image46.png"/><Relationship Id="rId15" Type="http://schemas.openxmlformats.org/officeDocument/2006/relationships/image" Target="../media/image71.png"/><Relationship Id="rId23" Type="http://schemas.openxmlformats.org/officeDocument/2006/relationships/image" Target="../media/image670.png"/><Relationship Id="rId10" Type="http://schemas.openxmlformats.org/officeDocument/2006/relationships/image" Target="../media/image63.png"/><Relationship Id="rId19" Type="http://schemas.openxmlformats.org/officeDocument/2006/relationships/image" Target="../media/image66.png"/><Relationship Id="rId9" Type="http://schemas.openxmlformats.org/officeDocument/2006/relationships/image" Target="../media/image75.png"/><Relationship Id="rId14" Type="http://schemas.openxmlformats.org/officeDocument/2006/relationships/image" Target="../media/image64.png"/><Relationship Id="rId22" Type="http://schemas.openxmlformats.org/officeDocument/2006/relationships/image" Target="../media/image6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60.png"/><Relationship Id="rId18" Type="http://schemas.openxmlformats.org/officeDocument/2006/relationships/image" Target="../media/image72.png"/><Relationship Id="rId39" Type="http://schemas.openxmlformats.org/officeDocument/2006/relationships/image" Target="../media/image82.png"/><Relationship Id="rId3" Type="http://schemas.openxmlformats.org/officeDocument/2006/relationships/image" Target="../media/image76.png"/><Relationship Id="rId21" Type="http://schemas.openxmlformats.org/officeDocument/2006/relationships/image" Target="../media/image66.png"/><Relationship Id="rId34" Type="http://schemas.microsoft.com/office/2007/relationships/hdphoto" Target="../media/hdphoto10.wdp"/><Relationship Id="rId7" Type="http://schemas.openxmlformats.org/officeDocument/2006/relationships/image" Target="../media/image45.png"/><Relationship Id="rId12" Type="http://schemas.openxmlformats.org/officeDocument/2006/relationships/image" Target="../media/image590.png"/><Relationship Id="rId17" Type="http://schemas.openxmlformats.org/officeDocument/2006/relationships/image" Target="../media/image71.png"/><Relationship Id="rId33" Type="http://schemas.openxmlformats.org/officeDocument/2006/relationships/image" Target="../media/image44.png"/><Relationship Id="rId38" Type="http://schemas.openxmlformats.org/officeDocument/2006/relationships/image" Target="../media/image78.png"/><Relationship Id="rId2" Type="http://schemas.openxmlformats.org/officeDocument/2006/relationships/image" Target="../media/image70.png"/><Relationship Id="rId16" Type="http://schemas.openxmlformats.org/officeDocument/2006/relationships/image" Target="../media/image77.png"/><Relationship Id="rId20" Type="http://schemas.openxmlformats.org/officeDocument/2006/relationships/image" Target="../media/image73.png"/><Relationship Id="rId29" Type="http://schemas.openxmlformats.org/officeDocument/2006/relationships/image" Target="../media/image7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63.png"/><Relationship Id="rId32" Type="http://schemas.openxmlformats.org/officeDocument/2006/relationships/image" Target="../media/image81.png"/><Relationship Id="rId37" Type="http://schemas.openxmlformats.org/officeDocument/2006/relationships/image" Target="../media/image61.png"/><Relationship Id="rId40" Type="http://schemas.openxmlformats.org/officeDocument/2006/relationships/image" Target="../media/image83.png"/><Relationship Id="rId15" Type="http://schemas.openxmlformats.org/officeDocument/2006/relationships/image" Target="../media/image64.png"/><Relationship Id="rId28" Type="http://schemas.openxmlformats.org/officeDocument/2006/relationships/image" Target="../media/image770.png"/><Relationship Id="rId10" Type="http://schemas.openxmlformats.org/officeDocument/2006/relationships/image" Target="../media/image75.png"/><Relationship Id="rId19" Type="http://schemas.openxmlformats.org/officeDocument/2006/relationships/image" Target="../media/image65.png"/><Relationship Id="rId31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67.png"/><Relationship Id="rId14" Type="http://schemas.openxmlformats.org/officeDocument/2006/relationships/image" Target="../media/image68.png"/><Relationship Id="rId27" Type="http://schemas.openxmlformats.org/officeDocument/2006/relationships/image" Target="../media/image760.png"/><Relationship Id="rId30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5.png"/><Relationship Id="rId3" Type="http://schemas.openxmlformats.org/officeDocument/2006/relationships/image" Target="../media/image32.png"/><Relationship Id="rId7" Type="http://schemas.openxmlformats.org/officeDocument/2006/relationships/image" Target="../media/image90.png"/><Relationship Id="rId12" Type="http://schemas.openxmlformats.org/officeDocument/2006/relationships/image" Target="../media/image94.png"/><Relationship Id="rId2" Type="http://schemas.openxmlformats.org/officeDocument/2006/relationships/image" Target="../media/image87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3.png"/><Relationship Id="rId5" Type="http://schemas.openxmlformats.org/officeDocument/2006/relationships/image" Target="../media/image88.png"/><Relationship Id="rId15" Type="http://schemas.openxmlformats.org/officeDocument/2006/relationships/image" Target="../media/image28.png"/><Relationship Id="rId10" Type="http://schemas.openxmlformats.org/officeDocument/2006/relationships/image" Target="../media/image168.png"/><Relationship Id="rId4" Type="http://schemas.microsoft.com/office/2007/relationships/hdphoto" Target="../media/hdphoto9.wdp"/><Relationship Id="rId9" Type="http://schemas.openxmlformats.org/officeDocument/2006/relationships/image" Target="../media/image92.png"/><Relationship Id="rId1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78.png"/><Relationship Id="rId7" Type="http://schemas.openxmlformats.org/officeDocument/2006/relationships/image" Target="../media/image100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5.png"/><Relationship Id="rId3" Type="http://schemas.openxmlformats.org/officeDocument/2006/relationships/image" Target="../media/image102.png"/><Relationship Id="rId21" Type="http://schemas.openxmlformats.org/officeDocument/2006/relationships/image" Target="../media/image118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4.png"/><Relationship Id="rId2" Type="http://schemas.openxmlformats.org/officeDocument/2006/relationships/image" Target="../media/image871.png"/><Relationship Id="rId16" Type="http://schemas.microsoft.com/office/2007/relationships/hdphoto" Target="../media/hdphoto10.wdp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110.png"/><Relationship Id="rId24" Type="http://schemas.openxmlformats.org/officeDocument/2006/relationships/image" Target="../media/image121.png"/><Relationship Id="rId5" Type="http://schemas.openxmlformats.org/officeDocument/2006/relationships/image" Target="../media/image104.png"/><Relationship Id="rId15" Type="http://schemas.openxmlformats.org/officeDocument/2006/relationships/image" Target="../media/image44.png"/><Relationship Id="rId23" Type="http://schemas.openxmlformats.org/officeDocument/2006/relationships/image" Target="../media/image120.png"/><Relationship Id="rId10" Type="http://schemas.openxmlformats.org/officeDocument/2006/relationships/image" Target="../media/image109.png"/><Relationship Id="rId19" Type="http://schemas.openxmlformats.org/officeDocument/2006/relationships/image" Target="../media/image116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24.png"/><Relationship Id="rId3" Type="http://schemas.openxmlformats.org/officeDocument/2006/relationships/image" Target="../media/image102.png"/><Relationship Id="rId21" Type="http://schemas.openxmlformats.org/officeDocument/2006/relationships/image" Target="../media/image127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23.png"/><Relationship Id="rId2" Type="http://schemas.openxmlformats.org/officeDocument/2006/relationships/image" Target="../media/image871.png"/><Relationship Id="rId16" Type="http://schemas.microsoft.com/office/2007/relationships/hdphoto" Target="../media/hdphoto10.wdp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110.png"/><Relationship Id="rId24" Type="http://schemas.openxmlformats.org/officeDocument/2006/relationships/image" Target="../media/image121.png"/><Relationship Id="rId5" Type="http://schemas.openxmlformats.org/officeDocument/2006/relationships/image" Target="../media/image104.png"/><Relationship Id="rId15" Type="http://schemas.openxmlformats.org/officeDocument/2006/relationships/image" Target="../media/image44.png"/><Relationship Id="rId23" Type="http://schemas.openxmlformats.org/officeDocument/2006/relationships/image" Target="../media/image120.png"/><Relationship Id="rId10" Type="http://schemas.openxmlformats.org/officeDocument/2006/relationships/image" Target="../media/image122.png"/><Relationship Id="rId19" Type="http://schemas.openxmlformats.org/officeDocument/2006/relationships/image" Target="../media/image125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24.png"/><Relationship Id="rId3" Type="http://schemas.openxmlformats.org/officeDocument/2006/relationships/image" Target="../media/image102.png"/><Relationship Id="rId21" Type="http://schemas.openxmlformats.org/officeDocument/2006/relationships/image" Target="../media/image127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23.png"/><Relationship Id="rId2" Type="http://schemas.openxmlformats.org/officeDocument/2006/relationships/image" Target="../media/image128.png"/><Relationship Id="rId16" Type="http://schemas.microsoft.com/office/2007/relationships/hdphoto" Target="../media/hdphoto10.wdp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110.png"/><Relationship Id="rId24" Type="http://schemas.openxmlformats.org/officeDocument/2006/relationships/image" Target="../media/image121.png"/><Relationship Id="rId5" Type="http://schemas.openxmlformats.org/officeDocument/2006/relationships/image" Target="../media/image104.png"/><Relationship Id="rId15" Type="http://schemas.openxmlformats.org/officeDocument/2006/relationships/image" Target="../media/image44.png"/><Relationship Id="rId23" Type="http://schemas.openxmlformats.org/officeDocument/2006/relationships/image" Target="../media/image120.png"/><Relationship Id="rId10" Type="http://schemas.openxmlformats.org/officeDocument/2006/relationships/image" Target="../media/image122.png"/><Relationship Id="rId19" Type="http://schemas.openxmlformats.org/officeDocument/2006/relationships/image" Target="../media/image125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5.png"/><Relationship Id="rId3" Type="http://schemas.openxmlformats.org/officeDocument/2006/relationships/image" Target="../media/image102.png"/><Relationship Id="rId21" Type="http://schemas.openxmlformats.org/officeDocument/2006/relationships/image" Target="../media/image118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32.png"/><Relationship Id="rId2" Type="http://schemas.openxmlformats.org/officeDocument/2006/relationships/image" Target="../media/image871.png"/><Relationship Id="rId16" Type="http://schemas.microsoft.com/office/2007/relationships/hdphoto" Target="../media/hdphoto10.wdp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131.png"/><Relationship Id="rId24" Type="http://schemas.openxmlformats.org/officeDocument/2006/relationships/image" Target="../media/image121.png"/><Relationship Id="rId5" Type="http://schemas.openxmlformats.org/officeDocument/2006/relationships/image" Target="../media/image104.png"/><Relationship Id="rId15" Type="http://schemas.openxmlformats.org/officeDocument/2006/relationships/image" Target="../media/image44.png"/><Relationship Id="rId23" Type="http://schemas.openxmlformats.org/officeDocument/2006/relationships/image" Target="../media/image120.png"/><Relationship Id="rId10" Type="http://schemas.openxmlformats.org/officeDocument/2006/relationships/image" Target="../media/image130.png"/><Relationship Id="rId19" Type="http://schemas.openxmlformats.org/officeDocument/2006/relationships/image" Target="../media/image116.png"/><Relationship Id="rId4" Type="http://schemas.openxmlformats.org/officeDocument/2006/relationships/image" Target="../media/image103.png"/><Relationship Id="rId9" Type="http://schemas.openxmlformats.org/officeDocument/2006/relationships/image" Target="../media/image129.png"/><Relationship Id="rId14" Type="http://schemas.openxmlformats.org/officeDocument/2006/relationships/image" Target="../media/image113.png"/><Relationship Id="rId22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microsoft.com/office/2007/relationships/hdphoto" Target="../media/hdphoto10.wdp"/><Relationship Id="rId18" Type="http://schemas.openxmlformats.org/officeDocument/2006/relationships/image" Target="../media/image115.png"/><Relationship Id="rId3" Type="http://schemas.openxmlformats.org/officeDocument/2006/relationships/image" Target="../media/image102.png"/><Relationship Id="rId21" Type="http://schemas.openxmlformats.org/officeDocument/2006/relationships/image" Target="../media/image118.png"/><Relationship Id="rId7" Type="http://schemas.openxmlformats.org/officeDocument/2006/relationships/image" Target="../media/image106.png"/><Relationship Id="rId12" Type="http://schemas.openxmlformats.org/officeDocument/2006/relationships/image" Target="../media/image44.png"/><Relationship Id="rId17" Type="http://schemas.openxmlformats.org/officeDocument/2006/relationships/image" Target="../media/image132.png"/><Relationship Id="rId2" Type="http://schemas.openxmlformats.org/officeDocument/2006/relationships/image" Target="../media/image871.png"/><Relationship Id="rId16" Type="http://schemas.openxmlformats.org/officeDocument/2006/relationships/image" Target="../media/image134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113.png"/><Relationship Id="rId24" Type="http://schemas.openxmlformats.org/officeDocument/2006/relationships/image" Target="../media/image131.png"/><Relationship Id="rId5" Type="http://schemas.openxmlformats.org/officeDocument/2006/relationships/image" Target="../media/image104.png"/><Relationship Id="rId15" Type="http://schemas.openxmlformats.org/officeDocument/2006/relationships/image" Target="../media/image133.png"/><Relationship Id="rId23" Type="http://schemas.openxmlformats.org/officeDocument/2006/relationships/image" Target="../media/image130.png"/><Relationship Id="rId10" Type="http://schemas.openxmlformats.org/officeDocument/2006/relationships/image" Target="../media/image112.png"/><Relationship Id="rId19" Type="http://schemas.openxmlformats.org/officeDocument/2006/relationships/image" Target="../media/image116.png"/><Relationship Id="rId4" Type="http://schemas.openxmlformats.org/officeDocument/2006/relationships/image" Target="../media/image103.png"/><Relationship Id="rId9" Type="http://schemas.openxmlformats.org/officeDocument/2006/relationships/image" Target="../media/image111.png"/><Relationship Id="rId14" Type="http://schemas.openxmlformats.org/officeDocument/2006/relationships/image" Target="../media/image119.png"/><Relationship Id="rId22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microsoft.com/office/2007/relationships/hdphoto" Target="../media/hdphoto10.wdp"/><Relationship Id="rId18" Type="http://schemas.openxmlformats.org/officeDocument/2006/relationships/image" Target="../media/image130.png"/><Relationship Id="rId3" Type="http://schemas.openxmlformats.org/officeDocument/2006/relationships/image" Target="../media/image102.png"/><Relationship Id="rId21" Type="http://schemas.openxmlformats.org/officeDocument/2006/relationships/image" Target="../media/image115.png"/><Relationship Id="rId7" Type="http://schemas.openxmlformats.org/officeDocument/2006/relationships/image" Target="../media/image106.png"/><Relationship Id="rId12" Type="http://schemas.openxmlformats.org/officeDocument/2006/relationships/image" Target="../media/image44.png"/><Relationship Id="rId17" Type="http://schemas.openxmlformats.org/officeDocument/2006/relationships/image" Target="../media/image129.png"/><Relationship Id="rId2" Type="http://schemas.openxmlformats.org/officeDocument/2006/relationships/image" Target="../media/image135.png"/><Relationship Id="rId16" Type="http://schemas.openxmlformats.org/officeDocument/2006/relationships/image" Target="../media/image134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113.png"/><Relationship Id="rId24" Type="http://schemas.openxmlformats.org/officeDocument/2006/relationships/image" Target="../media/image118.png"/><Relationship Id="rId5" Type="http://schemas.openxmlformats.org/officeDocument/2006/relationships/image" Target="../media/image104.png"/><Relationship Id="rId15" Type="http://schemas.openxmlformats.org/officeDocument/2006/relationships/image" Target="../media/image133.png"/><Relationship Id="rId23" Type="http://schemas.openxmlformats.org/officeDocument/2006/relationships/image" Target="../media/image117.png"/><Relationship Id="rId10" Type="http://schemas.openxmlformats.org/officeDocument/2006/relationships/image" Target="../media/image112.png"/><Relationship Id="rId19" Type="http://schemas.openxmlformats.org/officeDocument/2006/relationships/image" Target="../media/image131.png"/><Relationship Id="rId4" Type="http://schemas.openxmlformats.org/officeDocument/2006/relationships/image" Target="../media/image103.png"/><Relationship Id="rId9" Type="http://schemas.openxmlformats.org/officeDocument/2006/relationships/image" Target="../media/image111.png"/><Relationship Id="rId14" Type="http://schemas.openxmlformats.org/officeDocument/2006/relationships/image" Target="../media/image119.png"/><Relationship Id="rId22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60.png"/><Relationship Id="rId18" Type="http://schemas.openxmlformats.org/officeDocument/2006/relationships/image" Target="../media/image72.png"/><Relationship Id="rId39" Type="http://schemas.openxmlformats.org/officeDocument/2006/relationships/image" Target="../media/image82.png"/><Relationship Id="rId3" Type="http://schemas.openxmlformats.org/officeDocument/2006/relationships/image" Target="../media/image76.png"/><Relationship Id="rId21" Type="http://schemas.openxmlformats.org/officeDocument/2006/relationships/image" Target="../media/image66.png"/><Relationship Id="rId34" Type="http://schemas.microsoft.com/office/2007/relationships/hdphoto" Target="../media/hdphoto10.wdp"/><Relationship Id="rId7" Type="http://schemas.openxmlformats.org/officeDocument/2006/relationships/image" Target="../media/image45.png"/><Relationship Id="rId12" Type="http://schemas.openxmlformats.org/officeDocument/2006/relationships/image" Target="../media/image590.png"/><Relationship Id="rId17" Type="http://schemas.openxmlformats.org/officeDocument/2006/relationships/image" Target="../media/image71.png"/><Relationship Id="rId33" Type="http://schemas.openxmlformats.org/officeDocument/2006/relationships/image" Target="../media/image44.png"/><Relationship Id="rId38" Type="http://schemas.openxmlformats.org/officeDocument/2006/relationships/image" Target="../media/image78.png"/><Relationship Id="rId2" Type="http://schemas.openxmlformats.org/officeDocument/2006/relationships/image" Target="../media/image70.png"/><Relationship Id="rId16" Type="http://schemas.openxmlformats.org/officeDocument/2006/relationships/image" Target="../media/image77.png"/><Relationship Id="rId20" Type="http://schemas.openxmlformats.org/officeDocument/2006/relationships/image" Target="../media/image73.png"/><Relationship Id="rId29" Type="http://schemas.openxmlformats.org/officeDocument/2006/relationships/image" Target="../media/image7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63.png"/><Relationship Id="rId32" Type="http://schemas.openxmlformats.org/officeDocument/2006/relationships/image" Target="../media/image81.png"/><Relationship Id="rId37" Type="http://schemas.openxmlformats.org/officeDocument/2006/relationships/image" Target="../media/image61.png"/><Relationship Id="rId40" Type="http://schemas.openxmlformats.org/officeDocument/2006/relationships/image" Target="../media/image83.png"/><Relationship Id="rId15" Type="http://schemas.openxmlformats.org/officeDocument/2006/relationships/image" Target="../media/image64.png"/><Relationship Id="rId28" Type="http://schemas.openxmlformats.org/officeDocument/2006/relationships/image" Target="../media/image770.png"/><Relationship Id="rId10" Type="http://schemas.openxmlformats.org/officeDocument/2006/relationships/image" Target="../media/image75.png"/><Relationship Id="rId19" Type="http://schemas.openxmlformats.org/officeDocument/2006/relationships/image" Target="../media/image65.png"/><Relationship Id="rId31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67.png"/><Relationship Id="rId14" Type="http://schemas.openxmlformats.org/officeDocument/2006/relationships/image" Target="../media/image68.png"/><Relationship Id="rId27" Type="http://schemas.openxmlformats.org/officeDocument/2006/relationships/image" Target="../media/image760.png"/><Relationship Id="rId30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0.png"/><Relationship Id="rId18" Type="http://schemas.openxmlformats.org/officeDocument/2006/relationships/image" Target="../media/image72.png"/><Relationship Id="rId39" Type="http://schemas.openxmlformats.org/officeDocument/2006/relationships/image" Target="../media/image78.png"/><Relationship Id="rId3" Type="http://schemas.openxmlformats.org/officeDocument/2006/relationships/image" Target="../media/image76.png"/><Relationship Id="rId21" Type="http://schemas.openxmlformats.org/officeDocument/2006/relationships/image" Target="../media/image66.png"/><Relationship Id="rId34" Type="http://schemas.microsoft.com/office/2007/relationships/hdphoto" Target="../media/hdphoto10.wdp"/><Relationship Id="rId7" Type="http://schemas.openxmlformats.org/officeDocument/2006/relationships/image" Target="../media/image45.png"/><Relationship Id="rId12" Type="http://schemas.openxmlformats.org/officeDocument/2006/relationships/image" Target="../media/image590.png"/><Relationship Id="rId17" Type="http://schemas.openxmlformats.org/officeDocument/2006/relationships/image" Target="../media/image71.png"/><Relationship Id="rId33" Type="http://schemas.openxmlformats.org/officeDocument/2006/relationships/image" Target="../media/image44.png"/><Relationship Id="rId38" Type="http://schemas.openxmlformats.org/officeDocument/2006/relationships/image" Target="../media/image61.png"/><Relationship Id="rId2" Type="http://schemas.openxmlformats.org/officeDocument/2006/relationships/image" Target="../media/image49.png"/><Relationship Id="rId16" Type="http://schemas.openxmlformats.org/officeDocument/2006/relationships/image" Target="../media/image77.png"/><Relationship Id="rId20" Type="http://schemas.openxmlformats.org/officeDocument/2006/relationships/image" Target="../media/image73.png"/><Relationship Id="rId29" Type="http://schemas.openxmlformats.org/officeDocument/2006/relationships/image" Target="../media/image780.png"/><Relationship Id="rId41" Type="http://schemas.openxmlformats.org/officeDocument/2006/relationships/image" Target="../media/image1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63.png"/><Relationship Id="rId32" Type="http://schemas.openxmlformats.org/officeDocument/2006/relationships/image" Target="../media/image81.png"/><Relationship Id="rId37" Type="http://schemas.openxmlformats.org/officeDocument/2006/relationships/image" Target="../media/image861.png"/><Relationship Id="rId40" Type="http://schemas.openxmlformats.org/officeDocument/2006/relationships/image" Target="../media/image136.png"/><Relationship Id="rId15" Type="http://schemas.openxmlformats.org/officeDocument/2006/relationships/image" Target="../media/image64.png"/><Relationship Id="rId28" Type="http://schemas.openxmlformats.org/officeDocument/2006/relationships/image" Target="../media/image770.png"/><Relationship Id="rId10" Type="http://schemas.openxmlformats.org/officeDocument/2006/relationships/image" Target="../media/image75.png"/><Relationship Id="rId19" Type="http://schemas.openxmlformats.org/officeDocument/2006/relationships/image" Target="../media/image65.png"/><Relationship Id="rId31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67.png"/><Relationship Id="rId14" Type="http://schemas.openxmlformats.org/officeDocument/2006/relationships/image" Target="../media/image68.png"/><Relationship Id="rId27" Type="http://schemas.openxmlformats.org/officeDocument/2006/relationships/image" Target="../media/image760.png"/><Relationship Id="rId30" Type="http://schemas.openxmlformats.org/officeDocument/2006/relationships/image" Target="../media/image79.png"/><Relationship Id="rId8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0.png"/><Relationship Id="rId18" Type="http://schemas.openxmlformats.org/officeDocument/2006/relationships/image" Target="../media/image72.png"/><Relationship Id="rId39" Type="http://schemas.openxmlformats.org/officeDocument/2006/relationships/image" Target="../media/image78.png"/><Relationship Id="rId3" Type="http://schemas.openxmlformats.org/officeDocument/2006/relationships/image" Target="../media/image76.png"/><Relationship Id="rId21" Type="http://schemas.openxmlformats.org/officeDocument/2006/relationships/image" Target="../media/image66.png"/><Relationship Id="rId34" Type="http://schemas.microsoft.com/office/2007/relationships/hdphoto" Target="../media/hdphoto10.wdp"/><Relationship Id="rId7" Type="http://schemas.openxmlformats.org/officeDocument/2006/relationships/image" Target="../media/image45.png"/><Relationship Id="rId12" Type="http://schemas.openxmlformats.org/officeDocument/2006/relationships/image" Target="../media/image590.png"/><Relationship Id="rId17" Type="http://schemas.openxmlformats.org/officeDocument/2006/relationships/image" Target="../media/image71.png"/><Relationship Id="rId33" Type="http://schemas.openxmlformats.org/officeDocument/2006/relationships/image" Target="../media/image44.png"/><Relationship Id="rId38" Type="http://schemas.openxmlformats.org/officeDocument/2006/relationships/image" Target="../media/image61.png"/><Relationship Id="rId2" Type="http://schemas.openxmlformats.org/officeDocument/2006/relationships/image" Target="../media/image49.png"/><Relationship Id="rId16" Type="http://schemas.openxmlformats.org/officeDocument/2006/relationships/image" Target="../media/image77.png"/><Relationship Id="rId20" Type="http://schemas.openxmlformats.org/officeDocument/2006/relationships/image" Target="../media/image73.png"/><Relationship Id="rId29" Type="http://schemas.openxmlformats.org/officeDocument/2006/relationships/image" Target="../media/image780.png"/><Relationship Id="rId41" Type="http://schemas.openxmlformats.org/officeDocument/2006/relationships/image" Target="../media/image1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63.png"/><Relationship Id="rId32" Type="http://schemas.openxmlformats.org/officeDocument/2006/relationships/image" Target="../media/image81.png"/><Relationship Id="rId37" Type="http://schemas.openxmlformats.org/officeDocument/2006/relationships/image" Target="../media/image861.png"/><Relationship Id="rId40" Type="http://schemas.openxmlformats.org/officeDocument/2006/relationships/image" Target="../media/image136.png"/><Relationship Id="rId15" Type="http://schemas.openxmlformats.org/officeDocument/2006/relationships/image" Target="../media/image891.png"/><Relationship Id="rId28" Type="http://schemas.openxmlformats.org/officeDocument/2006/relationships/image" Target="../media/image770.png"/><Relationship Id="rId10" Type="http://schemas.openxmlformats.org/officeDocument/2006/relationships/image" Target="../media/image75.png"/><Relationship Id="rId19" Type="http://schemas.openxmlformats.org/officeDocument/2006/relationships/image" Target="../media/image65.png"/><Relationship Id="rId31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67.png"/><Relationship Id="rId14" Type="http://schemas.openxmlformats.org/officeDocument/2006/relationships/image" Target="../media/image68.png"/><Relationship Id="rId27" Type="http://schemas.openxmlformats.org/officeDocument/2006/relationships/image" Target="../media/image760.png"/><Relationship Id="rId30" Type="http://schemas.openxmlformats.org/officeDocument/2006/relationships/image" Target="../media/image79.png"/><Relationship Id="rId8" Type="http://schemas.openxmlformats.org/officeDocument/2006/relationships/image" Target="../media/image88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png"/><Relationship Id="rId18" Type="http://schemas.openxmlformats.org/officeDocument/2006/relationships/image" Target="../media/image970.png"/><Relationship Id="rId26" Type="http://schemas.openxmlformats.org/officeDocument/2006/relationships/image" Target="../media/image1050.png"/><Relationship Id="rId39" Type="http://schemas.openxmlformats.org/officeDocument/2006/relationships/image" Target="../media/image54.png"/><Relationship Id="rId21" Type="http://schemas.openxmlformats.org/officeDocument/2006/relationships/image" Target="../media/image1000.png"/><Relationship Id="rId34" Type="http://schemas.openxmlformats.org/officeDocument/2006/relationships/image" Target="../media/image149.png"/><Relationship Id="rId42" Type="http://schemas.openxmlformats.org/officeDocument/2006/relationships/image" Target="../media/image58.png"/><Relationship Id="rId7" Type="http://schemas.openxmlformats.org/officeDocument/2006/relationships/image" Target="../media/image86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50.png"/><Relationship Id="rId29" Type="http://schemas.openxmlformats.org/officeDocument/2006/relationships/image" Target="../media/image1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0.png"/><Relationship Id="rId11" Type="http://schemas.openxmlformats.org/officeDocument/2006/relationships/image" Target="../media/image900.png"/><Relationship Id="rId24" Type="http://schemas.openxmlformats.org/officeDocument/2006/relationships/image" Target="../media/image1030.png"/><Relationship Id="rId32" Type="http://schemas.openxmlformats.org/officeDocument/2006/relationships/image" Target="../media/image1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105.png"/><Relationship Id="rId5" Type="http://schemas.openxmlformats.org/officeDocument/2006/relationships/image" Target="../media/image840.png"/><Relationship Id="rId15" Type="http://schemas.openxmlformats.org/officeDocument/2006/relationships/image" Target="../media/image51.png"/><Relationship Id="rId23" Type="http://schemas.openxmlformats.org/officeDocument/2006/relationships/image" Target="../media/image1020.png"/><Relationship Id="rId28" Type="http://schemas.openxmlformats.org/officeDocument/2006/relationships/image" Target="../media/image143.png"/><Relationship Id="rId36" Type="http://schemas.openxmlformats.org/officeDocument/2006/relationships/image" Target="../media/image512.png"/><Relationship Id="rId10" Type="http://schemas.openxmlformats.org/officeDocument/2006/relationships/image" Target="../media/image890.png"/><Relationship Id="rId19" Type="http://schemas.openxmlformats.org/officeDocument/2006/relationships/image" Target="../media/image980.png"/><Relationship Id="rId31" Type="http://schemas.openxmlformats.org/officeDocument/2006/relationships/image" Target="../media/image146.png"/><Relationship Id="rId44" Type="http://schemas.openxmlformats.org/officeDocument/2006/relationships/image" Target="../media/image85.png"/><Relationship Id="rId4" Type="http://schemas.openxmlformats.org/officeDocument/2006/relationships/image" Target="../media/image830.png"/><Relationship Id="rId9" Type="http://schemas.openxmlformats.org/officeDocument/2006/relationships/image" Target="../media/image880.png"/><Relationship Id="rId14" Type="http://schemas.openxmlformats.org/officeDocument/2006/relationships/image" Target="../media/image930.png"/><Relationship Id="rId22" Type="http://schemas.openxmlformats.org/officeDocument/2006/relationships/image" Target="../media/image1010.png"/><Relationship Id="rId27" Type="http://schemas.openxmlformats.org/officeDocument/2006/relationships/image" Target="../media/image142.png"/><Relationship Id="rId30" Type="http://schemas.openxmlformats.org/officeDocument/2006/relationships/image" Target="../media/image50.png"/><Relationship Id="rId35" Type="http://schemas.openxmlformats.org/officeDocument/2006/relationships/image" Target="../media/image150.png"/><Relationship Id="rId43" Type="http://schemas.openxmlformats.org/officeDocument/2006/relationships/image" Target="../media/image59.png"/><Relationship Id="rId8" Type="http://schemas.openxmlformats.org/officeDocument/2006/relationships/image" Target="../media/image870.png"/><Relationship Id="rId3" Type="http://schemas.openxmlformats.org/officeDocument/2006/relationships/image" Target="../media/image820.png"/><Relationship Id="rId12" Type="http://schemas.openxmlformats.org/officeDocument/2006/relationships/image" Target="../media/image139.png"/><Relationship Id="rId17" Type="http://schemas.openxmlformats.org/officeDocument/2006/relationships/image" Target="../media/image960.png"/><Relationship Id="rId25" Type="http://schemas.openxmlformats.org/officeDocument/2006/relationships/image" Target="../media/image1040.png"/><Relationship Id="rId33" Type="http://schemas.openxmlformats.org/officeDocument/2006/relationships/image" Target="../media/image148.png"/><Relationship Id="rId38" Type="http://schemas.openxmlformats.org/officeDocument/2006/relationships/image" Target="../media/image53.png"/><Relationship Id="rId20" Type="http://schemas.openxmlformats.org/officeDocument/2006/relationships/image" Target="../media/image990.png"/><Relationship Id="rId41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" Type="http://schemas.openxmlformats.org/officeDocument/2006/relationships/image" Target="../media/image151.png"/><Relationship Id="rId21" Type="http://schemas.openxmlformats.org/officeDocument/2006/relationships/image" Target="../media/image17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image" Target="../media/image145.png"/><Relationship Id="rId16" Type="http://schemas.openxmlformats.org/officeDocument/2006/relationships/image" Target="../media/image164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23" Type="http://schemas.openxmlformats.org/officeDocument/2006/relationships/image" Target="../media/image173.png"/><Relationship Id="rId10" Type="http://schemas.openxmlformats.org/officeDocument/2006/relationships/image" Target="../media/image158.png"/><Relationship Id="rId19" Type="http://schemas.openxmlformats.org/officeDocument/2006/relationships/image" Target="../media/image167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image" Target="../media/image1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1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230.png"/><Relationship Id="rId18" Type="http://schemas.openxmlformats.org/officeDocument/2006/relationships/image" Target="../media/image184.png"/><Relationship Id="rId3" Type="http://schemas.openxmlformats.org/officeDocument/2006/relationships/image" Target="../media/image511.png"/><Relationship Id="rId21" Type="http://schemas.openxmlformats.org/officeDocument/2006/relationships/image" Target="../media/image186.png"/><Relationship Id="rId7" Type="http://schemas.openxmlformats.org/officeDocument/2006/relationships/image" Target="../media/image1190.png"/><Relationship Id="rId12" Type="http://schemas.openxmlformats.org/officeDocument/2006/relationships/image" Target="../media/image181.png"/><Relationship Id="rId17" Type="http://schemas.openxmlformats.org/officeDocument/2006/relationships/image" Target="../media/image183.png"/><Relationship Id="rId2" Type="http://schemas.openxmlformats.org/officeDocument/2006/relationships/image" Target="../media/image501.png"/><Relationship Id="rId16" Type="http://schemas.openxmlformats.org/officeDocument/2006/relationships/image" Target="../media/image1260.png"/><Relationship Id="rId20" Type="http://schemas.openxmlformats.org/officeDocument/2006/relationships/image" Target="../media/image1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30.png"/><Relationship Id="rId11" Type="http://schemas.openxmlformats.org/officeDocument/2006/relationships/image" Target="../media/image179.png"/><Relationship Id="rId5" Type="http://schemas.openxmlformats.org/officeDocument/2006/relationships/image" Target="../media/image45.png"/><Relationship Id="rId15" Type="http://schemas.openxmlformats.org/officeDocument/2006/relationships/image" Target="../media/image182.png"/><Relationship Id="rId23" Type="http://schemas.openxmlformats.org/officeDocument/2006/relationships/image" Target="../media/image187.png"/><Relationship Id="rId10" Type="http://schemas.openxmlformats.org/officeDocument/2006/relationships/image" Target="../media/image1200.png"/><Relationship Id="rId19" Type="http://schemas.openxmlformats.org/officeDocument/2006/relationships/image" Target="../media/image1290.png"/><Relationship Id="rId4" Type="http://schemas.openxmlformats.org/officeDocument/2006/relationships/image" Target="../media/image520.png"/><Relationship Id="rId9" Type="http://schemas.microsoft.com/office/2007/relationships/hdphoto" Target="../media/hdphoto10.wdp"/><Relationship Id="rId14" Type="http://schemas.openxmlformats.org/officeDocument/2006/relationships/image" Target="../media/image550.png"/><Relationship Id="rId22" Type="http://schemas.openxmlformats.org/officeDocument/2006/relationships/image" Target="../media/image5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hyperlink" Target="https://crypto.stackexchange.com/questions/20085/which-attacks-are-possible-against-raw-textbook-rsa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20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microsoft.com/office/2007/relationships/hdphoto" Target="../media/hdphoto4.wdp"/><Relationship Id="rId19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0.png"/><Relationship Id="rId18" Type="http://schemas.openxmlformats.org/officeDocument/2006/relationships/image" Target="../media/image23.png"/><Relationship Id="rId3" Type="http://schemas.openxmlformats.org/officeDocument/2006/relationships/image" Target="../media/image810.png"/><Relationship Id="rId7" Type="http://schemas.openxmlformats.org/officeDocument/2006/relationships/image" Target="../media/image1210.png"/><Relationship Id="rId12" Type="http://schemas.openxmlformats.org/officeDocument/2006/relationships/image" Target="../media/image170.png"/><Relationship Id="rId17" Type="http://schemas.openxmlformats.org/officeDocument/2006/relationships/image" Target="../media/image22.png"/><Relationship Id="rId2" Type="http://schemas.openxmlformats.org/officeDocument/2006/relationships/image" Target="../media/image19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0.png"/><Relationship Id="rId11" Type="http://schemas.openxmlformats.org/officeDocument/2006/relationships/image" Target="../media/image1610.png"/><Relationship Id="rId5" Type="http://schemas.openxmlformats.org/officeDocument/2006/relationships/image" Target="../media/image10.png"/><Relationship Id="rId15" Type="http://schemas.openxmlformats.org/officeDocument/2006/relationships/image" Target="../media/image2010.png"/><Relationship Id="rId19" Type="http://schemas.openxmlformats.org/officeDocument/2006/relationships/image" Target="../media/image24.png"/><Relationship Id="rId10" Type="http://schemas.openxmlformats.org/officeDocument/2006/relationships/image" Target="../media/image1510.png"/><Relationship Id="rId4" Type="http://schemas.openxmlformats.org/officeDocument/2006/relationships/image" Target="../media/image910.png"/><Relationship Id="rId9" Type="http://schemas.openxmlformats.org/officeDocument/2006/relationships/image" Target="../media/image1410.png"/><Relationship Id="rId14" Type="http://schemas.openxmlformats.org/officeDocument/2006/relationships/image" Target="../media/image19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microsoft.com/office/2007/relationships/hdphoto" Target="../media/hdphoto8.wdp"/><Relationship Id="rId10" Type="http://schemas.microsoft.com/office/2007/relationships/hdphoto" Target="../media/hdphoto9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Lecture 10 – Public-key encryption, IND-CPA/CCA,</a:t>
            </a:r>
            <a:br>
              <a:rPr lang="en-US" dirty="0" smtClean="0"/>
            </a:br>
            <a:r>
              <a:rPr lang="en-US" dirty="0" err="1" smtClean="0"/>
              <a:t>ElGamal</a:t>
            </a:r>
            <a:r>
              <a:rPr lang="en-US" dirty="0" smtClean="0"/>
              <a:t>, RSA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27.10.2020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encryption – security: IND-CCA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1574950"/>
                  </p:ext>
                </p:extLst>
              </p:nvPr>
            </p:nvGraphicFramePr>
            <p:xfrm>
              <a:off x="763429" y="1244145"/>
              <a:ext cx="3804347" cy="47210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0434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262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cca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8736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𝑠𝑘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6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Sup>
                                    <m:sSub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𝑠𝑘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𝑝𝑘</m:t>
                                      </m:r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6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the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                    </a:t>
                          </a:r>
                          <a:r>
                            <a:rPr lang="nb-NO" sz="1600" b="0" i="0" baseline="0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a:t>// cheating!</a:t>
                          </a:r>
                          <a:endParaRPr lang="nb-NO" sz="1600" b="1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  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baseline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baseline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baseline="0" smtClean="0">
                                  <a:latin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1574950"/>
                  </p:ext>
                </p:extLst>
              </p:nvPr>
            </p:nvGraphicFramePr>
            <p:xfrm>
              <a:off x="763429" y="1244145"/>
              <a:ext cx="3804347" cy="47210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043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26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0" t="-1429" r="-320" b="-10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2947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0" t="-10071" r="-320" b="-2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361" y="2775351"/>
            <a:ext cx="419192" cy="61287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7701037" y="3167511"/>
            <a:ext cx="2056049" cy="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57855" y="2831015"/>
                <a:ext cx="22135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0" dirty="0" smtClean="0"/>
                  <a:t>Test me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55" y="2831015"/>
                <a:ext cx="2213540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1653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7667696" y="3307486"/>
            <a:ext cx="2099941" cy="15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52065" y="1376014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065" y="1376014"/>
                <a:ext cx="1202913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 bwMode="auto">
          <a:xfrm>
            <a:off x="7646988" y="1716757"/>
            <a:ext cx="209994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74960" y="1500112"/>
                <a:ext cx="21284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960" y="1500112"/>
                <a:ext cx="2128477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 rot="19903165">
            <a:off x="6732473" y="1470366"/>
            <a:ext cx="13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find stage</a:t>
            </a:r>
          </a:p>
        </p:txBody>
      </p:sp>
      <p:sp>
        <p:nvSpPr>
          <p:cNvPr id="22" name="TextBox 21"/>
          <p:cNvSpPr txBox="1"/>
          <p:nvPr/>
        </p:nvSpPr>
        <p:spPr>
          <a:xfrm rot="19903165">
            <a:off x="6135861" y="3883356"/>
            <a:ext cx="151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guess stage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1137" r="23820" b="12717"/>
          <a:stretch/>
        </p:blipFill>
        <p:spPr>
          <a:xfrm flipH="1">
            <a:off x="5925587" y="2540452"/>
            <a:ext cx="1112108" cy="1301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Callout 29"/>
              <p:cNvSpPr/>
              <p:nvPr/>
            </p:nvSpPr>
            <p:spPr bwMode="auto">
              <a:xfrm>
                <a:off x="4708642" y="1451230"/>
                <a:ext cx="2059172" cy="888519"/>
              </a:xfrm>
              <a:prstGeom prst="wedgeEllipseCallout">
                <a:avLst>
                  <a:gd name="adj1" fmla="val 34941"/>
                  <a:gd name="adj2" fmla="val 66781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 smtClean="0"/>
                  <a:t> was an   </a:t>
                </a:r>
              </a:p>
              <a:p>
                <a:pPr algn="ctr"/>
                <a:r>
                  <a:rPr lang="en-US" sz="1600" dirty="0" smtClean="0"/>
                  <a:t>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30" name="Oval Callou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8642" y="1451230"/>
                <a:ext cx="2059172" cy="888519"/>
              </a:xfrm>
              <a:prstGeom prst="wedgeEllipseCallout">
                <a:avLst>
                  <a:gd name="adj1" fmla="val 34941"/>
                  <a:gd name="adj2" fmla="val 66781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67" y="2044970"/>
            <a:ext cx="688380" cy="422730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 bwMode="auto">
          <a:xfrm flipH="1">
            <a:off x="7677558" y="2188762"/>
            <a:ext cx="2056049" cy="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644217" y="2328737"/>
            <a:ext cx="2099941" cy="15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217286" y="1830290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286" y="1830290"/>
                <a:ext cx="1202913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217286" y="2343632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286" y="2343632"/>
                <a:ext cx="1202913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/>
          <p:nvPr/>
        </p:nvCxnSpPr>
        <p:spPr bwMode="auto">
          <a:xfrm flipH="1">
            <a:off x="7677558" y="3933260"/>
            <a:ext cx="2056049" cy="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7644217" y="4073235"/>
            <a:ext cx="2099941" cy="15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217286" y="3574788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286" y="3574788"/>
                <a:ext cx="1202913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217286" y="4088130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286" y="4088130"/>
                <a:ext cx="1202913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468717" y="1823215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sz="1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717" y="1823215"/>
                <a:ext cx="1202913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67" y="3816461"/>
            <a:ext cx="688380" cy="422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468717" y="3594706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sz="1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717" y="3594706"/>
                <a:ext cx="1202913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>
                <a:off x="5065102" y="5075901"/>
                <a:ext cx="6381321" cy="1311091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IND-CCA-advantage</a:t>
                </a:r>
                <a:r>
                  <a:rPr lang="nb-NO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5102" y="5075901"/>
                <a:ext cx="6381321" cy="1311091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9839270" y="1007732"/>
            <a:ext cx="149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Challenger</a:t>
            </a:r>
          </a:p>
        </p:txBody>
      </p:sp>
    </p:spTree>
    <p:extLst>
      <p:ext uri="{BB962C8B-B14F-4D97-AF65-F5344CB8AC3E}">
        <p14:creationId xmlns:p14="http://schemas.microsoft.com/office/powerpoint/2010/main" val="36301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9" grpId="0"/>
      <p:bldP spid="60" grpId="0"/>
      <p:bldP spid="61" grpId="0"/>
      <p:bldP spid="63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Discovered in the 1970's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Allows two parties to establish a shared secret </a:t>
            </a:r>
            <a:br>
              <a:rPr lang="en-US" dirty="0" smtClean="0"/>
            </a:br>
            <a:r>
              <a:rPr lang="en-US" dirty="0" smtClean="0"/>
              <a:t>without ever having met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Diffie</a:t>
            </a:r>
            <a:r>
              <a:rPr lang="en-US" dirty="0"/>
              <a:t> </a:t>
            </a:r>
            <a:r>
              <a:rPr lang="en-US" dirty="0" smtClean="0"/>
              <a:t>&amp; Hellman paper also introduced </a:t>
            </a:r>
            <a:br>
              <a:rPr lang="en-US" dirty="0" smtClean="0"/>
            </a:br>
            <a:r>
              <a:rPr lang="en-US" dirty="0" smtClean="0"/>
              <a:t>the idea of: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Public-key encryption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But didn't figure out how to do 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1978: </a:t>
            </a:r>
            <a:r>
              <a:rPr lang="en-US" dirty="0" err="1" smtClean="0"/>
              <a:t>ElGamal</a:t>
            </a:r>
            <a:r>
              <a:rPr lang="en-US" dirty="0" smtClean="0"/>
              <a:t> encryption scheme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Digital signatures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But didn't figure out how to do 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 descr="https://regmedia.co.uk/2016/03/01/diffie_hellman.jpg?x=1200&amp;y=7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65" y="1013158"/>
            <a:ext cx="1803283" cy="11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79066" y="2254133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Whitfield </a:t>
            </a:r>
            <a:r>
              <a:rPr lang="en-US" sz="1200" dirty="0" err="1" smtClean="0"/>
              <a:t>Diffie</a:t>
            </a:r>
            <a:endParaRPr lang="en-US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905735" y="2444368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Martin Hellman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14954" y="2231320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Ralph </a:t>
            </a:r>
            <a:r>
              <a:rPr lang="en-US" sz="1200" dirty="0" err="1" smtClean="0"/>
              <a:t>Merkle</a:t>
            </a:r>
            <a:endParaRPr lang="en-US" sz="1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778" y="2681274"/>
            <a:ext cx="5454770" cy="40303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8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84106" y="3045533"/>
                <a:ext cx="1458348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3045533"/>
                <a:ext cx="1458348" cy="3912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 flipV="1">
            <a:off x="4332074" y="3282697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370173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84106" y="3626496"/>
                <a:ext cx="80490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3626496"/>
                <a:ext cx="804900" cy="281937"/>
              </a:xfrm>
              <a:prstGeom prst="rect">
                <a:avLst/>
              </a:prstGeom>
              <a:blipFill>
                <a:blip r:embed="rId7"/>
                <a:stretch>
                  <a:fillRect l="-10606" t="-2174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96358" y="2409174"/>
                <a:ext cx="2349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58" y="2409174"/>
                <a:ext cx="234936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20513" r="-2307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28087" y="2955123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087" y="2955123"/>
                <a:ext cx="380373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blipFill>
                <a:blip r:embed="rId11"/>
                <a:stretch>
                  <a:fillRect l="-537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blipFill>
                <a:blip r:embed="rId12"/>
                <a:stretch>
                  <a:fillRect l="-992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blipFill>
                <a:blip r:embed="rId13"/>
                <a:stretch>
                  <a:fillRect l="-588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0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 flipV="1">
            <a:off x="4332273" y="2044403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370173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blipFill>
                <a:blip r:embed="rId7"/>
                <a:stretch>
                  <a:fillRect l="-537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blipFill>
                <a:blip r:embed="rId8"/>
                <a:stretch>
                  <a:fillRect l="-992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96358" y="2409174"/>
                <a:ext cx="2349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58" y="2409174"/>
                <a:ext cx="234936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20513" r="-2307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blipFill>
                <a:blip r:embed="rId11"/>
                <a:stretch>
                  <a:fillRect l="-588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blipFill>
                <a:blip r:embed="rId13"/>
                <a:stretch>
                  <a:fillRect l="-9848" t="-2174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 flipV="1">
            <a:off x="4332273" y="2044403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370173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blipFill>
                <a:blip r:embed="rId6"/>
                <a:stretch>
                  <a:fillRect l="-992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9877" r="-864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blipFill>
                <a:blip r:embed="rId10"/>
                <a:stretch>
                  <a:fillRect l="-537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blipFill>
                <a:blip r:embed="rId11"/>
                <a:stretch>
                  <a:fillRect l="-457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blipFill>
                <a:blip r:embed="rId12"/>
                <a:stretch>
                  <a:fillRect l="-588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blipFill>
                <a:blip r:embed="rId14"/>
                <a:stretch>
                  <a:fillRect l="-9848" t="-2174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KeyGen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364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87229" y="5454842"/>
                <a:ext cx="19949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454842"/>
                <a:ext cx="1994970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2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7229" y="5815153"/>
                <a:ext cx="1998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815153"/>
                <a:ext cx="1998176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42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3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 flipV="1">
            <a:off x="4332273" y="2044403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370173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blipFill>
                <a:blip r:embed="rId6"/>
                <a:stretch>
                  <a:fillRect l="-493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blipFill>
                <a:blip r:embed="rId8"/>
                <a:stretch>
                  <a:fillRect l="-992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blipFill>
                <a:blip r:embed="rId9"/>
                <a:stretch>
                  <a:fillRect l="-537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blipFill>
                <a:blip r:embed="rId10"/>
                <a:stretch>
                  <a:fillRect l="-457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blipFill>
                <a:blip r:embed="rId11"/>
                <a:stretch>
                  <a:fillRect l="-588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9877" r="-864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blipFill>
                <a:blip r:embed="rId15"/>
                <a:stretch>
                  <a:fillRect l="-9848" t="-2174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KeyGen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blipFill>
                <a:blip r:embed="rId16"/>
                <a:stretch>
                  <a:fillRect l="-364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87229" y="5454842"/>
                <a:ext cx="19949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454842"/>
                <a:ext cx="1994970" cy="276999"/>
              </a:xfrm>
              <a:prstGeom prst="rect">
                <a:avLst/>
              </a:prstGeom>
              <a:blipFill>
                <a:blip r:embed="rId17"/>
                <a:stretch>
                  <a:fillRect l="-42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87229" y="5815153"/>
                <a:ext cx="1998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815153"/>
                <a:ext cx="1998176" cy="276999"/>
              </a:xfrm>
              <a:prstGeom prst="rect">
                <a:avLst/>
              </a:prstGeom>
              <a:blipFill>
                <a:blip r:embed="rId18"/>
                <a:stretch>
                  <a:fillRect l="-42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821455"/>
                  </p:ext>
                </p:extLst>
              </p:nvPr>
            </p:nvGraphicFramePr>
            <p:xfrm>
              <a:off x="7487273" y="970688"/>
              <a:ext cx="2725175" cy="1599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85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6381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821455"/>
                  </p:ext>
                </p:extLst>
              </p:nvPr>
            </p:nvGraphicFramePr>
            <p:xfrm>
              <a:off x="7487273" y="970688"/>
              <a:ext cx="2725175" cy="1599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3" t="-1818" r="-446" b="-3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26381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32273" y="2044403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370173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blipFill>
                <a:blip r:embed="rId6"/>
                <a:stretch>
                  <a:fillRect l="-537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blipFill>
                <a:blip r:embed="rId7"/>
                <a:stretch>
                  <a:fillRect l="-457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blipFill>
                <a:blip r:embed="rId8"/>
                <a:stretch>
                  <a:fillRect l="-992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9877" r="-864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blipFill>
                <a:blip r:embed="rId11"/>
                <a:stretch>
                  <a:fillRect l="-493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blipFill>
                <a:blip r:embed="rId12"/>
                <a:stretch>
                  <a:fillRect l="-588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42673" y="1462491"/>
                <a:ext cx="542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673" y="1462491"/>
                <a:ext cx="542136" cy="276999"/>
              </a:xfrm>
              <a:prstGeom prst="rect">
                <a:avLst/>
              </a:prstGeom>
              <a:blipFill>
                <a:blip r:embed="rId13"/>
                <a:stretch>
                  <a:fillRect l="-1590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26197" y="1807627"/>
                <a:ext cx="562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97" y="1807627"/>
                <a:ext cx="562975" cy="276999"/>
              </a:xfrm>
              <a:prstGeom prst="rect">
                <a:avLst/>
              </a:prstGeom>
              <a:blipFill>
                <a:blip r:embed="rId14"/>
                <a:stretch>
                  <a:fillRect l="-19565" t="-222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blipFill>
                <a:blip r:embed="rId16"/>
                <a:stretch>
                  <a:fillRect l="-9848" t="-2174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50886" y="2187034"/>
                <a:ext cx="1524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86" y="2187034"/>
                <a:ext cx="1524135" cy="276999"/>
              </a:xfrm>
              <a:prstGeom prst="rect">
                <a:avLst/>
              </a:prstGeom>
              <a:blipFill>
                <a:blip r:embed="rId17"/>
                <a:stretch>
                  <a:fillRect l="-9600" t="-3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KeyGen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blipFill>
                <a:blip r:embed="rId20"/>
                <a:stretch>
                  <a:fillRect l="-364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87229" y="5454842"/>
                <a:ext cx="19949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454842"/>
                <a:ext cx="1994970" cy="276999"/>
              </a:xfrm>
              <a:prstGeom prst="rect">
                <a:avLst/>
              </a:prstGeom>
              <a:blipFill>
                <a:blip r:embed="rId21"/>
                <a:stretch>
                  <a:fillRect l="-42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87229" y="5815153"/>
                <a:ext cx="1998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815153"/>
                <a:ext cx="1998176" cy="276999"/>
              </a:xfrm>
              <a:prstGeom prst="rect">
                <a:avLst/>
              </a:prstGeom>
              <a:blipFill>
                <a:blip r:embed="rId22"/>
                <a:stretch>
                  <a:fillRect l="-42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6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9669816"/>
                  </p:ext>
                </p:extLst>
              </p:nvPr>
            </p:nvGraphicFramePr>
            <p:xfrm>
              <a:off x="7487273" y="970688"/>
              <a:ext cx="2725175" cy="1599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85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6381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9669816"/>
                  </p:ext>
                </p:extLst>
              </p:nvPr>
            </p:nvGraphicFramePr>
            <p:xfrm>
              <a:off x="7487273" y="970688"/>
              <a:ext cx="2725175" cy="1599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3" t="-1818" r="-446" b="-3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26381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049865"/>
                  </p:ext>
                </p:extLst>
              </p:nvPr>
            </p:nvGraphicFramePr>
            <p:xfrm>
              <a:off x="1691819" y="3136761"/>
              <a:ext cx="2758261" cy="2365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826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𝒑𝒌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5581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049865"/>
                  </p:ext>
                </p:extLst>
              </p:nvPr>
            </p:nvGraphicFramePr>
            <p:xfrm>
              <a:off x="1691819" y="3136761"/>
              <a:ext cx="2758261" cy="2365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82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" t="-1613" r="-662" b="-532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888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32273" y="2044403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370173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blipFill>
                <a:blip r:embed="rId7"/>
                <a:stretch>
                  <a:fillRect l="-537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blipFill>
                <a:blip r:embed="rId8"/>
                <a:stretch>
                  <a:fillRect l="-457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1420" y="5108288"/>
                <a:ext cx="1317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5108288"/>
                <a:ext cx="1317861" cy="276999"/>
              </a:xfrm>
              <a:prstGeom prst="rect">
                <a:avLst/>
              </a:prstGeom>
              <a:blipFill>
                <a:blip r:embed="rId9"/>
                <a:stretch>
                  <a:fillRect l="-10648" t="-3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blipFill>
                <a:blip r:embed="rId10"/>
                <a:stretch>
                  <a:fillRect l="-992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9877" r="-864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blipFill rotWithShape="0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blipFill>
                <a:blip r:embed="rId13"/>
                <a:stretch>
                  <a:fillRect l="-493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blipFill>
                <a:blip r:embed="rId14"/>
                <a:stretch>
                  <a:fillRect l="-588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42673" y="1462491"/>
                <a:ext cx="542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673" y="1462491"/>
                <a:ext cx="542136" cy="276999"/>
              </a:xfrm>
              <a:prstGeom prst="rect">
                <a:avLst/>
              </a:prstGeom>
              <a:blipFill>
                <a:blip r:embed="rId15"/>
                <a:stretch>
                  <a:fillRect l="-1590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26197" y="1807627"/>
                <a:ext cx="562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97" y="1807627"/>
                <a:ext cx="562975" cy="276999"/>
              </a:xfrm>
              <a:prstGeom prst="rect">
                <a:avLst/>
              </a:prstGeom>
              <a:blipFill>
                <a:blip r:embed="rId16"/>
                <a:stretch>
                  <a:fillRect l="-19565" t="-222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50886" y="2187034"/>
                <a:ext cx="1524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86" y="2187034"/>
                <a:ext cx="1524135" cy="276999"/>
              </a:xfrm>
              <a:prstGeom prst="rect">
                <a:avLst/>
              </a:prstGeom>
              <a:blipFill>
                <a:blip r:embed="rId18"/>
                <a:stretch>
                  <a:fillRect l="-9600" t="-3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blipFill>
                <a:blip r:embed="rId19"/>
                <a:stretch>
                  <a:fillRect l="-9848" t="-2174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KeyGen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364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87229" y="5454842"/>
                <a:ext cx="19949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454842"/>
                <a:ext cx="1994970" cy="276999"/>
              </a:xfrm>
              <a:prstGeom prst="rect">
                <a:avLst/>
              </a:prstGeom>
              <a:blipFill>
                <a:blip r:embed="rId23"/>
                <a:stretch>
                  <a:fillRect l="-42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87229" y="5815153"/>
                <a:ext cx="1998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815153"/>
                <a:ext cx="1998176" cy="276999"/>
              </a:xfrm>
              <a:prstGeom prst="rect">
                <a:avLst/>
              </a:prstGeom>
              <a:blipFill>
                <a:blip r:embed="rId24"/>
                <a:stretch>
                  <a:fillRect l="-42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4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2385869"/>
                  </p:ext>
                </p:extLst>
              </p:nvPr>
            </p:nvGraphicFramePr>
            <p:xfrm>
              <a:off x="7487273" y="970688"/>
              <a:ext cx="2725175" cy="1599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85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6381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2385869"/>
                  </p:ext>
                </p:extLst>
              </p:nvPr>
            </p:nvGraphicFramePr>
            <p:xfrm>
              <a:off x="7487273" y="970688"/>
              <a:ext cx="2725175" cy="1599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3" t="-1818" r="-446" b="-3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26381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972046"/>
                  </p:ext>
                </p:extLst>
              </p:nvPr>
            </p:nvGraphicFramePr>
            <p:xfrm>
              <a:off x="7560946" y="3863997"/>
              <a:ext cx="2802254" cy="1634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225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𝒔𝒌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5581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972046"/>
                  </p:ext>
                </p:extLst>
              </p:nvPr>
            </p:nvGraphicFramePr>
            <p:xfrm>
              <a:off x="7560946" y="3863997"/>
              <a:ext cx="2802254" cy="1634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2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7" t="-1613" r="-652" b="-34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573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0573030"/>
                  </p:ext>
                </p:extLst>
              </p:nvPr>
            </p:nvGraphicFramePr>
            <p:xfrm>
              <a:off x="1691819" y="3136761"/>
              <a:ext cx="2758261" cy="2365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826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𝒑𝒌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5581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0573030"/>
                  </p:ext>
                </p:extLst>
              </p:nvPr>
            </p:nvGraphicFramePr>
            <p:xfrm>
              <a:off x="1691819" y="3136761"/>
              <a:ext cx="2758261" cy="2365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82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1" t="-1613" r="-662" b="-532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888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32273" y="2044403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370173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blipFill>
                <a:blip r:embed="rId8"/>
                <a:stretch>
                  <a:fillRect l="-537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blipFill>
                <a:blip r:embed="rId9"/>
                <a:stretch>
                  <a:fillRect l="-457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1420" y="5108288"/>
                <a:ext cx="1317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5108288"/>
                <a:ext cx="1317861" cy="276999"/>
              </a:xfrm>
              <a:prstGeom prst="rect">
                <a:avLst/>
              </a:prstGeom>
              <a:blipFill>
                <a:blip r:embed="rId10"/>
                <a:stretch>
                  <a:fillRect l="-10648" t="-3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blipFill>
                <a:blip r:embed="rId11"/>
                <a:stretch>
                  <a:fillRect l="-992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877" r="-864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blipFill rotWithShape="0"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blipFill>
                <a:blip r:embed="rId14"/>
                <a:stretch>
                  <a:fillRect l="-493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blipFill>
                <a:blip r:embed="rId15"/>
                <a:stretch>
                  <a:fillRect l="-588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86068" y="5098248"/>
                <a:ext cx="9464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068" y="5098248"/>
                <a:ext cx="946413" cy="276999"/>
              </a:xfrm>
              <a:prstGeom prst="rect">
                <a:avLst/>
              </a:prstGeom>
              <a:blipFill>
                <a:blip r:embed="rId16"/>
                <a:stretch>
                  <a:fillRect l="-14839" t="-30435" r="-7742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42673" y="1462491"/>
                <a:ext cx="542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673" y="1462491"/>
                <a:ext cx="542136" cy="276999"/>
              </a:xfrm>
              <a:prstGeom prst="rect">
                <a:avLst/>
              </a:prstGeom>
              <a:blipFill>
                <a:blip r:embed="rId17"/>
                <a:stretch>
                  <a:fillRect l="-1590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26197" y="1807627"/>
                <a:ext cx="562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97" y="1807627"/>
                <a:ext cx="562975" cy="276999"/>
              </a:xfrm>
              <a:prstGeom prst="rect">
                <a:avLst/>
              </a:prstGeom>
              <a:blipFill>
                <a:blip r:embed="rId18"/>
                <a:stretch>
                  <a:fillRect l="-19565" t="-222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50886" y="2187034"/>
                <a:ext cx="1524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86" y="2187034"/>
                <a:ext cx="1524135" cy="276999"/>
              </a:xfrm>
              <a:prstGeom prst="rect">
                <a:avLst/>
              </a:prstGeom>
              <a:blipFill>
                <a:blip r:embed="rId20"/>
                <a:stretch>
                  <a:fillRect l="-9600" t="-3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blipFill>
                <a:blip r:embed="rId21"/>
                <a:stretch>
                  <a:fillRect l="-9848" t="-2174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4094" y="1096861"/>
                <a:ext cx="16256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ElGamal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096861"/>
                <a:ext cx="1625638" cy="307777"/>
              </a:xfrm>
              <a:prstGeom prst="rect">
                <a:avLst/>
              </a:prstGeom>
              <a:blipFill rotWithShape="0">
                <a:blip r:embed="rId27"/>
                <a:stretch>
                  <a:fillRect l="-563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1813" y="1515406"/>
                <a:ext cx="16304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ElGamal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13" y="1515406"/>
                <a:ext cx="1630446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561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30094" y="1057585"/>
                <a:ext cx="13049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094" y="1057585"/>
                <a:ext cx="1304909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09777" y="1057585"/>
                <a:ext cx="8871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77" y="1057585"/>
                <a:ext cx="887166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28317" y="1474728"/>
                <a:ext cx="1763431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sz="20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17" y="1474728"/>
                <a:ext cx="1763431" cy="423770"/>
              </a:xfrm>
              <a:prstGeom prst="rect">
                <a:avLst/>
              </a:prstGeom>
              <a:blipFill rotWithShape="0">
                <a:blip r:embed="rId31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76625" y="1477769"/>
                <a:ext cx="5489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25" y="1477769"/>
                <a:ext cx="548932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KeyGen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blipFill rotWithShape="0">
                <a:blip r:embed="rId38"/>
                <a:stretch>
                  <a:fillRect l="-364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87229" y="5454842"/>
                <a:ext cx="19949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454842"/>
                <a:ext cx="1994970" cy="276999"/>
              </a:xfrm>
              <a:prstGeom prst="rect">
                <a:avLst/>
              </a:prstGeom>
              <a:blipFill rotWithShape="0">
                <a:blip r:embed="rId39"/>
                <a:stretch>
                  <a:fillRect l="-42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87229" y="5815153"/>
                <a:ext cx="1998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815153"/>
                <a:ext cx="1998176" cy="276999"/>
              </a:xfrm>
              <a:prstGeom prst="rect">
                <a:avLst/>
              </a:prstGeom>
              <a:blipFill rotWithShape="0">
                <a:blip r:embed="rId40"/>
                <a:stretch>
                  <a:fillRect l="-42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8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– IND-CPA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Clearly DLOG and DH must be hard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Clearly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must be secure (IND-CPA? IND-CCA?)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But is this enough?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No: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only guarantees security if its keys are </a:t>
                </a:r>
                <a:br>
                  <a:rPr lang="en-US" dirty="0" smtClean="0"/>
                </a:br>
                <a:r>
                  <a:rPr lang="en-US" i="1" dirty="0" smtClean="0"/>
                  <a:t>independent </a:t>
                </a:r>
                <a:r>
                  <a:rPr lang="en-US" dirty="0" smtClean="0"/>
                  <a:t>and </a:t>
                </a:r>
                <a:r>
                  <a:rPr lang="en-US" i="1" dirty="0" smtClean="0"/>
                  <a:t>uniformly </a:t>
                </a:r>
                <a:r>
                  <a:rPr lang="en-US" dirty="0" smtClean="0"/>
                  <a:t> distributed (in the group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43" y="2220743"/>
            <a:ext cx="7141200" cy="3136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27985" y="5981368"/>
                <a:ext cx="5534958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i="1" dirty="0" smtClean="0"/>
                  <a:t>isn't</a:t>
                </a:r>
                <a:r>
                  <a:rPr lang="en-US" sz="2000" dirty="0" smtClean="0"/>
                  <a:t> uniformly distributed in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985" y="5981368"/>
                <a:ext cx="5534958" cy="405624"/>
              </a:xfrm>
              <a:prstGeom prst="rect">
                <a:avLst/>
              </a:prstGeom>
              <a:blipFill rotWithShape="0">
                <a:blip r:embed="rId4"/>
                <a:stretch>
                  <a:fillRect l="-1101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2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95359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06635">
            <a:off x="9835394" y="4019698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(Key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Decisional </a:t>
            </a:r>
            <a:r>
              <a:rPr lang="en-US" dirty="0" err="1"/>
              <a:t>Diffie</a:t>
            </a:r>
            <a:r>
              <a:rPr lang="en-US" dirty="0"/>
              <a:t>-Hellman (DDH)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0282103"/>
                  </p:ext>
                </p:extLst>
              </p:nvPr>
            </p:nvGraphicFramePr>
            <p:xfrm>
              <a:off x="753666" y="1205006"/>
              <a:ext cx="2938820" cy="3179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ddh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1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0282103"/>
                  </p:ext>
                </p:extLst>
              </p:nvPr>
            </p:nvGraphicFramePr>
            <p:xfrm>
              <a:off x="753666" y="1205006"/>
              <a:ext cx="2938820" cy="3179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8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1587" r="-414" b="-7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7969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13913" r="-414" b="-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 flipH="1">
            <a:off x="6330798" y="2400582"/>
            <a:ext cx="1191037" cy="15114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7894779" y="3369161"/>
            <a:ext cx="1630221" cy="52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787140" y="1020695"/>
            <a:ext cx="173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78133" y="1479460"/>
                <a:ext cx="2058128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𝑧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1,2,…,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133" y="1479460"/>
                <a:ext cx="2058128" cy="3912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60276" y="2038350"/>
                <a:ext cx="804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276" y="2038350"/>
                <a:ext cx="80483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60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19077" y="3017798"/>
                <a:ext cx="7816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077" y="3017798"/>
                <a:ext cx="78162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250" r="-234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/>
              <p:cNvSpPr/>
              <p:nvPr/>
            </p:nvSpPr>
            <p:spPr bwMode="auto">
              <a:xfrm>
                <a:off x="4428619" y="1238254"/>
                <a:ext cx="2624895" cy="895187"/>
              </a:xfrm>
              <a:prstGeom prst="wedgeEllipseCallout">
                <a:avLst>
                  <a:gd name="adj1" fmla="val 37354"/>
                  <a:gd name="adj2" fmla="val 72170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nb-NO" b="0" dirty="0" smtClean="0"/>
                  <a:t>I think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was a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i="1" dirty="0" smtClean="0"/>
                  <a:t>real</a:t>
                </a:r>
                <a:r>
                  <a:rPr lang="en-US" dirty="0" smtClean="0"/>
                  <a:t> DH value </a:t>
                </a:r>
                <a:endParaRPr lang="en-US" dirty="0"/>
              </a:p>
            </p:txBody>
          </p:sp>
        </mc:Choice>
        <mc:Fallback xmlns=""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8619" y="1238254"/>
                <a:ext cx="2624895" cy="895187"/>
              </a:xfrm>
              <a:prstGeom prst="wedgeEllipseCallout">
                <a:avLst>
                  <a:gd name="adj1" fmla="val 37354"/>
                  <a:gd name="adj2" fmla="val 72170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80189" y="4019908"/>
                <a:ext cx="60777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Adversary wins if it can </a:t>
                </a:r>
                <a:r>
                  <a:rPr lang="en-US" i="1" dirty="0" smtClean="0"/>
                  <a:t>distinguish </a:t>
                </a:r>
                <a:r>
                  <a:rPr lang="en-US" dirty="0" smtClean="0"/>
                  <a:t>a real DH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 smtClean="0"/>
                  <a:t> from a random group element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189" y="4019908"/>
                <a:ext cx="6077776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80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712391" y="1161180"/>
                <a:ext cx="1524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0" dirty="0" smtClean="0"/>
                  <a:t>Public: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91" y="1161180"/>
                <a:ext cx="152496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9200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4018547" y="4890720"/>
                <a:ext cx="7645260" cy="136861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DDH-advantage </a:t>
                </a:r>
                <a:r>
                  <a:rPr lang="nb-NO" sz="2000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ddh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0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000" b="0" i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 b="0" i="0" smtClean="0">
                                          <a:latin typeface="Cambria Math" panose="02040503050406030204" pitchFamily="18" charset="0"/>
                                        </a:rPr>
                                        <m:t>dh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  <m:r>
                                    <a:rPr lang="nb-NO" sz="2000" i="1" dirty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dirty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8547" y="4890720"/>
                <a:ext cx="7645260" cy="136861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44391" y="2048566"/>
                <a:ext cx="802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391" y="2048566"/>
                <a:ext cx="80284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0687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60276" y="2493194"/>
                <a:ext cx="988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276" y="2493194"/>
                <a:ext cx="98866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864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707197" y="2488266"/>
                <a:ext cx="8778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197" y="2488266"/>
                <a:ext cx="87780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902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043" y="2921183"/>
            <a:ext cx="419192" cy="6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/>
      <p:bldP spid="23" grpId="0" animBg="1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DLOG vs. DH vs. DDH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30923" y="1357696"/>
              <a:ext cx="2938820" cy="2228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dlog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1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limUpp>
                                <m:limUp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066838"/>
                  </p:ext>
                </p:extLst>
              </p:nvPr>
            </p:nvGraphicFramePr>
            <p:xfrm>
              <a:off x="830923" y="1357696"/>
              <a:ext cx="2938820" cy="2228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26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1429" r="-414" b="-42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23906" r="-414" b="-6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30062" y="1361045"/>
              <a:ext cx="2938820" cy="25191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dh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1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0732620"/>
                  </p:ext>
                </p:extLst>
              </p:nvPr>
            </p:nvGraphicFramePr>
            <p:xfrm>
              <a:off x="4730062" y="1361045"/>
              <a:ext cx="2938820" cy="25191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8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7" t="-1587" r="-413" b="-560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1370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7" t="-18234" r="-413" b="-5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3813" y="4866212"/>
                <a:ext cx="37486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DLOG security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2000" dirty="0" smtClean="0"/>
                  <a:t> DH security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813" y="4866212"/>
                <a:ext cx="3748697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62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3812" y="5565491"/>
                <a:ext cx="374869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DLOG security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⟹</m:t>
                        </m:r>
                      </m:e>
                      <m:lim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</m:oMath>
                </a14:m>
                <a:r>
                  <a:rPr lang="en-US" sz="2000" dirty="0" smtClean="0"/>
                  <a:t> DH security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812" y="5565491"/>
                <a:ext cx="3748697" cy="514243"/>
              </a:xfrm>
              <a:prstGeom prst="rect">
                <a:avLst/>
              </a:prstGeom>
              <a:blipFill rotWithShape="0">
                <a:blip r:embed="rId5"/>
                <a:stretch>
                  <a:fillRect l="-162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2407728"/>
                  </p:ext>
                </p:extLst>
              </p:nvPr>
            </p:nvGraphicFramePr>
            <p:xfrm>
              <a:off x="8629201" y="1351473"/>
              <a:ext cx="2938820" cy="3179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ddh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1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2407728"/>
                  </p:ext>
                </p:extLst>
              </p:nvPr>
            </p:nvGraphicFramePr>
            <p:xfrm>
              <a:off x="8629201" y="1351473"/>
              <a:ext cx="2938820" cy="3179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8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8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7" t="-1587" r="-414" b="-7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7969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7" t="-13913" r="-414" b="-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64119" y="4873286"/>
                <a:ext cx="24376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2000" dirty="0" smtClean="0"/>
                  <a:t> DDH security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119" y="4873286"/>
                <a:ext cx="2437609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960248" y="5679624"/>
            <a:ext cx="2430715" cy="400110"/>
            <a:chOff x="5088880" y="5757530"/>
            <a:chExt cx="3748697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088880" y="5757530"/>
                  <a:ext cx="37486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sz="2000" dirty="0" smtClean="0"/>
                    <a:t> DDH security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8880" y="5757530"/>
                  <a:ext cx="3748697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7692" b="-2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 flipH="1">
              <a:off x="5356045" y="5875338"/>
              <a:ext cx="141048" cy="20071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757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– IND-CPA security: proof idea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 bwMode="auto">
              <a:xfrm>
                <a:off x="623392" y="1093935"/>
                <a:ext cx="10501458" cy="139084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For </a:t>
                </a:r>
                <a:r>
                  <a:rPr lang="nb-NO" i="1" dirty="0" err="1" smtClean="0"/>
                  <a:t>any</a:t>
                </a:r>
                <a:r>
                  <a:rPr lang="nb-NO" dirty="0" smtClean="0"/>
                  <a:t> IND-CPA adversy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b="0" dirty="0" smtClean="0"/>
                  <a:t> </a:t>
                </a:r>
                <a:r>
                  <a:rPr lang="nb-NO" b="0" dirty="0" err="1" smtClean="0"/>
                  <a:t>against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ElGamal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are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adversaries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b="0" dirty="0" err="1" smtClean="0"/>
                  <a:t>such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that</a:t>
                </a:r>
                <a:endParaRPr lang="nb-NO" b="0" dirty="0" smtClean="0"/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ElGamal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ddh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93935"/>
                <a:ext cx="10501458" cy="139084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4540710"/>
                  </p:ext>
                </p:extLst>
              </p:nvPr>
            </p:nvGraphicFramePr>
            <p:xfrm>
              <a:off x="8197006" y="2616544"/>
              <a:ext cx="2032843" cy="14696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84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94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5018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4540710"/>
                  </p:ext>
                </p:extLst>
              </p:nvPr>
            </p:nvGraphicFramePr>
            <p:xfrm>
              <a:off x="8197006" y="2616544"/>
              <a:ext cx="2032843" cy="14696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8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9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9" t="-1887" r="-597" b="-3603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5018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4993486"/>
                  </p:ext>
                </p:extLst>
              </p:nvPr>
            </p:nvGraphicFramePr>
            <p:xfrm>
              <a:off x="8200478" y="4562475"/>
              <a:ext cx="2029372" cy="1457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37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6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4051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4993486"/>
                  </p:ext>
                </p:extLst>
              </p:nvPr>
            </p:nvGraphicFramePr>
            <p:xfrm>
              <a:off x="8200478" y="4562475"/>
              <a:ext cx="2029372" cy="1457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3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6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99" t="-1923" r="-599" b="-36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4051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5472848"/>
                  </p:ext>
                </p:extLst>
              </p:nvPr>
            </p:nvGraphicFramePr>
            <p:xfrm>
              <a:off x="1741618" y="3528210"/>
              <a:ext cx="1897745" cy="2114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77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56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9901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5472848"/>
                  </p:ext>
                </p:extLst>
              </p:nvPr>
            </p:nvGraphicFramePr>
            <p:xfrm>
              <a:off x="1741618" y="3528210"/>
              <a:ext cx="1897745" cy="2114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774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5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19" t="-1923" r="-639" b="-5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79901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>
            <a:cxnSpLocks noChangeAspect="1"/>
          </p:cNvCxnSpPr>
          <p:nvPr/>
        </p:nvCxnSpPr>
        <p:spPr bwMode="auto">
          <a:xfrm flipH="1">
            <a:off x="4996285" y="3143547"/>
            <a:ext cx="17569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cxnSpLocks noChangeAspect="1"/>
          </p:cNvCxnSpPr>
          <p:nvPr/>
        </p:nvCxnSpPr>
        <p:spPr bwMode="auto">
          <a:xfrm flipV="1">
            <a:off x="4986051" y="3759783"/>
            <a:ext cx="1783657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6604" y="3045697"/>
            <a:ext cx="504604" cy="939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>
                <a:spLocks noChangeAspect="1"/>
              </p:cNvSpPr>
              <p:nvPr/>
            </p:nvSpPr>
            <p:spPr>
              <a:xfrm>
                <a:off x="5659656" y="3518386"/>
                <a:ext cx="3491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56" y="3518386"/>
                <a:ext cx="349159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10345" r="-517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>
                <a:spLocks noChangeAspect="1"/>
              </p:cNvSpPr>
              <p:nvPr/>
            </p:nvSpPr>
            <p:spPr>
              <a:xfrm>
                <a:off x="5742698" y="2923007"/>
                <a:ext cx="26875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98" y="2923007"/>
                <a:ext cx="268753" cy="215444"/>
              </a:xfrm>
              <a:prstGeom prst="rect">
                <a:avLst/>
              </a:prstGeom>
              <a:blipFill rotWithShape="0"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8553355" y="4987104"/>
            <a:ext cx="2255226" cy="874453"/>
            <a:chOff x="7980910" y="4352421"/>
            <a:chExt cx="1226474" cy="874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>
                  <a:spLocks noChangeAspect="1"/>
                </p:cNvSpPr>
                <p:nvPr/>
              </p:nvSpPr>
              <p:spPr>
                <a:xfrm>
                  <a:off x="7980910" y="4684394"/>
                  <a:ext cx="1226474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0910" y="4684394"/>
                  <a:ext cx="1226474" cy="42595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>
                  <a:spLocks noChangeAspect="1"/>
                </p:cNvSpPr>
                <p:nvPr/>
              </p:nvSpPr>
              <p:spPr>
                <a:xfrm>
                  <a:off x="7986068" y="4352421"/>
                  <a:ext cx="633766" cy="2192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068" y="4352421"/>
                  <a:ext cx="633766" cy="21922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236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>
                  <a:spLocks noChangeAspect="1"/>
                </p:cNvSpPr>
                <p:nvPr/>
              </p:nvSpPr>
              <p:spPr>
                <a:xfrm>
                  <a:off x="7986068" y="5011430"/>
                  <a:ext cx="102740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𝑀</m:t>
                      </m:r>
                    </m:oMath>
                  </a14:m>
                  <a:endParaRPr lang="en-US" sz="1400" b="0" dirty="0" smtClean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068" y="5011430"/>
                  <a:ext cx="1027408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5806" t="-27778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8553314" y="2958925"/>
            <a:ext cx="2215806" cy="943004"/>
            <a:chOff x="8553314" y="2987500"/>
            <a:chExt cx="2215806" cy="943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>
                  <a:spLocks noChangeAspect="1"/>
                </p:cNvSpPr>
                <p:nvPr/>
              </p:nvSpPr>
              <p:spPr>
                <a:xfrm>
                  <a:off x="8553355" y="2987500"/>
                  <a:ext cx="2215765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nb-NO" sz="1400" b="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355" y="2987500"/>
                  <a:ext cx="2215765" cy="30431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747" t="-2000" b="-6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>
                  <a:spLocks noChangeAspect="1"/>
                </p:cNvSpPr>
                <p:nvPr/>
              </p:nvSpPr>
              <p:spPr>
                <a:xfrm>
                  <a:off x="8559292" y="3715060"/>
                  <a:ext cx="206624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</m:oMath>
                  </a14:m>
                  <a:endParaRPr lang="en-US" sz="1400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9292" y="3715060"/>
                  <a:ext cx="2066240" cy="21544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5310" t="-31429" b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>
                  <a:spLocks noChangeAspect="1"/>
                </p:cNvSpPr>
                <p:nvPr/>
              </p:nvSpPr>
              <p:spPr>
                <a:xfrm>
                  <a:off x="8553314" y="3383932"/>
                  <a:ext cx="1446479" cy="2192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314" y="3383932"/>
                  <a:ext cx="1446479" cy="21922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5485" b="-36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74" y="3219738"/>
            <a:ext cx="392696" cy="73737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092032" y="3869851"/>
            <a:ext cx="2439649" cy="1575382"/>
            <a:chOff x="2167149" y="3537846"/>
            <a:chExt cx="1266322" cy="1575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>
                  <a:spLocks noChangeAspect="1"/>
                </p:cNvSpPr>
                <p:nvPr/>
              </p:nvSpPr>
              <p:spPr>
                <a:xfrm>
                  <a:off x="2167151" y="4253559"/>
                  <a:ext cx="572011" cy="2192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1" y="4253559"/>
                  <a:ext cx="572011" cy="21922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5525" r="-1657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>
                  <a:spLocks noChangeAspect="1"/>
                </p:cNvSpPr>
                <p:nvPr/>
              </p:nvSpPr>
              <p:spPr>
                <a:xfrm>
                  <a:off x="2167150" y="4585469"/>
                  <a:ext cx="126632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4585469"/>
                  <a:ext cx="1266321" cy="21544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500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>
                  <a:spLocks noChangeAspect="1"/>
                </p:cNvSpPr>
                <p:nvPr/>
              </p:nvSpPr>
              <p:spPr>
                <a:xfrm>
                  <a:off x="2167149" y="4897784"/>
                  <a:ext cx="100440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endParaRPr lang="en-US" sz="1400" b="0" dirty="0" smtClean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49" y="4897784"/>
                  <a:ext cx="1004403" cy="21544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5660" t="-28571" b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>
                  <a:spLocks noChangeAspect="1"/>
                </p:cNvSpPr>
                <p:nvPr/>
              </p:nvSpPr>
              <p:spPr>
                <a:xfrm>
                  <a:off x="2167150" y="3947650"/>
                  <a:ext cx="71251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3947650"/>
                  <a:ext cx="712518" cy="21544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4444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>
                  <a:spLocks noChangeAspect="1"/>
                </p:cNvSpPr>
                <p:nvPr/>
              </p:nvSpPr>
              <p:spPr>
                <a:xfrm>
                  <a:off x="2167150" y="3537846"/>
                  <a:ext cx="1033071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nb-NO" sz="1400" b="0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3537846"/>
                  <a:ext cx="1033071" cy="30431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141" t="-4000" b="-6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5010030" y="5451691"/>
            <a:ext cx="2534038" cy="1146572"/>
            <a:chOff x="5225632" y="4922220"/>
            <a:chExt cx="1654191" cy="1146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>
                  <a:spLocks noChangeAspect="1"/>
                </p:cNvSpPr>
                <p:nvPr/>
              </p:nvSpPr>
              <p:spPr>
                <a:xfrm>
                  <a:off x="5225633" y="4922220"/>
                  <a:ext cx="1654190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KeyGen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Dec</m:t>
                            </m:r>
                          </m:e>
                        </m:d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3" y="4922220"/>
                  <a:ext cx="1654190" cy="42595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>
                  <a:spLocks noChangeAspect="1"/>
                </p:cNvSpPr>
                <p:nvPr/>
              </p:nvSpPr>
              <p:spPr>
                <a:xfrm>
                  <a:off x="5225632" y="5282531"/>
                  <a:ext cx="1409549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2" y="5282531"/>
                  <a:ext cx="1409549" cy="42595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28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>
                  <a:spLocks noChangeAspect="1"/>
                </p:cNvSpPr>
                <p:nvPr/>
              </p:nvSpPr>
              <p:spPr>
                <a:xfrm>
                  <a:off x="5225632" y="5642842"/>
                  <a:ext cx="1411814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2" y="5642842"/>
                  <a:ext cx="1411814" cy="42595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28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769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– </a:t>
            </a:r>
            <a:r>
              <a:rPr lang="en-US" dirty="0"/>
              <a:t>IND-CPA security</a:t>
            </a:r>
            <a:r>
              <a:rPr lang="en-US" dirty="0" smtClean="0"/>
              <a:t>: proof idea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 bwMode="auto">
              <a:xfrm>
                <a:off x="623392" y="1093935"/>
                <a:ext cx="10501458" cy="139084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For </a:t>
                </a:r>
                <a:r>
                  <a:rPr lang="nb-NO" i="1" dirty="0" err="1" smtClean="0"/>
                  <a:t>any</a:t>
                </a:r>
                <a:r>
                  <a:rPr lang="nb-NO" dirty="0" smtClean="0"/>
                  <a:t> IND-CPA adversy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b="0" dirty="0" smtClean="0"/>
                  <a:t> </a:t>
                </a:r>
                <a:r>
                  <a:rPr lang="nb-NO" b="0" dirty="0" err="1" smtClean="0"/>
                  <a:t>against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ElGamal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are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adversaries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b="0" dirty="0" err="1" smtClean="0"/>
                  <a:t>such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that</a:t>
                </a:r>
                <a:endParaRPr lang="nb-NO" b="0" dirty="0" smtClean="0"/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ElGamal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ddh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93935"/>
                <a:ext cx="10501458" cy="139084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4540710"/>
                  </p:ext>
                </p:extLst>
              </p:nvPr>
            </p:nvGraphicFramePr>
            <p:xfrm>
              <a:off x="8197006" y="2616544"/>
              <a:ext cx="2032843" cy="14696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84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94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5018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4540710"/>
                  </p:ext>
                </p:extLst>
              </p:nvPr>
            </p:nvGraphicFramePr>
            <p:xfrm>
              <a:off x="8197006" y="2616544"/>
              <a:ext cx="2032843" cy="14696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8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9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9" t="-1887" r="-597" b="-3603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5018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4993486"/>
                  </p:ext>
                </p:extLst>
              </p:nvPr>
            </p:nvGraphicFramePr>
            <p:xfrm>
              <a:off x="8200478" y="4562475"/>
              <a:ext cx="2029372" cy="1457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37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6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4051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4993486"/>
                  </p:ext>
                </p:extLst>
              </p:nvPr>
            </p:nvGraphicFramePr>
            <p:xfrm>
              <a:off x="8200478" y="4562475"/>
              <a:ext cx="2029372" cy="1457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3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6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99" t="-1923" r="-599" b="-36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4051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5472848"/>
                  </p:ext>
                </p:extLst>
              </p:nvPr>
            </p:nvGraphicFramePr>
            <p:xfrm>
              <a:off x="1741618" y="3528210"/>
              <a:ext cx="1897745" cy="2114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77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56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9901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5472848"/>
                  </p:ext>
                </p:extLst>
              </p:nvPr>
            </p:nvGraphicFramePr>
            <p:xfrm>
              <a:off x="1741618" y="3528210"/>
              <a:ext cx="1897745" cy="2114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774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5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19" t="-1923" r="-639" b="-5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79901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>
            <a:cxnSpLocks noChangeAspect="1"/>
          </p:cNvCxnSpPr>
          <p:nvPr/>
        </p:nvCxnSpPr>
        <p:spPr bwMode="auto">
          <a:xfrm flipH="1">
            <a:off x="4996285" y="3143547"/>
            <a:ext cx="17569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cxnSpLocks noChangeAspect="1"/>
          </p:cNvCxnSpPr>
          <p:nvPr/>
        </p:nvCxnSpPr>
        <p:spPr bwMode="auto">
          <a:xfrm flipV="1">
            <a:off x="4986051" y="3759783"/>
            <a:ext cx="1783657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6604" y="3045697"/>
            <a:ext cx="504604" cy="939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>
                <a:spLocks noChangeAspect="1"/>
              </p:cNvSpPr>
              <p:nvPr/>
            </p:nvSpPr>
            <p:spPr>
              <a:xfrm>
                <a:off x="5659656" y="3518386"/>
                <a:ext cx="3491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56" y="3518386"/>
                <a:ext cx="349159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10345" r="-517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>
                <a:spLocks noChangeAspect="1"/>
              </p:cNvSpPr>
              <p:nvPr/>
            </p:nvSpPr>
            <p:spPr>
              <a:xfrm>
                <a:off x="5742698" y="2923007"/>
                <a:ext cx="26875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98" y="2923007"/>
                <a:ext cx="268753" cy="215444"/>
              </a:xfrm>
              <a:prstGeom prst="rect">
                <a:avLst/>
              </a:prstGeom>
              <a:blipFill rotWithShape="0"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8553355" y="4989486"/>
            <a:ext cx="2255226" cy="872071"/>
            <a:chOff x="7980910" y="4354803"/>
            <a:chExt cx="1226474" cy="8720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>
                  <a:spLocks noChangeAspect="1"/>
                </p:cNvSpPr>
                <p:nvPr/>
              </p:nvSpPr>
              <p:spPr>
                <a:xfrm>
                  <a:off x="7980910" y="4684394"/>
                  <a:ext cx="1226474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0910" y="4684394"/>
                  <a:ext cx="1226474" cy="42595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>
                  <a:spLocks noChangeAspect="1"/>
                </p:cNvSpPr>
                <p:nvPr/>
              </p:nvSpPr>
              <p:spPr>
                <a:xfrm>
                  <a:off x="7986068" y="4354803"/>
                  <a:ext cx="1027408" cy="2192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068" y="4354803"/>
                  <a:ext cx="1027408" cy="21922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22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>
                  <a:spLocks noChangeAspect="1"/>
                </p:cNvSpPr>
                <p:nvPr/>
              </p:nvSpPr>
              <p:spPr>
                <a:xfrm>
                  <a:off x="7986068" y="5011430"/>
                  <a:ext cx="102740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𝑀</m:t>
                      </m:r>
                    </m:oMath>
                  </a14:m>
                  <a:endParaRPr lang="en-US" sz="1400" b="0" dirty="0" smtClean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068" y="5011430"/>
                  <a:ext cx="1027408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5806" t="-27778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8553314" y="2958925"/>
            <a:ext cx="2215806" cy="943004"/>
            <a:chOff x="8553314" y="2987500"/>
            <a:chExt cx="2215806" cy="943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>
                  <a:spLocks noChangeAspect="1"/>
                </p:cNvSpPr>
                <p:nvPr/>
              </p:nvSpPr>
              <p:spPr>
                <a:xfrm>
                  <a:off x="8553355" y="2987500"/>
                  <a:ext cx="2215765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nb-NO" sz="1400" b="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355" y="2987500"/>
                  <a:ext cx="2215765" cy="30431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747" t="-2000" b="-6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>
                  <a:spLocks noChangeAspect="1"/>
                </p:cNvSpPr>
                <p:nvPr/>
              </p:nvSpPr>
              <p:spPr>
                <a:xfrm>
                  <a:off x="8559292" y="3715060"/>
                  <a:ext cx="206624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</m:oMath>
                  </a14:m>
                  <a:endParaRPr lang="en-US" sz="1400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9292" y="3715060"/>
                  <a:ext cx="2066240" cy="21544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5310" t="-31429" b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>
                  <a:spLocks noChangeAspect="1"/>
                </p:cNvSpPr>
                <p:nvPr/>
              </p:nvSpPr>
              <p:spPr>
                <a:xfrm>
                  <a:off x="8553314" y="3383932"/>
                  <a:ext cx="1446479" cy="2192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314" y="3383932"/>
                  <a:ext cx="1446479" cy="21922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5485" b="-36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74" y="3219738"/>
            <a:ext cx="392696" cy="73737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092031" y="3869851"/>
            <a:ext cx="1398881" cy="1575382"/>
            <a:chOff x="2167149" y="3537846"/>
            <a:chExt cx="726102" cy="1575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>
                  <a:spLocks noChangeAspect="1"/>
                </p:cNvSpPr>
                <p:nvPr/>
              </p:nvSpPr>
              <p:spPr>
                <a:xfrm>
                  <a:off x="2167151" y="4259909"/>
                  <a:ext cx="37013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1" y="4259909"/>
                  <a:ext cx="370131" cy="21544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854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>
                  <a:spLocks noChangeAspect="1"/>
                </p:cNvSpPr>
                <p:nvPr/>
              </p:nvSpPr>
              <p:spPr>
                <a:xfrm>
                  <a:off x="2167150" y="4585469"/>
                  <a:ext cx="72610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4585469"/>
                  <a:ext cx="726101" cy="21544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4348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>
                  <a:spLocks noChangeAspect="1"/>
                </p:cNvSpPr>
                <p:nvPr/>
              </p:nvSpPr>
              <p:spPr>
                <a:xfrm>
                  <a:off x="2167149" y="4897784"/>
                  <a:ext cx="63463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endParaRPr lang="en-US" sz="1400" b="0" dirty="0" smtClean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49" y="4897784"/>
                  <a:ext cx="634638" cy="21544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8955" t="-28571" b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>
                  <a:spLocks noChangeAspect="1"/>
                </p:cNvSpPr>
                <p:nvPr/>
              </p:nvSpPr>
              <p:spPr>
                <a:xfrm>
                  <a:off x="2167150" y="3947650"/>
                  <a:ext cx="423279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3947650"/>
                  <a:ext cx="423279" cy="21544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7463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>
                  <a:spLocks noChangeAspect="1"/>
                </p:cNvSpPr>
                <p:nvPr/>
              </p:nvSpPr>
              <p:spPr>
                <a:xfrm>
                  <a:off x="2167150" y="3537846"/>
                  <a:ext cx="598792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nb-NO" sz="1400" b="0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3537846"/>
                  <a:ext cx="598792" cy="30431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3704" t="-4000" b="-6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5010030" y="5451691"/>
            <a:ext cx="2534038" cy="1146572"/>
            <a:chOff x="5225632" y="4922220"/>
            <a:chExt cx="1654191" cy="1146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>
                  <a:spLocks noChangeAspect="1"/>
                </p:cNvSpPr>
                <p:nvPr/>
              </p:nvSpPr>
              <p:spPr>
                <a:xfrm>
                  <a:off x="5225633" y="4922220"/>
                  <a:ext cx="1654190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KeyGen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Dec</m:t>
                            </m:r>
                          </m:e>
                        </m:d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3" y="4922220"/>
                  <a:ext cx="1654190" cy="42595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>
                  <a:spLocks noChangeAspect="1"/>
                </p:cNvSpPr>
                <p:nvPr/>
              </p:nvSpPr>
              <p:spPr>
                <a:xfrm>
                  <a:off x="5225632" y="5282531"/>
                  <a:ext cx="1409549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2" y="5282531"/>
                  <a:ext cx="1409549" cy="42595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28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>
                  <a:spLocks noChangeAspect="1"/>
                </p:cNvSpPr>
                <p:nvPr/>
              </p:nvSpPr>
              <p:spPr>
                <a:xfrm>
                  <a:off x="5225632" y="5642842"/>
                  <a:ext cx="1411814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2" y="5642842"/>
                  <a:ext cx="1411814" cy="42595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28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>
            <a:spLocks noChangeAspect="1"/>
          </p:cNvSpPr>
          <p:nvPr/>
        </p:nvSpPr>
        <p:spPr>
          <a:xfrm>
            <a:off x="5014539" y="4455818"/>
            <a:ext cx="18392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can't tell due to</a:t>
            </a:r>
            <a:endParaRPr lang="en-US" b="0" dirty="0" smtClean="0"/>
          </a:p>
          <a:p>
            <a:pPr algn="ctr"/>
            <a:r>
              <a:rPr lang="en-US" b="0" dirty="0" smtClean="0"/>
              <a:t>DDH-security</a:t>
            </a:r>
          </a:p>
        </p:txBody>
      </p:sp>
      <p:cxnSp>
        <p:nvCxnSpPr>
          <p:cNvPr id="45" name="Straight Arrow Connector 44"/>
          <p:cNvCxnSpPr>
            <a:endCxn id="12" idx="3"/>
          </p:cNvCxnSpPr>
          <p:nvPr/>
        </p:nvCxnSpPr>
        <p:spPr bwMode="auto">
          <a:xfrm flipH="1">
            <a:off x="2805116" y="4690275"/>
            <a:ext cx="2180935" cy="9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6926580" y="4789103"/>
            <a:ext cx="1905000" cy="2740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16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– </a:t>
            </a:r>
            <a:r>
              <a:rPr lang="en-US" dirty="0"/>
              <a:t>IND-CPA security</a:t>
            </a:r>
            <a:r>
              <a:rPr lang="en-US" dirty="0" smtClean="0"/>
              <a:t>: proof idea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 bwMode="auto">
              <a:xfrm>
                <a:off x="623392" y="1093935"/>
                <a:ext cx="10501458" cy="139084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For </a:t>
                </a:r>
                <a:r>
                  <a:rPr lang="nb-NO" i="1" dirty="0" err="1" smtClean="0"/>
                  <a:t>any</a:t>
                </a:r>
                <a:r>
                  <a:rPr lang="nb-NO" dirty="0" smtClean="0"/>
                  <a:t> IND-CPA adversy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b="0" dirty="0" smtClean="0"/>
                  <a:t> </a:t>
                </a:r>
                <a:r>
                  <a:rPr lang="nb-NO" b="0" dirty="0" err="1" smtClean="0"/>
                  <a:t>against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ElGamal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are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adversaries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b="0" dirty="0" err="1" smtClean="0"/>
                  <a:t>such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that</a:t>
                </a:r>
                <a:endParaRPr lang="nb-NO" b="0" dirty="0" smtClean="0"/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ElGamal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ddh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93935"/>
                <a:ext cx="10501458" cy="139084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4540710"/>
                  </p:ext>
                </p:extLst>
              </p:nvPr>
            </p:nvGraphicFramePr>
            <p:xfrm>
              <a:off x="8197006" y="2616544"/>
              <a:ext cx="2032843" cy="14696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84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94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5018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4540710"/>
                  </p:ext>
                </p:extLst>
              </p:nvPr>
            </p:nvGraphicFramePr>
            <p:xfrm>
              <a:off x="8197006" y="2616544"/>
              <a:ext cx="2032843" cy="14696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8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9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9" t="-1887" r="-597" b="-3603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5018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4993486"/>
                  </p:ext>
                </p:extLst>
              </p:nvPr>
            </p:nvGraphicFramePr>
            <p:xfrm>
              <a:off x="8200478" y="4562475"/>
              <a:ext cx="2029372" cy="1457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37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6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4051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4993486"/>
                  </p:ext>
                </p:extLst>
              </p:nvPr>
            </p:nvGraphicFramePr>
            <p:xfrm>
              <a:off x="8200478" y="4562475"/>
              <a:ext cx="2029372" cy="1457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3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6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99" t="-1923" r="-599" b="-36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4051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5472848"/>
                  </p:ext>
                </p:extLst>
              </p:nvPr>
            </p:nvGraphicFramePr>
            <p:xfrm>
              <a:off x="1741618" y="3528210"/>
              <a:ext cx="1897745" cy="2114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77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56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9901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5472848"/>
                  </p:ext>
                </p:extLst>
              </p:nvPr>
            </p:nvGraphicFramePr>
            <p:xfrm>
              <a:off x="1741618" y="3528210"/>
              <a:ext cx="1897745" cy="2114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774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5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19" t="-1923" r="-639" b="-5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79901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>
            <a:cxnSpLocks noChangeAspect="1"/>
          </p:cNvCxnSpPr>
          <p:nvPr/>
        </p:nvCxnSpPr>
        <p:spPr bwMode="auto">
          <a:xfrm flipH="1">
            <a:off x="4996285" y="3143547"/>
            <a:ext cx="17569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cxnSpLocks noChangeAspect="1"/>
          </p:cNvCxnSpPr>
          <p:nvPr/>
        </p:nvCxnSpPr>
        <p:spPr bwMode="auto">
          <a:xfrm flipV="1">
            <a:off x="4986051" y="3759783"/>
            <a:ext cx="1783657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6604" y="3045697"/>
            <a:ext cx="504604" cy="939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>
                <a:spLocks noChangeAspect="1"/>
              </p:cNvSpPr>
              <p:nvPr/>
            </p:nvSpPr>
            <p:spPr>
              <a:xfrm>
                <a:off x="5659656" y="3518386"/>
                <a:ext cx="3491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56" y="3518386"/>
                <a:ext cx="349159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10345" r="-517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>
                <a:spLocks noChangeAspect="1"/>
              </p:cNvSpPr>
              <p:nvPr/>
            </p:nvSpPr>
            <p:spPr>
              <a:xfrm>
                <a:off x="5742698" y="2923007"/>
                <a:ext cx="26875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98" y="2923007"/>
                <a:ext cx="268753" cy="215444"/>
              </a:xfrm>
              <a:prstGeom prst="rect">
                <a:avLst/>
              </a:prstGeom>
              <a:blipFill rotWithShape="0"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8553355" y="4989486"/>
            <a:ext cx="2255226" cy="872071"/>
            <a:chOff x="7980910" y="4354803"/>
            <a:chExt cx="1226474" cy="8720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>
                  <a:spLocks noChangeAspect="1"/>
                </p:cNvSpPr>
                <p:nvPr/>
              </p:nvSpPr>
              <p:spPr>
                <a:xfrm>
                  <a:off x="7980910" y="4684394"/>
                  <a:ext cx="1226474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0910" y="4684394"/>
                  <a:ext cx="1226474" cy="42595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>
                  <a:spLocks noChangeAspect="1"/>
                </p:cNvSpPr>
                <p:nvPr/>
              </p:nvSpPr>
              <p:spPr>
                <a:xfrm>
                  <a:off x="7986068" y="4354803"/>
                  <a:ext cx="1027408" cy="2192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068" y="4354803"/>
                  <a:ext cx="1027408" cy="21922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226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>
                  <a:spLocks noChangeAspect="1"/>
                </p:cNvSpPr>
                <p:nvPr/>
              </p:nvSpPr>
              <p:spPr>
                <a:xfrm>
                  <a:off x="7986068" y="5011430"/>
                  <a:ext cx="102740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𝑀</m:t>
                      </m:r>
                    </m:oMath>
                  </a14:m>
                  <a:endParaRPr lang="en-US" sz="1400" b="0" dirty="0" smtClean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068" y="5011430"/>
                  <a:ext cx="1027408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5806" t="-27778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8553314" y="2958925"/>
            <a:ext cx="2215806" cy="943004"/>
            <a:chOff x="8553314" y="2987500"/>
            <a:chExt cx="2215806" cy="943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>
                  <a:spLocks noChangeAspect="1"/>
                </p:cNvSpPr>
                <p:nvPr/>
              </p:nvSpPr>
              <p:spPr>
                <a:xfrm>
                  <a:off x="8553355" y="2987500"/>
                  <a:ext cx="2215765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nb-NO" sz="1400" b="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355" y="2987500"/>
                  <a:ext cx="2215765" cy="30431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747" t="-2000" b="-6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>
                  <a:spLocks noChangeAspect="1"/>
                </p:cNvSpPr>
                <p:nvPr/>
              </p:nvSpPr>
              <p:spPr>
                <a:xfrm>
                  <a:off x="8559292" y="3715060"/>
                  <a:ext cx="206624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</m:oMath>
                  </a14:m>
                  <a:endParaRPr lang="en-US" sz="1400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9292" y="3715060"/>
                  <a:ext cx="2066240" cy="21544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5310" t="-31429" b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>
                  <a:spLocks noChangeAspect="1"/>
                </p:cNvSpPr>
                <p:nvPr/>
              </p:nvSpPr>
              <p:spPr>
                <a:xfrm>
                  <a:off x="8553314" y="3383932"/>
                  <a:ext cx="1446479" cy="2192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314" y="3383932"/>
                  <a:ext cx="1446479" cy="21922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5485" b="-36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74" y="3219738"/>
            <a:ext cx="392696" cy="73737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092031" y="3869851"/>
            <a:ext cx="1398881" cy="1575382"/>
            <a:chOff x="2167149" y="3537846"/>
            <a:chExt cx="726102" cy="1575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>
                  <a:spLocks noChangeAspect="1"/>
                </p:cNvSpPr>
                <p:nvPr/>
              </p:nvSpPr>
              <p:spPr>
                <a:xfrm>
                  <a:off x="2167151" y="4259909"/>
                  <a:ext cx="37013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1" y="4259909"/>
                  <a:ext cx="370131" cy="21544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854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>
                  <a:spLocks noChangeAspect="1"/>
                </p:cNvSpPr>
                <p:nvPr/>
              </p:nvSpPr>
              <p:spPr>
                <a:xfrm>
                  <a:off x="2167150" y="4585469"/>
                  <a:ext cx="72610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4585469"/>
                  <a:ext cx="726101" cy="21544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4348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>
                  <a:spLocks noChangeAspect="1"/>
                </p:cNvSpPr>
                <p:nvPr/>
              </p:nvSpPr>
              <p:spPr>
                <a:xfrm>
                  <a:off x="2167149" y="4897784"/>
                  <a:ext cx="63463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endParaRPr lang="en-US" sz="1400" b="0" dirty="0" smtClean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49" y="4897784"/>
                  <a:ext cx="634638" cy="21544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8955" t="-28571" b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>
                  <a:spLocks noChangeAspect="1"/>
                </p:cNvSpPr>
                <p:nvPr/>
              </p:nvSpPr>
              <p:spPr>
                <a:xfrm>
                  <a:off x="2167150" y="3947650"/>
                  <a:ext cx="423279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3947650"/>
                  <a:ext cx="423279" cy="21544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7463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>
                  <a:spLocks noChangeAspect="1"/>
                </p:cNvSpPr>
                <p:nvPr/>
              </p:nvSpPr>
              <p:spPr>
                <a:xfrm>
                  <a:off x="2167150" y="3537846"/>
                  <a:ext cx="598792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nb-NO" sz="1400" b="0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3537846"/>
                  <a:ext cx="598792" cy="30431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3704" t="-4000" b="-6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5010030" y="5451691"/>
            <a:ext cx="2534038" cy="1146572"/>
            <a:chOff x="5225632" y="4922220"/>
            <a:chExt cx="1654191" cy="1146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>
                  <a:spLocks noChangeAspect="1"/>
                </p:cNvSpPr>
                <p:nvPr/>
              </p:nvSpPr>
              <p:spPr>
                <a:xfrm>
                  <a:off x="5225633" y="4922220"/>
                  <a:ext cx="1654190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KeyGen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Dec</m:t>
                            </m:r>
                          </m:e>
                        </m:d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3" y="4922220"/>
                  <a:ext cx="1654190" cy="42595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>
                  <a:spLocks noChangeAspect="1"/>
                </p:cNvSpPr>
                <p:nvPr/>
              </p:nvSpPr>
              <p:spPr>
                <a:xfrm>
                  <a:off x="5225632" y="5282531"/>
                  <a:ext cx="1409549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2" y="5282531"/>
                  <a:ext cx="1409549" cy="42595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28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>
                  <a:spLocks noChangeAspect="1"/>
                </p:cNvSpPr>
                <p:nvPr/>
              </p:nvSpPr>
              <p:spPr>
                <a:xfrm>
                  <a:off x="5225632" y="5642842"/>
                  <a:ext cx="1411814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2" y="5642842"/>
                  <a:ext cx="1411814" cy="42595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28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>
            <a:spLocks noChangeAspect="1"/>
          </p:cNvSpPr>
          <p:nvPr/>
        </p:nvSpPr>
        <p:spPr>
          <a:xfrm>
            <a:off x="5014539" y="4455818"/>
            <a:ext cx="18392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can't tell due to</a:t>
            </a:r>
            <a:endParaRPr lang="en-US" b="0" dirty="0" smtClean="0"/>
          </a:p>
          <a:p>
            <a:pPr algn="ctr"/>
            <a:r>
              <a:rPr lang="en-US" b="0" dirty="0" smtClean="0"/>
              <a:t>DDH-security</a:t>
            </a:r>
          </a:p>
        </p:txBody>
      </p:sp>
      <p:cxnSp>
        <p:nvCxnSpPr>
          <p:cNvPr id="45" name="Straight Arrow Connector 44"/>
          <p:cNvCxnSpPr>
            <a:endCxn id="12" idx="3"/>
          </p:cNvCxnSpPr>
          <p:nvPr/>
        </p:nvCxnSpPr>
        <p:spPr bwMode="auto">
          <a:xfrm flipH="1">
            <a:off x="2805116" y="4690275"/>
            <a:ext cx="2180935" cy="9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6926580" y="4789103"/>
            <a:ext cx="1905000" cy="2740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54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– </a:t>
            </a:r>
            <a:r>
              <a:rPr lang="en-US" dirty="0"/>
              <a:t>IND-CPA security</a:t>
            </a:r>
            <a:r>
              <a:rPr lang="en-US" dirty="0" smtClean="0"/>
              <a:t>: proof idea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 bwMode="auto">
              <a:xfrm>
                <a:off x="623392" y="1093935"/>
                <a:ext cx="10501458" cy="139084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For </a:t>
                </a:r>
                <a:r>
                  <a:rPr lang="nb-NO" i="1" dirty="0" err="1" smtClean="0"/>
                  <a:t>any</a:t>
                </a:r>
                <a:r>
                  <a:rPr lang="nb-NO" dirty="0" smtClean="0"/>
                  <a:t> IND-CPA adversy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b="0" dirty="0" smtClean="0"/>
                  <a:t> </a:t>
                </a:r>
                <a:r>
                  <a:rPr lang="nb-NO" b="0" dirty="0" err="1" smtClean="0"/>
                  <a:t>against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ElGamal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are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adversaries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b="0" dirty="0" err="1" smtClean="0"/>
                  <a:t>such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that</a:t>
                </a:r>
                <a:endParaRPr lang="nb-NO" b="0" dirty="0" smtClean="0"/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ElGamal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ddh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93935"/>
                <a:ext cx="10501458" cy="139084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4540710"/>
                  </p:ext>
                </p:extLst>
              </p:nvPr>
            </p:nvGraphicFramePr>
            <p:xfrm>
              <a:off x="8197006" y="2616544"/>
              <a:ext cx="2032843" cy="14696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84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94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5018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4540710"/>
                  </p:ext>
                </p:extLst>
              </p:nvPr>
            </p:nvGraphicFramePr>
            <p:xfrm>
              <a:off x="8197006" y="2616544"/>
              <a:ext cx="2032843" cy="14696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8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9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9" t="-1887" r="-597" b="-3603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5018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4993486"/>
                  </p:ext>
                </p:extLst>
              </p:nvPr>
            </p:nvGraphicFramePr>
            <p:xfrm>
              <a:off x="8200478" y="4562475"/>
              <a:ext cx="2029372" cy="1457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37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6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4051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4993486"/>
                  </p:ext>
                </p:extLst>
              </p:nvPr>
            </p:nvGraphicFramePr>
            <p:xfrm>
              <a:off x="8200478" y="4562475"/>
              <a:ext cx="2029372" cy="1457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3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6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99" t="-1923" r="-599" b="-36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4051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5472848"/>
                  </p:ext>
                </p:extLst>
              </p:nvPr>
            </p:nvGraphicFramePr>
            <p:xfrm>
              <a:off x="1741618" y="3528210"/>
              <a:ext cx="1897745" cy="2114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77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56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9901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5472848"/>
                  </p:ext>
                </p:extLst>
              </p:nvPr>
            </p:nvGraphicFramePr>
            <p:xfrm>
              <a:off x="1741618" y="3528210"/>
              <a:ext cx="1897745" cy="2114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774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5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19" t="-1923" r="-639" b="-5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79901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>
            <a:cxnSpLocks noChangeAspect="1"/>
          </p:cNvCxnSpPr>
          <p:nvPr/>
        </p:nvCxnSpPr>
        <p:spPr bwMode="auto">
          <a:xfrm flipH="1">
            <a:off x="4996285" y="3143547"/>
            <a:ext cx="17569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cxnSpLocks noChangeAspect="1"/>
          </p:cNvCxnSpPr>
          <p:nvPr/>
        </p:nvCxnSpPr>
        <p:spPr bwMode="auto">
          <a:xfrm flipV="1">
            <a:off x="4986051" y="3759783"/>
            <a:ext cx="1783657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6604" y="3045697"/>
            <a:ext cx="504604" cy="939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>
                <a:spLocks noChangeAspect="1"/>
              </p:cNvSpPr>
              <p:nvPr/>
            </p:nvSpPr>
            <p:spPr>
              <a:xfrm>
                <a:off x="5659656" y="3518386"/>
                <a:ext cx="3491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56" y="3518386"/>
                <a:ext cx="349159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10345" r="-517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>
                <a:spLocks noChangeAspect="1"/>
              </p:cNvSpPr>
              <p:nvPr/>
            </p:nvSpPr>
            <p:spPr>
              <a:xfrm>
                <a:off x="5742698" y="2923007"/>
                <a:ext cx="26875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98" y="2923007"/>
                <a:ext cx="268753" cy="215444"/>
              </a:xfrm>
              <a:prstGeom prst="rect">
                <a:avLst/>
              </a:prstGeom>
              <a:blipFill rotWithShape="0"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8553349" y="4901785"/>
            <a:ext cx="1446438" cy="959772"/>
            <a:chOff x="7980910" y="4267102"/>
            <a:chExt cx="786626" cy="959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>
                  <a:spLocks noChangeAspect="1"/>
                </p:cNvSpPr>
                <p:nvPr/>
              </p:nvSpPr>
              <p:spPr>
                <a:xfrm>
                  <a:off x="7980910" y="4684394"/>
                  <a:ext cx="78662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0910" y="4684394"/>
                  <a:ext cx="786626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219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>
                  <a:spLocks noChangeAspect="1"/>
                </p:cNvSpPr>
                <p:nvPr/>
              </p:nvSpPr>
              <p:spPr>
                <a:xfrm>
                  <a:off x="7986067" y="4267102"/>
                  <a:ext cx="554338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067" y="4267102"/>
                  <a:ext cx="554338" cy="30431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988" t="-2000" b="-6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>
                  <a:spLocks noChangeAspect="1"/>
                </p:cNvSpPr>
                <p:nvPr/>
              </p:nvSpPr>
              <p:spPr>
                <a:xfrm>
                  <a:off x="7986067" y="5011430"/>
                  <a:ext cx="46887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𝑀</m:t>
                      </m:r>
                    </m:oMath>
                  </a14:m>
                  <a:endParaRPr lang="en-US" sz="1400" b="0" dirty="0" smtClean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067" y="5011430"/>
                  <a:ext cx="468870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2766" t="-27778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8553314" y="2958925"/>
            <a:ext cx="2215806" cy="943004"/>
            <a:chOff x="8553314" y="2987500"/>
            <a:chExt cx="2215806" cy="943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>
                  <a:spLocks noChangeAspect="1"/>
                </p:cNvSpPr>
                <p:nvPr/>
              </p:nvSpPr>
              <p:spPr>
                <a:xfrm>
                  <a:off x="8553355" y="2987500"/>
                  <a:ext cx="2215765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nb-NO" sz="1400" b="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355" y="2987500"/>
                  <a:ext cx="2215765" cy="30431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747" t="-2000" b="-6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>
                  <a:spLocks noChangeAspect="1"/>
                </p:cNvSpPr>
                <p:nvPr/>
              </p:nvSpPr>
              <p:spPr>
                <a:xfrm>
                  <a:off x="8559292" y="3715060"/>
                  <a:ext cx="206624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</m:oMath>
                  </a14:m>
                  <a:endParaRPr lang="en-US" sz="1400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9292" y="3715060"/>
                  <a:ext cx="2066240" cy="21544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5310" t="-31429" b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>
                  <a:spLocks noChangeAspect="1"/>
                </p:cNvSpPr>
                <p:nvPr/>
              </p:nvSpPr>
              <p:spPr>
                <a:xfrm>
                  <a:off x="8553314" y="3383932"/>
                  <a:ext cx="1446479" cy="2192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314" y="3383932"/>
                  <a:ext cx="1446479" cy="21922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5485" b="-36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74" y="3219738"/>
            <a:ext cx="392696" cy="73737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092032" y="3869851"/>
            <a:ext cx="2439649" cy="1575382"/>
            <a:chOff x="2167149" y="3537846"/>
            <a:chExt cx="1266322" cy="1575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>
                  <a:spLocks noChangeAspect="1"/>
                </p:cNvSpPr>
                <p:nvPr/>
              </p:nvSpPr>
              <p:spPr>
                <a:xfrm>
                  <a:off x="2167150" y="4171392"/>
                  <a:ext cx="1143871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4171392"/>
                  <a:ext cx="1143871" cy="30431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762" t="-4000" b="-6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>
                  <a:spLocks noChangeAspect="1"/>
                </p:cNvSpPr>
                <p:nvPr/>
              </p:nvSpPr>
              <p:spPr>
                <a:xfrm>
                  <a:off x="2167150" y="4585469"/>
                  <a:ext cx="126632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4585469"/>
                  <a:ext cx="1266321" cy="21544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500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>
                  <a:spLocks noChangeAspect="1"/>
                </p:cNvSpPr>
                <p:nvPr/>
              </p:nvSpPr>
              <p:spPr>
                <a:xfrm>
                  <a:off x="2167149" y="4897784"/>
                  <a:ext cx="100440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endParaRPr lang="en-US" sz="1400" b="0" dirty="0" smtClean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49" y="4897784"/>
                  <a:ext cx="1004403" cy="21544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5660" t="-28571" b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>
                  <a:spLocks noChangeAspect="1"/>
                </p:cNvSpPr>
                <p:nvPr/>
              </p:nvSpPr>
              <p:spPr>
                <a:xfrm>
                  <a:off x="2167150" y="3947650"/>
                  <a:ext cx="71251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3947650"/>
                  <a:ext cx="712518" cy="21544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4444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>
                  <a:spLocks noChangeAspect="1"/>
                </p:cNvSpPr>
                <p:nvPr/>
              </p:nvSpPr>
              <p:spPr>
                <a:xfrm>
                  <a:off x="2167150" y="3537846"/>
                  <a:ext cx="1033071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nb-NO" sz="1400" b="0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3537846"/>
                  <a:ext cx="1033071" cy="30431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141" t="-4000" b="-6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5010030" y="5451691"/>
            <a:ext cx="2534038" cy="1146572"/>
            <a:chOff x="5225632" y="4922220"/>
            <a:chExt cx="1654191" cy="1146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>
                  <a:spLocks noChangeAspect="1"/>
                </p:cNvSpPr>
                <p:nvPr/>
              </p:nvSpPr>
              <p:spPr>
                <a:xfrm>
                  <a:off x="5225633" y="4922220"/>
                  <a:ext cx="1654190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KeyGen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Dec</m:t>
                            </m:r>
                          </m:e>
                        </m:d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3" y="4922220"/>
                  <a:ext cx="1654190" cy="42595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>
                  <a:spLocks noChangeAspect="1"/>
                </p:cNvSpPr>
                <p:nvPr/>
              </p:nvSpPr>
              <p:spPr>
                <a:xfrm>
                  <a:off x="5225632" y="5282531"/>
                  <a:ext cx="1409549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2" y="5282531"/>
                  <a:ext cx="1409549" cy="42595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28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>
                  <a:spLocks noChangeAspect="1"/>
                </p:cNvSpPr>
                <p:nvPr/>
              </p:nvSpPr>
              <p:spPr>
                <a:xfrm>
                  <a:off x="5225632" y="5642842"/>
                  <a:ext cx="1411814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2" y="5642842"/>
                  <a:ext cx="1411814" cy="42595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28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00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– </a:t>
            </a:r>
            <a:r>
              <a:rPr lang="en-US" dirty="0"/>
              <a:t>IND-CPA security</a:t>
            </a:r>
            <a:r>
              <a:rPr lang="en-US" dirty="0" smtClean="0"/>
              <a:t>: proof idea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 bwMode="auto">
              <a:xfrm>
                <a:off x="623392" y="1093935"/>
                <a:ext cx="10501458" cy="139084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For </a:t>
                </a:r>
                <a:r>
                  <a:rPr lang="nb-NO" i="1" dirty="0" err="1" smtClean="0"/>
                  <a:t>any</a:t>
                </a:r>
                <a:r>
                  <a:rPr lang="nb-NO" dirty="0" smtClean="0"/>
                  <a:t> IND-CPA adversy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b="0" dirty="0" smtClean="0"/>
                  <a:t> </a:t>
                </a:r>
                <a:r>
                  <a:rPr lang="nb-NO" b="0" dirty="0" err="1" smtClean="0"/>
                  <a:t>against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ElGamal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are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adversaries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b="0" dirty="0" err="1" smtClean="0"/>
                  <a:t>such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that</a:t>
                </a:r>
                <a:endParaRPr lang="nb-NO" b="0" dirty="0" smtClean="0"/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ElGamal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ddh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93935"/>
                <a:ext cx="10501458" cy="139084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4540710"/>
                  </p:ext>
                </p:extLst>
              </p:nvPr>
            </p:nvGraphicFramePr>
            <p:xfrm>
              <a:off x="8197006" y="2616544"/>
              <a:ext cx="2032843" cy="14696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84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94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5018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4540710"/>
                  </p:ext>
                </p:extLst>
              </p:nvPr>
            </p:nvGraphicFramePr>
            <p:xfrm>
              <a:off x="8197006" y="2616544"/>
              <a:ext cx="2032843" cy="14696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8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9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9" t="-1887" r="-597" b="-3603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5018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4993486"/>
                  </p:ext>
                </p:extLst>
              </p:nvPr>
            </p:nvGraphicFramePr>
            <p:xfrm>
              <a:off x="8200478" y="4562475"/>
              <a:ext cx="2029372" cy="1457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37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6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4051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4993486"/>
                  </p:ext>
                </p:extLst>
              </p:nvPr>
            </p:nvGraphicFramePr>
            <p:xfrm>
              <a:off x="8200478" y="4562475"/>
              <a:ext cx="2029372" cy="1457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3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6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99" t="-1923" r="-599" b="-36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4051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5472848"/>
                  </p:ext>
                </p:extLst>
              </p:nvPr>
            </p:nvGraphicFramePr>
            <p:xfrm>
              <a:off x="1741618" y="3528210"/>
              <a:ext cx="1897745" cy="2114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77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56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9901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5472848"/>
                  </p:ext>
                </p:extLst>
              </p:nvPr>
            </p:nvGraphicFramePr>
            <p:xfrm>
              <a:off x="1741618" y="3528210"/>
              <a:ext cx="1897745" cy="2114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774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5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19" t="-1923" r="-639" b="-5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79901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>
            <a:cxnSpLocks noChangeAspect="1"/>
          </p:cNvCxnSpPr>
          <p:nvPr/>
        </p:nvCxnSpPr>
        <p:spPr bwMode="auto">
          <a:xfrm flipH="1">
            <a:off x="4996285" y="3143547"/>
            <a:ext cx="17569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cxnSpLocks noChangeAspect="1"/>
          </p:cNvCxnSpPr>
          <p:nvPr/>
        </p:nvCxnSpPr>
        <p:spPr bwMode="auto">
          <a:xfrm flipV="1">
            <a:off x="4986051" y="3759783"/>
            <a:ext cx="1783657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6604" y="3045697"/>
            <a:ext cx="504604" cy="939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>
                <a:spLocks noChangeAspect="1"/>
              </p:cNvSpPr>
              <p:nvPr/>
            </p:nvSpPr>
            <p:spPr>
              <a:xfrm>
                <a:off x="5659656" y="3518386"/>
                <a:ext cx="3491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56" y="3518386"/>
                <a:ext cx="349159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10345" r="-517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>
                <a:spLocks noChangeAspect="1"/>
              </p:cNvSpPr>
              <p:nvPr/>
            </p:nvSpPr>
            <p:spPr>
              <a:xfrm>
                <a:off x="5742698" y="2923007"/>
                <a:ext cx="26875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98" y="2923007"/>
                <a:ext cx="268753" cy="215444"/>
              </a:xfrm>
              <a:prstGeom prst="rect">
                <a:avLst/>
              </a:prstGeom>
              <a:blipFill rotWithShape="0"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8553314" y="2958925"/>
            <a:ext cx="2215806" cy="943004"/>
            <a:chOff x="8553314" y="2987500"/>
            <a:chExt cx="2215806" cy="943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>
                  <a:spLocks noChangeAspect="1"/>
                </p:cNvSpPr>
                <p:nvPr/>
              </p:nvSpPr>
              <p:spPr>
                <a:xfrm>
                  <a:off x="8553355" y="2987500"/>
                  <a:ext cx="2215765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nb-NO" sz="1400" b="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355" y="2987500"/>
                  <a:ext cx="2215765" cy="30431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747" t="-2000" b="-6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>
                  <a:spLocks noChangeAspect="1"/>
                </p:cNvSpPr>
                <p:nvPr/>
              </p:nvSpPr>
              <p:spPr>
                <a:xfrm>
                  <a:off x="8559292" y="3715060"/>
                  <a:ext cx="206624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</m:oMath>
                  </a14:m>
                  <a:endParaRPr lang="en-US" sz="1400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9292" y="3715060"/>
                  <a:ext cx="2066240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310" t="-31429" b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>
                  <a:spLocks noChangeAspect="1"/>
                </p:cNvSpPr>
                <p:nvPr/>
              </p:nvSpPr>
              <p:spPr>
                <a:xfrm>
                  <a:off x="8553314" y="3383932"/>
                  <a:ext cx="1446479" cy="2192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314" y="3383932"/>
                  <a:ext cx="1446479" cy="21922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5485" b="-36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74" y="3219738"/>
            <a:ext cx="392696" cy="73737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010030" y="5451691"/>
            <a:ext cx="2534038" cy="936066"/>
            <a:chOff x="5225632" y="4922220"/>
            <a:chExt cx="1654191" cy="936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>
                  <a:spLocks noChangeAspect="1"/>
                </p:cNvSpPr>
                <p:nvPr/>
              </p:nvSpPr>
              <p:spPr>
                <a:xfrm>
                  <a:off x="5225633" y="4922220"/>
                  <a:ext cx="1654190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KeyGen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Dec</m:t>
                            </m:r>
                          </m:e>
                        </m:d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3" y="4922220"/>
                  <a:ext cx="1654190" cy="42595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>
                  <a:spLocks noChangeAspect="1"/>
                </p:cNvSpPr>
                <p:nvPr/>
              </p:nvSpPr>
              <p:spPr>
                <a:xfrm>
                  <a:off x="5225632" y="5282531"/>
                  <a:ext cx="1409549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14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2" y="5282531"/>
                  <a:ext cx="1409549" cy="21544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825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>
                  <a:spLocks noChangeAspect="1"/>
                </p:cNvSpPr>
                <p:nvPr/>
              </p:nvSpPr>
              <p:spPr>
                <a:xfrm>
                  <a:off x="5225632" y="5642842"/>
                  <a:ext cx="141181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14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2" y="5642842"/>
                  <a:ext cx="1411814" cy="21544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817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4860419" y="4508893"/>
            <a:ext cx="2119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secure by </a:t>
            </a:r>
            <a:r>
              <a:rPr lang="en-US" b="0" dirty="0" smtClean="0"/>
              <a:t>IND-CPA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779891" y="3843094"/>
            <a:ext cx="94230" cy="5703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2092032" y="3869851"/>
            <a:ext cx="2439649" cy="1575382"/>
            <a:chOff x="2167149" y="3537846"/>
            <a:chExt cx="1266322" cy="1575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>
                  <a:spLocks noChangeAspect="1"/>
                </p:cNvSpPr>
                <p:nvPr/>
              </p:nvSpPr>
              <p:spPr>
                <a:xfrm>
                  <a:off x="2167150" y="4171392"/>
                  <a:ext cx="1143871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4171392"/>
                  <a:ext cx="1143871" cy="30431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762" t="-4000" b="-6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>
                  <a:spLocks noChangeAspect="1"/>
                </p:cNvSpPr>
                <p:nvPr/>
              </p:nvSpPr>
              <p:spPr>
                <a:xfrm>
                  <a:off x="2167150" y="4585469"/>
                  <a:ext cx="126632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4585469"/>
                  <a:ext cx="1266321" cy="21544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500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>
                  <a:spLocks noChangeAspect="1"/>
                </p:cNvSpPr>
                <p:nvPr/>
              </p:nvSpPr>
              <p:spPr>
                <a:xfrm>
                  <a:off x="2167149" y="4897784"/>
                  <a:ext cx="100440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endParaRPr lang="en-US" sz="1400" b="0" dirty="0" smtClean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49" y="4897784"/>
                  <a:ext cx="1004403" cy="21544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5660" t="-28571" b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>
                  <a:spLocks noChangeAspect="1"/>
                </p:cNvSpPr>
                <p:nvPr/>
              </p:nvSpPr>
              <p:spPr>
                <a:xfrm>
                  <a:off x="2167150" y="3947650"/>
                  <a:ext cx="71251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3947650"/>
                  <a:ext cx="712518" cy="21544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4444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>
                  <a:spLocks noChangeAspect="1"/>
                </p:cNvSpPr>
                <p:nvPr/>
              </p:nvSpPr>
              <p:spPr>
                <a:xfrm>
                  <a:off x="2167150" y="3537846"/>
                  <a:ext cx="1033071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nb-NO" sz="1400" b="0" dirty="0" smtClean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3537846"/>
                  <a:ext cx="1033071" cy="30431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141" t="-4000" b="-6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8553349" y="4901785"/>
            <a:ext cx="1446438" cy="959772"/>
            <a:chOff x="7980910" y="4267102"/>
            <a:chExt cx="786626" cy="959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>
                  <a:spLocks noChangeAspect="1"/>
                </p:cNvSpPr>
                <p:nvPr/>
              </p:nvSpPr>
              <p:spPr>
                <a:xfrm>
                  <a:off x="7980910" y="4684394"/>
                  <a:ext cx="78662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0910" y="4684394"/>
                  <a:ext cx="786626" cy="2154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4219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>
                  <a:spLocks noChangeAspect="1"/>
                </p:cNvSpPr>
                <p:nvPr/>
              </p:nvSpPr>
              <p:spPr>
                <a:xfrm>
                  <a:off x="7986067" y="4267102"/>
                  <a:ext cx="554338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067" y="4267102"/>
                  <a:ext cx="554338" cy="304314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5988" t="-2000" b="-6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>
                  <a:spLocks noChangeAspect="1"/>
                </p:cNvSpPr>
                <p:nvPr/>
              </p:nvSpPr>
              <p:spPr>
                <a:xfrm>
                  <a:off x="7986067" y="5011430"/>
                  <a:ext cx="46887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𝑀</m:t>
                      </m:r>
                    </m:oMath>
                  </a14:m>
                  <a:endParaRPr lang="en-US" sz="1400" b="0" dirty="0" smtClean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067" y="5011430"/>
                  <a:ext cx="468870" cy="215444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2766" t="-27778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15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– </a:t>
            </a:r>
            <a:r>
              <a:rPr lang="en-US" dirty="0"/>
              <a:t>IND-CPA security</a:t>
            </a:r>
            <a:r>
              <a:rPr lang="en-US" dirty="0" smtClean="0"/>
              <a:t>: proof idea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 bwMode="auto">
              <a:xfrm>
                <a:off x="623392" y="1093935"/>
                <a:ext cx="10501458" cy="139084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For </a:t>
                </a:r>
                <a:r>
                  <a:rPr lang="nb-NO" i="1" dirty="0" err="1" smtClean="0"/>
                  <a:t>any</a:t>
                </a:r>
                <a:r>
                  <a:rPr lang="nb-NO" dirty="0" smtClean="0"/>
                  <a:t> IND-CPA adversy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b="0" dirty="0" smtClean="0"/>
                  <a:t> </a:t>
                </a:r>
                <a:r>
                  <a:rPr lang="nb-NO" b="0" dirty="0" err="1" smtClean="0"/>
                  <a:t>against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ElGamal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are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adversaries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b="0" dirty="0" err="1" smtClean="0"/>
                  <a:t>such</a:t>
                </a:r>
                <a:r>
                  <a:rPr lang="nb-NO" b="0" dirty="0" smtClean="0"/>
                  <a:t> </a:t>
                </a:r>
                <a:r>
                  <a:rPr lang="nb-NO" b="0" dirty="0" err="1" smtClean="0"/>
                  <a:t>that</a:t>
                </a:r>
                <a:endParaRPr lang="nb-NO" b="0" dirty="0" smtClean="0"/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ElGamal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ddh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93935"/>
                <a:ext cx="10501458" cy="139084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4540710"/>
                  </p:ext>
                </p:extLst>
              </p:nvPr>
            </p:nvGraphicFramePr>
            <p:xfrm>
              <a:off x="8197006" y="2616544"/>
              <a:ext cx="2032843" cy="14696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84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94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5018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4540710"/>
                  </p:ext>
                </p:extLst>
              </p:nvPr>
            </p:nvGraphicFramePr>
            <p:xfrm>
              <a:off x="8197006" y="2616544"/>
              <a:ext cx="2032843" cy="14696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8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9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9" t="-1887" r="-597" b="-3603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5018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4993486"/>
                  </p:ext>
                </p:extLst>
              </p:nvPr>
            </p:nvGraphicFramePr>
            <p:xfrm>
              <a:off x="8200478" y="4562475"/>
              <a:ext cx="2029372" cy="1457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37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6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4051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4993486"/>
                  </p:ext>
                </p:extLst>
              </p:nvPr>
            </p:nvGraphicFramePr>
            <p:xfrm>
              <a:off x="8200478" y="4562475"/>
              <a:ext cx="2029372" cy="1457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93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6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99" t="-1923" r="-599" b="-36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4051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5472848"/>
                  </p:ext>
                </p:extLst>
              </p:nvPr>
            </p:nvGraphicFramePr>
            <p:xfrm>
              <a:off x="1741618" y="3528210"/>
              <a:ext cx="1897745" cy="2114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77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56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9901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5472848"/>
                  </p:ext>
                </p:extLst>
              </p:nvPr>
            </p:nvGraphicFramePr>
            <p:xfrm>
              <a:off x="1741618" y="3528210"/>
              <a:ext cx="1897745" cy="2114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774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5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19" t="-1923" r="-639" b="-5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79901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>
            <a:cxnSpLocks noChangeAspect="1"/>
          </p:cNvCxnSpPr>
          <p:nvPr/>
        </p:nvCxnSpPr>
        <p:spPr bwMode="auto">
          <a:xfrm flipH="1">
            <a:off x="4996285" y="3143547"/>
            <a:ext cx="17569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cxnSpLocks noChangeAspect="1"/>
          </p:cNvCxnSpPr>
          <p:nvPr/>
        </p:nvCxnSpPr>
        <p:spPr bwMode="auto">
          <a:xfrm flipV="1">
            <a:off x="4986051" y="3759783"/>
            <a:ext cx="1783657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6604" y="3045697"/>
            <a:ext cx="504604" cy="939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>
                <a:spLocks noChangeAspect="1"/>
              </p:cNvSpPr>
              <p:nvPr/>
            </p:nvSpPr>
            <p:spPr>
              <a:xfrm>
                <a:off x="5659656" y="3518386"/>
                <a:ext cx="3491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56" y="3518386"/>
                <a:ext cx="349159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10345" r="-517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>
                <a:spLocks noChangeAspect="1"/>
              </p:cNvSpPr>
              <p:nvPr/>
            </p:nvSpPr>
            <p:spPr>
              <a:xfrm>
                <a:off x="5742698" y="2923007"/>
                <a:ext cx="26875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98" y="2923007"/>
                <a:ext cx="268753" cy="215444"/>
              </a:xfrm>
              <a:prstGeom prst="rect">
                <a:avLst/>
              </a:prstGeom>
              <a:blipFill rotWithShape="0"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8553314" y="2958925"/>
            <a:ext cx="2215806" cy="943004"/>
            <a:chOff x="8553314" y="2987500"/>
            <a:chExt cx="2215806" cy="943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>
                  <a:spLocks noChangeAspect="1"/>
                </p:cNvSpPr>
                <p:nvPr/>
              </p:nvSpPr>
              <p:spPr>
                <a:xfrm>
                  <a:off x="8553355" y="2987500"/>
                  <a:ext cx="2215765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nb-NO" sz="1400" b="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355" y="2987500"/>
                  <a:ext cx="2215765" cy="30431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747" t="-2000" b="-6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>
                  <a:spLocks noChangeAspect="1"/>
                </p:cNvSpPr>
                <p:nvPr/>
              </p:nvSpPr>
              <p:spPr>
                <a:xfrm>
                  <a:off x="8559292" y="3715060"/>
                  <a:ext cx="206624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</m:oMath>
                  </a14:m>
                  <a:endParaRPr lang="en-US" sz="1400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9292" y="3715060"/>
                  <a:ext cx="2066240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310" t="-31429" b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>
                  <a:spLocks noChangeAspect="1"/>
                </p:cNvSpPr>
                <p:nvPr/>
              </p:nvSpPr>
              <p:spPr>
                <a:xfrm>
                  <a:off x="8553314" y="3383932"/>
                  <a:ext cx="1446479" cy="2192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314" y="3383932"/>
                  <a:ext cx="1446479" cy="21922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5485" b="-36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74" y="3219738"/>
            <a:ext cx="392696" cy="73737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010030" y="5451691"/>
            <a:ext cx="2534038" cy="936066"/>
            <a:chOff x="5225632" y="4922220"/>
            <a:chExt cx="1654191" cy="936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>
                  <a:spLocks noChangeAspect="1"/>
                </p:cNvSpPr>
                <p:nvPr/>
              </p:nvSpPr>
              <p:spPr>
                <a:xfrm>
                  <a:off x="5225633" y="4922220"/>
                  <a:ext cx="1654190" cy="425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KeyGen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Dec</m:t>
                            </m:r>
                          </m:e>
                        </m:d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3" y="4922220"/>
                  <a:ext cx="1654190" cy="42595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>
                  <a:spLocks noChangeAspect="1"/>
                </p:cNvSpPr>
                <p:nvPr/>
              </p:nvSpPr>
              <p:spPr>
                <a:xfrm>
                  <a:off x="5225632" y="5282531"/>
                  <a:ext cx="1409549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14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2" y="5282531"/>
                  <a:ext cx="1409549" cy="21544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825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>
                  <a:spLocks noChangeAspect="1"/>
                </p:cNvSpPr>
                <p:nvPr/>
              </p:nvSpPr>
              <p:spPr>
                <a:xfrm>
                  <a:off x="5225632" y="5642842"/>
                  <a:ext cx="141181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14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632" y="5642842"/>
                  <a:ext cx="1411814" cy="21544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817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4860419" y="4508893"/>
            <a:ext cx="2119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secure by </a:t>
            </a:r>
            <a:r>
              <a:rPr lang="en-US" b="0" dirty="0" smtClean="0"/>
              <a:t>IND-CPA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779891" y="3843094"/>
            <a:ext cx="94230" cy="5703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8553349" y="4901785"/>
            <a:ext cx="1446438" cy="959772"/>
            <a:chOff x="7980910" y="4267102"/>
            <a:chExt cx="786626" cy="959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>
                  <a:spLocks noChangeAspect="1"/>
                </p:cNvSpPr>
                <p:nvPr/>
              </p:nvSpPr>
              <p:spPr>
                <a:xfrm>
                  <a:off x="7980910" y="4684394"/>
                  <a:ext cx="78662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0910" y="4684394"/>
                  <a:ext cx="786626" cy="21544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4219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>
                  <a:spLocks noChangeAspect="1"/>
                </p:cNvSpPr>
                <p:nvPr/>
              </p:nvSpPr>
              <p:spPr>
                <a:xfrm>
                  <a:off x="7986067" y="4267102"/>
                  <a:ext cx="554338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067" y="4267102"/>
                  <a:ext cx="554338" cy="30431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5988" t="-2000" b="-6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>
                  <a:spLocks noChangeAspect="1"/>
                </p:cNvSpPr>
                <p:nvPr/>
              </p:nvSpPr>
              <p:spPr>
                <a:xfrm>
                  <a:off x="7986067" y="5011430"/>
                  <a:ext cx="46887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𝑀</m:t>
                      </m:r>
                    </m:oMath>
                  </a14:m>
                  <a:endParaRPr lang="en-US" sz="1400" b="0" dirty="0" smtClean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067" y="5011430"/>
                  <a:ext cx="468870" cy="21544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2766" t="-27778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2092032" y="3869851"/>
            <a:ext cx="2439649" cy="1575382"/>
            <a:chOff x="2167149" y="3537846"/>
            <a:chExt cx="1266322" cy="1575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>
                  <a:spLocks noChangeAspect="1"/>
                </p:cNvSpPr>
                <p:nvPr/>
              </p:nvSpPr>
              <p:spPr>
                <a:xfrm>
                  <a:off x="2167150" y="4171392"/>
                  <a:ext cx="1143871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4171392"/>
                  <a:ext cx="1143871" cy="30431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762" t="-4000" b="-6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>
                  <a:spLocks noChangeAspect="1"/>
                </p:cNvSpPr>
                <p:nvPr/>
              </p:nvSpPr>
              <p:spPr>
                <a:xfrm>
                  <a:off x="2167150" y="4585469"/>
                  <a:ext cx="126632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4585469"/>
                  <a:ext cx="1266321" cy="21544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500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>
                  <a:spLocks noChangeAspect="1"/>
                </p:cNvSpPr>
                <p:nvPr/>
              </p:nvSpPr>
              <p:spPr>
                <a:xfrm>
                  <a:off x="2167149" y="4897784"/>
                  <a:ext cx="100440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400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return</a:t>
                  </a:r>
                  <a:r>
                    <a:rPr lang="nb-NO" sz="1400" b="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endParaRPr lang="en-US" sz="1400" b="0" dirty="0" smtClean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49" y="4897784"/>
                  <a:ext cx="1004403" cy="2154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5660" t="-28571" b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>
                  <a:spLocks noChangeAspect="1"/>
                </p:cNvSpPr>
                <p:nvPr/>
              </p:nvSpPr>
              <p:spPr>
                <a:xfrm>
                  <a:off x="2167150" y="3947650"/>
                  <a:ext cx="71251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3947650"/>
                  <a:ext cx="712518" cy="215444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4444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>
                  <a:spLocks noChangeAspect="1"/>
                </p:cNvSpPr>
                <p:nvPr/>
              </p:nvSpPr>
              <p:spPr>
                <a:xfrm>
                  <a:off x="2167150" y="3537846"/>
                  <a:ext cx="1033071" cy="304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nb-NO" sz="1400" b="0" dirty="0" smtClean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50" y="3537846"/>
                  <a:ext cx="1033071" cy="304314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2141" t="-4000" b="-6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86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2385869"/>
                  </p:ext>
                </p:extLst>
              </p:nvPr>
            </p:nvGraphicFramePr>
            <p:xfrm>
              <a:off x="7487273" y="970688"/>
              <a:ext cx="2725175" cy="1599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85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6381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2385869"/>
                  </p:ext>
                </p:extLst>
              </p:nvPr>
            </p:nvGraphicFramePr>
            <p:xfrm>
              <a:off x="7487273" y="970688"/>
              <a:ext cx="2725175" cy="1599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3" t="-1818" r="-446" b="-3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26381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972046"/>
                  </p:ext>
                </p:extLst>
              </p:nvPr>
            </p:nvGraphicFramePr>
            <p:xfrm>
              <a:off x="7560946" y="3863997"/>
              <a:ext cx="2802254" cy="1634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225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𝒔𝒌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5581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972046"/>
                  </p:ext>
                </p:extLst>
              </p:nvPr>
            </p:nvGraphicFramePr>
            <p:xfrm>
              <a:off x="7560946" y="3863997"/>
              <a:ext cx="2802254" cy="1634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2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7" t="-1613" r="-652" b="-34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573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0573030"/>
                  </p:ext>
                </p:extLst>
              </p:nvPr>
            </p:nvGraphicFramePr>
            <p:xfrm>
              <a:off x="1691819" y="3136761"/>
              <a:ext cx="2758261" cy="2365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826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𝒑𝒌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5581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0573030"/>
                  </p:ext>
                </p:extLst>
              </p:nvPr>
            </p:nvGraphicFramePr>
            <p:xfrm>
              <a:off x="1691819" y="3136761"/>
              <a:ext cx="2758261" cy="2365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82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1" t="-1613" r="-662" b="-532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888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 </a:t>
            </a:r>
            <a:r>
              <a:rPr lang="en-US" dirty="0" err="1" smtClean="0"/>
              <a:t>ElGamal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32273" y="2044403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370173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blipFill>
                <a:blip r:embed="rId8"/>
                <a:stretch>
                  <a:fillRect l="-537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blipFill>
                <a:blip r:embed="rId9"/>
                <a:stretch>
                  <a:fillRect l="-457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1420" y="5108288"/>
                <a:ext cx="1317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5108288"/>
                <a:ext cx="1317861" cy="276999"/>
              </a:xfrm>
              <a:prstGeom prst="rect">
                <a:avLst/>
              </a:prstGeom>
              <a:blipFill>
                <a:blip r:embed="rId10"/>
                <a:stretch>
                  <a:fillRect l="-10648" t="-3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blipFill>
                <a:blip r:embed="rId11"/>
                <a:stretch>
                  <a:fillRect l="-992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877" r="-864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blipFill rotWithShape="0"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blipFill>
                <a:blip r:embed="rId14"/>
                <a:stretch>
                  <a:fillRect l="-493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blipFill>
                <a:blip r:embed="rId15"/>
                <a:stretch>
                  <a:fillRect l="-588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86068" y="5098248"/>
                <a:ext cx="9464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068" y="5098248"/>
                <a:ext cx="946413" cy="276999"/>
              </a:xfrm>
              <a:prstGeom prst="rect">
                <a:avLst/>
              </a:prstGeom>
              <a:blipFill>
                <a:blip r:embed="rId16"/>
                <a:stretch>
                  <a:fillRect l="-14839" t="-30435" r="-7742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42673" y="1462491"/>
                <a:ext cx="542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673" y="1462491"/>
                <a:ext cx="542136" cy="276999"/>
              </a:xfrm>
              <a:prstGeom prst="rect">
                <a:avLst/>
              </a:prstGeom>
              <a:blipFill>
                <a:blip r:embed="rId17"/>
                <a:stretch>
                  <a:fillRect l="-1590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26197" y="1807627"/>
                <a:ext cx="562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97" y="1807627"/>
                <a:ext cx="562975" cy="276999"/>
              </a:xfrm>
              <a:prstGeom prst="rect">
                <a:avLst/>
              </a:prstGeom>
              <a:blipFill>
                <a:blip r:embed="rId18"/>
                <a:stretch>
                  <a:fillRect l="-19565" t="-222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50886" y="2187034"/>
                <a:ext cx="1524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86" y="2187034"/>
                <a:ext cx="1524135" cy="276999"/>
              </a:xfrm>
              <a:prstGeom prst="rect">
                <a:avLst/>
              </a:prstGeom>
              <a:blipFill>
                <a:blip r:embed="rId20"/>
                <a:stretch>
                  <a:fillRect l="-9600" t="-3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blipFill>
                <a:blip r:embed="rId21"/>
                <a:stretch>
                  <a:fillRect l="-9848" t="-2174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4094" y="1096861"/>
                <a:ext cx="16256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ElGamal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096861"/>
                <a:ext cx="1625638" cy="307777"/>
              </a:xfrm>
              <a:prstGeom prst="rect">
                <a:avLst/>
              </a:prstGeom>
              <a:blipFill rotWithShape="0">
                <a:blip r:embed="rId27"/>
                <a:stretch>
                  <a:fillRect l="-563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1813" y="1515406"/>
                <a:ext cx="16304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ElGamal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13" y="1515406"/>
                <a:ext cx="1630446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561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30094" y="1057585"/>
                <a:ext cx="13049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094" y="1057585"/>
                <a:ext cx="1304909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09777" y="1057585"/>
                <a:ext cx="8871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77" y="1057585"/>
                <a:ext cx="887166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28317" y="1474728"/>
                <a:ext cx="1763431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sz="20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17" y="1474728"/>
                <a:ext cx="1763431" cy="423770"/>
              </a:xfrm>
              <a:prstGeom prst="rect">
                <a:avLst/>
              </a:prstGeom>
              <a:blipFill rotWithShape="0">
                <a:blip r:embed="rId31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76625" y="1477769"/>
                <a:ext cx="5489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25" y="1477769"/>
                <a:ext cx="548932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KeyGen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blipFill rotWithShape="0">
                <a:blip r:embed="rId38"/>
                <a:stretch>
                  <a:fillRect l="-364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87229" y="5454842"/>
                <a:ext cx="19949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454842"/>
                <a:ext cx="1994970" cy="276999"/>
              </a:xfrm>
              <a:prstGeom prst="rect">
                <a:avLst/>
              </a:prstGeom>
              <a:blipFill rotWithShape="0">
                <a:blip r:embed="rId39"/>
                <a:stretch>
                  <a:fillRect l="-42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87229" y="5815153"/>
                <a:ext cx="1998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815153"/>
                <a:ext cx="1998176" cy="276999"/>
              </a:xfrm>
              <a:prstGeom prst="rect">
                <a:avLst/>
              </a:prstGeom>
              <a:blipFill rotWithShape="0">
                <a:blip r:embed="rId40"/>
                <a:stretch>
                  <a:fillRect l="-42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3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6874816"/>
                  </p:ext>
                </p:extLst>
              </p:nvPr>
            </p:nvGraphicFramePr>
            <p:xfrm>
              <a:off x="7487273" y="970688"/>
              <a:ext cx="2725175" cy="1599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85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6381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6874816"/>
                  </p:ext>
                </p:extLst>
              </p:nvPr>
            </p:nvGraphicFramePr>
            <p:xfrm>
              <a:off x="7487273" y="970688"/>
              <a:ext cx="2725175" cy="1599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" t="-1818" r="-446" b="-3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6381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655685"/>
                  </p:ext>
                </p:extLst>
              </p:nvPr>
            </p:nvGraphicFramePr>
            <p:xfrm>
              <a:off x="7560946" y="3863997"/>
              <a:ext cx="2802254" cy="1634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225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𝒔𝒌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5581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655685"/>
                  </p:ext>
                </p:extLst>
              </p:nvPr>
            </p:nvGraphicFramePr>
            <p:xfrm>
              <a:off x="7560946" y="3863997"/>
              <a:ext cx="2802254" cy="1634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2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7" t="-1613" r="-652" b="-34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573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3650991"/>
                  </p:ext>
                </p:extLst>
              </p:nvPr>
            </p:nvGraphicFramePr>
            <p:xfrm>
              <a:off x="1691819" y="3136761"/>
              <a:ext cx="2758261" cy="2365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826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𝒑𝒌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5581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3650991"/>
                  </p:ext>
                </p:extLst>
              </p:nvPr>
            </p:nvGraphicFramePr>
            <p:xfrm>
              <a:off x="1691819" y="3136761"/>
              <a:ext cx="2758261" cy="2365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82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1" t="-1613" r="-662" b="-532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888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 </a:t>
            </a:r>
            <a:r>
              <a:rPr lang="en-US" dirty="0" err="1" smtClean="0"/>
              <a:t>ElGamal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32273" y="2044403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370173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373663"/>
                <a:ext cx="1473417" cy="281937"/>
              </a:xfrm>
              <a:prstGeom prst="rect">
                <a:avLst/>
              </a:prstGeom>
              <a:blipFill>
                <a:blip r:embed="rId8"/>
                <a:stretch>
                  <a:fillRect l="-537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blipFill>
                <a:blip r:embed="rId9"/>
                <a:stretch>
                  <a:fillRect l="-457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1420" y="5108288"/>
                <a:ext cx="1317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5108288"/>
                <a:ext cx="1317861" cy="276999"/>
              </a:xfrm>
              <a:prstGeom prst="rect">
                <a:avLst/>
              </a:prstGeom>
              <a:blipFill>
                <a:blip r:embed="rId10"/>
                <a:stretch>
                  <a:fillRect l="-10648" t="-3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blipFill>
                <a:blip r:embed="rId11"/>
                <a:stretch>
                  <a:fillRect l="-992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877" r="-864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blipFill rotWithShape="0"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blipFill>
                <a:blip r:embed="rId14"/>
                <a:stretch>
                  <a:fillRect l="-493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373663"/>
                <a:ext cx="1454116" cy="281937"/>
              </a:xfrm>
              <a:prstGeom prst="rect">
                <a:avLst/>
              </a:prstGeom>
              <a:blipFill>
                <a:blip r:embed="rId15"/>
                <a:stretch>
                  <a:fillRect l="-5882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86068" y="5098248"/>
                <a:ext cx="9464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068" y="5098248"/>
                <a:ext cx="946413" cy="276999"/>
              </a:xfrm>
              <a:prstGeom prst="rect">
                <a:avLst/>
              </a:prstGeom>
              <a:blipFill>
                <a:blip r:embed="rId16"/>
                <a:stretch>
                  <a:fillRect l="-14839" t="-30435" r="-7742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42673" y="1462491"/>
                <a:ext cx="542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673" y="1462491"/>
                <a:ext cx="542136" cy="276999"/>
              </a:xfrm>
              <a:prstGeom prst="rect">
                <a:avLst/>
              </a:prstGeom>
              <a:blipFill>
                <a:blip r:embed="rId17"/>
                <a:stretch>
                  <a:fillRect l="-1590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26197" y="1807627"/>
                <a:ext cx="562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97" y="1807627"/>
                <a:ext cx="562975" cy="276999"/>
              </a:xfrm>
              <a:prstGeom prst="rect">
                <a:avLst/>
              </a:prstGeom>
              <a:blipFill>
                <a:blip r:embed="rId18"/>
                <a:stretch>
                  <a:fillRect l="-19565" t="-222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50886" y="2187034"/>
                <a:ext cx="1524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86" y="2187034"/>
                <a:ext cx="1524135" cy="276999"/>
              </a:xfrm>
              <a:prstGeom prst="rect">
                <a:avLst/>
              </a:prstGeom>
              <a:blipFill>
                <a:blip r:embed="rId20"/>
                <a:stretch>
                  <a:fillRect l="-9600" t="-3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blipFill>
                <a:blip r:embed="rId21"/>
                <a:stretch>
                  <a:fillRect l="-9848" t="-2174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4094" y="1096861"/>
                <a:ext cx="16256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ElGamal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096861"/>
                <a:ext cx="1625638" cy="307777"/>
              </a:xfrm>
              <a:prstGeom prst="rect">
                <a:avLst/>
              </a:prstGeom>
              <a:blipFill rotWithShape="0">
                <a:blip r:embed="rId27"/>
                <a:stretch>
                  <a:fillRect l="-563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1813" y="1515406"/>
                <a:ext cx="16304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ElGamal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13" y="1515406"/>
                <a:ext cx="1630446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561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30094" y="1057585"/>
                <a:ext cx="13049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094" y="1057585"/>
                <a:ext cx="1304909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09777" y="1057585"/>
                <a:ext cx="8871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77" y="1057585"/>
                <a:ext cx="887166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28317" y="1474728"/>
                <a:ext cx="1763431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sz="20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17" y="1474728"/>
                <a:ext cx="1763431" cy="423770"/>
              </a:xfrm>
              <a:prstGeom prst="rect">
                <a:avLst/>
              </a:prstGeom>
              <a:blipFill rotWithShape="0">
                <a:blip r:embed="rId31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76625" y="1477769"/>
                <a:ext cx="5489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25" y="1477769"/>
                <a:ext cx="548932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66132" y="4406395"/>
                <a:ext cx="1417183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2" y="4406395"/>
                <a:ext cx="1417183" cy="281937"/>
              </a:xfrm>
              <a:prstGeom prst="rect">
                <a:avLst/>
              </a:prstGeom>
              <a:blipFill>
                <a:blip r:embed="rId37"/>
                <a:stretch>
                  <a:fillRect l="-5579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KeyGen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blipFill rotWithShape="0">
                <a:blip r:embed="rId39"/>
                <a:stretch>
                  <a:fillRect l="-364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87229" y="5454842"/>
                <a:ext cx="243938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454842"/>
                <a:ext cx="2439386" cy="281937"/>
              </a:xfrm>
              <a:prstGeom prst="rect">
                <a:avLst/>
              </a:prstGeom>
              <a:blipFill rotWithShape="0">
                <a:blip r:embed="rId40"/>
                <a:stretch>
                  <a:fillRect l="-3500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87229" y="5815153"/>
                <a:ext cx="2442592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815153"/>
                <a:ext cx="2442592" cy="281937"/>
              </a:xfrm>
              <a:prstGeom prst="rect">
                <a:avLst/>
              </a:prstGeom>
              <a:blipFill rotWithShape="0">
                <a:blip r:embed="rId41"/>
                <a:stretch>
                  <a:fillRect l="-3500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8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72485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06635">
            <a:off x="9835394" y="4019698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(Key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1083842"/>
                  </p:ext>
                </p:extLst>
              </p:nvPr>
            </p:nvGraphicFramePr>
            <p:xfrm>
              <a:off x="7487273" y="970688"/>
              <a:ext cx="2725175" cy="1599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85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6381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1083842"/>
                  </p:ext>
                </p:extLst>
              </p:nvPr>
            </p:nvGraphicFramePr>
            <p:xfrm>
              <a:off x="7487273" y="970688"/>
              <a:ext cx="2725175" cy="1599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" t="-1818" r="-446" b="-3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6381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5236753"/>
                  </p:ext>
                </p:extLst>
              </p:nvPr>
            </p:nvGraphicFramePr>
            <p:xfrm>
              <a:off x="7560946" y="3863997"/>
              <a:ext cx="2802254" cy="1634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225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𝒔𝒌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5581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5236753"/>
                  </p:ext>
                </p:extLst>
              </p:nvPr>
            </p:nvGraphicFramePr>
            <p:xfrm>
              <a:off x="7560946" y="3863997"/>
              <a:ext cx="2802254" cy="1634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2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7" t="-1613" r="-652" b="-34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573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8525467"/>
                  </p:ext>
                </p:extLst>
              </p:nvPr>
            </p:nvGraphicFramePr>
            <p:xfrm>
              <a:off x="1691819" y="3136761"/>
              <a:ext cx="2758261" cy="2365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826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𝒑𝒌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5581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8525467"/>
                  </p:ext>
                </p:extLst>
              </p:nvPr>
            </p:nvGraphicFramePr>
            <p:xfrm>
              <a:off x="1691819" y="3136761"/>
              <a:ext cx="2758261" cy="2365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82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713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1" t="-1613" r="-662" b="-532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888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3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 </a:t>
            </a:r>
            <a:r>
              <a:rPr lang="en-US" dirty="0" err="1" smtClean="0"/>
              <a:t>ElGamal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32273" y="2044403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370173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1420" y="4373663"/>
                <a:ext cx="224946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373663"/>
                <a:ext cx="2249462" cy="312650"/>
              </a:xfrm>
              <a:prstGeom prst="rect">
                <a:avLst/>
              </a:prstGeom>
              <a:blipFill>
                <a:blip r:embed="rId8"/>
                <a:stretch>
                  <a:fillRect l="-35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756736"/>
                <a:ext cx="1732654" cy="276999"/>
              </a:xfrm>
              <a:prstGeom prst="rect">
                <a:avLst/>
              </a:prstGeom>
              <a:blipFill>
                <a:blip r:embed="rId9"/>
                <a:stretch>
                  <a:fillRect l="-457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1420" y="5108288"/>
                <a:ext cx="1317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5108288"/>
                <a:ext cx="1317861" cy="276999"/>
              </a:xfrm>
              <a:prstGeom prst="rect">
                <a:avLst/>
              </a:prstGeom>
              <a:blipFill>
                <a:blip r:embed="rId10"/>
                <a:stretch>
                  <a:fillRect l="-10648" t="-3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20" y="4020515"/>
                <a:ext cx="798937" cy="276999"/>
              </a:xfrm>
              <a:prstGeom prst="rect">
                <a:avLst/>
              </a:prstGeom>
              <a:blipFill>
                <a:blip r:embed="rId11"/>
                <a:stretch>
                  <a:fillRect l="-992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58" y="2409174"/>
                <a:ext cx="494174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877" r="-864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307777"/>
              </a:xfrm>
              <a:prstGeom prst="rect">
                <a:avLst/>
              </a:prstGeom>
              <a:blipFill rotWithShape="0"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756736"/>
                <a:ext cx="1735860" cy="276999"/>
              </a:xfrm>
              <a:prstGeom prst="rect">
                <a:avLst/>
              </a:prstGeom>
              <a:blipFill>
                <a:blip r:embed="rId14"/>
                <a:stretch>
                  <a:fillRect l="-493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84106" y="4373663"/>
                <a:ext cx="224593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06" y="4373663"/>
                <a:ext cx="2245936" cy="312650"/>
              </a:xfrm>
              <a:prstGeom prst="rect">
                <a:avLst/>
              </a:prstGeom>
              <a:blipFill>
                <a:blip r:embed="rId15"/>
                <a:stretch>
                  <a:fillRect l="-3804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86068" y="5098248"/>
                <a:ext cx="9464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068" y="5098248"/>
                <a:ext cx="946413" cy="276999"/>
              </a:xfrm>
              <a:prstGeom prst="rect">
                <a:avLst/>
              </a:prstGeom>
              <a:blipFill>
                <a:blip r:embed="rId16"/>
                <a:stretch>
                  <a:fillRect l="-14839" t="-30435" r="-7742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42673" y="1462491"/>
                <a:ext cx="542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673" y="1462491"/>
                <a:ext cx="542136" cy="276999"/>
              </a:xfrm>
              <a:prstGeom prst="rect">
                <a:avLst/>
              </a:prstGeom>
              <a:blipFill>
                <a:blip r:embed="rId17"/>
                <a:stretch>
                  <a:fillRect l="-1590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26197" y="1807627"/>
                <a:ext cx="562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97" y="1807627"/>
                <a:ext cx="562975" cy="276999"/>
              </a:xfrm>
              <a:prstGeom prst="rect">
                <a:avLst/>
              </a:prstGeom>
              <a:blipFill>
                <a:blip r:embed="rId18"/>
                <a:stretch>
                  <a:fillRect l="-19565" t="-222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447" y="1335389"/>
                <a:ext cx="1458348" cy="3912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50886" y="2187034"/>
                <a:ext cx="1524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86" y="2187034"/>
                <a:ext cx="1524135" cy="276999"/>
              </a:xfrm>
              <a:prstGeom prst="rect">
                <a:avLst/>
              </a:prstGeom>
              <a:blipFill>
                <a:blip r:embed="rId20"/>
                <a:stretch>
                  <a:fillRect l="-9600" t="-3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12" y="1798314"/>
                <a:ext cx="804900" cy="281937"/>
              </a:xfrm>
              <a:prstGeom prst="rect">
                <a:avLst/>
              </a:prstGeom>
              <a:blipFill>
                <a:blip r:embed="rId21"/>
                <a:stretch>
                  <a:fillRect l="-9848" t="-2174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4094" y="1096861"/>
                <a:ext cx="16256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ElGamal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096861"/>
                <a:ext cx="1625638" cy="307777"/>
              </a:xfrm>
              <a:prstGeom prst="rect">
                <a:avLst/>
              </a:prstGeom>
              <a:blipFill rotWithShape="0">
                <a:blip r:embed="rId27"/>
                <a:stretch>
                  <a:fillRect l="-563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1813" y="1515406"/>
                <a:ext cx="16304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ElGamal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13" y="1515406"/>
                <a:ext cx="1630446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561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30094" y="1057585"/>
                <a:ext cx="13049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094" y="1057585"/>
                <a:ext cx="1304909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09777" y="1057585"/>
                <a:ext cx="8871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77" y="1057585"/>
                <a:ext cx="887166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28317" y="1474728"/>
                <a:ext cx="1763431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sz="20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17" y="1474728"/>
                <a:ext cx="1763431" cy="423770"/>
              </a:xfrm>
              <a:prstGeom prst="rect">
                <a:avLst/>
              </a:prstGeom>
              <a:blipFill rotWithShape="0">
                <a:blip r:embed="rId31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76625" y="1477769"/>
                <a:ext cx="5489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25" y="1477769"/>
                <a:ext cx="548932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66132" y="4406395"/>
                <a:ext cx="1417183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2" y="4406395"/>
                <a:ext cx="1417183" cy="281937"/>
              </a:xfrm>
              <a:prstGeom prst="rect">
                <a:avLst/>
              </a:prstGeom>
              <a:blipFill>
                <a:blip r:embed="rId37"/>
                <a:stretch>
                  <a:fillRect l="-5579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50" y="3537845"/>
                <a:ext cx="1462132" cy="39126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KeyGen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094531"/>
                <a:ext cx="2341217" cy="276999"/>
              </a:xfrm>
              <a:prstGeom prst="rect">
                <a:avLst/>
              </a:prstGeom>
              <a:blipFill rotWithShape="0">
                <a:blip r:embed="rId39"/>
                <a:stretch>
                  <a:fillRect l="-364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87229" y="5454842"/>
                <a:ext cx="243938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454842"/>
                <a:ext cx="2439386" cy="281937"/>
              </a:xfrm>
              <a:prstGeom prst="rect">
                <a:avLst/>
              </a:prstGeom>
              <a:blipFill rotWithShape="0">
                <a:blip r:embed="rId40"/>
                <a:stretch>
                  <a:fillRect l="-3500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87229" y="5815153"/>
                <a:ext cx="2442592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29" y="5815153"/>
                <a:ext cx="2442592" cy="281937"/>
              </a:xfrm>
              <a:prstGeom prst="rect">
                <a:avLst/>
              </a:prstGeom>
              <a:blipFill rotWithShape="0">
                <a:blip r:embed="rId41"/>
                <a:stretch>
                  <a:fillRect l="-3500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9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89449" y="3935436"/>
            <a:ext cx="7751762" cy="1776412"/>
          </a:xfrm>
        </p:spPr>
        <p:txBody>
          <a:bodyPr/>
          <a:lstStyle/>
          <a:p>
            <a:r>
              <a:rPr lang="en-US" dirty="0" smtClean="0"/>
              <a:t>The RSA encryption scheme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630025" y="6386513"/>
            <a:ext cx="561975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98894" y="2780851"/>
                <a:ext cx="29872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320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894" y="2780851"/>
                <a:ext cx="2987228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Designed by </a:t>
            </a:r>
            <a:r>
              <a:rPr lang="en-US" dirty="0" err="1" smtClean="0"/>
              <a:t>Rivest</a:t>
            </a:r>
            <a:r>
              <a:rPr lang="en-US" dirty="0" smtClean="0"/>
              <a:t>, Shamir and </a:t>
            </a:r>
            <a:r>
              <a:rPr lang="en-US" dirty="0" err="1" smtClean="0"/>
              <a:t>Adleman</a:t>
            </a:r>
            <a:r>
              <a:rPr lang="en-US" dirty="0"/>
              <a:t> </a:t>
            </a:r>
            <a:r>
              <a:rPr lang="en-US" dirty="0" smtClean="0"/>
              <a:t>in 1977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One year before </a:t>
            </a:r>
            <a:r>
              <a:rPr lang="en-US" dirty="0" err="1" smtClean="0"/>
              <a:t>ElGamal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Used both for public key </a:t>
            </a:r>
            <a:r>
              <a:rPr lang="en-US" i="1" dirty="0" smtClean="0"/>
              <a:t>encryption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i="1" dirty="0" smtClean="0"/>
              <a:t>digital signatures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8"/>
          <a:stretch/>
        </p:blipFill>
        <p:spPr>
          <a:xfrm>
            <a:off x="7269480" y="1352295"/>
            <a:ext cx="3954998" cy="2158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3592" y="3609577"/>
            <a:ext cx="102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Ron </a:t>
            </a:r>
            <a:r>
              <a:rPr lang="en-US" sz="1200" dirty="0" err="1" smtClean="0"/>
              <a:t>Rivest</a:t>
            </a:r>
            <a:endParaRPr lang="en-US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059786" y="3609577"/>
            <a:ext cx="145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Leonard </a:t>
            </a:r>
            <a:r>
              <a:rPr lang="en-US" sz="1200" dirty="0" err="1" smtClean="0"/>
              <a:t>Adleman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686930" y="3614894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Adi</a:t>
            </a:r>
            <a:r>
              <a:rPr lang="en-US" sz="1200" dirty="0" smtClean="0"/>
              <a:t> Shamir</a:t>
            </a:r>
          </a:p>
        </p:txBody>
      </p:sp>
    </p:spTree>
    <p:extLst>
      <p:ext uri="{BB962C8B-B14F-4D97-AF65-F5344CB8AC3E}">
        <p14:creationId xmlns:p14="http://schemas.microsoft.com/office/powerpoint/2010/main" val="1080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group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4994" y="1202723"/>
                <a:ext cx="2299925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0, 1, …,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4" y="1202723"/>
                <a:ext cx="2299925" cy="331437"/>
              </a:xfrm>
              <a:prstGeom prst="rect">
                <a:avLst/>
              </a:prstGeom>
              <a:blipFill rotWithShape="0">
                <a:blip r:embed="rId4"/>
                <a:stretch>
                  <a:fillRect l="-37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4994" y="1709350"/>
                <a:ext cx="2061462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4" y="1709350"/>
                <a:ext cx="2061462" cy="331437"/>
              </a:xfrm>
              <a:prstGeom prst="rect">
                <a:avLst/>
              </a:prstGeom>
              <a:blipFill rotWithShape="0">
                <a:blip r:embed="rId5"/>
                <a:stretch>
                  <a:fillRect l="-41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0020" y="1191662"/>
                <a:ext cx="2341731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</a:t>
                </a:r>
                <a:r>
                  <a:rPr lang="en-US" sz="2000" i="1" dirty="0" smtClean="0"/>
                  <a:t>not</a:t>
                </a:r>
                <a:r>
                  <a:rPr lang="en-US" sz="2000" dirty="0" smtClean="0"/>
                  <a:t> a group!</a:t>
                </a:r>
                <a:endParaRPr lang="en-US" sz="2000" b="1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0" y="1191662"/>
                <a:ext cx="2341731" cy="353558"/>
              </a:xfrm>
              <a:prstGeom prst="rect">
                <a:avLst/>
              </a:prstGeom>
              <a:blipFill rotWithShape="0">
                <a:blip r:embed="rId6"/>
                <a:stretch>
                  <a:fillRect t="-17241" r="-5974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0019" y="1698289"/>
                <a:ext cx="1915333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0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i="1" dirty="0" smtClean="0"/>
                  <a:t>is</a:t>
                </a:r>
                <a:r>
                  <a:rPr lang="en-US" sz="2000" dirty="0" smtClean="0"/>
                  <a:t> a group!</a:t>
                </a:r>
                <a:endParaRPr lang="en-US" sz="2000" b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19" y="1698289"/>
                <a:ext cx="1915333" cy="353558"/>
              </a:xfrm>
              <a:prstGeom prst="rect">
                <a:avLst/>
              </a:prstGeom>
              <a:blipFill rotWithShape="0">
                <a:blip r:embed="rId7"/>
                <a:stretch>
                  <a:fillRect t="-17241" r="-7619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4993" y="2631988"/>
                <a:ext cx="23099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0, 1, …,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3" y="2631988"/>
                <a:ext cx="2309928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69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4993" y="3126758"/>
                <a:ext cx="20715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3" y="3126758"/>
                <a:ext cx="2071593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4118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0020" y="2609097"/>
                <a:ext cx="23747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</a:t>
                </a:r>
                <a:r>
                  <a:rPr lang="en-US" sz="2000" i="1" dirty="0" smtClean="0"/>
                  <a:t>not</a:t>
                </a:r>
                <a:r>
                  <a:rPr lang="en-US" sz="2000" dirty="0" smtClean="0"/>
                  <a:t> a group!</a:t>
                </a:r>
                <a:endParaRPr lang="en-US" sz="20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0" y="2609097"/>
                <a:ext cx="2374753" cy="307777"/>
              </a:xfrm>
              <a:prstGeom prst="rect">
                <a:avLst/>
              </a:prstGeom>
              <a:blipFill rotWithShape="0">
                <a:blip r:embed="rId10"/>
                <a:stretch>
                  <a:fillRect t="-24000" r="-4103" b="-5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0020" y="3126758"/>
                <a:ext cx="28813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0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</a:t>
                </a:r>
                <a:r>
                  <a:rPr lang="en-US" sz="2000" i="1" dirty="0" smtClean="0"/>
                  <a:t>also not</a:t>
                </a:r>
                <a:r>
                  <a:rPr lang="en-US" sz="2000" dirty="0" smtClean="0"/>
                  <a:t> a group!</a:t>
                </a:r>
                <a:endParaRPr lang="en-US" sz="2000" b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0" y="3126758"/>
                <a:ext cx="2881302" cy="307777"/>
              </a:xfrm>
              <a:prstGeom prst="rect">
                <a:avLst/>
              </a:prstGeom>
              <a:blipFill rotWithShape="0">
                <a:blip r:embed="rId11"/>
                <a:stretch>
                  <a:fillRect t="-24000" r="-4863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4993" y="4079202"/>
                <a:ext cx="34915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invertible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elements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3" y="4079202"/>
                <a:ext cx="3491597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2443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84934" y="3989050"/>
                <a:ext cx="3723648" cy="395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𝐭𝐡𝐞𝐨𝐫𝐞𝐦</m:t>
                          </m:r>
                        </m:lim>
                      </m:limUpp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func>
                            <m:func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gcd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934" y="3989050"/>
                <a:ext cx="3723648" cy="39581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86769" y="4656061"/>
                <a:ext cx="1562223" cy="251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b="1" dirty="0" smtClean="0"/>
                  <a:t> </a:t>
                </a:r>
                <a:r>
                  <a:rPr lang="en-US" sz="1600" i="1" dirty="0" smtClean="0"/>
                  <a:t>is</a:t>
                </a:r>
                <a:r>
                  <a:rPr lang="en-US" sz="1600" dirty="0" smtClean="0"/>
                  <a:t> a group!</a:t>
                </a:r>
                <a:endParaRPr lang="en-US" sz="16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69" y="4656061"/>
                <a:ext cx="1562223" cy="251672"/>
              </a:xfrm>
              <a:prstGeom prst="rect">
                <a:avLst/>
              </a:prstGeom>
              <a:blipFill rotWithShape="0">
                <a:blip r:embed="rId14"/>
                <a:stretch>
                  <a:fillRect t="-26829" r="-4297" b="-4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 rot="16200000">
            <a:off x="2849278" y="3079337"/>
            <a:ext cx="135509" cy="2795585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73316" y="1976003"/>
                <a:ext cx="24223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1, 2, 3, 4, 5, 6, 7, 8, 9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316" y="1976003"/>
                <a:ext cx="2422394" cy="246221"/>
              </a:xfrm>
              <a:prstGeom prst="rect">
                <a:avLst/>
              </a:prstGeom>
              <a:blipFill>
                <a:blip r:embed="rId15"/>
                <a:stretch>
                  <a:fillRect l="-1256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2168406" y="2855979"/>
            <a:ext cx="135509" cy="1347455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84956" y="3636698"/>
                <a:ext cx="3050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956" y="3636698"/>
                <a:ext cx="305084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12000" r="-20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38234" y="2363760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2⋅1=2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2363760"/>
                <a:ext cx="1355115" cy="215444"/>
              </a:xfrm>
              <a:prstGeom prst="rect">
                <a:avLst/>
              </a:prstGeom>
              <a:blipFill>
                <a:blip r:embed="rId17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38234" y="2624778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2⋅2=4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2624778"/>
                <a:ext cx="1355115" cy="215444"/>
              </a:xfrm>
              <a:prstGeom prst="rect">
                <a:avLst/>
              </a:prstGeom>
              <a:blipFill>
                <a:blip r:embed="rId18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38234" y="2885796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2⋅3=6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2885796"/>
                <a:ext cx="1355115" cy="215444"/>
              </a:xfrm>
              <a:prstGeom prst="rect">
                <a:avLst/>
              </a:prstGeom>
              <a:blipFill>
                <a:blip r:embed="rId19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38234" y="3146814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2⋅4=8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146814"/>
                <a:ext cx="1355115" cy="215444"/>
              </a:xfrm>
              <a:prstGeom prst="rect">
                <a:avLst/>
              </a:prstGeom>
              <a:blipFill>
                <a:blip r:embed="rId20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38234" y="3407832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2⋅5=0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407832"/>
                <a:ext cx="1355115" cy="215444"/>
              </a:xfrm>
              <a:prstGeom prst="rect">
                <a:avLst/>
              </a:prstGeom>
              <a:blipFill>
                <a:blip r:embed="rId21"/>
                <a:stretch>
                  <a:fillRect l="-2252" r="-225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38234" y="3668850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2⋅6=2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668850"/>
                <a:ext cx="1355115" cy="215444"/>
              </a:xfrm>
              <a:prstGeom prst="rect">
                <a:avLst/>
              </a:prstGeom>
              <a:blipFill>
                <a:blip r:embed="rId22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38234" y="3933819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2⋅7=4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933819"/>
                <a:ext cx="1355115" cy="215444"/>
              </a:xfrm>
              <a:prstGeom prst="rect">
                <a:avLst/>
              </a:prstGeom>
              <a:blipFill>
                <a:blip r:embed="rId23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338234" y="4198788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2⋅8=6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4198788"/>
                <a:ext cx="1355115" cy="215444"/>
              </a:xfrm>
              <a:prstGeom prst="rect">
                <a:avLst/>
              </a:prstGeom>
              <a:blipFill>
                <a:blip r:embed="rId24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38233" y="4463757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2⋅9=8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3" y="4463757"/>
                <a:ext cx="1355115" cy="215444"/>
              </a:xfrm>
              <a:prstGeom prst="rect">
                <a:avLst/>
              </a:prstGeom>
              <a:blipFill>
                <a:blip r:embed="rId25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6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822287"/>
                  </p:ext>
                </p:extLst>
              </p:nvPr>
            </p:nvGraphicFramePr>
            <p:xfrm>
              <a:off x="8338233" y="1112129"/>
              <a:ext cx="2373479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784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9563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16816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Not invertible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Invertible</a:t>
                          </a:r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2, 4, 5, 6, 8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1, 3, 7, 9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6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822287"/>
                  </p:ext>
                </p:extLst>
              </p:nvPr>
            </p:nvGraphicFramePr>
            <p:xfrm>
              <a:off x="8338233" y="1112129"/>
              <a:ext cx="2373479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78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956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6816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Not invertible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Invertible</a:t>
                          </a:r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474" t="-103846" r="-86256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17778" t="-103846" r="-1111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915146" y="3187706"/>
                <a:ext cx="17883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⋅7=21=1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46" y="3187706"/>
                <a:ext cx="1788310" cy="215444"/>
              </a:xfrm>
              <a:prstGeom prst="rect">
                <a:avLst/>
              </a:prstGeom>
              <a:blipFill rotWithShape="0">
                <a:blip r:embed="rId27"/>
                <a:stretch>
                  <a:fillRect l="-1706" r="-136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915146" y="3568128"/>
                <a:ext cx="17883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9⋅9=81=1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46" y="3568128"/>
                <a:ext cx="1788310" cy="215444"/>
              </a:xfrm>
              <a:prstGeom prst="rect">
                <a:avLst/>
              </a:prstGeom>
              <a:blipFill rotWithShape="0">
                <a:blip r:embed="rId28"/>
                <a:stretch>
                  <a:fillRect l="-1706" r="-136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915146" y="2771814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⋅1=1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46" y="2771814"/>
                <a:ext cx="1355115" cy="215444"/>
              </a:xfrm>
              <a:prstGeom prst="rect">
                <a:avLst/>
              </a:prstGeom>
              <a:blipFill rotWithShape="0">
                <a:blip r:embed="rId29"/>
                <a:stretch>
                  <a:fillRect l="-2252" r="-180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9190197" y="4110077"/>
            <a:ext cx="2223853" cy="1406778"/>
            <a:chOff x="9190197" y="4110077"/>
            <a:chExt cx="2223853" cy="14067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9190197" y="4902292"/>
                  <a:ext cx="81272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0197" y="4902292"/>
                  <a:ext cx="812723" cy="215444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3759" r="-3759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10470267" y="4110077"/>
                  <a:ext cx="4828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7" y="4110077"/>
                  <a:ext cx="482889" cy="215444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7595" r="-7595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0470266" y="4415339"/>
                  <a:ext cx="71333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4=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6" y="4415339"/>
                  <a:ext cx="713337" cy="215444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4274" r="-4274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0470267" y="4706265"/>
                  <a:ext cx="4828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7" y="4706265"/>
                  <a:ext cx="482889" cy="215444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8861" r="-7595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0470266" y="5006385"/>
                  <a:ext cx="71333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⋅3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6" y="5006385"/>
                  <a:ext cx="713337" cy="215444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l="-4274" r="-4274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0470266" y="5301411"/>
                  <a:ext cx="94378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8=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6" y="5301411"/>
                  <a:ext cx="943784" cy="215444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l="-3247" r="-3896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4508" y="5264173"/>
                <a:ext cx="1078104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Proof:         </a:t>
                </a:r>
                <a:r>
                  <a:rPr lang="en-US" sz="1600" dirty="0" smtClean="0"/>
                  <a:t>let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sz="1600" b="1" dirty="0" smtClean="0"/>
              </a:p>
              <a:p>
                <a:endParaRPr lang="en-U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 smtClean="0"/>
                  <a:t> invertible</a:t>
                </a:r>
                <a:endParaRPr lang="en-U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b-NO" sz="1600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8" y="5264173"/>
                <a:ext cx="10781047" cy="1323439"/>
              </a:xfrm>
              <a:prstGeom prst="rect">
                <a:avLst/>
              </a:prstGeom>
              <a:blipFill rotWithShape="0">
                <a:blip r:embed="rId36"/>
                <a:stretch>
                  <a:fillRect l="-339" t="-1382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288561" y="5756615"/>
                <a:ext cx="21333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1600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561" y="5756615"/>
                <a:ext cx="2133319" cy="338554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117012" y="5758516"/>
                <a:ext cx="15744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012" y="5758516"/>
                <a:ext cx="1574470" cy="338554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562677" y="5757122"/>
                <a:ext cx="19857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b-NO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b-NO" sz="16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𝑘𝑛</m:t>
                        </m:r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677" y="5757122"/>
                <a:ext cx="1985736" cy="338554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452568" y="5756615"/>
                <a:ext cx="10361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68" y="5756615"/>
                <a:ext cx="1036181" cy="338554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674261" y="6255409"/>
                <a:ext cx="430744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Claim: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such that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61" y="6255409"/>
                <a:ext cx="4307440" cy="338554"/>
              </a:xfrm>
              <a:prstGeom prst="rect">
                <a:avLst/>
              </a:prstGeom>
              <a:blipFill rotWithShape="0">
                <a:blip r:embed="rId4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09833" y="6255409"/>
                <a:ext cx="15846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33" y="6255409"/>
                <a:ext cx="1584601" cy="338554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421880" y="6253961"/>
                <a:ext cx="17204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nb-NO" sz="1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dirty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880" y="6253961"/>
                <a:ext cx="1720471" cy="338554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015790" y="6253961"/>
                <a:ext cx="17429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is invertible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790" y="6253961"/>
                <a:ext cx="1742978" cy="338554"/>
              </a:xfrm>
              <a:prstGeom prst="rect">
                <a:avLst/>
              </a:prstGeom>
              <a:blipFill rotWithShape="0">
                <a:blip r:embed="rId4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101445" y="5752863"/>
                <a:ext cx="33435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b-NO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such that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45" y="5752863"/>
                <a:ext cx="3343544" cy="338554"/>
              </a:xfrm>
              <a:prstGeom prst="rect">
                <a:avLst/>
              </a:prstGeom>
              <a:blipFill rotWithShape="0">
                <a:blip r:embed="rId4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5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66" grpId="0"/>
      <p:bldP spid="67" grpId="0"/>
      <p:bldP spid="6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/>
                  <a:t>Euler's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i="1" dirty="0" smtClean="0"/>
                  <a:t> </a:t>
                </a:r>
                <a:r>
                  <a:rPr lang="en-US" dirty="0" smtClean="0"/>
                  <a:t>function</a:t>
                </a:r>
                <a:r>
                  <a:rPr lang="en-US" b="0" i="1" dirty="0" smtClean="0"/>
                  <a:t> </a:t>
                </a:r>
                <a:endParaRPr lang="en-US" b="0" i="1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limUpp>
                      <m:limUp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def</m:t>
                        </m:r>
                      </m:lim>
                    </m:limUpp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Note: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i.e.: </a:t>
                </a:r>
                <a:r>
                  <a:rPr lang="en-US" i="1" dirty="0" smtClean="0"/>
                  <a:t>almost all</a:t>
                </a:r>
                <a:r>
                  <a:rPr lang="en-US" dirty="0" smtClean="0"/>
                  <a:t> integers are invertible for large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6931" y="1869966"/>
                <a:ext cx="800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1⋅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931" y="1869966"/>
                <a:ext cx="80097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53735" y="1869966"/>
                <a:ext cx="714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735" y="1869966"/>
                <a:ext cx="71410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8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80539" y="1869966"/>
                <a:ext cx="714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539" y="1869966"/>
                <a:ext cx="714102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84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79720" y="1869966"/>
                <a:ext cx="1770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      (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−1)⋅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720" y="1869966"/>
                <a:ext cx="177005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26931" y="2432735"/>
                <a:ext cx="800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1⋅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931" y="2432735"/>
                <a:ext cx="800973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53736" y="2432735"/>
                <a:ext cx="800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736" y="2432735"/>
                <a:ext cx="800973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78747" y="2432735"/>
                <a:ext cx="800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747" y="2432735"/>
                <a:ext cx="800973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79720" y="2432735"/>
                <a:ext cx="1770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      (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−1)⋅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720" y="2432735"/>
                <a:ext cx="1770059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>
          <a:xfrm rot="16200000">
            <a:off x="9368113" y="1067988"/>
            <a:ext cx="135509" cy="3624260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>
            <a:off x="9368113" y="47540"/>
            <a:ext cx="135509" cy="3624260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094154" y="1453361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6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154" y="1453361"/>
                <a:ext cx="800973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102646" y="2891058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6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646" y="2891058"/>
                <a:ext cx="800973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9989" y="4245367"/>
                <a:ext cx="20288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989" y="4245367"/>
                <a:ext cx="2028882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137590" y="4245367"/>
                <a:ext cx="2270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  (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−1+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590" y="4245367"/>
                <a:ext cx="2270109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50149" y="4679326"/>
                <a:ext cx="326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149" y="4679326"/>
                <a:ext cx="3260160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50149" y="5110145"/>
                <a:ext cx="326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149" y="5110145"/>
                <a:ext cx="326016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69675" y="1164449"/>
                <a:ext cx="32175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sepChr m:val="∣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func>
                                <m:func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2000">
                                      <a:latin typeface="Cambria Math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675" y="1164449"/>
                <a:ext cx="3217547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1898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88762" y="2612308"/>
                <a:ext cx="20565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62" y="2612308"/>
                <a:ext cx="2056589" cy="400110"/>
              </a:xfrm>
              <a:prstGeom prst="rect">
                <a:avLst/>
              </a:prstGeom>
              <a:blipFill rotWithShape="0">
                <a:blip r:embed="rId1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19190" y="3347598"/>
                <a:ext cx="10999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190" y="3347598"/>
                <a:ext cx="1099916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292600" y="3374612"/>
                <a:ext cx="46331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nb-NO" sz="1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numbers</m:t>
                      </m:r>
                      <m:r>
                        <a:rPr lang="nb-NO" sz="1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less</m:t>
                      </m:r>
                      <m:r>
                        <a:rPr lang="nb-NO" sz="1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than</m:t>
                      </m:r>
                      <m:r>
                        <a:rPr lang="nb-NO" sz="1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nb-NO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       </a:t>
                </a:r>
                <a14:m>
                  <m:oMath xmlns:m="http://schemas.openxmlformats.org/officeDocument/2006/math">
                    <m:r>
                      <a:rPr lang="nb-NO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nb-NO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nb-NO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nb-NO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nb-NO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nb-NO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numbers</m:t>
                    </m:r>
                    <m:r>
                      <a:rPr lang="nb-NO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less</m:t>
                    </m:r>
                    <m:r>
                      <a:rPr lang="nb-NO" sz="1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than</m:t>
                    </m:r>
                    <m:r>
                      <a:rPr lang="nb-NO" sz="1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with</m:t>
                    </m:r>
                    <m:r>
                      <a:rPr lang="nb-NO" sz="1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1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nb-NO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600" y="3374612"/>
                <a:ext cx="4633128" cy="769441"/>
              </a:xfrm>
              <a:prstGeom prst="rect">
                <a:avLst/>
              </a:prstGeom>
              <a:blipFill rotWithShape="0">
                <a:blip r:embed="rId21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521114"/>
                  </p:ext>
                </p:extLst>
              </p:nvPr>
            </p:nvGraphicFramePr>
            <p:xfrm>
              <a:off x="751985" y="5700099"/>
              <a:ext cx="7575919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200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09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10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11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12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13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14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val="20015"/>
                        </a:ext>
                      </a:extLst>
                    </a:gridCol>
                  </a:tblGrid>
                  <a:tr h="3168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521114"/>
                  </p:ext>
                </p:extLst>
              </p:nvPr>
            </p:nvGraphicFramePr>
            <p:xfrm>
              <a:off x="751985" y="5700099"/>
              <a:ext cx="7575919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200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46026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460261"/>
                    <a:gridCol w="460261"/>
                    <a:gridCol w="460261"/>
                    <a:gridCol w="460261"/>
                    <a:gridCol w="460261"/>
                    <a:gridCol w="460261"/>
                    <a:gridCol w="460261"/>
                    <a:gridCol w="460261"/>
                    <a:gridCol w="460261"/>
                    <a:gridCol w="460261"/>
                    <a:gridCol w="460261"/>
                    <a:gridCol w="460261"/>
                    <a:gridCol w="460261"/>
                    <a:gridCol w="460261"/>
                  </a:tblGrid>
                  <a:tr h="3168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2"/>
                          <a:stretch>
                            <a:fillRect t="-5769" r="-1031818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2"/>
                          <a:stretch>
                            <a:fillRect l="-144737" t="-5769" r="-1393421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2"/>
                          <a:stretch>
                            <a:fillRect t="-105769" r="-1031818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2"/>
                          <a:stretch>
                            <a:fillRect l="-144737" t="-105769" r="-1393421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93358" y="3274063"/>
                <a:ext cx="5686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58" y="3274063"/>
                <a:ext cx="568617" cy="307777"/>
              </a:xfrm>
              <a:prstGeom prst="rect">
                <a:avLst/>
              </a:prstGeom>
              <a:blipFill rotWithShape="0">
                <a:blip r:embed="rId2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>
            <a:off x="1995488" y="3551396"/>
            <a:ext cx="111918" cy="1762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80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" grpId="0"/>
      <p:bldP spid="23" grpId="0"/>
      <p:bldP spid="24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Euler’s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nb-NO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 smtClean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623392" y="3183771"/>
                <a:ext cx="8823012" cy="9998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Fermat’s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dirty="0"/>
                  <a:t> is prime, </a:t>
                </a:r>
                <a:r>
                  <a:rPr lang="nb-NO" dirty="0" err="1"/>
                  <a:t>then</a:t>
                </a:r>
                <a:r>
                  <a:rPr lang="nb-NO" dirty="0"/>
                  <a:t> for 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≠0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nb-NO" dirty="0"/>
                  <a:t>:	</a:t>
                </a:r>
                <a:endParaRPr lang="nb-NO" dirty="0" smtClean="0"/>
              </a:p>
              <a:p>
                <a:endParaRPr lang="nb-NO" sz="1400" dirty="0" smtClean="0"/>
              </a:p>
              <a:p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3183771"/>
                <a:ext cx="8823012" cy="99988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23392" y="5121318"/>
                <a:ext cx="8823012" cy="9998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 smtClean="0"/>
                  <a:t>Euler’s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smtClean="0"/>
                  <a:t>for all positive </a:t>
                </a:r>
                <a:r>
                  <a:rPr lang="nb-NO" dirty="0" err="1" smtClean="0"/>
                  <a:t>integers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b-NO" dirty="0" smtClean="0"/>
                  <a:t>,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nb-NO" dirty="0" smtClean="0"/>
                  <a:t> then</a:t>
                </a:r>
              </a:p>
              <a:p>
                <a:endParaRPr lang="nb-NO" sz="1400" dirty="0"/>
              </a:p>
              <a:p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5121318"/>
                <a:ext cx="8823012" cy="99988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6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1095401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1095401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38" r="-337" b="-6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603" r="-337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9138493"/>
                  </p:ext>
                </p:extLst>
              </p:nvPr>
            </p:nvGraphicFramePr>
            <p:xfrm>
              <a:off x="7968117" y="4348557"/>
              <a:ext cx="2725175" cy="1145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9138493"/>
                  </p:ext>
                </p:extLst>
              </p:nvPr>
            </p:nvGraphicFramePr>
            <p:xfrm>
              <a:off x="7968117" y="4348557"/>
              <a:ext cx="2725175" cy="1145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3" t="-2000" r="-446" b="-28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3" t="-36691" r="-446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469722"/>
                  </p:ext>
                </p:extLst>
              </p:nvPr>
            </p:nvGraphicFramePr>
            <p:xfrm>
              <a:off x="927257" y="2770705"/>
              <a:ext cx="2314089" cy="117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469722"/>
                  </p:ext>
                </p:extLst>
              </p:nvPr>
            </p:nvGraphicFramePr>
            <p:xfrm>
              <a:off x="927257" y="2770705"/>
              <a:ext cx="2314089" cy="117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3" t="-2000" r="-526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3" t="-35417" r="-526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551707" y="2891964"/>
            <a:ext cx="2021549" cy="19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549973" y="3477332"/>
            <a:ext cx="2023283" cy="23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680" y="27323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44563" y="3169555"/>
                <a:ext cx="2341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63" y="3169555"/>
                <a:ext cx="234102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0513" r="-1794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71427" y="2529045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27" y="2529045"/>
                <a:ext cx="380373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9048" r="-15873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53" y="2827305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4094" y="1359746"/>
                <a:ext cx="12216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359746"/>
                <a:ext cx="1221681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75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759737" y="1316658"/>
                <a:ext cx="2340834" cy="44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37" y="1316658"/>
                <a:ext cx="2340834" cy="443198"/>
              </a:xfrm>
              <a:prstGeom prst="rect">
                <a:avLst/>
              </a:prstGeom>
              <a:blipFill rotWithShape="0">
                <a:blip r:embed="rId11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992918" y="1313579"/>
                <a:ext cx="5527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18" y="1313579"/>
                <a:ext cx="55278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4094" y="1840495"/>
                <a:ext cx="11440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840495"/>
                <a:ext cx="114403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80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759737" y="1797407"/>
                <a:ext cx="1735283" cy="44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37" y="1797407"/>
                <a:ext cx="1735283" cy="443198"/>
              </a:xfrm>
              <a:prstGeom prst="rect">
                <a:avLst/>
              </a:prstGeom>
              <a:blipFill rotWithShape="0">
                <a:blip r:embed="rId14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353882" y="1797407"/>
                <a:ext cx="5527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882" y="1797407"/>
                <a:ext cx="552780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/>
          <p:cNvSpPr/>
          <p:nvPr/>
        </p:nvSpPr>
        <p:spPr>
          <a:xfrm rot="5400000">
            <a:off x="2294169" y="817163"/>
            <a:ext cx="135509" cy="1034445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118763" y="968794"/>
                <a:ext cx="5774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763" y="968794"/>
                <a:ext cx="577402" cy="3385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247489" y="974252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489" y="974252"/>
                <a:ext cx="476412" cy="3385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035028" y="968794"/>
                <a:ext cx="3723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028" y="968794"/>
                <a:ext cx="372346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811630" y="2161213"/>
                <a:ext cx="5453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630" y="2161213"/>
                <a:ext cx="545342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677733" y="2163765"/>
                <a:ext cx="3723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733" y="2163765"/>
                <a:ext cx="372346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351738" y="2161213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738" y="2161213"/>
                <a:ext cx="476412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0049" y="5324712"/>
                <a:ext cx="48086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Common choices 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600" dirty="0" smtClean="0"/>
                  <a:t>: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3,           17,         </m:t>
                    </m:r>
                  </m:oMath>
                </a14:m>
                <a:r>
                  <a:rPr lang="nb-NO" sz="1600" b="0" i="1" dirty="0" smtClean="0">
                    <a:latin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65 537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49" y="5324712"/>
                <a:ext cx="4808615" cy="338554"/>
              </a:xfrm>
              <a:prstGeom prst="rect">
                <a:avLst/>
              </a:prstGeom>
              <a:blipFill rotWithShape="0">
                <a:blip r:embed="rId22"/>
                <a:stretch>
                  <a:fillRect l="-760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65319" y="5678060"/>
                <a:ext cx="35640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10001</m:t>
                        </m:r>
                      </m:e>
                      <m: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/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latin typeface="Cambria Math" panose="02040503050406030204" pitchFamily="18" charset="0"/>
                      </a:rPr>
                      <m:t>1 0000 0000 0000 </m:t>
                    </m:r>
                    <m:sSub>
                      <m:sSubPr>
                        <m:ctrlPr>
                          <a:rPr lang="nb-NO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0001</m:t>
                        </m:r>
                      </m:e>
                      <m: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319" y="5678060"/>
                <a:ext cx="3564081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0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/>
      <p:bldP spid="52" grpId="0"/>
      <p:bldP spid="54" grpId="0"/>
      <p:bldP spid="55" grpId="0"/>
      <p:bldP spid="56" grpId="0"/>
      <p:bldP spid="4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– correctness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3392" y="2081862"/>
                <a:ext cx="6364148" cy="9998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 smtClean="0"/>
                  <a:t>Euler’s </a:t>
                </a:r>
                <a:r>
                  <a:rPr lang="nb-NO" b="1" dirty="0"/>
                  <a:t>theorem: </a:t>
                </a:r>
                <a:r>
                  <a:rPr lang="nb-NO" dirty="0" smtClean="0"/>
                  <a:t>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nb-NO" dirty="0" smtClean="0"/>
              </a:p>
              <a:p>
                <a:endParaRPr lang="nb-NO" sz="1100" dirty="0"/>
              </a:p>
              <a:p>
                <a:pPr algn="ctr"/>
                <a:r>
                  <a:rPr lang="nb-NO" dirty="0"/>
                  <a:t>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2081862"/>
                <a:ext cx="6364148" cy="99988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3392" y="4721842"/>
                <a:ext cx="176022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𝑒𝑑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721842"/>
                <a:ext cx="1760220" cy="3742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3392" y="4004100"/>
                <a:ext cx="356616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004100"/>
                <a:ext cx="3566160" cy="404983"/>
              </a:xfrm>
              <a:prstGeom prst="rect">
                <a:avLst/>
              </a:prstGeom>
              <a:blipFill rotWithShape="0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7303908"/>
                  </p:ext>
                </p:extLst>
              </p:nvPr>
            </p:nvGraphicFramePr>
            <p:xfrm>
              <a:off x="8471113" y="1164237"/>
              <a:ext cx="3289516" cy="258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41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2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23815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2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2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2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2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2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2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2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2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2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2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2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2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2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7303908"/>
                  </p:ext>
                </p:extLst>
              </p:nvPr>
            </p:nvGraphicFramePr>
            <p:xfrm>
              <a:off x="8471113" y="1164237"/>
              <a:ext cx="3289516" cy="258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441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85" t="-1754" r="-370" b="-6491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238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85" t="-15761" r="-370" b="-5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21373"/>
                  </p:ext>
                </p:extLst>
              </p:nvPr>
            </p:nvGraphicFramePr>
            <p:xfrm>
              <a:off x="8471113" y="5188406"/>
              <a:ext cx="3289516" cy="9448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70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2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7052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21373"/>
                  </p:ext>
                </p:extLst>
              </p:nvPr>
            </p:nvGraphicFramePr>
            <p:xfrm>
              <a:off x="8471113" y="5188406"/>
              <a:ext cx="3289516" cy="9448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85" t="-2222" r="-370" b="-2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70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85" t="-41441" r="-370" b="-1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334886"/>
                  </p:ext>
                </p:extLst>
              </p:nvPr>
            </p:nvGraphicFramePr>
            <p:xfrm>
              <a:off x="8471113" y="3984275"/>
              <a:ext cx="3289516" cy="96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85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2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2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2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9208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334886"/>
                  </p:ext>
                </p:extLst>
              </p:nvPr>
            </p:nvGraphicFramePr>
            <p:xfrm>
              <a:off x="8471113" y="3984275"/>
              <a:ext cx="3289516" cy="96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85" t="-2222" r="-370" b="-2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9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85" t="-40000" r="-370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84371" y="4708623"/>
                <a:ext cx="124968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𝑒𝑑</m:t>
                          </m:r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71" y="4708623"/>
                <a:ext cx="1249680" cy="392993"/>
              </a:xfrm>
              <a:prstGeom prst="rect">
                <a:avLst/>
              </a:prstGeom>
              <a:blipFill rotWithShape="0">
                <a:blip r:embed="rId9"/>
                <a:stretch>
                  <a:fillRect r="-2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8679" y="4730135"/>
                <a:ext cx="1410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79" y="4730135"/>
                <a:ext cx="141054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3392" y="5503318"/>
                <a:ext cx="449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Fact:</a:t>
                </a:r>
                <a:r>
                  <a:rPr lang="en-US" dirty="0" smtClean="0"/>
                  <a:t> RSA also works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503318"/>
                <a:ext cx="449216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8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623392" y="1065608"/>
                <a:ext cx="6349735" cy="87071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 smtClean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nb-NO" sz="600" b="0" i="1" dirty="0" smtClean="0">
                  <a:latin typeface="Cambria Math" panose="02040503050406030204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65608"/>
                <a:ext cx="6349735" cy="870715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623392" y="3229045"/>
                <a:ext cx="5719452" cy="56408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Corollary I: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3229045"/>
                <a:ext cx="5719452" cy="564087"/>
              </a:xfrm>
              <a:prstGeom prst="roundRect">
                <a:avLst/>
              </a:prstGeom>
              <a:blipFill rotWithShape="0">
                <a:blip r:embed="rId13"/>
                <a:stretch>
                  <a:fillRect l="-212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82902" y="4730135"/>
                <a:ext cx="1410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902" y="4730135"/>
                <a:ext cx="1410541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51186" y="4146250"/>
                <a:ext cx="39922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⟺</m:t>
                          </m:r>
                        </m:e>
                      </m:func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𝑒𝑑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186" y="4146250"/>
                <a:ext cx="3992219" cy="307777"/>
              </a:xfrm>
              <a:prstGeom prst="rect">
                <a:avLst/>
              </a:prstGeom>
              <a:blipFill rotWithShape="0">
                <a:blip r:embed="rId1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3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2" grpId="0"/>
      <p:bldP spid="15" grpId="0"/>
      <p:bldP spid="36" grpId="0"/>
      <p:bldP spid="37" grpId="0" animBg="1"/>
      <p:bldP spid="39" grpId="0" animBg="1"/>
      <p:bldP spid="40" grpId="0"/>
      <p:bldP spid="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– security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Textbook RSA is </a:t>
            </a:r>
            <a:r>
              <a:rPr lang="en-US" i="1" dirty="0" smtClean="0"/>
              <a:t>not</a:t>
            </a:r>
            <a:r>
              <a:rPr lang="en-US" dirty="0" smtClean="0"/>
              <a:t> IND-CPA secure!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Deterministic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Malleable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Many other attacks as well*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Textbook RSA is </a:t>
            </a:r>
            <a:r>
              <a:rPr lang="en-US" i="1" dirty="0" smtClean="0"/>
              <a:t>not</a:t>
            </a:r>
            <a:r>
              <a:rPr lang="en-US" dirty="0" smtClean="0"/>
              <a:t> an encryption scheme!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 what is it? Answer: a </a:t>
            </a:r>
            <a:r>
              <a:rPr lang="en-US" i="1" dirty="0" smtClean="0"/>
              <a:t>one-way (trapdoor) permutation</a:t>
            </a:r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sz="1100" dirty="0"/>
              <a:t>* </a:t>
            </a:r>
            <a:r>
              <a:rPr lang="en-US" sz="1100" dirty="0">
                <a:hlinkClick r:id="rId2"/>
              </a:rPr>
              <a:t>https://</a:t>
            </a:r>
            <a:r>
              <a:rPr lang="en-US" sz="1100" dirty="0" smtClean="0">
                <a:hlinkClick r:id="rId2"/>
              </a:rPr>
              <a:t>crypto.stackexchange.com/questions/20085/which-attacks-are-possible-against-raw-textbook-rsa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6" y="976974"/>
            <a:ext cx="6199147" cy="25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RSA-problem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RSA-problem: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		   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RSA-assumption:</a:t>
                </a:r>
                <a:r>
                  <a:rPr lang="en-US" dirty="0" smtClean="0"/>
                  <a:t> the RSA-problem is hard for large random primes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  (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≈1024</m:t>
                    </m:r>
                  </m:oMath>
                </a14:m>
                <a:r>
                  <a:rPr lang="en-US" dirty="0" smtClean="0"/>
                  <a:t> bits each)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Easy is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is known: simply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Easy 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is known: simply compute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and do the above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Easy 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are known: compute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 and do the above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Hence: RSA-assumption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must be hard to find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      (</a:t>
                </a:r>
                <a:r>
                  <a:rPr lang="en-US" b="1" dirty="0" smtClean="0"/>
                  <a:t>factoring problem</a:t>
                </a:r>
                <a:r>
                  <a:rPr lang="en-US" dirty="0" smtClean="0"/>
                  <a:t>)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What about the converse: factoring is hard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RSA-problem is hard? </a:t>
                </a:r>
                <a:r>
                  <a:rPr lang="en-US" i="1" dirty="0" smtClean="0"/>
                  <a:t>Open problem!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Note: given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easy to find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	(exercise)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  <a:blipFill rotWithShape="0">
                <a:blip r:embed="rId2"/>
                <a:stretch>
                  <a:fillRect l="-493" r="-657" b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4094" y="1359746"/>
                <a:ext cx="2550057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  </m:t>
                      </m:r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359746"/>
                <a:ext cx="2550057" cy="331437"/>
              </a:xfrm>
              <a:prstGeom prst="rect">
                <a:avLst/>
              </a:prstGeom>
              <a:blipFill rotWithShape="0">
                <a:blip r:embed="rId3"/>
                <a:stretch>
                  <a:fillRect l="-358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4094" y="1928913"/>
                <a:ext cx="3315972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928913"/>
                <a:ext cx="3315972" cy="331437"/>
              </a:xfrm>
              <a:prstGeom prst="rect">
                <a:avLst/>
              </a:prstGeom>
              <a:blipFill rotWithShape="0">
                <a:blip r:embed="rId4"/>
                <a:stretch>
                  <a:fillRect l="-2757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6" y="976974"/>
            <a:ext cx="6199147" cy="25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tx2"/>
                </a:solidFill>
              </a:rPr>
              <a:t>Internet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Alice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Bob</a:t>
            </a:r>
            <a:endParaRPr lang="en-US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Adversary</a:t>
            </a: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861352" y="2769880"/>
            <a:ext cx="48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000" dirty="0" smtClean="0"/>
                  <a:t> 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461665"/>
              </a:xfrm>
              <a:prstGeom prst="rect">
                <a:avLst/>
              </a:prstGeom>
              <a:blipFill>
                <a:blip r:embed="rId8"/>
                <a:stretch>
                  <a:fillRect l="-572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b-NO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encryption algorithm 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decryption algorithm (public)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blipFill>
                <a:blip r:embed="rId9"/>
                <a:stretch>
                  <a:fillRect l="-389" b="-6250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 bwMode="auto">
          <a:xfrm>
            <a:off x="6646008" y="4956549"/>
            <a:ext cx="4699322" cy="11690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nb-NO" sz="2000" dirty="0" err="1">
                <a:solidFill>
                  <a:schemeClr val="tx2"/>
                </a:solidFill>
              </a:rPr>
              <a:t>encryption</a:t>
            </a:r>
            <a:r>
              <a:rPr lang="nb-NO" sz="2000" dirty="0">
                <a:solidFill>
                  <a:schemeClr val="tx2"/>
                </a:solidFill>
              </a:rPr>
              <a:t> </a:t>
            </a:r>
            <a:r>
              <a:rPr lang="nb-NO" sz="2000" dirty="0" smtClean="0">
                <a:solidFill>
                  <a:schemeClr val="tx2"/>
                </a:solidFill>
              </a:rPr>
              <a:t>/</a:t>
            </a:r>
            <a:r>
              <a:rPr lang="nb-NO" sz="2000" dirty="0" err="1" smtClean="0">
                <a:solidFill>
                  <a:schemeClr val="tx2"/>
                </a:solidFill>
              </a:rPr>
              <a:t>decryption</a:t>
            </a:r>
            <a:r>
              <a:rPr lang="nb-NO" sz="2000" dirty="0" smtClean="0">
                <a:solidFill>
                  <a:schemeClr val="tx2"/>
                </a:solidFill>
              </a:rPr>
              <a:t> </a:t>
            </a:r>
            <a:r>
              <a:rPr lang="nb-NO" sz="2000" dirty="0" err="1" smtClean="0">
                <a:solidFill>
                  <a:schemeClr val="tx2"/>
                </a:solidFill>
              </a:rPr>
              <a:t>key</a:t>
            </a:r>
            <a:r>
              <a:rPr lang="nb-NO" sz="2000" dirty="0" smtClean="0">
                <a:solidFill>
                  <a:schemeClr val="tx2"/>
                </a:solidFill>
              </a:rPr>
              <a:t> (</a:t>
            </a:r>
            <a:r>
              <a:rPr lang="nb-NO" sz="2000" dirty="0" err="1" smtClean="0">
                <a:solidFill>
                  <a:schemeClr val="tx2"/>
                </a:solidFill>
              </a:rPr>
              <a:t>secret</a:t>
            </a:r>
            <a:r>
              <a:rPr lang="nb-NO" sz="2000" dirty="0" smtClean="0">
                <a:solidFill>
                  <a:schemeClr val="tx2"/>
                </a:solidFill>
              </a:rPr>
              <a:t>)</a:t>
            </a:r>
            <a:r>
              <a:rPr lang="nb-NO" sz="2000" dirty="0">
                <a:solidFill>
                  <a:schemeClr val="tx2"/>
                </a:solidFill>
              </a:rPr>
              <a:t>		</a:t>
            </a:r>
            <a:endParaRPr lang="nb-NO" sz="2000" dirty="0" smtClean="0">
              <a:solidFill>
                <a:schemeClr val="tx2"/>
              </a:solidFill>
            </a:endParaRPr>
          </a:p>
          <a:p>
            <a:endParaRPr lang="nb-NO" sz="2000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2"/>
          <p:cNvCxnSpPr>
            <a:stCxn id="35" idx="3"/>
            <a:endCxn id="10" idx="1"/>
          </p:cNvCxnSpPr>
          <p:nvPr/>
        </p:nvCxnSpPr>
        <p:spPr bwMode="auto">
          <a:xfrm>
            <a:off x="3121077" y="3231545"/>
            <a:ext cx="43903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2639734" y="3031490"/>
            <a:ext cx="4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8914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hard is factoring?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practice factoring is only known way to break RSA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Factoring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 smtClean="0"/>
                  <a:t> believed to be hard for large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Naïve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r</a:t>
                </a:r>
                <a:r>
                  <a:rPr lang="en-US" dirty="0" smtClean="0"/>
                  <a:t>eturn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return </a:t>
                </a:r>
                <a14:m>
                  <m:oMath xmlns:m="http://schemas.openxmlformats.org/officeDocument/2006/math">
                    <m:r>
                      <a:rPr lang="nb-NO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return </a:t>
                </a:r>
                <a14:m>
                  <m:oMath xmlns:m="http://schemas.openxmlformats.org/officeDocument/2006/math">
                    <m:r>
                      <a:rPr lang="nb-NO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dirty="0"/>
              </a:p>
              <a:p>
                <a:pPr marL="474663" lvl="1" indent="0"/>
                <a:r>
                  <a:rPr lang="nb-NO" dirty="0"/>
                  <a:t>              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return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i="1">
                            <a:latin typeface="Cambria Math" panose="02040503050406030204" pitchFamily="18" charset="0"/>
                          </a:rPr>
                          <m:t>/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i="1" dirty="0"/>
                  <a:t>Very</a:t>
                </a:r>
                <a:r>
                  <a:rPr lang="en-US" dirty="0"/>
                  <a:t> inefficient:   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 ⟹ 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nb-NO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Much</a:t>
                </a:r>
                <a:r>
                  <a:rPr lang="en-US" dirty="0" smtClean="0"/>
                  <a:t> faster factoring algorithms known: current record 829-bit number (</a:t>
                </a:r>
                <a:r>
                  <a:rPr lang="en-US" dirty="0" err="1" smtClean="0"/>
                  <a:t>Heninger</a:t>
                </a:r>
                <a:r>
                  <a:rPr lang="en-US" dirty="0" smtClean="0"/>
                  <a:t> et al.'20)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 b="-9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0429990"/>
                  </p:ext>
                </p:extLst>
              </p:nvPr>
            </p:nvGraphicFramePr>
            <p:xfrm>
              <a:off x="6908518" y="2686707"/>
              <a:ext cx="4657960" cy="15713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977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86023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Algorithm</a:t>
                          </a:r>
                          <a:endParaRPr lang="en-US" sz="14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Time to factor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en-US" sz="1400" b="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Naive</a:t>
                          </a:r>
                          <a:endParaRPr 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Quadratic sieve</a:t>
                          </a:r>
                          <a:endParaRPr 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rad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nb-NO" sz="14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ln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659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Number field sieve</a:t>
                          </a:r>
                          <a:endParaRPr 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1.92</m:t>
                                        </m:r>
                                        <m:rad>
                                          <m:rad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g>
                                          <m:e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rad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ad>
                                          <m:rad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1.5</m:t>
                                            </m:r>
                                          </m:deg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nb-NO" sz="14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ln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0429990"/>
                  </p:ext>
                </p:extLst>
              </p:nvPr>
            </p:nvGraphicFramePr>
            <p:xfrm>
              <a:off x="6908518" y="2686707"/>
              <a:ext cx="4657960" cy="15713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97730"/>
                    <a:gridCol w="286023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Algorithm</a:t>
                          </a:r>
                          <a:endParaRPr lang="en-US" sz="14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62766" t="-1639" r="-213" b="-3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Naive</a:t>
                          </a:r>
                          <a:endParaRPr 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62766" t="-101639" r="-213" b="-226230"/>
                          </a:stretch>
                        </a:blipFill>
                      </a:tcPr>
                    </a:tc>
                  </a:tr>
                  <a:tr h="41071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Quadratic sieve</a:t>
                          </a:r>
                          <a:endParaRPr 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62766" t="-180882" r="-213" b="-102941"/>
                          </a:stretch>
                        </a:blipFill>
                      </a:tcPr>
                    </a:tc>
                  </a:tr>
                  <a:tr h="418973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Number field sieve</a:t>
                          </a:r>
                          <a:endParaRPr 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62766" t="-276812" r="-213" b="-14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566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in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Textbook RSA is deterministic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cannot be IND-CPA secure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How to achieve IND-CPA?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pad</a:t>
                </a:r>
                <a:r>
                  <a:rPr lang="en-US" dirty="0" smtClean="0"/>
                  <a:t> message with random data before applying RSA function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PKCS#1v1.5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RSA-OAEP</a:t>
                </a:r>
              </a:p>
              <a:p>
                <a:pPr marL="474663" lvl="1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RSA </a:t>
                </a:r>
                <a:r>
                  <a:rPr lang="en-US" i="1" dirty="0" smtClean="0"/>
                  <a:t>encryption</a:t>
                </a:r>
                <a:r>
                  <a:rPr lang="en-US" dirty="0" smtClean="0"/>
                  <a:t> not used much in practice anymore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err="1" smtClean="0"/>
                  <a:t>Mostly</a:t>
                </a:r>
                <a:r>
                  <a:rPr lang="nb-NO" dirty="0" smtClean="0"/>
                  <a:t> </a:t>
                </a:r>
                <a:r>
                  <a:rPr lang="nb-NO" b="1" dirty="0" err="1" smtClean="0"/>
                  <a:t>key</a:t>
                </a:r>
                <a:r>
                  <a:rPr lang="nb-NO" b="1" dirty="0" smtClean="0"/>
                  <a:t> transport</a:t>
                </a:r>
                <a:r>
                  <a:rPr lang="nb-NO" dirty="0" smtClean="0"/>
                  <a:t>: </a:t>
                </a:r>
                <a:r>
                  <a:rPr lang="nb-NO" dirty="0" err="1" smtClean="0"/>
                  <a:t>message</a:t>
                </a:r>
                <a:r>
                  <a:rPr lang="nb-NO" dirty="0" smtClean="0"/>
                  <a:t> is a random 256-bit </a:t>
                </a:r>
                <a:r>
                  <a:rPr lang="nb-NO" dirty="0" err="1" smtClean="0"/>
                  <a:t>key</a:t>
                </a:r>
                <a:r>
                  <a:rPr lang="nb-NO" dirty="0" smtClean="0"/>
                  <a:t/>
                </a:r>
                <a:br>
                  <a:rPr lang="nb-NO" dirty="0" smtClean="0"/>
                </a:br>
                <a:r>
                  <a:rPr lang="nb-NO" dirty="0" smtClean="0"/>
                  <a:t>used in a </a:t>
                </a:r>
                <a:r>
                  <a:rPr lang="nb-NO" dirty="0" err="1" smtClean="0"/>
                  <a:t>subsequent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symmetric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encryption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scheme</a:t>
                </a:r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RSA </a:t>
                </a:r>
                <a:r>
                  <a:rPr lang="en-US" i="1" dirty="0" smtClean="0"/>
                  <a:t>digital signatures </a:t>
                </a:r>
                <a:r>
                  <a:rPr lang="en-US" dirty="0" smtClean="0"/>
                  <a:t>still very common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317472" y="2647625"/>
            <a:ext cx="3129929" cy="3342328"/>
            <a:chOff x="7317472" y="2647625"/>
            <a:chExt cx="3129929" cy="3342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8741391" y="3002508"/>
                  <a:ext cx="1269242" cy="32072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41391" y="3002508"/>
                  <a:ext cx="1269242" cy="32072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 bwMode="auto">
                <a:xfrm>
                  <a:off x="7317473" y="4137547"/>
                  <a:ext cx="2693159" cy="320722"/>
                </a:xfrm>
                <a:prstGeom prst="rect">
                  <a:avLst/>
                </a:prstGeom>
                <a:solidFill>
                  <a:srgbClr val="FFF3C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17473" y="4137547"/>
                  <a:ext cx="2693159" cy="32072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67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 bwMode="auto">
                <a:xfrm>
                  <a:off x="7317472" y="5272586"/>
                  <a:ext cx="2693159" cy="320722"/>
                </a:xfrm>
                <a:prstGeom prst="rect">
                  <a:avLst/>
                </a:prstGeom>
                <a:solidFill>
                  <a:srgbClr val="FFD5D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17472" y="5272586"/>
                  <a:ext cx="2693159" cy="32072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 bwMode="auto">
            <a:xfrm>
              <a:off x="9376012" y="3404839"/>
              <a:ext cx="0" cy="665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52517" y="3604799"/>
                  <a:ext cx="436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2517" y="3604799"/>
                  <a:ext cx="436017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676" r="-14085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 bwMode="auto">
            <a:xfrm>
              <a:off x="8599144" y="4538546"/>
              <a:ext cx="0" cy="665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975844" y="4714358"/>
                  <a:ext cx="14715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oMath>
                    </m:oMathPara>
                  </a14:m>
                  <a:endParaRPr lang="en-US" i="1" dirty="0" smtClean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5844" y="4714358"/>
                  <a:ext cx="1471557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893" r="-1240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8741392" y="2647625"/>
              <a:ext cx="1269240" cy="230832"/>
              <a:chOff x="829293" y="1583364"/>
              <a:chExt cx="1589313" cy="23083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829293" y="1637969"/>
                <a:ext cx="1589313" cy="152400"/>
                <a:chOff x="829293" y="1637969"/>
                <a:chExt cx="1589313" cy="152400"/>
              </a:xfrm>
            </p:grpSpPr>
            <p:cxnSp>
              <p:nvCxnSpPr>
                <p:cNvPr id="18" name="Straight Connector 17"/>
                <p:cNvCxnSpPr/>
                <p:nvPr/>
              </p:nvCxnSpPr>
              <p:spPr bwMode="auto">
                <a:xfrm flipV="1">
                  <a:off x="831272" y="1714169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flipV="1">
                  <a:off x="2416627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 flipV="1">
                  <a:off x="829293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1287656" y="1583364"/>
                <a:ext cx="77928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256</a:t>
                </a:r>
                <a:r>
                  <a:rPr lang="en-US" sz="900" dirty="0"/>
                  <a:t> </a:t>
                </a:r>
                <a:r>
                  <a:rPr lang="en-US" sz="900" dirty="0" smtClean="0"/>
                  <a:t>bits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329903" y="5759121"/>
              <a:ext cx="2679147" cy="230832"/>
              <a:chOff x="829293" y="1583364"/>
              <a:chExt cx="1587334" cy="23083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829293" y="1637969"/>
                <a:ext cx="1587334" cy="152400"/>
                <a:chOff x="829293" y="1637969"/>
                <a:chExt cx="1587334" cy="152400"/>
              </a:xfrm>
            </p:grpSpPr>
            <p:cxnSp>
              <p:nvCxnSpPr>
                <p:cNvPr id="24" name="Straight Connector 23"/>
                <p:cNvCxnSpPr/>
                <p:nvPr/>
              </p:nvCxnSpPr>
              <p:spPr bwMode="auto">
                <a:xfrm flipV="1">
                  <a:off x="831272" y="1714169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 flipH="1" flipV="1">
                  <a:off x="2416626" y="1637969"/>
                  <a:ext cx="1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 flipV="1">
                  <a:off x="829293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3" name="TextBox 22"/>
              <p:cNvSpPr txBox="1"/>
              <p:nvPr/>
            </p:nvSpPr>
            <p:spPr>
              <a:xfrm>
                <a:off x="1404757" y="1583364"/>
                <a:ext cx="393537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2048 bits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93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Public-</a:t>
                </a:r>
                <a:r>
                  <a:rPr lang="nb-NO" dirty="0" err="1" smtClean="0"/>
                  <a:t>key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encryption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security</a:t>
                </a:r>
                <a:r>
                  <a:rPr lang="nb-NO" dirty="0" smtClean="0"/>
                  <a:t> goals: IND-CPA and IND-CCA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err="1" smtClean="0"/>
                  <a:t>ElGamal</a:t>
                </a:r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Public-</a:t>
                </a:r>
                <a:r>
                  <a:rPr lang="nb-NO" dirty="0" err="1" smtClean="0"/>
                  <a:t>key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encryption</a:t>
                </a:r>
                <a:r>
                  <a:rPr lang="nb-NO" dirty="0" smtClean="0"/>
                  <a:t> from </a:t>
                </a:r>
                <a:r>
                  <a:rPr lang="nb-NO" dirty="0" err="1" smtClean="0"/>
                  <a:t>Diffie-Hellman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key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exchange</a:t>
                </a:r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IND-CPA </a:t>
                </a:r>
                <a:r>
                  <a:rPr lang="nb-NO" dirty="0" err="1" smtClean="0"/>
                  <a:t>secure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DDH </a:t>
                </a:r>
                <a:r>
                  <a:rPr lang="nb-NO" dirty="0" err="1" smtClean="0"/>
                  <a:t>assumption</a:t>
                </a:r>
                <a:r>
                  <a:rPr lang="nb-NO" dirty="0" smtClean="0"/>
                  <a:t> holds in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group</a:t>
                </a:r>
                <a:r>
                  <a:rPr lang="nb-NO" dirty="0" smtClean="0"/>
                  <a:t> and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symmetric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encryption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scheme</a:t>
                </a:r>
                <a:r>
                  <a:rPr lang="nb-NO" dirty="0" smtClean="0"/>
                  <a:t> is (one-time) IND-CPA </a:t>
                </a:r>
                <a:r>
                  <a:rPr lang="nb-NO" dirty="0" err="1" smtClean="0"/>
                  <a:t>secure</a:t>
                </a:r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err="1" smtClean="0"/>
                  <a:t>Hashed-ElGamal</a:t>
                </a:r>
                <a:r>
                  <a:rPr lang="nb-NO" dirty="0" smtClean="0"/>
                  <a:t>: </a:t>
                </a:r>
                <a:r>
                  <a:rPr lang="nb-NO" dirty="0" err="1" smtClean="0"/>
                  <a:t>hash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derived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Diffie-Hellman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key</a:t>
                </a:r>
                <a:r>
                  <a:rPr lang="nb-NO" dirty="0" smtClean="0"/>
                  <a:t> to </a:t>
                </a:r>
                <a:r>
                  <a:rPr lang="nb-NO" dirty="0" err="1" smtClean="0"/>
                  <a:t>obtain</a:t>
                </a:r>
                <a:r>
                  <a:rPr lang="nb-NO" dirty="0" smtClean="0"/>
                  <a:t> a </a:t>
                </a:r>
                <a:r>
                  <a:rPr lang="nb-NO" dirty="0" err="1" smtClean="0"/>
                  <a:t>symmetric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key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DDH </a:t>
                </a:r>
                <a:r>
                  <a:rPr lang="nb-NO" dirty="0" err="1" smtClean="0"/>
                  <a:t>assumption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can</a:t>
                </a:r>
                <a:r>
                  <a:rPr lang="nb-NO" dirty="0" smtClean="0"/>
                  <a:t> be </a:t>
                </a:r>
                <a:r>
                  <a:rPr lang="nb-NO" dirty="0" err="1" smtClean="0"/>
                  <a:t>weakened</a:t>
                </a:r>
                <a:r>
                  <a:rPr lang="nb-NO" dirty="0" smtClean="0"/>
                  <a:t> to DH </a:t>
                </a:r>
                <a:r>
                  <a:rPr lang="nb-NO" dirty="0" err="1" smtClean="0"/>
                  <a:t>assumption</a:t>
                </a:r>
                <a:r>
                  <a:rPr lang="nb-NO" dirty="0" smtClean="0"/>
                  <a:t> (</a:t>
                </a:r>
                <a:r>
                  <a:rPr lang="nb-NO" dirty="0" err="1" smtClean="0"/>
                  <a:t>but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stronger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requirement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hash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function</a:t>
                </a:r>
                <a:r>
                  <a:rPr lang="nb-NO" dirty="0" smtClean="0"/>
                  <a:t>)</a:t>
                </a:r>
              </a:p>
              <a:p>
                <a:pPr marL="114300" indent="0"/>
                <a:endParaRPr lang="nb-NO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RSA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r>
                  <a:rPr lang="nb-NO" i="1" dirty="0" smtClean="0"/>
                  <a:t>Not</a:t>
                </a:r>
                <a:r>
                  <a:rPr lang="nb-NO" dirty="0" smtClean="0"/>
                  <a:t> a public-</a:t>
                </a:r>
                <a:r>
                  <a:rPr lang="nb-NO" dirty="0" err="1" smtClean="0"/>
                  <a:t>key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encryption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scheme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directly</a:t>
                </a:r>
                <a:endParaRPr lang="nb-NO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r>
                  <a:rPr lang="nb-NO" dirty="0" err="1" smtClean="0"/>
                  <a:t>Can</a:t>
                </a:r>
                <a:r>
                  <a:rPr lang="nb-NO" dirty="0" smtClean="0"/>
                  <a:t> (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random </a:t>
                </a:r>
                <a:r>
                  <a:rPr lang="nb-NO" dirty="0" err="1" smtClean="0"/>
                  <a:t>padding</a:t>
                </a:r>
                <a:r>
                  <a:rPr lang="nb-NO" dirty="0" smtClean="0"/>
                  <a:t>) be used to </a:t>
                </a:r>
                <a:r>
                  <a:rPr lang="nb-NO" dirty="0" err="1" smtClean="0"/>
                  <a:t>create</a:t>
                </a:r>
                <a:r>
                  <a:rPr lang="nb-NO" dirty="0" smtClean="0"/>
                  <a:t> a IND-CPA </a:t>
                </a:r>
                <a:r>
                  <a:rPr lang="nb-NO" dirty="0" err="1" smtClean="0"/>
                  <a:t>secure</a:t>
                </a:r>
                <a:r>
                  <a:rPr lang="nb-NO" dirty="0" smtClean="0"/>
                  <a:t> public-</a:t>
                </a:r>
                <a:r>
                  <a:rPr lang="nb-NO" dirty="0" err="1" smtClean="0"/>
                  <a:t>key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encryption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scheme</a:t>
                </a:r>
                <a:endParaRPr lang="nb-NO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Must be hard: RSA-problem and </a:t>
                </a:r>
                <a:r>
                  <a:rPr lang="nb-NO" dirty="0" err="1" smtClean="0"/>
                  <a:t>factoring</a:t>
                </a:r>
                <a:r>
                  <a:rPr lang="nb-NO" dirty="0" smtClean="0"/>
                  <a:t> problem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tx2"/>
                </a:solidFill>
              </a:rPr>
              <a:t>Internet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Alice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Bob</a:t>
            </a:r>
            <a:endParaRPr lang="en-US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Adversary</a:t>
            </a: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nb-NO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 smtClean="0">
                <a:solidFill>
                  <a:srgbClr val="C00000"/>
                </a:solidFill>
              </a:rPr>
              <a:t>K</a:t>
            </a:r>
            <a:r>
              <a:rPr lang="nb-NO" sz="2000" baseline="-25000" dirty="0" err="1" smtClean="0">
                <a:solidFill>
                  <a:srgbClr val="C00000"/>
                </a:solidFill>
              </a:rPr>
              <a:t>d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46" idx="3"/>
            <a:endCxn id="10" idx="1"/>
          </p:cNvCxnSpPr>
          <p:nvPr/>
        </p:nvCxnSpPr>
        <p:spPr bwMode="auto">
          <a:xfrm>
            <a:off x="3121077" y="3231545"/>
            <a:ext cx="43903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39734" y="3031490"/>
            <a:ext cx="4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</a:t>
            </a:r>
            <a:endParaRPr lang="en-US" sz="2000" dirty="0" smtClean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000" dirty="0" smtClean="0"/>
                  <a:t> 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461665"/>
              </a:xfrm>
              <a:prstGeom prst="rect">
                <a:avLst/>
              </a:prstGeom>
              <a:blipFill>
                <a:blip r:embed="rId8"/>
                <a:stretch>
                  <a:fillRect l="-572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b-NO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encryption algorithm 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decryption algorithm (public)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blipFill>
                <a:blip r:embed="rId9"/>
                <a:stretch>
                  <a:fillRect l="-389" b="-6250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 bwMode="auto">
          <a:xfrm>
            <a:off x="6646008" y="4956549"/>
            <a:ext cx="4699322" cy="11690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2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nb-NO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nb-NO" sz="2000" baseline="-25000" dirty="0" smtClean="0"/>
              <a:t> </a:t>
            </a:r>
            <a:r>
              <a:rPr lang="nb-NO" sz="2000" b="1" dirty="0" smtClean="0"/>
              <a:t>: </a:t>
            </a:r>
            <a:r>
              <a:rPr lang="nb-NO" sz="2000" dirty="0" err="1" smtClean="0">
                <a:solidFill>
                  <a:schemeClr val="tx2"/>
                </a:solidFill>
              </a:rPr>
              <a:t>encryption</a:t>
            </a:r>
            <a:r>
              <a:rPr lang="nb-NO" sz="2000" dirty="0" smtClean="0">
                <a:solidFill>
                  <a:schemeClr val="tx2"/>
                </a:solidFill>
              </a:rPr>
              <a:t> </a:t>
            </a:r>
            <a:r>
              <a:rPr lang="nb-NO" sz="2000" dirty="0" err="1" smtClean="0">
                <a:solidFill>
                  <a:schemeClr val="tx2"/>
                </a:solidFill>
              </a:rPr>
              <a:t>key</a:t>
            </a:r>
            <a:r>
              <a:rPr lang="nb-NO" sz="2000" dirty="0" smtClean="0">
                <a:solidFill>
                  <a:schemeClr val="tx2"/>
                </a:solidFill>
              </a:rPr>
              <a:t> (</a:t>
            </a:r>
            <a:r>
              <a:rPr lang="nb-NO" sz="2000" dirty="0" err="1" smtClean="0">
                <a:solidFill>
                  <a:schemeClr val="tx2"/>
                </a:solidFill>
              </a:rPr>
              <a:t>public</a:t>
            </a:r>
            <a:r>
              <a:rPr lang="nb-NO" sz="2000" dirty="0" smtClean="0">
                <a:solidFill>
                  <a:schemeClr val="tx2"/>
                </a:solidFill>
              </a:rPr>
              <a:t>)</a:t>
            </a:r>
            <a:r>
              <a:rPr lang="nb-NO" sz="2000" dirty="0">
                <a:solidFill>
                  <a:schemeClr val="tx2"/>
                </a:solidFill>
              </a:rPr>
              <a:t>		</a:t>
            </a:r>
            <a:endParaRPr lang="nb-NO" sz="2000" dirty="0" smtClean="0">
              <a:solidFill>
                <a:schemeClr val="tx2"/>
              </a:solidFill>
            </a:endParaRPr>
          </a:p>
          <a:p>
            <a:r>
              <a:rPr lang="nb-NO" sz="2000" dirty="0" err="1" smtClean="0">
                <a:solidFill>
                  <a:srgbClr val="C00000"/>
                </a:solidFill>
              </a:rPr>
              <a:t>K</a:t>
            </a:r>
            <a:r>
              <a:rPr lang="nb-NO" sz="2000" baseline="-25000" dirty="0" err="1" smtClean="0">
                <a:solidFill>
                  <a:srgbClr val="C00000"/>
                </a:solidFill>
              </a:rPr>
              <a:t>d</a:t>
            </a:r>
            <a:r>
              <a:rPr lang="nb-NO" sz="2000" baseline="-25000" dirty="0" smtClean="0">
                <a:solidFill>
                  <a:srgbClr val="C00000"/>
                </a:solidFill>
              </a:rPr>
              <a:t> </a:t>
            </a:r>
            <a:r>
              <a:rPr lang="nb-NO" sz="2000" b="1" dirty="0" smtClean="0"/>
              <a:t>: </a:t>
            </a:r>
            <a:r>
              <a:rPr lang="nb-NO" sz="2000" dirty="0" err="1" smtClean="0">
                <a:solidFill>
                  <a:schemeClr val="tx2"/>
                </a:solidFill>
              </a:rPr>
              <a:t>decryption</a:t>
            </a:r>
            <a:r>
              <a:rPr lang="nb-NO" sz="2000" dirty="0" smtClean="0">
                <a:solidFill>
                  <a:schemeClr val="tx2"/>
                </a:solidFill>
              </a:rPr>
              <a:t> </a:t>
            </a:r>
            <a:r>
              <a:rPr lang="nb-NO" sz="2000" dirty="0" err="1">
                <a:solidFill>
                  <a:schemeClr val="tx2"/>
                </a:solidFill>
              </a:rPr>
              <a:t>key</a:t>
            </a:r>
            <a:r>
              <a:rPr lang="nb-NO" sz="2000" dirty="0">
                <a:solidFill>
                  <a:schemeClr val="tx2"/>
                </a:solidFill>
              </a:rPr>
              <a:t> (</a:t>
            </a:r>
            <a:r>
              <a:rPr lang="nb-NO" sz="2000" dirty="0" smtClean="0">
                <a:solidFill>
                  <a:schemeClr val="tx2"/>
                </a:solidFill>
              </a:rPr>
              <a:t>private)</a:t>
            </a:r>
            <a:endParaRPr lang="nb-NO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0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146" name="Picture 2" descr="World Africa Asia ·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2329559"/>
            <a:ext cx="2567305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codile Dundee - Wikisimpsons, the Simpsons Wik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AEDA"/>
              </a:clrFrom>
              <a:clrTo>
                <a:srgbClr val="74AE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8" b="100000" l="5907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3240239"/>
            <a:ext cx="951865" cy="13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34" y="1218245"/>
            <a:ext cx="804438" cy="1497842"/>
          </a:xfrm>
          <a:prstGeom prst="rect">
            <a:avLst/>
          </a:prstGeom>
        </p:spPr>
      </p:pic>
      <p:pic>
        <p:nvPicPr>
          <p:cNvPr id="6166" name="Picture 22" descr="Curved Arrow - Cliparts.co | Curved arrow, Private island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954">
            <a:off x="4067124" y="3100661"/>
            <a:ext cx="4446589" cy="27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4621849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9512650" y="4482380"/>
            <a:ext cx="226141" cy="2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39" y="1370861"/>
            <a:ext cx="711106" cy="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95" y="3231550"/>
            <a:ext cx="698814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1" r="26189"/>
          <a:stretch/>
        </p:blipFill>
        <p:spPr>
          <a:xfrm>
            <a:off x="9213064" y="4249397"/>
            <a:ext cx="237693" cy="4417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38" y="1225477"/>
            <a:ext cx="1119287" cy="11192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18" y="4603549"/>
            <a:ext cx="1119287" cy="111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09" y="3930364"/>
            <a:ext cx="1518036" cy="15180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2454097"/>
            <a:ext cx="261990" cy="2619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33" y="2781356"/>
            <a:ext cx="261990" cy="2619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3050402"/>
            <a:ext cx="261990" cy="2619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28" y="3109244"/>
            <a:ext cx="261990" cy="2619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7" y="3474976"/>
            <a:ext cx="261990" cy="26199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8" y="3661272"/>
            <a:ext cx="261990" cy="2619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8" y="4061313"/>
            <a:ext cx="261990" cy="2619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57" y="3958666"/>
            <a:ext cx="261990" cy="26199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04" y="3580957"/>
            <a:ext cx="261990" cy="2619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12" y="3013118"/>
            <a:ext cx="261990" cy="2619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19" y="3318165"/>
            <a:ext cx="261990" cy="2619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54" y="3580155"/>
            <a:ext cx="261990" cy="2619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44" y="3399282"/>
            <a:ext cx="261990" cy="2619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9" y="3181397"/>
            <a:ext cx="261990" cy="2619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61" y="2851023"/>
            <a:ext cx="261990" cy="2619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40" y="4410193"/>
            <a:ext cx="261990" cy="2619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66" y="3786462"/>
            <a:ext cx="261990" cy="2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encryption – syntax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3392" y="1206636"/>
                <a:ext cx="10208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/>
                  <a:t>A </a:t>
                </a:r>
                <a:r>
                  <a:rPr lang="nb-NO" sz="2000" b="1" dirty="0" smtClean="0"/>
                  <a:t>public</a:t>
                </a:r>
                <a:r>
                  <a:rPr lang="nb-NO" sz="2000" b="1" dirty="0"/>
                  <a:t>-</a:t>
                </a:r>
                <a:r>
                  <a:rPr lang="nb-NO" sz="2000" b="1" dirty="0" err="1" smtClean="0"/>
                  <a:t>key</a:t>
                </a:r>
                <a:r>
                  <a:rPr lang="nb-NO" sz="2000" b="1" dirty="0" smtClean="0"/>
                  <a:t> </a:t>
                </a:r>
                <a:r>
                  <a:rPr lang="nb-NO" sz="2000" b="1" dirty="0" err="1" smtClean="0"/>
                  <a:t>encryption</a:t>
                </a:r>
                <a:r>
                  <a:rPr lang="nb-NO" sz="2000" b="1" dirty="0" smtClean="0"/>
                  <a:t> </a:t>
                </a:r>
                <a:r>
                  <a:rPr lang="nb-NO" sz="2000" b="1" dirty="0" err="1" smtClean="0"/>
                  <a:t>scheme</a:t>
                </a:r>
                <a:r>
                  <a:rPr lang="nb-NO" sz="2000" dirty="0" smtClean="0"/>
                  <a:t> is a </a:t>
                </a:r>
                <a:r>
                  <a:rPr lang="nb-NO" sz="2000" dirty="0" err="1" smtClean="0"/>
                  <a:t>tuple</a:t>
                </a:r>
                <a:r>
                  <a:rPr lang="nb-NO" sz="2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sz="2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2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sz="2000" dirty="0" smtClean="0"/>
                  <a:t> of algorithms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06636"/>
                <a:ext cx="10208869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597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392" y="2159890"/>
                <a:ext cx="2893671" cy="52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159890"/>
                <a:ext cx="2893671" cy="5270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6982" y="1823471"/>
                <a:ext cx="28936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𝒫𝒦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82" y="1823471"/>
                <a:ext cx="289367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6982" y="2288485"/>
                <a:ext cx="4271060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82" y="2288485"/>
                <a:ext cx="4271060" cy="423770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08042" y="1823471"/>
                <a:ext cx="34530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42" y="1823471"/>
                <a:ext cx="345306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08042" y="2284316"/>
                <a:ext cx="4271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𝑆𝐾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42" y="2284316"/>
                <a:ext cx="427106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736080" y="3149681"/>
                <a:ext cx="5024549" cy="96108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b="1" dirty="0" smtClean="0"/>
                  <a:t>Correctness: </a:t>
                </a:r>
                <a:r>
                  <a:rPr lang="nb-NO" dirty="0"/>
                  <a:t>f</a:t>
                </a:r>
                <a:r>
                  <a:rPr lang="nb-NO" b="0" dirty="0" smtClean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5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6080" y="3149681"/>
                <a:ext cx="5024549" cy="96108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23392" y="3018388"/>
                <a:ext cx="343301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𝒮𝒦</m:t>
                    </m:r>
                  </m:oMath>
                </a14:m>
                <a:r>
                  <a:rPr lang="en-US" sz="2000" dirty="0" smtClean="0"/>
                  <a:t> – private key 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– public </a:t>
                </a:r>
                <a:r>
                  <a:rPr lang="en-US" sz="2000" dirty="0"/>
                  <a:t>key 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– message </a:t>
                </a:r>
                <a:r>
                  <a:rPr lang="en-US" sz="2000" dirty="0"/>
                  <a:t>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– ciphertext </a:t>
                </a:r>
                <a:r>
                  <a:rPr lang="en-US" sz="2000" dirty="0"/>
                  <a:t>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3018388"/>
                <a:ext cx="3433010" cy="1938992"/>
              </a:xfrm>
              <a:prstGeom prst="rect">
                <a:avLst/>
              </a:prstGeom>
              <a:blipFill>
                <a:blip r:embed="rId19"/>
                <a:stretch>
                  <a:fillRect l="-1599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378736" y="3374347"/>
            <a:ext cx="7656091" cy="3198055"/>
            <a:chOff x="2378736" y="3374347"/>
            <a:chExt cx="7656091" cy="3198055"/>
          </a:xfrm>
        </p:grpSpPr>
        <p:sp>
          <p:nvSpPr>
            <p:cNvPr id="28" name="TextBox 27"/>
            <p:cNvSpPr txBox="1"/>
            <p:nvPr/>
          </p:nvSpPr>
          <p:spPr>
            <a:xfrm>
              <a:off x="4990902" y="6172292"/>
              <a:ext cx="1827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/>
                <a:t>Adversary</a:t>
              </a:r>
              <a:endParaRPr lang="en-US" sz="2000" dirty="0" smtClean="0"/>
            </a:p>
          </p:txBody>
        </p:sp>
        <p:cxnSp>
          <p:nvCxnSpPr>
            <p:cNvPr id="29" name="Straight Arrow Connector 28"/>
            <p:cNvCxnSpPr>
              <a:stCxn id="30" idx="3"/>
              <a:endCxn id="39" idx="1"/>
            </p:cNvCxnSpPr>
            <p:nvPr/>
          </p:nvCxnSpPr>
          <p:spPr bwMode="auto">
            <a:xfrm>
              <a:off x="4189916" y="5534830"/>
              <a:ext cx="3279320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/>
                <p:cNvSpPr/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0" name="Rounded 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>
              <a:stCxn id="35" idx="3"/>
              <a:endCxn id="30" idx="1"/>
            </p:cNvCxnSpPr>
            <p:nvPr/>
          </p:nvCxnSpPr>
          <p:spPr bwMode="auto">
            <a:xfrm>
              <a:off x="2860079" y="5534829"/>
              <a:ext cx="577388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540936" y="5149182"/>
                  <a:ext cx="481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0936" y="5149182"/>
                  <a:ext cx="481436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Elbow Connector 33"/>
            <p:cNvCxnSpPr>
              <a:stCxn id="42" idx="1"/>
              <a:endCxn id="30" idx="0"/>
            </p:cNvCxnSpPr>
            <p:nvPr/>
          </p:nvCxnSpPr>
          <p:spPr bwMode="auto">
            <a:xfrm rot="10800000" flipV="1">
              <a:off x="3813692" y="4601458"/>
              <a:ext cx="1234566" cy="543679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378736" y="5334774"/>
                  <a:ext cx="48134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736" y="5334774"/>
                  <a:ext cx="481343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>
              <a:stCxn id="39" idx="3"/>
              <a:endCxn id="37" idx="1"/>
            </p:cNvCxnSpPr>
            <p:nvPr/>
          </p:nvCxnSpPr>
          <p:spPr bwMode="auto">
            <a:xfrm flipV="1">
              <a:off x="8275804" y="5534829"/>
              <a:ext cx="588303" cy="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864107" y="5334774"/>
                  <a:ext cx="1170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107" y="5334774"/>
                  <a:ext cx="1170720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/>
                <p:cNvSpPr/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Dec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9" name="Rounded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Down Arrow 39"/>
            <p:cNvSpPr/>
            <p:nvPr/>
          </p:nvSpPr>
          <p:spPr bwMode="auto">
            <a:xfrm>
              <a:off x="5623441" y="5552972"/>
              <a:ext cx="301839" cy="64617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259067" y="5149182"/>
                  <a:ext cx="481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067" y="5149182"/>
                  <a:ext cx="481436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048258" y="4401404"/>
                  <a:ext cx="135033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 smtClean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258" y="4401404"/>
                  <a:ext cx="1350338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>
              <a:stCxn id="38" idx="2"/>
              <a:endCxn id="42" idx="0"/>
            </p:cNvCxnSpPr>
            <p:nvPr/>
          </p:nvCxnSpPr>
          <p:spPr bwMode="auto">
            <a:xfrm>
              <a:off x="5723427" y="3985171"/>
              <a:ext cx="0" cy="4162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760352" y="3993232"/>
                  <a:ext cx="3298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352" y="3993232"/>
                  <a:ext cx="329856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5556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3763772" y="4139496"/>
                  <a:ext cx="7067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772" y="4139496"/>
                  <a:ext cx="706704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7154241" y="4139496"/>
                  <a:ext cx="7067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4241" y="4139496"/>
                  <a:ext cx="706704" cy="40011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5217823" y="3374347"/>
                  <a:ext cx="1011208" cy="610824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KeyGen</m:t>
                        </m:r>
                      </m:oMath>
                    </m:oMathPara>
                  </a14:m>
                  <a:endParaRPr kumimoji="0" lang="en-US" sz="2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17823" y="3374347"/>
                  <a:ext cx="1011208" cy="610824"/>
                </a:xfrm>
                <a:prstGeom prst="roundRect">
                  <a:avLst/>
                </a:prstGeom>
                <a:blipFill>
                  <a:blip r:embed="rId20"/>
                  <a:stretch>
                    <a:fillRect l="-1744"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Elbow Connector 32"/>
            <p:cNvCxnSpPr>
              <a:stCxn id="42" idx="3"/>
              <a:endCxn id="39" idx="0"/>
            </p:cNvCxnSpPr>
            <p:nvPr/>
          </p:nvCxnSpPr>
          <p:spPr bwMode="auto">
            <a:xfrm>
              <a:off x="6398596" y="4601459"/>
              <a:ext cx="1473924" cy="543680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986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encryption – security: IND-CPA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6677599"/>
                  </p:ext>
                </p:extLst>
              </p:nvPr>
            </p:nvGraphicFramePr>
            <p:xfrm>
              <a:off x="763429" y="1244145"/>
              <a:ext cx="3804345" cy="4198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043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262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8736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16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Sup>
                                    <m:sSub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𝑝𝑘</m:t>
                                      </m:r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   </a:t>
                          </a:r>
                          <a:r>
                            <a:rPr lang="nb-NO" sz="16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6677599"/>
                  </p:ext>
                </p:extLst>
              </p:nvPr>
            </p:nvGraphicFramePr>
            <p:xfrm>
              <a:off x="763429" y="1244145"/>
              <a:ext cx="3804345" cy="4198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0434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26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0" t="-1429" r="-320" b="-88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72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0" t="-11470" r="-320" b="-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>
                <a:off x="5094673" y="4741510"/>
                <a:ext cx="6665956" cy="137229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IND-CPA-advantage</a:t>
                </a:r>
                <a:r>
                  <a:rPr lang="nb-NO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4673" y="4741510"/>
                <a:ext cx="6665956" cy="137229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361" y="2775351"/>
            <a:ext cx="419192" cy="61287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 flipH="1">
            <a:off x="7701037" y="3167511"/>
            <a:ext cx="2056049" cy="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57855" y="2831015"/>
                <a:ext cx="22135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0" dirty="0" smtClean="0"/>
                  <a:t>Test me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55" y="2831015"/>
                <a:ext cx="2213540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653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>
            <a:off x="7667696" y="3307486"/>
            <a:ext cx="2099941" cy="15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52065" y="1376014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065" y="1376014"/>
                <a:ext cx="1202913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 bwMode="auto">
          <a:xfrm>
            <a:off x="7646988" y="1716757"/>
            <a:ext cx="209994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574960" y="1500112"/>
                <a:ext cx="21284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960" y="1500112"/>
                <a:ext cx="2128477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 rot="19903165">
            <a:off x="6699228" y="1334519"/>
            <a:ext cx="13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find stage</a:t>
            </a:r>
          </a:p>
        </p:txBody>
      </p:sp>
      <p:sp>
        <p:nvSpPr>
          <p:cNvPr id="28" name="TextBox 27"/>
          <p:cNvSpPr txBox="1"/>
          <p:nvPr/>
        </p:nvSpPr>
        <p:spPr>
          <a:xfrm rot="19903165">
            <a:off x="6520924" y="3916395"/>
            <a:ext cx="151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guess stage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1137" r="23820" b="12717"/>
          <a:stretch/>
        </p:blipFill>
        <p:spPr>
          <a:xfrm flipH="1">
            <a:off x="5925587" y="2540452"/>
            <a:ext cx="1112108" cy="1301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Callout 30"/>
              <p:cNvSpPr/>
              <p:nvPr/>
            </p:nvSpPr>
            <p:spPr bwMode="auto">
              <a:xfrm>
                <a:off x="4708642" y="1451230"/>
                <a:ext cx="2059172" cy="888519"/>
              </a:xfrm>
              <a:prstGeom prst="wedgeEllipseCallout">
                <a:avLst>
                  <a:gd name="adj1" fmla="val 34941"/>
                  <a:gd name="adj2" fmla="val 66781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 smtClean="0"/>
                  <a:t> was an   </a:t>
                </a:r>
              </a:p>
              <a:p>
                <a:pPr algn="ctr"/>
                <a:r>
                  <a:rPr lang="en-US" sz="1600" dirty="0" smtClean="0"/>
                  <a:t>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31" name="Oval Callout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8642" y="1451230"/>
                <a:ext cx="2059172" cy="888519"/>
              </a:xfrm>
              <a:prstGeom prst="wedgeEllipseCallout">
                <a:avLst>
                  <a:gd name="adj1" fmla="val 34941"/>
                  <a:gd name="adj2" fmla="val 66781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9839270" y="1007732"/>
            <a:ext cx="149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Challenger</a:t>
            </a:r>
          </a:p>
        </p:txBody>
      </p:sp>
    </p:spTree>
    <p:extLst>
      <p:ext uri="{BB962C8B-B14F-4D97-AF65-F5344CB8AC3E}">
        <p14:creationId xmlns:p14="http://schemas.microsoft.com/office/powerpoint/2010/main" val="24807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1" grpId="0"/>
      <p:bldP spid="28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IND-CCA attack: mail-decryption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14948</TotalTime>
  <Words>2282</Words>
  <Application>Microsoft Office PowerPoint</Application>
  <PresentationFormat>Widescreen</PresentationFormat>
  <Paragraphs>1070</Paragraphs>
  <Slides>42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</vt:lpstr>
      <vt:lpstr>Cambria Math</vt:lpstr>
      <vt:lpstr>Times New Roman</vt:lpstr>
      <vt:lpstr>1_TEK4500-UIO</vt:lpstr>
      <vt:lpstr>Lecture 10 – Public-key encryption, IND-CPA/CCA, ElGamal, RSA</vt:lpstr>
      <vt:lpstr>Basic goals of cryptography</vt:lpstr>
      <vt:lpstr>Basic goals of cryptography</vt:lpstr>
      <vt:lpstr>Creating secure channels: encryption schemes</vt:lpstr>
      <vt:lpstr>Creating secure channels: encryption schemes</vt:lpstr>
      <vt:lpstr>Public-key encryption</vt:lpstr>
      <vt:lpstr>Public-key encryption – syntax </vt:lpstr>
      <vt:lpstr>Public-key encryption – security: IND-CPA</vt:lpstr>
      <vt:lpstr>IND-CCA attack: mail-decryption example</vt:lpstr>
      <vt:lpstr>Public-key encryption – security: IND-CCA</vt:lpstr>
      <vt:lpstr>Diffie-Hellman key exchange </vt:lpstr>
      <vt:lpstr>ElGamal </vt:lpstr>
      <vt:lpstr>ElGamal </vt:lpstr>
      <vt:lpstr>ElGamal </vt:lpstr>
      <vt:lpstr>ElGamal </vt:lpstr>
      <vt:lpstr>ElGamal </vt:lpstr>
      <vt:lpstr>ElGamal </vt:lpstr>
      <vt:lpstr>ElGamal </vt:lpstr>
      <vt:lpstr>ElGamal – IND-CPA security</vt:lpstr>
      <vt:lpstr>Decisional Diffie-Hellman (DDH) problem</vt:lpstr>
      <vt:lpstr>DLOG vs. DH vs. DDH</vt:lpstr>
      <vt:lpstr>ElGamal – IND-CPA security: proof idea</vt:lpstr>
      <vt:lpstr>ElGamal – IND-CPA security: proof idea</vt:lpstr>
      <vt:lpstr>ElGamal – IND-CPA security: proof idea</vt:lpstr>
      <vt:lpstr>ElGamal – IND-CPA security: proof idea</vt:lpstr>
      <vt:lpstr>ElGamal – IND-CPA security: proof idea</vt:lpstr>
      <vt:lpstr>ElGamal – IND-CPA security: proof idea</vt:lpstr>
      <vt:lpstr>Hashed ElGamal </vt:lpstr>
      <vt:lpstr>Hashed ElGamal </vt:lpstr>
      <vt:lpstr>Hashed ElGamal </vt:lpstr>
      <vt:lpstr>PowerPoint Presentation</vt:lpstr>
      <vt:lpstr>RSA</vt:lpstr>
      <vt:lpstr>The group (Z_n^∗,⋅)</vt:lpstr>
      <vt:lpstr>Euler's ϕ(n) function </vt:lpstr>
      <vt:lpstr>Euler’s Theorem</vt:lpstr>
      <vt:lpstr>Textbook RSA </vt:lpstr>
      <vt:lpstr>Textbook RSA – correctness </vt:lpstr>
      <vt:lpstr>Textbook RSA – security</vt:lpstr>
      <vt:lpstr>The RSA-problem </vt:lpstr>
      <vt:lpstr>How hard is factoring?</vt:lpstr>
      <vt:lpstr>RSA in practice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770</cp:revision>
  <dcterms:created xsi:type="dcterms:W3CDTF">2020-06-02T10:31:43Z</dcterms:created>
  <dcterms:modified xsi:type="dcterms:W3CDTF">2020-10-27T19:04:14Z</dcterms:modified>
</cp:coreProperties>
</file>