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43"/>
  </p:notesMasterIdLst>
  <p:handoutMasterIdLst>
    <p:handoutMasterId r:id="rId44"/>
  </p:handoutMasterIdLst>
  <p:sldIdLst>
    <p:sldId id="327" r:id="rId2"/>
    <p:sldId id="331" r:id="rId3"/>
    <p:sldId id="358" r:id="rId4"/>
    <p:sldId id="360" r:id="rId5"/>
    <p:sldId id="361" r:id="rId6"/>
    <p:sldId id="378" r:id="rId7"/>
    <p:sldId id="374" r:id="rId8"/>
    <p:sldId id="336" r:id="rId9"/>
    <p:sldId id="335" r:id="rId10"/>
    <p:sldId id="334" r:id="rId11"/>
    <p:sldId id="344" r:id="rId12"/>
    <p:sldId id="342" r:id="rId13"/>
    <p:sldId id="380" r:id="rId14"/>
    <p:sldId id="381" r:id="rId15"/>
    <p:sldId id="349" r:id="rId16"/>
    <p:sldId id="351" r:id="rId17"/>
    <p:sldId id="352" r:id="rId18"/>
    <p:sldId id="379" r:id="rId19"/>
    <p:sldId id="339" r:id="rId20"/>
    <p:sldId id="353" r:id="rId21"/>
    <p:sldId id="343" r:id="rId22"/>
    <p:sldId id="354" r:id="rId23"/>
    <p:sldId id="355" r:id="rId24"/>
    <p:sldId id="366" r:id="rId25"/>
    <p:sldId id="364" r:id="rId26"/>
    <p:sldId id="363" r:id="rId27"/>
    <p:sldId id="340" r:id="rId28"/>
    <p:sldId id="368" r:id="rId29"/>
    <p:sldId id="345" r:id="rId30"/>
    <p:sldId id="371" r:id="rId31"/>
    <p:sldId id="367" r:id="rId32"/>
    <p:sldId id="382" r:id="rId33"/>
    <p:sldId id="369" r:id="rId34"/>
    <p:sldId id="365" r:id="rId35"/>
    <p:sldId id="370" r:id="rId36"/>
    <p:sldId id="356" r:id="rId37"/>
    <p:sldId id="373" r:id="rId38"/>
    <p:sldId id="375" r:id="rId39"/>
    <p:sldId id="376" r:id="rId40"/>
    <p:sldId id="377" r:id="rId41"/>
    <p:sldId id="37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CC66"/>
    <a:srgbClr val="E98BFF"/>
    <a:srgbClr val="CC00FF"/>
    <a:srgbClr val="FF3399"/>
    <a:srgbClr val="D60093"/>
    <a:srgbClr val="FF66CC"/>
    <a:srgbClr val="FF6699"/>
    <a:srgbClr val="EC1C24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2" autoAdjust="0"/>
    <p:restoredTop sz="84947" autoAdjust="0"/>
  </p:normalViewPr>
  <p:slideViewPr>
    <p:cSldViewPr showGuides="1">
      <p:cViewPr varScale="1">
        <p:scale>
          <a:sx n="77" d="100"/>
          <a:sy n="77" d="100"/>
        </p:scale>
        <p:origin x="1110" y="90"/>
      </p:cViewPr>
      <p:guideLst>
        <p:guide orient="horz" pos="26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2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9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6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5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5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05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Additional</a:t>
            </a:r>
            <a:r>
              <a:rPr lang="en-US" baseline="0" smtClean="0"/>
              <a:t> </a:t>
            </a:r>
            <a:r>
              <a:rPr lang="en-US" smtClean="0"/>
              <a:t>problem</a:t>
            </a:r>
            <a:r>
              <a:rPr lang="en-US" dirty="0" smtClean="0"/>
              <a:t>: want to sign elements in {0,1}*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7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problem: want to sign elements in {0,1}*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80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9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0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5.png"/><Relationship Id="rId21" Type="http://schemas.openxmlformats.org/officeDocument/2006/relationships/image" Target="../media/image40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40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6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4.png"/><Relationship Id="rId7" Type="http://schemas.openxmlformats.org/officeDocument/2006/relationships/image" Target="../media/image52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15" Type="http://schemas.openxmlformats.org/officeDocument/2006/relationships/image" Target="../media/image56.png"/><Relationship Id="rId10" Type="http://schemas.openxmlformats.org/officeDocument/2006/relationships/image" Target="../media/image59.png"/><Relationship Id="rId9" Type="http://schemas.openxmlformats.org/officeDocument/2006/relationships/image" Target="../media/image58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5.png"/><Relationship Id="rId21" Type="http://schemas.openxmlformats.org/officeDocument/2006/relationships/image" Target="../media/image40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40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61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62.png"/><Relationship Id="rId4" Type="http://schemas.openxmlformats.org/officeDocument/2006/relationships/image" Target="../media/image36.png"/><Relationship Id="rId14" Type="http://schemas.openxmlformats.org/officeDocument/2006/relationships/image" Target="../media/image45.png"/><Relationship Id="rId22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6.png"/><Relationship Id="rId21" Type="http://schemas.openxmlformats.org/officeDocument/2006/relationships/image" Target="../media/image63.png"/><Relationship Id="rId7" Type="http://schemas.microsoft.com/office/2007/relationships/hdphoto" Target="../media/hdphoto3.wdp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40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61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23" Type="http://schemas.openxmlformats.org/officeDocument/2006/relationships/image" Target="../media/image65.png"/><Relationship Id="rId10" Type="http://schemas.openxmlformats.org/officeDocument/2006/relationships/image" Target="../media/image41.png"/><Relationship Id="rId19" Type="http://schemas.openxmlformats.org/officeDocument/2006/relationships/image" Target="../media/image62.png"/><Relationship Id="rId4" Type="http://schemas.openxmlformats.org/officeDocument/2006/relationships/image" Target="../media/image37.png"/><Relationship Id="rId14" Type="http://schemas.openxmlformats.org/officeDocument/2006/relationships/image" Target="../media/image45.png"/><Relationship Id="rId22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69.png"/><Relationship Id="rId26" Type="http://schemas.openxmlformats.org/officeDocument/2006/relationships/image" Target="../media/image64.png"/><Relationship Id="rId21" Type="http://schemas.openxmlformats.org/officeDocument/2006/relationships/image" Target="../media/image36.png"/><Relationship Id="rId12" Type="http://schemas.openxmlformats.org/officeDocument/2006/relationships/image" Target="../media/image44.png"/><Relationship Id="rId17" Type="http://schemas.openxmlformats.org/officeDocument/2006/relationships/image" Target="../media/image68.png"/><Relationship Id="rId25" Type="http://schemas.microsoft.com/office/2007/relationships/hdphoto" Target="../media/hdphoto3.wdp"/><Relationship Id="rId2" Type="http://schemas.openxmlformats.org/officeDocument/2006/relationships/image" Target="../media/image340.png"/><Relationship Id="rId16" Type="http://schemas.openxmlformats.org/officeDocument/2006/relationships/image" Target="../media/image48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650.png"/><Relationship Id="rId24" Type="http://schemas.openxmlformats.org/officeDocument/2006/relationships/image" Target="../media/image39.png"/><Relationship Id="rId15" Type="http://schemas.openxmlformats.org/officeDocument/2006/relationships/image" Target="../media/image67.png"/><Relationship Id="rId23" Type="http://schemas.openxmlformats.org/officeDocument/2006/relationships/image" Target="../media/image38.png"/><Relationship Id="rId10" Type="http://schemas.openxmlformats.org/officeDocument/2006/relationships/image" Target="../media/image41.png"/><Relationship Id="rId19" Type="http://schemas.openxmlformats.org/officeDocument/2006/relationships/image" Target="../media/image70.png"/><Relationship Id="rId14" Type="http://schemas.openxmlformats.org/officeDocument/2006/relationships/image" Target="../media/image66.png"/><Relationship Id="rId2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64.png"/><Relationship Id="rId5" Type="http://schemas.openxmlformats.org/officeDocument/2006/relationships/image" Target="../media/image76.png"/><Relationship Id="rId10" Type="http://schemas.openxmlformats.org/officeDocument/2006/relationships/image" Target="../media/image54.png"/><Relationship Id="rId4" Type="http://schemas.openxmlformats.org/officeDocument/2006/relationships/image" Target="../media/image71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3.png"/><Relationship Id="rId2" Type="http://schemas.openxmlformats.org/officeDocument/2006/relationships/hyperlink" Target="https://blog.cryptographyengineering.com/2011/09/29/what-is-random-oracle-model-and-why-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4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.png"/><Relationship Id="rId3" Type="http://schemas.openxmlformats.org/officeDocument/2006/relationships/image" Target="../media/image82.png"/><Relationship Id="rId21" Type="http://schemas.openxmlformats.org/officeDocument/2006/relationships/image" Target="../media/image87.png"/><Relationship Id="rId7" Type="http://schemas.openxmlformats.org/officeDocument/2006/relationships/image" Target="../media/image390.png"/><Relationship Id="rId25" Type="http://schemas.openxmlformats.org/officeDocument/2006/relationships/image" Target="../media/image91.png"/><Relationship Id="rId2" Type="http://schemas.openxmlformats.org/officeDocument/2006/relationships/image" Target="../media/image81.png"/><Relationship Id="rId20" Type="http://schemas.openxmlformats.org/officeDocument/2006/relationships/image" Target="../media/image86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0.png"/><Relationship Id="rId24" Type="http://schemas.openxmlformats.org/officeDocument/2006/relationships/image" Target="../media/image90.png"/><Relationship Id="rId5" Type="http://schemas.openxmlformats.org/officeDocument/2006/relationships/image" Target="../media/image36.png"/><Relationship Id="rId23" Type="http://schemas.openxmlformats.org/officeDocument/2006/relationships/image" Target="../media/image89.png"/><Relationship Id="rId28" Type="http://schemas.openxmlformats.org/officeDocument/2006/relationships/image" Target="../media/image84.png"/><Relationship Id="rId4" Type="http://schemas.openxmlformats.org/officeDocument/2006/relationships/image" Target="../media/image85.png"/><Relationship Id="rId22" Type="http://schemas.openxmlformats.org/officeDocument/2006/relationships/image" Target="../media/image88.png"/><Relationship Id="rId27" Type="http://schemas.openxmlformats.org/officeDocument/2006/relationships/image" Target="../media/image83.png"/><Relationship Id="rId30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96.png"/><Relationship Id="rId18" Type="http://schemas.openxmlformats.org/officeDocument/2006/relationships/image" Target="../media/image84.png"/><Relationship Id="rId7" Type="http://schemas.openxmlformats.org/officeDocument/2006/relationships/image" Target="../media/image380.png"/><Relationship Id="rId12" Type="http://schemas.openxmlformats.org/officeDocument/2006/relationships/image" Target="../media/image95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2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94.png"/><Relationship Id="rId5" Type="http://schemas.openxmlformats.org/officeDocument/2006/relationships/image" Target="../media/image85.png"/><Relationship Id="rId15" Type="http://schemas.openxmlformats.org/officeDocument/2006/relationships/image" Target="../media/image81.png"/><Relationship Id="rId10" Type="http://schemas.openxmlformats.org/officeDocument/2006/relationships/image" Target="../media/image93.png"/><Relationship Id="rId19" Type="http://schemas.openxmlformats.org/officeDocument/2006/relationships/image" Target="../media/image39.png"/><Relationship Id="rId1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0.png"/><Relationship Id="rId7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microsoft.com/office/2007/relationships/hdphoto" Target="../media/hdphoto3.wdp"/><Relationship Id="rId4" Type="http://schemas.openxmlformats.org/officeDocument/2006/relationships/image" Target="../media/image39.png"/><Relationship Id="rId9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microsoft.com/office/2007/relationships/hdphoto" Target="../media/hdphoto3.wdp"/><Relationship Id="rId7" Type="http://schemas.openxmlformats.org/officeDocument/2006/relationships/image" Target="../media/image10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103.png"/><Relationship Id="rId5" Type="http://schemas.openxmlformats.org/officeDocument/2006/relationships/image" Target="../media/image100.png"/><Relationship Id="rId10" Type="http://schemas.openxmlformats.org/officeDocument/2006/relationships/image" Target="../media/image86.jpeg"/><Relationship Id="rId4" Type="http://schemas.openxmlformats.org/officeDocument/2006/relationships/image" Target="../media/image99.png"/><Relationship Id="rId9" Type="http://schemas.openxmlformats.org/officeDocument/2006/relationships/image" Target="../media/image8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0.png"/><Relationship Id="rId7" Type="http://schemas.openxmlformats.org/officeDocument/2006/relationships/image" Target="../media/image86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emf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image" Target="../media/image115.png"/><Relationship Id="rId3" Type="http://schemas.microsoft.com/office/2007/relationships/hdphoto" Target="../media/hdphoto3.wdp"/><Relationship Id="rId7" Type="http://schemas.openxmlformats.org/officeDocument/2006/relationships/image" Target="../media/image110.png"/><Relationship Id="rId12" Type="http://schemas.openxmlformats.org/officeDocument/2006/relationships/image" Target="../media/image1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11" Type="http://schemas.openxmlformats.org/officeDocument/2006/relationships/image" Target="../media/image112.png"/><Relationship Id="rId5" Type="http://schemas.openxmlformats.org/officeDocument/2006/relationships/image" Target="../media/image108.png"/><Relationship Id="rId10" Type="http://schemas.openxmlformats.org/officeDocument/2006/relationships/image" Target="../media/image111.png"/><Relationship Id="rId4" Type="http://schemas.openxmlformats.org/officeDocument/2006/relationships/image" Target="../media/image106.png"/><Relationship Id="rId9" Type="http://schemas.openxmlformats.org/officeDocument/2006/relationships/image" Target="../media/image86.jpeg"/><Relationship Id="rId1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microsoft.com/office/2007/relationships/hdphoto" Target="../media/hdphoto3.wdp"/><Relationship Id="rId7" Type="http://schemas.openxmlformats.org/officeDocument/2006/relationships/image" Target="../media/image127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image" Target="../media/image39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png"/><Relationship Id="rId11" Type="http://schemas.openxmlformats.org/officeDocument/2006/relationships/image" Target="../media/image128.png"/><Relationship Id="rId5" Type="http://schemas.openxmlformats.org/officeDocument/2006/relationships/image" Target="../media/image1250.png"/><Relationship Id="rId15" Type="http://schemas.openxmlformats.org/officeDocument/2006/relationships/image" Target="../media/image132.png"/><Relationship Id="rId10" Type="http://schemas.openxmlformats.org/officeDocument/2006/relationships/image" Target="../media/image121.png"/><Relationship Id="rId4" Type="http://schemas.openxmlformats.org/officeDocument/2006/relationships/image" Target="../media/image1240.png"/><Relationship Id="rId9" Type="http://schemas.openxmlformats.org/officeDocument/2006/relationships/image" Target="../media/image86.jpeg"/><Relationship Id="rId1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13" Type="http://schemas.openxmlformats.org/officeDocument/2006/relationships/image" Target="../media/image121.png"/><Relationship Id="rId3" Type="http://schemas.openxmlformats.org/officeDocument/2006/relationships/image" Target="../media/image39.png"/><Relationship Id="rId7" Type="http://schemas.openxmlformats.org/officeDocument/2006/relationships/image" Target="../media/image1190.png"/><Relationship Id="rId12" Type="http://schemas.openxmlformats.org/officeDocument/2006/relationships/image" Target="../media/image125.png"/><Relationship Id="rId2" Type="http://schemas.openxmlformats.org/officeDocument/2006/relationships/image" Target="../media/image85.emf"/><Relationship Id="rId16" Type="http://schemas.openxmlformats.org/officeDocument/2006/relationships/image" Target="../media/image127.jpe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24.png"/><Relationship Id="rId15" Type="http://schemas.openxmlformats.org/officeDocument/2006/relationships/image" Target="../media/image126.jpeg"/><Relationship Id="rId10" Type="http://schemas.openxmlformats.org/officeDocument/2006/relationships/image" Target="../media/image123.png"/><Relationship Id="rId4" Type="http://schemas.microsoft.com/office/2007/relationships/hdphoto" Target="../media/hdphoto3.wdp"/><Relationship Id="rId9" Type="http://schemas.openxmlformats.org/officeDocument/2006/relationships/image" Target="../media/image122.jpeg"/><Relationship Id="rId14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microsoft.com/office/2007/relationships/hdphoto" Target="../media/hdphoto3.wdp"/><Relationship Id="rId7" Type="http://schemas.openxmlformats.org/officeDocument/2006/relationships/image" Target="../media/image127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image" Target="../media/image39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png"/><Relationship Id="rId11" Type="http://schemas.openxmlformats.org/officeDocument/2006/relationships/image" Target="../media/image128.png"/><Relationship Id="rId5" Type="http://schemas.openxmlformats.org/officeDocument/2006/relationships/image" Target="../media/image1250.png"/><Relationship Id="rId15" Type="http://schemas.openxmlformats.org/officeDocument/2006/relationships/image" Target="../media/image132.png"/><Relationship Id="rId10" Type="http://schemas.openxmlformats.org/officeDocument/2006/relationships/image" Target="../media/image121.png"/><Relationship Id="rId4" Type="http://schemas.openxmlformats.org/officeDocument/2006/relationships/image" Target="../media/image1240.png"/><Relationship Id="rId9" Type="http://schemas.openxmlformats.org/officeDocument/2006/relationships/image" Target="../media/image86.jpeg"/><Relationship Id="rId14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7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27.jpeg"/><Relationship Id="rId4" Type="http://schemas.openxmlformats.org/officeDocument/2006/relationships/image" Target="../media/image138.jpg"/><Relationship Id="rId9" Type="http://schemas.openxmlformats.org/officeDocument/2006/relationships/image" Target="../media/image1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image" Target="../media/image130.png"/><Relationship Id="rId18" Type="http://schemas.openxmlformats.org/officeDocument/2006/relationships/image" Target="../media/image1350.png"/><Relationship Id="rId3" Type="http://schemas.microsoft.com/office/2007/relationships/hdphoto" Target="../media/hdphoto3.wdp"/><Relationship Id="rId21" Type="http://schemas.openxmlformats.org/officeDocument/2006/relationships/image" Target="../media/image146.png"/><Relationship Id="rId7" Type="http://schemas.openxmlformats.org/officeDocument/2006/relationships/image" Target="../media/image127.png"/><Relationship Id="rId12" Type="http://schemas.openxmlformats.org/officeDocument/2006/relationships/image" Target="../media/image129.png"/><Relationship Id="rId17" Type="http://schemas.openxmlformats.org/officeDocument/2006/relationships/image" Target="../media/image1340.png"/><Relationship Id="rId2" Type="http://schemas.openxmlformats.org/officeDocument/2006/relationships/image" Target="../media/image39.png"/><Relationship Id="rId16" Type="http://schemas.openxmlformats.org/officeDocument/2006/relationships/image" Target="../media/image133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png"/><Relationship Id="rId11" Type="http://schemas.openxmlformats.org/officeDocument/2006/relationships/image" Target="../media/image128.png"/><Relationship Id="rId5" Type="http://schemas.openxmlformats.org/officeDocument/2006/relationships/image" Target="../media/image1250.png"/><Relationship Id="rId15" Type="http://schemas.openxmlformats.org/officeDocument/2006/relationships/image" Target="../media/image1320.png"/><Relationship Id="rId23" Type="http://schemas.openxmlformats.org/officeDocument/2006/relationships/image" Target="../media/image1480.png"/><Relationship Id="rId10" Type="http://schemas.openxmlformats.org/officeDocument/2006/relationships/image" Target="../media/image121.png"/><Relationship Id="rId19" Type="http://schemas.openxmlformats.org/officeDocument/2006/relationships/image" Target="../media/image144.png"/><Relationship Id="rId4" Type="http://schemas.openxmlformats.org/officeDocument/2006/relationships/image" Target="../media/image1240.png"/><Relationship Id="rId9" Type="http://schemas.openxmlformats.org/officeDocument/2006/relationships/image" Target="../media/image86.jpeg"/><Relationship Id="rId14" Type="http://schemas.openxmlformats.org/officeDocument/2006/relationships/image" Target="../media/image131.png"/><Relationship Id="rId22" Type="http://schemas.openxmlformats.org/officeDocument/2006/relationships/image" Target="../media/image14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51.png"/><Relationship Id="rId3" Type="http://schemas.openxmlformats.org/officeDocument/2006/relationships/hyperlink" Target="https://wiki.mozilla.org/CA" TargetMode="External"/><Relationship Id="rId7" Type="http://schemas.microsoft.com/office/2007/relationships/hdphoto" Target="../media/hdphoto4.wdp"/><Relationship Id="rId12" Type="http://schemas.openxmlformats.org/officeDocument/2006/relationships/image" Target="../media/image150.png"/><Relationship Id="rId2" Type="http://schemas.openxmlformats.org/officeDocument/2006/relationships/hyperlink" Target="https://docs.microsoft.com/en-us/previous-versions/cc751157(v=technet.10)?redirectedfrom=MSD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49.png"/><Relationship Id="rId5" Type="http://schemas.openxmlformats.org/officeDocument/2006/relationships/hyperlink" Target="https://cabforum.org/wp-content/uploads/CA-Browser-Forum-BR-1.7.3.pdf" TargetMode="External"/><Relationship Id="rId10" Type="http://schemas.openxmlformats.org/officeDocument/2006/relationships/image" Target="../media/image145.png"/><Relationship Id="rId4" Type="http://schemas.openxmlformats.org/officeDocument/2006/relationships/hyperlink" Target="https://www.apple.com/certificateauthority/ca_program.html" TargetMode="External"/><Relationship Id="rId9" Type="http://schemas.openxmlformats.org/officeDocument/2006/relationships/image" Target="../media/image1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10.png"/><Relationship Id="rId7" Type="http://schemas.openxmlformats.org/officeDocument/2006/relationships/image" Target="../media/image120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710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11" Type="http://schemas.openxmlformats.org/officeDocument/2006/relationships/image" Target="../media/image1610.png"/><Relationship Id="rId5" Type="http://schemas.openxmlformats.org/officeDocument/2006/relationships/image" Target="../media/image1010.PNG"/><Relationship Id="rId15" Type="http://schemas.openxmlformats.org/officeDocument/2006/relationships/image" Target="../media/image19.png"/><Relationship Id="rId10" Type="http://schemas.openxmlformats.org/officeDocument/2006/relationships/image" Target="../media/image1510.PNG"/><Relationship Id="rId4" Type="http://schemas.openxmlformats.org/officeDocument/2006/relationships/image" Target="../media/image910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Lecture 11 – Digital signatures, UF-CMA, </a:t>
            </a:r>
            <a:br>
              <a:rPr lang="en-US" dirty="0" smtClean="0"/>
            </a:br>
            <a:r>
              <a:rPr lang="en-US" dirty="0" smtClean="0"/>
              <a:t>RSA, </a:t>
            </a:r>
            <a:r>
              <a:rPr lang="en-US" dirty="0" err="1" smtClean="0"/>
              <a:t>Schnorr</a:t>
            </a:r>
            <a:r>
              <a:rPr lang="en-US" dirty="0" smtClean="0"/>
              <a:t>, PKI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03.11.2020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 – security: UF-CMA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258166"/>
                  </p:ext>
                </p:extLst>
              </p:nvPr>
            </p:nvGraphicFramePr>
            <p:xfrm>
              <a:off x="623392" y="1244145"/>
              <a:ext cx="4377708" cy="40485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777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62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uf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8736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𝑣𝑘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600" b="0" baseline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1600" b="0" i="0" baseline="0" smtClean="0">
                                          <a:latin typeface="Cambria Math" panose="02040503050406030204" pitchFamily="18" charset="0"/>
                                        </a:rPr>
                                        <m:t>SIGN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𝑠𝑘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𝑣𝑘</m:t>
                                  </m:r>
                                </m:e>
                              </m:d>
                            </m:oMath>
                          </a14:m>
                          <a:endParaRPr lang="nb-NO" sz="1600" b="0" baseline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6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baseline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baseline="0" smtClean="0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d>
                                <m:d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𝑣𝑘</m:t>
                                  </m:r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6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600" b="1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600" b="1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0</a:t>
                          </a:r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latin typeface="Cambria Math" panose="02040503050406030204" pitchFamily="18" charset="0"/>
                                      </a:rPr>
                                      <m:t>SIGN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Sign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258166"/>
                  </p:ext>
                </p:extLst>
              </p:nvPr>
            </p:nvGraphicFramePr>
            <p:xfrm>
              <a:off x="623392" y="1244145"/>
              <a:ext cx="4377708" cy="40485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7770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26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9" t="-1429" r="-278" b="-85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6222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9" t="-11933" r="-278" b="-3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279214" y="4880316"/>
                <a:ext cx="6481415" cy="128947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UF-CMA-advantage</a:t>
                </a:r>
                <a:r>
                  <a:rPr lang="nb-NO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b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uf</m:t>
                                  </m:r>
                                  <m:r>
                                    <a:rPr lang="nb-NO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9214" y="4880316"/>
                <a:ext cx="6481415" cy="128947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H="1">
            <a:off x="7697945" y="2869191"/>
            <a:ext cx="144016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96087" y="2509151"/>
                <a:ext cx="9905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dirty="0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087" y="2509151"/>
                <a:ext cx="990547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7680176" y="3013207"/>
            <a:ext cx="14223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25516" y="3013207"/>
                <a:ext cx="9850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dirty="0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516" y="3013207"/>
                <a:ext cx="98501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29" y="2605109"/>
            <a:ext cx="1156578" cy="710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86719" y="2369025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719" y="2369025"/>
                <a:ext cx="120291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1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362641" y="1214205"/>
            <a:ext cx="1557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Challenger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39" t="12598" r="25780" b="12538"/>
          <a:stretch/>
        </p:blipFill>
        <p:spPr>
          <a:xfrm flipH="1">
            <a:off x="6251270" y="2364266"/>
            <a:ext cx="1079611" cy="1352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80376" y="1700110"/>
                <a:ext cx="1882567" cy="44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e>
                      </m:d>
                      <m:groupChr>
                        <m:groupChrPr>
                          <m:chr m:val="←"/>
                          <m:vertJc m:val="bot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1700110"/>
                <a:ext cx="1882567" cy="440120"/>
              </a:xfrm>
              <a:prstGeom prst="rect">
                <a:avLst/>
              </a:prstGeom>
              <a:blipFill rotWithShape="0">
                <a:blip r:embed="rId10"/>
                <a:stretch>
                  <a:fillRect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7680176" y="1988840"/>
            <a:ext cx="136815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027412" y="1613851"/>
                <a:ext cx="516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412" y="1613851"/>
                <a:ext cx="516860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Callout 33"/>
              <p:cNvSpPr/>
              <p:nvPr/>
            </p:nvSpPr>
            <p:spPr bwMode="auto">
              <a:xfrm>
                <a:off x="5435224" y="1384374"/>
                <a:ext cx="1426583" cy="631472"/>
              </a:xfrm>
              <a:prstGeom prst="wedgeEllipseCallout">
                <a:avLst>
                  <a:gd name="adj1" fmla="val 34016"/>
                  <a:gd name="adj2" fmla="val 77501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4" name="Oval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224" y="1384374"/>
                <a:ext cx="1426583" cy="631472"/>
              </a:xfrm>
              <a:prstGeom prst="wedgeEllipseCallout">
                <a:avLst>
                  <a:gd name="adj1" fmla="val 34016"/>
                  <a:gd name="adj2" fmla="val 77501"/>
                </a:avLst>
              </a:prstGeom>
              <a:blipFill rotWithShape="0">
                <a:blip r:embed="rId12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09430" y="3859459"/>
                <a:ext cx="6354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a valid signature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then the adversary has </a:t>
                </a:r>
                <a:r>
                  <a:rPr lang="en-US" b="1" dirty="0" smtClean="0"/>
                  <a:t>forged</a:t>
                </a:r>
                <a:r>
                  <a:rPr lang="en-US" dirty="0" smtClean="0"/>
                  <a:t> a signature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430" y="3859459"/>
                <a:ext cx="6354408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86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6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/>
      <p:bldP spid="34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682833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682833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38" r="-337" b="-6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603" r="-337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4324550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822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4324550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3" t="-2000" r="-446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3" t="-51515" r="-446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signatures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551707" y="3164675"/>
            <a:ext cx="2021549" cy="19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549973" y="3750043"/>
            <a:ext cx="2023283" cy="23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680" y="3005014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03912" y="3442266"/>
                <a:ext cx="5474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2" y="3442266"/>
                <a:ext cx="54745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8889" r="-444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71427" y="2801756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27" y="2801756"/>
                <a:ext cx="380373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1111" r="-952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53" y="3100016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4094" y="1262737"/>
                <a:ext cx="12017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262737"/>
                <a:ext cx="1201739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761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759737" y="1219649"/>
                <a:ext cx="2340834" cy="44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37" y="1219649"/>
                <a:ext cx="2340834" cy="443198"/>
              </a:xfrm>
              <a:prstGeom prst="rect">
                <a:avLst/>
              </a:prstGeom>
              <a:blipFill rotWithShape="0">
                <a:blip r:embed="rId11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992918" y="1216570"/>
                <a:ext cx="5527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18" y="1216570"/>
                <a:ext cx="55278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4094" y="1743486"/>
                <a:ext cx="12033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743486"/>
                <a:ext cx="1203343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761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/>
          <p:cNvSpPr/>
          <p:nvPr/>
        </p:nvSpPr>
        <p:spPr>
          <a:xfrm rot="5400000">
            <a:off x="2355837" y="589306"/>
            <a:ext cx="135509" cy="1296143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206276" y="2226350"/>
                <a:ext cx="5774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276" y="2226350"/>
                <a:ext cx="577402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247489" y="877243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489" y="877243"/>
                <a:ext cx="476412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035028" y="871785"/>
                <a:ext cx="3674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028" y="871785"/>
                <a:ext cx="367408" cy="3385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207568" y="852974"/>
                <a:ext cx="545342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852974"/>
                <a:ext cx="545342" cy="307776"/>
              </a:xfrm>
              <a:prstGeom prst="rect">
                <a:avLst/>
              </a:prstGeom>
              <a:blipFill rotWithShape="0">
                <a:blip r:embed="rId1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240668" y="2106459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68" y="2106459"/>
                <a:ext cx="476412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759737" y="1711347"/>
                <a:ext cx="3543278" cy="44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37" y="1711347"/>
                <a:ext cx="3543278" cy="443198"/>
              </a:xfrm>
              <a:prstGeom prst="rect">
                <a:avLst/>
              </a:prstGeom>
              <a:blipFill rotWithShape="0">
                <a:blip r:embed="rId1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e 29"/>
          <p:cNvSpPr/>
          <p:nvPr/>
        </p:nvSpPr>
        <p:spPr>
          <a:xfrm rot="16200000">
            <a:off x="2355836" y="1536046"/>
            <a:ext cx="135509" cy="1296138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902419" y="2100504"/>
                <a:ext cx="3674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419" y="2100504"/>
                <a:ext cx="367408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1625628"/>
                  </p:ext>
                </p:extLst>
              </p:nvPr>
            </p:nvGraphicFramePr>
            <p:xfrm>
              <a:off x="668642" y="3006477"/>
              <a:ext cx="2698770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1625628"/>
                  </p:ext>
                </p:extLst>
              </p:nvPr>
            </p:nvGraphicFramePr>
            <p:xfrm>
              <a:off x="668642" y="3006477"/>
              <a:ext cx="2698770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25" t="-2000" r="-450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25" t="-32692" r="-450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22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9" grpId="0" animBg="1"/>
      <p:bldP spid="50" grpId="0"/>
      <p:bldP spid="51" grpId="0"/>
      <p:bldP spid="52" grpId="0"/>
      <p:bldP spid="54" grpId="0"/>
      <p:bldP spid="56" grpId="0"/>
      <p:bldP spid="28" grpId="0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signatures: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1841246"/>
                  </p:ext>
                </p:extLst>
              </p:nvPr>
            </p:nvGraphicFramePr>
            <p:xfrm>
              <a:off x="911424" y="1494753"/>
              <a:ext cx="4968552" cy="822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80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5879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1841246"/>
                  </p:ext>
                </p:extLst>
              </p:nvPr>
            </p:nvGraphicFramePr>
            <p:xfrm>
              <a:off x="911424" y="1494753"/>
              <a:ext cx="4968552" cy="7777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23" t="-1667" r="-245" b="-1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11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23" t="-89706" r="-245" b="-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3514162"/>
                  </p:ext>
                </p:extLst>
              </p:nvPr>
            </p:nvGraphicFramePr>
            <p:xfrm>
              <a:off x="923067" y="3235062"/>
              <a:ext cx="4956909" cy="2289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569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80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5879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Want</a:t>
                          </a:r>
                          <a:r>
                            <a:rPr lang="nb-NO" sz="16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to forge on message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nb-NO" sz="1600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1" i="1" baseline="0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b-NO" sz="1600" b="1" i="1" baseline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nb-NO" sz="16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Pick</a:t>
                          </a:r>
                          <a:r>
                            <a:rPr lang="nb-NO" sz="16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arbitrary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1" i="1" baseline="0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Query</a:t>
                          </a:r>
                          <a:r>
                            <a:rPr lang="nb-NO" sz="16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baseline="0" smtClean="0">
                                      <a:latin typeface="Cambria Math" panose="02040503050406030204" pitchFamily="18" charset="0"/>
                                    </a:rPr>
                                    <m:t>SIGN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baseline="0" smtClean="0">
                                      <a:latin typeface="Cambria Math" panose="02040503050406030204" pitchFamily="18" charset="0"/>
                                    </a:rPr>
                                    <m:t>SIGN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unc>
                                    <m:func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nb-NO" sz="1600" b="0" i="0" smtClean="0">
                                          <a:latin typeface="Cambria Math" panose="02040503050406030204" pitchFamily="18" charset="0"/>
                                        </a:rPr>
                                        <m:t>mod</m:t>
                                      </m:r>
                                    </m:fNam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3514162"/>
                  </p:ext>
                </p:extLst>
              </p:nvPr>
            </p:nvGraphicFramePr>
            <p:xfrm>
              <a:off x="923067" y="3235062"/>
              <a:ext cx="4956909" cy="2244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5690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23" t="-1667" r="-246" b="-53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8785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23" t="-19741" r="-246" b="-42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32" y="2582407"/>
                <a:ext cx="1276183" cy="31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2582407"/>
                <a:ext cx="1276183" cy="312843"/>
              </a:xfrm>
              <a:prstGeom prst="rect">
                <a:avLst/>
              </a:prstGeom>
              <a:blipFill rotWithShape="0">
                <a:blip r:embed="rId8"/>
                <a:stretch>
                  <a:fillRect l="-2381" t="-1961" r="-952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32" y="5631604"/>
                <a:ext cx="1945276" cy="31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5631604"/>
                <a:ext cx="1945276" cy="312843"/>
              </a:xfrm>
              <a:prstGeom prst="rect">
                <a:avLst/>
              </a:prstGeom>
              <a:blipFill rotWithShape="0">
                <a:blip r:embed="rId9"/>
                <a:stretch>
                  <a:fillRect t="-1961" r="-627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67608" y="2631203"/>
                <a:ext cx="2391296" cy="264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Yes!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RSA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2631203"/>
                <a:ext cx="2391296" cy="264047"/>
              </a:xfrm>
              <a:prstGeom prst="rect">
                <a:avLst/>
              </a:prstGeom>
              <a:blipFill rotWithShape="0">
                <a:blip r:embed="rId10"/>
                <a:stretch>
                  <a:fillRect l="-5102" t="-18605" r="-2041" b="-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3432" y="6079449"/>
                <a:ext cx="4178580" cy="229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𝑒𝑑</m:t>
                          </m:r>
                        </m:sup>
                      </m:sSub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𝑒𝑑</m:t>
                          </m:r>
                        </m:sup>
                      </m:sSub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6079449"/>
                <a:ext cx="4178580" cy="229871"/>
              </a:xfrm>
              <a:prstGeom prst="rect">
                <a:avLst/>
              </a:prstGeom>
              <a:blipFill rotWithShape="0">
                <a:blip r:embed="rId1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89200" y="5680400"/>
                <a:ext cx="2446760" cy="264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Yes!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RSA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200" y="5680400"/>
                <a:ext cx="2446760" cy="264047"/>
              </a:xfrm>
              <a:prstGeom prst="rect">
                <a:avLst/>
              </a:prstGeom>
              <a:blipFill rotWithShape="0">
                <a:blip r:embed="rId12"/>
                <a:stretch>
                  <a:fillRect l="-5237" t="-18605" b="-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6467934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6467934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169" t="-1538" r="-337" b="-6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169" t="-15603" r="-337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3600682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822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3600682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23" t="-2000" r="-446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23" t="-51515" r="-446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7295482"/>
                  </p:ext>
                </p:extLst>
              </p:nvPr>
            </p:nvGraphicFramePr>
            <p:xfrm>
              <a:off x="7950133" y="5275664"/>
              <a:ext cx="2740455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04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7295482"/>
                  </p:ext>
                </p:extLst>
              </p:nvPr>
            </p:nvGraphicFramePr>
            <p:xfrm>
              <a:off x="7950133" y="5275664"/>
              <a:ext cx="2740455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045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5"/>
                          <a:stretch>
                            <a:fillRect l="-222" t="-2000" r="-444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5"/>
                          <a:stretch>
                            <a:fillRect l="-222" t="-32692" r="-444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2737815" y="6309320"/>
            <a:ext cx="0" cy="1538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sm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351584" y="6456094"/>
            <a:ext cx="86562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RSA correctness</a:t>
            </a:r>
          </a:p>
        </p:txBody>
      </p:sp>
    </p:spTree>
    <p:extLst>
      <p:ext uri="{BB962C8B-B14F-4D97-AF65-F5344CB8AC3E}">
        <p14:creationId xmlns:p14="http://schemas.microsoft.com/office/powerpoint/2010/main" val="2558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682833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682833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38" r="-337" b="-6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603" r="-337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4324550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822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4324550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3" t="-2000" r="-446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3" t="-51515" r="-446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signatures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551707" y="3164675"/>
            <a:ext cx="2021549" cy="19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549973" y="3750043"/>
            <a:ext cx="2023283" cy="23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680" y="3005014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03912" y="3442266"/>
                <a:ext cx="5474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2" y="3442266"/>
                <a:ext cx="54745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8889" r="-444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71427" y="2801756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27" y="2801756"/>
                <a:ext cx="380373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1111" r="-952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53" y="3100016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4094" y="1262737"/>
                <a:ext cx="12017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262737"/>
                <a:ext cx="1201739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761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759737" y="1219649"/>
                <a:ext cx="2340834" cy="44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37" y="1219649"/>
                <a:ext cx="2340834" cy="443198"/>
              </a:xfrm>
              <a:prstGeom prst="rect">
                <a:avLst/>
              </a:prstGeom>
              <a:blipFill rotWithShape="0">
                <a:blip r:embed="rId11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992918" y="1216570"/>
                <a:ext cx="5527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18" y="1216570"/>
                <a:ext cx="55278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4094" y="1743486"/>
                <a:ext cx="12033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743486"/>
                <a:ext cx="1203343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761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/>
          <p:cNvSpPr/>
          <p:nvPr/>
        </p:nvSpPr>
        <p:spPr>
          <a:xfrm rot="5400000">
            <a:off x="2355837" y="589306"/>
            <a:ext cx="135509" cy="1296143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206276" y="2226350"/>
                <a:ext cx="5774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276" y="2226350"/>
                <a:ext cx="577402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247489" y="877243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489" y="877243"/>
                <a:ext cx="476412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035028" y="871785"/>
                <a:ext cx="3674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028" y="871785"/>
                <a:ext cx="367408" cy="3385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207568" y="852974"/>
                <a:ext cx="545342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852974"/>
                <a:ext cx="545342" cy="307776"/>
              </a:xfrm>
              <a:prstGeom prst="rect">
                <a:avLst/>
              </a:prstGeom>
              <a:blipFill rotWithShape="0">
                <a:blip r:embed="rId1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240668" y="2106459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68" y="2106459"/>
                <a:ext cx="476412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759737" y="1711347"/>
                <a:ext cx="3543278" cy="44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37" y="1711347"/>
                <a:ext cx="3543278" cy="443198"/>
              </a:xfrm>
              <a:prstGeom prst="rect">
                <a:avLst/>
              </a:prstGeom>
              <a:blipFill rotWithShape="0">
                <a:blip r:embed="rId1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e 29"/>
          <p:cNvSpPr/>
          <p:nvPr/>
        </p:nvSpPr>
        <p:spPr>
          <a:xfrm rot="16200000">
            <a:off x="2355836" y="1536046"/>
            <a:ext cx="135509" cy="1296138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902419" y="2100504"/>
                <a:ext cx="3674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419" y="2100504"/>
                <a:ext cx="367408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1625628"/>
                  </p:ext>
                </p:extLst>
              </p:nvPr>
            </p:nvGraphicFramePr>
            <p:xfrm>
              <a:off x="668642" y="3006477"/>
              <a:ext cx="2698770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1625628"/>
                  </p:ext>
                </p:extLst>
              </p:nvPr>
            </p:nvGraphicFramePr>
            <p:xfrm>
              <a:off x="668642" y="3006477"/>
              <a:ext cx="2698770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25" t="-2000" r="-450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25" t="-32692" r="-450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45590" y="4348557"/>
                <a:ext cx="17771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590" y="4348557"/>
                <a:ext cx="1777153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2749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77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682833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682833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38" r="-337" b="-6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603" r="-337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signatures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551707" y="3164675"/>
            <a:ext cx="2021549" cy="19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549973" y="3750043"/>
            <a:ext cx="2023283" cy="23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680" y="3005014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03912" y="3442266"/>
                <a:ext cx="5474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2" y="3442266"/>
                <a:ext cx="547458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8889" r="-444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71427" y="2801756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27" y="2801756"/>
                <a:ext cx="380373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1111" r="-952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53" y="3100016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4094" y="1262737"/>
                <a:ext cx="12017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262737"/>
                <a:ext cx="1201739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761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759737" y="1219649"/>
                <a:ext cx="2340834" cy="44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37" y="1219649"/>
                <a:ext cx="2340834" cy="443198"/>
              </a:xfrm>
              <a:prstGeom prst="rect">
                <a:avLst/>
              </a:prstGeom>
              <a:blipFill rotWithShape="0">
                <a:blip r:embed="rId11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992918" y="1216570"/>
                <a:ext cx="5527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18" y="1216570"/>
                <a:ext cx="55278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4094" y="1743486"/>
                <a:ext cx="12033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743486"/>
                <a:ext cx="1203343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761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/>
          <p:cNvSpPr/>
          <p:nvPr/>
        </p:nvSpPr>
        <p:spPr>
          <a:xfrm rot="5400000">
            <a:off x="2355837" y="589306"/>
            <a:ext cx="135509" cy="1296143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206276" y="2226350"/>
                <a:ext cx="5774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276" y="2226350"/>
                <a:ext cx="577402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247489" y="877243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489" y="877243"/>
                <a:ext cx="476412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035028" y="871785"/>
                <a:ext cx="3674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028" y="871785"/>
                <a:ext cx="367408" cy="3385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207568" y="852974"/>
                <a:ext cx="545342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852974"/>
                <a:ext cx="545342" cy="307776"/>
              </a:xfrm>
              <a:prstGeom prst="rect">
                <a:avLst/>
              </a:prstGeom>
              <a:blipFill rotWithShape="0">
                <a:blip r:embed="rId1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240668" y="2106459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68" y="2106459"/>
                <a:ext cx="476412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759737" y="1711347"/>
                <a:ext cx="3543278" cy="44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37" y="1711347"/>
                <a:ext cx="3543278" cy="443198"/>
              </a:xfrm>
              <a:prstGeom prst="rect">
                <a:avLst/>
              </a:prstGeom>
              <a:blipFill rotWithShape="0">
                <a:blip r:embed="rId1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e 29"/>
          <p:cNvSpPr/>
          <p:nvPr/>
        </p:nvSpPr>
        <p:spPr>
          <a:xfrm rot="16200000">
            <a:off x="2355836" y="1536046"/>
            <a:ext cx="135509" cy="1296138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902419" y="2100504"/>
                <a:ext cx="3674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419" y="2100504"/>
                <a:ext cx="367408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45590" y="4348557"/>
                <a:ext cx="17771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590" y="4348557"/>
                <a:ext cx="1777153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2749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9578775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822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9578775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2"/>
                          <a:stretch>
                            <a:fillRect l="-223" t="-2000" r="-446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2"/>
                          <a:stretch>
                            <a:fillRect l="-223" t="-51515" r="-446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0055079"/>
                  </p:ext>
                </p:extLst>
              </p:nvPr>
            </p:nvGraphicFramePr>
            <p:xfrm>
              <a:off x="668642" y="3005014"/>
              <a:ext cx="2698770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0055079"/>
                  </p:ext>
                </p:extLst>
              </p:nvPr>
            </p:nvGraphicFramePr>
            <p:xfrm>
              <a:off x="668642" y="3005014"/>
              <a:ext cx="2698770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25" t="-2000" r="-450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25" t="-32692" r="-450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23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553792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553792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38" r="-337" b="-6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603" r="-337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Hash-then sign paradigm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4094" y="1262737"/>
                <a:ext cx="12017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262737"/>
                <a:ext cx="1201739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761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759737" y="1219649"/>
                <a:ext cx="3049361" cy="44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37" y="1219649"/>
                <a:ext cx="3049361" cy="443198"/>
              </a:xfrm>
              <a:prstGeom prst="rect">
                <a:avLst/>
              </a:prstGeom>
              <a:blipFill rotWithShape="0">
                <a:blip r:embed="rId11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4094" y="1743486"/>
                <a:ext cx="12033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743486"/>
                <a:ext cx="1203343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761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/>
          <p:cNvSpPr/>
          <p:nvPr/>
        </p:nvSpPr>
        <p:spPr>
          <a:xfrm rot="5400000">
            <a:off x="2355837" y="589306"/>
            <a:ext cx="135509" cy="1296143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206276" y="2226350"/>
                <a:ext cx="5774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276" y="2226350"/>
                <a:ext cx="577402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387340" y="877243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340" y="877243"/>
                <a:ext cx="476412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223792" y="871785"/>
                <a:ext cx="3674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2" y="871785"/>
                <a:ext cx="367408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207568" y="852974"/>
                <a:ext cx="545342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852974"/>
                <a:ext cx="545342" cy="307776"/>
              </a:xfrm>
              <a:prstGeom prst="rect">
                <a:avLst/>
              </a:prstGeom>
              <a:blipFill rotWithShape="0">
                <a:blip r:embed="rId1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387340" y="2106459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340" y="2106459"/>
                <a:ext cx="476412" cy="3385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759737" y="1711347"/>
                <a:ext cx="3882986" cy="443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37" y="1711347"/>
                <a:ext cx="3882986" cy="443198"/>
              </a:xfrm>
              <a:prstGeom prst="rect">
                <a:avLst/>
              </a:prstGeom>
              <a:blipFill rotWithShape="0">
                <a:blip r:embed="rId1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e 29"/>
          <p:cNvSpPr/>
          <p:nvPr/>
        </p:nvSpPr>
        <p:spPr>
          <a:xfrm rot="16200000">
            <a:off x="2355836" y="1536046"/>
            <a:ext cx="135509" cy="1296138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16424" y="2100504"/>
                <a:ext cx="3674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24" y="2100504"/>
                <a:ext cx="367408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45590" y="4348557"/>
                <a:ext cx="17771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590" y="4348557"/>
                <a:ext cx="1777153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2749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 flipH="1" flipV="1">
            <a:off x="4551707" y="3164675"/>
            <a:ext cx="2021549" cy="19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49973" y="3750043"/>
            <a:ext cx="2023283" cy="23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680" y="3005014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03912" y="3442266"/>
                <a:ext cx="5474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2" y="3442266"/>
                <a:ext cx="547458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8889" r="-444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71427" y="2801756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27" y="2801756"/>
                <a:ext cx="380373" cy="307777"/>
              </a:xfrm>
              <a:prstGeom prst="rect">
                <a:avLst/>
              </a:prstGeom>
              <a:blipFill rotWithShape="0">
                <a:blip r:embed="rId23"/>
                <a:stretch>
                  <a:fillRect l="-11111" r="-952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53" y="3100016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4995174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822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4995174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6"/>
                          <a:stretch>
                            <a:fillRect l="-223" t="-2000" r="-446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6"/>
                          <a:stretch>
                            <a:fillRect l="-223" t="-51515" r="-446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4790094"/>
                  </p:ext>
                </p:extLst>
              </p:nvPr>
            </p:nvGraphicFramePr>
            <p:xfrm>
              <a:off x="668642" y="3005014"/>
              <a:ext cx="2698770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4790094"/>
                  </p:ext>
                </p:extLst>
              </p:nvPr>
            </p:nvGraphicFramePr>
            <p:xfrm>
              <a:off x="668642" y="3005014"/>
              <a:ext cx="2698770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25" t="-2000" r="-450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25" t="-32692" r="-450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609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 RSA signatures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845578"/>
                  </p:ext>
                </p:extLst>
              </p:nvPr>
            </p:nvGraphicFramePr>
            <p:xfrm>
              <a:off x="911424" y="1494753"/>
              <a:ext cx="4968552" cy="822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80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6359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845578"/>
                  </p:ext>
                </p:extLst>
              </p:nvPr>
            </p:nvGraphicFramePr>
            <p:xfrm>
              <a:off x="911424" y="1494753"/>
              <a:ext cx="4968552" cy="7821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685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3" t="-1667" r="-245" b="-1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163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3" t="-88406" r="-245" b="-15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20355"/>
                  </p:ext>
                </p:extLst>
              </p:nvPr>
            </p:nvGraphicFramePr>
            <p:xfrm>
              <a:off x="923067" y="3212976"/>
              <a:ext cx="6253053" cy="202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530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80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nb-NO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625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Want</a:t>
                          </a:r>
                          <a:r>
                            <a:rPr lang="nb-NO" sz="16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to forge on message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Find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Query</a:t>
                          </a:r>
                          <a:r>
                            <a:rPr lang="nb-NO" sz="16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baseline="0" smtClean="0">
                                      <a:latin typeface="Cambria Math" panose="02040503050406030204" pitchFamily="18" charset="0"/>
                                    </a:rPr>
                                    <m:t>SIGN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baseline="0" smtClean="0">
                                      <a:latin typeface="Cambria Math" panose="02040503050406030204" pitchFamily="18" charset="0"/>
                                    </a:rPr>
                                    <m:t>SIGN</m:t>
                                  </m:r>
                                </m:e>
                                <m:sub>
                                  <m: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unc>
                                    <m:func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nb-NO" sz="1600" b="0" i="0" smtClean="0">
                                          <a:latin typeface="Cambria Math" panose="02040503050406030204" pitchFamily="18" charset="0"/>
                                        </a:rPr>
                                        <m:t>mod</m:t>
                                      </m:r>
                                    </m:fNam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20355"/>
                  </p:ext>
                </p:extLst>
              </p:nvPr>
            </p:nvGraphicFramePr>
            <p:xfrm>
              <a:off x="923067" y="3212976"/>
              <a:ext cx="6253053" cy="202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530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7" t="-1667" r="-195" b="-45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62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7" t="-22344" r="-195" b="-7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3432" y="2582407"/>
                <a:ext cx="1601592" cy="31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2582407"/>
                <a:ext cx="1601592" cy="312843"/>
              </a:xfrm>
              <a:prstGeom prst="rect">
                <a:avLst/>
              </a:prstGeom>
              <a:blipFill rotWithShape="0">
                <a:blip r:embed="rId5"/>
                <a:stretch>
                  <a:fillRect l="-1901" t="-1961" r="-760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55640" y="2631203"/>
                <a:ext cx="2315570" cy="264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No!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RSA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2631203"/>
                <a:ext cx="2315570" cy="264047"/>
              </a:xfrm>
              <a:prstGeom prst="rect">
                <a:avLst/>
              </a:prstGeom>
              <a:blipFill rotWithShape="0">
                <a:blip r:embed="rId6"/>
                <a:stretch>
                  <a:fillRect l="-5263" t="-18605" r="-2105" b="-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3432" y="5638607"/>
                <a:ext cx="2270686" cy="31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5638607"/>
                <a:ext cx="2270686" cy="312843"/>
              </a:xfrm>
              <a:prstGeom prst="rect">
                <a:avLst/>
              </a:prstGeom>
              <a:blipFill rotWithShape="0">
                <a:blip r:embed="rId7"/>
                <a:stretch>
                  <a:fillRect t="-1961" r="-26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8002" y="6091081"/>
                <a:ext cx="3722494" cy="229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func>
                        <m:func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02" y="6091081"/>
                <a:ext cx="3722494" cy="229871"/>
              </a:xfrm>
              <a:prstGeom prst="rect">
                <a:avLst/>
              </a:prstGeom>
              <a:blipFill rotWithShape="0"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01571" y="5702390"/>
                <a:ext cx="2360518" cy="271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600" dirty="0" smtClean="0"/>
                  <a:t>No!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RSA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571" y="5702390"/>
                <a:ext cx="2360518" cy="271613"/>
              </a:xfrm>
              <a:prstGeom prst="rect">
                <a:avLst/>
              </a:prstGeom>
              <a:blipFill rotWithShape="0">
                <a:blip r:embed="rId9"/>
                <a:stretch>
                  <a:fillRect l="-5426" t="-13333" r="-1809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 bwMode="auto">
          <a:xfrm>
            <a:off x="4799856" y="4305192"/>
            <a:ext cx="984043" cy="10424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5519936" y="5369868"/>
            <a:ext cx="102431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Hard to find!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996246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996246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169" t="-1538" r="-337" b="-6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169" t="-15603" r="-337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812982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822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812982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23" t="-2000" r="-446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23" t="-51515" r="-446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136432"/>
                  </p:ext>
                </p:extLst>
              </p:nvPr>
            </p:nvGraphicFramePr>
            <p:xfrm>
              <a:off x="7965413" y="5274478"/>
              <a:ext cx="2725175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136432"/>
                  </p:ext>
                </p:extLst>
              </p:nvPr>
            </p:nvGraphicFramePr>
            <p:xfrm>
              <a:off x="7965413" y="5274478"/>
              <a:ext cx="2725175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223" t="-2000" r="-446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223" t="-32692" r="-446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0621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 RSA – security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Factoring + RSA-problem must be hard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What are the requirements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Must be collision-resistant: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⟹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05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Is this enough?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Unknown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However, if we assume that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perfect* </a:t>
                </a:r>
                <a:r>
                  <a:rPr lang="en-US" dirty="0" smtClean="0"/>
                  <a:t>then  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531813" lvl="1" indent="0"/>
                <a:endParaRPr lang="en-US" sz="1200" dirty="0" smtClean="0"/>
              </a:p>
              <a:p>
                <a:pPr marL="531813" lvl="1" indent="0"/>
                <a:r>
                  <a:rPr lang="en-US" sz="1200" dirty="0" smtClean="0"/>
                  <a:t>*Perfect = </a:t>
                </a:r>
                <a:r>
                  <a:rPr lang="en-US" sz="1200" dirty="0" smtClean="0">
                    <a:hlinkClick r:id="rId2"/>
                  </a:rPr>
                  <a:t>random oracle</a:t>
                </a:r>
                <a:endParaRPr lang="en-US" sz="105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 t="-602" b="-9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/>
              <p:cNvSpPr txBox="1">
                <a:spLocks/>
              </p:cNvSpPr>
              <p:nvPr/>
            </p:nvSpPr>
            <p:spPr bwMode="auto">
              <a:xfrm>
                <a:off x="946031" y="4312396"/>
                <a:ext cx="6696744" cy="162127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 smtClean="0"/>
                  <a:t>Theorem: </a:t>
                </a:r>
                <a:r>
                  <a:rPr lang="nb-NO" sz="1600" dirty="0" smtClean="0"/>
                  <a:t>For </a:t>
                </a:r>
                <a:r>
                  <a:rPr lang="nb-NO" sz="1600" i="1" dirty="0" smtClean="0"/>
                  <a:t>any</a:t>
                </a:r>
                <a:r>
                  <a:rPr lang="nb-NO" sz="1600" dirty="0" smtClean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sz="1600" b="0" dirty="0" smtClean="0"/>
                  <a:t> against hashed RSA making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600" b="0" i="0" dirty="0" smtClean="0">
                            <a:latin typeface="Cambria Math" panose="02040503050406030204" pitchFamily="18" charset="0"/>
                          </a:rPr>
                          <m:t>SIGN</m:t>
                        </m:r>
                      </m:e>
                      <m:sub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nb-NO" sz="1600" b="0" dirty="0" smtClean="0"/>
                  <a:t> queries, there is an algorithm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 smtClean="0"/>
                  <a:t> solving the RSA-problem:</a:t>
                </a:r>
              </a:p>
              <a:p>
                <a:pPr indent="0">
                  <a:spcBef>
                    <a:spcPct val="0"/>
                  </a:spcBef>
                </a:pPr>
                <a:endParaRPr lang="nb-NO" sz="1200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RSA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RSA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r>
                  <a:rPr lang="nb-NO" sz="1600" dirty="0" smtClean="0"/>
                  <a:t/>
                </a:r>
                <a:br>
                  <a:rPr lang="nb-NO" sz="1600" dirty="0" smtClean="0"/>
                </a:br>
                <a:endParaRPr lang="en-US" sz="1600" dirty="0" smtClean="0"/>
              </a:p>
              <a:p>
                <a:pPr indent="0">
                  <a:spcBef>
                    <a:spcPct val="0"/>
                  </a:spcBef>
                </a:pPr>
                <a:endParaRPr lang="en-US" sz="1000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en-US" sz="1600" dirty="0" smtClean="0"/>
                  <a:t>where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 smtClean="0"/>
                  <a:t> is assumed perfect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031" y="4312396"/>
                <a:ext cx="6696744" cy="162127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018952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018952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69" t="-1538" r="-337" b="-6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69" t="-15603" r="-337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891489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822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891489"/>
                  </p:ext>
                </p:extLst>
              </p:nvPr>
            </p:nvGraphicFramePr>
            <p:xfrm>
              <a:off x="7965413" y="4219808"/>
              <a:ext cx="2725175" cy="903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23" t="-2000" r="-446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23" t="-51515" r="-446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8172591"/>
                  </p:ext>
                </p:extLst>
              </p:nvPr>
            </p:nvGraphicFramePr>
            <p:xfrm>
              <a:off x="7965413" y="5274478"/>
              <a:ext cx="2725175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8172591"/>
                  </p:ext>
                </p:extLst>
              </p:nvPr>
            </p:nvGraphicFramePr>
            <p:xfrm>
              <a:off x="7965413" y="5274478"/>
              <a:ext cx="2725175" cy="124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3" t="-2000" r="-446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3" t="-32692" r="-446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475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07568" y="4005064"/>
            <a:ext cx="8748178" cy="1776412"/>
          </a:xfrm>
        </p:spPr>
        <p:txBody>
          <a:bodyPr/>
          <a:lstStyle/>
          <a:p>
            <a:r>
              <a:rPr lang="en-US" sz="3600" b="1" dirty="0" smtClean="0"/>
              <a:t>Discrete logarithm based signatures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4638" y="6386513"/>
            <a:ext cx="487362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Discrete-log-based signatures: </a:t>
            </a:r>
            <a:r>
              <a:rPr lang="en-US" dirty="0" err="1" smtClean="0"/>
              <a:t>Schnorr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634587"/>
                  </p:ext>
                </p:extLst>
              </p:nvPr>
            </p:nvGraphicFramePr>
            <p:xfrm>
              <a:off x="7968117" y="1512139"/>
              <a:ext cx="2808403" cy="1176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590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193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1…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𝐵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𝐵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634587"/>
                  </p:ext>
                </p:extLst>
              </p:nvPr>
            </p:nvGraphicFramePr>
            <p:xfrm>
              <a:off x="7968117" y="1512139"/>
              <a:ext cx="2808403" cy="1176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7" t="-2000" r="-434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8719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7" t="-35417" r="-434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7926860"/>
                  </p:ext>
                </p:extLst>
              </p:nvPr>
            </p:nvGraphicFramePr>
            <p:xfrm>
              <a:off x="7968117" y="3136073"/>
              <a:ext cx="2808403" cy="15510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9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1…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−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𝑝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7926860"/>
                  </p:ext>
                </p:extLst>
              </p:nvPr>
            </p:nvGraphicFramePr>
            <p:xfrm>
              <a:off x="7968117" y="3136073"/>
              <a:ext cx="2808403" cy="15510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7" t="-2000" r="-434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462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7" t="-24878" r="-434" b="-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3484069"/>
                  </p:ext>
                </p:extLst>
              </p:nvPr>
            </p:nvGraphicFramePr>
            <p:xfrm>
              <a:off x="927257" y="2770705"/>
              <a:ext cx="2442763" cy="17075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2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solidFill>
                                <a:sysClr val="windowText" lastClr="000000"/>
                              </a:solidFill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3484069"/>
                  </p:ext>
                </p:extLst>
              </p:nvPr>
            </p:nvGraphicFramePr>
            <p:xfrm>
              <a:off x="927257" y="2770705"/>
              <a:ext cx="2442763" cy="17075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276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49" t="-1818" r="-499" b="-42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753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49" t="-24779" r="-499" b="-44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 flipV="1">
            <a:off x="4551707" y="2891964"/>
            <a:ext cx="2021549" cy="19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549973" y="3477332"/>
            <a:ext cx="2023283" cy="23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680" y="27323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03912" y="3169555"/>
                <a:ext cx="5474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2" y="3169555"/>
                <a:ext cx="54745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8889" r="-444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71427" y="2529045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27" y="2529045"/>
                <a:ext cx="380373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175" r="-952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74963" y="5688313"/>
                <a:ext cx="1580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963" y="5688313"/>
                <a:ext cx="1580677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711624" y="5688313"/>
                <a:ext cx="1611438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5688313"/>
                <a:ext cx="1611438" cy="404983"/>
              </a:xfrm>
              <a:prstGeom prst="rect">
                <a:avLst/>
              </a:prstGeom>
              <a:blipFill rotWithShape="0">
                <a:blip r:embed="rId21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94917" y="5688313"/>
                <a:ext cx="2070933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917" y="5688313"/>
                <a:ext cx="2070933" cy="404983"/>
              </a:xfrm>
              <a:prstGeom prst="rect">
                <a:avLst/>
              </a:prstGeom>
              <a:blipFill rotWithShape="0">
                <a:blip r:embed="rId22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086375" y="5688312"/>
                <a:ext cx="2070118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375" y="5688312"/>
                <a:ext cx="2070118" cy="404983"/>
              </a:xfrm>
              <a:prstGeom prst="rect">
                <a:avLst/>
              </a:prstGeom>
              <a:blipFill rotWithShape="0">
                <a:blip r:embed="rId2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944632" y="5684394"/>
                <a:ext cx="1391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632" y="5684394"/>
                <a:ext cx="1391728" cy="369332"/>
              </a:xfrm>
              <a:prstGeom prst="rect">
                <a:avLst/>
              </a:prstGeom>
              <a:blipFill rotWithShape="0">
                <a:blip r:embed="rId2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39586" y="5682170"/>
                <a:ext cx="1729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586" y="5682170"/>
                <a:ext cx="1729833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4094" y="5027919"/>
                <a:ext cx="6184677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Correctness:</a:t>
                </a: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5027919"/>
                <a:ext cx="6184677" cy="439736"/>
              </a:xfrm>
              <a:prstGeom prst="rect">
                <a:avLst/>
              </a:prstGeom>
              <a:blipFill rotWithShape="0">
                <a:blip r:embed="rId26"/>
                <a:stretch>
                  <a:fillRect l="-1085" t="-4167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4655840" y="1645831"/>
                <a:ext cx="2021772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1645831"/>
                <a:ext cx="2021772" cy="298415"/>
              </a:xfrm>
              <a:prstGeom prst="rect">
                <a:avLst/>
              </a:prstGeom>
              <a:blipFill>
                <a:blip r:embed="rId27"/>
                <a:stretch>
                  <a:fillRect l="-2115" r="-906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61405" y="1297957"/>
                <a:ext cx="832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405" y="1297957"/>
                <a:ext cx="832471" cy="276999"/>
              </a:xfrm>
              <a:prstGeom prst="rect">
                <a:avLst/>
              </a:prstGeom>
              <a:blipFill rotWithShape="0">
                <a:blip r:embed="rId28"/>
                <a:stretch>
                  <a:fillRect l="-588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70" y="2919908"/>
            <a:ext cx="429815" cy="8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41859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06635">
            <a:off x="9835394" y="4019698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(Key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Discrete-log-based signatures: </a:t>
            </a:r>
            <a:r>
              <a:rPr lang="en-US" dirty="0" err="1" smtClean="0"/>
              <a:t>Schnorr</a:t>
            </a:r>
            <a:r>
              <a:rPr lang="en-US" dirty="0" smtClean="0"/>
              <a:t> – security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3484069"/>
                  </p:ext>
                </p:extLst>
              </p:nvPr>
            </p:nvGraphicFramePr>
            <p:xfrm>
              <a:off x="927257" y="2770705"/>
              <a:ext cx="2442763" cy="17075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2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solidFill>
                                <a:sysClr val="windowText" lastClr="000000"/>
                              </a:solidFill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3484069"/>
                  </p:ext>
                </p:extLst>
              </p:nvPr>
            </p:nvGraphicFramePr>
            <p:xfrm>
              <a:off x="927257" y="2770705"/>
              <a:ext cx="2442763" cy="17075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276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49" t="-1818" r="-499" b="-42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753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49" t="-24779" r="-499" b="-44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 flipV="1">
            <a:off x="4551707" y="2891964"/>
            <a:ext cx="2021549" cy="19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549973" y="3477332"/>
            <a:ext cx="2023283" cy="23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680" y="27323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03912" y="3169555"/>
                <a:ext cx="5474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2" y="3169555"/>
                <a:ext cx="547458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8889" r="-444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71427" y="2529045"/>
                <a:ext cx="3803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27" y="2529045"/>
                <a:ext cx="380373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175" r="-952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>
                <a:off x="551384" y="4728196"/>
                <a:ext cx="7216583" cy="180320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tabLst/>
                </a:pPr>
                <a:r>
                  <a:rPr lang="nb-NO" sz="2000" b="1" dirty="0" smtClean="0"/>
                  <a:t>Security: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DLOG must be hard 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must be collision-resistant, one-way, etc.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1">
                      <a:lumMod val="95000"/>
                      <a:lumOff val="5000"/>
                    </a:schemeClr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must be picked new </a:t>
                </a:r>
                <a:r>
                  <a:rPr lang="en-US" i="1" dirty="0" smtClean="0"/>
                  <a:t>every time</a:t>
                </a:r>
                <a:r>
                  <a:rPr lang="en-US" dirty="0" smtClean="0"/>
                  <a:t>!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1">
                      <a:lumMod val="95000"/>
                      <a:lumOff val="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Attacker must essentially solve</a:t>
                </a:r>
                <a:br>
                  <a:rPr lang="en-US" dirty="0" smtClean="0"/>
                </a:br>
                <a:r>
                  <a:rPr lang="en-US" sz="900" dirty="0" smtClean="0"/>
                  <a:t> 	      </a:t>
                </a:r>
                <a:br>
                  <a:rPr lang="en-US" sz="900" dirty="0" smtClean="0"/>
                </a:b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 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⟺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384" y="4728196"/>
                <a:ext cx="7216583" cy="1803205"/>
              </a:xfrm>
              <a:prstGeom prst="rect">
                <a:avLst/>
              </a:prstGeom>
              <a:blipFill rotWithShape="0">
                <a:blip r:embed="rId10"/>
                <a:stretch>
                  <a:fillRect l="-845" t="-1695" b="-8136"/>
                </a:stretch>
              </a:blip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91944" y="5553104"/>
                <a:ext cx="15806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5553104"/>
                <a:ext cx="1580677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15465" y="5677650"/>
                <a:ext cx="42048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⟹ 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)−(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465" y="5677650"/>
                <a:ext cx="420480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227309" y="5678154"/>
                <a:ext cx="15859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309" y="5678154"/>
                <a:ext cx="158592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15465" y="6084004"/>
                <a:ext cx="3933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465" y="6084004"/>
                <a:ext cx="3933298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769641"/>
                  </p:ext>
                </p:extLst>
              </p:nvPr>
            </p:nvGraphicFramePr>
            <p:xfrm>
              <a:off x="7968117" y="1512139"/>
              <a:ext cx="2808403" cy="1176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590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193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1…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𝐵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𝐵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769641"/>
                  </p:ext>
                </p:extLst>
              </p:nvPr>
            </p:nvGraphicFramePr>
            <p:xfrm>
              <a:off x="7968117" y="1512139"/>
              <a:ext cx="2808403" cy="1176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5"/>
                          <a:stretch>
                            <a:fillRect l="-217" t="-2000" r="-434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8719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5"/>
                          <a:stretch>
                            <a:fillRect l="-217" t="-35417" r="-434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0981971"/>
                  </p:ext>
                </p:extLst>
              </p:nvPr>
            </p:nvGraphicFramePr>
            <p:xfrm>
              <a:off x="7968117" y="3136073"/>
              <a:ext cx="2808403" cy="15510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9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1…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−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𝑝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0981971"/>
                  </p:ext>
                </p:extLst>
              </p:nvPr>
            </p:nvGraphicFramePr>
            <p:xfrm>
              <a:off x="7968117" y="3136073"/>
              <a:ext cx="2808403" cy="15510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217" t="-2000" r="-434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462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217" t="-24878" r="-434" b="-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4655840" y="1645831"/>
                <a:ext cx="2021772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1645831"/>
                <a:ext cx="2021772" cy="298415"/>
              </a:xfrm>
              <a:prstGeom prst="rect">
                <a:avLst/>
              </a:prstGeom>
              <a:blipFill>
                <a:blip r:embed="rId17"/>
                <a:stretch>
                  <a:fillRect l="-2115" r="-906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61405" y="1297957"/>
                <a:ext cx="832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405" y="1297957"/>
                <a:ext cx="832471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588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70" y="2919908"/>
            <a:ext cx="429815" cy="8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Discrete-log-based signatures: (EC)DSA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Schnorr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Elegant design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Has formal security proof (based on DLOG problem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assumed perfect)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Patented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(EC)DSA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N</a:t>
                </a:r>
                <a:r>
                  <a:rPr lang="en-US" dirty="0" smtClean="0"/>
                  <a:t>on-patented alternative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Derived from </a:t>
                </a:r>
                <a:r>
                  <a:rPr lang="en-US" dirty="0" err="1" smtClean="0"/>
                  <a:t>ElGamal</a:t>
                </a:r>
                <a:r>
                  <a:rPr lang="en-US" dirty="0" smtClean="0"/>
                  <a:t>-based signature scheme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More complicated design than </a:t>
                </a:r>
                <a:r>
                  <a:rPr lang="en-US" dirty="0" err="1" smtClean="0"/>
                  <a:t>Schnorr</a:t>
                </a: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 security proof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Standardized by NIST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Very widely used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Same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-reuse problem as </a:t>
                </a:r>
                <a:r>
                  <a:rPr lang="en-US" dirty="0" err="1" smtClean="0"/>
                  <a:t>Schnorr</a:t>
                </a:r>
                <a:r>
                  <a:rPr lang="en-US" dirty="0" smtClean="0"/>
                  <a:t>: leaks long-term signing key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Broke all </a:t>
                </a:r>
                <a:r>
                  <a:rPr lang="en-US" dirty="0" err="1" smtClean="0"/>
                  <a:t>Playstations</a:t>
                </a:r>
                <a:r>
                  <a:rPr lang="en-US" dirty="0" smtClean="0"/>
                  <a:t> 3's produced by Sony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7648" y="5081588"/>
            <a:ext cx="7751762" cy="1776412"/>
          </a:xfrm>
        </p:spPr>
        <p:txBody>
          <a:bodyPr/>
          <a:lstStyle/>
          <a:p>
            <a:r>
              <a:rPr lang="en-US" sz="3600" b="1" dirty="0" smtClean="0"/>
              <a:t>Public-key infrastructure (PKI)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4638" y="6386513"/>
            <a:ext cx="487362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 descr="'Blue-Green’ infrastructure works for Sighthi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700808"/>
            <a:ext cx="59317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identities?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3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045194" y="2008079"/>
            <a:ext cx="8111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dirty="0" smtClean="0"/>
              <a:t>"Alice",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6182" y="2519209"/>
            <a:ext cx="7101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dirty="0" smtClean="0"/>
              <a:t>"Bob",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58835" y="4515514"/>
                <a:ext cx="9882577" cy="1021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There are many Alice's and many Bob's</a:t>
                </a:r>
              </a:p>
              <a:p>
                <a:endParaRPr lang="en-US" sz="2000" dirty="0" smtClean="0"/>
              </a:p>
              <a:p>
                <a:r>
                  <a:rPr lang="en-US" sz="2000" dirty="0"/>
                  <a:t>H</a:t>
                </a:r>
                <a:r>
                  <a:rPr lang="en-US" sz="2000" dirty="0" smtClean="0"/>
                  <a:t>ow do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2000" dirty="0" smtClean="0"/>
                  <a:t> belongs to </a:t>
                </a:r>
                <a:r>
                  <a:rPr lang="en-US" sz="2000" i="1" dirty="0" smtClean="0"/>
                  <a:t>this</a:t>
                </a:r>
                <a:r>
                  <a:rPr lang="en-US" sz="2000" dirty="0" smtClean="0"/>
                  <a:t> particular Alice,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000" dirty="0" smtClean="0"/>
                  <a:t> to this particular Bob?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5" y="4515514"/>
                <a:ext cx="9882577" cy="1021177"/>
              </a:xfrm>
              <a:prstGeom prst="rect">
                <a:avLst/>
              </a:prstGeom>
              <a:blipFill rotWithShape="0">
                <a:blip r:embed="rId9"/>
                <a:stretch>
                  <a:fillRect l="-679" t="-2994" r="-62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58835" y="5805264"/>
            <a:ext cx="4201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to </a:t>
            </a:r>
            <a:r>
              <a:rPr lang="en-US" sz="2000" b="1" dirty="0" smtClean="0"/>
              <a:t>bind</a:t>
            </a:r>
            <a:r>
              <a:rPr lang="en-US" sz="2000" dirty="0" smtClean="0"/>
              <a:t> public keys to entities</a:t>
            </a:r>
          </a:p>
        </p:txBody>
      </p:sp>
    </p:spTree>
    <p:extLst>
      <p:ext uri="{BB962C8B-B14F-4D97-AF65-F5344CB8AC3E}">
        <p14:creationId xmlns:p14="http://schemas.microsoft.com/office/powerpoint/2010/main" val="40618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 on the internet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045194" y="2008079"/>
            <a:ext cx="8111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dirty="0" smtClean="0"/>
              <a:t>"Alice",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12224" y="1628800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290970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</a:t>
            </a:r>
            <a:endParaRPr lang="en-US" sz="1600" b="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56490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www.bob.com,</a:t>
            </a:r>
            <a:endParaRPr lang="en-US" sz="1600" b="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146182" y="2519209"/>
            <a:ext cx="7101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dirty="0" smtClean="0"/>
              <a:t>"Bob",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1783906"/>
            <a:ext cx="834842" cy="70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8835" y="4515514"/>
                <a:ext cx="9882577" cy="1021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There are many Alice's and many Bob's</a:t>
                </a:r>
              </a:p>
              <a:p>
                <a:endParaRPr lang="en-US" sz="2000" dirty="0" smtClean="0"/>
              </a:p>
              <a:p>
                <a:r>
                  <a:rPr lang="en-US" sz="2000" dirty="0"/>
                  <a:t>H</a:t>
                </a:r>
                <a:r>
                  <a:rPr lang="en-US" sz="2000" dirty="0" smtClean="0"/>
                  <a:t>ow do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2000" dirty="0" smtClean="0"/>
                  <a:t> belongs to </a:t>
                </a:r>
                <a:r>
                  <a:rPr lang="en-US" sz="2000" i="1" dirty="0" smtClean="0"/>
                  <a:t>this</a:t>
                </a:r>
                <a:r>
                  <a:rPr lang="en-US" sz="2000" dirty="0" smtClean="0"/>
                  <a:t> particular Alice,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000" dirty="0" smtClean="0"/>
                  <a:t> to this particular Bob?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5" y="4515514"/>
                <a:ext cx="9882577" cy="1021177"/>
              </a:xfrm>
              <a:prstGeom prst="rect">
                <a:avLst/>
              </a:prstGeom>
              <a:blipFill rotWithShape="0">
                <a:blip r:embed="rId11"/>
                <a:stretch>
                  <a:fillRect l="-679" t="-2994" r="-62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58835" y="5805264"/>
            <a:ext cx="4201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to </a:t>
            </a:r>
            <a:r>
              <a:rPr lang="en-US" sz="2000" b="1" dirty="0" smtClean="0"/>
              <a:t>bind</a:t>
            </a:r>
            <a:r>
              <a:rPr lang="en-US" sz="2000" dirty="0" smtClean="0"/>
              <a:t> public keys to entities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43872" y="5805264"/>
            <a:ext cx="6389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–  on the internet: bind public keys to </a:t>
            </a:r>
            <a:r>
              <a:rPr lang="en-US" sz="2000" b="1" dirty="0" smtClean="0"/>
              <a:t>domain names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72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 on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3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blipFill rotWithShape="0">
                <a:blip r:embed="rId4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5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224" y="1628800"/>
            <a:ext cx="937317" cy="12942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44474" y="1290970"/>
            <a:ext cx="12405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www.evil.com</a:t>
            </a:r>
            <a:endParaRPr lang="en-US" sz="1600" b="0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8414" y="256490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www.bob.com,</a:t>
            </a:r>
            <a:endParaRPr lang="en-US" sz="1600" b="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1783906"/>
            <a:ext cx="834842" cy="70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8835" y="4515514"/>
                <a:ext cx="9882577" cy="1021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There are many Alice's and many Bob's</a:t>
                </a:r>
              </a:p>
              <a:p>
                <a:endParaRPr lang="en-US" sz="2000" dirty="0" smtClean="0"/>
              </a:p>
              <a:p>
                <a:r>
                  <a:rPr lang="en-US" sz="2000" dirty="0"/>
                  <a:t>H</a:t>
                </a:r>
                <a:r>
                  <a:rPr lang="en-US" sz="2000" dirty="0" smtClean="0"/>
                  <a:t>ow do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2000" dirty="0" smtClean="0"/>
                  <a:t> belongs to </a:t>
                </a:r>
                <a:r>
                  <a:rPr lang="en-US" sz="2000" i="1" dirty="0" smtClean="0"/>
                  <a:t>this</a:t>
                </a:r>
                <a:r>
                  <a:rPr lang="en-US" sz="2000" dirty="0" smtClean="0"/>
                  <a:t> particular Alice,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000" dirty="0" smtClean="0"/>
                  <a:t> to this particular Bob?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5" y="4515514"/>
                <a:ext cx="9882577" cy="1021177"/>
              </a:xfrm>
              <a:prstGeom prst="rect">
                <a:avLst/>
              </a:prstGeom>
              <a:blipFill rotWithShape="0">
                <a:blip r:embed="rId8"/>
                <a:stretch>
                  <a:fillRect l="-679" t="-2994" r="-62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58835" y="5805264"/>
            <a:ext cx="4201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to </a:t>
            </a:r>
            <a:r>
              <a:rPr lang="en-US" sz="2000" b="1" dirty="0" smtClean="0"/>
              <a:t>bind</a:t>
            </a:r>
            <a:r>
              <a:rPr lang="en-US" sz="2000" dirty="0" smtClean="0"/>
              <a:t> public keys to entities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43872" y="5805264"/>
            <a:ext cx="6389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–  on the internet: bind public keys to </a:t>
            </a:r>
            <a:r>
              <a:rPr lang="en-US" sz="2000" b="1" dirty="0" smtClean="0"/>
              <a:t>domain names</a:t>
            </a:r>
            <a:r>
              <a:rPr lang="en-US" sz="2000" dirty="0" smtClean="0"/>
              <a:t>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1215" y="2028390"/>
            <a:ext cx="783945" cy="667334"/>
          </a:xfrm>
          <a:prstGeom prst="rect">
            <a:avLst/>
          </a:prstGeom>
          <a:scene3d>
            <a:camera prst="orthographicFront">
              <a:rot lat="19800000" lon="2400000" rev="0"/>
            </a:camera>
            <a:lightRig rig="threePt" dir="t"/>
          </a:scene3d>
        </p:spPr>
      </p:pic>
      <p:sp>
        <p:nvSpPr>
          <p:cNvPr id="27" name="Left Brace 26"/>
          <p:cNvSpPr/>
          <p:nvPr/>
        </p:nvSpPr>
        <p:spPr>
          <a:xfrm rot="16200000">
            <a:off x="5362883" y="2153347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34949" y="3100369"/>
            <a:ext cx="3265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need proof these belong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238052" y="3037739"/>
                <a:ext cx="1458348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052" y="3037739"/>
                <a:ext cx="1458348" cy="3912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31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1613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key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1961258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1258"/>
                <a:ext cx="364202" cy="307777"/>
              </a:xfrm>
              <a:prstGeom prst="rect">
                <a:avLst/>
              </a:prstGeom>
              <a:blipFill>
                <a:blip r:embed="rId4"/>
                <a:stretch>
                  <a:fillRect l="-15254" r="-169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489827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89827"/>
                <a:ext cx="1230618" cy="313291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81501" y="2851257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19600" y="234960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1955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1955"/>
                <a:ext cx="1021433" cy="313291"/>
              </a:xfrm>
              <a:prstGeom prst="rect">
                <a:avLst/>
              </a:prstGeom>
              <a:blipFill>
                <a:blip r:embed="rId6"/>
                <a:stretch>
                  <a:fillRect l="-4762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14927" y="3641955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927" y="3641955"/>
                <a:ext cx="1021433" cy="313291"/>
              </a:xfrm>
              <a:prstGeom prst="rect">
                <a:avLst/>
              </a:prstGeom>
              <a:blipFill>
                <a:blip r:embed="rId7"/>
                <a:stretch>
                  <a:fillRect l="-5357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12224" y="1625731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287901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</a:t>
            </a:r>
            <a:endParaRPr lang="en-US" sz="1600" b="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561835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www.bob.com,</a:t>
            </a:r>
            <a:endParaRPr lang="en-US" sz="1600" b="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1780837"/>
            <a:ext cx="834842" cy="702710"/>
          </a:xfrm>
          <a:prstGeom prst="rect">
            <a:avLst/>
          </a:prstGeom>
        </p:spPr>
      </p:pic>
      <p:sp>
        <p:nvSpPr>
          <p:cNvPr id="32" name="Left Brace 31"/>
          <p:cNvSpPr/>
          <p:nvPr/>
        </p:nvSpPr>
        <p:spPr>
          <a:xfrm rot="16200000">
            <a:off x="5362883" y="2151330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6888" y="3065890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8" y="3065890"/>
                <a:ext cx="227498" cy="307777"/>
              </a:xfrm>
              <a:prstGeom prst="rect">
                <a:avLst/>
              </a:prstGeom>
              <a:blipFill>
                <a:blip r:embed="rId10"/>
                <a:stretch>
                  <a:fillRect l="-10526" r="-1052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91578" y="2517561"/>
                <a:ext cx="5965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78" y="2517561"/>
                <a:ext cx="596510" cy="307777"/>
              </a:xfrm>
              <a:prstGeom prst="rect">
                <a:avLst/>
              </a:prstGeom>
              <a:blipFill>
                <a:blip r:embed="rId11"/>
                <a:stretch>
                  <a:fillRect r="-306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4758" y="1013824"/>
                <a:ext cx="1095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58" y="1013824"/>
                <a:ext cx="1095172" cy="276999"/>
              </a:xfrm>
              <a:prstGeom prst="rect">
                <a:avLst/>
              </a:prstGeom>
              <a:blipFill>
                <a:blip r:embed="rId1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04997" y="3161229"/>
                <a:ext cx="219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if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997" y="3161229"/>
                <a:ext cx="2191626" cy="276999"/>
              </a:xfrm>
              <a:prstGeom prst="rect">
                <a:avLst/>
              </a:prstGeom>
              <a:blipFill>
                <a:blip r:embed="rId13"/>
                <a:stretch>
                  <a:fillRect l="-6389" t="-31111" r="-833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804997" y="4074300"/>
            <a:ext cx="997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abort</a:t>
            </a:r>
            <a:endParaRPr lang="en-US" b="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01350" y="5409491"/>
                <a:ext cx="40037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smtClean="0"/>
                  <a:t>But </a:t>
                </a:r>
                <a:r>
                  <a:rPr lang="nb-NO" sz="2000" dirty="0" err="1" smtClean="0"/>
                  <a:t>why</a:t>
                </a:r>
                <a:r>
                  <a:rPr lang="nb-NO" sz="2000" dirty="0" smtClean="0"/>
                  <a:t> </a:t>
                </a:r>
                <a:r>
                  <a:rPr lang="nb-NO" sz="2000" dirty="0" err="1" smtClean="0"/>
                  <a:t>should</a:t>
                </a:r>
                <a:r>
                  <a:rPr lang="nb-NO" sz="2000" dirty="0" smtClean="0"/>
                  <a:t> </a:t>
                </a:r>
                <a:r>
                  <a:rPr lang="nb-NO" sz="2000" dirty="0" err="1" smtClean="0"/>
                  <a:t>we</a:t>
                </a:r>
                <a:r>
                  <a:rPr lang="nb-NO" sz="2000" dirty="0" smtClean="0"/>
                  <a:t> trust this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/>
                  <a:t>?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350" y="5409491"/>
                <a:ext cx="4003725" cy="400110"/>
              </a:xfrm>
              <a:prstGeom prst="rect">
                <a:avLst/>
              </a:prstGeom>
              <a:blipFill>
                <a:blip r:embed="rId14"/>
                <a:stretch>
                  <a:fillRect l="-1677" t="-6061" r="-61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605075" y="5409491"/>
            <a:ext cx="561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Could have been created by the adversary itself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646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51" grpId="0"/>
      <p:bldP spid="35" grpId="0"/>
      <p:bldP spid="44" grpId="0"/>
      <p:bldP spid="47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certificates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Digital certificate: </a:t>
            </a:r>
            <a:r>
              <a:rPr lang="en-US" dirty="0" smtClean="0"/>
              <a:t>a way of binding a public key to an entity</a:t>
            </a:r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 certificate consists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public key of the 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bunch of information identifying the entity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Name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Address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Occupation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URL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Email-address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Phone number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i="1" dirty="0" smtClean="0"/>
              <a:t>digital signature</a:t>
            </a:r>
            <a:r>
              <a:rPr lang="en-US" dirty="0" smtClean="0"/>
              <a:t> on all the above by a </a:t>
            </a:r>
            <a:r>
              <a:rPr lang="en-US" b="1" dirty="0" smtClean="0"/>
              <a:t>certificate authority (CA)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1412776"/>
            <a:ext cx="1584175" cy="15841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533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certificates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4" y="1746146"/>
            <a:ext cx="2880320" cy="362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99" y="1760285"/>
            <a:ext cx="2869092" cy="3612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484" y="1760285"/>
            <a:ext cx="2869092" cy="3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authorities (CA)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CA: </a:t>
            </a:r>
            <a:r>
              <a:rPr lang="en-US" dirty="0" smtClean="0"/>
              <a:t>an issuer of digital certificates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Acts as a trusted third-party, certifying (i.e., signing) </a:t>
            </a:r>
            <a:br>
              <a:rPr lang="en-US" dirty="0" smtClean="0"/>
            </a:br>
            <a:r>
              <a:rPr lang="en-US" dirty="0" smtClean="0"/>
              <a:t>the public keys of other entities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Verifies the identity of a claimed public-key owner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basis of a </a:t>
            </a:r>
            <a:r>
              <a:rPr lang="en-US" b="1" dirty="0" smtClean="0"/>
              <a:t>public-key infrastructure (PKI)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400256" y="1556792"/>
            <a:ext cx="2592288" cy="2326412"/>
            <a:chOff x="7896200" y="1484784"/>
            <a:chExt cx="2592288" cy="23264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" t="2586" r="49600" b="52183"/>
            <a:stretch/>
          </p:blipFill>
          <p:spPr>
            <a:xfrm>
              <a:off x="7896200" y="1484784"/>
              <a:ext cx="2592288" cy="232641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760296" y="2420888"/>
              <a:ext cx="980052" cy="64807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511119"/>
                </a:avLst>
              </a:prstTxWarp>
              <a:spAutoFit/>
            </a:bodyPr>
            <a:lstStyle/>
            <a:p>
              <a:r>
                <a:rPr lang="en-US" sz="1000" dirty="0" smtClean="0">
                  <a:effectLst>
                    <a:glow rad="63500">
                      <a:srgbClr val="FFFF00">
                        <a:alpha val="40000"/>
                      </a:srgbClr>
                    </a:glow>
                  </a:effectLst>
                  <a:latin typeface="Engravers MT" panose="02090707080505020304" pitchFamily="18" charset="0"/>
                </a:rPr>
                <a:t>Certificate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85696" y="2564904"/>
              <a:ext cx="943282" cy="576064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r>
                <a:rPr lang="en-US" sz="1000" dirty="0" smtClean="0">
                  <a:effectLst>
                    <a:glow rad="63500">
                      <a:srgbClr val="FFFF00">
                        <a:alpha val="40000"/>
                      </a:srgbClr>
                    </a:glow>
                  </a:effectLst>
                  <a:latin typeface="Engravers MT" panose="02090707080505020304" pitchFamily="18" charset="0"/>
                </a:rPr>
                <a:t>  Authority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7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1963244" cy="21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2412" y="4616970"/>
            <a:ext cx="9745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bg1">
                    <a:lumMod val="95000"/>
                  </a:schemeClr>
                </a:solidFill>
              </a:rPr>
              <a:t>Data privacy: </a:t>
            </a:r>
            <a:r>
              <a:rPr lang="nb-NO" sz="2400" dirty="0" smtClean="0">
                <a:solidFill>
                  <a:schemeClr val="bg1">
                    <a:lumMod val="95000"/>
                  </a:schemeClr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integrity: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modify message M</a:t>
            </a:r>
            <a:endParaRPr lang="nb-NO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</a:t>
            </a:r>
            <a:r>
              <a:rPr lang="en-US" sz="2400" b="1" dirty="0" smtClean="0">
                <a:solidFill>
                  <a:schemeClr val="tx2"/>
                </a:solidFill>
              </a:rPr>
              <a:t>authenticity</a:t>
            </a:r>
            <a:r>
              <a:rPr lang="nb-NO" sz="2400" b="1" dirty="0" smtClean="0">
                <a:solidFill>
                  <a:schemeClr val="tx2"/>
                </a:solidFill>
              </a:rPr>
              <a:t>: </a:t>
            </a:r>
            <a:r>
              <a:rPr lang="nb-NO" sz="24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400" b="1" dirty="0" smtClean="0">
                <a:solidFill>
                  <a:schemeClr val="tx2"/>
                </a:solidFill>
              </a:rPr>
              <a:t> </a:t>
            </a:r>
            <a:r>
              <a:rPr lang="nb-NO" sz="2400" dirty="0" smtClean="0">
                <a:solidFill>
                  <a:schemeClr val="tx2"/>
                </a:solidFill>
              </a:rPr>
              <a:t>  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7420131" y="3231546"/>
            <a:ext cx="1800498" cy="21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M'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2057652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/ TLS + PKI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81501" y="319729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19600" y="269564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98799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987994"/>
                <a:ext cx="1021433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4762" t="-1923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14927" y="398799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927" y="3987994"/>
                <a:ext cx="1021433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5357" t="-1923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12224" y="1971770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633940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</a:t>
            </a:r>
            <a:endParaRPr lang="en-US" sz="1600" b="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90787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www.bob.com,</a:t>
            </a:r>
            <a:endParaRPr lang="en-US" sz="1600" b="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2126876"/>
            <a:ext cx="834842" cy="702710"/>
          </a:xfrm>
          <a:prstGeom prst="rect">
            <a:avLst/>
          </a:prstGeom>
        </p:spPr>
      </p:pic>
      <p:pic>
        <p:nvPicPr>
          <p:cNvPr id="31" name="Content Placeholder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43" y="2779098"/>
            <a:ext cx="444827" cy="444827"/>
          </a:xfrm>
          <a:prstGeom prst="rect">
            <a:avLst/>
          </a:prstGeom>
          <a:ln/>
        </p:spPr>
      </p:pic>
      <p:sp>
        <p:nvSpPr>
          <p:cNvPr id="32" name="Left Brace 31"/>
          <p:cNvSpPr/>
          <p:nvPr/>
        </p:nvSpPr>
        <p:spPr>
          <a:xfrm rot="16200000">
            <a:off x="5362883" y="2497369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0526" r="-1052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65663" y="3457112"/>
                <a:ext cx="500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663" y="3457112"/>
                <a:ext cx="500843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6098" r="-243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31" idx="2"/>
          </p:cNvCxnSpPr>
          <p:nvPr/>
        </p:nvCxnSpPr>
        <p:spPr bwMode="auto">
          <a:xfrm flipH="1" flipV="1">
            <a:off x="6645957" y="3223925"/>
            <a:ext cx="43066" cy="2298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35"/>
          <p:cNvSpPr/>
          <p:nvPr/>
        </p:nvSpPr>
        <p:spPr bwMode="auto">
          <a:xfrm>
            <a:off x="5553074" y="3257619"/>
            <a:ext cx="947738" cy="392393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738" h="392393">
                <a:moveTo>
                  <a:pt x="0" y="378620"/>
                </a:moveTo>
                <a:cubicBezTo>
                  <a:pt x="216297" y="404416"/>
                  <a:pt x="480219" y="396478"/>
                  <a:pt x="638175" y="333375"/>
                </a:cubicBezTo>
                <a:cubicBezTo>
                  <a:pt x="796131" y="270272"/>
                  <a:pt x="867172" y="138509"/>
                  <a:pt x="947738" y="0"/>
                </a:cubicBezTo>
              </a:path>
            </a:pathLst>
          </a:cu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38" name="Content Placeholder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17" y="2779733"/>
            <a:ext cx="444827" cy="44482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24194" y="3883198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194" y="3883198"/>
                <a:ext cx="227498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3514" r="-1081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e 39"/>
          <p:cNvSpPr/>
          <p:nvPr/>
        </p:nvSpPr>
        <p:spPr>
          <a:xfrm rot="16200000">
            <a:off x="6648329" y="3631841"/>
            <a:ext cx="135509" cy="461633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70215" y="3883198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15" y="3883198"/>
                <a:ext cx="718402" cy="334194"/>
              </a:xfrm>
              <a:prstGeom prst="rect">
                <a:avLst/>
              </a:prstGeom>
              <a:blipFill rotWithShape="0">
                <a:blip r:embed="rId14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H="1" flipV="1">
            <a:off x="7285030" y="3243672"/>
            <a:ext cx="107114" cy="639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Freeform 45"/>
          <p:cNvSpPr/>
          <p:nvPr/>
        </p:nvSpPr>
        <p:spPr bwMode="auto">
          <a:xfrm>
            <a:off x="6844309" y="3247639"/>
            <a:ext cx="295251" cy="813503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  <a:gd name="connsiteX0" fmla="*/ 0 w 947738"/>
              <a:gd name="connsiteY0" fmla="*/ 378620 h 385843"/>
              <a:gd name="connsiteX1" fmla="*/ 824887 w 947738"/>
              <a:gd name="connsiteY1" fmla="*/ 294457 h 385843"/>
              <a:gd name="connsiteX2" fmla="*/ 947738 w 947738"/>
              <a:gd name="connsiteY2" fmla="*/ 0 h 385843"/>
              <a:gd name="connsiteX0" fmla="*/ 0 w 983643"/>
              <a:gd name="connsiteY0" fmla="*/ 374413 h 381994"/>
              <a:gd name="connsiteX1" fmla="*/ 860792 w 983643"/>
              <a:gd name="connsiteY1" fmla="*/ 294457 h 381994"/>
              <a:gd name="connsiteX2" fmla="*/ 983643 w 983643"/>
              <a:gd name="connsiteY2" fmla="*/ 0 h 381994"/>
              <a:gd name="connsiteX0" fmla="*/ 0 w 983643"/>
              <a:gd name="connsiteY0" fmla="*/ 374413 h 380537"/>
              <a:gd name="connsiteX1" fmla="*/ 882334 w 983643"/>
              <a:gd name="connsiteY1" fmla="*/ 277628 h 380537"/>
              <a:gd name="connsiteX2" fmla="*/ 983643 w 983643"/>
              <a:gd name="connsiteY2" fmla="*/ 0 h 380537"/>
              <a:gd name="connsiteX0" fmla="*/ 0 w 983643"/>
              <a:gd name="connsiteY0" fmla="*/ 372309 h 378409"/>
              <a:gd name="connsiteX1" fmla="*/ 882334 w 983643"/>
              <a:gd name="connsiteY1" fmla="*/ 275524 h 378409"/>
              <a:gd name="connsiteX2" fmla="*/ 983643 w 983643"/>
              <a:gd name="connsiteY2" fmla="*/ 0 h 378409"/>
              <a:gd name="connsiteX0" fmla="*/ 0 w 1010027"/>
              <a:gd name="connsiteY0" fmla="*/ 372309 h 378409"/>
              <a:gd name="connsiteX1" fmla="*/ 882334 w 1010027"/>
              <a:gd name="connsiteY1" fmla="*/ 275524 h 378409"/>
              <a:gd name="connsiteX2" fmla="*/ 983643 w 1010027"/>
              <a:gd name="connsiteY2" fmla="*/ 0 h 378409"/>
              <a:gd name="connsiteX0" fmla="*/ 0 w 1010027"/>
              <a:gd name="connsiteY0" fmla="*/ 374413 h 380391"/>
              <a:gd name="connsiteX1" fmla="*/ 882334 w 1010027"/>
              <a:gd name="connsiteY1" fmla="*/ 275524 h 380391"/>
              <a:gd name="connsiteX2" fmla="*/ 983643 w 1010027"/>
              <a:gd name="connsiteY2" fmla="*/ 0 h 380391"/>
              <a:gd name="connsiteX0" fmla="*/ 0 w 1010027"/>
              <a:gd name="connsiteY0" fmla="*/ 374413 h 374413"/>
              <a:gd name="connsiteX1" fmla="*/ 882334 w 1010027"/>
              <a:gd name="connsiteY1" fmla="*/ 275524 h 374413"/>
              <a:gd name="connsiteX2" fmla="*/ 983643 w 1010027"/>
              <a:gd name="connsiteY2" fmla="*/ 0 h 374413"/>
              <a:gd name="connsiteX0" fmla="*/ 0 w 1031432"/>
              <a:gd name="connsiteY0" fmla="*/ 362843 h 362843"/>
              <a:gd name="connsiteX1" fmla="*/ 882334 w 1031432"/>
              <a:gd name="connsiteY1" fmla="*/ 263954 h 362843"/>
              <a:gd name="connsiteX2" fmla="*/ 1012367 w 1031432"/>
              <a:gd name="connsiteY2" fmla="*/ 0 h 362843"/>
              <a:gd name="connsiteX0" fmla="*/ 0 w 1031432"/>
              <a:gd name="connsiteY0" fmla="*/ 373361 h 373361"/>
              <a:gd name="connsiteX1" fmla="*/ 882334 w 1031432"/>
              <a:gd name="connsiteY1" fmla="*/ 274472 h 373361"/>
              <a:gd name="connsiteX2" fmla="*/ 1012367 w 1031432"/>
              <a:gd name="connsiteY2" fmla="*/ 0 h 373361"/>
              <a:gd name="connsiteX0" fmla="*/ 0 w 950940"/>
              <a:gd name="connsiteY0" fmla="*/ 376166 h 376166"/>
              <a:gd name="connsiteX1" fmla="*/ 882334 w 950940"/>
              <a:gd name="connsiteY1" fmla="*/ 277277 h 376166"/>
              <a:gd name="connsiteX2" fmla="*/ 868744 w 950940"/>
              <a:gd name="connsiteY2" fmla="*/ 0 h 376166"/>
              <a:gd name="connsiteX0" fmla="*/ 0 w 989441"/>
              <a:gd name="connsiteY0" fmla="*/ 376166 h 376166"/>
              <a:gd name="connsiteX1" fmla="*/ 882334 w 989441"/>
              <a:gd name="connsiteY1" fmla="*/ 277277 h 376166"/>
              <a:gd name="connsiteX2" fmla="*/ 868744 w 989441"/>
              <a:gd name="connsiteY2" fmla="*/ 0 h 376166"/>
              <a:gd name="connsiteX0" fmla="*/ 0 w 1007659"/>
              <a:gd name="connsiteY0" fmla="*/ 376166 h 376166"/>
              <a:gd name="connsiteX1" fmla="*/ 882334 w 1007659"/>
              <a:gd name="connsiteY1" fmla="*/ 277277 h 376166"/>
              <a:gd name="connsiteX2" fmla="*/ 868744 w 1007659"/>
              <a:gd name="connsiteY2" fmla="*/ 0 h 376166"/>
              <a:gd name="connsiteX0" fmla="*/ 0 w 1019085"/>
              <a:gd name="connsiteY0" fmla="*/ 376166 h 376166"/>
              <a:gd name="connsiteX1" fmla="*/ 882334 w 1019085"/>
              <a:gd name="connsiteY1" fmla="*/ 277277 h 376166"/>
              <a:gd name="connsiteX2" fmla="*/ 868744 w 1019085"/>
              <a:gd name="connsiteY2" fmla="*/ 0 h 376166"/>
              <a:gd name="connsiteX0" fmla="*/ 0 w 1011434"/>
              <a:gd name="connsiteY0" fmla="*/ 376166 h 376166"/>
              <a:gd name="connsiteX1" fmla="*/ 882334 w 1011434"/>
              <a:gd name="connsiteY1" fmla="*/ 277277 h 376166"/>
              <a:gd name="connsiteX2" fmla="*/ 868744 w 1011434"/>
              <a:gd name="connsiteY2" fmla="*/ 0 h 376166"/>
              <a:gd name="connsiteX0" fmla="*/ 0 w 979615"/>
              <a:gd name="connsiteY0" fmla="*/ 376166 h 376166"/>
              <a:gd name="connsiteX1" fmla="*/ 882334 w 979615"/>
              <a:gd name="connsiteY1" fmla="*/ 277277 h 376166"/>
              <a:gd name="connsiteX2" fmla="*/ 811294 w 979615"/>
              <a:gd name="connsiteY2" fmla="*/ 0 h 376166"/>
              <a:gd name="connsiteX0" fmla="*/ 0 w 1017287"/>
              <a:gd name="connsiteY0" fmla="*/ 376166 h 376166"/>
              <a:gd name="connsiteX1" fmla="*/ 882334 w 1017287"/>
              <a:gd name="connsiteY1" fmla="*/ 277277 h 376166"/>
              <a:gd name="connsiteX2" fmla="*/ 878318 w 1017287"/>
              <a:gd name="connsiteY2" fmla="*/ 0 h 376166"/>
              <a:gd name="connsiteX0" fmla="*/ 0 w 991189"/>
              <a:gd name="connsiteY0" fmla="*/ 376166 h 376166"/>
              <a:gd name="connsiteX1" fmla="*/ 882334 w 991189"/>
              <a:gd name="connsiteY1" fmla="*/ 277277 h 376166"/>
              <a:gd name="connsiteX2" fmla="*/ 878318 w 991189"/>
              <a:gd name="connsiteY2" fmla="*/ 0 h 376166"/>
              <a:gd name="connsiteX0" fmla="*/ 0 w 1235867"/>
              <a:gd name="connsiteY0" fmla="*/ 360739 h 360739"/>
              <a:gd name="connsiteX1" fmla="*/ 1112130 w 1235867"/>
              <a:gd name="connsiteY1" fmla="*/ 277277 h 360739"/>
              <a:gd name="connsiteX2" fmla="*/ 1108114 w 1235867"/>
              <a:gd name="connsiteY2" fmla="*/ 0 h 360739"/>
              <a:gd name="connsiteX0" fmla="*/ 0 w 1153885"/>
              <a:gd name="connsiteY0" fmla="*/ 360739 h 360739"/>
              <a:gd name="connsiteX1" fmla="*/ 824885 w 1153885"/>
              <a:gd name="connsiteY1" fmla="*/ 270265 h 360739"/>
              <a:gd name="connsiteX2" fmla="*/ 1108114 w 1153885"/>
              <a:gd name="connsiteY2" fmla="*/ 0 h 360739"/>
              <a:gd name="connsiteX0" fmla="*/ 0 w 972802"/>
              <a:gd name="connsiteY0" fmla="*/ 359337 h 359337"/>
              <a:gd name="connsiteX1" fmla="*/ 824885 w 972802"/>
              <a:gd name="connsiteY1" fmla="*/ 268863 h 359337"/>
              <a:gd name="connsiteX2" fmla="*/ 887892 w 972802"/>
              <a:gd name="connsiteY2" fmla="*/ 0 h 359337"/>
              <a:gd name="connsiteX0" fmla="*/ 0 w 917600"/>
              <a:gd name="connsiteY0" fmla="*/ 359337 h 359337"/>
              <a:gd name="connsiteX1" fmla="*/ 824885 w 917600"/>
              <a:gd name="connsiteY1" fmla="*/ 268863 h 359337"/>
              <a:gd name="connsiteX2" fmla="*/ 887892 w 917600"/>
              <a:gd name="connsiteY2" fmla="*/ 0 h 359337"/>
              <a:gd name="connsiteX0" fmla="*/ 0 w 890335"/>
              <a:gd name="connsiteY0" fmla="*/ 359337 h 359337"/>
              <a:gd name="connsiteX1" fmla="*/ 700413 w 890335"/>
              <a:gd name="connsiteY1" fmla="*/ 263253 h 359337"/>
              <a:gd name="connsiteX2" fmla="*/ 887892 w 890335"/>
              <a:gd name="connsiteY2" fmla="*/ 0 h 359337"/>
              <a:gd name="connsiteX0" fmla="*/ 0 w 889675"/>
              <a:gd name="connsiteY0" fmla="*/ 359337 h 359337"/>
              <a:gd name="connsiteX1" fmla="*/ 700413 w 889675"/>
              <a:gd name="connsiteY1" fmla="*/ 263253 h 359337"/>
              <a:gd name="connsiteX2" fmla="*/ 887892 w 889675"/>
              <a:gd name="connsiteY2" fmla="*/ 0 h 359337"/>
              <a:gd name="connsiteX0" fmla="*/ 0 w 890730"/>
              <a:gd name="connsiteY0" fmla="*/ 359337 h 359337"/>
              <a:gd name="connsiteX1" fmla="*/ 738712 w 890730"/>
              <a:gd name="connsiteY1" fmla="*/ 263253 h 359337"/>
              <a:gd name="connsiteX2" fmla="*/ 887892 w 890730"/>
              <a:gd name="connsiteY2" fmla="*/ 0 h 359337"/>
              <a:gd name="connsiteX0" fmla="*/ 0 w 890386"/>
              <a:gd name="connsiteY0" fmla="*/ 359337 h 359337"/>
              <a:gd name="connsiteX1" fmla="*/ 738712 w 890386"/>
              <a:gd name="connsiteY1" fmla="*/ 263253 h 359337"/>
              <a:gd name="connsiteX2" fmla="*/ 887892 w 890386"/>
              <a:gd name="connsiteY2" fmla="*/ 0 h 35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386" h="359337">
                <a:moveTo>
                  <a:pt x="0" y="359337"/>
                </a:moveTo>
                <a:cubicBezTo>
                  <a:pt x="395826" y="355682"/>
                  <a:pt x="629028" y="307715"/>
                  <a:pt x="738712" y="263253"/>
                </a:cubicBezTo>
                <a:cubicBezTo>
                  <a:pt x="848396" y="218791"/>
                  <a:pt x="903073" y="186192"/>
                  <a:pt x="887892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13423" y="2226216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23" y="2226216"/>
                <a:ext cx="718402" cy="334194"/>
              </a:xfrm>
              <a:prstGeom prst="rect">
                <a:avLst/>
              </a:prstGeom>
              <a:blipFill>
                <a:blip r:embed="rId15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blipFill rotWithShape="0">
                <a:blip r:embed="rId16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if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blipFill>
                <a:blip r:embed="rId17"/>
                <a:stretch>
                  <a:fillRect l="-6685" t="-31111" r="-83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08973" y="3241171"/>
                <a:ext cx="2661626" cy="331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CA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73" y="3241171"/>
                <a:ext cx="2661626" cy="331629"/>
              </a:xfrm>
              <a:prstGeom prst="rect">
                <a:avLst/>
              </a:prstGeom>
              <a:blipFill>
                <a:blip r:embed="rId18"/>
                <a:stretch>
                  <a:fillRect l="-5505" t="-20370" r="-229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106591" y="4459178"/>
            <a:ext cx="997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abort</a:t>
            </a:r>
            <a:endParaRPr lang="en-US" b="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6" grpId="0" animBg="1"/>
      <p:bldP spid="39" grpId="0"/>
      <p:bldP spid="40" grpId="0" animBg="1"/>
      <p:bldP spid="41" grpId="0"/>
      <p:bldP spid="46" grpId="0" animBg="1"/>
      <p:bldP spid="50" grpId="0"/>
      <p:bldP spid="35" grpId="0"/>
      <p:bldP spid="43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a signed certificate?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71664" y="1929637"/>
            <a:ext cx="937317" cy="1294288"/>
            <a:chOff x="8196052" y="1919680"/>
            <a:chExt cx="937317" cy="1294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8" name="TextBox 7"/>
          <p:cNvSpPr txBox="1"/>
          <p:nvPr/>
        </p:nvSpPr>
        <p:spPr>
          <a:xfrm>
            <a:off x="2803914" y="1591807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</a:t>
            </a:r>
            <a:endParaRPr lang="en-US" sz="16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3325" y="3505818"/>
                <a:ext cx="2173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25" y="3505818"/>
                <a:ext cx="2173993" cy="276999"/>
              </a:xfrm>
              <a:prstGeom prst="rect">
                <a:avLst/>
              </a:prstGeom>
              <a:blipFill rotWithShape="0">
                <a:blip r:embed="rId7"/>
                <a:stretch>
                  <a:fillRect r="-33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 flipV="1">
            <a:off x="4851648" y="269564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12739" y="2297520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739" y="2297520"/>
                <a:ext cx="1230618" cy="313291"/>
              </a:xfrm>
              <a:prstGeom prst="rect">
                <a:avLst/>
              </a:prstGeom>
              <a:blipFill rotWithShape="0">
                <a:blip r:embed="rId8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74" y="2060848"/>
            <a:ext cx="770860" cy="6326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H="1" flipV="1">
            <a:off x="4813549" y="319729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138742" y="2863626"/>
            <a:ext cx="35291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“Put </a:t>
            </a:r>
            <a:r>
              <a:rPr lang="en-US" sz="1600" dirty="0" smtClean="0">
                <a:latin typeface="Consolas" panose="020B0609020204030204" pitchFamily="49" charset="0"/>
              </a:rPr>
              <a:t>0x349a5 </a:t>
            </a:r>
            <a:r>
              <a:rPr lang="en-US" sz="1600" dirty="0" smtClean="0"/>
              <a:t>on your page”</a:t>
            </a:r>
            <a:endParaRPr lang="en-US" sz="1600" b="0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526330" y="1408386"/>
            <a:ext cx="1990171" cy="1747462"/>
            <a:chOff x="5015138" y="3265999"/>
            <a:chExt cx="1990171" cy="1747462"/>
          </a:xfrm>
        </p:grpSpPr>
        <p:grpSp>
          <p:nvGrpSpPr>
            <p:cNvPr id="28" name="Group 27"/>
            <p:cNvGrpSpPr/>
            <p:nvPr/>
          </p:nvGrpSpPr>
          <p:grpSpPr>
            <a:xfrm>
              <a:off x="5015138" y="3265999"/>
              <a:ext cx="1990171" cy="1747462"/>
              <a:chOff x="5015138" y="3265999"/>
              <a:chExt cx="1990171" cy="174746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98" b="54080"/>
              <a:stretch/>
            </p:blipFill>
            <p:spPr>
              <a:xfrm>
                <a:off x="5015880" y="3265999"/>
                <a:ext cx="1372352" cy="109910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32" b="54080"/>
              <a:stretch/>
            </p:blipFill>
            <p:spPr>
              <a:xfrm>
                <a:off x="6384032" y="3265999"/>
                <a:ext cx="621277" cy="109910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32" t="72996"/>
              <a:stretch/>
            </p:blipFill>
            <p:spPr>
              <a:xfrm>
                <a:off x="6384032" y="4364457"/>
                <a:ext cx="621277" cy="64633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912" r="56998"/>
              <a:stretch/>
            </p:blipFill>
            <p:spPr>
              <a:xfrm>
                <a:off x="5015138" y="4365104"/>
                <a:ext cx="1372352" cy="648357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5494920" y="3588626"/>
              <a:ext cx="45845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onsolas" panose="020B0609020204030204" pitchFamily="49" charset="0"/>
                </a:rPr>
                <a:t>www.bob.com</a:t>
              </a:r>
              <a:endParaRPr lang="en-US" sz="600" b="0" dirty="0" smtClean="0">
                <a:latin typeface="Consolas" panose="020B0609020204030204" pitchFamily="49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42131" y="4662429"/>
              <a:ext cx="73576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0x349a5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Freeform 16"/>
          <p:cNvSpPr/>
          <p:nvPr/>
        </p:nvSpPr>
        <p:spPr bwMode="auto">
          <a:xfrm>
            <a:off x="2043953" y="2707342"/>
            <a:ext cx="7897906" cy="1811704"/>
          </a:xfrm>
          <a:custGeom>
            <a:avLst/>
            <a:gdLst>
              <a:gd name="connsiteX0" fmla="*/ 0 w 7897906"/>
              <a:gd name="connsiteY0" fmla="*/ 591671 h 1790273"/>
              <a:gd name="connsiteX1" fmla="*/ 735106 w 7897906"/>
              <a:gd name="connsiteY1" fmla="*/ 1434353 h 1790273"/>
              <a:gd name="connsiteX2" fmla="*/ 2707341 w 7897906"/>
              <a:gd name="connsiteY2" fmla="*/ 1676400 h 1790273"/>
              <a:gd name="connsiteX3" fmla="*/ 6517341 w 7897906"/>
              <a:gd name="connsiteY3" fmla="*/ 1649506 h 1790273"/>
              <a:gd name="connsiteX4" fmla="*/ 7897906 w 7897906"/>
              <a:gd name="connsiteY4" fmla="*/ 0 h 1790273"/>
              <a:gd name="connsiteX0" fmla="*/ 0 w 7897906"/>
              <a:gd name="connsiteY0" fmla="*/ 405058 h 1790273"/>
              <a:gd name="connsiteX1" fmla="*/ 735106 w 7897906"/>
              <a:gd name="connsiteY1" fmla="*/ 1434353 h 1790273"/>
              <a:gd name="connsiteX2" fmla="*/ 2707341 w 7897906"/>
              <a:gd name="connsiteY2" fmla="*/ 1676400 h 1790273"/>
              <a:gd name="connsiteX3" fmla="*/ 6517341 w 7897906"/>
              <a:gd name="connsiteY3" fmla="*/ 1649506 h 1790273"/>
              <a:gd name="connsiteX4" fmla="*/ 7897906 w 7897906"/>
              <a:gd name="connsiteY4" fmla="*/ 0 h 1790273"/>
              <a:gd name="connsiteX0" fmla="*/ 0 w 7897906"/>
              <a:gd name="connsiteY0" fmla="*/ 405058 h 1790273"/>
              <a:gd name="connsiteX1" fmla="*/ 735106 w 7897906"/>
              <a:gd name="connsiteY1" fmla="*/ 1434353 h 1790273"/>
              <a:gd name="connsiteX2" fmla="*/ 2707341 w 7897906"/>
              <a:gd name="connsiteY2" fmla="*/ 1676400 h 1790273"/>
              <a:gd name="connsiteX3" fmla="*/ 6517341 w 7897906"/>
              <a:gd name="connsiteY3" fmla="*/ 1649506 h 1790273"/>
              <a:gd name="connsiteX4" fmla="*/ 7897906 w 7897906"/>
              <a:gd name="connsiteY4" fmla="*/ 0 h 1790273"/>
              <a:gd name="connsiteX0" fmla="*/ 0 w 7897906"/>
              <a:gd name="connsiteY0" fmla="*/ 405058 h 1801916"/>
              <a:gd name="connsiteX1" fmla="*/ 735106 w 7897906"/>
              <a:gd name="connsiteY1" fmla="*/ 1434353 h 1801916"/>
              <a:gd name="connsiteX2" fmla="*/ 2707341 w 7897906"/>
              <a:gd name="connsiteY2" fmla="*/ 1704392 h 1801916"/>
              <a:gd name="connsiteX3" fmla="*/ 6517341 w 7897906"/>
              <a:gd name="connsiteY3" fmla="*/ 1649506 h 1801916"/>
              <a:gd name="connsiteX4" fmla="*/ 7897906 w 7897906"/>
              <a:gd name="connsiteY4" fmla="*/ 0 h 1801916"/>
              <a:gd name="connsiteX0" fmla="*/ 0 w 7897906"/>
              <a:gd name="connsiteY0" fmla="*/ 405058 h 1799183"/>
              <a:gd name="connsiteX1" fmla="*/ 735106 w 7897906"/>
              <a:gd name="connsiteY1" fmla="*/ 1434353 h 1799183"/>
              <a:gd name="connsiteX2" fmla="*/ 2707341 w 7897906"/>
              <a:gd name="connsiteY2" fmla="*/ 1704392 h 1799183"/>
              <a:gd name="connsiteX3" fmla="*/ 6517341 w 7897906"/>
              <a:gd name="connsiteY3" fmla="*/ 1649506 h 1799183"/>
              <a:gd name="connsiteX4" fmla="*/ 7897906 w 7897906"/>
              <a:gd name="connsiteY4" fmla="*/ 0 h 1799183"/>
              <a:gd name="connsiteX0" fmla="*/ 0 w 7897906"/>
              <a:gd name="connsiteY0" fmla="*/ 405058 h 1811704"/>
              <a:gd name="connsiteX1" fmla="*/ 735106 w 7897906"/>
              <a:gd name="connsiteY1" fmla="*/ 1434353 h 1811704"/>
              <a:gd name="connsiteX2" fmla="*/ 2698011 w 7897906"/>
              <a:gd name="connsiteY2" fmla="*/ 1732384 h 1811704"/>
              <a:gd name="connsiteX3" fmla="*/ 6517341 w 7897906"/>
              <a:gd name="connsiteY3" fmla="*/ 1649506 h 1811704"/>
              <a:gd name="connsiteX4" fmla="*/ 7897906 w 7897906"/>
              <a:gd name="connsiteY4" fmla="*/ 0 h 18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7906" h="1811704">
                <a:moveTo>
                  <a:pt x="0" y="405058"/>
                </a:moveTo>
                <a:cubicBezTo>
                  <a:pt x="160603" y="1025254"/>
                  <a:pt x="285438" y="1213132"/>
                  <a:pt x="735106" y="1434353"/>
                </a:cubicBezTo>
                <a:cubicBezTo>
                  <a:pt x="1184774" y="1655574"/>
                  <a:pt x="2154182" y="1705856"/>
                  <a:pt x="2698011" y="1732384"/>
                </a:cubicBezTo>
                <a:cubicBezTo>
                  <a:pt x="3241840" y="1758912"/>
                  <a:pt x="5650692" y="1938237"/>
                  <a:pt x="6517341" y="1649506"/>
                </a:cubicBezTo>
                <a:cubicBezTo>
                  <a:pt x="7383990" y="1360775"/>
                  <a:pt x="7640170" y="685053"/>
                  <a:pt x="7897906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930472" y="3134059"/>
            <a:ext cx="6540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 smtClean="0"/>
              <a:t>Check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175991" y="4928868"/>
            <a:ext cx="3385857" cy="678198"/>
            <a:chOff x="8175991" y="4928868"/>
            <a:chExt cx="3385857" cy="678198"/>
          </a:xfrm>
        </p:grpSpPr>
        <p:pic>
          <p:nvPicPr>
            <p:cNvPr id="9" name="Content Placeholder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1" y="4928868"/>
              <a:ext cx="678198" cy="678198"/>
            </a:xfrm>
            <a:prstGeom prst="rect">
              <a:avLst/>
            </a:prstGeom>
            <a:ln/>
          </p:spPr>
        </p:pic>
        <p:grpSp>
          <p:nvGrpSpPr>
            <p:cNvPr id="19" name="Group 18"/>
            <p:cNvGrpSpPr/>
            <p:nvPr/>
          </p:nvGrpSpPr>
          <p:grpSpPr>
            <a:xfrm>
              <a:off x="8842706" y="5009662"/>
              <a:ext cx="2719142" cy="415799"/>
              <a:chOff x="9163082" y="4422731"/>
              <a:chExt cx="2719142" cy="4157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9163082" y="4476743"/>
                    <a:ext cx="271914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  <m:t>dc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d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3082" y="4476743"/>
                    <a:ext cx="2719142" cy="30777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673" b="-3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7159" y="4422731"/>
                <a:ext cx="506655" cy="415799"/>
              </a:xfrm>
              <a:prstGeom prst="rect">
                <a:avLst/>
              </a:prstGeom>
            </p:spPr>
          </p:pic>
        </p:grpSp>
      </p:grpSp>
      <p:cxnSp>
        <p:nvCxnSpPr>
          <p:cNvPr id="33" name="Straight Arrow Connector 32"/>
          <p:cNvCxnSpPr/>
          <p:nvPr/>
        </p:nvCxnSpPr>
        <p:spPr bwMode="auto">
          <a:xfrm flipH="1" flipV="1">
            <a:off x="4851648" y="5949280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Content Placeholder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07" y="5296751"/>
            <a:ext cx="678198" cy="678198"/>
          </a:xfrm>
          <a:prstGeom prst="rect">
            <a:avLst/>
          </a:prstGeom>
          <a:ln/>
        </p:spPr>
      </p:pic>
      <p:sp>
        <p:nvSpPr>
          <p:cNvPr id="35" name="Oval 34"/>
          <p:cNvSpPr>
            <a:spLocks noChangeAspect="1"/>
          </p:cNvSpPr>
          <p:nvPr/>
        </p:nvSpPr>
        <p:spPr bwMode="auto">
          <a:xfrm>
            <a:off x="2447353" y="3149187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990149" y="2245344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611441" y="2823088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735252" y="1213556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10746427" y="3148521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7702416" y="5065004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5664753" y="5483029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163" y="4805920"/>
            <a:ext cx="42755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validation methods also possible: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Confirmation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DNS entries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Physical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Passport or driver's license</a:t>
            </a:r>
          </a:p>
          <a:p>
            <a:endParaRPr lang="en-US" sz="1600" dirty="0" smtClean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3" b="25855"/>
          <a:stretch/>
        </p:blipFill>
        <p:spPr>
          <a:xfrm>
            <a:off x="8712195" y="1956367"/>
            <a:ext cx="2250656" cy="6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 animBg="1"/>
      <p:bldP spid="30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2057652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/ TLS + PKI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81501" y="319729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19600" y="269564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98799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987994"/>
                <a:ext cx="1021433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4762" t="-1923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14927" y="398799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927" y="3987994"/>
                <a:ext cx="1021433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5357" t="-1923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12224" y="1971770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633940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</a:t>
            </a:r>
            <a:endParaRPr lang="en-US" sz="1600" b="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90787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www.bob.com,</a:t>
            </a:r>
            <a:endParaRPr lang="en-US" sz="1600" b="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2126876"/>
            <a:ext cx="834842" cy="702710"/>
          </a:xfrm>
          <a:prstGeom prst="rect">
            <a:avLst/>
          </a:prstGeom>
        </p:spPr>
      </p:pic>
      <p:pic>
        <p:nvPicPr>
          <p:cNvPr id="31" name="Content Placeholder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43" y="2779098"/>
            <a:ext cx="444827" cy="444827"/>
          </a:xfrm>
          <a:prstGeom prst="rect">
            <a:avLst/>
          </a:prstGeom>
          <a:ln/>
        </p:spPr>
      </p:pic>
      <p:sp>
        <p:nvSpPr>
          <p:cNvPr id="32" name="Left Brace 31"/>
          <p:cNvSpPr/>
          <p:nvPr/>
        </p:nvSpPr>
        <p:spPr>
          <a:xfrm rot="16200000">
            <a:off x="5362883" y="2497369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0526" r="-1052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65663" y="3457112"/>
                <a:ext cx="500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663" y="3457112"/>
                <a:ext cx="500843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6098" r="-243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31" idx="2"/>
          </p:cNvCxnSpPr>
          <p:nvPr/>
        </p:nvCxnSpPr>
        <p:spPr bwMode="auto">
          <a:xfrm flipH="1" flipV="1">
            <a:off x="6645957" y="3223925"/>
            <a:ext cx="43066" cy="2298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35"/>
          <p:cNvSpPr/>
          <p:nvPr/>
        </p:nvSpPr>
        <p:spPr bwMode="auto">
          <a:xfrm>
            <a:off x="5553074" y="3257619"/>
            <a:ext cx="947738" cy="392393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738" h="392393">
                <a:moveTo>
                  <a:pt x="0" y="378620"/>
                </a:moveTo>
                <a:cubicBezTo>
                  <a:pt x="216297" y="404416"/>
                  <a:pt x="480219" y="396478"/>
                  <a:pt x="638175" y="333375"/>
                </a:cubicBezTo>
                <a:cubicBezTo>
                  <a:pt x="796131" y="270272"/>
                  <a:pt x="867172" y="138509"/>
                  <a:pt x="947738" y="0"/>
                </a:cubicBezTo>
              </a:path>
            </a:pathLst>
          </a:cu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38" name="Content Placeholder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17" y="2779733"/>
            <a:ext cx="444827" cy="44482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24194" y="3883198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194" y="3883198"/>
                <a:ext cx="227498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3514" r="-1081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e 39"/>
          <p:cNvSpPr/>
          <p:nvPr/>
        </p:nvSpPr>
        <p:spPr>
          <a:xfrm rot="16200000">
            <a:off x="6648329" y="3631841"/>
            <a:ext cx="135509" cy="461633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70215" y="3883198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15" y="3883198"/>
                <a:ext cx="718402" cy="334194"/>
              </a:xfrm>
              <a:prstGeom prst="rect">
                <a:avLst/>
              </a:prstGeom>
              <a:blipFill rotWithShape="0">
                <a:blip r:embed="rId14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H="1" flipV="1">
            <a:off x="7285030" y="3243672"/>
            <a:ext cx="107114" cy="639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Freeform 45"/>
          <p:cNvSpPr/>
          <p:nvPr/>
        </p:nvSpPr>
        <p:spPr bwMode="auto">
          <a:xfrm>
            <a:off x="6844309" y="3247639"/>
            <a:ext cx="295251" cy="813503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  <a:gd name="connsiteX0" fmla="*/ 0 w 947738"/>
              <a:gd name="connsiteY0" fmla="*/ 378620 h 385843"/>
              <a:gd name="connsiteX1" fmla="*/ 824887 w 947738"/>
              <a:gd name="connsiteY1" fmla="*/ 294457 h 385843"/>
              <a:gd name="connsiteX2" fmla="*/ 947738 w 947738"/>
              <a:gd name="connsiteY2" fmla="*/ 0 h 385843"/>
              <a:gd name="connsiteX0" fmla="*/ 0 w 983643"/>
              <a:gd name="connsiteY0" fmla="*/ 374413 h 381994"/>
              <a:gd name="connsiteX1" fmla="*/ 860792 w 983643"/>
              <a:gd name="connsiteY1" fmla="*/ 294457 h 381994"/>
              <a:gd name="connsiteX2" fmla="*/ 983643 w 983643"/>
              <a:gd name="connsiteY2" fmla="*/ 0 h 381994"/>
              <a:gd name="connsiteX0" fmla="*/ 0 w 983643"/>
              <a:gd name="connsiteY0" fmla="*/ 374413 h 380537"/>
              <a:gd name="connsiteX1" fmla="*/ 882334 w 983643"/>
              <a:gd name="connsiteY1" fmla="*/ 277628 h 380537"/>
              <a:gd name="connsiteX2" fmla="*/ 983643 w 983643"/>
              <a:gd name="connsiteY2" fmla="*/ 0 h 380537"/>
              <a:gd name="connsiteX0" fmla="*/ 0 w 983643"/>
              <a:gd name="connsiteY0" fmla="*/ 372309 h 378409"/>
              <a:gd name="connsiteX1" fmla="*/ 882334 w 983643"/>
              <a:gd name="connsiteY1" fmla="*/ 275524 h 378409"/>
              <a:gd name="connsiteX2" fmla="*/ 983643 w 983643"/>
              <a:gd name="connsiteY2" fmla="*/ 0 h 378409"/>
              <a:gd name="connsiteX0" fmla="*/ 0 w 1010027"/>
              <a:gd name="connsiteY0" fmla="*/ 372309 h 378409"/>
              <a:gd name="connsiteX1" fmla="*/ 882334 w 1010027"/>
              <a:gd name="connsiteY1" fmla="*/ 275524 h 378409"/>
              <a:gd name="connsiteX2" fmla="*/ 983643 w 1010027"/>
              <a:gd name="connsiteY2" fmla="*/ 0 h 378409"/>
              <a:gd name="connsiteX0" fmla="*/ 0 w 1010027"/>
              <a:gd name="connsiteY0" fmla="*/ 374413 h 380391"/>
              <a:gd name="connsiteX1" fmla="*/ 882334 w 1010027"/>
              <a:gd name="connsiteY1" fmla="*/ 275524 h 380391"/>
              <a:gd name="connsiteX2" fmla="*/ 983643 w 1010027"/>
              <a:gd name="connsiteY2" fmla="*/ 0 h 380391"/>
              <a:gd name="connsiteX0" fmla="*/ 0 w 1010027"/>
              <a:gd name="connsiteY0" fmla="*/ 374413 h 374413"/>
              <a:gd name="connsiteX1" fmla="*/ 882334 w 1010027"/>
              <a:gd name="connsiteY1" fmla="*/ 275524 h 374413"/>
              <a:gd name="connsiteX2" fmla="*/ 983643 w 1010027"/>
              <a:gd name="connsiteY2" fmla="*/ 0 h 374413"/>
              <a:gd name="connsiteX0" fmla="*/ 0 w 1031432"/>
              <a:gd name="connsiteY0" fmla="*/ 362843 h 362843"/>
              <a:gd name="connsiteX1" fmla="*/ 882334 w 1031432"/>
              <a:gd name="connsiteY1" fmla="*/ 263954 h 362843"/>
              <a:gd name="connsiteX2" fmla="*/ 1012367 w 1031432"/>
              <a:gd name="connsiteY2" fmla="*/ 0 h 362843"/>
              <a:gd name="connsiteX0" fmla="*/ 0 w 1031432"/>
              <a:gd name="connsiteY0" fmla="*/ 373361 h 373361"/>
              <a:gd name="connsiteX1" fmla="*/ 882334 w 1031432"/>
              <a:gd name="connsiteY1" fmla="*/ 274472 h 373361"/>
              <a:gd name="connsiteX2" fmla="*/ 1012367 w 1031432"/>
              <a:gd name="connsiteY2" fmla="*/ 0 h 373361"/>
              <a:gd name="connsiteX0" fmla="*/ 0 w 950940"/>
              <a:gd name="connsiteY0" fmla="*/ 376166 h 376166"/>
              <a:gd name="connsiteX1" fmla="*/ 882334 w 950940"/>
              <a:gd name="connsiteY1" fmla="*/ 277277 h 376166"/>
              <a:gd name="connsiteX2" fmla="*/ 868744 w 950940"/>
              <a:gd name="connsiteY2" fmla="*/ 0 h 376166"/>
              <a:gd name="connsiteX0" fmla="*/ 0 w 989441"/>
              <a:gd name="connsiteY0" fmla="*/ 376166 h 376166"/>
              <a:gd name="connsiteX1" fmla="*/ 882334 w 989441"/>
              <a:gd name="connsiteY1" fmla="*/ 277277 h 376166"/>
              <a:gd name="connsiteX2" fmla="*/ 868744 w 989441"/>
              <a:gd name="connsiteY2" fmla="*/ 0 h 376166"/>
              <a:gd name="connsiteX0" fmla="*/ 0 w 1007659"/>
              <a:gd name="connsiteY0" fmla="*/ 376166 h 376166"/>
              <a:gd name="connsiteX1" fmla="*/ 882334 w 1007659"/>
              <a:gd name="connsiteY1" fmla="*/ 277277 h 376166"/>
              <a:gd name="connsiteX2" fmla="*/ 868744 w 1007659"/>
              <a:gd name="connsiteY2" fmla="*/ 0 h 376166"/>
              <a:gd name="connsiteX0" fmla="*/ 0 w 1019085"/>
              <a:gd name="connsiteY0" fmla="*/ 376166 h 376166"/>
              <a:gd name="connsiteX1" fmla="*/ 882334 w 1019085"/>
              <a:gd name="connsiteY1" fmla="*/ 277277 h 376166"/>
              <a:gd name="connsiteX2" fmla="*/ 868744 w 1019085"/>
              <a:gd name="connsiteY2" fmla="*/ 0 h 376166"/>
              <a:gd name="connsiteX0" fmla="*/ 0 w 1011434"/>
              <a:gd name="connsiteY0" fmla="*/ 376166 h 376166"/>
              <a:gd name="connsiteX1" fmla="*/ 882334 w 1011434"/>
              <a:gd name="connsiteY1" fmla="*/ 277277 h 376166"/>
              <a:gd name="connsiteX2" fmla="*/ 868744 w 1011434"/>
              <a:gd name="connsiteY2" fmla="*/ 0 h 376166"/>
              <a:gd name="connsiteX0" fmla="*/ 0 w 979615"/>
              <a:gd name="connsiteY0" fmla="*/ 376166 h 376166"/>
              <a:gd name="connsiteX1" fmla="*/ 882334 w 979615"/>
              <a:gd name="connsiteY1" fmla="*/ 277277 h 376166"/>
              <a:gd name="connsiteX2" fmla="*/ 811294 w 979615"/>
              <a:gd name="connsiteY2" fmla="*/ 0 h 376166"/>
              <a:gd name="connsiteX0" fmla="*/ 0 w 1017287"/>
              <a:gd name="connsiteY0" fmla="*/ 376166 h 376166"/>
              <a:gd name="connsiteX1" fmla="*/ 882334 w 1017287"/>
              <a:gd name="connsiteY1" fmla="*/ 277277 h 376166"/>
              <a:gd name="connsiteX2" fmla="*/ 878318 w 1017287"/>
              <a:gd name="connsiteY2" fmla="*/ 0 h 376166"/>
              <a:gd name="connsiteX0" fmla="*/ 0 w 991189"/>
              <a:gd name="connsiteY0" fmla="*/ 376166 h 376166"/>
              <a:gd name="connsiteX1" fmla="*/ 882334 w 991189"/>
              <a:gd name="connsiteY1" fmla="*/ 277277 h 376166"/>
              <a:gd name="connsiteX2" fmla="*/ 878318 w 991189"/>
              <a:gd name="connsiteY2" fmla="*/ 0 h 376166"/>
              <a:gd name="connsiteX0" fmla="*/ 0 w 1235867"/>
              <a:gd name="connsiteY0" fmla="*/ 360739 h 360739"/>
              <a:gd name="connsiteX1" fmla="*/ 1112130 w 1235867"/>
              <a:gd name="connsiteY1" fmla="*/ 277277 h 360739"/>
              <a:gd name="connsiteX2" fmla="*/ 1108114 w 1235867"/>
              <a:gd name="connsiteY2" fmla="*/ 0 h 360739"/>
              <a:gd name="connsiteX0" fmla="*/ 0 w 1153885"/>
              <a:gd name="connsiteY0" fmla="*/ 360739 h 360739"/>
              <a:gd name="connsiteX1" fmla="*/ 824885 w 1153885"/>
              <a:gd name="connsiteY1" fmla="*/ 270265 h 360739"/>
              <a:gd name="connsiteX2" fmla="*/ 1108114 w 1153885"/>
              <a:gd name="connsiteY2" fmla="*/ 0 h 360739"/>
              <a:gd name="connsiteX0" fmla="*/ 0 w 972802"/>
              <a:gd name="connsiteY0" fmla="*/ 359337 h 359337"/>
              <a:gd name="connsiteX1" fmla="*/ 824885 w 972802"/>
              <a:gd name="connsiteY1" fmla="*/ 268863 h 359337"/>
              <a:gd name="connsiteX2" fmla="*/ 887892 w 972802"/>
              <a:gd name="connsiteY2" fmla="*/ 0 h 359337"/>
              <a:gd name="connsiteX0" fmla="*/ 0 w 917600"/>
              <a:gd name="connsiteY0" fmla="*/ 359337 h 359337"/>
              <a:gd name="connsiteX1" fmla="*/ 824885 w 917600"/>
              <a:gd name="connsiteY1" fmla="*/ 268863 h 359337"/>
              <a:gd name="connsiteX2" fmla="*/ 887892 w 917600"/>
              <a:gd name="connsiteY2" fmla="*/ 0 h 359337"/>
              <a:gd name="connsiteX0" fmla="*/ 0 w 890335"/>
              <a:gd name="connsiteY0" fmla="*/ 359337 h 359337"/>
              <a:gd name="connsiteX1" fmla="*/ 700413 w 890335"/>
              <a:gd name="connsiteY1" fmla="*/ 263253 h 359337"/>
              <a:gd name="connsiteX2" fmla="*/ 887892 w 890335"/>
              <a:gd name="connsiteY2" fmla="*/ 0 h 359337"/>
              <a:gd name="connsiteX0" fmla="*/ 0 w 889675"/>
              <a:gd name="connsiteY0" fmla="*/ 359337 h 359337"/>
              <a:gd name="connsiteX1" fmla="*/ 700413 w 889675"/>
              <a:gd name="connsiteY1" fmla="*/ 263253 h 359337"/>
              <a:gd name="connsiteX2" fmla="*/ 887892 w 889675"/>
              <a:gd name="connsiteY2" fmla="*/ 0 h 359337"/>
              <a:gd name="connsiteX0" fmla="*/ 0 w 890730"/>
              <a:gd name="connsiteY0" fmla="*/ 359337 h 359337"/>
              <a:gd name="connsiteX1" fmla="*/ 738712 w 890730"/>
              <a:gd name="connsiteY1" fmla="*/ 263253 h 359337"/>
              <a:gd name="connsiteX2" fmla="*/ 887892 w 890730"/>
              <a:gd name="connsiteY2" fmla="*/ 0 h 359337"/>
              <a:gd name="connsiteX0" fmla="*/ 0 w 890386"/>
              <a:gd name="connsiteY0" fmla="*/ 359337 h 359337"/>
              <a:gd name="connsiteX1" fmla="*/ 738712 w 890386"/>
              <a:gd name="connsiteY1" fmla="*/ 263253 h 359337"/>
              <a:gd name="connsiteX2" fmla="*/ 887892 w 890386"/>
              <a:gd name="connsiteY2" fmla="*/ 0 h 35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386" h="359337">
                <a:moveTo>
                  <a:pt x="0" y="359337"/>
                </a:moveTo>
                <a:cubicBezTo>
                  <a:pt x="395826" y="355682"/>
                  <a:pt x="629028" y="307715"/>
                  <a:pt x="738712" y="263253"/>
                </a:cubicBezTo>
                <a:cubicBezTo>
                  <a:pt x="848396" y="218791"/>
                  <a:pt x="903073" y="186192"/>
                  <a:pt x="887892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13423" y="2226216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23" y="2226216"/>
                <a:ext cx="718402" cy="334194"/>
              </a:xfrm>
              <a:prstGeom prst="rect">
                <a:avLst/>
              </a:prstGeom>
              <a:blipFill>
                <a:blip r:embed="rId15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blipFill rotWithShape="0">
                <a:blip r:embed="rId16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if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blipFill>
                <a:blip r:embed="rId17"/>
                <a:stretch>
                  <a:fillRect l="-6685" t="-31111" r="-83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08973" y="3241171"/>
                <a:ext cx="2661626" cy="331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CA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73" y="3241171"/>
                <a:ext cx="2661626" cy="331629"/>
              </a:xfrm>
              <a:prstGeom prst="rect">
                <a:avLst/>
              </a:prstGeom>
              <a:blipFill>
                <a:blip r:embed="rId18"/>
                <a:stretch>
                  <a:fillRect l="-5505" t="-20370" r="-229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106591" y="4459178"/>
            <a:ext cx="997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abort</a:t>
            </a:r>
            <a:endParaRPr lang="en-US" b="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CAs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Root CAs:</a:t>
            </a:r>
            <a:r>
              <a:rPr lang="en-US" dirty="0" smtClean="0"/>
              <a:t> CAs that sign other CAs' public keys</a:t>
            </a:r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dirty="0" smtClean="0"/>
              <a:t>   only a few root CAs need to be trusted by end-users</a:t>
            </a:r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dirty="0" smtClean="0"/>
              <a:t>   root CAs can distribute the signing + verification load to smaller CAs </a:t>
            </a:r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  single point of failure 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Root CAs for the internet: a </a:t>
            </a:r>
            <a:r>
              <a:rPr lang="en-US" dirty="0" smtClean="0"/>
              <a:t>few </a:t>
            </a:r>
            <a:r>
              <a:rPr lang="en-US" dirty="0" smtClean="0"/>
              <a:t>large multinational corporations 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8181" r="6911" b="28055"/>
          <a:stretch/>
        </p:blipFill>
        <p:spPr>
          <a:xfrm>
            <a:off x="9023722" y="5568038"/>
            <a:ext cx="1728192" cy="504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6" t="38430" r="10423" b="26857"/>
          <a:stretch/>
        </p:blipFill>
        <p:spPr>
          <a:xfrm>
            <a:off x="7716393" y="3386316"/>
            <a:ext cx="1656184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736" y="3406639"/>
            <a:ext cx="1631504" cy="917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713" y="3145463"/>
            <a:ext cx="1323589" cy="192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43" y="4571522"/>
            <a:ext cx="1589722" cy="575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18" y="4103230"/>
            <a:ext cx="2153685" cy="12125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945712" y="3776214"/>
            <a:ext cx="2842775" cy="1866555"/>
            <a:chOff x="9042037" y="4725144"/>
            <a:chExt cx="2842775" cy="18665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2037" y="5079531"/>
              <a:ext cx="1512168" cy="151216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2309" y="4725144"/>
              <a:ext cx="1882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CA signing key</a:t>
              </a:r>
            </a:p>
          </p:txBody>
        </p:sp>
        <p:sp>
          <p:nvSpPr>
            <p:cNvPr id="14" name="Bent Arrow 13"/>
            <p:cNvSpPr/>
            <p:nvPr/>
          </p:nvSpPr>
          <p:spPr bwMode="auto">
            <a:xfrm rot="16200000" flipH="1">
              <a:off x="9731802" y="4917355"/>
              <a:ext cx="316179" cy="298530"/>
            </a:xfrm>
            <a:prstGeom prst="bentArrow">
              <a:avLst>
                <a:gd name="adj1" fmla="val 22718"/>
                <a:gd name="adj2" fmla="val 26477"/>
                <a:gd name="adj3" fmla="val 25000"/>
                <a:gd name="adj4" fmla="val 76277"/>
              </a:avLst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999656" y="2037908"/>
            <a:ext cx="5050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/>
              <a:t>;  private key must be </a:t>
            </a:r>
            <a:r>
              <a:rPr lang="en-US" i="1" dirty="0"/>
              <a:t>very heavily </a:t>
            </a:r>
            <a:r>
              <a:rPr lang="en-US" dirty="0"/>
              <a:t>guarded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37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chains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7" y="1412776"/>
            <a:ext cx="2736304" cy="34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2057652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/ TLS + PKI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81501" y="319729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19600" y="269564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98799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987994"/>
                <a:ext cx="1021433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4762" t="-1923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14927" y="398799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927" y="3987994"/>
                <a:ext cx="1021433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5357" t="-1923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12224" y="1971770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633940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</a:t>
            </a:r>
            <a:endParaRPr lang="en-US" sz="1600" b="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90787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www.bob.com,</a:t>
            </a:r>
            <a:endParaRPr lang="en-US" sz="1600" b="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2126876"/>
            <a:ext cx="834842" cy="702710"/>
          </a:xfrm>
          <a:prstGeom prst="rect">
            <a:avLst/>
          </a:prstGeom>
        </p:spPr>
      </p:pic>
      <p:pic>
        <p:nvPicPr>
          <p:cNvPr id="31" name="Content Placeholder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43" y="2779098"/>
            <a:ext cx="444827" cy="444827"/>
          </a:xfrm>
          <a:prstGeom prst="rect">
            <a:avLst/>
          </a:prstGeom>
          <a:ln/>
        </p:spPr>
      </p:pic>
      <p:sp>
        <p:nvSpPr>
          <p:cNvPr id="32" name="Left Brace 31"/>
          <p:cNvSpPr/>
          <p:nvPr/>
        </p:nvSpPr>
        <p:spPr>
          <a:xfrm rot="16200000">
            <a:off x="5362883" y="2497369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0526" r="-1052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65663" y="3457112"/>
                <a:ext cx="500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663" y="3457112"/>
                <a:ext cx="500843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6098" r="-243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31" idx="2"/>
          </p:cNvCxnSpPr>
          <p:nvPr/>
        </p:nvCxnSpPr>
        <p:spPr bwMode="auto">
          <a:xfrm flipH="1" flipV="1">
            <a:off x="6645957" y="3223925"/>
            <a:ext cx="43066" cy="2298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35"/>
          <p:cNvSpPr/>
          <p:nvPr/>
        </p:nvSpPr>
        <p:spPr bwMode="auto">
          <a:xfrm>
            <a:off x="5553074" y="3257619"/>
            <a:ext cx="947738" cy="392393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738" h="392393">
                <a:moveTo>
                  <a:pt x="0" y="378620"/>
                </a:moveTo>
                <a:cubicBezTo>
                  <a:pt x="216297" y="404416"/>
                  <a:pt x="480219" y="396478"/>
                  <a:pt x="638175" y="333375"/>
                </a:cubicBezTo>
                <a:cubicBezTo>
                  <a:pt x="796131" y="270272"/>
                  <a:pt x="867172" y="138509"/>
                  <a:pt x="947738" y="0"/>
                </a:cubicBezTo>
              </a:path>
            </a:pathLst>
          </a:cu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38" name="Content Placeholder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17" y="2779733"/>
            <a:ext cx="444827" cy="44482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24194" y="3883198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194" y="3883198"/>
                <a:ext cx="227498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3514" r="-1081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e 39"/>
          <p:cNvSpPr/>
          <p:nvPr/>
        </p:nvSpPr>
        <p:spPr>
          <a:xfrm rot="16200000">
            <a:off x="6648329" y="3631841"/>
            <a:ext cx="135509" cy="461633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70215" y="3883198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15" y="3883198"/>
                <a:ext cx="718402" cy="334194"/>
              </a:xfrm>
              <a:prstGeom prst="rect">
                <a:avLst/>
              </a:prstGeom>
              <a:blipFill rotWithShape="0">
                <a:blip r:embed="rId14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H="1" flipV="1">
            <a:off x="7285030" y="3243672"/>
            <a:ext cx="107114" cy="639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Freeform 45"/>
          <p:cNvSpPr/>
          <p:nvPr/>
        </p:nvSpPr>
        <p:spPr bwMode="auto">
          <a:xfrm>
            <a:off x="6844309" y="3247639"/>
            <a:ext cx="295251" cy="813503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  <a:gd name="connsiteX0" fmla="*/ 0 w 947738"/>
              <a:gd name="connsiteY0" fmla="*/ 378620 h 385843"/>
              <a:gd name="connsiteX1" fmla="*/ 824887 w 947738"/>
              <a:gd name="connsiteY1" fmla="*/ 294457 h 385843"/>
              <a:gd name="connsiteX2" fmla="*/ 947738 w 947738"/>
              <a:gd name="connsiteY2" fmla="*/ 0 h 385843"/>
              <a:gd name="connsiteX0" fmla="*/ 0 w 983643"/>
              <a:gd name="connsiteY0" fmla="*/ 374413 h 381994"/>
              <a:gd name="connsiteX1" fmla="*/ 860792 w 983643"/>
              <a:gd name="connsiteY1" fmla="*/ 294457 h 381994"/>
              <a:gd name="connsiteX2" fmla="*/ 983643 w 983643"/>
              <a:gd name="connsiteY2" fmla="*/ 0 h 381994"/>
              <a:gd name="connsiteX0" fmla="*/ 0 w 983643"/>
              <a:gd name="connsiteY0" fmla="*/ 374413 h 380537"/>
              <a:gd name="connsiteX1" fmla="*/ 882334 w 983643"/>
              <a:gd name="connsiteY1" fmla="*/ 277628 h 380537"/>
              <a:gd name="connsiteX2" fmla="*/ 983643 w 983643"/>
              <a:gd name="connsiteY2" fmla="*/ 0 h 380537"/>
              <a:gd name="connsiteX0" fmla="*/ 0 w 983643"/>
              <a:gd name="connsiteY0" fmla="*/ 372309 h 378409"/>
              <a:gd name="connsiteX1" fmla="*/ 882334 w 983643"/>
              <a:gd name="connsiteY1" fmla="*/ 275524 h 378409"/>
              <a:gd name="connsiteX2" fmla="*/ 983643 w 983643"/>
              <a:gd name="connsiteY2" fmla="*/ 0 h 378409"/>
              <a:gd name="connsiteX0" fmla="*/ 0 w 1010027"/>
              <a:gd name="connsiteY0" fmla="*/ 372309 h 378409"/>
              <a:gd name="connsiteX1" fmla="*/ 882334 w 1010027"/>
              <a:gd name="connsiteY1" fmla="*/ 275524 h 378409"/>
              <a:gd name="connsiteX2" fmla="*/ 983643 w 1010027"/>
              <a:gd name="connsiteY2" fmla="*/ 0 h 378409"/>
              <a:gd name="connsiteX0" fmla="*/ 0 w 1010027"/>
              <a:gd name="connsiteY0" fmla="*/ 374413 h 380391"/>
              <a:gd name="connsiteX1" fmla="*/ 882334 w 1010027"/>
              <a:gd name="connsiteY1" fmla="*/ 275524 h 380391"/>
              <a:gd name="connsiteX2" fmla="*/ 983643 w 1010027"/>
              <a:gd name="connsiteY2" fmla="*/ 0 h 380391"/>
              <a:gd name="connsiteX0" fmla="*/ 0 w 1010027"/>
              <a:gd name="connsiteY0" fmla="*/ 374413 h 374413"/>
              <a:gd name="connsiteX1" fmla="*/ 882334 w 1010027"/>
              <a:gd name="connsiteY1" fmla="*/ 275524 h 374413"/>
              <a:gd name="connsiteX2" fmla="*/ 983643 w 1010027"/>
              <a:gd name="connsiteY2" fmla="*/ 0 h 374413"/>
              <a:gd name="connsiteX0" fmla="*/ 0 w 1031432"/>
              <a:gd name="connsiteY0" fmla="*/ 362843 h 362843"/>
              <a:gd name="connsiteX1" fmla="*/ 882334 w 1031432"/>
              <a:gd name="connsiteY1" fmla="*/ 263954 h 362843"/>
              <a:gd name="connsiteX2" fmla="*/ 1012367 w 1031432"/>
              <a:gd name="connsiteY2" fmla="*/ 0 h 362843"/>
              <a:gd name="connsiteX0" fmla="*/ 0 w 1031432"/>
              <a:gd name="connsiteY0" fmla="*/ 373361 h 373361"/>
              <a:gd name="connsiteX1" fmla="*/ 882334 w 1031432"/>
              <a:gd name="connsiteY1" fmla="*/ 274472 h 373361"/>
              <a:gd name="connsiteX2" fmla="*/ 1012367 w 1031432"/>
              <a:gd name="connsiteY2" fmla="*/ 0 h 373361"/>
              <a:gd name="connsiteX0" fmla="*/ 0 w 950940"/>
              <a:gd name="connsiteY0" fmla="*/ 376166 h 376166"/>
              <a:gd name="connsiteX1" fmla="*/ 882334 w 950940"/>
              <a:gd name="connsiteY1" fmla="*/ 277277 h 376166"/>
              <a:gd name="connsiteX2" fmla="*/ 868744 w 950940"/>
              <a:gd name="connsiteY2" fmla="*/ 0 h 376166"/>
              <a:gd name="connsiteX0" fmla="*/ 0 w 989441"/>
              <a:gd name="connsiteY0" fmla="*/ 376166 h 376166"/>
              <a:gd name="connsiteX1" fmla="*/ 882334 w 989441"/>
              <a:gd name="connsiteY1" fmla="*/ 277277 h 376166"/>
              <a:gd name="connsiteX2" fmla="*/ 868744 w 989441"/>
              <a:gd name="connsiteY2" fmla="*/ 0 h 376166"/>
              <a:gd name="connsiteX0" fmla="*/ 0 w 1007659"/>
              <a:gd name="connsiteY0" fmla="*/ 376166 h 376166"/>
              <a:gd name="connsiteX1" fmla="*/ 882334 w 1007659"/>
              <a:gd name="connsiteY1" fmla="*/ 277277 h 376166"/>
              <a:gd name="connsiteX2" fmla="*/ 868744 w 1007659"/>
              <a:gd name="connsiteY2" fmla="*/ 0 h 376166"/>
              <a:gd name="connsiteX0" fmla="*/ 0 w 1019085"/>
              <a:gd name="connsiteY0" fmla="*/ 376166 h 376166"/>
              <a:gd name="connsiteX1" fmla="*/ 882334 w 1019085"/>
              <a:gd name="connsiteY1" fmla="*/ 277277 h 376166"/>
              <a:gd name="connsiteX2" fmla="*/ 868744 w 1019085"/>
              <a:gd name="connsiteY2" fmla="*/ 0 h 376166"/>
              <a:gd name="connsiteX0" fmla="*/ 0 w 1011434"/>
              <a:gd name="connsiteY0" fmla="*/ 376166 h 376166"/>
              <a:gd name="connsiteX1" fmla="*/ 882334 w 1011434"/>
              <a:gd name="connsiteY1" fmla="*/ 277277 h 376166"/>
              <a:gd name="connsiteX2" fmla="*/ 868744 w 1011434"/>
              <a:gd name="connsiteY2" fmla="*/ 0 h 376166"/>
              <a:gd name="connsiteX0" fmla="*/ 0 w 979615"/>
              <a:gd name="connsiteY0" fmla="*/ 376166 h 376166"/>
              <a:gd name="connsiteX1" fmla="*/ 882334 w 979615"/>
              <a:gd name="connsiteY1" fmla="*/ 277277 h 376166"/>
              <a:gd name="connsiteX2" fmla="*/ 811294 w 979615"/>
              <a:gd name="connsiteY2" fmla="*/ 0 h 376166"/>
              <a:gd name="connsiteX0" fmla="*/ 0 w 1017287"/>
              <a:gd name="connsiteY0" fmla="*/ 376166 h 376166"/>
              <a:gd name="connsiteX1" fmla="*/ 882334 w 1017287"/>
              <a:gd name="connsiteY1" fmla="*/ 277277 h 376166"/>
              <a:gd name="connsiteX2" fmla="*/ 878318 w 1017287"/>
              <a:gd name="connsiteY2" fmla="*/ 0 h 376166"/>
              <a:gd name="connsiteX0" fmla="*/ 0 w 991189"/>
              <a:gd name="connsiteY0" fmla="*/ 376166 h 376166"/>
              <a:gd name="connsiteX1" fmla="*/ 882334 w 991189"/>
              <a:gd name="connsiteY1" fmla="*/ 277277 h 376166"/>
              <a:gd name="connsiteX2" fmla="*/ 878318 w 991189"/>
              <a:gd name="connsiteY2" fmla="*/ 0 h 376166"/>
              <a:gd name="connsiteX0" fmla="*/ 0 w 1235867"/>
              <a:gd name="connsiteY0" fmla="*/ 360739 h 360739"/>
              <a:gd name="connsiteX1" fmla="*/ 1112130 w 1235867"/>
              <a:gd name="connsiteY1" fmla="*/ 277277 h 360739"/>
              <a:gd name="connsiteX2" fmla="*/ 1108114 w 1235867"/>
              <a:gd name="connsiteY2" fmla="*/ 0 h 360739"/>
              <a:gd name="connsiteX0" fmla="*/ 0 w 1153885"/>
              <a:gd name="connsiteY0" fmla="*/ 360739 h 360739"/>
              <a:gd name="connsiteX1" fmla="*/ 824885 w 1153885"/>
              <a:gd name="connsiteY1" fmla="*/ 270265 h 360739"/>
              <a:gd name="connsiteX2" fmla="*/ 1108114 w 1153885"/>
              <a:gd name="connsiteY2" fmla="*/ 0 h 360739"/>
              <a:gd name="connsiteX0" fmla="*/ 0 w 972802"/>
              <a:gd name="connsiteY0" fmla="*/ 359337 h 359337"/>
              <a:gd name="connsiteX1" fmla="*/ 824885 w 972802"/>
              <a:gd name="connsiteY1" fmla="*/ 268863 h 359337"/>
              <a:gd name="connsiteX2" fmla="*/ 887892 w 972802"/>
              <a:gd name="connsiteY2" fmla="*/ 0 h 359337"/>
              <a:gd name="connsiteX0" fmla="*/ 0 w 917600"/>
              <a:gd name="connsiteY0" fmla="*/ 359337 h 359337"/>
              <a:gd name="connsiteX1" fmla="*/ 824885 w 917600"/>
              <a:gd name="connsiteY1" fmla="*/ 268863 h 359337"/>
              <a:gd name="connsiteX2" fmla="*/ 887892 w 917600"/>
              <a:gd name="connsiteY2" fmla="*/ 0 h 359337"/>
              <a:gd name="connsiteX0" fmla="*/ 0 w 890335"/>
              <a:gd name="connsiteY0" fmla="*/ 359337 h 359337"/>
              <a:gd name="connsiteX1" fmla="*/ 700413 w 890335"/>
              <a:gd name="connsiteY1" fmla="*/ 263253 h 359337"/>
              <a:gd name="connsiteX2" fmla="*/ 887892 w 890335"/>
              <a:gd name="connsiteY2" fmla="*/ 0 h 359337"/>
              <a:gd name="connsiteX0" fmla="*/ 0 w 889675"/>
              <a:gd name="connsiteY0" fmla="*/ 359337 h 359337"/>
              <a:gd name="connsiteX1" fmla="*/ 700413 w 889675"/>
              <a:gd name="connsiteY1" fmla="*/ 263253 h 359337"/>
              <a:gd name="connsiteX2" fmla="*/ 887892 w 889675"/>
              <a:gd name="connsiteY2" fmla="*/ 0 h 359337"/>
              <a:gd name="connsiteX0" fmla="*/ 0 w 890730"/>
              <a:gd name="connsiteY0" fmla="*/ 359337 h 359337"/>
              <a:gd name="connsiteX1" fmla="*/ 738712 w 890730"/>
              <a:gd name="connsiteY1" fmla="*/ 263253 h 359337"/>
              <a:gd name="connsiteX2" fmla="*/ 887892 w 890730"/>
              <a:gd name="connsiteY2" fmla="*/ 0 h 359337"/>
              <a:gd name="connsiteX0" fmla="*/ 0 w 890386"/>
              <a:gd name="connsiteY0" fmla="*/ 359337 h 359337"/>
              <a:gd name="connsiteX1" fmla="*/ 738712 w 890386"/>
              <a:gd name="connsiteY1" fmla="*/ 263253 h 359337"/>
              <a:gd name="connsiteX2" fmla="*/ 887892 w 890386"/>
              <a:gd name="connsiteY2" fmla="*/ 0 h 35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386" h="359337">
                <a:moveTo>
                  <a:pt x="0" y="359337"/>
                </a:moveTo>
                <a:cubicBezTo>
                  <a:pt x="395826" y="355682"/>
                  <a:pt x="629028" y="307715"/>
                  <a:pt x="738712" y="263253"/>
                </a:cubicBezTo>
                <a:cubicBezTo>
                  <a:pt x="848396" y="218791"/>
                  <a:pt x="903073" y="186192"/>
                  <a:pt x="887892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13423" y="2226216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23" y="2226216"/>
                <a:ext cx="718402" cy="334194"/>
              </a:xfrm>
              <a:prstGeom prst="rect">
                <a:avLst/>
              </a:prstGeom>
              <a:blipFill rotWithShape="0">
                <a:blip r:embed="rId15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blipFill rotWithShape="0">
                <a:blip r:embed="rId16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Content Placeholder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91" y="2779098"/>
            <a:ext cx="444827" cy="444827"/>
          </a:xfrm>
          <a:prstGeom prst="rect">
            <a:avLst/>
          </a:prstGeom>
          <a:ln/>
        </p:spPr>
      </p:pic>
      <p:sp>
        <p:nvSpPr>
          <p:cNvPr id="56" name="Left Brace 55"/>
          <p:cNvSpPr/>
          <p:nvPr/>
        </p:nvSpPr>
        <p:spPr>
          <a:xfrm rot="16200000">
            <a:off x="7440861" y="3994000"/>
            <a:ext cx="135509" cy="646318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rgbClr val="E98B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415667" y="4384914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667" y="4384914"/>
                <a:ext cx="227498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10526" r="-10526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010190" y="4390950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190" y="4390950"/>
                <a:ext cx="718402" cy="334194"/>
              </a:xfrm>
              <a:prstGeom prst="rect">
                <a:avLst/>
              </a:prstGeom>
              <a:blipFill rotWithShape="0">
                <a:blip r:embed="rId18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 bwMode="auto">
          <a:xfrm flipH="1" flipV="1">
            <a:off x="7824356" y="3241877"/>
            <a:ext cx="386005" cy="11430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C00FF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Freeform 60"/>
          <p:cNvSpPr/>
          <p:nvPr/>
        </p:nvSpPr>
        <p:spPr bwMode="auto">
          <a:xfrm>
            <a:off x="7696958" y="3251550"/>
            <a:ext cx="251359" cy="1291337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  <a:gd name="connsiteX0" fmla="*/ 0 w 947738"/>
              <a:gd name="connsiteY0" fmla="*/ 378620 h 385843"/>
              <a:gd name="connsiteX1" fmla="*/ 824887 w 947738"/>
              <a:gd name="connsiteY1" fmla="*/ 294457 h 385843"/>
              <a:gd name="connsiteX2" fmla="*/ 947738 w 947738"/>
              <a:gd name="connsiteY2" fmla="*/ 0 h 385843"/>
              <a:gd name="connsiteX0" fmla="*/ 0 w 983643"/>
              <a:gd name="connsiteY0" fmla="*/ 374413 h 381994"/>
              <a:gd name="connsiteX1" fmla="*/ 860792 w 983643"/>
              <a:gd name="connsiteY1" fmla="*/ 294457 h 381994"/>
              <a:gd name="connsiteX2" fmla="*/ 983643 w 983643"/>
              <a:gd name="connsiteY2" fmla="*/ 0 h 381994"/>
              <a:gd name="connsiteX0" fmla="*/ 0 w 983643"/>
              <a:gd name="connsiteY0" fmla="*/ 374413 h 380537"/>
              <a:gd name="connsiteX1" fmla="*/ 882334 w 983643"/>
              <a:gd name="connsiteY1" fmla="*/ 277628 h 380537"/>
              <a:gd name="connsiteX2" fmla="*/ 983643 w 983643"/>
              <a:gd name="connsiteY2" fmla="*/ 0 h 380537"/>
              <a:gd name="connsiteX0" fmla="*/ 0 w 983643"/>
              <a:gd name="connsiteY0" fmla="*/ 372309 h 378409"/>
              <a:gd name="connsiteX1" fmla="*/ 882334 w 983643"/>
              <a:gd name="connsiteY1" fmla="*/ 275524 h 378409"/>
              <a:gd name="connsiteX2" fmla="*/ 983643 w 983643"/>
              <a:gd name="connsiteY2" fmla="*/ 0 h 378409"/>
              <a:gd name="connsiteX0" fmla="*/ 0 w 1010027"/>
              <a:gd name="connsiteY0" fmla="*/ 372309 h 378409"/>
              <a:gd name="connsiteX1" fmla="*/ 882334 w 1010027"/>
              <a:gd name="connsiteY1" fmla="*/ 275524 h 378409"/>
              <a:gd name="connsiteX2" fmla="*/ 983643 w 1010027"/>
              <a:gd name="connsiteY2" fmla="*/ 0 h 378409"/>
              <a:gd name="connsiteX0" fmla="*/ 0 w 1010027"/>
              <a:gd name="connsiteY0" fmla="*/ 374413 h 380391"/>
              <a:gd name="connsiteX1" fmla="*/ 882334 w 1010027"/>
              <a:gd name="connsiteY1" fmla="*/ 275524 h 380391"/>
              <a:gd name="connsiteX2" fmla="*/ 983643 w 1010027"/>
              <a:gd name="connsiteY2" fmla="*/ 0 h 380391"/>
              <a:gd name="connsiteX0" fmla="*/ 0 w 1010027"/>
              <a:gd name="connsiteY0" fmla="*/ 374413 h 374413"/>
              <a:gd name="connsiteX1" fmla="*/ 882334 w 1010027"/>
              <a:gd name="connsiteY1" fmla="*/ 275524 h 374413"/>
              <a:gd name="connsiteX2" fmla="*/ 983643 w 1010027"/>
              <a:gd name="connsiteY2" fmla="*/ 0 h 374413"/>
              <a:gd name="connsiteX0" fmla="*/ 0 w 1031432"/>
              <a:gd name="connsiteY0" fmla="*/ 362843 h 362843"/>
              <a:gd name="connsiteX1" fmla="*/ 882334 w 1031432"/>
              <a:gd name="connsiteY1" fmla="*/ 263954 h 362843"/>
              <a:gd name="connsiteX2" fmla="*/ 1012367 w 1031432"/>
              <a:gd name="connsiteY2" fmla="*/ 0 h 362843"/>
              <a:gd name="connsiteX0" fmla="*/ 0 w 1031432"/>
              <a:gd name="connsiteY0" fmla="*/ 373361 h 373361"/>
              <a:gd name="connsiteX1" fmla="*/ 882334 w 1031432"/>
              <a:gd name="connsiteY1" fmla="*/ 274472 h 373361"/>
              <a:gd name="connsiteX2" fmla="*/ 1012367 w 1031432"/>
              <a:gd name="connsiteY2" fmla="*/ 0 h 373361"/>
              <a:gd name="connsiteX0" fmla="*/ 0 w 950940"/>
              <a:gd name="connsiteY0" fmla="*/ 376166 h 376166"/>
              <a:gd name="connsiteX1" fmla="*/ 882334 w 950940"/>
              <a:gd name="connsiteY1" fmla="*/ 277277 h 376166"/>
              <a:gd name="connsiteX2" fmla="*/ 868744 w 950940"/>
              <a:gd name="connsiteY2" fmla="*/ 0 h 376166"/>
              <a:gd name="connsiteX0" fmla="*/ 0 w 989441"/>
              <a:gd name="connsiteY0" fmla="*/ 376166 h 376166"/>
              <a:gd name="connsiteX1" fmla="*/ 882334 w 989441"/>
              <a:gd name="connsiteY1" fmla="*/ 277277 h 376166"/>
              <a:gd name="connsiteX2" fmla="*/ 868744 w 989441"/>
              <a:gd name="connsiteY2" fmla="*/ 0 h 376166"/>
              <a:gd name="connsiteX0" fmla="*/ 0 w 1007659"/>
              <a:gd name="connsiteY0" fmla="*/ 376166 h 376166"/>
              <a:gd name="connsiteX1" fmla="*/ 882334 w 1007659"/>
              <a:gd name="connsiteY1" fmla="*/ 277277 h 376166"/>
              <a:gd name="connsiteX2" fmla="*/ 868744 w 1007659"/>
              <a:gd name="connsiteY2" fmla="*/ 0 h 376166"/>
              <a:gd name="connsiteX0" fmla="*/ 0 w 1019085"/>
              <a:gd name="connsiteY0" fmla="*/ 376166 h 376166"/>
              <a:gd name="connsiteX1" fmla="*/ 882334 w 1019085"/>
              <a:gd name="connsiteY1" fmla="*/ 277277 h 376166"/>
              <a:gd name="connsiteX2" fmla="*/ 868744 w 1019085"/>
              <a:gd name="connsiteY2" fmla="*/ 0 h 376166"/>
              <a:gd name="connsiteX0" fmla="*/ 0 w 1011434"/>
              <a:gd name="connsiteY0" fmla="*/ 376166 h 376166"/>
              <a:gd name="connsiteX1" fmla="*/ 882334 w 1011434"/>
              <a:gd name="connsiteY1" fmla="*/ 277277 h 376166"/>
              <a:gd name="connsiteX2" fmla="*/ 868744 w 1011434"/>
              <a:gd name="connsiteY2" fmla="*/ 0 h 376166"/>
              <a:gd name="connsiteX0" fmla="*/ 0 w 979615"/>
              <a:gd name="connsiteY0" fmla="*/ 376166 h 376166"/>
              <a:gd name="connsiteX1" fmla="*/ 882334 w 979615"/>
              <a:gd name="connsiteY1" fmla="*/ 277277 h 376166"/>
              <a:gd name="connsiteX2" fmla="*/ 811294 w 979615"/>
              <a:gd name="connsiteY2" fmla="*/ 0 h 376166"/>
              <a:gd name="connsiteX0" fmla="*/ 0 w 1017287"/>
              <a:gd name="connsiteY0" fmla="*/ 376166 h 376166"/>
              <a:gd name="connsiteX1" fmla="*/ 882334 w 1017287"/>
              <a:gd name="connsiteY1" fmla="*/ 277277 h 376166"/>
              <a:gd name="connsiteX2" fmla="*/ 878318 w 1017287"/>
              <a:gd name="connsiteY2" fmla="*/ 0 h 376166"/>
              <a:gd name="connsiteX0" fmla="*/ 0 w 991189"/>
              <a:gd name="connsiteY0" fmla="*/ 376166 h 376166"/>
              <a:gd name="connsiteX1" fmla="*/ 882334 w 991189"/>
              <a:gd name="connsiteY1" fmla="*/ 277277 h 376166"/>
              <a:gd name="connsiteX2" fmla="*/ 878318 w 991189"/>
              <a:gd name="connsiteY2" fmla="*/ 0 h 376166"/>
              <a:gd name="connsiteX0" fmla="*/ 0 w 1235867"/>
              <a:gd name="connsiteY0" fmla="*/ 360739 h 360739"/>
              <a:gd name="connsiteX1" fmla="*/ 1112130 w 1235867"/>
              <a:gd name="connsiteY1" fmla="*/ 277277 h 360739"/>
              <a:gd name="connsiteX2" fmla="*/ 1108114 w 1235867"/>
              <a:gd name="connsiteY2" fmla="*/ 0 h 360739"/>
              <a:gd name="connsiteX0" fmla="*/ 0 w 1153885"/>
              <a:gd name="connsiteY0" fmla="*/ 360739 h 360739"/>
              <a:gd name="connsiteX1" fmla="*/ 824885 w 1153885"/>
              <a:gd name="connsiteY1" fmla="*/ 270265 h 360739"/>
              <a:gd name="connsiteX2" fmla="*/ 1108114 w 1153885"/>
              <a:gd name="connsiteY2" fmla="*/ 0 h 360739"/>
              <a:gd name="connsiteX0" fmla="*/ 0 w 972802"/>
              <a:gd name="connsiteY0" fmla="*/ 359337 h 359337"/>
              <a:gd name="connsiteX1" fmla="*/ 824885 w 972802"/>
              <a:gd name="connsiteY1" fmla="*/ 268863 h 359337"/>
              <a:gd name="connsiteX2" fmla="*/ 887892 w 972802"/>
              <a:gd name="connsiteY2" fmla="*/ 0 h 359337"/>
              <a:gd name="connsiteX0" fmla="*/ 0 w 917600"/>
              <a:gd name="connsiteY0" fmla="*/ 359337 h 359337"/>
              <a:gd name="connsiteX1" fmla="*/ 824885 w 917600"/>
              <a:gd name="connsiteY1" fmla="*/ 268863 h 359337"/>
              <a:gd name="connsiteX2" fmla="*/ 887892 w 917600"/>
              <a:gd name="connsiteY2" fmla="*/ 0 h 359337"/>
              <a:gd name="connsiteX0" fmla="*/ 0 w 890335"/>
              <a:gd name="connsiteY0" fmla="*/ 359337 h 359337"/>
              <a:gd name="connsiteX1" fmla="*/ 700413 w 890335"/>
              <a:gd name="connsiteY1" fmla="*/ 263253 h 359337"/>
              <a:gd name="connsiteX2" fmla="*/ 887892 w 890335"/>
              <a:gd name="connsiteY2" fmla="*/ 0 h 359337"/>
              <a:gd name="connsiteX0" fmla="*/ 0 w 889675"/>
              <a:gd name="connsiteY0" fmla="*/ 359337 h 359337"/>
              <a:gd name="connsiteX1" fmla="*/ 700413 w 889675"/>
              <a:gd name="connsiteY1" fmla="*/ 263253 h 359337"/>
              <a:gd name="connsiteX2" fmla="*/ 887892 w 889675"/>
              <a:gd name="connsiteY2" fmla="*/ 0 h 359337"/>
              <a:gd name="connsiteX0" fmla="*/ 0 w 890730"/>
              <a:gd name="connsiteY0" fmla="*/ 359337 h 359337"/>
              <a:gd name="connsiteX1" fmla="*/ 738712 w 890730"/>
              <a:gd name="connsiteY1" fmla="*/ 263253 h 359337"/>
              <a:gd name="connsiteX2" fmla="*/ 887892 w 890730"/>
              <a:gd name="connsiteY2" fmla="*/ 0 h 359337"/>
              <a:gd name="connsiteX0" fmla="*/ 0 w 890386"/>
              <a:gd name="connsiteY0" fmla="*/ 359337 h 359337"/>
              <a:gd name="connsiteX1" fmla="*/ 738712 w 890386"/>
              <a:gd name="connsiteY1" fmla="*/ 263253 h 359337"/>
              <a:gd name="connsiteX2" fmla="*/ 887892 w 890386"/>
              <a:gd name="connsiteY2" fmla="*/ 0 h 359337"/>
              <a:gd name="connsiteX0" fmla="*/ 21716 w 760455"/>
              <a:gd name="connsiteY0" fmla="*/ 589338 h 589338"/>
              <a:gd name="connsiteX1" fmla="*/ 760428 w 760455"/>
              <a:gd name="connsiteY1" fmla="*/ 493254 h 589338"/>
              <a:gd name="connsiteX2" fmla="*/ 0 w 760455"/>
              <a:gd name="connsiteY2" fmla="*/ 0 h 589338"/>
              <a:gd name="connsiteX0" fmla="*/ 21716 w 760455"/>
              <a:gd name="connsiteY0" fmla="*/ 589338 h 589338"/>
              <a:gd name="connsiteX1" fmla="*/ 760428 w 760455"/>
              <a:gd name="connsiteY1" fmla="*/ 493254 h 589338"/>
              <a:gd name="connsiteX2" fmla="*/ 0 w 760455"/>
              <a:gd name="connsiteY2" fmla="*/ 0 h 589338"/>
              <a:gd name="connsiteX0" fmla="*/ 21716 w 808326"/>
              <a:gd name="connsiteY0" fmla="*/ 589338 h 589338"/>
              <a:gd name="connsiteX1" fmla="*/ 808302 w 808326"/>
              <a:gd name="connsiteY1" fmla="*/ 439961 h 589338"/>
              <a:gd name="connsiteX2" fmla="*/ 0 w 808326"/>
              <a:gd name="connsiteY2" fmla="*/ 0 h 589338"/>
              <a:gd name="connsiteX0" fmla="*/ 21716 w 815521"/>
              <a:gd name="connsiteY0" fmla="*/ 589338 h 589338"/>
              <a:gd name="connsiteX1" fmla="*/ 808302 w 815521"/>
              <a:gd name="connsiteY1" fmla="*/ 439961 h 589338"/>
              <a:gd name="connsiteX2" fmla="*/ 0 w 815521"/>
              <a:gd name="connsiteY2" fmla="*/ 0 h 589338"/>
              <a:gd name="connsiteX0" fmla="*/ 21716 w 825262"/>
              <a:gd name="connsiteY0" fmla="*/ 589338 h 589338"/>
              <a:gd name="connsiteX1" fmla="*/ 808302 w 825262"/>
              <a:gd name="connsiteY1" fmla="*/ 439961 h 589338"/>
              <a:gd name="connsiteX2" fmla="*/ 517321 w 825262"/>
              <a:gd name="connsiteY2" fmla="*/ 231982 h 589338"/>
              <a:gd name="connsiteX3" fmla="*/ 0 w 825262"/>
              <a:gd name="connsiteY3" fmla="*/ 0 h 589338"/>
              <a:gd name="connsiteX0" fmla="*/ 21716 w 825262"/>
              <a:gd name="connsiteY0" fmla="*/ 589338 h 589338"/>
              <a:gd name="connsiteX1" fmla="*/ 808302 w 825262"/>
              <a:gd name="connsiteY1" fmla="*/ 444169 h 589338"/>
              <a:gd name="connsiteX2" fmla="*/ 517321 w 825262"/>
              <a:gd name="connsiteY2" fmla="*/ 231982 h 589338"/>
              <a:gd name="connsiteX3" fmla="*/ 0 w 825262"/>
              <a:gd name="connsiteY3" fmla="*/ 0 h 589338"/>
              <a:gd name="connsiteX0" fmla="*/ 21716 w 824267"/>
              <a:gd name="connsiteY0" fmla="*/ 589338 h 589338"/>
              <a:gd name="connsiteX1" fmla="*/ 808302 w 824267"/>
              <a:gd name="connsiteY1" fmla="*/ 444169 h 589338"/>
              <a:gd name="connsiteX2" fmla="*/ 507746 w 824267"/>
              <a:gd name="connsiteY2" fmla="*/ 236189 h 589338"/>
              <a:gd name="connsiteX3" fmla="*/ 0 w 824267"/>
              <a:gd name="connsiteY3" fmla="*/ 0 h 589338"/>
              <a:gd name="connsiteX0" fmla="*/ 21716 w 851659"/>
              <a:gd name="connsiteY0" fmla="*/ 589338 h 589338"/>
              <a:gd name="connsiteX1" fmla="*/ 837026 w 851659"/>
              <a:gd name="connsiteY1" fmla="*/ 403498 h 589338"/>
              <a:gd name="connsiteX2" fmla="*/ 507746 w 851659"/>
              <a:gd name="connsiteY2" fmla="*/ 236189 h 589338"/>
              <a:gd name="connsiteX3" fmla="*/ 0 w 851659"/>
              <a:gd name="connsiteY3" fmla="*/ 0 h 589338"/>
              <a:gd name="connsiteX0" fmla="*/ 21716 w 856593"/>
              <a:gd name="connsiteY0" fmla="*/ 589338 h 589338"/>
              <a:gd name="connsiteX1" fmla="*/ 837026 w 856593"/>
              <a:gd name="connsiteY1" fmla="*/ 403498 h 589338"/>
              <a:gd name="connsiteX2" fmla="*/ 555620 w 856593"/>
              <a:gd name="connsiteY2" fmla="*/ 230579 h 589338"/>
              <a:gd name="connsiteX3" fmla="*/ 0 w 856593"/>
              <a:gd name="connsiteY3" fmla="*/ 0 h 589338"/>
              <a:gd name="connsiteX0" fmla="*/ 21716 w 857784"/>
              <a:gd name="connsiteY0" fmla="*/ 589338 h 589338"/>
              <a:gd name="connsiteX1" fmla="*/ 837026 w 857784"/>
              <a:gd name="connsiteY1" fmla="*/ 403498 h 589338"/>
              <a:gd name="connsiteX2" fmla="*/ 555620 w 857784"/>
              <a:gd name="connsiteY2" fmla="*/ 230579 h 589338"/>
              <a:gd name="connsiteX3" fmla="*/ 0 w 857784"/>
              <a:gd name="connsiteY3" fmla="*/ 0 h 589338"/>
              <a:gd name="connsiteX0" fmla="*/ 21716 w 857784"/>
              <a:gd name="connsiteY0" fmla="*/ 589338 h 589338"/>
              <a:gd name="connsiteX1" fmla="*/ 837026 w 857784"/>
              <a:gd name="connsiteY1" fmla="*/ 403498 h 589338"/>
              <a:gd name="connsiteX2" fmla="*/ 555620 w 857784"/>
              <a:gd name="connsiteY2" fmla="*/ 230579 h 589338"/>
              <a:gd name="connsiteX3" fmla="*/ 0 w 857784"/>
              <a:gd name="connsiteY3" fmla="*/ 0 h 589338"/>
              <a:gd name="connsiteX0" fmla="*/ 21716 w 857784"/>
              <a:gd name="connsiteY0" fmla="*/ 589338 h 589338"/>
              <a:gd name="connsiteX1" fmla="*/ 837026 w 857784"/>
              <a:gd name="connsiteY1" fmla="*/ 403498 h 589338"/>
              <a:gd name="connsiteX2" fmla="*/ 555620 w 857784"/>
              <a:gd name="connsiteY2" fmla="*/ 230579 h 589338"/>
              <a:gd name="connsiteX3" fmla="*/ 0 w 857784"/>
              <a:gd name="connsiteY3" fmla="*/ 0 h 589338"/>
              <a:gd name="connsiteX0" fmla="*/ 21716 w 860586"/>
              <a:gd name="connsiteY0" fmla="*/ 589338 h 589338"/>
              <a:gd name="connsiteX1" fmla="*/ 837026 w 860586"/>
              <a:gd name="connsiteY1" fmla="*/ 403498 h 589338"/>
              <a:gd name="connsiteX2" fmla="*/ 555620 w 860586"/>
              <a:gd name="connsiteY2" fmla="*/ 230579 h 589338"/>
              <a:gd name="connsiteX3" fmla="*/ 0 w 860586"/>
              <a:gd name="connsiteY3" fmla="*/ 0 h 589338"/>
              <a:gd name="connsiteX0" fmla="*/ 21716 w 860586"/>
              <a:gd name="connsiteY0" fmla="*/ 589338 h 589338"/>
              <a:gd name="connsiteX1" fmla="*/ 837027 w 860586"/>
              <a:gd name="connsiteY1" fmla="*/ 404900 h 589338"/>
              <a:gd name="connsiteX2" fmla="*/ 555620 w 860586"/>
              <a:gd name="connsiteY2" fmla="*/ 230579 h 589338"/>
              <a:gd name="connsiteX3" fmla="*/ 0 w 860586"/>
              <a:gd name="connsiteY3" fmla="*/ 0 h 589338"/>
              <a:gd name="connsiteX0" fmla="*/ 21716 w 837106"/>
              <a:gd name="connsiteY0" fmla="*/ 589338 h 589338"/>
              <a:gd name="connsiteX1" fmla="*/ 837027 w 837106"/>
              <a:gd name="connsiteY1" fmla="*/ 404900 h 589338"/>
              <a:gd name="connsiteX2" fmla="*/ 555620 w 837106"/>
              <a:gd name="connsiteY2" fmla="*/ 230579 h 589338"/>
              <a:gd name="connsiteX3" fmla="*/ 0 w 837106"/>
              <a:gd name="connsiteY3" fmla="*/ 0 h 589338"/>
              <a:gd name="connsiteX0" fmla="*/ 21716 w 865236"/>
              <a:gd name="connsiteY0" fmla="*/ 589338 h 589338"/>
              <a:gd name="connsiteX1" fmla="*/ 837027 w 865236"/>
              <a:gd name="connsiteY1" fmla="*/ 404900 h 589338"/>
              <a:gd name="connsiteX2" fmla="*/ 584345 w 865236"/>
              <a:gd name="connsiteY2" fmla="*/ 231982 h 589338"/>
              <a:gd name="connsiteX3" fmla="*/ 0 w 865236"/>
              <a:gd name="connsiteY3" fmla="*/ 0 h 589338"/>
              <a:gd name="connsiteX0" fmla="*/ 21716 w 862534"/>
              <a:gd name="connsiteY0" fmla="*/ 589338 h 589338"/>
              <a:gd name="connsiteX1" fmla="*/ 837027 w 862534"/>
              <a:gd name="connsiteY1" fmla="*/ 404900 h 589338"/>
              <a:gd name="connsiteX2" fmla="*/ 584345 w 862534"/>
              <a:gd name="connsiteY2" fmla="*/ 231982 h 589338"/>
              <a:gd name="connsiteX3" fmla="*/ 0 w 862534"/>
              <a:gd name="connsiteY3" fmla="*/ 0 h 589338"/>
              <a:gd name="connsiteX0" fmla="*/ 21716 w 862534"/>
              <a:gd name="connsiteY0" fmla="*/ 589338 h 589338"/>
              <a:gd name="connsiteX1" fmla="*/ 837027 w 862534"/>
              <a:gd name="connsiteY1" fmla="*/ 404900 h 589338"/>
              <a:gd name="connsiteX2" fmla="*/ 584345 w 862534"/>
              <a:gd name="connsiteY2" fmla="*/ 231982 h 589338"/>
              <a:gd name="connsiteX3" fmla="*/ 0 w 862534"/>
              <a:gd name="connsiteY3" fmla="*/ 0 h 589338"/>
              <a:gd name="connsiteX0" fmla="*/ 21716 w 897685"/>
              <a:gd name="connsiteY0" fmla="*/ 589338 h 589338"/>
              <a:gd name="connsiteX1" fmla="*/ 875327 w 897685"/>
              <a:gd name="connsiteY1" fmla="*/ 432949 h 589338"/>
              <a:gd name="connsiteX2" fmla="*/ 584345 w 897685"/>
              <a:gd name="connsiteY2" fmla="*/ 231982 h 589338"/>
              <a:gd name="connsiteX3" fmla="*/ 0 w 897685"/>
              <a:gd name="connsiteY3" fmla="*/ 0 h 589338"/>
              <a:gd name="connsiteX0" fmla="*/ 21716 w 884413"/>
              <a:gd name="connsiteY0" fmla="*/ 589338 h 589338"/>
              <a:gd name="connsiteX1" fmla="*/ 860963 w 884413"/>
              <a:gd name="connsiteY1" fmla="*/ 414016 h 589338"/>
              <a:gd name="connsiteX2" fmla="*/ 584345 w 884413"/>
              <a:gd name="connsiteY2" fmla="*/ 231982 h 589338"/>
              <a:gd name="connsiteX3" fmla="*/ 0 w 884413"/>
              <a:gd name="connsiteY3" fmla="*/ 0 h 589338"/>
              <a:gd name="connsiteX0" fmla="*/ 21716 w 863312"/>
              <a:gd name="connsiteY0" fmla="*/ 589338 h 589338"/>
              <a:gd name="connsiteX1" fmla="*/ 860963 w 863312"/>
              <a:gd name="connsiteY1" fmla="*/ 414016 h 589338"/>
              <a:gd name="connsiteX2" fmla="*/ 584345 w 863312"/>
              <a:gd name="connsiteY2" fmla="*/ 231982 h 589338"/>
              <a:gd name="connsiteX3" fmla="*/ 0 w 863312"/>
              <a:gd name="connsiteY3" fmla="*/ 0 h 589338"/>
              <a:gd name="connsiteX0" fmla="*/ 136614 w 978210"/>
              <a:gd name="connsiteY0" fmla="*/ 591441 h 591441"/>
              <a:gd name="connsiteX1" fmla="*/ 975861 w 978210"/>
              <a:gd name="connsiteY1" fmla="*/ 416119 h 591441"/>
              <a:gd name="connsiteX2" fmla="*/ 699243 w 978210"/>
              <a:gd name="connsiteY2" fmla="*/ 234085 h 591441"/>
              <a:gd name="connsiteX3" fmla="*/ 0 w 978210"/>
              <a:gd name="connsiteY3" fmla="*/ 0 h 591441"/>
              <a:gd name="connsiteX0" fmla="*/ 79165 w 920761"/>
              <a:gd name="connsiteY0" fmla="*/ 568300 h 568300"/>
              <a:gd name="connsiteX1" fmla="*/ 918412 w 920761"/>
              <a:gd name="connsiteY1" fmla="*/ 392978 h 568300"/>
              <a:gd name="connsiteX2" fmla="*/ 641794 w 920761"/>
              <a:gd name="connsiteY2" fmla="*/ 210944 h 568300"/>
              <a:gd name="connsiteX3" fmla="*/ 0 w 920761"/>
              <a:gd name="connsiteY3" fmla="*/ 0 h 568300"/>
              <a:gd name="connsiteX0" fmla="*/ 79165 w 920761"/>
              <a:gd name="connsiteY0" fmla="*/ 568300 h 568300"/>
              <a:gd name="connsiteX1" fmla="*/ 918412 w 920761"/>
              <a:gd name="connsiteY1" fmla="*/ 392978 h 568300"/>
              <a:gd name="connsiteX2" fmla="*/ 641794 w 920761"/>
              <a:gd name="connsiteY2" fmla="*/ 210944 h 568300"/>
              <a:gd name="connsiteX3" fmla="*/ 0 w 920761"/>
              <a:gd name="connsiteY3" fmla="*/ 0 h 568300"/>
              <a:gd name="connsiteX0" fmla="*/ 79165 w 920761"/>
              <a:gd name="connsiteY0" fmla="*/ 568300 h 568300"/>
              <a:gd name="connsiteX1" fmla="*/ 918412 w 920761"/>
              <a:gd name="connsiteY1" fmla="*/ 392978 h 568300"/>
              <a:gd name="connsiteX2" fmla="*/ 641794 w 920761"/>
              <a:gd name="connsiteY2" fmla="*/ 210944 h 568300"/>
              <a:gd name="connsiteX3" fmla="*/ 0 w 920761"/>
              <a:gd name="connsiteY3" fmla="*/ 0 h 568300"/>
              <a:gd name="connsiteX0" fmla="*/ 79165 w 837187"/>
              <a:gd name="connsiteY0" fmla="*/ 568300 h 568300"/>
              <a:gd name="connsiteX1" fmla="*/ 832238 w 837187"/>
              <a:gd name="connsiteY1" fmla="*/ 376149 h 568300"/>
              <a:gd name="connsiteX2" fmla="*/ 641794 w 837187"/>
              <a:gd name="connsiteY2" fmla="*/ 210944 h 568300"/>
              <a:gd name="connsiteX3" fmla="*/ 0 w 837187"/>
              <a:gd name="connsiteY3" fmla="*/ 0 h 568300"/>
              <a:gd name="connsiteX0" fmla="*/ 0 w 758022"/>
              <a:gd name="connsiteY0" fmla="*/ 570404 h 570404"/>
              <a:gd name="connsiteX1" fmla="*/ 753073 w 758022"/>
              <a:gd name="connsiteY1" fmla="*/ 378253 h 570404"/>
              <a:gd name="connsiteX2" fmla="*/ 562629 w 758022"/>
              <a:gd name="connsiteY2" fmla="*/ 213048 h 570404"/>
              <a:gd name="connsiteX3" fmla="*/ 7008 w 758022"/>
              <a:gd name="connsiteY3" fmla="*/ 0 h 57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022" h="570404">
                <a:moveTo>
                  <a:pt x="0" y="570404"/>
                </a:moveTo>
                <a:cubicBezTo>
                  <a:pt x="395826" y="566749"/>
                  <a:pt x="731113" y="452538"/>
                  <a:pt x="753073" y="378253"/>
                </a:cubicBezTo>
                <a:cubicBezTo>
                  <a:pt x="775033" y="303968"/>
                  <a:pt x="726071" y="279363"/>
                  <a:pt x="562629" y="213048"/>
                </a:cubicBezTo>
                <a:cubicBezTo>
                  <a:pt x="406148" y="153953"/>
                  <a:pt x="230513" y="75224"/>
                  <a:pt x="7008" y="0"/>
                </a:cubicBezTo>
              </a:path>
            </a:pathLst>
          </a:custGeom>
          <a:noFill/>
          <a:ln w="12700" cap="flat" cmpd="sng" algn="ctr">
            <a:solidFill>
              <a:srgbClr val="CC00FF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30" y="1742525"/>
            <a:ext cx="426874" cy="4268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842968"/>
            <a:ext cx="354839" cy="35483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302564"/>
            <a:ext cx="625649" cy="469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06944" y="2224894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944" y="2224894"/>
                <a:ext cx="718402" cy="334194"/>
              </a:xfrm>
              <a:prstGeom prst="rect">
                <a:avLst/>
              </a:prstGeom>
              <a:blipFill>
                <a:blip r:embed="rId22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if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blipFill>
                <a:blip r:embed="rId17"/>
                <a:stretch>
                  <a:fillRect l="-6685" t="-31111" r="-83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08973" y="3241171"/>
                <a:ext cx="2661626" cy="331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CA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73" y="3241171"/>
                <a:ext cx="2661626" cy="331629"/>
              </a:xfrm>
              <a:prstGeom prst="rect">
                <a:avLst/>
              </a:prstGeom>
              <a:blipFill>
                <a:blip r:embed="rId18"/>
                <a:stretch>
                  <a:fillRect l="-5505" t="-20370" r="-229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30753" y="3595057"/>
                <a:ext cx="2661626" cy="331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CA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753" y="3595057"/>
                <a:ext cx="2661626" cy="331629"/>
              </a:xfrm>
              <a:prstGeom prst="rect">
                <a:avLst/>
              </a:prstGeom>
              <a:blipFill>
                <a:blip r:embed="rId23"/>
                <a:stretch>
                  <a:fillRect l="-5263" t="-20370" r="-229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106591" y="4459178"/>
            <a:ext cx="997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abort</a:t>
            </a:r>
            <a:endParaRPr lang="en-US" b="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animBg="1"/>
      <p:bldP spid="57" grpId="0"/>
      <p:bldP spid="58" grpId="0"/>
      <p:bldP spid="61" grpId="0" animBg="1"/>
      <p:bldP spid="43" grpId="0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become an internet root CA?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Need to prove yourself (trust)worthy to browser and OS vendors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Microsoft Root Certificate Program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Mozilla CA Certificate Program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Apple Root Certificate Program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Lot's of auditing and paperwork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Many formal technical and non-technical security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CA/Browser forum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Baseline Requirements v1.7.3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77" y="3115481"/>
            <a:ext cx="1403854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8181" r="6911" b="28055"/>
          <a:stretch/>
        </p:blipFill>
        <p:spPr>
          <a:xfrm>
            <a:off x="8868308" y="4221089"/>
            <a:ext cx="1728192" cy="504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29" y="3072372"/>
            <a:ext cx="580806" cy="580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09" y="2173188"/>
            <a:ext cx="571322" cy="571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46" y="2004483"/>
            <a:ext cx="781752" cy="586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65" y="2565810"/>
            <a:ext cx="551529" cy="6430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71" y="2225685"/>
            <a:ext cx="529129" cy="5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DigiNotar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3" y="1027586"/>
            <a:ext cx="5040559" cy="5068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Dutch root CA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Lost control of their private signing key in 2011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Fraudulent certificates issued for Gmail, Yahoo!, Mozilla, WordPress,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30 000 Iranian Gmail users targeted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467" y="1216903"/>
            <a:ext cx="5914564" cy="2551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467" y="4005064"/>
            <a:ext cx="5914564" cy="20257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30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PKIs exist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Organization PKIs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3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95700" y="4935538"/>
            <a:ext cx="5400600" cy="1776412"/>
          </a:xfrm>
        </p:spPr>
        <p:txBody>
          <a:bodyPr/>
          <a:lstStyle/>
          <a:p>
            <a:pPr algn="ctr"/>
            <a:r>
              <a:rPr lang="en-US" sz="3600" b="1" dirty="0" smtClean="0"/>
              <a:t>End of Part II</a:t>
            </a:r>
          </a:p>
          <a:p>
            <a:pPr algn="ctr"/>
            <a:r>
              <a:rPr lang="en-US" sz="3600" b="1" dirty="0" smtClean="0"/>
              <a:t>(Asymmetric crypto)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4638" y="6386513"/>
            <a:ext cx="487362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4367808" y="1412776"/>
            <a:ext cx="5509220" cy="3228415"/>
            <a:chOff x="3467100" y="1195923"/>
            <a:chExt cx="8165503" cy="4785002"/>
          </a:xfrm>
        </p:grpSpPr>
        <p:grpSp>
          <p:nvGrpSpPr>
            <p:cNvPr id="21" name="Group 20"/>
            <p:cNvGrpSpPr/>
            <p:nvPr/>
          </p:nvGrpSpPr>
          <p:grpSpPr>
            <a:xfrm>
              <a:off x="3897284" y="1195923"/>
              <a:ext cx="4052392" cy="4785002"/>
              <a:chOff x="4832232" y="561256"/>
              <a:chExt cx="4052392" cy="478500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648" t="344" r="-196" b="13191"/>
              <a:stretch/>
            </p:blipFill>
            <p:spPr>
              <a:xfrm>
                <a:off x="4832232" y="561256"/>
                <a:ext cx="4052392" cy="4785002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 bwMode="auto">
              <a:xfrm>
                <a:off x="6527035" y="5089084"/>
                <a:ext cx="238125" cy="2571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b="1" dirty="0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 bwMode="auto">
            <a:xfrm flipV="1">
              <a:off x="3467100" y="1524000"/>
              <a:ext cx="4387850" cy="37020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Flowchart: Connector 24"/>
            <p:cNvSpPr>
              <a:spLocks noChangeAspect="1"/>
            </p:cNvSpPr>
            <p:nvPr/>
          </p:nvSpPr>
          <p:spPr bwMode="auto">
            <a:xfrm>
              <a:off x="4332182" y="4375297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p:sp>
          <p:nvSpPr>
            <p:cNvPr id="26" name="Flowchart: Connector 25"/>
            <p:cNvSpPr>
              <a:spLocks noChangeAspect="1"/>
            </p:cNvSpPr>
            <p:nvPr/>
          </p:nvSpPr>
          <p:spPr bwMode="auto">
            <a:xfrm>
              <a:off x="7153296" y="1991628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225296" y="1942037"/>
                  <a:ext cx="474324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5296" y="1942037"/>
                  <a:ext cx="474324" cy="50178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920353" y="4144464"/>
                  <a:ext cx="474324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0353" y="4144464"/>
                  <a:ext cx="474324" cy="50178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 bwMode="auto">
            <a:xfrm flipV="1">
              <a:off x="6256275" y="1471613"/>
              <a:ext cx="0" cy="43807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Flowchart: Connector 29"/>
            <p:cNvSpPr>
              <a:spLocks noChangeAspect="1"/>
            </p:cNvSpPr>
            <p:nvPr/>
          </p:nvSpPr>
          <p:spPr bwMode="auto">
            <a:xfrm>
              <a:off x="6184275" y="2802397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p:sp>
          <p:nvSpPr>
            <p:cNvPr id="31" name="Flowchart: Connector 30"/>
            <p:cNvSpPr>
              <a:spLocks noChangeAspect="1"/>
            </p:cNvSpPr>
            <p:nvPr/>
          </p:nvSpPr>
          <p:spPr bwMode="auto">
            <a:xfrm>
              <a:off x="6184275" y="4542459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353623" y="4153469"/>
                  <a:ext cx="1108837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623" y="4153469"/>
                  <a:ext cx="1108837" cy="50178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601726" y="2223575"/>
                  <a:ext cx="3030877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1726" y="2223575"/>
                  <a:ext cx="3030877" cy="50178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601726" y="2810004"/>
                  <a:ext cx="2085657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1726" y="2810004"/>
                  <a:ext cx="2085657" cy="50178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17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integrity: MACs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tx2"/>
                </a:solidFill>
              </a:rPr>
              <a:t>Internet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Alice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Bob</a:t>
            </a:r>
            <a:endParaRPr lang="en-US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Adversary</a:t>
            </a: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780497" y="2827826"/>
            <a:ext cx="88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M, T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000" dirty="0" smtClean="0"/>
                  <a:t> 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461665"/>
              </a:xfrm>
              <a:prstGeom prst="rect">
                <a:avLst/>
              </a:prstGeom>
              <a:blipFill>
                <a:blip r:embed="rId8"/>
                <a:stretch>
                  <a:fillRect l="-572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tagging algorithm </a:t>
                </a:r>
                <a:r>
                  <a:rPr lang="nb-NO" sz="2000" dirty="0">
                    <a:solidFill>
                      <a:schemeClr val="tx2"/>
                    </a:solidFill>
                  </a:rPr>
                  <a:t>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verification  </a:t>
                </a:r>
                <a:r>
                  <a:rPr lang="nb-NO" sz="2000" dirty="0">
                    <a:solidFill>
                      <a:schemeClr val="tx2"/>
                    </a:solidFill>
                  </a:rPr>
                  <a:t>algorithm (public)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blipFill rotWithShape="0">
                <a:blip r:embed="rId9"/>
                <a:stretch>
                  <a:fillRect l="-389" b="-6250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 bwMode="auto">
          <a:xfrm>
            <a:off x="6646008" y="4956549"/>
            <a:ext cx="4699322" cy="11690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 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nb-NO" sz="2000" dirty="0" smtClean="0">
                <a:solidFill>
                  <a:schemeClr val="tx2"/>
                </a:solidFill>
              </a:rPr>
              <a:t>tagging /</a:t>
            </a:r>
            <a:r>
              <a:rPr lang="nb-NO" sz="2000" dirty="0">
                <a:solidFill>
                  <a:schemeClr val="tx2"/>
                </a:solidFill>
              </a:rPr>
              <a:t> </a:t>
            </a:r>
            <a:r>
              <a:rPr lang="nb-NO" sz="2000" dirty="0" smtClean="0">
                <a:solidFill>
                  <a:schemeClr val="tx2"/>
                </a:solidFill>
              </a:rPr>
              <a:t>verification key (secret)</a:t>
            </a:r>
            <a:r>
              <a:rPr lang="nb-NO" sz="2000" dirty="0">
                <a:solidFill>
                  <a:schemeClr val="tx2"/>
                </a:solidFill>
              </a:rPr>
              <a:t>		</a:t>
            </a:r>
            <a:endParaRPr lang="nb-NO" sz="2000" dirty="0" smtClean="0">
              <a:solidFill>
                <a:schemeClr val="tx2"/>
              </a:solidFill>
            </a:endParaRPr>
          </a:p>
          <a:p>
            <a:endParaRPr lang="nb-NO" sz="2000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2"/>
          <p:cNvCxnSpPr>
            <a:stCxn id="35" idx="3"/>
            <a:endCxn id="10" idx="1"/>
          </p:cNvCxnSpPr>
          <p:nvPr/>
        </p:nvCxnSpPr>
        <p:spPr bwMode="auto">
          <a:xfrm>
            <a:off x="3121077" y="3231545"/>
            <a:ext cx="43903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2639734" y="3031490"/>
            <a:ext cx="4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</a:t>
            </a:r>
            <a:endParaRPr lang="en-US" sz="2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295800" y="2843319"/>
            <a:ext cx="57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asymmetric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69886657"/>
                  </p:ext>
                </p:extLst>
              </p:nvPr>
            </p:nvGraphicFramePr>
            <p:xfrm>
              <a:off x="623392" y="840287"/>
              <a:ext cx="11233248" cy="330066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5841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43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Functionality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Hardness assumption / security</a:t>
                          </a:r>
                          <a:r>
                            <a:rPr lang="en-US" sz="1400" baseline="0" dirty="0" smtClean="0"/>
                            <a:t>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Diffie</a:t>
                          </a:r>
                          <a:r>
                            <a:rPr lang="en-US" sz="1400" dirty="0" smtClean="0"/>
                            <a:t>-Hellman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b-NO" sz="1400" dirty="0" smtClean="0"/>
                            <a:t>Derive shared value</a:t>
                          </a:r>
                          <a:r>
                            <a:rPr lang="nb-NO" sz="1400" baseline="0" dirty="0" smtClean="0"/>
                            <a:t> (key)</a:t>
                          </a:r>
                          <a:r>
                            <a:rPr lang="nb-NO" sz="1400" dirty="0" smtClean="0"/>
                            <a:t> in a </a:t>
                          </a:r>
                          <a:br>
                            <a:rPr lang="nb-NO" sz="1400" dirty="0" smtClean="0"/>
                          </a:br>
                          <a:r>
                            <a:rPr lang="nb-NO" sz="1400" dirty="0" smtClean="0"/>
                            <a:t>cyclic group</a:t>
                          </a:r>
                          <a:br>
                            <a:rPr lang="nb-NO" sz="1400" dirty="0" smtClean="0"/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p>
                                    </m:s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= 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Discrete logarithm (DLOG)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 smtClean="0"/>
                            <a:t>Diffie</a:t>
                          </a:r>
                          <a:r>
                            <a:rPr lang="en-US" sz="1400" dirty="0" smtClean="0"/>
                            <a:t>-Hellman (DH)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Decisional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Diffie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-Hellman (DDH)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PRF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400" dirty="0" smtClean="0"/>
                            <a:t>DH</a:t>
                          </a:r>
                        </a:p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,+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400" dirty="0" smtClean="0"/>
                            <a:t>DH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One-way</a:t>
                          </a:r>
                          <a:r>
                            <a:rPr lang="en-US" sz="1400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trapdoor function/permutation</a:t>
                          </a:r>
                          <a:endParaRPr lang="en-US"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RSA-problem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Textbook RSA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Public-key 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Encrypt variable-length input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  <a:p>
                          <a:pPr algn="l"/>
                          <a:endParaRPr lang="en-US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Confidentiality:</a:t>
                          </a:r>
                          <a:r>
                            <a:rPr lang="en-US" sz="1400" baseline="0" dirty="0" smtClean="0"/>
                            <a:t> a</a:t>
                          </a:r>
                          <a:r>
                            <a:rPr lang="en-US" sz="1400" dirty="0" smtClean="0"/>
                            <a:t>ttacker</a:t>
                          </a:r>
                          <a:r>
                            <a:rPr lang="en-US" sz="1400" baseline="0" dirty="0" smtClean="0"/>
                            <a:t> should learn nothing about plaintext (except length) from </a:t>
                          </a:r>
                          <a:r>
                            <a:rPr lang="en-US" sz="1400" baseline="0" dirty="0" err="1" smtClean="0"/>
                            <a:t>ciphertexts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IND-CPA</a:t>
                          </a:r>
                        </a:p>
                        <a:p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IND-CCA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ElGamal</a:t>
                          </a:r>
                          <a:endParaRPr lang="en-US" sz="1400" baseline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Padded RSA</a:t>
                          </a: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Fujisaki-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Okomoto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-transform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Digital signatures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Produce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signature on variable length input</a:t>
                          </a:r>
                          <a:br>
                            <a:rPr lang="en-US" sz="1400" dirty="0" smtClean="0"/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Sign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𝒮𝒦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</m:oMath>
                            </m:oMathPara>
                          </a14:m>
                          <a:endParaRPr lang="nb-NO" sz="1400" b="0" dirty="0" smtClean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Vrfy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𝒱𝒦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Integrity: attacker shouldn't</a:t>
                          </a:r>
                          <a:r>
                            <a:rPr lang="en-US" sz="1400" baseline="0" dirty="0" smtClean="0"/>
                            <a:t> be</a:t>
                          </a:r>
                          <a:r>
                            <a:rPr lang="en-US" sz="1400" dirty="0" smtClean="0"/>
                            <a:t> able</a:t>
                          </a:r>
                          <a:r>
                            <a:rPr lang="en-US" sz="1400" baseline="0" dirty="0" smtClean="0"/>
                            <a:t> to forge messages, i.e., create new messages with valid signatures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UF-CMA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Schnorr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Hashed-RSA</a:t>
                          </a: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ECDSA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69886657"/>
                  </p:ext>
                </p:extLst>
              </p:nvPr>
            </p:nvGraphicFramePr>
            <p:xfrm>
              <a:off x="623392" y="840287"/>
              <a:ext cx="11233248" cy="330066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58417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338437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Functionality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Hardness assumption / security</a:t>
                          </a:r>
                          <a:r>
                            <a:rPr lang="en-US" sz="1400" baseline="0" dirty="0" smtClean="0"/>
                            <a:t>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35267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Diffie</a:t>
                          </a:r>
                          <a:r>
                            <a:rPr lang="en-US" sz="1400" dirty="0" smtClean="0"/>
                            <a:t>-Hellman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905" t="-52066" r="-173921" b="-306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Discrete logarithm (DLOG)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 smtClean="0"/>
                            <a:t>Diffie</a:t>
                          </a:r>
                          <a:r>
                            <a:rPr lang="en-US" sz="1400" dirty="0" smtClean="0"/>
                            <a:t>-Hellman (DH)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Decisional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Diffie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-Hellman (DDH)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PRF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944" t="-52066" r="-1056" b="-3066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One-way</a:t>
                          </a:r>
                          <a:r>
                            <a:rPr lang="en-US" sz="1400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trapdoor function/permutation</a:t>
                          </a:r>
                          <a:endParaRPr lang="en-US"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RSA-problem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Textbook RSA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Public-key 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905" t="-172436" r="-173921" b="-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Confidentiality:</a:t>
                          </a:r>
                          <a:r>
                            <a:rPr lang="en-US" sz="1400" baseline="0" dirty="0" smtClean="0"/>
                            <a:t> a</a:t>
                          </a:r>
                          <a:r>
                            <a:rPr lang="en-US" sz="1400" dirty="0" smtClean="0"/>
                            <a:t>ttacker</a:t>
                          </a:r>
                          <a:r>
                            <a:rPr lang="en-US" sz="1400" baseline="0" dirty="0" smtClean="0"/>
                            <a:t> should learn nothing about plaintext (except length) from </a:t>
                          </a:r>
                          <a:r>
                            <a:rPr lang="en-US" sz="1400" baseline="0" dirty="0" err="1" smtClean="0"/>
                            <a:t>ciphertexts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IND-CPA</a:t>
                          </a:r>
                        </a:p>
                        <a:p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IND-CCA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ElGamal</a:t>
                          </a:r>
                          <a:endParaRPr lang="en-US" sz="1400" baseline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Padded RSA</a:t>
                          </a: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Fujisaki-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Okomoto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-transform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Digital signatures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905" t="-354167" r="-173921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Integrity: attacker shouldn't</a:t>
                          </a:r>
                          <a:r>
                            <a:rPr lang="en-US" sz="1400" baseline="0" dirty="0" smtClean="0"/>
                            <a:t> be</a:t>
                          </a:r>
                          <a:r>
                            <a:rPr lang="en-US" sz="1400" dirty="0" smtClean="0"/>
                            <a:t> able</a:t>
                          </a:r>
                          <a:r>
                            <a:rPr lang="en-US" sz="1400" baseline="0" dirty="0" smtClean="0"/>
                            <a:t> to forge messages, i.e., create new messages with valid signatures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UF-CMA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Schnorr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Hashed-RSA</a:t>
                          </a: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ECDSA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31318026"/>
                  </p:ext>
                </p:extLst>
              </p:nvPr>
            </p:nvGraphicFramePr>
            <p:xfrm>
              <a:off x="606160" y="4276075"/>
              <a:ext cx="11233248" cy="2472501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0882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30832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Cryptographic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groups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Comment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Computational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Best-known attack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Common sizes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prime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number field sieve (GNFS)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|≈2000–3000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Subgroups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oMath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(typically prime)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≈256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𝑭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,+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prime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(typically) prime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Generic attacks:</a:t>
                          </a:r>
                          <a:b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Baby-step giant-step,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Pollard-rho, 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Pohlig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-Hellman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≈256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 </a:t>
                          </a:r>
                        </a:p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≈256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not prime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≈2000–4000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31318026"/>
                  </p:ext>
                </p:extLst>
              </p:nvPr>
            </p:nvGraphicFramePr>
            <p:xfrm>
              <a:off x="606160" y="4276075"/>
              <a:ext cx="11233248" cy="2472501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08823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2304256"/>
                    <a:gridCol w="2376264"/>
                    <a:gridCol w="201622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Cryptographic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groups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Comment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Computational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Best-known attack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Common sizes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498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57143" r="-438192" b="-296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323" t="-57143" r="-273881" b="-296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number field sieve (GNFS)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7100" t="-57143" r="-604" b="-296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364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260000" r="-438192" b="-3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323" t="-260000" r="-273881" b="-3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7100" t="-260000" r="-604" b="-390909"/>
                          </a:stretch>
                        </a:blipFill>
                      </a:tcPr>
                    </a:tc>
                  </a:tr>
                  <a:tr h="7632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157143" r="-438192" b="-7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323" t="-157143" r="-273881" b="-7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Generic attacks:</a:t>
                          </a:r>
                          <a:b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Baby-step giant-step,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Pollard-rho, 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Pohlig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-Hellman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7100" t="-157143" r="-604" b="-7063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381176" r="-438192" b="-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323" t="-381176" r="-273881" b="-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7100" t="-381176" r="-604" b="-47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91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Quantum computers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34" y="2435225"/>
            <a:ext cx="34735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integrity: digital signatures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tx2"/>
                </a:solidFill>
              </a:rPr>
              <a:t>Internet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Alice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Bob</a:t>
            </a:r>
            <a:endParaRPr lang="en-US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Adversary</a:t>
            </a: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rgbClr val="FF0000"/>
                </a:solidFill>
              </a:rPr>
              <a:t>sk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vk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000" dirty="0" smtClean="0"/>
                  <a:t> 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461665"/>
              </a:xfrm>
              <a:prstGeom prst="rect">
                <a:avLst/>
              </a:prstGeom>
              <a:blipFill>
                <a:blip r:embed="rId8"/>
                <a:stretch>
                  <a:fillRect l="-572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tagging algorithm </a:t>
                </a:r>
                <a:r>
                  <a:rPr lang="nb-NO" sz="2000" dirty="0">
                    <a:solidFill>
                      <a:schemeClr val="tx2"/>
                    </a:solidFill>
                  </a:rPr>
                  <a:t>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verification  </a:t>
                </a:r>
                <a:r>
                  <a:rPr lang="nb-NO" sz="2000" dirty="0">
                    <a:solidFill>
                      <a:schemeClr val="tx2"/>
                    </a:solidFill>
                  </a:rPr>
                  <a:t>algorithm (public)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blipFill rotWithShape="0">
                <a:blip r:embed="rId9"/>
                <a:stretch>
                  <a:fillRect l="-389" b="-6250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 bwMode="auto">
          <a:xfrm>
            <a:off x="6568998" y="5104429"/>
            <a:ext cx="4699322" cy="11690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2000" dirty="0" smtClean="0">
                <a:solidFill>
                  <a:srgbClr val="FF0000"/>
                </a:solidFill>
              </a:rPr>
              <a:t>sk</a:t>
            </a:r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000" b="1" dirty="0" smtClean="0">
                <a:solidFill>
                  <a:srgbClr val="FF0000"/>
                </a:solidFill>
              </a:rPr>
              <a:t>: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000" dirty="0" smtClean="0">
                <a:solidFill>
                  <a:schemeClr val="tx2"/>
                </a:solidFill>
              </a:rPr>
              <a:t>signing key (secret)</a:t>
            </a:r>
            <a:r>
              <a:rPr lang="nb-NO" sz="2000" dirty="0">
                <a:solidFill>
                  <a:schemeClr val="tx2"/>
                </a:solidFill>
              </a:rPr>
              <a:t>	</a:t>
            </a:r>
            <a:endParaRPr lang="nb-NO" sz="2000" dirty="0" smtClean="0">
              <a:solidFill>
                <a:schemeClr val="tx2"/>
              </a:solidFill>
            </a:endParaRPr>
          </a:p>
          <a:p>
            <a:endParaRPr lang="nb-NO" sz="2000" dirty="0">
              <a:solidFill>
                <a:schemeClr val="tx2"/>
              </a:solidFill>
            </a:endParaRPr>
          </a:p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vk :</a:t>
            </a:r>
            <a:r>
              <a:rPr lang="nb-NO" sz="2000" dirty="0" smtClean="0">
                <a:solidFill>
                  <a:schemeClr val="tx2"/>
                </a:solidFill>
              </a:rPr>
              <a:t> verification key (public)</a:t>
            </a:r>
            <a:r>
              <a:rPr lang="nb-NO" sz="2000" dirty="0">
                <a:solidFill>
                  <a:schemeClr val="tx2"/>
                </a:solidFill>
              </a:rPr>
              <a:t>	</a:t>
            </a:r>
            <a:endParaRPr lang="nb-NO" sz="2000" dirty="0" smtClean="0">
              <a:solidFill>
                <a:schemeClr val="tx2"/>
              </a:solidFill>
            </a:endParaRPr>
          </a:p>
          <a:p>
            <a:endParaRPr lang="nb-NO" sz="2000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2"/>
          <p:cNvCxnSpPr>
            <a:stCxn id="35" idx="3"/>
            <a:endCxn id="10" idx="1"/>
          </p:cNvCxnSpPr>
          <p:nvPr/>
        </p:nvCxnSpPr>
        <p:spPr bwMode="auto">
          <a:xfrm>
            <a:off x="3121077" y="3231545"/>
            <a:ext cx="43903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2639734" y="3031490"/>
            <a:ext cx="4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</a:t>
            </a:r>
            <a:endParaRPr lang="en-US" sz="2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780497" y="2827826"/>
            <a:ext cx="88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M,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75328" y="2843319"/>
            <a:ext cx="57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 vs. MACs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Digital signatures can be verified by </a:t>
                </a:r>
                <a:r>
                  <a:rPr lang="en-US" i="1" dirty="0" smtClean="0"/>
                  <a:t>anyone</a:t>
                </a:r>
                <a:r>
                  <a:rPr lang="en-US" dirty="0" smtClean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MACs can only be verified by party sharing </a:t>
                </a:r>
                <a:br>
                  <a:rPr lang="en-US" dirty="0" smtClean="0"/>
                </a:br>
                <a:r>
                  <a:rPr lang="en-US" dirty="0" smtClean="0"/>
                  <a:t>the same key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Non-repudiation: </a:t>
                </a:r>
                <a:r>
                  <a:rPr lang="en-US" dirty="0" smtClean="0"/>
                  <a:t>Alice cannot deny having created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nb-NO" b="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But she can deny having created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(since Bob could have done it) </a:t>
                </a: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3356992"/>
            <a:ext cx="4256134" cy="12421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1374830"/>
            <a:ext cx="4256134" cy="12421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56240" y="120378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Digital signature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20112" y="325401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356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digital signatures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Electronic document signing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HTTPS / TLS certificates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Software installation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Email sender authentication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Bitcoin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b="7270"/>
          <a:stretch/>
        </p:blipFill>
        <p:spPr>
          <a:xfrm>
            <a:off x="5317665" y="1628800"/>
            <a:ext cx="6442964" cy="36724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390417" y="3717032"/>
            <a:ext cx="2433775" cy="288032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" name="Oval 5"/>
          <p:cNvSpPr/>
          <p:nvPr/>
        </p:nvSpPr>
        <p:spPr bwMode="auto">
          <a:xfrm>
            <a:off x="8832304" y="2492896"/>
            <a:ext cx="2433775" cy="576064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68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electronically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28248" y="1412775"/>
            <a:ext cx="3317090" cy="4320480"/>
            <a:chOff x="8328248" y="1262461"/>
            <a:chExt cx="3317090" cy="4320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248" y="1262461"/>
              <a:ext cx="3317090" cy="432048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6123">
              <a:off x="8719952" y="4321980"/>
              <a:ext cx="354200" cy="26285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303912" y="1628800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</a:rPr>
              <a:t>110100101010000111111001010110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10101110101001010101011101010111001010100100111000101011111100101000001011010010111</a:t>
            </a:r>
            <a:r>
              <a:rPr lang="en-US" sz="1400" b="1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smtClean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</a:rPr>
              <a:t>100000101100001</a:t>
            </a:r>
          </a:p>
        </p:txBody>
      </p:sp>
      <p:sp>
        <p:nvSpPr>
          <p:cNvPr id="8" name="Up Arrow 7"/>
          <p:cNvSpPr/>
          <p:nvPr/>
        </p:nvSpPr>
        <p:spPr bwMode="auto">
          <a:xfrm rot="16200000">
            <a:off x="7397553" y="2160041"/>
            <a:ext cx="447431" cy="968840"/>
          </a:xfrm>
          <a:prstGeom prst="upArrow">
            <a:avLst>
              <a:gd name="adj1" fmla="val 47244"/>
              <a:gd name="adj2" fmla="val 56614"/>
            </a:avLst>
          </a:prstGeom>
          <a:solidFill>
            <a:srgbClr val="EFEFF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92145" y="2217221"/>
            <a:ext cx="82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can</a:t>
            </a: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3" y="1409258"/>
            <a:ext cx="3325699" cy="4323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03912" y="3789040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</a:rPr>
              <a:t>110100101010000111111001010110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101011101010010100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011111011</a:t>
            </a:r>
            <a:r>
              <a:rPr lang="en-US" sz="1400" dirty="0" smtClean="0">
                <a:latin typeface="Consolas" panose="020B0609020204030204" pitchFamily="49" charset="0"/>
              </a:rPr>
              <a:t>10111001010100100111000101011111100101000001011010010111</a:t>
            </a:r>
            <a:r>
              <a:rPr lang="en-US" sz="1400" b="1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</a:rPr>
              <a:t>100000101100001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6123">
            <a:off x="1115681" y="4554766"/>
            <a:ext cx="354200" cy="2628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3941" y="5275164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Consolas" panose="020B0609020204030204" pitchFamily="49" charset="0"/>
              </a:rPr>
              <a:t>1101101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093940" y="3116052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1101101</a:t>
            </a:r>
            <a:endParaRPr lang="en-US" sz="1400" dirty="0"/>
          </a:p>
        </p:txBody>
      </p:sp>
      <p:sp>
        <p:nvSpPr>
          <p:cNvPr id="17" name="Up Arrow 16"/>
          <p:cNvSpPr/>
          <p:nvPr/>
        </p:nvSpPr>
        <p:spPr bwMode="auto">
          <a:xfrm rot="16200000">
            <a:off x="4515006" y="4343016"/>
            <a:ext cx="447431" cy="968840"/>
          </a:xfrm>
          <a:prstGeom prst="upArrow">
            <a:avLst>
              <a:gd name="adj1" fmla="val 47244"/>
              <a:gd name="adj2" fmla="val 56614"/>
            </a:avLst>
          </a:prstGeom>
          <a:solidFill>
            <a:srgbClr val="EFEFF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09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2DB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5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2" grpId="0"/>
      <p:bldP spid="14" grpId="0"/>
      <p:bldP spid="15" grpId="0"/>
      <p:bldP spid="15" grpId="1"/>
      <p:bldP spid="15" grpId="2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 – syntax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013" y="1786953"/>
                <a:ext cx="25620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:( )→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𝒱𝒦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3" y="1786953"/>
                <a:ext cx="2562048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392" y="1216493"/>
                <a:ext cx="7689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nb-NO" b="0" dirty="0" smtClean="0"/>
                  <a:t>A </a:t>
                </a:r>
                <a:r>
                  <a:rPr lang="nb-NO" b="1" dirty="0" smtClean="0"/>
                  <a:t>digital signature</a:t>
                </a:r>
                <a:r>
                  <a:rPr lang="nb-NO" b="0" dirty="0" smtClean="0"/>
                  <a:t> scheme is a tuple of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Sign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16493"/>
                <a:ext cx="768966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823" t="-28889" r="-475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44739" y="1781990"/>
                <a:ext cx="2021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ign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39" y="1781990"/>
                <a:ext cx="202125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23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5506" y="1781990"/>
                <a:ext cx="28003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𝒱𝒦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506" y="1781990"/>
                <a:ext cx="280031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922" r="-108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4738" y="2132856"/>
                <a:ext cx="3013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ign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38" y="2132856"/>
                <a:ext cx="301338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83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5506" y="2132856"/>
                <a:ext cx="3739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rfy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Vrf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506" y="2132856"/>
                <a:ext cx="373980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28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2"/>
          <p:cNvSpPr txBox="1">
            <a:spLocks/>
          </p:cNvSpPr>
          <p:nvPr/>
        </p:nvSpPr>
        <p:spPr>
          <a:xfrm>
            <a:off x="10794871" y="6260364"/>
            <a:ext cx="562785" cy="32468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6680069" y="2939677"/>
                <a:ext cx="5024549" cy="96108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b="1" dirty="0" smtClean="0"/>
                  <a:t>Correctness: </a:t>
                </a:r>
                <a:r>
                  <a:rPr lang="nb-NO" dirty="0"/>
                  <a:t>f</a:t>
                </a:r>
                <a:r>
                  <a:rPr lang="nb-NO" b="0" dirty="0" smtClean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5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0069" y="2939677"/>
                <a:ext cx="5024549" cy="96108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050022" y="3177130"/>
            <a:ext cx="7142322" cy="3198055"/>
            <a:chOff x="2378736" y="3374347"/>
            <a:chExt cx="7142322" cy="3198055"/>
          </a:xfrm>
        </p:grpSpPr>
        <p:sp>
          <p:nvSpPr>
            <p:cNvPr id="14" name="TextBox 13"/>
            <p:cNvSpPr txBox="1"/>
            <p:nvPr/>
          </p:nvSpPr>
          <p:spPr>
            <a:xfrm>
              <a:off x="4990902" y="6172292"/>
              <a:ext cx="1827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/>
                <a:t>Adversary</a:t>
              </a:r>
              <a:endParaRPr lang="en-US" sz="2000" dirty="0" smtClean="0"/>
            </a:p>
          </p:txBody>
        </p:sp>
        <p:cxnSp>
          <p:nvCxnSpPr>
            <p:cNvPr id="15" name="Straight Arrow Connector 14"/>
            <p:cNvCxnSpPr>
              <a:stCxn id="16" idx="3"/>
              <a:endCxn id="23" idx="1"/>
            </p:cNvCxnSpPr>
            <p:nvPr/>
          </p:nvCxnSpPr>
          <p:spPr bwMode="auto">
            <a:xfrm>
              <a:off x="4189916" y="5534830"/>
              <a:ext cx="3279320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Sign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20" idx="3"/>
              <a:endCxn id="16" idx="1"/>
            </p:cNvCxnSpPr>
            <p:nvPr/>
          </p:nvCxnSpPr>
          <p:spPr bwMode="auto">
            <a:xfrm>
              <a:off x="2860079" y="5534829"/>
              <a:ext cx="577388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540936" y="5149182"/>
                  <a:ext cx="481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0936" y="5149182"/>
                  <a:ext cx="481436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Elbow Connector 18"/>
            <p:cNvCxnSpPr>
              <a:stCxn id="26" idx="1"/>
              <a:endCxn id="16" idx="0"/>
            </p:cNvCxnSpPr>
            <p:nvPr/>
          </p:nvCxnSpPr>
          <p:spPr bwMode="auto">
            <a:xfrm rot="10800000" flipV="1">
              <a:off x="3813692" y="4601458"/>
              <a:ext cx="1234566" cy="543679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378736" y="5334774"/>
                  <a:ext cx="48134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736" y="5334774"/>
                  <a:ext cx="481343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23" idx="3"/>
              <a:endCxn id="22" idx="1"/>
            </p:cNvCxnSpPr>
            <p:nvPr/>
          </p:nvCxnSpPr>
          <p:spPr bwMode="auto">
            <a:xfrm flipV="1">
              <a:off x="8275804" y="5534829"/>
              <a:ext cx="588303" cy="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864107" y="5334774"/>
                  <a:ext cx="6569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107" y="5334774"/>
                  <a:ext cx="656951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22"/>
                <p:cNvSpPr/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3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Up-Down Arrow 23"/>
            <p:cNvSpPr/>
            <p:nvPr/>
          </p:nvSpPr>
          <p:spPr bwMode="auto">
            <a:xfrm>
              <a:off x="5623441" y="5591385"/>
              <a:ext cx="301839" cy="64617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259067" y="5149182"/>
                  <a:ext cx="481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067" y="5149182"/>
                  <a:ext cx="481436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048258" y="4401404"/>
                  <a:ext cx="135033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 smtClean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e>
                      </m:d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258" y="4401404"/>
                  <a:ext cx="1350338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>
              <a:stCxn id="31" idx="2"/>
              <a:endCxn id="26" idx="0"/>
            </p:cNvCxnSpPr>
            <p:nvPr/>
          </p:nvCxnSpPr>
          <p:spPr bwMode="auto">
            <a:xfrm>
              <a:off x="5723427" y="3985171"/>
              <a:ext cx="0" cy="4162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760352" y="3993232"/>
                  <a:ext cx="3298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352" y="3993232"/>
                  <a:ext cx="329856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5556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763772" y="4239518"/>
                  <a:ext cx="706704" cy="363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772" y="4239518"/>
                  <a:ext cx="706704" cy="36373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154241" y="4239518"/>
                  <a:ext cx="706704" cy="363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4241" y="4239518"/>
                  <a:ext cx="706704" cy="36373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 bwMode="auto">
                <a:xfrm>
                  <a:off x="5217823" y="3374347"/>
                  <a:ext cx="1011208" cy="610824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KeyGen</m:t>
                        </m:r>
                      </m:oMath>
                    </m:oMathPara>
                  </a14:m>
                  <a:endParaRPr kumimoji="0" lang="en-US" sz="2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17823" y="3374347"/>
                  <a:ext cx="1011208" cy="610824"/>
                </a:xfrm>
                <a:prstGeom prst="roundRect">
                  <a:avLst/>
                </a:prstGeom>
                <a:blipFill>
                  <a:blip r:embed="rId20"/>
                  <a:stretch>
                    <a:fillRect l="-1744"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Elbow Connector 31"/>
            <p:cNvCxnSpPr>
              <a:stCxn id="26" idx="3"/>
              <a:endCxn id="23" idx="0"/>
            </p:cNvCxnSpPr>
            <p:nvPr/>
          </p:nvCxnSpPr>
          <p:spPr bwMode="auto">
            <a:xfrm>
              <a:off x="6398596" y="4601459"/>
              <a:ext cx="1473924" cy="543680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063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18412</TotalTime>
  <Words>5402</Words>
  <Application>Microsoft Office PowerPoint</Application>
  <PresentationFormat>Widescreen</PresentationFormat>
  <Paragraphs>775</Paragraphs>
  <Slides>41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</vt:lpstr>
      <vt:lpstr>Cambria Math</vt:lpstr>
      <vt:lpstr>Consolas</vt:lpstr>
      <vt:lpstr>Engravers MT</vt:lpstr>
      <vt:lpstr>Times New Roman</vt:lpstr>
      <vt:lpstr>1_TEK4500-UIO</vt:lpstr>
      <vt:lpstr>Lecture 11 – Digital signatures, UF-CMA,  RSA, Schnorr, PKI</vt:lpstr>
      <vt:lpstr>Basic goals of cryptography</vt:lpstr>
      <vt:lpstr>What is cryptography?</vt:lpstr>
      <vt:lpstr>Achieving integrity: MACs</vt:lpstr>
      <vt:lpstr>Achieving integrity: digital signatures</vt:lpstr>
      <vt:lpstr>Digital signatures vs. MACs</vt:lpstr>
      <vt:lpstr>Applications of digital signatures</vt:lpstr>
      <vt:lpstr>Signing electronically</vt:lpstr>
      <vt:lpstr>Digital signatures – syntax </vt:lpstr>
      <vt:lpstr>Digital signatures – security: UF-CMA</vt:lpstr>
      <vt:lpstr>Textbook RSA signatures </vt:lpstr>
      <vt:lpstr>Textbook RSA signatures: attacks</vt:lpstr>
      <vt:lpstr>Textbook RSA signatures </vt:lpstr>
      <vt:lpstr>Textbook RSA signatures </vt:lpstr>
      <vt:lpstr>Hash-then sign paradigm</vt:lpstr>
      <vt:lpstr>Hashed RSA signatures</vt:lpstr>
      <vt:lpstr>Hashed RSA – security </vt:lpstr>
      <vt:lpstr>PowerPoint Presentation</vt:lpstr>
      <vt:lpstr>Discrete-log-based signatures: Schnorr</vt:lpstr>
      <vt:lpstr>Discrete-log-based signatures: Schnorr – security </vt:lpstr>
      <vt:lpstr>Discrete-log-based signatures: (EC)DSA</vt:lpstr>
      <vt:lpstr>PowerPoint Presentation</vt:lpstr>
      <vt:lpstr>What are identities?</vt:lpstr>
      <vt:lpstr>Identities on the internet </vt:lpstr>
      <vt:lpstr>Identities on the internet</vt:lpstr>
      <vt:lpstr>Authenticated key exchange</vt:lpstr>
      <vt:lpstr>Digital certificates</vt:lpstr>
      <vt:lpstr>Digital certificates</vt:lpstr>
      <vt:lpstr>Certificate authorities (CA)</vt:lpstr>
      <vt:lpstr>HTTPS / TLS + PKI</vt:lpstr>
      <vt:lpstr>How to get a signed certificate?</vt:lpstr>
      <vt:lpstr>HTTPS / TLS + PKI</vt:lpstr>
      <vt:lpstr>Root CAs</vt:lpstr>
      <vt:lpstr>Certificate chains</vt:lpstr>
      <vt:lpstr>HTTPS / TLS + PKI</vt:lpstr>
      <vt:lpstr>How to become an internet root CA?</vt:lpstr>
      <vt:lpstr>DigiNotar</vt:lpstr>
      <vt:lpstr>Other PKIs exist</vt:lpstr>
      <vt:lpstr>PowerPoint Presentation</vt:lpstr>
      <vt:lpstr>Summary of asymmetric cryptography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Håkon Jacobsen</cp:lastModifiedBy>
  <cp:revision>837</cp:revision>
  <dcterms:created xsi:type="dcterms:W3CDTF">2020-06-02T10:31:43Z</dcterms:created>
  <dcterms:modified xsi:type="dcterms:W3CDTF">2020-11-03T15:45:11Z</dcterms:modified>
</cp:coreProperties>
</file>