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4"/>
  </p:notesMasterIdLst>
  <p:handoutMasterIdLst>
    <p:handoutMasterId r:id="rId45"/>
  </p:handoutMasterIdLst>
  <p:sldIdLst>
    <p:sldId id="327" r:id="rId2"/>
    <p:sldId id="377" r:id="rId3"/>
    <p:sldId id="351" r:id="rId4"/>
    <p:sldId id="340" r:id="rId5"/>
    <p:sldId id="329" r:id="rId6"/>
    <p:sldId id="333" r:id="rId7"/>
    <p:sldId id="345" r:id="rId8"/>
    <p:sldId id="346" r:id="rId9"/>
    <p:sldId id="348" r:id="rId10"/>
    <p:sldId id="344" r:id="rId11"/>
    <p:sldId id="347" r:id="rId12"/>
    <p:sldId id="334" r:id="rId13"/>
    <p:sldId id="349" r:id="rId14"/>
    <p:sldId id="350" r:id="rId15"/>
    <p:sldId id="330" r:id="rId16"/>
    <p:sldId id="352" r:id="rId17"/>
    <p:sldId id="355" r:id="rId18"/>
    <p:sldId id="354" r:id="rId19"/>
    <p:sldId id="353" r:id="rId20"/>
    <p:sldId id="337" r:id="rId21"/>
    <p:sldId id="378" r:id="rId22"/>
    <p:sldId id="332" r:id="rId23"/>
    <p:sldId id="335" r:id="rId24"/>
    <p:sldId id="336" r:id="rId25"/>
    <p:sldId id="338" r:id="rId26"/>
    <p:sldId id="379" r:id="rId27"/>
    <p:sldId id="339" r:id="rId28"/>
    <p:sldId id="356" r:id="rId29"/>
    <p:sldId id="357" r:id="rId30"/>
    <p:sldId id="376" r:id="rId31"/>
    <p:sldId id="358" r:id="rId32"/>
    <p:sldId id="374" r:id="rId33"/>
    <p:sldId id="371" r:id="rId34"/>
    <p:sldId id="362" r:id="rId35"/>
    <p:sldId id="373" r:id="rId36"/>
    <p:sldId id="364" r:id="rId37"/>
    <p:sldId id="366" r:id="rId38"/>
    <p:sldId id="368" r:id="rId39"/>
    <p:sldId id="369" r:id="rId40"/>
    <p:sldId id="382" r:id="rId41"/>
    <p:sldId id="380" r:id="rId42"/>
    <p:sldId id="3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5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FF"/>
    <a:srgbClr val="EFEFFB"/>
    <a:srgbClr val="FF3399"/>
    <a:srgbClr val="D60093"/>
    <a:srgbClr val="FFCC66"/>
    <a:srgbClr val="E98BFF"/>
    <a:srgbClr val="FF66CC"/>
    <a:srgbClr val="FF669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04" autoAdjust="0"/>
  </p:normalViewPr>
  <p:slideViewPr>
    <p:cSldViewPr showGuides="1">
      <p:cViewPr varScale="1">
        <p:scale>
          <a:sx n="67" d="100"/>
          <a:sy n="67" d="100"/>
        </p:scale>
        <p:origin x="822" y="66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find period classically?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Brute-force:</a:t>
            </a:r>
            <a:r>
              <a:rPr lang="en-US" baseline="0" dirty="0" smtClean="0"/>
              <a:t> takes 2^n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 random </a:t>
            </a:r>
            <a:r>
              <a:rPr lang="en-US" baseline="0" dirty="0" err="1" smtClean="0"/>
              <a:t>a^r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a^r</a:t>
            </a:r>
            <a:r>
              <a:rPr lang="en-US" baseline="0" dirty="0" smtClean="0"/>
              <a:t>' and look for collisions: time 2^n/2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5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5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7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3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bc-comics.com/comic/the-talk-3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30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6.png"/><Relationship Id="rId26" Type="http://schemas.openxmlformats.org/officeDocument/2006/relationships/image" Target="../media/image104.png"/><Relationship Id="rId21" Type="http://schemas.openxmlformats.org/officeDocument/2006/relationships/image" Target="../media/image99.png"/><Relationship Id="rId34" Type="http://schemas.openxmlformats.org/officeDocument/2006/relationships/image" Target="../media/image82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70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1.png"/><Relationship Id="rId37" Type="http://schemas.openxmlformats.org/officeDocument/2006/relationships/image" Target="../media/image85.png"/><Relationship Id="rId15" Type="http://schemas.openxmlformats.org/officeDocument/2006/relationships/image" Target="../media/image75.png"/><Relationship Id="rId23" Type="http://schemas.openxmlformats.org/officeDocument/2006/relationships/image" Target="../media/image80.png"/><Relationship Id="rId28" Type="http://schemas.openxmlformats.org/officeDocument/2006/relationships/image" Target="../media/image106.png"/><Relationship Id="rId36" Type="http://schemas.openxmlformats.org/officeDocument/2006/relationships/image" Target="../media/image84.png"/><Relationship Id="rId19" Type="http://schemas.openxmlformats.org/officeDocument/2006/relationships/image" Target="../media/image97.png"/><Relationship Id="rId14" Type="http://schemas.openxmlformats.org/officeDocument/2006/relationships/image" Target="../media/image92.png"/><Relationship Id="rId22" Type="http://schemas.openxmlformats.org/officeDocument/2006/relationships/image" Target="../media/image790.png"/><Relationship Id="rId27" Type="http://schemas.openxmlformats.org/officeDocument/2006/relationships/image" Target="../media/image105.png"/><Relationship Id="rId35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3" Type="http://schemas.openxmlformats.org/officeDocument/2006/relationships/image" Target="../media/image95.png"/><Relationship Id="rId7" Type="http://schemas.openxmlformats.org/officeDocument/2006/relationships/image" Target="../media/image106.png"/><Relationship Id="rId12" Type="http://schemas.openxmlformats.org/officeDocument/2006/relationships/image" Target="../media/image840.png"/><Relationship Id="rId17" Type="http://schemas.openxmlformats.org/officeDocument/2006/relationships/image" Target="../media/image89.png"/><Relationship Id="rId2" Type="http://schemas.openxmlformats.org/officeDocument/2006/relationships/image" Target="../media/image92.png"/><Relationship Id="rId16" Type="http://schemas.openxmlformats.org/officeDocument/2006/relationships/image" Target="../media/image88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image" Target="../media/image116.png"/><Relationship Id="rId5" Type="http://schemas.openxmlformats.org/officeDocument/2006/relationships/image" Target="../media/image104.png"/><Relationship Id="rId15" Type="http://schemas.openxmlformats.org/officeDocument/2006/relationships/image" Target="../media/image87.png"/><Relationship Id="rId10" Type="http://schemas.openxmlformats.org/officeDocument/2006/relationships/image" Target="../media/image115.png"/><Relationship Id="rId19" Type="http://schemas.openxmlformats.org/officeDocument/2006/relationships/image" Target="../media/image91.png"/><Relationship Id="rId4" Type="http://schemas.openxmlformats.org/officeDocument/2006/relationships/image" Target="../media/image82.png"/><Relationship Id="rId9" Type="http://schemas.openxmlformats.org/officeDocument/2006/relationships/image" Target="../media/image114.png"/><Relationship Id="rId14" Type="http://schemas.openxmlformats.org/officeDocument/2006/relationships/image" Target="../media/image8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oogle/perspectives/sundar-pichai/what-our-quantum-computing-milestone-means/" TargetMode="External"/><Relationship Id="rId2" Type="http://schemas.openxmlformats.org/officeDocument/2006/relationships/hyperlink" Target="https://www.sciencemag.org/news/2020/09/ibm-promises-1000-qubit-quantum-computer-milestone-2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.yp.to/talks/2017.12.28/slides-dan+nadia+tanja-20171228-latticehacks-16x9.pdf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0.png"/><Relationship Id="rId5" Type="http://schemas.openxmlformats.org/officeDocument/2006/relationships/image" Target="../media/image118.png"/><Relationship Id="rId4" Type="http://schemas.openxmlformats.org/officeDocument/2006/relationships/image" Target="../media/image10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30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20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0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0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9" Type="http://schemas.openxmlformats.org/officeDocument/2006/relationships/image" Target="../media/image172.png"/><Relationship Id="rId21" Type="http://schemas.openxmlformats.org/officeDocument/2006/relationships/image" Target="../media/image154.png"/><Relationship Id="rId34" Type="http://schemas.openxmlformats.org/officeDocument/2006/relationships/image" Target="../media/image167.png"/><Relationship Id="rId42" Type="http://schemas.openxmlformats.org/officeDocument/2006/relationships/image" Target="../media/image175.png"/><Relationship Id="rId47" Type="http://schemas.openxmlformats.org/officeDocument/2006/relationships/image" Target="../media/image180.png"/><Relationship Id="rId50" Type="http://schemas.openxmlformats.org/officeDocument/2006/relationships/image" Target="../media/image183.png"/><Relationship Id="rId55" Type="http://schemas.openxmlformats.org/officeDocument/2006/relationships/image" Target="../media/image187.png"/><Relationship Id="rId7" Type="http://schemas.openxmlformats.org/officeDocument/2006/relationships/image" Target="../media/image140.png"/><Relationship Id="rId2" Type="http://schemas.openxmlformats.org/officeDocument/2006/relationships/image" Target="../media/image1350.png"/><Relationship Id="rId16" Type="http://schemas.openxmlformats.org/officeDocument/2006/relationships/image" Target="../media/image149.png"/><Relationship Id="rId29" Type="http://schemas.openxmlformats.org/officeDocument/2006/relationships/image" Target="../media/image162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32" Type="http://schemas.openxmlformats.org/officeDocument/2006/relationships/image" Target="../media/image165.png"/><Relationship Id="rId37" Type="http://schemas.openxmlformats.org/officeDocument/2006/relationships/image" Target="../media/image170.png"/><Relationship Id="rId40" Type="http://schemas.openxmlformats.org/officeDocument/2006/relationships/image" Target="../media/image173.png"/><Relationship Id="rId45" Type="http://schemas.openxmlformats.org/officeDocument/2006/relationships/image" Target="../media/image178.png"/><Relationship Id="rId53" Type="http://schemas.openxmlformats.org/officeDocument/2006/relationships/image" Target="../media/image186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31" Type="http://schemas.openxmlformats.org/officeDocument/2006/relationships/image" Target="../media/image164.png"/><Relationship Id="rId44" Type="http://schemas.openxmlformats.org/officeDocument/2006/relationships/image" Target="../media/image177.png"/><Relationship Id="rId52" Type="http://schemas.openxmlformats.org/officeDocument/2006/relationships/image" Target="../media/image185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Relationship Id="rId35" Type="http://schemas.openxmlformats.org/officeDocument/2006/relationships/image" Target="../media/image168.png"/><Relationship Id="rId43" Type="http://schemas.openxmlformats.org/officeDocument/2006/relationships/image" Target="../media/image176.png"/><Relationship Id="rId48" Type="http://schemas.openxmlformats.org/officeDocument/2006/relationships/image" Target="../media/image181.png"/><Relationship Id="rId56" Type="http://schemas.openxmlformats.org/officeDocument/2006/relationships/image" Target="../media/image188.png"/><Relationship Id="rId8" Type="http://schemas.openxmlformats.org/officeDocument/2006/relationships/image" Target="../media/image141.png"/><Relationship Id="rId51" Type="http://schemas.openxmlformats.org/officeDocument/2006/relationships/image" Target="../media/image184.png"/><Relationship Id="rId3" Type="http://schemas.openxmlformats.org/officeDocument/2006/relationships/image" Target="../media/image136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33" Type="http://schemas.openxmlformats.org/officeDocument/2006/relationships/image" Target="../media/image166.png"/><Relationship Id="rId38" Type="http://schemas.openxmlformats.org/officeDocument/2006/relationships/image" Target="../media/image171.png"/><Relationship Id="rId46" Type="http://schemas.openxmlformats.org/officeDocument/2006/relationships/image" Target="../media/image179.png"/><Relationship Id="rId20" Type="http://schemas.openxmlformats.org/officeDocument/2006/relationships/image" Target="../media/image153.png"/><Relationship Id="rId41" Type="http://schemas.openxmlformats.org/officeDocument/2006/relationships/image" Target="../media/image174.png"/><Relationship Id="rId54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36" Type="http://schemas.openxmlformats.org/officeDocument/2006/relationships/image" Target="../media/image169.png"/><Relationship Id="rId49" Type="http://schemas.openxmlformats.org/officeDocument/2006/relationships/image" Target="../media/image1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89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0.png"/><Relationship Id="rId13" Type="http://schemas.openxmlformats.org/officeDocument/2006/relationships/image" Target="../media/image114.jpeg"/><Relationship Id="rId3" Type="http://schemas.openxmlformats.org/officeDocument/2006/relationships/image" Target="../media/image1891.png"/><Relationship Id="rId7" Type="http://schemas.openxmlformats.org/officeDocument/2006/relationships/image" Target="../media/image1921.png"/><Relationship Id="rId12" Type="http://schemas.openxmlformats.org/officeDocument/2006/relationships/image" Target="../media/image1940.png"/><Relationship Id="rId2" Type="http://schemas.openxmlformats.org/officeDocument/2006/relationships/image" Target="../media/image18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10.png"/><Relationship Id="rId11" Type="http://schemas.openxmlformats.org/officeDocument/2006/relationships/image" Target="../media/image670.png"/><Relationship Id="rId5" Type="http://schemas.openxmlformats.org/officeDocument/2006/relationships/image" Target="../media/image1900.png"/><Relationship Id="rId4" Type="http://schemas.openxmlformats.org/officeDocument/2006/relationships/image" Target="../media/image18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60.png"/><Relationship Id="rId21" Type="http://schemas.openxmlformats.org/officeDocument/2006/relationships/image" Target="../media/image214.png"/><Relationship Id="rId7" Type="http://schemas.openxmlformats.org/officeDocument/2006/relationships/image" Target="../media/image20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0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5" Type="http://schemas.openxmlformats.org/officeDocument/2006/relationships/image" Target="../media/image1981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10" Type="http://schemas.openxmlformats.org/officeDocument/2006/relationships/image" Target="../media/image2031.png"/><Relationship Id="rId19" Type="http://schemas.openxmlformats.org/officeDocument/2006/relationships/image" Target="../media/image212.png"/><Relationship Id="rId4" Type="http://schemas.openxmlformats.org/officeDocument/2006/relationships/image" Target="../media/image1970.png"/><Relationship Id="rId9" Type="http://schemas.openxmlformats.org/officeDocument/2006/relationships/image" Target="../media/image2021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" Type="http://schemas.openxmlformats.org/officeDocument/2006/relationships/image" Target="../media/image1960.png"/><Relationship Id="rId21" Type="http://schemas.openxmlformats.org/officeDocument/2006/relationships/image" Target="../media/image214.png"/><Relationship Id="rId7" Type="http://schemas.openxmlformats.org/officeDocument/2006/relationships/image" Target="../media/image20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0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5" Type="http://schemas.openxmlformats.org/officeDocument/2006/relationships/image" Target="../media/image1981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image" Target="../media/image2031.png"/><Relationship Id="rId19" Type="http://schemas.openxmlformats.org/officeDocument/2006/relationships/image" Target="../media/image212.png"/><Relationship Id="rId4" Type="http://schemas.openxmlformats.org/officeDocument/2006/relationships/image" Target="../media/image1970.png"/><Relationship Id="rId9" Type="http://schemas.openxmlformats.org/officeDocument/2006/relationships/image" Target="../media/image2021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590.png"/><Relationship Id="rId3" Type="http://schemas.openxmlformats.org/officeDocument/2006/relationships/image" Target="../media/image39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5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226.png"/><Relationship Id="rId24" Type="http://schemas.openxmlformats.org/officeDocument/2006/relationships/image" Target="../media/image570.png"/><Relationship Id="rId5" Type="http://schemas.openxmlformats.org/officeDocument/2006/relationships/image" Target="../media/image410.png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28" Type="http://schemas.openxmlformats.org/officeDocument/2006/relationships/image" Target="../media/image236.png"/><Relationship Id="rId10" Type="http://schemas.openxmlformats.org/officeDocument/2006/relationships/image" Target="../media/image225.png"/><Relationship Id="rId4" Type="http://schemas.openxmlformats.org/officeDocument/2006/relationships/image" Target="../media/image400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550.png"/><Relationship Id="rId27" Type="http://schemas.openxmlformats.org/officeDocument/2006/relationships/image" Target="../media/image2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44.png"/><Relationship Id="rId3" Type="http://schemas.openxmlformats.org/officeDocument/2006/relationships/image" Target="../media/image39.png"/><Relationship Id="rId21" Type="http://schemas.openxmlformats.org/officeDocument/2006/relationships/image" Target="../media/image232.png"/><Relationship Id="rId7" Type="http://schemas.openxmlformats.org/officeDocument/2006/relationships/image" Target="../media/image230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43.png"/><Relationship Id="rId2" Type="http://schemas.openxmlformats.org/officeDocument/2006/relationships/image" Target="../media/image237.png"/><Relationship Id="rId16" Type="http://schemas.openxmlformats.org/officeDocument/2006/relationships/image" Target="../media/image226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241.png"/><Relationship Id="rId24" Type="http://schemas.openxmlformats.org/officeDocument/2006/relationships/image" Target="../media/image234.png"/><Relationship Id="rId5" Type="http://schemas.openxmlformats.org/officeDocument/2006/relationships/image" Target="../media/image410.png"/><Relationship Id="rId15" Type="http://schemas.openxmlformats.org/officeDocument/2006/relationships/image" Target="../media/image225.png"/><Relationship Id="rId23" Type="http://schemas.openxmlformats.org/officeDocument/2006/relationships/image" Target="../media/image242.png"/><Relationship Id="rId10" Type="http://schemas.openxmlformats.org/officeDocument/2006/relationships/image" Target="../media/image240.png"/><Relationship Id="rId19" Type="http://schemas.openxmlformats.org/officeDocument/2006/relationships/image" Target="../media/image229.png"/><Relationship Id="rId4" Type="http://schemas.openxmlformats.org/officeDocument/2006/relationships/image" Target="../media/image400.png"/><Relationship Id="rId9" Type="http://schemas.openxmlformats.org/officeDocument/2006/relationships/image" Target="../media/image239.png"/><Relationship Id="rId14" Type="http://schemas.openxmlformats.org/officeDocument/2006/relationships/image" Target="../media/image224.png"/><Relationship Id="rId22" Type="http://schemas.openxmlformats.org/officeDocument/2006/relationships/image" Target="../media/image233.png"/><Relationship Id="rId27" Type="http://schemas.openxmlformats.org/officeDocument/2006/relationships/image" Target="../media/image2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400.png"/><Relationship Id="rId7" Type="http://schemas.openxmlformats.org/officeDocument/2006/relationships/image" Target="../media/image251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42.png"/><Relationship Id="rId9" Type="http://schemas.openxmlformats.org/officeDocument/2006/relationships/image" Target="../media/image2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7" Type="http://schemas.openxmlformats.org/officeDocument/2006/relationships/image" Target="../media/image246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0.png"/><Relationship Id="rId13" Type="http://schemas.openxmlformats.org/officeDocument/2006/relationships/image" Target="../media/image2030.png"/><Relationship Id="rId18" Type="http://schemas.openxmlformats.org/officeDocument/2006/relationships/image" Target="../media/image265.png"/><Relationship Id="rId3" Type="http://schemas.openxmlformats.org/officeDocument/2006/relationships/image" Target="../media/image260.png"/><Relationship Id="rId12" Type="http://schemas.openxmlformats.org/officeDocument/2006/relationships/image" Target="../media/image2020.png"/><Relationship Id="rId17" Type="http://schemas.openxmlformats.org/officeDocument/2006/relationships/image" Target="../media/image264.png"/><Relationship Id="rId2" Type="http://schemas.openxmlformats.org/officeDocument/2006/relationships/image" Target="../media/image1920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10.png"/><Relationship Id="rId15" Type="http://schemas.openxmlformats.org/officeDocument/2006/relationships/image" Target="../media/image262.png"/><Relationship Id="rId10" Type="http://schemas.openxmlformats.org/officeDocument/2006/relationships/image" Target="../media/image81.png"/><Relationship Id="rId4" Type="http://schemas.openxmlformats.org/officeDocument/2006/relationships/image" Target="../media/image261.png"/><Relationship Id="rId9" Type="http://schemas.openxmlformats.org/officeDocument/2006/relationships/image" Target="../media/image80.png"/><Relationship Id="rId14" Type="http://schemas.openxmlformats.org/officeDocument/2006/relationships/image" Target="../media/image20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matnat/its/TEK5550/index-eng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1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00.png"/><Relationship Id="rId5" Type="http://schemas.openxmlformats.org/officeDocument/2006/relationships/image" Target="../media/image34.png"/><Relationship Id="rId1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12 – Quantum computers, </a:t>
            </a:r>
            <a:br>
              <a:rPr lang="en-US" dirty="0" smtClean="0"/>
            </a:br>
            <a:r>
              <a:rPr lang="en-US" dirty="0" smtClean="0"/>
              <a:t>Shor’s algorithm, post-quantum cryptography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10.11.2020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gates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046768"/>
            <a:ext cx="4608512" cy="56649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gates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Turns out </a:t>
            </a:r>
            <a:r>
              <a:rPr lang="en-US" dirty="0"/>
              <a:t>a</a:t>
            </a:r>
            <a:r>
              <a:rPr lang="en-US" dirty="0" smtClean="0"/>
              <a:t>ll quantum gates can be described by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fact, very special matrices: unitary matrices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only </a:t>
            </a:r>
            <a:r>
              <a:rPr lang="en-US" dirty="0" smtClean="0"/>
              <a:t>unitary matrices!  (fact of nature)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 operations are </a:t>
            </a:r>
            <a:r>
              <a:rPr lang="en-US" i="1" dirty="0" smtClean="0"/>
              <a:t>linear</a:t>
            </a:r>
            <a:r>
              <a:rPr lang="en-US" dirty="0" smtClean="0"/>
              <a:t> and can be combined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6461" y="1354139"/>
                <a:ext cx="674031" cy="251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461" y="1354139"/>
                <a:ext cx="674031" cy="251864"/>
              </a:xfrm>
              <a:prstGeom prst="rect">
                <a:avLst/>
              </a:prstGeom>
              <a:blipFill rotWithShape="0">
                <a:blip r:embed="rId2"/>
                <a:stretch>
                  <a:fillRect t="-4878" r="-27027" b="-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06461" y="1700808"/>
                <a:ext cx="674031" cy="251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461" y="1700808"/>
                <a:ext cx="674031" cy="251864"/>
              </a:xfrm>
              <a:prstGeom prst="rect">
                <a:avLst/>
              </a:prstGeom>
              <a:blipFill rotWithShape="0">
                <a:blip r:embed="rId3"/>
                <a:stretch>
                  <a:fillRect t="-4878" r="-27027" b="-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62536" y="1409155"/>
                <a:ext cx="1015150" cy="444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536" y="1409155"/>
                <a:ext cx="1015150" cy="444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01525" y="2773023"/>
                <a:ext cx="674031" cy="251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525" y="2773023"/>
                <a:ext cx="674031" cy="251864"/>
              </a:xfrm>
              <a:prstGeom prst="rect">
                <a:avLst/>
              </a:prstGeom>
              <a:blipFill rotWithShape="0">
                <a:blip r:embed="rId5"/>
                <a:stretch>
                  <a:fillRect t="-7317" r="-27273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02755" y="3093202"/>
                <a:ext cx="789447" cy="251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755" y="3093202"/>
                <a:ext cx="789447" cy="251864"/>
              </a:xfrm>
              <a:prstGeom prst="rect">
                <a:avLst/>
              </a:prstGeom>
              <a:blipFill rotWithShape="0">
                <a:blip r:embed="rId6"/>
                <a:stretch>
                  <a:fillRect t="-4762" r="-8527" b="-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56440" y="2786500"/>
                <a:ext cx="1088888" cy="444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2786500"/>
                <a:ext cx="1088888" cy="444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32304" y="4595414"/>
                <a:ext cx="1080424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4595414"/>
                <a:ext cx="1080424" cy="391967"/>
              </a:xfrm>
              <a:prstGeom prst="rect">
                <a:avLst/>
              </a:prstGeom>
              <a:blipFill rotWithShape="0"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32304" y="5085184"/>
                <a:ext cx="1080424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85184"/>
                <a:ext cx="1080424" cy="391967"/>
              </a:xfrm>
              <a:prstGeom prst="rect">
                <a:avLst/>
              </a:prstGeom>
              <a:blipFill rotWithShape="0">
                <a:blip r:embed="rId9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84432" y="4661669"/>
                <a:ext cx="1641795" cy="57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432" y="4661669"/>
                <a:ext cx="1641795" cy="5713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23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−1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39183" y="5533601"/>
                <a:ext cx="3365986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83" y="5533601"/>
                <a:ext cx="3365986" cy="7309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computers – multiple qubits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quantum computer consists of multiple qubits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apply quantum gates to a subset of qubits in a multi-qubit state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r"/>
            <a:r>
              <a:rPr lang="en-US" sz="1100" dirty="0"/>
              <a:t> </a:t>
            </a:r>
            <a:r>
              <a:rPr lang="en-US" sz="1100" dirty="0" smtClean="0"/>
              <a:t>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83076" y="1705889"/>
                <a:ext cx="530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6" y="1705889"/>
                <a:ext cx="53001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80460" t="-174000" r="-16092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8236" y="1717918"/>
                <a:ext cx="530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36" y="1717918"/>
                <a:ext cx="53001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81609" t="-174000" r="-14943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5343" y="2518906"/>
                <a:ext cx="3209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43" y="2518906"/>
                <a:ext cx="3209405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113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5480" y="1714569"/>
                <a:ext cx="1336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714569"/>
                <a:ext cx="1336007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137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6160" y="1714568"/>
                <a:ext cx="482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60" y="1714568"/>
                <a:ext cx="48224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127" r="-1519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72094" y="1700808"/>
                <a:ext cx="1434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94" y="1700808"/>
                <a:ext cx="143488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02" r="-297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1705" y="1714568"/>
                <a:ext cx="530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05" y="1714568"/>
                <a:ext cx="530017" cy="307777"/>
              </a:xfrm>
              <a:prstGeom prst="rect">
                <a:avLst/>
              </a:prstGeom>
              <a:blipFill>
                <a:blip r:embed="rId9"/>
                <a:stretch>
                  <a:fillRect l="-81609" t="-168627" r="-14943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607" y="1701898"/>
                <a:ext cx="530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607" y="1701898"/>
                <a:ext cx="53001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80460" t="-168627" r="-16092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66057" y="1705888"/>
                <a:ext cx="460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57" y="1705888"/>
                <a:ext cx="46051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9211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44218" y="1710291"/>
                <a:ext cx="4668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0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218" y="1710291"/>
                <a:ext cx="4668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390" r="-909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005064"/>
            <a:ext cx="6219056" cy="20522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quantum computation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Warning: </a:t>
            </a:r>
            <a:r>
              <a:rPr lang="en-US" dirty="0" smtClean="0"/>
              <a:t>a quantum computer does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simply "try out all solutions in parallel"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magic comes from allowing complex</a:t>
            </a:r>
            <a:br>
              <a:rPr lang="en-US" dirty="0" smtClean="0"/>
            </a:br>
            <a:r>
              <a:rPr lang="en-US" dirty="0" smtClean="0"/>
              <a:t>(or even just negative real) superposition amplitudes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i="1" dirty="0" smtClean="0"/>
              <a:t>carefully </a:t>
            </a:r>
            <a:r>
              <a:rPr lang="en-US" dirty="0" smtClean="0"/>
              <a:t>choreograph computations so that </a:t>
            </a:r>
            <a:br>
              <a:rPr lang="en-US" dirty="0" smtClean="0"/>
            </a:br>
            <a:r>
              <a:rPr lang="en-US" dirty="0" smtClean="0"/>
              <a:t>wrong answers "cancel" out their amplitudes, while </a:t>
            </a:r>
            <a:br>
              <a:rPr lang="en-US" dirty="0" smtClean="0"/>
            </a:br>
            <a:r>
              <a:rPr lang="en-US" dirty="0" smtClean="0"/>
              <a:t>correct answers "combine" (</a:t>
            </a:r>
            <a:r>
              <a:rPr lang="en-US" b="1" dirty="0" smtClean="0"/>
              <a:t>quantum interference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increases probability of measuring correct result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a few problems allow this choreography; speed up </a:t>
            </a:r>
            <a:r>
              <a:rPr lang="en-US" i="1" dirty="0" smtClean="0"/>
              <a:t>not </a:t>
            </a:r>
            <a:r>
              <a:rPr lang="en-US" dirty="0" smtClean="0"/>
              <a:t>possible for all computations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22" t="5521" r="37597"/>
          <a:stretch/>
        </p:blipFill>
        <p:spPr>
          <a:xfrm>
            <a:off x="7224013" y="1556792"/>
            <a:ext cx="4242783" cy="4283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9462" y="1068595"/>
            <a:ext cx="503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www.smbc-comics.com/comic/the-talk-3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5600" y="2996952"/>
                <a:ext cx="1822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996952"/>
                <a:ext cx="1822294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19" y="4509120"/>
            <a:ext cx="3232828" cy="10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412776"/>
            <a:ext cx="5975517" cy="451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Shor's 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196752"/>
            <a:ext cx="1453187" cy="149428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60068">
            <a:off x="7510805" y="2955724"/>
            <a:ext cx="878609" cy="44267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21589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to order-finding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2, 4, 8, 16, 32, 64, 128, 256, 512, 1024, …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0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2, 4, 8, 1,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2…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274" r="-137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16, 11, 1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74" r="-6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27474" y="4983677"/>
            <a:ext cx="403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sequences are periodic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5371210" y="4533234"/>
            <a:ext cx="436758" cy="4188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371209" y="3356992"/>
            <a:ext cx="652783" cy="15951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95400" y="5241900"/>
            <a:ext cx="10352630" cy="1355452"/>
          </a:xfrm>
          <a:prstGeom prst="rect">
            <a:avLst/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to order-finding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…,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4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sz="1600" b="1" dirty="0" smtClean="0"/>
                  <a:t>Euler’s </a:t>
                </a:r>
                <a:r>
                  <a:rPr lang="nb-NO" sz="1600" b="1" dirty="0"/>
                  <a:t>theorem: </a:t>
                </a:r>
                <a:r>
                  <a:rPr lang="nb-NO" sz="160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sz="1200" dirty="0"/>
              </a:p>
              <a:p>
                <a:endParaRPr lang="nb-NO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1 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02691" y="1934343"/>
            <a:ext cx="1715813" cy="152400"/>
            <a:chOff x="3431705" y="3723322"/>
            <a:chExt cx="864095" cy="1524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3432781" y="3799522"/>
              <a:ext cx="861943" cy="13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94724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3431705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7900" y="2852936"/>
                <a:ext cx="411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Fact: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must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2852936"/>
                <a:ext cx="4116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1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order </a:t>
                </a:r>
                <a:r>
                  <a:rPr lang="en-US" sz="1600" dirty="0" smtClean="0"/>
                  <a:t>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163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768" y="3291995"/>
                <a:ext cx="5891304" cy="176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Proof: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 smtClean="0"/>
                  <a:t>		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𝑠𝑟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291995"/>
                <a:ext cx="5891304" cy="1765804"/>
              </a:xfrm>
              <a:prstGeom prst="rect">
                <a:avLst/>
              </a:prstGeom>
              <a:blipFill>
                <a:blip r:embed="rId18"/>
                <a:stretch>
                  <a:fillRect l="-932" t="-172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63752" y="4121487"/>
                <a:ext cx="1237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4121487"/>
                <a:ext cx="1237903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02422" y="4127216"/>
                <a:ext cx="1004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22" y="4127216"/>
                <a:ext cx="100424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97460" y="4130075"/>
                <a:ext cx="1345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60" y="4130075"/>
                <a:ext cx="134524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021234" y="468846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Q.E.D.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7900" y="5342855"/>
                <a:ext cx="76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Conclusion: </a:t>
                </a:r>
                <a:r>
                  <a:rPr lang="en-US" dirty="0" smtClean="0"/>
                  <a:t>learn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  we learn a factor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nb-NO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5342855"/>
                <a:ext cx="761949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64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416" y="5736664"/>
                <a:ext cx="10058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repeat with a different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learn another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  		(with high prob.)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36664"/>
                <a:ext cx="1005898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545" t="-8197" r="-4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688" y="6142252"/>
                <a:ext cx="10192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e</a:t>
                </a:r>
                <a:r>
                  <a:rPr lang="nb-NO" b="0" dirty="0" smtClean="0"/>
                  <a:t>ventually we learn full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can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		 	(Problem set 10)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88" y="6142252"/>
                <a:ext cx="10192342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78" t="-10000" r="-2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936520" y="4130075"/>
                <a:ext cx="4111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 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     (since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the </a:t>
                </a:r>
                <a:r>
                  <a:rPr lang="en-US" i="1" dirty="0" smtClean="0"/>
                  <a:t>smallest</a:t>
                </a:r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20" y="4130075"/>
                <a:ext cx="4111510" cy="369332"/>
              </a:xfrm>
              <a:prstGeom prst="rect">
                <a:avLst/>
              </a:prstGeom>
              <a:blipFill rotWithShape="0">
                <a:blip r:embed="rId25"/>
                <a:stretch>
                  <a:fillRect t="-10000" r="-2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6456" y="2072267"/>
                <a:ext cx="47099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= the smallest positive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56" y="2072267"/>
                <a:ext cx="4709944" cy="338554"/>
              </a:xfrm>
              <a:prstGeom prst="rect">
                <a:avLst/>
              </a:prstGeom>
              <a:blipFill rotWithShape="0">
                <a:blip r:embed="rId28"/>
                <a:stretch>
                  <a:fillRect l="-77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04705" y="4127216"/>
                <a:ext cx="18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05" y="4127216"/>
                <a:ext cx="1860316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  <a:blipFill rotWithShape="0"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552209" y="1244197"/>
                <a:ext cx="574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nb-NO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09" y="1244197"/>
                <a:ext cx="574132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73824" y="1236773"/>
                <a:ext cx="10594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nb-NO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824" y="1236773"/>
                <a:ext cx="1059457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321107" y="1244097"/>
                <a:ext cx="4243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107" y="1244097"/>
                <a:ext cx="424347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0" grpId="0"/>
      <p:bldP spid="31" grpId="0"/>
      <p:bldP spid="6" grpId="0"/>
      <p:bldP spid="7" grpId="0"/>
      <p:bldP spid="8" grpId="0"/>
      <p:bldP spid="19" grpId="0"/>
      <p:bldP spid="20" grpId="0"/>
      <p:bldP spid="33" grpId="0"/>
      <p:bldP spid="5" grpId="0"/>
      <p:bldP spid="11" grpId="0"/>
      <p:bldP spid="32" grpId="0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to order-finding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…,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4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02691" y="1934343"/>
            <a:ext cx="1715813" cy="152400"/>
            <a:chOff x="3431705" y="3723322"/>
            <a:chExt cx="864095" cy="152400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3432781" y="3799522"/>
              <a:ext cx="861943" cy="13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4294724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431705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order </a:t>
                </a:r>
                <a:r>
                  <a:rPr lang="en-US" sz="1600" dirty="0" smtClean="0"/>
                  <a:t>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63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86456" y="2072267"/>
                <a:ext cx="47099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= the smallest positive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56" y="2072267"/>
                <a:ext cx="4709944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7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2768" y="3291995"/>
                <a:ext cx="221889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Suppose: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even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291995"/>
                <a:ext cx="2218896" cy="379656"/>
              </a:xfrm>
              <a:prstGeom prst="rect">
                <a:avLst/>
              </a:prstGeom>
              <a:blipFill rotWithShape="0">
                <a:blip r:embed="rId8"/>
                <a:stretch>
                  <a:fillRect l="-2473" t="-8065" r="-109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2768" y="3965059"/>
                <a:ext cx="2936391" cy="45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lit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965059"/>
                <a:ext cx="2936391" cy="459678"/>
              </a:xfrm>
              <a:prstGeom prst="rect">
                <a:avLst/>
              </a:prstGeom>
              <a:blipFill rotWithShape="0">
                <a:blip r:embed="rId9"/>
                <a:stretch>
                  <a:fillRect l="-186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6859" y="4014726"/>
                <a:ext cx="2936391" cy="41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59" y="4014726"/>
                <a:ext cx="2936391" cy="41524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23992" y="4037681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 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4037681"/>
                <a:ext cx="129614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05406" y="4008038"/>
                <a:ext cx="399941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406" y="4008038"/>
                <a:ext cx="3999419" cy="404983"/>
              </a:xfrm>
              <a:prstGeom prst="rect">
                <a:avLst/>
              </a:prstGeom>
              <a:blipFill rotWithShape="0">
                <a:blip r:embed="rId12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6190" y="4636740"/>
                <a:ext cx="577325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Then: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does </a:t>
                </a:r>
                <a:r>
                  <a:rPr lang="en-US" i="1" dirty="0" smtClean="0"/>
                  <a:t>not </a:t>
                </a:r>
                <a:r>
                  <a:rPr lang="en-US" dirty="0" smtClean="0"/>
                  <a:t>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nb-NO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dirty="0" smtClean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b="1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90" y="4636740"/>
                <a:ext cx="5773252" cy="404983"/>
              </a:xfrm>
              <a:prstGeom prst="rect">
                <a:avLst/>
              </a:prstGeom>
              <a:blipFill rotWithShape="0">
                <a:blip r:embed="rId13"/>
                <a:stretch>
                  <a:fillRect l="-950" t="-4545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2768" y="5268013"/>
                <a:ext cx="577325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Then: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b-NO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lit/>
                                  </m:rPr>
                                  <a:rPr lang="nb-NO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5268013"/>
                <a:ext cx="5773252" cy="404983"/>
              </a:xfrm>
              <a:prstGeom prst="rect">
                <a:avLst/>
              </a:prstGeom>
              <a:blipFill rotWithShape="0">
                <a:blip r:embed="rId14"/>
                <a:stretch>
                  <a:fillRect l="-950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07968" y="4625024"/>
                <a:ext cx="577325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nb-NO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 smtClean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b="1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4625024"/>
                <a:ext cx="5773252" cy="404983"/>
              </a:xfrm>
              <a:prstGeom prst="rect">
                <a:avLst/>
              </a:prstGeom>
              <a:blipFill rotWithShape="0">
                <a:blip r:embed="rId15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34864" y="3289504"/>
                <a:ext cx="1655903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≠±1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864" y="3289504"/>
                <a:ext cx="1655903" cy="379656"/>
              </a:xfrm>
              <a:prstGeom prst="rect">
                <a:avLst/>
              </a:prstGeom>
              <a:blipFill rotWithShape="0">
                <a:blip r:embed="rId16"/>
                <a:stretch>
                  <a:fillRect l="-2941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752184" y="5132950"/>
            <a:ext cx="140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…or vice 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03512" y="5763486"/>
                <a:ext cx="2979614" cy="48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…and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lit/>
                                  </m:r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endParaRPr lang="en-US" sz="1200" dirty="0"/>
              </a:p>
              <a:p>
                <a:r>
                  <a:rPr lang="en-US" sz="1200" dirty="0" smtClean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763486"/>
                <a:ext cx="2979614" cy="4854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95600" y="2800449"/>
                <a:ext cx="40640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how likely is this for random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800449"/>
                <a:ext cx="4064009" cy="338554"/>
              </a:xfrm>
              <a:prstGeom prst="rect">
                <a:avLst/>
              </a:prstGeom>
              <a:blipFill rotWithShape="0">
                <a:blip r:embed="rId18"/>
                <a:stretch>
                  <a:fillRect l="-75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/>
          <p:cNvSpPr/>
          <p:nvPr/>
        </p:nvSpPr>
        <p:spPr>
          <a:xfrm rot="5400000">
            <a:off x="3200533" y="2058626"/>
            <a:ext cx="135509" cy="244262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46236" y="2812165"/>
                <a:ext cx="40640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Answer: </a:t>
                </a:r>
                <a:r>
                  <a:rPr lang="en-US" sz="1600" dirty="0" smtClean="0"/>
                  <a:t>very!    (prob.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≥0.5</m:t>
                    </m:r>
                  </m:oMath>
                </a14:m>
                <a:r>
                  <a:rPr lang="en-US" sz="1600" b="1" dirty="0" smtClean="0"/>
                  <a:t>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36" y="2812165"/>
                <a:ext cx="4064009" cy="338554"/>
              </a:xfrm>
              <a:prstGeom prst="rect">
                <a:avLst/>
              </a:prstGeom>
              <a:blipFill rotWithShape="0">
                <a:blip r:embed="rId19"/>
                <a:stretch>
                  <a:fillRect l="-90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71886" y="3413774"/>
                <a:ext cx="21642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−1=(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886" y="3413774"/>
                <a:ext cx="2164269" cy="307777"/>
              </a:xfrm>
              <a:prstGeom prst="rect">
                <a:avLst/>
              </a:prstGeom>
              <a:blipFill rotWithShape="0">
                <a:blip r:embed="rId20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17" grpId="0"/>
      <p:bldP spid="23" grpId="0"/>
      <p:bldP spid="24" grpId="0"/>
      <p:bldP spid="25" grpId="0"/>
      <p:bldP spid="31" grpId="0" animBg="1"/>
      <p:bldP spid="32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Shor's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1699"/>
                  </p:ext>
                </p:extLst>
              </p:nvPr>
            </p:nvGraphicFramePr>
            <p:xfrm>
              <a:off x="3886377" y="1841671"/>
              <a:ext cx="4419246" cy="3462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016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8653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(or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600" b="0" i="1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</a:t>
                          </a:r>
                          <a:endParaRPr lang="nb-NO" sz="16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is even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+1 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func>
                                <m:func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≥2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</a:t>
                          </a:r>
                          <a:r>
                            <a:rPr lang="nb-NO" sz="16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1699"/>
                  </p:ext>
                </p:extLst>
              </p:nvPr>
            </p:nvGraphicFramePr>
            <p:xfrm>
              <a:off x="3886377" y="1841671"/>
              <a:ext cx="4419246" cy="3462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127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8" t="-11479" r="-275" b="-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6523007" y="3489117"/>
            <a:ext cx="1512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nb-NO" sz="1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 how to find?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002" y="2276872"/>
            <a:ext cx="299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where the quantum magic happens!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711624" y="2780928"/>
            <a:ext cx="1872209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55" y="2132856"/>
            <a:ext cx="5144218" cy="3600953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 bwMode="auto">
          <a:xfrm rot="19791304">
            <a:off x="8266169" y="3494652"/>
            <a:ext cx="4146999" cy="1837321"/>
          </a:xfrm>
          <a:prstGeom prst="parallelogram">
            <a:avLst>
              <a:gd name="adj" fmla="val 5556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 factor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:  find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Problem: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can be very large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Classical solutions take exponential time</a:t>
                </a:r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Note:</a:t>
                </a:r>
                <a:r>
                  <a:rPr lang="en-US" dirty="0" smtClean="0"/>
                  <a:t> the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periodic</a:t>
                </a:r>
                <a:r>
                  <a:rPr lang="en-US" dirty="0" smtClean="0"/>
                  <a:t>:</a:t>
                </a:r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i="1" dirty="0" smtClean="0"/>
                  <a:t>	</a:t>
                </a:r>
                <a:br>
                  <a:rPr lang="en-US" i="1" dirty="0" smtClean="0"/>
                </a:br>
                <a:r>
                  <a:rPr lang="en-US" i="1" dirty="0" smtClean="0"/>
                  <a:t>	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sup>
                    </m:sSup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74663" lvl="1" indent="0"/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finding signal frequencies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 smtClean="0"/>
                  <a:t> finding signal period</a:t>
                </a:r>
                <a:endParaRPr lang="en-US" dirty="0"/>
              </a:p>
              <a:p>
                <a:pPr marL="474663" lvl="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ingredient of Shor's algorithm: 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i="1" dirty="0" smtClean="0"/>
                  <a:t>	quantum Fourier transform </a:t>
                </a:r>
                <a:r>
                  <a:rPr lang="en-US" dirty="0" smtClean="0"/>
                  <a:t>(QFT)</a:t>
                </a:r>
                <a:endParaRPr lang="en-US" dirty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9327860">
            <a:off x="6854752" y="2328836"/>
            <a:ext cx="157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Fourier transform</a:t>
            </a:r>
          </a:p>
        </p:txBody>
      </p:sp>
      <p:sp>
        <p:nvSpPr>
          <p:cNvPr id="5" name="Parallelogram 4"/>
          <p:cNvSpPr/>
          <p:nvPr/>
        </p:nvSpPr>
        <p:spPr bwMode="auto">
          <a:xfrm rot="1711599">
            <a:off x="7310725" y="1391306"/>
            <a:ext cx="3947593" cy="2817049"/>
          </a:xfrm>
          <a:prstGeom prst="parallelogram">
            <a:avLst>
              <a:gd name="adj" fmla="val 56686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86499"/>
            <a:ext cx="6205120" cy="440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Shor’s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Quantum order-finding algorithm can be implemented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quantum gate steps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(quantum) polynomial time (BQP)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Factoring is solvable in quantum polynomial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Totally breaks RSA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Modified Shor can also solve discrete logarithm problem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Totally breaks discrete log-based crypto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Including elliptic curve cryptography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Public-key crypto is dead…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994563"/>
                  </p:ext>
                </p:extLst>
              </p:nvPr>
            </p:nvGraphicFramePr>
            <p:xfrm>
              <a:off x="7680176" y="1988840"/>
              <a:ext cx="3867185" cy="3462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71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016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8653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(or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600" b="0" i="1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600" b="0" i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QFT++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</a:t>
                          </a:r>
                          <a:endParaRPr lang="nb-NO" sz="16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is even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+1 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func>
                                <m:func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6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≥2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</a:t>
                          </a:r>
                          <a:r>
                            <a:rPr lang="nb-NO" sz="16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994563"/>
                  </p:ext>
                </p:extLst>
              </p:nvPr>
            </p:nvGraphicFramePr>
            <p:xfrm>
              <a:off x="7680176" y="1988840"/>
              <a:ext cx="3867185" cy="3462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71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127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7" t="-11479" r="-314" b="-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quantum menace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far away is a quantum computer?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Nobody knows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Building a large-scale quantum computer is a huge </a:t>
                </a:r>
                <a:br>
                  <a:rPr lang="en-US" dirty="0" smtClean="0"/>
                </a:br>
                <a:r>
                  <a:rPr lang="en-US" dirty="0" smtClean="0"/>
                  <a:t>engineering</a:t>
                </a:r>
                <a:r>
                  <a:rPr lang="en-US" dirty="0"/>
                  <a:t> </a:t>
                </a:r>
                <a:r>
                  <a:rPr lang="en-US" dirty="0" smtClean="0"/>
                  <a:t>challenge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very</a:t>
                </a:r>
                <a:r>
                  <a:rPr lang="en-US" dirty="0" smtClean="0"/>
                  <a:t> susceptible to noise (</a:t>
                </a:r>
                <a:r>
                  <a:rPr lang="en-US" dirty="0" err="1" smtClean="0"/>
                  <a:t>decoherence</a:t>
                </a:r>
                <a:r>
                  <a:rPr lang="en-US" dirty="0" smtClean="0"/>
                  <a:t>)</a:t>
                </a:r>
                <a:endParaRPr lang="en-US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r</a:t>
                </a:r>
                <a:r>
                  <a:rPr lang="en-US" dirty="0" smtClean="0"/>
                  <a:t>equires quantum error correction (is it even possible?)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m</a:t>
                </a:r>
                <a:r>
                  <a:rPr lang="en-US" dirty="0" smtClean="0"/>
                  <a:t>any </a:t>
                </a:r>
                <a:r>
                  <a:rPr lang="en-US" i="1" dirty="0" smtClean="0"/>
                  <a:t>physical</a:t>
                </a:r>
                <a:r>
                  <a:rPr lang="en-US" dirty="0" smtClean="0"/>
                  <a:t> qubits needed to simulate a single </a:t>
                </a:r>
                <a:br>
                  <a:rPr lang="en-US" dirty="0" smtClean="0"/>
                </a:br>
                <a:r>
                  <a:rPr lang="en-US" i="1" dirty="0" smtClean="0"/>
                  <a:t>logical</a:t>
                </a:r>
                <a:r>
                  <a:rPr lang="en-US" dirty="0" smtClean="0"/>
                  <a:t>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≈1000</m:t>
                    </m:r>
                  </m:oMath>
                </a14:m>
                <a:r>
                  <a:rPr lang="en-US" dirty="0" smtClean="0"/>
                  <a:t> physical qubits needed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logical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≈1000</m:t>
                    </m:r>
                  </m:oMath>
                </a14:m>
                <a:r>
                  <a:rPr lang="en-US" dirty="0" smtClean="0"/>
                  <a:t> logical qubits needed for Shor's algorithm</a:t>
                </a:r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largest (known) quantum computers: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≈65</m:t>
                    </m:r>
                  </m:oMath>
                </a14:m>
                <a:r>
                  <a:rPr lang="en-US" dirty="0" smtClean="0"/>
                  <a:t> physical qubits (</a:t>
                </a:r>
                <a:r>
                  <a:rPr lang="en-US" dirty="0" smtClean="0">
                    <a:hlinkClick r:id="rId2"/>
                  </a:rPr>
                  <a:t>IBM; 2020</a:t>
                </a:r>
                <a:r>
                  <a:rPr lang="en-US" dirty="0" smtClean="0"/>
                  <a:t>)	(no error correction)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≈5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physical qubits </a:t>
                </a:r>
                <a:r>
                  <a:rPr lang="en-US" dirty="0" smtClean="0"/>
                  <a:t>(</a:t>
                </a:r>
                <a:r>
                  <a:rPr lang="en-US" dirty="0" smtClean="0">
                    <a:hlinkClick r:id="rId3"/>
                  </a:rPr>
                  <a:t>Google; 2019</a:t>
                </a:r>
                <a:r>
                  <a:rPr lang="en-US" dirty="0" smtClean="0"/>
                  <a:t>)</a:t>
                </a:r>
                <a:r>
                  <a:rPr lang="en-US" dirty="0"/>
                  <a:t>	(no error </a:t>
                </a:r>
                <a:r>
                  <a:rPr lang="en-US" dirty="0" smtClean="0"/>
                  <a:t>correction; demonstrated </a:t>
                </a:r>
                <a:r>
                  <a:rPr lang="en-US" i="1" dirty="0" smtClean="0"/>
                  <a:t>quantum supremacy</a:t>
                </a:r>
                <a:r>
                  <a:rPr lang="en-US" dirty="0" smtClean="0"/>
                  <a:t>)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4154242" cy="26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quantum computers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Symmetric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Grover's algorithm: solves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problems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quantum steps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Solution: double key-lengths 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128→256)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quantum mechanics to build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Post-quantum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Classical algorithms believed to withstand quantum attacks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Post-quantum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Public-key cryptography based on problems other than factoring and discrete logarithms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Top candidates: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Lattice-based cryptography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Code-based cryptography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Multivariate cryptography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Hash-based cryptography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Isogeny-based cryptography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NIST post-quantum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competition to standardize </a:t>
            </a:r>
            <a:br>
              <a:rPr lang="en-US" dirty="0" smtClean="0"/>
            </a:br>
            <a:r>
              <a:rPr lang="en-US" dirty="0" smtClean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Round 3: 15 candidates selected	(current)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Winner(s) expected in about a year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51" y="1278464"/>
            <a:ext cx="5339522" cy="46892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58866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Algorithm (public-key</a:t>
                      </a:r>
                      <a:r>
                        <a:rPr lang="en-US" sz="1200" b="1" baseline="0" dirty="0" smtClean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Classic </a:t>
                      </a:r>
                      <a:r>
                        <a:rPr lang="en-US" sz="1200" dirty="0" err="1" smtClean="0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CRYSTALS-KYBER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NTRU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BIKE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C00FF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HQC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NTRU Prime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SIKE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Isogeny-based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Algorithm (digital</a:t>
                      </a:r>
                      <a:r>
                        <a:rPr lang="en-US" sz="1200" b="1" baseline="0" dirty="0" smtClean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CRYSTALS-DILITHIUM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FALCON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Lattice-based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Rainbow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Multivariate-based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C00FF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Multivariate-based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Picnic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ZKP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00FF"/>
                          </a:solidFill>
                        </a:rPr>
                        <a:t>SPHINCS+</a:t>
                      </a:r>
                      <a:endParaRPr lang="en-US" sz="1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Hash-based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versatile computational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Fully homomorphic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Key exchange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Leads to efficient and compact schemes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on hardness of problems in algebraic number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Believed to be hard also for quantum computers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Lattice-based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1" y="4564408"/>
            <a:ext cx="2294671" cy="1168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9059" y="1340768"/>
            <a:ext cx="3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Shortest</a:t>
            </a:r>
            <a:r>
              <a:rPr lang="en-US" sz="2000" dirty="0" smtClean="0"/>
              <a:t> </a:t>
            </a:r>
            <a:r>
              <a:rPr lang="en-US" sz="2000" b="1" dirty="0" smtClean="0"/>
              <a:t>vector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2224" y="40733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Closest</a:t>
            </a:r>
            <a:r>
              <a:rPr lang="en-US" sz="2000" dirty="0" smtClean="0"/>
              <a:t> </a:t>
            </a:r>
            <a:r>
              <a:rPr lang="en-US" sz="2000" b="1" dirty="0" smtClean="0"/>
              <a:t>vector problem</a:t>
            </a:r>
          </a:p>
        </p:txBody>
      </p:sp>
      <p:pic>
        <p:nvPicPr>
          <p:cNvPr id="23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451" y="1848719"/>
            <a:ext cx="2294671" cy="11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Lattice-based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911424" y="1196752"/>
            <a:ext cx="10153128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2104" y="6373118"/>
            <a:ext cx="424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cr.yp.to/talks/2017.12.28/slides-dan+nadia+tanja-20171228-latticehacks-16x9.pdf</a:t>
            </a:r>
            <a:endParaRPr lang="en-US" sz="800" dirty="0" smtClean="0"/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2303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Hash-based signatures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2174" b="3598"/>
          <a:stretch/>
        </p:blipFill>
        <p:spPr>
          <a:xfrm>
            <a:off x="1864637" y="2620955"/>
            <a:ext cx="2138425" cy="1837516"/>
          </a:xfrm>
          <a:prstGeom prst="roundRect">
            <a:avLst>
              <a:gd name="adj" fmla="val 41146"/>
            </a:avLst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91503" y="2781574"/>
                <a:ext cx="1512168" cy="136815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5400" b="0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5400" b="0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5400" dirty="0">
                  <a:solidFill>
                    <a:srgbClr val="253746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03" y="2781574"/>
                <a:ext cx="1512168" cy="13681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49765" y="3033829"/>
                <a:ext cx="1000188" cy="83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solidFill>
                    <a:srgbClr val="253746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65" y="3033829"/>
                <a:ext cx="1000188" cy="8396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22676" y="2948339"/>
            <a:ext cx="1458499" cy="10346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SHA-256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8122881" y="2493541"/>
                <a:ext cx="1850257" cy="1964930"/>
              </a:xfrm>
              <a:prstGeom prst="roundRect">
                <a:avLst/>
              </a:prstGeom>
              <a:solidFill>
                <a:srgbClr val="EFEFFB"/>
              </a:solidFill>
              <a:ln w="28575"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nb-NO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nb-NO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Sig</m:t>
                      </m:r>
                      <m:r>
                        <m:rPr>
                          <m:nor/>
                        </m:rPr>
                        <a:rPr lang="nb-NO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nb-NO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nb-NO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881" y="2493541"/>
                <a:ext cx="1850257" cy="1964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84671" y="3045830"/>
                <a:ext cx="1000188" cy="83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dirty="0">
                  <a:solidFill>
                    <a:srgbClr val="253746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71" y="3045830"/>
                <a:ext cx="1000188" cy="8396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0" grpId="1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Hash-based signatures – </a:t>
            </a:r>
            <a:r>
              <a:rPr lang="en-US" dirty="0" err="1" smtClean="0"/>
              <a:t>Lamport's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-time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10481" y="3822018"/>
                <a:ext cx="556232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1" y="3822018"/>
                <a:ext cx="556232" cy="5472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2008" y="2780928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08" y="2780928"/>
                <a:ext cx="63317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flipH="1">
            <a:off x="1888597" y="3181038"/>
            <a:ext cx="1" cy="64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4389" y="5011439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89" y="5011439"/>
                <a:ext cx="63317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>
            <a:off x="1888597" y="4369293"/>
            <a:ext cx="2382" cy="64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56314" y="3823356"/>
                <a:ext cx="543797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314" y="3823356"/>
                <a:ext cx="543797" cy="5472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1624" y="2780701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2780701"/>
                <a:ext cx="63317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  <a:endCxn id="9" idx="0"/>
          </p:cNvCxnSpPr>
          <p:nvPr/>
        </p:nvCxnSpPr>
        <p:spPr>
          <a:xfrm flipH="1">
            <a:off x="3028213" y="3180811"/>
            <a:ext cx="1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1625" y="5013176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5013176"/>
                <a:ext cx="63317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9" idx="2"/>
            <a:endCxn id="12" idx="0"/>
          </p:cNvCxnSpPr>
          <p:nvPr/>
        </p:nvCxnSpPr>
        <p:spPr>
          <a:xfrm>
            <a:off x="3028213" y="4370631"/>
            <a:ext cx="2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4672" y="3573955"/>
                <a:ext cx="203341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72" y="3573955"/>
                <a:ext cx="203341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198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92341" y="4253026"/>
                <a:ext cx="202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b-NO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ig</m:t>
                      </m:r>
                      <m:r>
                        <m:rPr>
                          <m:nor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nb-NO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41" y="4253026"/>
                <a:ext cx="202234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120518" y="3614223"/>
                <a:ext cx="2771208" cy="405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limUpp>
                        <m:limUpp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18" y="3614223"/>
                <a:ext cx="2771208" cy="405176"/>
              </a:xfrm>
              <a:prstGeom prst="rect">
                <a:avLst/>
              </a:prstGeom>
              <a:blipFill rotWithShape="0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6333" y="1258142"/>
                <a:ext cx="2016224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33" y="1258142"/>
                <a:ext cx="2016224" cy="4036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55218" y="1255493"/>
                <a:ext cx="2016224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𝒱𝒦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18" y="1255493"/>
                <a:ext cx="2016224" cy="4036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76838" y="1253416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38" y="1253416"/>
                <a:ext cx="201622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49647" y="1253416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47" y="1253416"/>
                <a:ext cx="2016224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Brace 53"/>
          <p:cNvSpPr/>
          <p:nvPr/>
        </p:nvSpPr>
        <p:spPr>
          <a:xfrm rot="16200000">
            <a:off x="2344820" y="1983791"/>
            <a:ext cx="227172" cy="1593820"/>
          </a:xfrm>
          <a:prstGeom prst="rightBrace">
            <a:avLst>
              <a:gd name="adj1" fmla="val 92677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Brace 75"/>
          <p:cNvSpPr/>
          <p:nvPr/>
        </p:nvSpPr>
        <p:spPr>
          <a:xfrm rot="5400000">
            <a:off x="2344820" y="4725994"/>
            <a:ext cx="227172" cy="1593820"/>
          </a:xfrm>
          <a:prstGeom prst="rightBrace">
            <a:avLst>
              <a:gd name="adj1" fmla="val 92677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141816" y="2210097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816" y="2210097"/>
                <a:ext cx="633179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078445" y="5661248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𝑣𝑘</m:t>
                    </m:r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445" y="5661248"/>
                <a:ext cx="633179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8329217" y="3823356"/>
                <a:ext cx="556232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217" y="3823356"/>
                <a:ext cx="556232" cy="5472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290744" y="2780701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4" y="2780701"/>
                <a:ext cx="633179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103" idx="2"/>
            <a:endCxn id="102" idx="0"/>
          </p:cNvCxnSpPr>
          <p:nvPr/>
        </p:nvCxnSpPr>
        <p:spPr>
          <a:xfrm flipH="1">
            <a:off x="8607333" y="3180811"/>
            <a:ext cx="1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290744" y="5012110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4" y="5012110"/>
                <a:ext cx="63317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2" idx="2"/>
            <a:endCxn id="105" idx="0"/>
          </p:cNvCxnSpPr>
          <p:nvPr/>
        </p:nvCxnSpPr>
        <p:spPr>
          <a:xfrm>
            <a:off x="8607333" y="4370631"/>
            <a:ext cx="1" cy="641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11731" y="5732528"/>
                <a:ext cx="1383503" cy="483466"/>
              </a:xfrm>
              <a:prstGeom prst="rect">
                <a:avLst/>
              </a:prstGeom>
              <a:ln cap="rnd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31" y="5732528"/>
                <a:ext cx="1383503" cy="48346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9120518" y="4106581"/>
                <a:ext cx="2766463" cy="405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1, 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limUpp>
                        <m:limUpp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18" y="4106581"/>
                <a:ext cx="2766463" cy="405176"/>
              </a:xfrm>
              <a:prstGeom prst="rect">
                <a:avLst/>
              </a:prstGeom>
              <a:blipFill rotWithShape="0">
                <a:blip r:embed="rId2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29451" y="2220437"/>
                <a:ext cx="998647" cy="400110"/>
              </a:xfrm>
              <a:prstGeom prst="rect">
                <a:avLst/>
              </a:prstGeom>
              <a:ln cap="rnd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51" y="2220437"/>
                <a:ext cx="998647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62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  <p:bldP spid="10" grpId="0"/>
      <p:bldP spid="12" grpId="0"/>
      <p:bldP spid="16" grpId="0" animBg="1"/>
      <p:bldP spid="24" grpId="0"/>
      <p:bldP spid="25" grpId="0"/>
      <p:bldP spid="54" grpId="0" animBg="1"/>
      <p:bldP spid="76" grpId="0" animBg="1"/>
      <p:bldP spid="77" grpId="0"/>
      <p:bldP spid="79" grpId="0"/>
      <p:bldP spid="102" grpId="0" animBg="1"/>
      <p:bldP spid="103" grpId="0"/>
      <p:bldP spid="105" grpId="0"/>
      <p:bldP spid="107" grpId="0" animBg="1"/>
      <p:bldP spid="109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</a:t>
            </a:r>
            <a:r>
              <a:rPr lang="en-US" dirty="0" smtClean="0"/>
              <a:t> OTS – signing more 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1728" y="5775893"/>
                <a:ext cx="3394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28" y="5775893"/>
                <a:ext cx="339459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7249" y="1484784"/>
                <a:ext cx="3394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nb-NO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49" y="1484784"/>
                <a:ext cx="339459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336360" y="1309230"/>
            <a:ext cx="1480894" cy="1135420"/>
            <a:chOff x="6747298" y="771725"/>
            <a:chExt cx="1480894" cy="113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747298" y="1537813"/>
                  <a:ext cx="14808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298" y="1537813"/>
                  <a:ext cx="14808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6879827" y="771725"/>
                  <a:ext cx="1215836" cy="39122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, 0110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9827" y="771725"/>
                  <a:ext cx="1215836" cy="391224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l="-19118" r="-4412" b="-7353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>
            <a:xfrm>
              <a:off x="7487745" y="1162949"/>
              <a:ext cx="0" cy="37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2970660" y="2188553"/>
            <a:ext cx="1445674" cy="3200285"/>
            <a:chOff x="2970660" y="2188553"/>
            <a:chExt cx="1445674" cy="3200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7" idx="2"/>
              <a:endCxn id="36" idx="0"/>
            </p:cNvCxnSpPr>
            <p:nvPr/>
          </p:nvCxnSpPr>
          <p:spPr>
            <a:xfrm flipH="1">
              <a:off x="3287278" y="3140152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6" idx="2"/>
              <a:endCxn id="39" idx="0"/>
            </p:cNvCxnSpPr>
            <p:nvPr/>
          </p:nvCxnSpPr>
          <p:spPr>
            <a:xfrm flipH="1">
              <a:off x="3287250" y="4047472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ight Brace 87"/>
            <p:cNvSpPr/>
            <p:nvPr/>
          </p:nvSpPr>
          <p:spPr>
            <a:xfrm rot="16200000">
              <a:off x="3594922" y="2173674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Brace 88"/>
            <p:cNvSpPr/>
            <p:nvPr/>
          </p:nvSpPr>
          <p:spPr>
            <a:xfrm rot="5400000">
              <a:off x="3594920" y="4439938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>
              <a:stCxn id="116" idx="2"/>
              <a:endCxn id="115" idx="0"/>
            </p:cNvCxnSpPr>
            <p:nvPr/>
          </p:nvCxnSpPr>
          <p:spPr>
            <a:xfrm flipH="1">
              <a:off x="3996816" y="3135721"/>
              <a:ext cx="103" cy="461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/>
            <p:cNvCxnSpPr>
              <a:stCxn id="115" idx="2"/>
              <a:endCxn id="118" idx="0"/>
            </p:cNvCxnSpPr>
            <p:nvPr/>
          </p:nvCxnSpPr>
          <p:spPr>
            <a:xfrm>
              <a:off x="3996816" y="4045839"/>
              <a:ext cx="1" cy="41534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170217" y="2188553"/>
            <a:ext cx="1445674" cy="3200285"/>
            <a:chOff x="2970660" y="2188553"/>
            <a:chExt cx="1445674" cy="3200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/>
                <p:cNvSpPr/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/>
            <p:cNvCxnSpPr>
              <a:stCxn id="131" idx="2"/>
              <a:endCxn id="130" idx="0"/>
            </p:cNvCxnSpPr>
            <p:nvPr/>
          </p:nvCxnSpPr>
          <p:spPr>
            <a:xfrm flipH="1">
              <a:off x="3287278" y="3140152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Arrow Connector 133"/>
            <p:cNvCxnSpPr>
              <a:stCxn id="130" idx="2"/>
              <a:endCxn id="133" idx="0"/>
            </p:cNvCxnSpPr>
            <p:nvPr/>
          </p:nvCxnSpPr>
          <p:spPr>
            <a:xfrm flipH="1">
              <a:off x="3287250" y="4047472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Right Brace 136"/>
            <p:cNvSpPr/>
            <p:nvPr/>
          </p:nvSpPr>
          <p:spPr>
            <a:xfrm rot="16200000">
              <a:off x="3594922" y="2173674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Brace 137"/>
            <p:cNvSpPr/>
            <p:nvPr/>
          </p:nvSpPr>
          <p:spPr>
            <a:xfrm rot="5400000">
              <a:off x="3594920" y="4439938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Arrow Connector 140"/>
            <p:cNvCxnSpPr>
              <a:stCxn id="140" idx="2"/>
              <a:endCxn id="139" idx="0"/>
            </p:cNvCxnSpPr>
            <p:nvPr/>
          </p:nvCxnSpPr>
          <p:spPr>
            <a:xfrm flipH="1">
              <a:off x="3996816" y="3135721"/>
              <a:ext cx="103" cy="461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Straight Arrow Connector 142"/>
            <p:cNvCxnSpPr>
              <a:stCxn id="139" idx="2"/>
              <a:endCxn id="142" idx="0"/>
            </p:cNvCxnSpPr>
            <p:nvPr/>
          </p:nvCxnSpPr>
          <p:spPr>
            <a:xfrm>
              <a:off x="3996816" y="4045839"/>
              <a:ext cx="1" cy="41534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4862437" y="2188553"/>
            <a:ext cx="1445674" cy="3200285"/>
            <a:chOff x="2970660" y="2188553"/>
            <a:chExt cx="1445674" cy="3200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/>
                <p:cNvSpPr/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Arrow Connector 146"/>
            <p:cNvCxnSpPr>
              <a:stCxn id="146" idx="2"/>
              <a:endCxn id="145" idx="0"/>
            </p:cNvCxnSpPr>
            <p:nvPr/>
          </p:nvCxnSpPr>
          <p:spPr>
            <a:xfrm flipH="1">
              <a:off x="3287278" y="3140152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Arrow Connector 148"/>
            <p:cNvCxnSpPr>
              <a:stCxn id="145" idx="2"/>
              <a:endCxn id="148" idx="0"/>
            </p:cNvCxnSpPr>
            <p:nvPr/>
          </p:nvCxnSpPr>
          <p:spPr>
            <a:xfrm flipH="1">
              <a:off x="3287250" y="4047472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Right Brace 151"/>
            <p:cNvSpPr/>
            <p:nvPr/>
          </p:nvSpPr>
          <p:spPr>
            <a:xfrm rot="16200000">
              <a:off x="3594922" y="2173674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Brace 152"/>
            <p:cNvSpPr/>
            <p:nvPr/>
          </p:nvSpPr>
          <p:spPr>
            <a:xfrm rot="5400000">
              <a:off x="3594920" y="4439938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5" idx="2"/>
              <a:endCxn id="154" idx="0"/>
            </p:cNvCxnSpPr>
            <p:nvPr/>
          </p:nvCxnSpPr>
          <p:spPr>
            <a:xfrm flipH="1">
              <a:off x="3996816" y="3135721"/>
              <a:ext cx="103" cy="461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/>
            <p:cNvCxnSpPr>
              <a:stCxn id="154" idx="2"/>
              <a:endCxn id="157" idx="0"/>
            </p:cNvCxnSpPr>
            <p:nvPr/>
          </p:nvCxnSpPr>
          <p:spPr>
            <a:xfrm>
              <a:off x="3996816" y="4045839"/>
              <a:ext cx="1" cy="41534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6843804" y="2192485"/>
            <a:ext cx="1445674" cy="3200285"/>
            <a:chOff x="2970660" y="2188553"/>
            <a:chExt cx="1445674" cy="3200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159"/>
                <p:cNvSpPr/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Rectangle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738" y="3598898"/>
                  <a:ext cx="483080" cy="44857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762" y="2770820"/>
                  <a:ext cx="633179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Arrow Connector 161"/>
            <p:cNvCxnSpPr>
              <a:stCxn id="161" idx="2"/>
              <a:endCxn id="160" idx="0"/>
            </p:cNvCxnSpPr>
            <p:nvPr/>
          </p:nvCxnSpPr>
          <p:spPr>
            <a:xfrm flipH="1">
              <a:off x="3287278" y="3140152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60" y="4465618"/>
                  <a:ext cx="633179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/>
            <p:cNvCxnSpPr>
              <a:stCxn id="160" idx="2"/>
              <a:endCxn id="163" idx="0"/>
            </p:cNvCxnSpPr>
            <p:nvPr/>
          </p:nvCxnSpPr>
          <p:spPr>
            <a:xfrm flipH="1">
              <a:off x="3287250" y="4047472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807" y="2188553"/>
                  <a:ext cx="1100527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471" y="5019506"/>
                  <a:ext cx="1100527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" name="Right Brace 166"/>
            <p:cNvSpPr/>
            <p:nvPr/>
          </p:nvSpPr>
          <p:spPr>
            <a:xfrm rot="16200000">
              <a:off x="3594922" y="2173674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ight Brace 167"/>
            <p:cNvSpPr/>
            <p:nvPr/>
          </p:nvSpPr>
          <p:spPr>
            <a:xfrm rot="5400000">
              <a:off x="3594920" y="4439938"/>
              <a:ext cx="126829" cy="1080120"/>
            </a:xfrm>
            <a:prstGeom prst="rightBrace">
              <a:avLst>
                <a:gd name="adj1" fmla="val 92677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Rectangle 168"/>
                <p:cNvSpPr/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Rectangle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276" y="3597265"/>
                  <a:ext cx="483080" cy="448574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329" y="2766389"/>
                  <a:ext cx="633179" cy="36933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70" idx="2"/>
              <a:endCxn id="169" idx="0"/>
            </p:cNvCxnSpPr>
            <p:nvPr/>
          </p:nvCxnSpPr>
          <p:spPr>
            <a:xfrm flipH="1">
              <a:off x="3996816" y="3135721"/>
              <a:ext cx="103" cy="461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227" y="4461187"/>
                  <a:ext cx="633179" cy="36933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2"/>
              <a:endCxn id="172" idx="0"/>
            </p:cNvCxnSpPr>
            <p:nvPr/>
          </p:nvCxnSpPr>
          <p:spPr>
            <a:xfrm>
              <a:off x="3996816" y="4045839"/>
              <a:ext cx="1" cy="41534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8765151" y="3556689"/>
            <a:ext cx="3020328" cy="2871828"/>
            <a:chOff x="8765151" y="3556689"/>
            <a:chExt cx="3020328" cy="2871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Rectangle 222"/>
                <p:cNvSpPr/>
                <p:nvPr/>
              </p:nvSpPr>
              <p:spPr>
                <a:xfrm>
                  <a:off x="8979390" y="4793137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Rectangle 2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9390" y="4793137"/>
                  <a:ext cx="483080" cy="448574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8904414" y="396505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414" y="3965059"/>
                  <a:ext cx="633179" cy="369332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5" name="Straight Arrow Connector 224"/>
            <p:cNvCxnSpPr>
              <a:stCxn id="224" idx="2"/>
              <a:endCxn id="223" idx="0"/>
            </p:cNvCxnSpPr>
            <p:nvPr/>
          </p:nvCxnSpPr>
          <p:spPr>
            <a:xfrm flipH="1">
              <a:off x="9220930" y="4334391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8904312" y="565985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312" y="5659857"/>
                  <a:ext cx="633179" cy="369332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7" name="Straight Arrow Connector 226"/>
            <p:cNvCxnSpPr>
              <a:stCxn id="223" idx="2"/>
              <a:endCxn id="226" idx="0"/>
            </p:cNvCxnSpPr>
            <p:nvPr/>
          </p:nvCxnSpPr>
          <p:spPr>
            <a:xfrm flipH="1">
              <a:off x="9220902" y="5241711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/>
                <p:cNvSpPr/>
                <p:nvPr/>
              </p:nvSpPr>
              <p:spPr>
                <a:xfrm>
                  <a:off x="9659935" y="4793137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Rectangle 2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9935" y="4793137"/>
                  <a:ext cx="483080" cy="448574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9584959" y="396505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accent6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959" y="3965059"/>
                  <a:ext cx="633179" cy="369332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/>
            <p:cNvCxnSpPr>
              <a:stCxn id="229" idx="2"/>
              <a:endCxn id="228" idx="0"/>
            </p:cNvCxnSpPr>
            <p:nvPr/>
          </p:nvCxnSpPr>
          <p:spPr>
            <a:xfrm flipH="1">
              <a:off x="9901475" y="4334391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9584857" y="565985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chemeClr val="accent6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dirty="0" err="1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857" y="5659857"/>
                  <a:ext cx="633179" cy="369332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/>
            <p:cNvCxnSpPr>
              <a:stCxn id="228" idx="2"/>
              <a:endCxn id="231" idx="0"/>
            </p:cNvCxnSpPr>
            <p:nvPr/>
          </p:nvCxnSpPr>
          <p:spPr>
            <a:xfrm flipH="1">
              <a:off x="9901447" y="5241711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Rectangle 232"/>
                <p:cNvSpPr/>
                <p:nvPr/>
              </p:nvSpPr>
              <p:spPr>
                <a:xfrm>
                  <a:off x="10381383" y="4793137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Rectangle 2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1383" y="4793137"/>
                  <a:ext cx="483080" cy="448574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10306407" y="396505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6407" y="3965059"/>
                  <a:ext cx="633179" cy="36933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5" name="Straight Arrow Connector 234"/>
            <p:cNvCxnSpPr>
              <a:stCxn id="234" idx="2"/>
              <a:endCxn id="233" idx="0"/>
            </p:cNvCxnSpPr>
            <p:nvPr/>
          </p:nvCxnSpPr>
          <p:spPr>
            <a:xfrm flipH="1">
              <a:off x="10622923" y="4334391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10306305" y="565985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008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dirty="0" err="1" smtClean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6305" y="5659857"/>
                  <a:ext cx="633179" cy="369332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Arrow Connector 236"/>
            <p:cNvCxnSpPr>
              <a:stCxn id="233" idx="2"/>
              <a:endCxn id="236" idx="0"/>
            </p:cNvCxnSpPr>
            <p:nvPr/>
          </p:nvCxnSpPr>
          <p:spPr>
            <a:xfrm flipH="1">
              <a:off x="10622895" y="5241711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/>
                <p:cNvSpPr/>
                <p:nvPr/>
              </p:nvSpPr>
              <p:spPr>
                <a:xfrm>
                  <a:off x="11082413" y="4793137"/>
                  <a:ext cx="483080" cy="4485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25374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solidFill>
                              <a:srgbClr val="25374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rgbClr val="253746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Rectangle 2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2413" y="4793137"/>
                  <a:ext cx="483080" cy="448574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  <a:ln w="12700">
                  <a:solidFill>
                    <a:srgbClr val="253746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/>
                <p:cNvSpPr txBox="1"/>
                <p:nvPr/>
              </p:nvSpPr>
              <p:spPr>
                <a:xfrm>
                  <a:off x="11007437" y="3965059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9" name="TextBox 2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7437" y="3965059"/>
                  <a:ext cx="633179" cy="369332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" name="Straight Arrow Connector 239"/>
            <p:cNvCxnSpPr>
              <a:stCxn id="239" idx="2"/>
              <a:endCxn id="238" idx="0"/>
            </p:cNvCxnSpPr>
            <p:nvPr/>
          </p:nvCxnSpPr>
          <p:spPr>
            <a:xfrm flipH="1">
              <a:off x="11323953" y="4334391"/>
              <a:ext cx="74" cy="458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11007335" y="5659857"/>
                  <a:ext cx="63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US" dirty="0" err="1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7335" y="5659857"/>
                  <a:ext cx="633179" cy="369332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2" name="Straight Arrow Connector 241"/>
            <p:cNvCxnSpPr>
              <a:stCxn id="238" idx="2"/>
              <a:endCxn id="241" idx="0"/>
            </p:cNvCxnSpPr>
            <p:nvPr/>
          </p:nvCxnSpPr>
          <p:spPr>
            <a:xfrm flipH="1">
              <a:off x="11323925" y="5241711"/>
              <a:ext cx="28" cy="4181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8765151" y="6060094"/>
                  <a:ext cx="911499" cy="366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151" y="6060094"/>
                  <a:ext cx="911499" cy="366062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9446592" y="6062455"/>
                  <a:ext cx="911499" cy="366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592" y="6062455"/>
                  <a:ext cx="911499" cy="366062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7144" y="6059221"/>
                  <a:ext cx="911499" cy="366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144" y="6059221"/>
                  <a:ext cx="911499" cy="366062"/>
                </a:xfrm>
                <a:prstGeom prst="rect">
                  <a:avLst/>
                </a:prstGeom>
                <a:blipFill rotWithShape="0">
                  <a:blip r:embed="rId5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10873980" y="6055987"/>
                  <a:ext cx="911499" cy="366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3980" y="6055987"/>
                  <a:ext cx="911499" cy="366062"/>
                </a:xfrm>
                <a:prstGeom prst="rect">
                  <a:avLst/>
                </a:prstGeom>
                <a:blipFill rotWithShape="0">
                  <a:blip r:embed="rId5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ounded Rectangle 96"/>
                <p:cNvSpPr/>
                <p:nvPr/>
              </p:nvSpPr>
              <p:spPr>
                <a:xfrm>
                  <a:off x="9184515" y="3556689"/>
                  <a:ext cx="2243579" cy="39122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Vrfy</m:t>
                        </m:r>
                        <m:d>
                          <m:dPr>
                            <m:ctrlP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𝑣𝑘</m:t>
                            </m:r>
                            <m:r>
                              <a:rPr lang="nb-NO" b="0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, 0110,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nb-NO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ounded 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515" y="3556689"/>
                  <a:ext cx="2243579" cy="391224"/>
                </a:xfrm>
                <a:prstGeom prst="roundRect">
                  <a:avLst/>
                </a:prstGeom>
                <a:blipFill rotWithShape="0">
                  <a:blip r:embed="rId54"/>
                  <a:stretch>
                    <a:fillRect l="-2151" b="-7246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20263" y="1289149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3" y="1289149"/>
                <a:ext cx="2016224" cy="400110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238356" y="975236"/>
                <a:ext cx="1100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56" y="975236"/>
                <a:ext cx="1100527" cy="369332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84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 – the starting point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7772400" cy="436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</a:t>
            </a:r>
            <a:r>
              <a:rPr lang="en-US" dirty="0" smtClean="0"/>
              <a:t> OTS – security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10481" y="3822018"/>
                <a:ext cx="556232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1" y="3822018"/>
                <a:ext cx="556232" cy="5472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2008" y="2780928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08" y="2780928"/>
                <a:ext cx="63317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flipH="1">
            <a:off x="1888597" y="3181038"/>
            <a:ext cx="1" cy="64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4389" y="5011439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89" y="5011439"/>
                <a:ext cx="63317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>
            <a:off x="1888597" y="4369293"/>
            <a:ext cx="2382" cy="64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56314" y="3823356"/>
                <a:ext cx="543797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314" y="3823356"/>
                <a:ext cx="543797" cy="5472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1624" y="2780701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2780701"/>
                <a:ext cx="63317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  <a:endCxn id="9" idx="0"/>
          </p:cNvCxnSpPr>
          <p:nvPr/>
        </p:nvCxnSpPr>
        <p:spPr>
          <a:xfrm flipH="1">
            <a:off x="3028213" y="3180811"/>
            <a:ext cx="1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1625" y="5013176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5013176"/>
                <a:ext cx="63317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9" idx="2"/>
            <a:endCxn id="12" idx="0"/>
          </p:cNvCxnSpPr>
          <p:nvPr/>
        </p:nvCxnSpPr>
        <p:spPr>
          <a:xfrm>
            <a:off x="3028213" y="4370631"/>
            <a:ext cx="2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54672" y="3573955"/>
                <a:ext cx="203341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72" y="3573955"/>
                <a:ext cx="203341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198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16200000">
            <a:off x="2344820" y="1983791"/>
            <a:ext cx="227172" cy="1593820"/>
          </a:xfrm>
          <a:prstGeom prst="rightBrace">
            <a:avLst>
              <a:gd name="adj1" fmla="val 92677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2344820" y="4725994"/>
            <a:ext cx="227172" cy="1593820"/>
          </a:xfrm>
          <a:prstGeom prst="rightBrace">
            <a:avLst>
              <a:gd name="adj1" fmla="val 92677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41816" y="2210097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816" y="2210097"/>
                <a:ext cx="63317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78445" y="5661248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𝑣𝑘</m:t>
                    </m:r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445" y="5661248"/>
                <a:ext cx="63317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29217" y="3823356"/>
                <a:ext cx="556232" cy="5472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5374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217" y="3823356"/>
                <a:ext cx="556232" cy="5472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253746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90744" y="2780701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4" y="2780701"/>
                <a:ext cx="633179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2" idx="2"/>
            <a:endCxn id="21" idx="0"/>
          </p:cNvCxnSpPr>
          <p:nvPr/>
        </p:nvCxnSpPr>
        <p:spPr>
          <a:xfrm flipH="1">
            <a:off x="8607333" y="3180811"/>
            <a:ext cx="1" cy="64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90744" y="5012110"/>
                <a:ext cx="633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err="1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4" y="5012110"/>
                <a:ext cx="63317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>
            <a:off x="8607333" y="4370631"/>
            <a:ext cx="1" cy="641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11731" y="5732528"/>
                <a:ext cx="1383503" cy="483466"/>
              </a:xfrm>
              <a:prstGeom prst="rect">
                <a:avLst/>
              </a:prstGeom>
              <a:ln cap="rnd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31" y="5732528"/>
                <a:ext cx="1383503" cy="4834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 txBox="1">
                <a:spLocks/>
              </p:cNvSpPr>
              <p:nvPr/>
            </p:nvSpPr>
            <p:spPr bwMode="auto">
              <a:xfrm>
                <a:off x="3761753" y="1039447"/>
                <a:ext cx="6696744" cy="17491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If is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sz="1600" b="0" dirty="0" smtClean="0"/>
                  <a:t> one-way then Lamport is </a:t>
                </a:r>
                <a:r>
                  <a:rPr lang="nb-NO" sz="1600" b="0" i="1" dirty="0" smtClean="0"/>
                  <a:t>one-time </a:t>
                </a:r>
                <a:r>
                  <a:rPr lang="nb-NO" sz="1600" b="0" dirty="0" smtClean="0"/>
                  <a:t>UF-CMA secure.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>
                  <a:spcBef>
                    <a:spcPct val="0"/>
                  </a:spcBef>
                </a:pPr>
                <a:r>
                  <a:rPr lang="nb-NO" sz="1600" b="1" dirty="0" smtClean="0"/>
                  <a:t>Detailed: </a:t>
                </a:r>
                <a:r>
                  <a:rPr lang="nb-NO" sz="1600" dirty="0" smtClean="0"/>
                  <a:t>For any one-time UF-CMA attacker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dirty="0" smtClean="0"/>
                  <a:t> against Lamport, there is an algorithm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1" dirty="0" smtClean="0"/>
                  <a:t> </a:t>
                </a:r>
                <a:r>
                  <a:rPr lang="nb-NO" sz="1600" dirty="0" smtClean="0"/>
                  <a:t>such that </a:t>
                </a:r>
              </a:p>
              <a:p>
                <a:pPr indent="0">
                  <a:spcBef>
                    <a:spcPct val="0"/>
                  </a:spcBef>
                </a:pPr>
                <a:endParaRPr lang="nb-NO" sz="12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Lamport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ot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r>
                  <a:rPr lang="nb-NO" sz="1600" dirty="0" smtClean="0"/>
                  <a:t/>
                </a:r>
                <a:br>
                  <a:rPr lang="nb-NO" sz="1600" dirty="0" smtClean="0"/>
                </a:br>
                <a:endParaRPr lang="en-US" sz="1600" dirty="0" smtClean="0"/>
              </a:p>
            </p:txBody>
          </p:sp>
        </mc:Choice>
        <mc:Fallback xmlns="">
          <p:sp>
            <p:nvSpPr>
              <p:cNvPr id="2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753" y="1039447"/>
                <a:ext cx="6696744" cy="1749170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36360" y="3774010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chemeClr val="tx1"/>
                    </a:solidFill>
                  </a:rPr>
                  <a:t>Trying to forge message 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3774010"/>
                <a:ext cx="1800200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305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2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say </a:t>
            </a:r>
            <a:r>
              <a:rPr lang="en-US" i="1" dirty="0" smtClean="0"/>
              <a:t>one</a:t>
            </a:r>
            <a:r>
              <a:rPr lang="en-US" dirty="0" smtClean="0"/>
              <a:t>-time we mean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5640" y="1804006"/>
                <a:ext cx="45281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      ||     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 ||     </m:t>
                    </m:r>
                    <m:r>
                      <a:rPr lang="nb-NO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b-NO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ctrlPr>
                          <a:rPr lang="nb-NO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nb-NO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ctrlPr>
                          <a:rPr lang="nb-NO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1804006"/>
                <a:ext cx="452816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7040" y="2914814"/>
                <a:ext cx="805099" cy="556590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</m:oMath>
                  </m:oMathPara>
                </a14:m>
                <a:endParaRPr lang="en-US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40" y="2914814"/>
                <a:ext cx="805099" cy="55659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4161732" y="3193109"/>
            <a:ext cx="615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582139" y="3193109"/>
            <a:ext cx="615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7441" y="2994062"/>
                <a:ext cx="148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=0111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41" y="2994062"/>
                <a:ext cx="14808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9437" y="2986180"/>
                <a:ext cx="2213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37" y="2986180"/>
                <a:ext cx="221396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777040" y="3723453"/>
                <a:ext cx="805099" cy="556590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</m:oMath>
                  </m:oMathPara>
                </a14:m>
                <a:endParaRPr lang="en-US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40" y="3723453"/>
                <a:ext cx="805099" cy="55659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4161732" y="4001748"/>
            <a:ext cx="615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582139" y="4001748"/>
            <a:ext cx="615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82577" y="3802701"/>
                <a:ext cx="148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′=1000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77" y="3802701"/>
                <a:ext cx="14808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9437" y="3794819"/>
                <a:ext cx="2213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37" y="3794819"/>
                <a:ext cx="221396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853105" y="5165241"/>
            <a:ext cx="2268445" cy="369332"/>
            <a:chOff x="1531596" y="3745273"/>
            <a:chExt cx="2268445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531596" y="3951494"/>
              <a:ext cx="85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19147" y="3745273"/>
                  <a:ext cx="14808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>
                      <a:solidFill>
                        <a:srgbClr val="FF0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b-NO" b="1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nb-NO" b="1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𝟏𝟏𝟎𝟎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147" y="3745273"/>
                  <a:ext cx="148089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92010" y="5165241"/>
                <a:ext cx="2213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25374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165241"/>
                <a:ext cx="221396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4859" y="4899490"/>
            <a:ext cx="1058246" cy="90083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8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1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signatures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329" y="2257492"/>
                <a:ext cx="1016433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2257492"/>
                <a:ext cx="1016433" cy="414794"/>
              </a:xfrm>
              <a:prstGeom prst="rect">
                <a:avLst/>
              </a:prstGeom>
              <a:blipFill rotWithShape="0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7489" y="2257493"/>
                <a:ext cx="1016433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89" y="2257493"/>
                <a:ext cx="1016433" cy="415435"/>
              </a:xfrm>
              <a:prstGeom prst="rect">
                <a:avLst/>
              </a:prstGeom>
              <a:blipFill rotWithShape="0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18036" y="2258966"/>
                <a:ext cx="1016433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36" y="2258966"/>
                <a:ext cx="1016433" cy="416845"/>
              </a:xfrm>
              <a:prstGeom prst="rect">
                <a:avLst/>
              </a:prstGeom>
              <a:blipFill rotWithShape="0"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0376" y="2257492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76" y="2257492"/>
                <a:ext cx="1016433" cy="414216"/>
              </a:xfrm>
              <a:prstGeom prst="rect">
                <a:avLst/>
              </a:prstGeom>
              <a:blipFill rotWithShape="0"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7068" y="2258965"/>
                <a:ext cx="1016433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68" y="2258965"/>
                <a:ext cx="1016433" cy="421334"/>
              </a:xfrm>
              <a:prstGeom prst="rect">
                <a:avLst/>
              </a:prstGeom>
              <a:blipFill rotWithShape="0">
                <a:blip r:embed="rId8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6177" y="2260438"/>
                <a:ext cx="1016433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77" y="2260438"/>
                <a:ext cx="1016433" cy="417230"/>
              </a:xfrm>
              <a:prstGeom prst="rect">
                <a:avLst/>
              </a:prstGeom>
              <a:blipFill rotWithShape="0"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640" y="2260438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40" y="2260438"/>
                <a:ext cx="1016433" cy="414216"/>
              </a:xfrm>
              <a:prstGeom prst="rect">
                <a:avLst/>
              </a:prstGeom>
              <a:blipFill rotWithShape="0"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92584" y="2260439"/>
                <a:ext cx="1016433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84" y="2260439"/>
                <a:ext cx="1016433" cy="417358"/>
              </a:xfrm>
              <a:prstGeom prst="rect">
                <a:avLst/>
              </a:prstGeom>
              <a:blipFill rotWithShape="0"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7329" y="3168446"/>
                <a:ext cx="1016433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3168446"/>
                <a:ext cx="1016433" cy="414794"/>
              </a:xfrm>
              <a:prstGeom prst="rect">
                <a:avLst/>
              </a:prstGeom>
              <a:blipFill rotWithShape="0"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7489" y="3168447"/>
                <a:ext cx="1016433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89" y="3168447"/>
                <a:ext cx="1016433" cy="415435"/>
              </a:xfrm>
              <a:prstGeom prst="rect">
                <a:avLst/>
              </a:prstGeom>
              <a:blipFill rotWithShape="0">
                <a:blip r:embed="rId1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8036" y="3169921"/>
                <a:ext cx="1016433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36" y="3169921"/>
                <a:ext cx="1016433" cy="416845"/>
              </a:xfrm>
              <a:prstGeom prst="rect">
                <a:avLst/>
              </a:prstGeom>
              <a:blipFill rotWithShape="0"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60376" y="3168446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76" y="3168446"/>
                <a:ext cx="1016433" cy="414216"/>
              </a:xfrm>
              <a:prstGeom prst="rect">
                <a:avLst/>
              </a:prstGeom>
              <a:blipFill rotWithShape="0"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7068" y="3169920"/>
                <a:ext cx="1016433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68" y="3169920"/>
                <a:ext cx="1016433" cy="421334"/>
              </a:xfrm>
              <a:prstGeom prst="rect">
                <a:avLst/>
              </a:prstGeom>
              <a:blipFill rotWithShape="0">
                <a:blip r:embed="rId1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6177" y="3171393"/>
                <a:ext cx="1016433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77" y="3171393"/>
                <a:ext cx="1016433" cy="417230"/>
              </a:xfrm>
              <a:prstGeom prst="rect">
                <a:avLst/>
              </a:prstGeom>
              <a:blipFill rotWithShape="0">
                <a:blip r:embed="rId1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26640" y="3171393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40" y="3171393"/>
                <a:ext cx="1016433" cy="414216"/>
              </a:xfrm>
              <a:prstGeom prst="rect">
                <a:avLst/>
              </a:prstGeom>
              <a:blipFill rotWithShape="0">
                <a:blip r:embed="rId1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92584" y="3171393"/>
                <a:ext cx="1016433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84" y="3171393"/>
                <a:ext cx="1016433" cy="417358"/>
              </a:xfrm>
              <a:prstGeom prst="rect">
                <a:avLst/>
              </a:prstGeom>
              <a:blipFill rotWithShape="0">
                <a:blip r:embed="rId1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5" idx="2"/>
            <a:endCxn id="13" idx="0"/>
          </p:cNvCxnSpPr>
          <p:nvPr/>
        </p:nvCxnSpPr>
        <p:spPr>
          <a:xfrm>
            <a:off x="1695546" y="2672286"/>
            <a:ext cx="0" cy="4961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  <a:endCxn id="14" idx="0"/>
          </p:cNvCxnSpPr>
          <p:nvPr/>
        </p:nvCxnSpPr>
        <p:spPr>
          <a:xfrm>
            <a:off x="3005706" y="2672928"/>
            <a:ext cx="0" cy="49551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2"/>
            <a:endCxn id="15" idx="0"/>
          </p:cNvCxnSpPr>
          <p:nvPr/>
        </p:nvCxnSpPr>
        <p:spPr>
          <a:xfrm>
            <a:off x="4226253" y="2675811"/>
            <a:ext cx="0" cy="49411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  <a:endCxn id="16" idx="0"/>
          </p:cNvCxnSpPr>
          <p:nvPr/>
        </p:nvCxnSpPr>
        <p:spPr>
          <a:xfrm>
            <a:off x="5468593" y="2671708"/>
            <a:ext cx="0" cy="49673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2"/>
            <a:endCxn id="17" idx="0"/>
          </p:cNvCxnSpPr>
          <p:nvPr/>
        </p:nvCxnSpPr>
        <p:spPr>
          <a:xfrm>
            <a:off x="6705285" y="2680299"/>
            <a:ext cx="0" cy="48962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2"/>
            <a:endCxn id="18" idx="0"/>
          </p:cNvCxnSpPr>
          <p:nvPr/>
        </p:nvCxnSpPr>
        <p:spPr>
          <a:xfrm>
            <a:off x="8014394" y="2677668"/>
            <a:ext cx="0" cy="49372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  <a:endCxn id="19" idx="0"/>
          </p:cNvCxnSpPr>
          <p:nvPr/>
        </p:nvCxnSpPr>
        <p:spPr>
          <a:xfrm>
            <a:off x="9234857" y="2674654"/>
            <a:ext cx="0" cy="49673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2"/>
            <a:endCxn id="20" idx="0"/>
          </p:cNvCxnSpPr>
          <p:nvPr/>
        </p:nvCxnSpPr>
        <p:spPr>
          <a:xfrm>
            <a:off x="10500801" y="2677797"/>
            <a:ext cx="0" cy="49359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5400000">
            <a:off x="5945896" y="-2780972"/>
            <a:ext cx="316683" cy="9522941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83665" y="1251417"/>
                <a:ext cx="101643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65" y="1251417"/>
                <a:ext cx="1016433" cy="42056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5945896" y="-740870"/>
            <a:ext cx="316683" cy="9522940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83664" y="4316561"/>
                <a:ext cx="101643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133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64" y="4316561"/>
                <a:ext cx="1016433" cy="42056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87329" y="5182272"/>
                <a:ext cx="2695439" cy="4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5182272"/>
                <a:ext cx="2695439" cy="422167"/>
              </a:xfrm>
              <a:prstGeom prst="rect">
                <a:avLst/>
              </a:prstGeom>
              <a:blipFill rotWithShape="0">
                <a:blip r:embed="rId22"/>
                <a:stretch>
                  <a:fillRect l="-113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0871" y="5179890"/>
                <a:ext cx="2695439" cy="42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1" y="5179890"/>
                <a:ext cx="2695439" cy="422873"/>
              </a:xfrm>
              <a:prstGeom prst="rect">
                <a:avLst/>
              </a:prstGeom>
              <a:blipFill rotWithShape="0">
                <a:blip r:embed="rId23"/>
                <a:stretch>
                  <a:fillRect l="-113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14611" y="5160356"/>
                <a:ext cx="2695439" cy="4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11" y="5160356"/>
                <a:ext cx="2695439" cy="425116"/>
              </a:xfrm>
              <a:prstGeom prst="rect">
                <a:avLst/>
              </a:prstGeom>
              <a:blipFill rotWithShape="0">
                <a:blip r:embed="rId24"/>
                <a:stretch>
                  <a:fillRect l="-113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4017" y="5263074"/>
                <a:ext cx="27090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867" dirty="0" err="1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17" y="5263074"/>
                <a:ext cx="270907" cy="287323"/>
              </a:xfrm>
              <a:prstGeom prst="rect">
                <a:avLst/>
              </a:prstGeom>
              <a:blipFill rotWithShape="0">
                <a:blip r:embed="rId25"/>
                <a:stretch>
                  <a:fillRect l="-6818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4" grpId="0" animBg="1"/>
      <p:bldP spid="45" grpId="0"/>
      <p:bldP spid="46" grpId="0" animBg="1"/>
      <p:bldP spid="47" grpId="0"/>
      <p:bldP spid="31" grpId="0"/>
      <p:bldP spid="33" grpId="0"/>
      <p:bldP spid="3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1 to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signatures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329" y="2257492"/>
                <a:ext cx="1016433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2257492"/>
                <a:ext cx="1016433" cy="414794"/>
              </a:xfrm>
              <a:prstGeom prst="rect">
                <a:avLst/>
              </a:prstGeom>
              <a:blipFill rotWithShape="0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7489" y="2257493"/>
                <a:ext cx="1016433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89" y="2257493"/>
                <a:ext cx="1016433" cy="415435"/>
              </a:xfrm>
              <a:prstGeom prst="rect">
                <a:avLst/>
              </a:prstGeom>
              <a:blipFill rotWithShape="0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18036" y="2258966"/>
                <a:ext cx="1016433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36" y="2258966"/>
                <a:ext cx="1016433" cy="416845"/>
              </a:xfrm>
              <a:prstGeom prst="rect">
                <a:avLst/>
              </a:prstGeom>
              <a:blipFill rotWithShape="0"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0376" y="2257492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76" y="2257492"/>
                <a:ext cx="1016433" cy="414216"/>
              </a:xfrm>
              <a:prstGeom prst="rect">
                <a:avLst/>
              </a:prstGeom>
              <a:blipFill rotWithShape="0"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7068" y="2258965"/>
                <a:ext cx="1016433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68" y="2258965"/>
                <a:ext cx="1016433" cy="421334"/>
              </a:xfrm>
              <a:prstGeom prst="rect">
                <a:avLst/>
              </a:prstGeom>
              <a:blipFill rotWithShape="0">
                <a:blip r:embed="rId8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6177" y="2260438"/>
                <a:ext cx="1016433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77" y="2260438"/>
                <a:ext cx="1016433" cy="417230"/>
              </a:xfrm>
              <a:prstGeom prst="rect">
                <a:avLst/>
              </a:prstGeom>
              <a:blipFill rotWithShape="0"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640" y="2260438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40" y="2260438"/>
                <a:ext cx="1016433" cy="414216"/>
              </a:xfrm>
              <a:prstGeom prst="rect">
                <a:avLst/>
              </a:prstGeom>
              <a:blipFill rotWithShape="0"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92584" y="2260439"/>
                <a:ext cx="1016433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84" y="2260439"/>
                <a:ext cx="1016433" cy="417358"/>
              </a:xfrm>
              <a:prstGeom prst="rect">
                <a:avLst/>
              </a:prstGeom>
              <a:blipFill rotWithShape="0"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7329" y="3168446"/>
                <a:ext cx="1016433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3168446"/>
                <a:ext cx="1016433" cy="414794"/>
              </a:xfrm>
              <a:prstGeom prst="rect">
                <a:avLst/>
              </a:prstGeom>
              <a:blipFill rotWithShape="0"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7489" y="3168447"/>
                <a:ext cx="1016433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89" y="3168447"/>
                <a:ext cx="1016433" cy="415435"/>
              </a:xfrm>
              <a:prstGeom prst="rect">
                <a:avLst/>
              </a:prstGeom>
              <a:blipFill rotWithShape="0">
                <a:blip r:embed="rId1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8036" y="3169921"/>
                <a:ext cx="1016433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36" y="3169921"/>
                <a:ext cx="1016433" cy="416845"/>
              </a:xfrm>
              <a:prstGeom prst="rect">
                <a:avLst/>
              </a:prstGeom>
              <a:blipFill rotWithShape="0"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60376" y="3168446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76" y="3168446"/>
                <a:ext cx="1016433" cy="414216"/>
              </a:xfrm>
              <a:prstGeom prst="rect">
                <a:avLst/>
              </a:prstGeom>
              <a:blipFill rotWithShape="0"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7068" y="3169920"/>
                <a:ext cx="1016433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68" y="3169920"/>
                <a:ext cx="1016433" cy="421334"/>
              </a:xfrm>
              <a:prstGeom prst="rect">
                <a:avLst/>
              </a:prstGeom>
              <a:blipFill rotWithShape="0">
                <a:blip r:embed="rId1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06177" y="3171393"/>
                <a:ext cx="1016433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77" y="3171393"/>
                <a:ext cx="1016433" cy="417230"/>
              </a:xfrm>
              <a:prstGeom prst="rect">
                <a:avLst/>
              </a:prstGeom>
              <a:blipFill rotWithShape="0">
                <a:blip r:embed="rId1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26640" y="3171393"/>
                <a:ext cx="1016433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40" y="3171393"/>
                <a:ext cx="1016433" cy="414216"/>
              </a:xfrm>
              <a:prstGeom prst="rect">
                <a:avLst/>
              </a:prstGeom>
              <a:blipFill rotWithShape="0">
                <a:blip r:embed="rId1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92584" y="3171393"/>
                <a:ext cx="1016433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584" y="3171393"/>
                <a:ext cx="1016433" cy="417358"/>
              </a:xfrm>
              <a:prstGeom prst="rect">
                <a:avLst/>
              </a:prstGeom>
              <a:blipFill rotWithShape="0">
                <a:blip r:embed="rId1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5" idx="2"/>
            <a:endCxn id="13" idx="0"/>
          </p:cNvCxnSpPr>
          <p:nvPr/>
        </p:nvCxnSpPr>
        <p:spPr>
          <a:xfrm>
            <a:off x="1695546" y="2672286"/>
            <a:ext cx="0" cy="4961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  <a:endCxn id="14" idx="0"/>
          </p:cNvCxnSpPr>
          <p:nvPr/>
        </p:nvCxnSpPr>
        <p:spPr>
          <a:xfrm>
            <a:off x="3005706" y="2672928"/>
            <a:ext cx="0" cy="49551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2"/>
            <a:endCxn id="15" idx="0"/>
          </p:cNvCxnSpPr>
          <p:nvPr/>
        </p:nvCxnSpPr>
        <p:spPr>
          <a:xfrm>
            <a:off x="4226253" y="2675811"/>
            <a:ext cx="0" cy="49411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  <a:endCxn id="16" idx="0"/>
          </p:cNvCxnSpPr>
          <p:nvPr/>
        </p:nvCxnSpPr>
        <p:spPr>
          <a:xfrm>
            <a:off x="5468593" y="2671708"/>
            <a:ext cx="0" cy="49673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2"/>
            <a:endCxn id="17" idx="0"/>
          </p:cNvCxnSpPr>
          <p:nvPr/>
        </p:nvCxnSpPr>
        <p:spPr>
          <a:xfrm>
            <a:off x="6705285" y="2680299"/>
            <a:ext cx="0" cy="48962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2"/>
            <a:endCxn id="18" idx="0"/>
          </p:cNvCxnSpPr>
          <p:nvPr/>
        </p:nvCxnSpPr>
        <p:spPr>
          <a:xfrm>
            <a:off x="8014394" y="2677668"/>
            <a:ext cx="0" cy="49372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  <a:endCxn id="19" idx="0"/>
          </p:cNvCxnSpPr>
          <p:nvPr/>
        </p:nvCxnSpPr>
        <p:spPr>
          <a:xfrm>
            <a:off x="9234857" y="2674654"/>
            <a:ext cx="0" cy="49673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2"/>
            <a:endCxn id="20" idx="0"/>
          </p:cNvCxnSpPr>
          <p:nvPr/>
        </p:nvCxnSpPr>
        <p:spPr>
          <a:xfrm>
            <a:off x="10500801" y="2677797"/>
            <a:ext cx="0" cy="49359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5400000">
            <a:off x="5945896" y="-2780972"/>
            <a:ext cx="316683" cy="9522941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83665" y="1251417"/>
                <a:ext cx="101643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65" y="1251417"/>
                <a:ext cx="1016433" cy="42056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16200000">
            <a:off x="5945896" y="-740870"/>
            <a:ext cx="316683" cy="9522940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83664" y="4316561"/>
                <a:ext cx="101643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133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64" y="4316561"/>
                <a:ext cx="1016433" cy="42056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87329" y="5182272"/>
                <a:ext cx="2695439" cy="4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9" y="5182272"/>
                <a:ext cx="2695439" cy="422167"/>
              </a:xfrm>
              <a:prstGeom prst="rect">
                <a:avLst/>
              </a:prstGeom>
              <a:blipFill rotWithShape="0">
                <a:blip r:embed="rId22"/>
                <a:stretch>
                  <a:fillRect l="-113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0871" y="5179890"/>
                <a:ext cx="2695439" cy="42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1" y="5179890"/>
                <a:ext cx="2695439" cy="422873"/>
              </a:xfrm>
              <a:prstGeom prst="rect">
                <a:avLst/>
              </a:prstGeom>
              <a:blipFill rotWithShape="0">
                <a:blip r:embed="rId23"/>
                <a:stretch>
                  <a:fillRect l="-113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14611" y="5160356"/>
                <a:ext cx="2695439" cy="4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1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1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b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133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11" y="5160356"/>
                <a:ext cx="2695439" cy="425116"/>
              </a:xfrm>
              <a:prstGeom prst="rect">
                <a:avLst/>
              </a:prstGeom>
              <a:blipFill rotWithShape="0">
                <a:blip r:embed="rId24"/>
                <a:stretch>
                  <a:fillRect l="-113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4017" y="5263074"/>
                <a:ext cx="27090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867" dirty="0" err="1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17" y="5263074"/>
                <a:ext cx="270907" cy="287323"/>
              </a:xfrm>
              <a:prstGeom prst="rect">
                <a:avLst/>
              </a:prstGeom>
              <a:blipFill rotWithShape="0">
                <a:blip r:embed="rId25"/>
                <a:stretch>
                  <a:fillRect l="-6818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38809" y="1267256"/>
                <a:ext cx="975436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1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09" y="1267256"/>
                <a:ext cx="975436" cy="42056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86549" y="5744740"/>
                <a:ext cx="975436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133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33" dirty="0">
                    <a:solidFill>
                      <a:srgbClr val="C00000"/>
                    </a:solidFill>
                  </a:rPr>
                  <a:t>++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49" y="5744740"/>
                <a:ext cx="975436" cy="420564"/>
              </a:xfrm>
              <a:prstGeom prst="rect">
                <a:avLst/>
              </a:prstGeom>
              <a:blipFill rotWithShape="0">
                <a:blip r:embed="rId27"/>
                <a:stretch>
                  <a:fillRect t="-8696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34549" y="5744740"/>
                <a:ext cx="975436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133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33" dirty="0">
                    <a:solidFill>
                      <a:srgbClr val="C00000"/>
                    </a:solidFill>
                  </a:rPr>
                  <a:t>++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49" y="5744740"/>
                <a:ext cx="975436" cy="420564"/>
              </a:xfrm>
              <a:prstGeom prst="rect">
                <a:avLst/>
              </a:prstGeom>
              <a:blipFill rotWithShape="0">
                <a:blip r:embed="rId27"/>
                <a:stretch>
                  <a:fillRect t="-8696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74611" y="5744740"/>
                <a:ext cx="975436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133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33" dirty="0">
                    <a:solidFill>
                      <a:srgbClr val="C00000"/>
                    </a:solidFill>
                  </a:rPr>
                  <a:t>++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611" y="5744740"/>
                <a:ext cx="975436" cy="420564"/>
              </a:xfrm>
              <a:prstGeom prst="rect">
                <a:avLst/>
              </a:prstGeom>
              <a:blipFill rotWithShape="0">
                <a:blip r:embed="rId28"/>
                <a:stretch>
                  <a:fillRect t="-8696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4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signaturer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fra</a:t>
                </a:r>
                <a:r>
                  <a:rPr lang="en-US" dirty="0" smtClean="0"/>
                  <a:t> OTS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Kan </a:t>
                </a:r>
                <a:r>
                  <a:rPr lang="en-US" dirty="0" err="1" smtClean="0"/>
                  <a:t>signere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meldinger</a:t>
                </a:r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Privat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nøkkel</a:t>
                </a:r>
                <a:r>
                  <a:rPr lang="en-US" dirty="0"/>
                  <a:t>: 		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/>
              </a:p>
              <a:p>
                <a:r>
                  <a:rPr lang="en-US" dirty="0" err="1"/>
                  <a:t>Offentlig</a:t>
                </a:r>
                <a:r>
                  <a:rPr lang="en-US" dirty="0"/>
                  <a:t> </a:t>
                </a:r>
                <a:r>
                  <a:rPr lang="en-US" dirty="0" err="1"/>
                  <a:t>nøkkel</a:t>
                </a:r>
                <a:r>
                  <a:rPr lang="en-US" dirty="0"/>
                  <a:t>:	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/>
              </a:p>
              <a:p>
                <a:r>
                  <a:rPr lang="en-US" dirty="0" err="1"/>
                  <a:t>Signatur</a:t>
                </a:r>
                <a:r>
                  <a:rPr lang="en-US" dirty="0"/>
                  <a:t>:				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1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 smtClean="0"/>
              </a:p>
              <a:p>
                <a:endParaRPr lang="en-US" b="0" dirty="0"/>
              </a:p>
              <a:p>
                <a:r>
                  <a:rPr lang="en-US" dirty="0" err="1" smtClean="0"/>
                  <a:t>Må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lagre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tilstand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privatnøkkel</a:t>
                </a:r>
                <a:r>
                  <a:rPr lang="en-US" dirty="0" smtClean="0"/>
                  <a:t> (teller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-trees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168238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3217225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266213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5315200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64188" y="4966813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7413174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9" name="Oval 48"/>
          <p:cNvSpPr/>
          <p:nvPr/>
        </p:nvSpPr>
        <p:spPr>
          <a:xfrm>
            <a:off x="8462161" y="4966813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0" name="Oval 49"/>
          <p:cNvSpPr/>
          <p:nvPr/>
        </p:nvSpPr>
        <p:spPr>
          <a:xfrm>
            <a:off x="9511149" y="4927692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2689625" y="3911642"/>
                <a:ext cx="380681" cy="3739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18" y="2933731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4771480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09" y="2933731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/>
              <p:cNvSpPr/>
              <p:nvPr/>
            </p:nvSpPr>
            <p:spPr>
              <a:xfrm>
                <a:off x="6856764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72" y="2933731"/>
                <a:ext cx="285511" cy="28047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>
              <a:xfrm>
                <a:off x="8942049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536" y="2933731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>
              <a:xfrm>
                <a:off x="3798228" y="2913550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70" y="2185162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>
              <a:xfrm>
                <a:off x="7950921" y="2913550"/>
                <a:ext cx="380681" cy="3739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190" y="2185162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5880002" y="1779418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01" y="1334563"/>
                <a:ext cx="285511" cy="28047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51" idx="3"/>
            <a:endCxn id="43" idx="0"/>
          </p:cNvCxnSpPr>
          <p:nvPr/>
        </p:nvCxnSpPr>
        <p:spPr>
          <a:xfrm flipH="1">
            <a:off x="2358578" y="4230837"/>
            <a:ext cx="386797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5"/>
            <a:endCxn id="44" idx="0"/>
          </p:cNvCxnSpPr>
          <p:nvPr/>
        </p:nvCxnSpPr>
        <p:spPr>
          <a:xfrm>
            <a:off x="3014557" y="4230837"/>
            <a:ext cx="393009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3"/>
            <a:endCxn id="45" idx="0"/>
          </p:cNvCxnSpPr>
          <p:nvPr/>
        </p:nvCxnSpPr>
        <p:spPr>
          <a:xfrm flipH="1">
            <a:off x="4456553" y="4230837"/>
            <a:ext cx="370676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5"/>
            <a:endCxn id="46" idx="0"/>
          </p:cNvCxnSpPr>
          <p:nvPr/>
        </p:nvCxnSpPr>
        <p:spPr>
          <a:xfrm>
            <a:off x="5096409" y="4230837"/>
            <a:ext cx="409131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3"/>
            <a:endCxn id="47" idx="0"/>
          </p:cNvCxnSpPr>
          <p:nvPr/>
        </p:nvCxnSpPr>
        <p:spPr>
          <a:xfrm flipH="1">
            <a:off x="6554527" y="4230837"/>
            <a:ext cx="357987" cy="735975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5"/>
            <a:endCxn id="48" idx="0"/>
          </p:cNvCxnSpPr>
          <p:nvPr/>
        </p:nvCxnSpPr>
        <p:spPr>
          <a:xfrm>
            <a:off x="7181695" y="4230837"/>
            <a:ext cx="421820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3"/>
            <a:endCxn id="49" idx="0"/>
          </p:cNvCxnSpPr>
          <p:nvPr/>
        </p:nvCxnSpPr>
        <p:spPr>
          <a:xfrm flipH="1">
            <a:off x="8652502" y="4230837"/>
            <a:ext cx="345297" cy="735975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5"/>
            <a:endCxn id="50" idx="0"/>
          </p:cNvCxnSpPr>
          <p:nvPr/>
        </p:nvCxnSpPr>
        <p:spPr>
          <a:xfrm>
            <a:off x="9266979" y="4230836"/>
            <a:ext cx="434509" cy="69685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5"/>
            <a:endCxn id="54" idx="1"/>
          </p:cNvCxnSpPr>
          <p:nvPr/>
        </p:nvCxnSpPr>
        <p:spPr>
          <a:xfrm>
            <a:off x="8275851" y="3232746"/>
            <a:ext cx="721947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3"/>
            <a:endCxn id="53" idx="7"/>
          </p:cNvCxnSpPr>
          <p:nvPr/>
        </p:nvCxnSpPr>
        <p:spPr>
          <a:xfrm flipH="1">
            <a:off x="7181695" y="3232746"/>
            <a:ext cx="824976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5"/>
            <a:endCxn id="52" idx="1"/>
          </p:cNvCxnSpPr>
          <p:nvPr/>
        </p:nvCxnSpPr>
        <p:spPr>
          <a:xfrm>
            <a:off x="4123159" y="3232746"/>
            <a:ext cx="704069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3"/>
            <a:endCxn id="51" idx="7"/>
          </p:cNvCxnSpPr>
          <p:nvPr/>
        </p:nvCxnSpPr>
        <p:spPr>
          <a:xfrm flipH="1">
            <a:off x="3014556" y="3232746"/>
            <a:ext cx="839421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3"/>
            <a:endCxn id="55" idx="7"/>
          </p:cNvCxnSpPr>
          <p:nvPr/>
        </p:nvCxnSpPr>
        <p:spPr>
          <a:xfrm flipH="1">
            <a:off x="4123159" y="2098614"/>
            <a:ext cx="1812592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6" idx="1"/>
            <a:endCxn id="57" idx="5"/>
          </p:cNvCxnSpPr>
          <p:nvPr/>
        </p:nvCxnSpPr>
        <p:spPr>
          <a:xfrm flipH="1" flipV="1">
            <a:off x="6204932" y="2098614"/>
            <a:ext cx="1801739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19536" y="5461584"/>
                <a:ext cx="846319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461584"/>
                <a:ext cx="846319" cy="414794"/>
              </a:xfrm>
              <a:prstGeom prst="rect">
                <a:avLst/>
              </a:prstGeom>
              <a:blipFill rotWithShape="0"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071664" y="5461585"/>
                <a:ext cx="846319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5461585"/>
                <a:ext cx="846319" cy="415435"/>
              </a:xfrm>
              <a:prstGeom prst="rect">
                <a:avLst/>
              </a:prstGeom>
              <a:blipFill rotWithShape="0"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079776" y="5462789"/>
                <a:ext cx="846319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5462789"/>
                <a:ext cx="846319" cy="416845"/>
              </a:xfrm>
              <a:prstGeom prst="rect">
                <a:avLst/>
              </a:prstGeom>
              <a:blipFill rotWithShape="0"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175219" y="5461584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19" y="5461584"/>
                <a:ext cx="846319" cy="414216"/>
              </a:xfrm>
              <a:prstGeom prst="rect">
                <a:avLst/>
              </a:prstGeom>
              <a:blipFill rotWithShape="0"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68008" y="5462788"/>
                <a:ext cx="846319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5462788"/>
                <a:ext cx="846319" cy="421334"/>
              </a:xfrm>
              <a:prstGeom prst="rect">
                <a:avLst/>
              </a:prstGeom>
              <a:blipFill rotWithShape="0"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94943" y="5463993"/>
                <a:ext cx="84631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3" y="5463993"/>
                <a:ext cx="846319" cy="417230"/>
              </a:xfrm>
              <a:prstGeom prst="rect">
                <a:avLst/>
              </a:prstGeom>
              <a:blipFill rotWithShape="0"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11143" y="5463993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43" y="5463993"/>
                <a:ext cx="846319" cy="414216"/>
              </a:xfrm>
              <a:prstGeom prst="rect">
                <a:avLst/>
              </a:prstGeom>
              <a:blipFill rotWithShape="0">
                <a:blip r:embed="rId1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365213" y="5463994"/>
                <a:ext cx="846319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13" y="5463994"/>
                <a:ext cx="846319" cy="417358"/>
              </a:xfrm>
              <a:prstGeom prst="rect">
                <a:avLst/>
              </a:prstGeom>
              <a:blipFill rotWithShape="0">
                <a:blip r:embed="rId1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47182" y="1302615"/>
                <a:ext cx="84631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133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82" y="1302615"/>
                <a:ext cx="846319" cy="42056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34639" y="5896183"/>
                <a:ext cx="846319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39" y="5896183"/>
                <a:ext cx="846319" cy="414794"/>
              </a:xfrm>
              <a:prstGeom prst="rect">
                <a:avLst/>
              </a:prstGeom>
              <a:blipFill rotWithShape="0">
                <a:blip r:embed="rId1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086766" y="5896184"/>
                <a:ext cx="846319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766" y="5896184"/>
                <a:ext cx="846319" cy="415435"/>
              </a:xfrm>
              <a:prstGeom prst="rect">
                <a:avLst/>
              </a:prstGeom>
              <a:blipFill rotWithShape="0">
                <a:blip r:embed="rId1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094879" y="5897388"/>
                <a:ext cx="846319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79" y="5897388"/>
                <a:ext cx="846319" cy="416845"/>
              </a:xfrm>
              <a:prstGeom prst="rect">
                <a:avLst/>
              </a:prstGeom>
              <a:blipFill rotWithShape="0">
                <a:blip r:embed="rId1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190322" y="5896183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41" y="4422137"/>
                <a:ext cx="634739" cy="333746"/>
              </a:xfrm>
              <a:prstGeom prst="rect">
                <a:avLst/>
              </a:prstGeom>
              <a:blipFill>
                <a:blip r:embed="rId2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83110" y="5897387"/>
                <a:ext cx="846319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10" y="5897387"/>
                <a:ext cx="846319" cy="421334"/>
              </a:xfrm>
              <a:prstGeom prst="rect">
                <a:avLst/>
              </a:prstGeom>
              <a:blipFill rotWithShape="0">
                <a:blip r:embed="rId2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310046" y="5898592"/>
                <a:ext cx="84631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34" y="4423944"/>
                <a:ext cx="634739" cy="335989"/>
              </a:xfrm>
              <a:prstGeom prst="rect">
                <a:avLst/>
              </a:prstGeom>
              <a:blipFill>
                <a:blip r:embed="rId2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326246" y="5898592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84" y="4423944"/>
                <a:ext cx="634739" cy="333746"/>
              </a:xfrm>
              <a:prstGeom prst="rect">
                <a:avLst/>
              </a:prstGeom>
              <a:blipFill>
                <a:blip r:embed="rId2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380315" y="5898592"/>
                <a:ext cx="846319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36" y="4423944"/>
                <a:ext cx="634739" cy="336118"/>
              </a:xfrm>
              <a:prstGeom prst="rect">
                <a:avLst/>
              </a:prstGeom>
              <a:blipFill>
                <a:blip r:embed="rId2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97800" y="1921822"/>
                <a:ext cx="2778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sz="24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4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nb-NO" sz="2400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i="1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sz="2400">
                                  <a:solidFill>
                                    <a:srgbClr val="111111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800" y="1921822"/>
                <a:ext cx="2778449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9380316" y="2662578"/>
                <a:ext cx="1643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sz="24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316" y="2662578"/>
                <a:ext cx="1643335" cy="461665"/>
              </a:xfrm>
              <a:prstGeom prst="rect">
                <a:avLst/>
              </a:prstGeom>
              <a:blipFill rotWithShape="0">
                <a:blip r:embed="rId2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18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80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-trees – signing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8076" y="995602"/>
                <a:ext cx="188082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6" y="995602"/>
                <a:ext cx="188082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294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2168238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3217225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266213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5315200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64188" y="4966813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7413174" y="4974574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9" name="Oval 48"/>
          <p:cNvSpPr/>
          <p:nvPr/>
        </p:nvSpPr>
        <p:spPr>
          <a:xfrm>
            <a:off x="8462161" y="4966813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0" name="Oval 49"/>
          <p:cNvSpPr/>
          <p:nvPr/>
        </p:nvSpPr>
        <p:spPr>
          <a:xfrm>
            <a:off x="9511149" y="4927692"/>
            <a:ext cx="380681" cy="373961"/>
          </a:xfrm>
          <a:prstGeom prst="ellipse">
            <a:avLst/>
          </a:prstGeom>
          <a:solidFill>
            <a:srgbClr val="EFEFFB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2689625" y="3911642"/>
                <a:ext cx="380681" cy="3739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18" y="2933731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4771480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09" y="2933731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/>
              <p:cNvSpPr/>
              <p:nvPr/>
            </p:nvSpPr>
            <p:spPr>
              <a:xfrm>
                <a:off x="6856764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72" y="2933731"/>
                <a:ext cx="285511" cy="28047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>
              <a:xfrm>
                <a:off x="8942049" y="391164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536" y="2933731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>
              <a:xfrm>
                <a:off x="3798228" y="2913550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70" y="2185162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>
              <a:xfrm>
                <a:off x="7950921" y="2913550"/>
                <a:ext cx="380681" cy="3739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190" y="2185162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5880002" y="1779418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01" y="1334563"/>
                <a:ext cx="285511" cy="28047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51" idx="3"/>
            <a:endCxn id="43" idx="0"/>
          </p:cNvCxnSpPr>
          <p:nvPr/>
        </p:nvCxnSpPr>
        <p:spPr>
          <a:xfrm flipH="1">
            <a:off x="2358578" y="4230837"/>
            <a:ext cx="386797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5"/>
            <a:endCxn id="44" idx="0"/>
          </p:cNvCxnSpPr>
          <p:nvPr/>
        </p:nvCxnSpPr>
        <p:spPr>
          <a:xfrm>
            <a:off x="3014557" y="4230837"/>
            <a:ext cx="393009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3"/>
            <a:endCxn id="45" idx="0"/>
          </p:cNvCxnSpPr>
          <p:nvPr/>
        </p:nvCxnSpPr>
        <p:spPr>
          <a:xfrm flipH="1">
            <a:off x="4456553" y="4230837"/>
            <a:ext cx="370676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5"/>
            <a:endCxn id="46" idx="0"/>
          </p:cNvCxnSpPr>
          <p:nvPr/>
        </p:nvCxnSpPr>
        <p:spPr>
          <a:xfrm>
            <a:off x="5096409" y="4230837"/>
            <a:ext cx="409131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3"/>
            <a:endCxn id="47" idx="0"/>
          </p:cNvCxnSpPr>
          <p:nvPr/>
        </p:nvCxnSpPr>
        <p:spPr>
          <a:xfrm flipH="1">
            <a:off x="6554527" y="4230837"/>
            <a:ext cx="357987" cy="735975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5"/>
            <a:endCxn id="48" idx="0"/>
          </p:cNvCxnSpPr>
          <p:nvPr/>
        </p:nvCxnSpPr>
        <p:spPr>
          <a:xfrm>
            <a:off x="7181695" y="4230837"/>
            <a:ext cx="421820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3"/>
            <a:endCxn id="49" idx="0"/>
          </p:cNvCxnSpPr>
          <p:nvPr/>
        </p:nvCxnSpPr>
        <p:spPr>
          <a:xfrm flipH="1">
            <a:off x="8652502" y="4230837"/>
            <a:ext cx="345297" cy="735975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5"/>
            <a:endCxn id="50" idx="0"/>
          </p:cNvCxnSpPr>
          <p:nvPr/>
        </p:nvCxnSpPr>
        <p:spPr>
          <a:xfrm>
            <a:off x="9266979" y="4230836"/>
            <a:ext cx="434509" cy="69685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5"/>
            <a:endCxn id="54" idx="1"/>
          </p:cNvCxnSpPr>
          <p:nvPr/>
        </p:nvCxnSpPr>
        <p:spPr>
          <a:xfrm>
            <a:off x="8275851" y="3232746"/>
            <a:ext cx="721947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3"/>
            <a:endCxn id="53" idx="7"/>
          </p:cNvCxnSpPr>
          <p:nvPr/>
        </p:nvCxnSpPr>
        <p:spPr>
          <a:xfrm flipH="1">
            <a:off x="7181695" y="3232746"/>
            <a:ext cx="824976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5"/>
            <a:endCxn id="52" idx="1"/>
          </p:cNvCxnSpPr>
          <p:nvPr/>
        </p:nvCxnSpPr>
        <p:spPr>
          <a:xfrm>
            <a:off x="4123159" y="3232746"/>
            <a:ext cx="704069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3"/>
            <a:endCxn id="51" idx="7"/>
          </p:cNvCxnSpPr>
          <p:nvPr/>
        </p:nvCxnSpPr>
        <p:spPr>
          <a:xfrm flipH="1">
            <a:off x="3014556" y="3232746"/>
            <a:ext cx="839421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3"/>
            <a:endCxn id="55" idx="7"/>
          </p:cNvCxnSpPr>
          <p:nvPr/>
        </p:nvCxnSpPr>
        <p:spPr>
          <a:xfrm flipH="1">
            <a:off x="4123159" y="2098614"/>
            <a:ext cx="1812592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6" idx="1"/>
            <a:endCxn id="57" idx="5"/>
          </p:cNvCxnSpPr>
          <p:nvPr/>
        </p:nvCxnSpPr>
        <p:spPr>
          <a:xfrm flipH="1" flipV="1">
            <a:off x="6204932" y="2098614"/>
            <a:ext cx="1801739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47182" y="1302615"/>
                <a:ext cx="84631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133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82" y="1302615"/>
                <a:ext cx="846319" cy="4205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065567" y="974439"/>
                <a:ext cx="3766737" cy="437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m:rPr>
                          <m:nor/>
                        </m:rPr>
                        <a:rPr lang="nb-NO" sz="200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authentication</m:t>
                      </m:r>
                      <m:r>
                        <m:rPr>
                          <m:nor/>
                        </m:rPr>
                        <a:rPr lang="nb-NO" sz="200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00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a:rPr lang="nb-NO" sz="2000" i="1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000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b-NO" sz="2000" i="1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>
                          <a:solidFill>
                            <a:srgbClr val="D2A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nb-NO" sz="2000" i="1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i="1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200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2000" i="1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7" y="974439"/>
                <a:ext cx="3766737" cy="437299"/>
              </a:xfrm>
              <a:prstGeom prst="rect">
                <a:avLst/>
              </a:prstGeom>
              <a:blipFill rotWithShape="0"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985954" y="977007"/>
                <a:ext cx="1191865" cy="437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20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54" y="977007"/>
                <a:ext cx="1191865" cy="437299"/>
              </a:xfrm>
              <a:prstGeom prst="rect">
                <a:avLst/>
              </a:prstGeom>
              <a:blipFill rotWithShape="0">
                <a:blip r:embed="rId9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39416" y="1423587"/>
                <a:ext cx="5727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++</a:t>
                </a:r>
                <a:endParaRPr lang="en-US" sz="2000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423587"/>
                <a:ext cx="572721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7692" r="-1170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69909" y="967727"/>
                <a:ext cx="2185662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 b="0" i="0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m:rPr>
                          <m:nor/>
                        </m:rPr>
                        <a:rPr lang="nb-NO" sz="200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nb-NO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09" y="967727"/>
                <a:ext cx="2185662" cy="441916"/>
              </a:xfrm>
              <a:prstGeom prst="rect">
                <a:avLst/>
              </a:prstGeom>
              <a:blipFill rotWithShape="0">
                <a:blip r:embed="rId1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919536" y="5461584"/>
                <a:ext cx="846319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5461584"/>
                <a:ext cx="846319" cy="414794"/>
              </a:xfrm>
              <a:prstGeom prst="rect">
                <a:avLst/>
              </a:prstGeom>
              <a:blipFill rotWithShape="0"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071664" y="5461585"/>
                <a:ext cx="846319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5461585"/>
                <a:ext cx="846319" cy="415435"/>
              </a:xfrm>
              <a:prstGeom prst="rect">
                <a:avLst/>
              </a:prstGeom>
              <a:blipFill rotWithShape="0">
                <a:blip r:embed="rId1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79776" y="5462789"/>
                <a:ext cx="846319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5462789"/>
                <a:ext cx="846319" cy="416845"/>
              </a:xfrm>
              <a:prstGeom prst="rect">
                <a:avLst/>
              </a:prstGeom>
              <a:blipFill rotWithShape="0">
                <a:blip r:embed="rId1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175219" y="5461584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19" y="5461584"/>
                <a:ext cx="846319" cy="414216"/>
              </a:xfrm>
              <a:prstGeom prst="rect">
                <a:avLst/>
              </a:prstGeom>
              <a:blipFill rotWithShape="0"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168008" y="5462788"/>
                <a:ext cx="846319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5462788"/>
                <a:ext cx="846319" cy="421334"/>
              </a:xfrm>
              <a:prstGeom prst="rect">
                <a:avLst/>
              </a:prstGeom>
              <a:blipFill rotWithShape="0">
                <a:blip r:embed="rId1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294943" y="5463993"/>
                <a:ext cx="84631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3" y="5463993"/>
                <a:ext cx="846319" cy="417230"/>
              </a:xfrm>
              <a:prstGeom prst="rect">
                <a:avLst/>
              </a:prstGeom>
              <a:blipFill rotWithShape="0">
                <a:blip r:embed="rId1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311143" y="5463993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43" y="5463993"/>
                <a:ext cx="846319" cy="414216"/>
              </a:xfrm>
              <a:prstGeom prst="rect">
                <a:avLst/>
              </a:prstGeom>
              <a:blipFill rotWithShape="0">
                <a:blip r:embed="rId1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365213" y="5463994"/>
                <a:ext cx="846319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13" y="5463994"/>
                <a:ext cx="846319" cy="417358"/>
              </a:xfrm>
              <a:prstGeom prst="rect">
                <a:avLst/>
              </a:prstGeom>
              <a:blipFill rotWithShape="0">
                <a:blip r:embed="rId1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934639" y="5896183"/>
                <a:ext cx="846319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39" y="5896183"/>
                <a:ext cx="846319" cy="414794"/>
              </a:xfrm>
              <a:prstGeom prst="rect">
                <a:avLst/>
              </a:prstGeom>
              <a:blipFill rotWithShape="0">
                <a:blip r:embed="rId2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086766" y="5896184"/>
                <a:ext cx="846319" cy="41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766" y="5896184"/>
                <a:ext cx="846319" cy="415435"/>
              </a:xfrm>
              <a:prstGeom prst="rect">
                <a:avLst/>
              </a:prstGeom>
              <a:blipFill rotWithShape="0">
                <a:blip r:embed="rId2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094879" y="5897388"/>
                <a:ext cx="846319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79" y="5897388"/>
                <a:ext cx="846319" cy="416845"/>
              </a:xfrm>
              <a:prstGeom prst="rect">
                <a:avLst/>
              </a:prstGeom>
              <a:blipFill rotWithShape="0">
                <a:blip r:embed="rId2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190322" y="5896183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22" y="5896183"/>
                <a:ext cx="846319" cy="414216"/>
              </a:xfrm>
              <a:prstGeom prst="rect">
                <a:avLst/>
              </a:prstGeom>
              <a:blipFill rotWithShape="0">
                <a:blip r:embed="rId2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183110" y="5897387"/>
                <a:ext cx="846319" cy="42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10" y="5897387"/>
                <a:ext cx="846319" cy="421334"/>
              </a:xfrm>
              <a:prstGeom prst="rect">
                <a:avLst/>
              </a:prstGeom>
              <a:blipFill rotWithShape="0">
                <a:blip r:embed="rId2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310046" y="5898592"/>
                <a:ext cx="84631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46" y="5898592"/>
                <a:ext cx="846319" cy="417230"/>
              </a:xfrm>
              <a:prstGeom prst="rect">
                <a:avLst/>
              </a:prstGeom>
              <a:blipFill rotWithShape="0">
                <a:blip r:embed="rId2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326246" y="5898592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246" y="5898592"/>
                <a:ext cx="846319" cy="414216"/>
              </a:xfrm>
              <a:prstGeom prst="rect">
                <a:avLst/>
              </a:prstGeom>
              <a:blipFill rotWithShape="0">
                <a:blip r:embed="rId2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380315" y="5898592"/>
                <a:ext cx="846319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315" y="5898592"/>
                <a:ext cx="846319" cy="417358"/>
              </a:xfrm>
              <a:prstGeom prst="rect">
                <a:avLst/>
              </a:prstGeom>
              <a:blipFill rotWithShape="0">
                <a:blip r:embed="rId2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65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2DB9"/>
                                      </p:to>
                                    </p:animClr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2DB9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51" grpId="0" animBg="1"/>
      <p:bldP spid="56" grpId="0" animBg="1"/>
      <p:bldP spid="81" grpId="0"/>
      <p:bldP spid="82" grpId="0"/>
      <p:bldP spid="83" grpId="0"/>
      <p:bldP spid="5" grpId="0"/>
      <p:bldP spid="1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-trees – verification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410" y="973630"/>
                <a:ext cx="5211316" cy="441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000" smtClean="0">
                          <a:solidFill>
                            <a:srgbClr val="253746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i="1">
                                  <a:solidFill>
                                    <a:srgbClr val="25374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solidFill>
                                    <a:srgbClr val="253746"/>
                                  </a:solidFill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nb-NO" sz="2000" i="1">
                                  <a:solidFill>
                                    <a:srgbClr val="25374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nb-NO" sz="2000">
                                  <a:solidFill>
                                    <a:srgbClr val="253746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</m:sSub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nb-NO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ots</m:t>
                              </m:r>
                            </m:sub>
                            <m:sup>
                              <m:r>
                                <a:rPr lang="nb-NO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nb-NO" sz="200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auth</m:t>
                          </m:r>
                          <m:r>
                            <m:rPr>
                              <m:nor/>
                            </m:rPr>
                            <a:rPr lang="nb-NO" sz="200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2000">
                              <a:solidFill>
                                <a:srgbClr val="D2A000"/>
                              </a:solidFill>
                              <a:latin typeface="Cambria Math" panose="02040503050406030204" pitchFamily="18" charset="0"/>
                            </a:rPr>
                            <m:t>path</m:t>
                          </m:r>
                          <m:r>
                            <a:rPr lang="nb-NO" sz="2000" i="1">
                              <a:solidFill>
                                <a:srgbClr val="253746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0" y="973630"/>
                <a:ext cx="5211316" cy="441916"/>
              </a:xfrm>
              <a:prstGeom prst="rect">
                <a:avLst/>
              </a:prstGeom>
              <a:blipFill>
                <a:blip r:embed="rId2"/>
                <a:stretch>
                  <a:fillRect l="-468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266213" y="5167614"/>
            <a:ext cx="380681" cy="373961"/>
          </a:xfrm>
          <a:prstGeom prst="ellipse">
            <a:avLst/>
          </a:prstGeom>
          <a:solidFill>
            <a:srgbClr val="FFC000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5291940" y="5169052"/>
            <a:ext cx="380681" cy="373961"/>
          </a:xfrm>
          <a:prstGeom prst="ellipse">
            <a:avLst/>
          </a:prstGeom>
          <a:solidFill>
            <a:schemeClr val="accent6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1" name="Oval 50"/>
          <p:cNvSpPr/>
          <p:nvPr/>
        </p:nvSpPr>
        <p:spPr>
          <a:xfrm>
            <a:off x="2689625" y="4104682"/>
            <a:ext cx="380681" cy="373961"/>
          </a:xfrm>
          <a:prstGeom prst="ellipse">
            <a:avLst/>
          </a:prstGeom>
          <a:solidFill>
            <a:srgbClr val="FFC000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rgbClr val="1111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4771480" y="4104682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09" y="3078511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>
              <a:xfrm>
                <a:off x="3798228" y="3106590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70" y="2329942"/>
                <a:ext cx="285511" cy="2804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7950921" y="3106590"/>
            <a:ext cx="380681" cy="373961"/>
          </a:xfrm>
          <a:prstGeom prst="ellipse">
            <a:avLst/>
          </a:prstGeom>
          <a:solidFill>
            <a:srgbClr val="FFC000"/>
          </a:solidFill>
          <a:ln>
            <a:solidFill>
              <a:srgbClr val="111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rgbClr val="1111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5880002" y="1972458"/>
                <a:ext cx="380681" cy="373961"/>
              </a:xfrm>
              <a:prstGeom prst="ellipse">
                <a:avLst/>
              </a:prstGeom>
              <a:noFill/>
              <a:ln>
                <a:solidFill>
                  <a:srgbClr val="1111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67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867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01" y="1479343"/>
                <a:ext cx="285511" cy="2804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1111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stCxn id="52" idx="3"/>
            <a:endCxn id="45" idx="0"/>
          </p:cNvCxnSpPr>
          <p:nvPr/>
        </p:nvCxnSpPr>
        <p:spPr>
          <a:xfrm flipH="1">
            <a:off x="4456553" y="4423877"/>
            <a:ext cx="370676" cy="743737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5"/>
            <a:endCxn id="46" idx="0"/>
          </p:cNvCxnSpPr>
          <p:nvPr/>
        </p:nvCxnSpPr>
        <p:spPr>
          <a:xfrm>
            <a:off x="5096412" y="4423878"/>
            <a:ext cx="385869" cy="745174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5"/>
            <a:endCxn id="52" idx="1"/>
          </p:cNvCxnSpPr>
          <p:nvPr/>
        </p:nvCxnSpPr>
        <p:spPr>
          <a:xfrm>
            <a:off x="4123159" y="3425786"/>
            <a:ext cx="704069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3"/>
            <a:endCxn id="51" idx="7"/>
          </p:cNvCxnSpPr>
          <p:nvPr/>
        </p:nvCxnSpPr>
        <p:spPr>
          <a:xfrm flipH="1">
            <a:off x="3014556" y="3425786"/>
            <a:ext cx="839421" cy="73366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3"/>
            <a:endCxn id="55" idx="7"/>
          </p:cNvCxnSpPr>
          <p:nvPr/>
        </p:nvCxnSpPr>
        <p:spPr>
          <a:xfrm flipH="1">
            <a:off x="4123159" y="2291654"/>
            <a:ext cx="1812592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6" idx="1"/>
            <a:endCxn id="57" idx="5"/>
          </p:cNvCxnSpPr>
          <p:nvPr/>
        </p:nvCxnSpPr>
        <p:spPr>
          <a:xfrm flipH="1" flipV="1">
            <a:off x="6204932" y="2291654"/>
            <a:ext cx="1801739" cy="869703"/>
          </a:xfrm>
          <a:prstGeom prst="line">
            <a:avLst/>
          </a:prstGeom>
          <a:ln>
            <a:solidFill>
              <a:srgbClr val="11111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175219" y="5654624"/>
                <a:ext cx="846319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nb-NO" sz="1867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ots</m:t>
                          </m:r>
                        </m:sub>
                        <m:sup>
                          <m:r>
                            <a:rPr lang="nb-NO" sz="18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867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19" y="5654624"/>
                <a:ext cx="846319" cy="414216"/>
              </a:xfrm>
              <a:prstGeom prst="rect">
                <a:avLst/>
              </a:prstGeom>
              <a:blipFill rotWithShape="0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47182" y="1526135"/>
                <a:ext cx="84631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67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867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nb-NO" sz="1867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67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82" y="1526135"/>
                <a:ext cx="846319" cy="3796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63291" y="4159449"/>
                <a:ext cx="4283269" cy="1644828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189" indent="-457189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sz="2133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133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Sup>
                          <m:sSubSupPr>
                            <m:ctrlPr>
                              <a:rPr lang="nb-NO" sz="2133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133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2133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2133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133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133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2133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limUpp>
                      <m:limUppPr>
                        <m:ctrlP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nb-NO" sz="2133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VALID</m:t>
                    </m:r>
                  </m:oMath>
                </a14:m>
                <a:endParaRPr lang="nb-NO" sz="2133" dirty="0">
                  <a:solidFill>
                    <a:srgbClr val="111111"/>
                  </a:solidFill>
                  <a:latin typeface="Cambria Math" panose="02040503050406030204" pitchFamily="18" charset="0"/>
                </a:endParaRPr>
              </a:p>
              <a:p>
                <a:pPr marL="457189" indent="-457189">
                  <a:buAutoNum type="arabicPeriod"/>
                </a:pPr>
                <a:endParaRPr lang="nb-NO" sz="2133" dirty="0">
                  <a:solidFill>
                    <a:srgbClr val="11111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2.    </m:t>
                      </m:r>
                      <m:sSup>
                        <m:sSupPr>
                          <m:ctrlPr>
                            <a:rPr lang="nb-NO" sz="2133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2133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2133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nb-NO" sz="2133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91" y="4159449"/>
                <a:ext cx="4283269" cy="16448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2281" y="282145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600" dirty="0" err="1"/>
          </a:p>
        </p:txBody>
      </p:sp>
      <p:grpSp>
        <p:nvGrpSpPr>
          <p:cNvPr id="8" name="Group 7"/>
          <p:cNvGrpSpPr/>
          <p:nvPr/>
        </p:nvGrpSpPr>
        <p:grpSpPr>
          <a:xfrm>
            <a:off x="2145085" y="1403632"/>
            <a:ext cx="2582763" cy="555603"/>
            <a:chOff x="2131698" y="714731"/>
            <a:chExt cx="1937072" cy="41670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3015761" y="-169332"/>
              <a:ext cx="168945" cy="1937072"/>
            </a:xfrm>
            <a:prstGeom prst="rightBrace">
              <a:avLst>
                <a:gd name="adj1" fmla="val 86110"/>
                <a:gd name="adj2" fmla="val 52267"/>
              </a:avLst>
            </a:prstGeom>
            <a:ln w="1270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894930" y="831351"/>
                  <a:ext cx="309123" cy="30008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930" y="831351"/>
                  <a:ext cx="309123" cy="3000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85677" y="1033856"/>
                <a:ext cx="26971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 err="1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77" y="1033856"/>
                <a:ext cx="26971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75" grpId="0"/>
      <p:bldP spid="80" grpId="0"/>
      <p:bldP spid="5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Merkle-signaturer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7902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sign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messages</a:t>
                </a:r>
                <a:endParaRPr lang="en-US" b="0" dirty="0" smtClean="0"/>
              </a:p>
              <a:p>
                <a:pPr marL="179021" indent="0"/>
                <a:endParaRPr lang="en-US" dirty="0" smtClean="0"/>
              </a:p>
              <a:p>
                <a:pPr marL="179021" indent="0"/>
                <a:endParaRPr lang="en-US" dirty="0" smtClean="0"/>
              </a:p>
              <a:p>
                <a:pPr marL="179021" indent="0"/>
                <a:endParaRPr lang="en-US" dirty="0"/>
              </a:p>
              <a:p>
                <a:pPr marL="17902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Signing key: 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Verification key: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Signatures: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−1)⋅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b-NO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endParaRPr lang="en-US" b="0" dirty="0" smtClean="0"/>
              </a:p>
              <a:p>
                <a:pPr marL="179021" indent="0"/>
                <a:endParaRPr lang="en-US" b="0" dirty="0" smtClean="0"/>
              </a:p>
              <a:p>
                <a:pPr marL="179021" indent="0"/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Need to store state (counter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21779" y="5391745"/>
                <a:ext cx="2180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d>
                    <m:r>
                      <a:rPr lang="nb-NO" sz="20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=256 </m:t>
                    </m:r>
                    <m:r>
                      <m:rPr>
                        <m:sty m:val="p"/>
                      </m:rPr>
                      <a:rPr lang="nb-NO" sz="2000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bits</m:t>
                    </m:r>
                  </m:oMath>
                </a14:m>
                <a:r>
                  <a:rPr lang="en-US" sz="2000" dirty="0">
                    <a:solidFill>
                      <a:srgbClr val="11111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779" y="5391745"/>
                <a:ext cx="218066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2304" y="5022064"/>
                <a:ext cx="20981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276 </m:t>
                      </m:r>
                      <m:r>
                        <m:rPr>
                          <m:sty m:val="p"/>
                        </m:rPr>
                        <a:rPr lang="nb-NO" sz="200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bits</m:t>
                      </m:r>
                    </m:oMath>
                  </m:oMathPara>
                </a14:m>
                <a:endParaRPr lang="en-US" sz="2000" dirty="0">
                  <a:solidFill>
                    <a:srgbClr val="11111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5022064"/>
                <a:ext cx="209813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13792" y="5753049"/>
                <a:ext cx="2116642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133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133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sz="2133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bytes</m:t>
                    </m:r>
                  </m:oMath>
                </a14:m>
                <a:r>
                  <a:rPr lang="en-US" sz="2133" dirty="0">
                    <a:solidFill>
                      <a:srgbClr val="11111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792" y="5753049"/>
                <a:ext cx="2116642" cy="420564"/>
              </a:xfrm>
              <a:prstGeom prst="rect">
                <a:avLst/>
              </a:prstGeom>
              <a:blipFill rotWithShape="0"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56240" y="4416660"/>
                <a:ext cx="301996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133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133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nb-NO" sz="2133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b-NO" sz="2133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2133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133" dirty="0">
                    <a:solidFill>
                      <a:srgbClr val="11111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4416660"/>
                <a:ext cx="3019963" cy="4205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95" y="1085028"/>
            <a:ext cx="4764437" cy="25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hashing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01312" y="295149"/>
            <a:ext cx="1481328" cy="1265428"/>
            <a:chOff x="3857244" y="990981"/>
            <a:chExt cx="1110996" cy="949071"/>
          </a:xfrm>
        </p:grpSpPr>
        <p:grpSp>
          <p:nvGrpSpPr>
            <p:cNvPr id="5" name="Group 4"/>
            <p:cNvGrpSpPr/>
            <p:nvPr/>
          </p:nvGrpSpPr>
          <p:grpSpPr>
            <a:xfrm>
              <a:off x="3857244" y="1036320"/>
              <a:ext cx="1110996" cy="903732"/>
              <a:chOff x="3680460" y="1603248"/>
              <a:chExt cx="1110996" cy="903732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3680460" y="1603248"/>
                <a:ext cx="1110996" cy="903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3680460" y="2413578"/>
                <a:ext cx="1110996" cy="93402"/>
              </a:xfrm>
              <a:prstGeom prst="trapezoid">
                <a:avLst>
                  <a:gd name="adj" fmla="val 5774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373308" y="990981"/>
              <a:ext cx="78867" cy="8610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6056" y="1446125"/>
            <a:ext cx="1481328" cy="1265428"/>
            <a:chOff x="3857244" y="990981"/>
            <a:chExt cx="1110996" cy="949071"/>
          </a:xfrm>
        </p:grpSpPr>
        <p:grpSp>
          <p:nvGrpSpPr>
            <p:cNvPr id="10" name="Group 9"/>
            <p:cNvGrpSpPr/>
            <p:nvPr/>
          </p:nvGrpSpPr>
          <p:grpSpPr>
            <a:xfrm>
              <a:off x="3857244" y="1036320"/>
              <a:ext cx="1110996" cy="903732"/>
              <a:chOff x="3680460" y="1603248"/>
              <a:chExt cx="1110996" cy="903732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3680460" y="1603248"/>
                <a:ext cx="1110996" cy="903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Trapezoid 12"/>
              <p:cNvSpPr/>
              <p:nvPr/>
            </p:nvSpPr>
            <p:spPr>
              <a:xfrm>
                <a:off x="3680460" y="2413578"/>
                <a:ext cx="1110996" cy="93402"/>
              </a:xfrm>
              <a:prstGeom prst="trapezoid">
                <a:avLst>
                  <a:gd name="adj" fmla="val 5774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373308" y="990981"/>
              <a:ext cx="78867" cy="8610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5799" y="2597268"/>
            <a:ext cx="1481328" cy="1265428"/>
            <a:chOff x="3857244" y="990981"/>
            <a:chExt cx="1110996" cy="949071"/>
          </a:xfrm>
        </p:grpSpPr>
        <p:grpSp>
          <p:nvGrpSpPr>
            <p:cNvPr id="15" name="Group 14"/>
            <p:cNvGrpSpPr/>
            <p:nvPr/>
          </p:nvGrpSpPr>
          <p:grpSpPr>
            <a:xfrm>
              <a:off x="3857244" y="1036320"/>
              <a:ext cx="1110996" cy="903732"/>
              <a:chOff x="3680460" y="1603248"/>
              <a:chExt cx="1110996" cy="903732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680460" y="1603248"/>
                <a:ext cx="1110996" cy="903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3680460" y="2413578"/>
                <a:ext cx="1110996" cy="93402"/>
              </a:xfrm>
              <a:prstGeom prst="trapezoid">
                <a:avLst>
                  <a:gd name="adj" fmla="val 5774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373308" y="990981"/>
              <a:ext cx="78867" cy="8610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8144" y="4948946"/>
            <a:ext cx="1481328" cy="1265428"/>
            <a:chOff x="3857244" y="990981"/>
            <a:chExt cx="1110996" cy="949071"/>
          </a:xfrm>
        </p:grpSpPr>
        <p:grpSp>
          <p:nvGrpSpPr>
            <p:cNvPr id="25" name="Group 24"/>
            <p:cNvGrpSpPr/>
            <p:nvPr/>
          </p:nvGrpSpPr>
          <p:grpSpPr>
            <a:xfrm>
              <a:off x="3857244" y="1036320"/>
              <a:ext cx="1110996" cy="903732"/>
              <a:chOff x="3680460" y="1603248"/>
              <a:chExt cx="1110996" cy="903732"/>
            </a:xfrm>
          </p:grpSpPr>
          <p:sp>
            <p:nvSpPr>
              <p:cNvPr id="27" name="Isosceles Triangle 26"/>
              <p:cNvSpPr/>
              <p:nvPr/>
            </p:nvSpPr>
            <p:spPr>
              <a:xfrm>
                <a:off x="3680460" y="1603248"/>
                <a:ext cx="1110996" cy="903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3680460" y="2413578"/>
                <a:ext cx="1110996" cy="93402"/>
              </a:xfrm>
              <a:prstGeom prst="trapezoid">
                <a:avLst>
                  <a:gd name="adj" fmla="val 5774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373308" y="990981"/>
              <a:ext cx="78867" cy="8610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3605131">
                <a:off x="5485879" y="4262933"/>
                <a:ext cx="84395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err="1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05131">
                <a:off x="4114409" y="3197199"/>
                <a:ext cx="63296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0697" y="121157"/>
                <a:ext cx="567783" cy="420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b="0" i="1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97" y="121157"/>
                <a:ext cx="567783" cy="420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749255" y="1277010"/>
                <a:ext cx="2400401" cy="42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OTS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verif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keys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255" y="1277010"/>
                <a:ext cx="2400401" cy="426592"/>
              </a:xfrm>
              <a:prstGeom prst="rect">
                <a:avLst/>
              </a:prstGeom>
              <a:blipFill rotWithShape="0">
                <a:blip r:embed="rId4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4223792" y="282449"/>
            <a:ext cx="182796" cy="6068907"/>
            <a:chOff x="2341943" y="221361"/>
            <a:chExt cx="137097" cy="4365105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413000" y="221361"/>
              <a:ext cx="0" cy="4365105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345753" y="4583806"/>
              <a:ext cx="133287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341943" y="221361"/>
              <a:ext cx="133287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174456" y="3037945"/>
                <a:ext cx="1766552" cy="420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layers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42" y="2278459"/>
                <a:ext cx="1324914" cy="342979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0115929" y="2421074"/>
                <a:ext cx="1766552" cy="42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47" y="1815805"/>
                <a:ext cx="1324914" cy="3429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088836" y="3606118"/>
                <a:ext cx="1766552" cy="42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27" y="2704588"/>
                <a:ext cx="1324914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0088836" y="5918194"/>
                <a:ext cx="1766552" cy="42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27" y="4438645"/>
                <a:ext cx="1324914" cy="342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088836" y="1244914"/>
                <a:ext cx="1766552" cy="42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27" y="933685"/>
                <a:ext cx="1324914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9565138" y="142382"/>
                <a:ext cx="2873615" cy="420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OTS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signing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keys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53" y="106786"/>
                <a:ext cx="2155211" cy="338554"/>
              </a:xfrm>
              <a:prstGeom prst="rect">
                <a:avLst/>
              </a:prstGeom>
              <a:blipFill>
                <a:blip r:embed="rId13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5400000">
                <a:off x="10511435" y="4765259"/>
                <a:ext cx="84395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err="1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83576" y="3573943"/>
                <a:ext cx="63296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4212" y="1943564"/>
                <a:ext cx="2439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>
                    <a:solidFill>
                      <a:srgbClr val="111111"/>
                    </a:solidFill>
                  </a:rPr>
                  <a:t>SPHINCS+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2400" dirty="0" err="1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12" y="1943564"/>
                <a:ext cx="2439662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40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743773" y="2436056"/>
                <a:ext cx="2400401" cy="42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OTS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verif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keys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773" y="2436056"/>
                <a:ext cx="2400401" cy="426592"/>
              </a:xfrm>
              <a:prstGeom prst="rect">
                <a:avLst/>
              </a:prstGeom>
              <a:blipFill rotWithShape="0">
                <a:blip r:embed="rId16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743773" y="3606118"/>
                <a:ext cx="2400401" cy="42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OTS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verif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keys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773" y="3606118"/>
                <a:ext cx="2400401" cy="426592"/>
              </a:xfrm>
              <a:prstGeom prst="rect">
                <a:avLst/>
              </a:prstGeom>
              <a:blipFill rotWithShape="0">
                <a:blip r:embed="rId17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743773" y="5921204"/>
                <a:ext cx="2400401" cy="42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133" i="1" smtClean="0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133" i="1">
                              <a:solidFill>
                                <a:srgbClr val="1111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nb-NO" sz="2133" i="1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b-NO" sz="2133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OTS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verif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b-NO" sz="2133" b="0" i="0" smtClean="0">
                          <a:solidFill>
                            <a:srgbClr val="111111"/>
                          </a:solidFill>
                          <a:latin typeface="Cambria Math" panose="02040503050406030204" pitchFamily="18" charset="0"/>
                        </a:rPr>
                        <m:t>keys</m:t>
                      </m:r>
                    </m:oMath>
                  </m:oMathPara>
                </a14:m>
                <a:endParaRPr lang="en-US" sz="2133" dirty="0">
                  <a:solidFill>
                    <a:srgbClr val="11111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773" y="5921204"/>
                <a:ext cx="2400401" cy="426592"/>
              </a:xfrm>
              <a:prstGeom prst="rect">
                <a:avLst/>
              </a:prstGeom>
              <a:blipFill rotWithShape="0">
                <a:blip r:embed="rId18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H="1" flipV="1">
            <a:off x="7015555" y="6153422"/>
            <a:ext cx="648071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015555" y="3819414"/>
            <a:ext cx="648071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7015555" y="2661891"/>
            <a:ext cx="648071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7015555" y="1492947"/>
            <a:ext cx="648071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7015555" y="352681"/>
            <a:ext cx="648071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6" grpId="0"/>
      <p:bldP spid="57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(quantum)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Three elements of all computations: data, operations, results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 computation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= </a:t>
            </a:r>
            <a:r>
              <a:rPr lang="en-US" b="1" dirty="0" smtClean="0"/>
              <a:t>qubit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Operation = </a:t>
            </a:r>
            <a:r>
              <a:rPr lang="en-US" b="1" dirty="0" smtClean="0"/>
              <a:t>quantum gate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Results = </a:t>
            </a:r>
            <a:r>
              <a:rPr lang="en-US" b="1" dirty="0" smtClean="0"/>
              <a:t>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48880"/>
            <a:ext cx="652898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 more about post-quantum cryptography?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to learn more about post-quantum cryptography?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Sign up for </a:t>
            </a:r>
            <a:r>
              <a:rPr lang="en-US" dirty="0" smtClean="0">
                <a:hlinkClick r:id="rId2"/>
              </a:rPr>
              <a:t>TEK5550 - Advanced Topics in Cryptology </a:t>
            </a:r>
            <a:r>
              <a:rPr lang="en-US" dirty="0" smtClean="0"/>
              <a:t>next spring!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79776" y="3356992"/>
            <a:ext cx="5219786" cy="1776412"/>
          </a:xfrm>
        </p:spPr>
        <p:txBody>
          <a:bodyPr/>
          <a:lstStyle/>
          <a:p>
            <a:r>
              <a:rPr lang="en-US" b="1" dirty="0" smtClean="0"/>
              <a:t>End of course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Summary lecture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Nothing planned; tell me want you want me to repeat/explain further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Exam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home exam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Wednesday November 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 hours (possibly +0.5)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Format: single PDF file made available on </a:t>
            </a:r>
            <a:r>
              <a:rPr lang="en-US" dirty="0" err="1" smtClean="0"/>
              <a:t>Inspera</a:t>
            </a:r>
            <a:r>
              <a:rPr lang="en-US" dirty="0" smtClean="0"/>
              <a:t> and Canvas (similar to midterm)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Answers are typed directly into </a:t>
            </a:r>
            <a:r>
              <a:rPr lang="en-US" dirty="0" err="1" smtClean="0"/>
              <a:t>Inspera</a:t>
            </a:r>
            <a:r>
              <a:rPr lang="en-US" dirty="0" smtClean="0"/>
              <a:t> (no PDF upload); will create forms that mirrors problems in exam PDF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NO collaboration</a:t>
            </a:r>
            <a:r>
              <a:rPr lang="en-US" dirty="0" smtClean="0"/>
              <a:t> is allowed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may be picked out for conversations to prove ownership of answer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Classical bit: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Qubit: </a:t>
                </a:r>
              </a:p>
              <a:p>
                <a:pPr marL="474663" lvl="1" indent="0"/>
                <a:r>
                  <a:rPr lang="en-US" dirty="0"/>
                  <a:t>	 </a:t>
                </a:r>
                <a:r>
                  <a:rPr lang="en-US" dirty="0" smtClean="0"/>
                  <a:t>     Can be in a </a:t>
                </a:r>
                <a:r>
                  <a:rPr lang="en-US" b="1" dirty="0" smtClean="0"/>
                  <a:t>superposition</a:t>
                </a:r>
                <a:r>
                  <a:rPr lang="en-US" dirty="0" smtClean="0"/>
                  <a:t> of two basic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74663" lvl="1" indent="0"/>
                <a:endParaRPr lang="en-US" dirty="0"/>
              </a:p>
              <a:p>
                <a:pPr marL="474663" lvl="1" indent="0"/>
                <a:endParaRPr lang="en-US" dirty="0"/>
              </a:p>
              <a:p>
                <a:pPr marL="474663" lvl="1" indent="0"/>
                <a:r>
                  <a:rPr lang="en-US" dirty="0" smtClean="0"/>
                  <a:t>             But we can never observe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directly!</a:t>
                </a:r>
              </a:p>
              <a:p>
                <a:pPr marL="474663" lvl="1" indent="0"/>
                <a:endParaRPr lang="en-US" dirty="0"/>
              </a:p>
              <a:p>
                <a:pPr marL="474663" lvl="1" indent="0"/>
                <a:r>
                  <a:rPr lang="en-US" dirty="0"/>
                  <a:t>	 </a:t>
                </a:r>
                <a:r>
                  <a:rPr lang="en-US" dirty="0" smtClean="0"/>
                  <a:t>     Must </a:t>
                </a:r>
                <a:r>
                  <a:rPr lang="en-US" b="1" dirty="0" smtClean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to obtain its value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state </a:t>
                </a:r>
                <a:r>
                  <a:rPr lang="en-US" i="1" dirty="0" smtClean="0"/>
                  <a:t>randomly </a:t>
                </a:r>
                <a:r>
                  <a:rPr lang="en-US" dirty="0" smtClean="0"/>
                  <a:t>collapses to either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74663" lvl="1" indent="0"/>
                <a:endParaRPr lang="en-US" dirty="0"/>
              </a:p>
              <a:p>
                <a:pPr marL="474663" lvl="1" indent="0"/>
                <a:r>
                  <a:rPr lang="en-US" dirty="0" smtClean="0"/>
                  <a:t>	      What's the probability of observing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7644" y="3027469"/>
                <a:ext cx="387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44" y="3027469"/>
                <a:ext cx="38735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09375" t="-174000" r="-48438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69774" y="3020168"/>
                <a:ext cx="387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74" y="3020168"/>
                <a:ext cx="38735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12698" t="-168627" r="-49206" b="-25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571" y="3020166"/>
                <a:ext cx="17432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571" y="3020166"/>
                <a:ext cx="1743298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244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287688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583832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027586"/>
            <a:ext cx="936104" cy="93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0205" y="3024323"/>
                <a:ext cx="9253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205" y="3024323"/>
                <a:ext cx="925318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97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7980" y="3028561"/>
                <a:ext cx="482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80" y="3028561"/>
                <a:ext cx="48224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000" r="-1375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4762" y="3020167"/>
                <a:ext cx="9541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2" y="3020167"/>
                <a:ext cx="95417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205" r="-512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23908" y="5477135"/>
                <a:ext cx="3321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908" y="5477135"/>
                <a:ext cx="33217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752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3908" y="5903290"/>
                <a:ext cx="33233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908" y="5903290"/>
                <a:ext cx="33233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752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7507" y="2696699"/>
            <a:ext cx="1245747" cy="9547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6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computation – quantum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Classic bits are transformed using logical gates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Qubits are transformed using </a:t>
            </a:r>
            <a:br>
              <a:rPr lang="en-US" dirty="0" smtClean="0"/>
            </a:br>
            <a:r>
              <a:rPr lang="en-US" b="1" dirty="0" smtClean="0"/>
              <a:t>quantum gates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573323"/>
            <a:ext cx="3164031" cy="120760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63952" y="3226347"/>
            <a:ext cx="6156763" cy="2845643"/>
            <a:chOff x="887421" y="1124744"/>
            <a:chExt cx="10873208" cy="5025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2" b="87609"/>
            <a:stretch/>
          </p:blipFill>
          <p:spPr>
            <a:xfrm>
              <a:off x="887421" y="1124744"/>
              <a:ext cx="10457669" cy="16561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5" b="67136"/>
            <a:stretch/>
          </p:blipFill>
          <p:spPr>
            <a:xfrm>
              <a:off x="887421" y="2840469"/>
              <a:ext cx="10873208" cy="18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9" b="42353"/>
            <a:stretch/>
          </p:blipFill>
          <p:spPr>
            <a:xfrm>
              <a:off x="887421" y="4854174"/>
              <a:ext cx="10873208" cy="12961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456" y="5077600"/>
                <a:ext cx="4173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↦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5077600"/>
                <a:ext cx="4173835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(Quantum) NOT-gate (or X gate)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7190" y="1098736"/>
                <a:ext cx="1124026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90" y="1098736"/>
                <a:ext cx="1124026" cy="4197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15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20336" y="2280409"/>
                <a:ext cx="85510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280409"/>
                <a:ext cx="855106" cy="484043"/>
              </a:xfrm>
              <a:prstGeom prst="rect">
                <a:avLst/>
              </a:prstGeom>
              <a:blipFill rotWithShape="0">
                <a:blip r:embed="rId4"/>
                <a:stretch>
                  <a:fillRect l="-28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7190" y="1818816"/>
                <a:ext cx="1124026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90" y="1818816"/>
                <a:ext cx="1124026" cy="419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blipFill rotWithShape="0">
                <a:blip r:embed="rId6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blipFill rotWithShape="0">
                <a:blip r:embed="rId7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8908" y="4294578"/>
                <a:ext cx="22822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08" y="4294578"/>
                <a:ext cx="2282291" cy="622350"/>
              </a:xfrm>
              <a:prstGeom prst="rect">
                <a:avLst/>
              </a:prstGeom>
              <a:blipFill rotWithShape="0">
                <a:blip r:embed="rId8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7888" y="4294578"/>
                <a:ext cx="22822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4294578"/>
                <a:ext cx="2282291" cy="622350"/>
              </a:xfrm>
              <a:prstGeom prst="rect">
                <a:avLst/>
              </a:prstGeom>
              <a:blipFill rotWithShape="0">
                <a:blip r:embed="rId9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3552" y="5331009"/>
                <a:ext cx="18651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331009"/>
                <a:ext cx="1865126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1204" y="5331009"/>
                <a:ext cx="18651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04" y="5331009"/>
                <a:ext cx="1865126" cy="6223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06868" y="4294578"/>
                <a:ext cx="208634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868" y="4294578"/>
                <a:ext cx="2086340" cy="622350"/>
              </a:xfrm>
              <a:prstGeom prst="rect">
                <a:avLst/>
              </a:prstGeom>
              <a:blipFill rotWithShape="0">
                <a:blip r:embed="rId12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50832" y="5331009"/>
                <a:ext cx="200253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2" y="5331009"/>
                <a:ext cx="2002536" cy="622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2577222"/>
                <a:ext cx="3018647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577222"/>
                <a:ext cx="3018647" cy="41973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1" dirty="0" smtClean="0"/>
                  <a:t>X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blipFill rotWithShape="0">
                <a:blip r:embed="rId15"/>
                <a:stretch>
                  <a:fillRect l="-1782" t="-2841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 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7190" y="1098736"/>
                <a:ext cx="1124026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90" y="1098736"/>
                <a:ext cx="1124026" cy="4197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7190" y="1818816"/>
                <a:ext cx="1387624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90" y="1818816"/>
                <a:ext cx="1387624" cy="419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392" y="2577222"/>
                <a:ext cx="3018647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577222"/>
                <a:ext cx="3018647" cy="419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1842" y="4149080"/>
                <a:ext cx="133594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42" y="4149080"/>
                <a:ext cx="1335943" cy="622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9896" y="4149080"/>
                <a:ext cx="16116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4149080"/>
                <a:ext cx="161166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3552" y="5331009"/>
                <a:ext cx="20895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331009"/>
                <a:ext cx="2089546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1204" y="5331009"/>
                <a:ext cx="236526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04" y="5331009"/>
                <a:ext cx="2365263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48328" y="4149080"/>
                <a:ext cx="10973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4149080"/>
                <a:ext cx="1097352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59531" y="5331009"/>
                <a:ext cx="240168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31" y="5331009"/>
                <a:ext cx="2401683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1" dirty="0" smtClean="0"/>
                  <a:t>Z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blipFill rotWithShape="0">
                <a:blip r:embed="rId11"/>
                <a:stretch>
                  <a:fillRect l="-1782" t="-2841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15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20336" y="2280409"/>
                <a:ext cx="85510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280409"/>
                <a:ext cx="855106" cy="484043"/>
              </a:xfrm>
              <a:prstGeom prst="rect">
                <a:avLst/>
              </a:prstGeom>
              <a:blipFill rotWithShape="0">
                <a:blip r:embed="rId13"/>
                <a:stretch>
                  <a:fillRect l="-28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1937982"/>
                <a:ext cx="810158" cy="484043"/>
              </a:xfrm>
              <a:prstGeom prst="rect">
                <a:avLst/>
              </a:prstGeom>
              <a:blipFill rotWithShape="0">
                <a:blip r:embed="rId14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2678525"/>
                <a:ext cx="810158" cy="484043"/>
              </a:xfrm>
              <a:prstGeom prst="rect">
                <a:avLst/>
              </a:prstGeom>
              <a:blipFill rotWithShape="0">
                <a:blip r:embed="rId15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Hadamard</a:t>
            </a:r>
            <a:r>
              <a:rPr lang="en-US" dirty="0" smtClean="0"/>
              <a:t> or H 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8071" y="1047552"/>
                <a:ext cx="1856213" cy="65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71" y="1047552"/>
                <a:ext cx="1856213" cy="6532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8071" y="1983656"/>
                <a:ext cx="1856213" cy="65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71" y="1983656"/>
                <a:ext cx="1856213" cy="6532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39980" y="2524647"/>
                <a:ext cx="2165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80" y="2524647"/>
                <a:ext cx="2165273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09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39980" y="3254787"/>
                <a:ext cx="2165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80" y="3254787"/>
                <a:ext cx="216527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09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25166" y="38867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Hadamard</a:t>
            </a:r>
            <a:r>
              <a:rPr lang="en-US" sz="1600" dirty="0" smtClean="0"/>
              <a:t> gate allows us to create random bits!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7156311" y="1127681"/>
                <a:ext cx="3816424" cy="936104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311" y="1127681"/>
                <a:ext cx="3816424" cy="9361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16180" y="5229200"/>
                <a:ext cx="3424464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80" y="5229200"/>
                <a:ext cx="3424464" cy="7184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0356" y="5229200"/>
                <a:ext cx="3623236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56" y="5229200"/>
                <a:ext cx="3623236" cy="7184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271464" y="3140968"/>
                <a:ext cx="2937599" cy="1267399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1" dirty="0" smtClean="0"/>
                  <a:t>H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464" y="3140968"/>
                <a:ext cx="2937599" cy="1267399"/>
              </a:xfrm>
              <a:prstGeom prst="rect">
                <a:avLst/>
              </a:prstGeom>
              <a:blipFill rotWithShape="0">
                <a:blip r:embed="rId9"/>
                <a:stretch>
                  <a:fillRect l="-1656" t="-190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90721" y="2286475"/>
                <a:ext cx="1469185" cy="688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721" y="2286475"/>
                <a:ext cx="1469185" cy="6887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390721" y="3026684"/>
                <a:ext cx="1469185" cy="688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721" y="3026684"/>
                <a:ext cx="1469185" cy="6887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 animBg="1"/>
      <p:bldP spid="15" grpId="0"/>
      <p:bldP spid="17" grpId="0"/>
      <p:bldP spid="13" grpId="0" animBg="1"/>
      <p:bldP spid="3" grpId="0"/>
      <p:bldP spid="16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19462</TotalTime>
  <Words>1345</Words>
  <Application>Microsoft Office PowerPoint</Application>
  <PresentationFormat>Widescreen</PresentationFormat>
  <Paragraphs>714</Paragraphs>
  <Slides>42</Slides>
  <Notes>8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Franklin Gothic Book</vt:lpstr>
      <vt:lpstr>Times New Roman</vt:lpstr>
      <vt:lpstr>Wingdings</vt:lpstr>
      <vt:lpstr>1_TEK4500-UIO</vt:lpstr>
      <vt:lpstr>Lecture 12 – Quantum computers,  Shor’s algorithm, post-quantum cryptography </vt:lpstr>
      <vt:lpstr>PowerPoint Presentation</vt:lpstr>
      <vt:lpstr>Quantum computing – the starting point</vt:lpstr>
      <vt:lpstr>Elements of (quantum) computing</vt:lpstr>
      <vt:lpstr>Qubits</vt:lpstr>
      <vt:lpstr>Quantum computation – quantum gates</vt:lpstr>
      <vt:lpstr>(Quantum) NOT-gate (or X gate)</vt:lpstr>
      <vt:lpstr>The Z gate</vt:lpstr>
      <vt:lpstr>The Hadamard or H gate</vt:lpstr>
      <vt:lpstr>Many other gates</vt:lpstr>
      <vt:lpstr>Quantum gates</vt:lpstr>
      <vt:lpstr>Quantum computers – multiple qubits</vt:lpstr>
      <vt:lpstr>What makes quantum computation special?</vt:lpstr>
      <vt:lpstr>Shor's algorithm</vt:lpstr>
      <vt:lpstr>Factoring to order-finding</vt:lpstr>
      <vt:lpstr>Factoring to order-finding</vt:lpstr>
      <vt:lpstr>Factoring to order-finding</vt:lpstr>
      <vt:lpstr>Shor's algorithm</vt:lpstr>
      <vt:lpstr>Shor’s algorithm</vt:lpstr>
      <vt:lpstr>Consequences of Shor’s algorithm</vt:lpstr>
      <vt:lpstr>The quantum menace</vt:lpstr>
      <vt:lpstr>Dealing with quantum computers</vt:lpstr>
      <vt:lpstr>Post-quantum cryptography</vt:lpstr>
      <vt:lpstr>The NIST post-quantum competition</vt:lpstr>
      <vt:lpstr>Lattice-based cryptography</vt:lpstr>
      <vt:lpstr>Lattice-based cryptography</vt:lpstr>
      <vt:lpstr>Hash-based signatures</vt:lpstr>
      <vt:lpstr>Hash-based signatures – Lamport's 1-time signature scheme</vt:lpstr>
      <vt:lpstr>Lamport OTS – signing more bits</vt:lpstr>
      <vt:lpstr>Lamport OTS – security </vt:lpstr>
      <vt:lpstr>When we say one-time we mean it</vt:lpstr>
      <vt:lpstr>From 1 to N signatures</vt:lpstr>
      <vt:lpstr>From 1 to N signatures</vt:lpstr>
      <vt:lpstr>N-signaturer fra OTS</vt:lpstr>
      <vt:lpstr>Merkle-trees</vt:lpstr>
      <vt:lpstr>Merkle-trees – signing </vt:lpstr>
      <vt:lpstr>Merkle-trees – verification </vt:lpstr>
      <vt:lpstr>Merkle-signaturer</vt:lpstr>
      <vt:lpstr>Hierarchical hashing</vt:lpstr>
      <vt:lpstr>Learn more about post-quantum cryptography?</vt:lpstr>
      <vt:lpstr>PowerPoint Presentation</vt:lpstr>
      <vt:lpstr>Next week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894</cp:revision>
  <dcterms:created xsi:type="dcterms:W3CDTF">2020-06-02T10:31:43Z</dcterms:created>
  <dcterms:modified xsi:type="dcterms:W3CDTF">2020-11-10T21:13:56Z</dcterms:modified>
</cp:coreProperties>
</file>