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327" r:id="rId2"/>
    <p:sldId id="385" r:id="rId3"/>
    <p:sldId id="386" r:id="rId4"/>
    <p:sldId id="387" r:id="rId5"/>
    <p:sldId id="388" r:id="rId6"/>
    <p:sldId id="389" r:id="rId7"/>
    <p:sldId id="391" r:id="rId8"/>
    <p:sldId id="392" r:id="rId9"/>
    <p:sldId id="384" r:id="rId10"/>
    <p:sldId id="383" r:id="rId11"/>
    <p:sldId id="381" r:id="rId12"/>
    <p:sldId id="3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5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FF3399"/>
    <a:srgbClr val="CC00FF"/>
    <a:srgbClr val="EFEFFB"/>
    <a:srgbClr val="D60093"/>
    <a:srgbClr val="FFCC66"/>
    <a:srgbClr val="E98BFF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04" autoAdjust="0"/>
  </p:normalViewPr>
  <p:slideViewPr>
    <p:cSldViewPr showGuides="1">
      <p:cViewPr varScale="1">
        <p:scale>
          <a:sx n="104" d="100"/>
          <a:sy n="104" d="100"/>
        </p:scale>
        <p:origin x="258" y="96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2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9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0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858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13 – Course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17.11.2020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crypto toolbox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340768"/>
            <a:ext cx="66651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Digital home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Wednesday November 25, 09:00-13:30 (4.5 hours)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Format: single PDF file made available on </a:t>
            </a:r>
            <a:r>
              <a:rPr lang="en-US" dirty="0" err="1" smtClean="0"/>
              <a:t>Inspera</a:t>
            </a:r>
            <a:r>
              <a:rPr lang="en-US" dirty="0" smtClean="0"/>
              <a:t> and Canvas (similar to midterm)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Answers are typed directly into </a:t>
            </a:r>
            <a:r>
              <a:rPr lang="en-US" dirty="0" err="1" smtClean="0"/>
              <a:t>Inspera</a:t>
            </a:r>
            <a:r>
              <a:rPr lang="en-US" dirty="0" smtClean="0"/>
              <a:t> (no PDF upload); will create forms that mirrors problems in exam PDF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NO collaboration</a:t>
            </a:r>
            <a:r>
              <a:rPr lang="en-US" dirty="0" smtClean="0"/>
              <a:t> is allowed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may be picked out for conversations to prove ownership of answer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will be available on Zoom for questions (you can also send emails)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5346" y="3229754"/>
            <a:ext cx="19109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 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403353" y="3229754"/>
            <a:ext cx="18095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2049" y="3000713"/>
            <a:ext cx="43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09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1003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        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271581" y="1189039"/>
            <a:ext cx="3635195" cy="1597392"/>
            <a:chOff x="7271581" y="1189039"/>
            <a:chExt cx="3635195" cy="1597392"/>
          </a:xfrm>
        </p:grpSpPr>
        <p:sp>
          <p:nvSpPr>
            <p:cNvPr id="2" name="TextBox 1"/>
            <p:cNvSpPr txBox="1"/>
            <p:nvPr/>
          </p:nvSpPr>
          <p:spPr>
            <a:xfrm>
              <a:off x="7271581" y="1189039"/>
              <a:ext cx="3635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smtClean="0">
                  <a:solidFill>
                    <a:schemeClr val="accent6"/>
                  </a:solidFill>
                </a:rPr>
                <a:t>But how </a:t>
              </a:r>
              <a:r>
                <a:rPr lang="nb-NO" sz="2800" b="1" dirty="0" smtClean="0">
                  <a:solidFill>
                    <a:schemeClr val="accent6"/>
                  </a:solidFill>
                </a:rPr>
                <a:t>to build?</a:t>
              </a:r>
              <a:endParaRPr lang="en-US" sz="2800" b="1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385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400" dirty="0" smtClean="0">
                    <a:solidFill>
                      <a:schemeClr val="tx2"/>
                    </a:solidFill>
                  </a:rPr>
                  <a:t>	</a:t>
                </a:r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01759" y="5033560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400" dirty="0" err="1" smtClean="0">
                <a:solidFill>
                  <a:schemeClr val="tx2"/>
                </a:solidFill>
              </a:rPr>
              <a:t>encryption</a:t>
            </a:r>
            <a:r>
              <a:rPr lang="nb-NO" sz="2400" dirty="0" smtClean="0">
                <a:solidFill>
                  <a:schemeClr val="tx2"/>
                </a:solidFill>
              </a:rPr>
              <a:t>                     </a:t>
            </a:r>
            <a:r>
              <a:rPr lang="nb-NO" sz="2400" dirty="0" err="1" smtClean="0">
                <a:solidFill>
                  <a:schemeClr val="tx2"/>
                </a:solidFill>
              </a:rPr>
              <a:t>key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>
                <a:solidFill>
                  <a:schemeClr val="tx2"/>
                </a:solidFill>
              </a:rPr>
              <a:t>(</a:t>
            </a:r>
            <a:r>
              <a:rPr lang="nb-NO" sz="2400" dirty="0" err="1">
                <a:solidFill>
                  <a:schemeClr val="tx2"/>
                </a:solidFill>
              </a:rPr>
              <a:t>secret</a:t>
            </a:r>
            <a:r>
              <a:rPr lang="nb-NO" sz="2400" dirty="0">
                <a:solidFill>
                  <a:schemeClr val="tx2"/>
                </a:solidFill>
              </a:rPr>
              <a:t>)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5476" y="5031379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/ </a:t>
            </a:r>
            <a:r>
              <a:rPr lang="nb-NO" sz="2400" dirty="0" err="1" smtClean="0">
                <a:solidFill>
                  <a:schemeClr val="tx2"/>
                </a:solidFill>
              </a:rPr>
              <a:t>decryption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2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11019680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	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b="1" baseline="-25000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 :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dirty="0" smtClean="0"/>
                  <a:t>encryption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key (public)</a:t>
                </a:r>
                <a:endParaRPr lang="nb-NO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		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b="1" baseline="-250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 :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 decryption key (secret) 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11019680" cy="24115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d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60135" y="4077072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99307" y="1342090"/>
            <a:ext cx="2066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accent6"/>
                </a:solidFill>
              </a:rPr>
              <a:t>IND-CPA, IND$-CPA</a:t>
            </a:r>
            <a:br>
              <a:rPr lang="nb-NO" sz="1600" dirty="0" smtClean="0">
                <a:solidFill>
                  <a:schemeClr val="accent6"/>
                </a:solidFill>
              </a:rPr>
            </a:br>
            <a:r>
              <a:rPr lang="nb-NO" sz="1600" dirty="0" smtClean="0">
                <a:solidFill>
                  <a:schemeClr val="accent6"/>
                </a:solidFill>
              </a:rPr>
              <a:t>IND-CCA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6022" y="4941168"/>
            <a:ext cx="1979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accent6"/>
                </a:solidFill>
              </a:rPr>
              <a:t>IND-CPA, IND-CCA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752" y="1412776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UF-CMA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4232" y="4941168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UF-CMA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295800" y="1968390"/>
            <a:ext cx="5832648" cy="747183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564254" y="1694046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AE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3" name="Straight Connector 12"/>
          <p:cNvCxnSpPr>
            <a:stCxn id="3" idx="1"/>
          </p:cNvCxnSpPr>
          <p:nvPr/>
        </p:nvCxnSpPr>
        <p:spPr bwMode="auto">
          <a:xfrm flipH="1" flipV="1">
            <a:off x="3021430" y="1920238"/>
            <a:ext cx="1274370" cy="421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2031649" y="5798344"/>
            <a:ext cx="2511070" cy="55531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Unkeyed</a:t>
            </a:r>
            <a:r>
              <a:rPr lang="en-US" b="1" dirty="0" smtClean="0"/>
              <a:t> primitives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970359">
            <a:off x="7496886" y="6078121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Collision resistance, one-</a:t>
            </a:r>
            <a:r>
              <a:rPr lang="en-US" sz="1600" dirty="0" err="1" smtClean="0">
                <a:solidFill>
                  <a:schemeClr val="accent6"/>
                </a:solidFill>
              </a:rPr>
              <a:t>wayness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5912" y="5891334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Hash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3" grpId="0" animBg="1"/>
      <p:bldP spid="12" grpId="0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60135" y="4077072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295800" y="1968390"/>
            <a:ext cx="5832648" cy="747183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414555" y="1381629"/>
            <a:ext cx="18726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Encrypt-then-MAC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AES-GCM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AES-CCM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AES-OCB</a:t>
            </a:r>
          </a:p>
        </p:txBody>
      </p:sp>
      <p:cxnSp>
        <p:nvCxnSpPr>
          <p:cNvPr id="13" name="Straight Connector 12"/>
          <p:cNvCxnSpPr>
            <a:stCxn id="3" idx="1"/>
          </p:cNvCxnSpPr>
          <p:nvPr/>
        </p:nvCxnSpPr>
        <p:spPr bwMode="auto">
          <a:xfrm flipH="1" flipV="1">
            <a:off x="3021430" y="1920238"/>
            <a:ext cx="1274370" cy="421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2031649" y="5798344"/>
            <a:ext cx="2511070" cy="55531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Unkeyed</a:t>
            </a:r>
            <a:r>
              <a:rPr lang="en-US" b="1" dirty="0" smtClean="0"/>
              <a:t> primitives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715912" y="5891334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Hash functions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33616" y="1324391"/>
            <a:ext cx="2197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AES-CTR, AES-CTR$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AES-CBC$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2278" y="127872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CBC-MAC, CMAC,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PRF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8284" y="4919827"/>
            <a:ext cx="2268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ElGamal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smtClean="0">
                <a:solidFill>
                  <a:srgbClr val="C00000"/>
                </a:solidFill>
              </a:rPr>
              <a:t>Padded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RSA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12124" y="4922735"/>
            <a:ext cx="3055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Schnorr</a:t>
            </a:r>
            <a:r>
              <a:rPr lang="en-US" sz="1600" dirty="0" smtClean="0">
                <a:solidFill>
                  <a:srgbClr val="C00000"/>
                </a:solidFill>
              </a:rPr>
              <a:t>, ECDSA, Hashed RSA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77780" y="3731993"/>
            <a:ext cx="146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Diffie</a:t>
            </a:r>
            <a:r>
              <a:rPr lang="en-US" sz="1600" dirty="0" smtClean="0">
                <a:solidFill>
                  <a:srgbClr val="C00000"/>
                </a:solidFill>
              </a:rPr>
              <a:t>-Hellman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3977" y="5783612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SHA2-256, SHA2-512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SHA3-256, SHA3-512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 bwMode="auto">
          <a:xfrm>
            <a:off x="2509387" y="2539486"/>
            <a:ext cx="7313157" cy="8725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3089559" y="3748892"/>
            <a:ext cx="6165419" cy="5604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reeform 115"/>
          <p:cNvSpPr/>
          <p:nvPr/>
        </p:nvSpPr>
        <p:spPr bwMode="auto">
          <a:xfrm>
            <a:off x="3072524" y="4983061"/>
            <a:ext cx="5268287" cy="314744"/>
          </a:xfrm>
          <a:custGeom>
            <a:avLst/>
            <a:gdLst>
              <a:gd name="connsiteX0" fmla="*/ 0 w 5268287"/>
              <a:gd name="connsiteY0" fmla="*/ 268447 h 314744"/>
              <a:gd name="connsiteX1" fmla="*/ 3800213 w 5268287"/>
              <a:gd name="connsiteY1" fmla="*/ 293614 h 314744"/>
              <a:gd name="connsiteX2" fmla="*/ 5268287 w 5268287"/>
              <a:gd name="connsiteY2" fmla="*/ 0 h 3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287" h="314744">
                <a:moveTo>
                  <a:pt x="0" y="268447"/>
                </a:moveTo>
                <a:cubicBezTo>
                  <a:pt x="1461082" y="303401"/>
                  <a:pt x="2922165" y="338355"/>
                  <a:pt x="3800213" y="293614"/>
                </a:cubicBezTo>
                <a:cubicBezTo>
                  <a:pt x="4678261" y="248873"/>
                  <a:pt x="4973274" y="124436"/>
                  <a:pt x="5268287" y="0"/>
                </a:cubicBezTo>
              </a:path>
            </a:pathLst>
          </a:custGeom>
          <a:noFill/>
          <a:ln w="127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3113641" y="4423601"/>
            <a:ext cx="2273845" cy="8497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Constructions and relations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3055" y="2241875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1756" y="3211098"/>
            <a:ext cx="65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5573" y="1914449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Symmetric-key encryption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2273" y="3076670"/>
            <a:ext cx="168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MAC schemes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02866" y="4190379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0326" y="4379136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11922" y="5304112"/>
            <a:ext cx="195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Digital signatures</a:t>
            </a:r>
            <a:endParaRPr lang="en-US" dirty="0"/>
          </a:p>
        </p:txBody>
      </p:sp>
      <p:cxnSp>
        <p:nvCxnSpPr>
          <p:cNvPr id="11" name="Straight Connector 10"/>
          <p:cNvCxnSpPr>
            <a:stCxn id="4" idx="3"/>
            <a:endCxn id="6" idx="1"/>
          </p:cNvCxnSpPr>
          <p:nvPr/>
        </p:nvCxnSpPr>
        <p:spPr bwMode="auto">
          <a:xfrm flipV="1">
            <a:off x="2509387" y="2099115"/>
            <a:ext cx="2376186" cy="3274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500081" y="2253003"/>
            <a:ext cx="2532166" cy="9940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105529" y="2580430"/>
            <a:ext cx="0" cy="630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258232" y="2589845"/>
            <a:ext cx="0" cy="630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5" idx="3"/>
          </p:cNvCxnSpPr>
          <p:nvPr/>
        </p:nvCxnSpPr>
        <p:spPr bwMode="auto">
          <a:xfrm flipV="1">
            <a:off x="2520912" y="3305807"/>
            <a:ext cx="2968993" cy="899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1443423" y="5030959"/>
            <a:ext cx="162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5400" y="5795972"/>
            <a:ext cx="31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One-Way Trapdoor functions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3025779" y="4682392"/>
            <a:ext cx="2110218" cy="5369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endCxn id="10" idx="1"/>
          </p:cNvCxnSpPr>
          <p:nvPr/>
        </p:nvCxnSpPr>
        <p:spPr bwMode="auto">
          <a:xfrm>
            <a:off x="3025779" y="5304112"/>
            <a:ext cx="2286143" cy="1846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997040" y="4706562"/>
            <a:ext cx="2225915" cy="1015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38" idx="3"/>
          </p:cNvCxnSpPr>
          <p:nvPr/>
        </p:nvCxnSpPr>
        <p:spPr bwMode="auto">
          <a:xfrm flipV="1">
            <a:off x="3821064" y="5621019"/>
            <a:ext cx="1515567" cy="3596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>
          <a:xfrm>
            <a:off x="1361566" y="2697095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Feistel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rot="21139986">
            <a:off x="3153476" y="1967166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CTR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20316346">
            <a:off x="3592479" y="2379141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CBC$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21480000">
            <a:off x="2719455" y="3371349"/>
            <a:ext cx="2337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CBC-MAC, CMAC, PMAC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02273" y="2288041"/>
            <a:ext cx="813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AE</a:t>
            </a:r>
          </a:p>
          <a:p>
            <a:pPr algn="ctr"/>
            <a:r>
              <a:rPr lang="en-US" dirty="0" smtClean="0"/>
              <a:t>AEAD</a:t>
            </a:r>
            <a:endParaRPr lang="en-US" dirty="0"/>
          </a:p>
        </p:txBody>
      </p:sp>
      <p:cxnSp>
        <p:nvCxnSpPr>
          <p:cNvPr id="62" name="Straight Connector 61"/>
          <p:cNvCxnSpPr>
            <a:stCxn id="7" idx="3"/>
          </p:cNvCxnSpPr>
          <p:nvPr/>
        </p:nvCxnSpPr>
        <p:spPr bwMode="auto">
          <a:xfrm flipV="1">
            <a:off x="7197351" y="2692349"/>
            <a:ext cx="1551342" cy="5689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6" idx="3"/>
          </p:cNvCxnSpPr>
          <p:nvPr/>
        </p:nvCxnSpPr>
        <p:spPr bwMode="auto">
          <a:xfrm>
            <a:off x="7724812" y="2099115"/>
            <a:ext cx="1023881" cy="4085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>
          <a:xfrm>
            <a:off x="7759878" y="2475080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EtM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2329897" y="1523247"/>
            <a:ext cx="6675120" cy="687518"/>
          </a:xfrm>
          <a:custGeom>
            <a:avLst/>
            <a:gdLst>
              <a:gd name="connsiteX0" fmla="*/ 0 w 6675120"/>
              <a:gd name="connsiteY0" fmla="*/ 618938 h 687518"/>
              <a:gd name="connsiteX1" fmla="*/ 1295400 w 6675120"/>
              <a:gd name="connsiteY1" fmla="*/ 154118 h 687518"/>
              <a:gd name="connsiteX2" fmla="*/ 3200400 w 6675120"/>
              <a:gd name="connsiteY2" fmla="*/ 32198 h 687518"/>
              <a:gd name="connsiteX3" fmla="*/ 5341620 w 6675120"/>
              <a:gd name="connsiteY3" fmla="*/ 62678 h 687518"/>
              <a:gd name="connsiteX4" fmla="*/ 6675120 w 6675120"/>
              <a:gd name="connsiteY4" fmla="*/ 687518 h 68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120" h="687518">
                <a:moveTo>
                  <a:pt x="0" y="618938"/>
                </a:moveTo>
                <a:cubicBezTo>
                  <a:pt x="381000" y="435423"/>
                  <a:pt x="762000" y="251908"/>
                  <a:pt x="1295400" y="154118"/>
                </a:cubicBezTo>
                <a:cubicBezTo>
                  <a:pt x="1828800" y="56328"/>
                  <a:pt x="3200400" y="32198"/>
                  <a:pt x="3200400" y="32198"/>
                </a:cubicBezTo>
                <a:cubicBezTo>
                  <a:pt x="3874770" y="16958"/>
                  <a:pt x="4762500" y="-46542"/>
                  <a:pt x="5341620" y="62678"/>
                </a:cubicBezTo>
                <a:cubicBezTo>
                  <a:pt x="5920740" y="171898"/>
                  <a:pt x="6297930" y="429708"/>
                  <a:pt x="6675120" y="687518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-120000">
            <a:off x="4017338" y="1272052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GCM++,  CCM,   OCB++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rot="20702439">
            <a:off x="4401521" y="5746440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3101343" y="4495465"/>
            <a:ext cx="2210579" cy="8588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ectangle 73"/>
          <p:cNvSpPr/>
          <p:nvPr/>
        </p:nvSpPr>
        <p:spPr>
          <a:xfrm rot="20132459">
            <a:off x="3317142" y="5465437"/>
            <a:ext cx="789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RSA++</a:t>
            </a:r>
            <a:endParaRPr lang="en-US" sz="1400" dirty="0"/>
          </a:p>
        </p:txBody>
      </p:sp>
      <p:sp>
        <p:nvSpPr>
          <p:cNvPr id="82" name="Freeform 81"/>
          <p:cNvSpPr/>
          <p:nvPr/>
        </p:nvSpPr>
        <p:spPr bwMode="auto">
          <a:xfrm>
            <a:off x="7153357" y="2408885"/>
            <a:ext cx="581080" cy="1965960"/>
          </a:xfrm>
          <a:custGeom>
            <a:avLst/>
            <a:gdLst>
              <a:gd name="connsiteX0" fmla="*/ 0 w 581080"/>
              <a:gd name="connsiteY0" fmla="*/ 0 h 1965960"/>
              <a:gd name="connsiteX1" fmla="*/ 335280 w 581080"/>
              <a:gd name="connsiteY1" fmla="*/ 388620 h 1965960"/>
              <a:gd name="connsiteX2" fmla="*/ 502920 w 581080"/>
              <a:gd name="connsiteY2" fmla="*/ 777240 h 1965960"/>
              <a:gd name="connsiteX3" fmla="*/ 556260 w 581080"/>
              <a:gd name="connsiteY3" fmla="*/ 1295400 h 1965960"/>
              <a:gd name="connsiteX4" fmla="*/ 106680 w 581080"/>
              <a:gd name="connsiteY4" fmla="*/ 196596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80" h="1965960">
                <a:moveTo>
                  <a:pt x="0" y="0"/>
                </a:moveTo>
                <a:cubicBezTo>
                  <a:pt x="125730" y="129540"/>
                  <a:pt x="251460" y="259080"/>
                  <a:pt x="335280" y="388620"/>
                </a:cubicBezTo>
                <a:cubicBezTo>
                  <a:pt x="419100" y="518160"/>
                  <a:pt x="466090" y="626110"/>
                  <a:pt x="502920" y="777240"/>
                </a:cubicBezTo>
                <a:cubicBezTo>
                  <a:pt x="539750" y="928370"/>
                  <a:pt x="622300" y="1097280"/>
                  <a:pt x="556260" y="1295400"/>
                </a:cubicBezTo>
                <a:cubicBezTo>
                  <a:pt x="490220" y="1493520"/>
                  <a:pt x="298450" y="1729740"/>
                  <a:pt x="106680" y="1965960"/>
                </a:cubicBezTo>
              </a:path>
            </a:pathLst>
          </a:custGeom>
          <a:noFill/>
          <a:ln w="127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8" idx="3"/>
            <a:endCxn id="9" idx="1"/>
          </p:cNvCxnSpPr>
          <p:nvPr/>
        </p:nvCxnSpPr>
        <p:spPr bwMode="auto">
          <a:xfrm>
            <a:off x="3113591" y="4375045"/>
            <a:ext cx="1986735" cy="1887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87"/>
          <p:cNvSpPr/>
          <p:nvPr/>
        </p:nvSpPr>
        <p:spPr>
          <a:xfrm rot="20702439">
            <a:off x="4066106" y="4535472"/>
            <a:ext cx="872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3399"/>
                </a:solidFill>
              </a:rPr>
              <a:t>ElGamal</a:t>
            </a:r>
            <a:endParaRPr lang="en-US" sz="1400" dirty="0">
              <a:solidFill>
                <a:srgbClr val="FF3399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21182986">
            <a:off x="6567992" y="3912698"/>
            <a:ext cx="8723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3399"/>
                </a:solidFill>
              </a:rPr>
              <a:t>ElGamal</a:t>
            </a:r>
            <a:endParaRPr lang="en-US" sz="1400" dirty="0">
              <a:solidFill>
                <a:srgbClr val="FF3399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051734" y="4874386"/>
            <a:ext cx="1521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6"/>
                </a:solidFill>
              </a:rPr>
              <a:t>Schnorr</a:t>
            </a:r>
            <a:r>
              <a:rPr lang="en-US" sz="1400" dirty="0" smtClean="0">
                <a:solidFill>
                  <a:schemeClr val="accent6"/>
                </a:solidFill>
              </a:rPr>
              <a:t>, ECDSA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3025779" y="4567893"/>
            <a:ext cx="2197176" cy="8258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Rectangle 99"/>
          <p:cNvSpPr/>
          <p:nvPr/>
        </p:nvSpPr>
        <p:spPr>
          <a:xfrm>
            <a:off x="2037165" y="4642849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Lamport-Merkle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2186221" y="3580430"/>
            <a:ext cx="0" cy="630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tangle 101"/>
          <p:cNvSpPr/>
          <p:nvPr/>
        </p:nvSpPr>
        <p:spPr>
          <a:xfrm>
            <a:off x="871645" y="3598616"/>
            <a:ext cx="1289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Davies-Mayer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 rot="20444313">
            <a:off x="4327482" y="3771552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HMAC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flipV="1">
            <a:off x="3025779" y="3431757"/>
            <a:ext cx="2486494" cy="8522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/>
          <p:nvPr/>
        </p:nvSpPr>
        <p:spPr>
          <a:xfrm>
            <a:off x="8385491" y="4689720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Key exchange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217306" y="3333364"/>
            <a:ext cx="2531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Protocols</a:t>
            </a:r>
          </a:p>
          <a:p>
            <a:pPr algn="ctr"/>
            <a:r>
              <a:rPr lang="en-US" sz="1400" dirty="0" smtClean="0"/>
              <a:t>TLS, SSH, IPsec, What's App</a:t>
            </a:r>
            <a:endParaRPr lang="en-US" sz="1400" dirty="0"/>
          </a:p>
        </p:txBody>
      </p:sp>
      <p:cxnSp>
        <p:nvCxnSpPr>
          <p:cNvPr id="118" name="Straight Connector 117"/>
          <p:cNvCxnSpPr>
            <a:stCxn id="61" idx="3"/>
            <a:endCxn id="117" idx="0"/>
          </p:cNvCxnSpPr>
          <p:nvPr/>
        </p:nvCxnSpPr>
        <p:spPr bwMode="auto">
          <a:xfrm>
            <a:off x="9615316" y="2611207"/>
            <a:ext cx="867593" cy="7221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12" idx="0"/>
          </p:cNvCxnSpPr>
          <p:nvPr/>
        </p:nvCxnSpPr>
        <p:spPr bwMode="auto">
          <a:xfrm flipV="1">
            <a:off x="9208794" y="3965812"/>
            <a:ext cx="1135678" cy="723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9" idx="3"/>
          </p:cNvCxnSpPr>
          <p:nvPr/>
        </p:nvCxnSpPr>
        <p:spPr bwMode="auto">
          <a:xfrm flipV="1">
            <a:off x="7477900" y="3914409"/>
            <a:ext cx="2554197" cy="6493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Freeform 127"/>
          <p:cNvSpPr/>
          <p:nvPr/>
        </p:nvSpPr>
        <p:spPr bwMode="auto">
          <a:xfrm>
            <a:off x="7306810" y="4055522"/>
            <a:ext cx="3541717" cy="1509372"/>
          </a:xfrm>
          <a:custGeom>
            <a:avLst/>
            <a:gdLst>
              <a:gd name="connsiteX0" fmla="*/ 0 w 3389152"/>
              <a:gd name="connsiteY0" fmla="*/ 1132514 h 1143895"/>
              <a:gd name="connsiteX1" fmla="*/ 2499919 w 3389152"/>
              <a:gd name="connsiteY1" fmla="*/ 981512 h 1143895"/>
              <a:gd name="connsiteX2" fmla="*/ 3389152 w 3389152"/>
              <a:gd name="connsiteY2" fmla="*/ 0 h 114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9152" h="1143895">
                <a:moveTo>
                  <a:pt x="0" y="1132514"/>
                </a:moveTo>
                <a:cubicBezTo>
                  <a:pt x="967530" y="1151389"/>
                  <a:pt x="1935060" y="1170264"/>
                  <a:pt x="2499919" y="981512"/>
                </a:cubicBezTo>
                <a:cubicBezTo>
                  <a:pt x="3064778" y="792760"/>
                  <a:pt x="3242345" y="232095"/>
                  <a:pt x="3389152" y="0"/>
                </a:cubicBezTo>
              </a:path>
            </a:pathLst>
          </a:cu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7209640" y="3378375"/>
            <a:ext cx="2556621" cy="1594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874222" y="3998133"/>
            <a:ext cx="612833" cy="879116"/>
          </a:xfrm>
          <a:custGeom>
            <a:avLst/>
            <a:gdLst>
              <a:gd name="connsiteX0" fmla="*/ 557414 w 612833"/>
              <a:gd name="connsiteY0" fmla="*/ 241358 h 879116"/>
              <a:gd name="connsiteX1" fmla="*/ 446578 w 612833"/>
              <a:gd name="connsiteY1" fmla="*/ 28922 h 879116"/>
              <a:gd name="connsiteX2" fmla="*/ 67887 w 612833"/>
              <a:gd name="connsiteY2" fmla="*/ 75103 h 879116"/>
              <a:gd name="connsiteX3" fmla="*/ 30942 w 612833"/>
              <a:gd name="connsiteY3" fmla="*/ 693940 h 879116"/>
              <a:gd name="connsiteX4" fmla="*/ 400396 w 612833"/>
              <a:gd name="connsiteY4" fmla="*/ 878667 h 879116"/>
              <a:gd name="connsiteX5" fmla="*/ 612833 w 612833"/>
              <a:gd name="connsiteY5" fmla="*/ 656994 h 8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33" h="879116">
                <a:moveTo>
                  <a:pt x="557414" y="241358"/>
                </a:moveTo>
                <a:cubicBezTo>
                  <a:pt x="542790" y="148994"/>
                  <a:pt x="528166" y="56631"/>
                  <a:pt x="446578" y="28922"/>
                </a:cubicBezTo>
                <a:cubicBezTo>
                  <a:pt x="364990" y="1213"/>
                  <a:pt x="137160" y="-35733"/>
                  <a:pt x="67887" y="75103"/>
                </a:cubicBezTo>
                <a:cubicBezTo>
                  <a:pt x="-1386" y="185939"/>
                  <a:pt x="-24476" y="560013"/>
                  <a:pt x="30942" y="693940"/>
                </a:cubicBezTo>
                <a:cubicBezTo>
                  <a:pt x="86360" y="827867"/>
                  <a:pt x="303414" y="884825"/>
                  <a:pt x="400396" y="878667"/>
                </a:cubicBezTo>
                <a:cubicBezTo>
                  <a:pt x="497378" y="872509"/>
                  <a:pt x="555105" y="764751"/>
                  <a:pt x="612833" y="65699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38632" y="4924895"/>
            <a:ext cx="9204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400" dirty="0" err="1" smtClean="0">
                <a:solidFill>
                  <a:srgbClr val="C00000"/>
                </a:solidFill>
              </a:rPr>
              <a:t>Merkle</a:t>
            </a:r>
            <a:r>
              <a:rPr lang="nb-NO" sz="1400" dirty="0" smtClean="0">
                <a:solidFill>
                  <a:srgbClr val="C00000"/>
                </a:solidFill>
              </a:rPr>
              <a:t>-</a:t>
            </a:r>
            <a:br>
              <a:rPr lang="nb-NO" sz="1400" dirty="0" smtClean="0">
                <a:solidFill>
                  <a:srgbClr val="C00000"/>
                </a:solidFill>
              </a:rPr>
            </a:br>
            <a:r>
              <a:rPr lang="nb-NO" sz="1400" dirty="0" err="1" smtClean="0">
                <a:solidFill>
                  <a:srgbClr val="C00000"/>
                </a:solidFill>
              </a:rPr>
              <a:t>Damgård</a:t>
            </a:r>
            <a:endParaRPr lang="en-US" sz="1400" dirty="0" smtClean="0">
              <a:solidFill>
                <a:srgbClr val="C00000"/>
              </a:solidFill>
            </a:endParaRP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57" grpId="0"/>
      <p:bldP spid="58" grpId="0"/>
      <p:bldP spid="59" grpId="0"/>
      <p:bldP spid="60" grpId="0"/>
      <p:bldP spid="69" grpId="0"/>
      <p:bldP spid="72" grpId="0" animBg="1"/>
      <p:bldP spid="73" grpId="0"/>
      <p:bldP spid="76" grpId="0"/>
      <p:bldP spid="74" grpId="0"/>
      <p:bldP spid="82" grpId="0" animBg="1"/>
      <p:bldP spid="88" grpId="0"/>
      <p:bldP spid="95" grpId="0"/>
      <p:bldP spid="96" grpId="0"/>
      <p:bldP spid="100" grpId="0"/>
      <p:bldP spid="102" grpId="0"/>
      <p:bldP spid="104" grpId="0"/>
      <p:bldP spid="117" grpId="0"/>
      <p:bldP spid="128" grpId="0" animBg="1"/>
      <p:bldP spid="12" grpId="0" animBg="1"/>
      <p:bldP spid="63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19741</TotalTime>
  <Words>524</Words>
  <Application>Microsoft Office PowerPoint</Application>
  <PresentationFormat>Widescreen</PresentationFormat>
  <Paragraphs>175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Wingdings</vt:lpstr>
      <vt:lpstr>1_TEK4500-UIO</vt:lpstr>
      <vt:lpstr>Lecture 13 – Course recap</vt:lpstr>
      <vt:lpstr>What is cryptography?</vt:lpstr>
      <vt:lpstr>What is cryptography?</vt:lpstr>
      <vt:lpstr>Ideal solution: secure channels</vt:lpstr>
      <vt:lpstr>Creating secure channels: encryption schemes</vt:lpstr>
      <vt:lpstr>Creating secure channels: encryption schemes</vt:lpstr>
      <vt:lpstr>Basic goals of cryptography</vt:lpstr>
      <vt:lpstr>Basic goals of cryptography</vt:lpstr>
      <vt:lpstr>Constructions and relations</vt:lpstr>
      <vt:lpstr>The crypto toolbox</vt:lpstr>
      <vt:lpstr>Exam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904</cp:revision>
  <dcterms:created xsi:type="dcterms:W3CDTF">2020-06-02T10:31:43Z</dcterms:created>
  <dcterms:modified xsi:type="dcterms:W3CDTF">2020-11-17T15:59:49Z</dcterms:modified>
</cp:coreProperties>
</file>