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54"/>
  </p:notesMasterIdLst>
  <p:sldIdLst>
    <p:sldId id="308" r:id="rId3"/>
    <p:sldId id="309" r:id="rId4"/>
    <p:sldId id="314" r:id="rId5"/>
    <p:sldId id="313" r:id="rId6"/>
    <p:sldId id="328" r:id="rId7"/>
    <p:sldId id="319" r:id="rId8"/>
    <p:sldId id="320" r:id="rId9"/>
    <p:sldId id="261" r:id="rId10"/>
    <p:sldId id="316" r:id="rId11"/>
    <p:sldId id="317" r:id="rId12"/>
    <p:sldId id="331" r:id="rId13"/>
    <p:sldId id="332" r:id="rId14"/>
    <p:sldId id="333" r:id="rId15"/>
    <p:sldId id="334" r:id="rId16"/>
    <p:sldId id="335" r:id="rId17"/>
    <p:sldId id="337" r:id="rId18"/>
    <p:sldId id="338" r:id="rId19"/>
    <p:sldId id="341" r:id="rId20"/>
    <p:sldId id="363" r:id="rId21"/>
    <p:sldId id="339" r:id="rId22"/>
    <p:sldId id="342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45" r:id="rId32"/>
    <p:sldId id="346" r:id="rId33"/>
    <p:sldId id="347" r:id="rId34"/>
    <p:sldId id="349" r:id="rId35"/>
    <p:sldId id="280" r:id="rId36"/>
    <p:sldId id="350" r:id="rId37"/>
    <p:sldId id="351" r:id="rId38"/>
    <p:sldId id="352" r:id="rId39"/>
    <p:sldId id="353" r:id="rId40"/>
    <p:sldId id="355" r:id="rId41"/>
    <p:sldId id="354" r:id="rId42"/>
    <p:sldId id="357" r:id="rId43"/>
    <p:sldId id="356" r:id="rId44"/>
    <p:sldId id="293" r:id="rId45"/>
    <p:sldId id="360" r:id="rId46"/>
    <p:sldId id="359" r:id="rId47"/>
    <p:sldId id="361" r:id="rId48"/>
    <p:sldId id="362" r:id="rId49"/>
    <p:sldId id="358" r:id="rId50"/>
    <p:sldId id="294" r:id="rId51"/>
    <p:sldId id="374" r:id="rId52"/>
    <p:sldId id="37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2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AA"/>
    <a:srgbClr val="FEE9E6"/>
    <a:srgbClr val="CCCCFF"/>
    <a:srgbClr val="FFFF99"/>
    <a:srgbClr val="EC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2998" autoAdjust="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5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82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6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3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55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6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64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2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65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4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4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</a:t>
            </a:r>
            <a:r>
              <a:rPr lang="en-US" baseline="0" dirty="0" smtClean="0"/>
              <a:t> functions defined through rules: f(x) = 2 * x or f(x) = x^2 or f(x) = sin(x)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8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8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1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2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843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12196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0643" y="1371600"/>
            <a:ext cx="478998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291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0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1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33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34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image" Target="../media/image32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33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34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19" Type="http://schemas.openxmlformats.org/officeDocument/2006/relationships/image" Target="../media/image64.png"/><Relationship Id="rId4" Type="http://schemas.openxmlformats.org/officeDocument/2006/relationships/image" Target="../media/image32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6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2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4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5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6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10" Type="http://schemas.openxmlformats.org/officeDocument/2006/relationships/image" Target="../media/image89.png"/><Relationship Id="rId4" Type="http://schemas.openxmlformats.org/officeDocument/2006/relationships/image" Target="../media/image72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40.png"/><Relationship Id="rId4" Type="http://schemas.openxmlformats.org/officeDocument/2006/relationships/image" Target="../media/image7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10" Type="http://schemas.openxmlformats.org/officeDocument/2006/relationships/image" Target="../media/image94.png"/><Relationship Id="rId4" Type="http://schemas.openxmlformats.org/officeDocument/2006/relationships/image" Target="../media/image880.png"/><Relationship Id="rId9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0.png"/><Relationship Id="rId5" Type="http://schemas.openxmlformats.org/officeDocument/2006/relationships/image" Target="../media/image95.png"/><Relationship Id="rId4" Type="http://schemas.openxmlformats.org/officeDocument/2006/relationships/image" Target="../media/image9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0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e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2 – Block ciphers, PRFs/PRPs, </a:t>
            </a:r>
            <a:br>
              <a:rPr lang="nb-NO" dirty="0" smtClean="0"/>
            </a:br>
            <a:r>
              <a:rPr lang="nb-NO" dirty="0" smtClean="0"/>
              <a:t>DES, AES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01.09.2020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23392" y="1195783"/>
                <a:ext cx="10818038" cy="201314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/>
                  <a:t>Definition: </a:t>
                </a:r>
                <a:r>
                  <a:rPr lang="en-US" sz="2400" dirty="0" smtClean="0"/>
                  <a:t>A function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b="1" dirty="0" smtClean="0"/>
                  <a:t>permutation </a:t>
                </a:r>
                <a:r>
                  <a:rPr lang="en-US" sz="2400" dirty="0" smtClean="0"/>
                  <a:t>if there exists 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 such that 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783"/>
                <a:ext cx="10818038" cy="20131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1596264" y="3729974"/>
                <a:ext cx="1388607" cy="257786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6264" y="3729974"/>
                <a:ext cx="1388607" cy="257786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4086775" y="3729974"/>
                <a:ext cx="1388607" cy="257786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6775" y="3729974"/>
                <a:ext cx="1388607" cy="257786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V="1">
            <a:off x="2632364" y="4229100"/>
            <a:ext cx="1882486" cy="23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631011" y="4876109"/>
            <a:ext cx="1883839" cy="3923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631011" y="5381699"/>
            <a:ext cx="1883839" cy="3923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631011" y="4726709"/>
            <a:ext cx="1883839" cy="11175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09387" y="3526154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b-NO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87" y="3526154"/>
                <a:ext cx="742950" cy="646331"/>
              </a:xfrm>
              <a:prstGeom prst="rect">
                <a:avLst/>
              </a:prstGeom>
              <a:blipFill>
                <a:blip r:embed="rId6"/>
                <a:stretch>
                  <a:fillRect r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797803" y="6335315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Permutation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 bwMode="auto">
              <a:xfrm>
                <a:off x="6580931" y="3701803"/>
                <a:ext cx="1388607" cy="257786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0931" y="3701803"/>
                <a:ext cx="1388607" cy="257786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 bwMode="auto">
              <a:xfrm>
                <a:off x="9071442" y="3701803"/>
                <a:ext cx="1388607" cy="257786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442" y="3701803"/>
                <a:ext cx="1388607" cy="257786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 flipV="1">
            <a:off x="7617031" y="4200929"/>
            <a:ext cx="1882486" cy="23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615678" y="4847938"/>
            <a:ext cx="1883839" cy="3923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615678" y="5353528"/>
            <a:ext cx="1883839" cy="4451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25046" y="3500869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046" y="3500869"/>
                <a:ext cx="7429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508150" y="6304737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 a permutation</a:t>
            </a:r>
            <a:endParaRPr lang="en-US" sz="2000" b="0" dirty="0"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7617031" y="5381699"/>
            <a:ext cx="1882486" cy="5171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85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Which security properties should a block cipher satisfy?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I.e., what should the </a:t>
                </a:r>
                <a:r>
                  <a:rPr lang="en-US" b="1" dirty="0" smtClean="0"/>
                  <a:t>security definition</a:t>
                </a:r>
                <a:r>
                  <a:rPr lang="en-US" dirty="0"/>
                  <a:t> </a:t>
                </a:r>
                <a:r>
                  <a:rPr lang="en-US" dirty="0" smtClean="0"/>
                  <a:t>of a block cipher look like?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P2: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P3</a:t>
                </a:r>
                <a:r>
                  <a:rPr lang="en-US" b="1" dirty="0"/>
                  <a:t>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P4: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P5:</a:t>
                </a:r>
                <a:r>
                  <a:rPr lang="en-US" dirty="0" smtClean="0"/>
                  <a:t> Should be hard to learn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P6: </a:t>
                </a:r>
                <a:r>
                  <a:rPr lang="en-US" dirty="0" smtClean="0"/>
                  <a:t>Should be hard to detect </a:t>
                </a:r>
                <a:r>
                  <a:rPr lang="en-US" i="1" dirty="0" smtClean="0"/>
                  <a:t>repetitions </a:t>
                </a:r>
                <a:r>
                  <a:rPr lang="en-US" dirty="0" smtClean="0"/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P7: </a:t>
                </a:r>
                <a:r>
                  <a:rPr lang="en-US" dirty="0" smtClean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Which security properties should a block cipher satisfy?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I.e., what should the </a:t>
                </a:r>
                <a:r>
                  <a:rPr lang="en-US" b="1" dirty="0" smtClean="0"/>
                  <a:t>security definition</a:t>
                </a:r>
                <a:r>
                  <a:rPr lang="en-US" dirty="0"/>
                  <a:t> </a:t>
                </a:r>
                <a:r>
                  <a:rPr lang="en-US" dirty="0" smtClean="0"/>
                  <a:t>of a block cipher look like?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P1: </a:t>
                </a:r>
                <a:r>
                  <a:rPr lang="en-US" dirty="0"/>
                  <a:t>Should be hard to </a:t>
                </a:r>
                <a:r>
                  <a:rPr lang="en-US" dirty="0" smtClean="0"/>
                  <a:t>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P2: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P3</a:t>
                </a:r>
                <a:r>
                  <a:rPr lang="en-US" b="1" dirty="0"/>
                  <a:t>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P4: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P5:</a:t>
                </a:r>
                <a:r>
                  <a:rPr lang="en-US" dirty="0" smtClean="0"/>
                  <a:t> Should be hard to learn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strike="sngStrike" dirty="0" smtClean="0">
                    <a:effectLst/>
                  </a:rPr>
                  <a:t>P6: </a:t>
                </a:r>
                <a:r>
                  <a:rPr lang="en-US" strike="sngStrike" dirty="0" smtClean="0">
                    <a:effectLst/>
                  </a:rPr>
                  <a:t>Should be hard to detect </a:t>
                </a:r>
                <a:r>
                  <a:rPr lang="en-US" i="1" strike="sngStrike" dirty="0" smtClean="0">
                    <a:effectLst/>
                  </a:rPr>
                  <a:t>repetitions </a:t>
                </a:r>
                <a:r>
                  <a:rPr lang="en-US" strike="sngStrike" dirty="0" smtClean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trike="sngStrike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trike="sngStrike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trike="sngStrike" dirty="0" smtClean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 strike="sngStrike">
                        <a:effectLst/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 strike="sngStrike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 smtClean="0">
                    <a:effectLst/>
                  </a:rPr>
                  <a:t>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Impossible</a:t>
                </a:r>
                <a:r>
                  <a:rPr lang="en-US" b="1" dirty="0">
                    <a:solidFill>
                      <a:srgbClr val="FF0000"/>
                    </a:solidFill>
                  </a:rPr>
                  <a:t>!</a:t>
                </a:r>
                <a:endParaRPr lang="en-US" strike="sngStrike" dirty="0" smtClean="0">
                  <a:effectLst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P7: </a:t>
                </a:r>
                <a:r>
                  <a:rPr lang="en-US" dirty="0" smtClean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760173" y="3094182"/>
            <a:ext cx="2162896" cy="1710293"/>
            <a:chOff x="9698181" y="3094182"/>
            <a:chExt cx="2162894" cy="2105891"/>
          </a:xfrm>
        </p:grpSpPr>
        <p:sp>
          <p:nvSpPr>
            <p:cNvPr id="7" name="Right Brace 6"/>
            <p:cNvSpPr/>
            <p:nvPr/>
          </p:nvSpPr>
          <p:spPr bwMode="auto">
            <a:xfrm>
              <a:off x="9698181" y="3094182"/>
              <a:ext cx="335677" cy="2105891"/>
            </a:xfrm>
            <a:prstGeom prst="rightBrace">
              <a:avLst>
                <a:gd name="adj1" fmla="val 93395"/>
                <a:gd name="adj2" fmla="val 48241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33859" y="3765537"/>
              <a:ext cx="1827216" cy="871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Not good enough!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5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functions (PRFs) and permutations (PRP)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are called the </a:t>
                </a:r>
                <a:r>
                  <a:rPr lang="en-US" b="1" dirty="0" smtClean="0"/>
                  <a:t>key-length</a:t>
                </a:r>
                <a:r>
                  <a:rPr lang="en-US" dirty="0" smtClean="0"/>
                  <a:t>,</a:t>
                </a:r>
                <a:r>
                  <a:rPr lang="en-US" b="1" dirty="0" smtClean="0"/>
                  <a:t> input-length</a:t>
                </a:r>
                <a:r>
                  <a:rPr lang="en-US" dirty="0" smtClean="0"/>
                  <a:t>,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b="1" dirty="0" smtClean="0"/>
                  <a:t>output-length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i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Think of a PRF as a </a:t>
                </a:r>
                <a:r>
                  <a:rPr lang="en-US" i="1" dirty="0" smtClean="0"/>
                  <a:t>family</a:t>
                </a:r>
                <a:r>
                  <a:rPr lang="en-US" dirty="0"/>
                  <a:t> </a:t>
                </a:r>
                <a:r>
                  <a:rPr lang="en-US" dirty="0" smtClean="0"/>
                  <a:t>of functions: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we get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</m:oMath>
                </a14:m>
                <a:r>
                  <a:rPr lang="en-US" dirty="0" smtClean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1102796"/>
                <a:ext cx="10818038" cy="119095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/>
                  <a:t>Definition: </a:t>
                </a:r>
                <a:r>
                  <a:rPr lang="en-US" sz="2400" dirty="0" smtClean="0"/>
                  <a:t>A </a:t>
                </a:r>
                <a:r>
                  <a:rPr lang="en-US" sz="2400" b="1" dirty="0" smtClean="0"/>
                  <a:t>pseudorandom function (PRF) </a:t>
                </a:r>
                <a:r>
                  <a:rPr lang="en-US" sz="2400" dirty="0" smtClean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02796"/>
                <a:ext cx="10818038" cy="1190953"/>
              </a:xfrm>
              <a:prstGeom prst="roundRect">
                <a:avLst/>
              </a:prstGeom>
              <a:blipFill rotWithShape="0">
                <a:blip r:embed="rId3"/>
                <a:stretch>
                  <a:fillRect l="-225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3392" y="4231036"/>
                <a:ext cx="10818038" cy="248063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/>
                  <a:t>Definition: </a:t>
                </a:r>
                <a:r>
                  <a:rPr lang="en-US" sz="2400" dirty="0" smtClean="0"/>
                  <a:t>A </a:t>
                </a:r>
                <a:r>
                  <a:rPr lang="en-US" sz="2400" b="1" dirty="0" smtClean="0"/>
                  <a:t>pseudorandom permutation (PRP) </a:t>
                </a:r>
                <a:r>
                  <a:rPr lang="en-US" sz="2400" dirty="0" smtClean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/>
                  <a:t>such that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i="1" dirty="0" smtClean="0"/>
                  <a:t>permutation </a:t>
                </a: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231036"/>
                <a:ext cx="10818038" cy="2480635"/>
              </a:xfrm>
              <a:prstGeom prst="roundRect">
                <a:avLst/>
              </a:prstGeom>
              <a:blipFill rotWithShape="0">
                <a:blip r:embed="rId4"/>
                <a:stretch>
                  <a:fillRect b="-2670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 bwMode="auto">
          <a:xfrm>
            <a:off x="6032411" y="2014779"/>
            <a:ext cx="5728218" cy="1801279"/>
          </a:xfrm>
          <a:prstGeom prst="wedgeRoundRectCallout">
            <a:avLst>
              <a:gd name="adj1" fmla="val -29676"/>
              <a:gd name="adj2" fmla="val 83522"/>
              <a:gd name="adj3" fmla="val 16667"/>
            </a:avLst>
          </a:prstGeom>
          <a:solidFill>
            <a:srgbClr val="FCB4A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PRP = block cipher!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also: all PRPs are PRFs</a:t>
            </a:r>
            <a:br>
              <a:rPr lang="en-US" sz="2400" dirty="0" smtClean="0"/>
            </a:br>
            <a:r>
              <a:rPr lang="en-US" sz="2400" dirty="0" smtClean="0"/>
              <a:t>(but not the other way around)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9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8315915" y="2727702"/>
                <a:ext cx="3609814" cy="360296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5915" y="2727702"/>
                <a:ext cx="3609814" cy="360296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405585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</m:oMath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Func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</m:oMath>
                </a14:m>
                <a:r>
                  <a:rPr lang="en-US" dirty="0" smtClean="0"/>
                  <a:t>: the set of </a:t>
                </a:r>
                <a:r>
                  <a:rPr lang="en-US" i="1" dirty="0" smtClean="0"/>
                  <a:t>all</a:t>
                </a:r>
                <a:r>
                  <a:rPr lang="en-US" dirty="0" smtClean="0"/>
                  <a:t> functions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Func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Intuition: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secure </a:t>
                </a:r>
                <a:r>
                  <a:rPr lang="en-US" dirty="0" smtClean="0"/>
                  <a:t>if </a:t>
                </a:r>
              </a:p>
              <a:p>
                <a:pPr marL="0" indent="0"/>
                <a:r>
                  <a:rPr lang="en-US" dirty="0"/>
                  <a:t>	</a:t>
                </a:r>
                <a:r>
                  <a:rPr lang="en-US" dirty="0" smtClean="0"/>
                  <a:t>a random function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indistinguishable </a:t>
                </a:r>
                <a:r>
                  <a:rPr lang="en-US" dirty="0" smtClean="0"/>
                  <a:t>from</a:t>
                </a:r>
              </a:p>
              <a:p>
                <a:pPr marL="0" indent="0"/>
                <a:r>
                  <a:rPr lang="en-US" b="1" dirty="0"/>
                  <a:t>	</a:t>
                </a:r>
                <a:r>
                  <a:rPr lang="en-US" dirty="0" smtClean="0"/>
                  <a:t>a random function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Func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4055858"/>
              </a:xfrm>
              <a:blipFill rotWithShape="0">
                <a:blip r:embed="rId4"/>
                <a:stretch>
                  <a:fillRect l="-712" t="-752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867905" y="5368079"/>
                <a:ext cx="1022888" cy="96258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905" y="5368079"/>
                <a:ext cx="1022888" cy="962585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0108" y="5897809"/>
                <a:ext cx="958724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08" y="5897809"/>
                <a:ext cx="958724" cy="375872"/>
              </a:xfrm>
              <a:prstGeom prst="rect">
                <a:avLst/>
              </a:prstGeom>
              <a:blipFill rotWithShape="0">
                <a:blip r:embed="rId6"/>
                <a:stretch>
                  <a:fillRect l="-18987" t="-20968" r="-506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57596" y="5598236"/>
                <a:ext cx="1602233" cy="439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⋅2</m:t>
                            </m:r>
                          </m:e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96" y="5598236"/>
                <a:ext cx="1602233" cy="439800"/>
              </a:xfrm>
              <a:prstGeom prst="rect">
                <a:avLst/>
              </a:prstGeom>
              <a:blipFill rotWithShape="0">
                <a:blip r:embed="rId7"/>
                <a:stretch>
                  <a:fillRect l="-11787" t="-4167" b="-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 flipV="1">
            <a:off x="6431797" y="4757721"/>
            <a:ext cx="2789695" cy="840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1630151" y="5897809"/>
            <a:ext cx="831366" cy="1402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04743" y="6425935"/>
                <a:ext cx="1968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dirty="0" smtClean="0"/>
                  <a:t>AES-128:</a:t>
                </a:r>
                <a:r>
                  <a:rPr lang="nb-NO" sz="24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743" y="6425935"/>
                <a:ext cx="196823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288" t="-22951" r="-216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12191" y="6291685"/>
                <a:ext cx="1389739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128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91" y="6291685"/>
                <a:ext cx="1389739" cy="4199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2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Func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49958294"/>
                  </p:ext>
                </p:extLst>
              </p:nvPr>
            </p:nvGraphicFramePr>
            <p:xfrm>
              <a:off x="8287327" y="1585052"/>
              <a:ext cx="3041934" cy="35603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096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2096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759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000…011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7376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100…010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49958294"/>
                  </p:ext>
                </p:extLst>
              </p:nvPr>
            </p:nvGraphicFramePr>
            <p:xfrm>
              <a:off x="8287327" y="1585052"/>
              <a:ext cx="3041934" cy="35603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0967"/>
                    <a:gridCol w="1520967"/>
                  </a:tblGrid>
                  <a:tr h="4759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" t="-5128" r="-100800" b="-65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00" t="-5128" r="-800" b="-652564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" t="-106494" r="-100800" b="-561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00" t="-106494" r="-800" b="-561039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" t="-206494" r="-100800" b="-461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00" t="-206494" r="-800" b="-461039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" t="-302564" r="-100800" b="-3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00" t="-302564" r="-800" b="-355128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" t="-407792" r="-100800" b="-259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00" t="-407792" r="-800" b="-259740"/>
                          </a:stretch>
                        </a:blipFill>
                      </a:tcPr>
                    </a:tc>
                  </a:tr>
                  <a:tr h="7376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00" t="-323140" r="-100800" b="-65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400" t="-323140" r="-800" b="-65289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" t="-664935" r="-10080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00" t="-664935" r="-800" b="-25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10468280" y="4622686"/>
            <a:ext cx="200994" cy="1520967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91714" y="5536731"/>
                <a:ext cx="5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714" y="5536731"/>
                <a:ext cx="55412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791" r="-879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 bwMode="auto">
          <a:xfrm rot="10800000">
            <a:off x="7855959" y="2076449"/>
            <a:ext cx="243012" cy="3068988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71697" y="3420314"/>
                <a:ext cx="49590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97" y="3420314"/>
                <a:ext cx="495905" cy="381258"/>
              </a:xfrm>
              <a:prstGeom prst="rect">
                <a:avLst/>
              </a:prstGeom>
              <a:blipFill rotWithShape="0">
                <a:blip r:embed="rId6"/>
                <a:stretch>
                  <a:fillRect l="-12195" r="-365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2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Func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Bits needed to specify </a:t>
                </a:r>
                <a:r>
                  <a:rPr lang="en-US" i="1" dirty="0" smtClean="0"/>
                  <a:t>one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b="0" i="0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Each bit 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r>
                  <a:rPr lang="en-US" dirty="0" smtClean="0"/>
                  <a:t> specifies </a:t>
                </a:r>
                <a:br>
                  <a:rPr lang="en-US" dirty="0" smtClean="0"/>
                </a:br>
                <a:r>
                  <a:rPr lang="en-US" dirty="0" smtClean="0"/>
                  <a:t>a unique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b-NO" b="0" i="1" dirty="0" smtClean="0">
                    <a:latin typeface="Cambria Math" panose="02040503050406030204" pitchFamily="18" charset="0"/>
                  </a:rPr>
                </a:b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i="1" dirty="0">
                    <a:latin typeface="Cambria Math" panose="02040503050406030204" pitchFamily="18" charset="0"/>
                  </a:rPr>
                  <a:t> </a:t>
                </a:r>
                <a:r>
                  <a:rPr lang="nb-NO" i="1" dirty="0" smtClean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Func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e>
                        </m:d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the number of </a:t>
                </a:r>
                <a:r>
                  <a:rPr lang="en-US" dirty="0" err="1" smtClean="0"/>
                  <a:t>bitstrings</a:t>
                </a:r>
                <a:r>
                  <a:rPr lang="en-US" dirty="0" smtClean="0"/>
                  <a:t>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en-US" dirty="0"/>
              </a:p>
              <a:p>
                <a:pPr marL="0" indent="0"/>
                <a:r>
                  <a:rPr lang="en-US" dirty="0"/>
                  <a:t>	</a:t>
                </a:r>
                <a:r>
                  <a:rPr lang="en-US" dirty="0" smtClean="0"/>
                  <a:t>	  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3650877"/>
                  </p:ext>
                </p:extLst>
              </p:nvPr>
            </p:nvGraphicFramePr>
            <p:xfrm>
              <a:off x="8287327" y="1585052"/>
              <a:ext cx="3041934" cy="35603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096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2096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75906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737671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100…010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3650877"/>
                  </p:ext>
                </p:extLst>
              </p:nvPr>
            </p:nvGraphicFramePr>
            <p:xfrm>
              <a:off x="8287327" y="1585052"/>
              <a:ext cx="3041934" cy="35603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0967"/>
                    <a:gridCol w="1520967"/>
                  </a:tblGrid>
                  <a:tr h="475906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00000" t="-5128" r="-800" b="-652564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00000" t="-106494" r="-800" b="-561039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00000" t="-206494" r="-800" b="-461039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00000" t="-302564" r="-800" b="-355128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00000" t="-407792" r="-800" b="-259740"/>
                          </a:stretch>
                        </a:blipFill>
                      </a:tcPr>
                    </a:tc>
                  </a:tr>
                  <a:tr h="737671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00000" t="-323140" r="-800" b="-65289"/>
                          </a:stretch>
                        </a:blipFill>
                      </a:tcPr>
                    </a:tc>
                  </a:tr>
                  <a:tr h="469362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00000" t="-664935" r="-800" b="-25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ight Brace 7"/>
          <p:cNvSpPr/>
          <p:nvPr/>
        </p:nvSpPr>
        <p:spPr bwMode="auto">
          <a:xfrm rot="5400000">
            <a:off x="10468280" y="4622686"/>
            <a:ext cx="200994" cy="1520967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91714" y="5536731"/>
                <a:ext cx="5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714" y="5536731"/>
                <a:ext cx="55412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791" r="-879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/>
          <p:cNvSpPr/>
          <p:nvPr/>
        </p:nvSpPr>
        <p:spPr bwMode="auto">
          <a:xfrm rot="10800000">
            <a:off x="9385729" y="2076451"/>
            <a:ext cx="243012" cy="3068988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01467" y="3420316"/>
                <a:ext cx="49590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67" y="3420316"/>
                <a:ext cx="495905" cy="381258"/>
              </a:xfrm>
              <a:prstGeom prst="rect">
                <a:avLst/>
              </a:prstGeom>
              <a:blipFill rotWithShape="0">
                <a:blip r:embed="rId6"/>
                <a:stretch>
                  <a:fillRect l="-12195" r="-365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1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functions – alternate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515169"/>
                  </p:ext>
                </p:extLst>
              </p:nvPr>
            </p:nvGraphicFramePr>
            <p:xfrm>
              <a:off x="1218374" y="1324454"/>
              <a:ext cx="4141585" cy="40873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8273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  <m:r>
                                  <a:rPr lang="nb-NO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10707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0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lit/>
                                      </m:r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2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200" b="0" i="0" smtClean="0">
                                    <a:latin typeface="Cambria Math" panose="02040503050406030204" pitchFamily="18" charset="0"/>
                                  </a:rPr>
                                  <m:t>LookUp</m:t>
                                </m:r>
                                <m:d>
                                  <m:dPr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2200" b="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2200" dirty="0" smtClean="0"/>
                            <a:t>---------------------------------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2200" b="0" i="0" smtClean="0">
                                    <a:latin typeface="Cambria Math" panose="02040503050406030204" pitchFamily="18" charset="0"/>
                                  </a:rPr>
                                  <m:t>undefined</m:t>
                                </m:r>
                                <m:r>
                                  <a:rPr lang="nb-NO" sz="22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nb-NO" sz="2200" b="1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2200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en-US" sz="220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0" dirty="0" smtClean="0"/>
                            <a:t>  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515169"/>
                  </p:ext>
                </p:extLst>
              </p:nvPr>
            </p:nvGraphicFramePr>
            <p:xfrm>
              <a:off x="1218374" y="1324454"/>
              <a:ext cx="4141585" cy="40873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/>
                  </a:tblGrid>
                  <a:tr h="8273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735" r="-294" b="-394853"/>
                          </a:stretch>
                        </a:blipFill>
                      </a:tcPr>
                    </a:tc>
                  </a:tr>
                  <a:tr h="32600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25607" r="-294" b="-3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857526"/>
                  </p:ext>
                </p:extLst>
              </p:nvPr>
            </p:nvGraphicFramePr>
            <p:xfrm>
              <a:off x="6993939" y="1311427"/>
              <a:ext cx="4141585" cy="3550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746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8036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22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200" b="0" i="0" smtClean="0">
                                    <a:latin typeface="Cambria Math" panose="02040503050406030204" pitchFamily="18" charset="0"/>
                                  </a:rPr>
                                  <m:t>LookUp</m:t>
                                </m:r>
                                <m:d>
                                  <m:dPr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2200" b="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2200" dirty="0" smtClean="0"/>
                            <a:t>---------------------------------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857526"/>
                  </p:ext>
                </p:extLst>
              </p:nvPr>
            </p:nvGraphicFramePr>
            <p:xfrm>
              <a:off x="6993939" y="1311427"/>
              <a:ext cx="4141585" cy="3550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/>
                  </a:tblGrid>
                  <a:tr h="746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813" r="-294" b="-375610"/>
                          </a:stretch>
                        </a:blipFill>
                      </a:tcPr>
                    </a:tc>
                  </a:tr>
                  <a:tr h="28036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26957" r="-294" b="-4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5480913" y="2309352"/>
            <a:ext cx="1392072" cy="1508105"/>
            <a:chOff x="5480913" y="2213818"/>
            <a:chExt cx="1392072" cy="1508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90812" y="3044815"/>
                  <a:ext cx="572273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4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4400" dirty="0" smtClean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812" y="3044815"/>
                  <a:ext cx="572273" cy="67710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5480913" y="2213818"/>
              <a:ext cx="13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PRF security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3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002099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671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34431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002099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/>
                  </a:tblGrid>
                  <a:tr h="622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980" r="-294" b="-486275"/>
                          </a:stretch>
                        </a:blipFill>
                      </a:tcPr>
                    </a:tc>
                  </a:tr>
                  <a:tr h="2898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21593" r="-294" b="-39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163783" y="5097690"/>
                <a:ext cx="8762337" cy="157041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Definition: </a:t>
                </a:r>
                <a:r>
                  <a:rPr lang="nb-NO" sz="2400" dirty="0" smtClean="0"/>
                  <a:t>The </a:t>
                </a:r>
                <a:r>
                  <a:rPr lang="nb-NO" sz="2400" b="1" dirty="0" smtClean="0"/>
                  <a:t>PRF-advantage </a:t>
                </a:r>
                <a:r>
                  <a:rPr lang="nb-NO" sz="2400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wins</m:t>
                                  </m:r>
                                  <m: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­­­</m:t>
                                  </m:r>
                                  <m:r>
                                    <a:rPr lang="nb-NO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experiment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783" y="5097690"/>
                <a:ext cx="8762337" cy="1570413"/>
              </a:xfrm>
              <a:prstGeom prst="roundRect">
                <a:avLst/>
              </a:prstGeom>
              <a:blipFill rotWithShape="0">
                <a:blip r:embed="rId4"/>
                <a:stretch>
                  <a:fillRect l="-69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629303"/>
                  </p:ext>
                </p:extLst>
              </p:nvPr>
            </p:nvGraphicFramePr>
            <p:xfrm>
              <a:off x="5775663" y="1500613"/>
              <a:ext cx="1854139" cy="205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13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696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719664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lit/>
                                      </m:r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LookUp</m:t>
                                </m:r>
                                <m:d>
                                  <m:dPr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1050" b="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050" dirty="0" smtClean="0"/>
                            <a:t>---------------------------------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undefined</m:t>
                                </m:r>
                                <m: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nb-NO" sz="1050" b="1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050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en-US" sz="105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05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05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50" dirty="0" smtClean="0"/>
                            <a:t>  </a:t>
                          </a:r>
                          <a:endParaRPr lang="en-US" sz="1050" dirty="0"/>
                        </a:p>
                        <a:p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629303"/>
                  </p:ext>
                </p:extLst>
              </p:nvPr>
            </p:nvGraphicFramePr>
            <p:xfrm>
              <a:off x="5775663" y="1500613"/>
              <a:ext cx="1854139" cy="205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139"/>
                  </a:tblGrid>
                  <a:tr h="278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28" t="-2174" r="-656" b="-639130"/>
                          </a:stretch>
                        </a:blipFill>
                      </a:tcPr>
                    </a:tc>
                  </a:tr>
                  <a:tr h="1778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28" t="-16096" r="-656" b="-6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746665"/>
                  </p:ext>
                </p:extLst>
              </p:nvPr>
            </p:nvGraphicFramePr>
            <p:xfrm>
              <a:off x="10068742" y="1503130"/>
              <a:ext cx="1667998" cy="1595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799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972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1163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LookUp</m:t>
                                </m:r>
                                <m:d>
                                  <m:dPr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1050" b="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050" dirty="0" smtClean="0"/>
                            <a:t>---------------------------------</a:t>
                          </a:r>
                          <a14:m>
                            <m:oMath xmlns:m="http://schemas.openxmlformats.org/officeDocument/2006/math">
                              <m:r>
                                <a:rPr lang="nb-NO" sz="105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05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050" dirty="0"/>
                        </a:p>
                        <a:p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746665"/>
                  </p:ext>
                </p:extLst>
              </p:nvPr>
            </p:nvGraphicFramePr>
            <p:xfrm>
              <a:off x="10068742" y="1503130"/>
              <a:ext cx="1667998" cy="1595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7998"/>
                  </a:tblGrid>
                  <a:tr h="297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64" t="-2041" r="-727" b="-440816"/>
                          </a:stretch>
                        </a:blipFill>
                      </a:tcPr>
                    </a:tc>
                  </a:tr>
                  <a:tr h="1298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64" t="-23364" r="-727" b="-9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2" name="Group 41"/>
          <p:cNvGrpSpPr/>
          <p:nvPr/>
        </p:nvGrpSpPr>
        <p:grpSpPr>
          <a:xfrm>
            <a:off x="6546934" y="505064"/>
            <a:ext cx="3982091" cy="4552867"/>
            <a:chOff x="6546934" y="505064"/>
            <a:chExt cx="3982091" cy="4552867"/>
          </a:xfrm>
        </p:grpSpPr>
        <p:grpSp>
          <p:nvGrpSpPr>
            <p:cNvPr id="38" name="Group 37"/>
            <p:cNvGrpSpPr/>
            <p:nvPr/>
          </p:nvGrpSpPr>
          <p:grpSpPr>
            <a:xfrm>
              <a:off x="6546934" y="505064"/>
              <a:ext cx="3982091" cy="4552867"/>
              <a:chOff x="6546934" y="505064"/>
              <a:chExt cx="3982091" cy="455286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1850" y="2678963"/>
                <a:ext cx="2987175" cy="23789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292901" y="1788182"/>
                    <a:ext cx="482318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nb-NO" sz="2000" b="0" i="1">
                              <a:latin typeface="Cambria Math" panose="02040503050406030204" pitchFamily="18" charset="0"/>
                            </a:rPr>
                            <m:t>  ⋮</m:t>
                          </m:r>
                        </m:oMath>
                      </m:oMathPara>
                    </a14:m>
                    <a:endParaRPr lang="nb-NO" sz="2000" b="0" i="1" dirty="0">
                      <a:latin typeface="Cambria Math" panose="02040503050406030204" pitchFamily="18" charset="0"/>
                    </a:endParaRPr>
                  </a:p>
                  <a:p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2901" y="1788182"/>
                    <a:ext cx="482318" cy="132343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9035438" y="1859749"/>
                    <a:ext cx="46254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nb-NO" sz="20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nb-NO" sz="20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5438" y="1859749"/>
                    <a:ext cx="462547" cy="101566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6863" y="505064"/>
                <a:ext cx="638614" cy="93367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683529" y="1387766"/>
                <a:ext cx="739707" cy="2256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H="1" flipV="1">
                <a:off x="9309588" y="1362941"/>
                <a:ext cx="645841" cy="29344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flipH="1">
                <a:off x="8790135" y="1660049"/>
                <a:ext cx="15416" cy="116077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8995389" y="1720609"/>
                <a:ext cx="2073" cy="115480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Callout 9"/>
                  <p:cNvSpPr/>
                  <p:nvPr/>
                </p:nvSpPr>
                <p:spPr bwMode="auto">
                  <a:xfrm>
                    <a:off x="6546934" y="3316688"/>
                    <a:ext cx="1656184" cy="969733"/>
                  </a:xfrm>
                  <a:prstGeom prst="wedgeEllipseCallout">
                    <a:avLst>
                      <a:gd name="adj1" fmla="val 67527"/>
                      <a:gd name="adj2" fmla="val -25332"/>
                    </a:avLst>
                  </a:prstGeom>
                  <a:solidFill>
                    <a:srgbClr val="FEE9E6"/>
                  </a:solidFill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 wrap="none" rtlCol="0" anchor="ctr"/>
                  <a:lstStyle/>
                  <a:p>
                    <a:pPr algn="ctr"/>
                    <a:r>
                      <a:rPr lang="en-US" sz="1800" dirty="0">
                        <a:latin typeface="+mn-lt"/>
                      </a:rPr>
                      <a:t>I’m in world</a:t>
                    </a:r>
                    <a:br>
                      <a:rPr lang="en-US" sz="1800" dirty="0">
                        <a:latin typeface="+mn-lt"/>
                      </a:rPr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800" b="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b-NO" sz="1800" b="0" i="1">
                              <a:latin typeface="Cambria Math" panose="02040503050406030204" pitchFamily="18" charset="0"/>
                            </a:rPr>
                            <m:t>′∈{0,1}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0" name="Oval Callout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546934" y="3316688"/>
                    <a:ext cx="1656184" cy="969733"/>
                  </a:xfrm>
                  <a:prstGeom prst="wedgeEllipseCallout">
                    <a:avLst>
                      <a:gd name="adj1" fmla="val 67527"/>
                      <a:gd name="adj2" fmla="val -25332"/>
                    </a:avLst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 rot="20626073">
                  <a:off x="7697012" y="1139444"/>
                  <a:ext cx="6915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26073">
                  <a:off x="7697012" y="1139444"/>
                  <a:ext cx="6915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839" r="-7258" b="-86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457551">
                  <a:off x="9355963" y="1178499"/>
                  <a:ext cx="6915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57551">
                  <a:off x="9355963" y="1178499"/>
                  <a:ext cx="691536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000" r="-3200" b="-8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030707" y="1255142"/>
            <a:ext cx="1006539" cy="438330"/>
            <a:chOff x="10529025" y="5320091"/>
            <a:chExt cx="1006539" cy="43833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171" y="5320091"/>
              <a:ext cx="550393" cy="438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0529025" y="5358907"/>
                  <a:ext cx="547586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2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547586" cy="33855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0000" r="-3333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19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002099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671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34431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002099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/>
                  </a:tblGrid>
                  <a:tr h="622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980" r="-294" b="-486275"/>
                          </a:stretch>
                        </a:blipFill>
                      </a:tcPr>
                    </a:tc>
                  </a:tr>
                  <a:tr h="2898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7" t="-21593" r="-294" b="-39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163783" y="5097690"/>
                <a:ext cx="8762337" cy="157041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Definition: </a:t>
                </a:r>
                <a:r>
                  <a:rPr lang="nb-NO" sz="2400" dirty="0" smtClean="0"/>
                  <a:t>The </a:t>
                </a:r>
                <a:r>
                  <a:rPr lang="nb-NO" sz="2400" b="1" dirty="0" smtClean="0"/>
                  <a:t>PRF-advantage </a:t>
                </a:r>
                <a:r>
                  <a:rPr lang="nb-NO" sz="2400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wins</m:t>
                                  </m:r>
                                  <m: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­­­</m:t>
                                  </m:r>
                                  <m:r>
                                    <a:rPr lang="nb-NO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experiment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783" y="5097690"/>
                <a:ext cx="8762337" cy="1570413"/>
              </a:xfrm>
              <a:prstGeom prst="roundRect">
                <a:avLst/>
              </a:prstGeom>
              <a:blipFill rotWithShape="0">
                <a:blip r:embed="rId4"/>
                <a:stretch>
                  <a:fillRect l="-69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629303"/>
                  </p:ext>
                </p:extLst>
              </p:nvPr>
            </p:nvGraphicFramePr>
            <p:xfrm>
              <a:off x="5775663" y="1500613"/>
              <a:ext cx="1854139" cy="205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13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696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719664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lit/>
                                      </m:r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LookUp</m:t>
                                </m:r>
                                <m:d>
                                  <m:dPr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1050" b="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050" dirty="0" smtClean="0"/>
                            <a:t>---------------------------------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undefined</m:t>
                                </m:r>
                                <m: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  <m:r>
                                  <a:rPr lang="nb-NO" sz="1050" b="1" i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nb-NO" sz="1050" b="1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050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5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en-US" sz="105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05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05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5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050" dirty="0" smtClean="0"/>
                            <a:t>  </a:t>
                          </a:r>
                          <a:endParaRPr lang="en-US" sz="1050" dirty="0"/>
                        </a:p>
                        <a:p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629303"/>
                  </p:ext>
                </p:extLst>
              </p:nvPr>
            </p:nvGraphicFramePr>
            <p:xfrm>
              <a:off x="5775663" y="1500613"/>
              <a:ext cx="1854139" cy="205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139"/>
                  </a:tblGrid>
                  <a:tr h="278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28" t="-2174" r="-656" b="-639130"/>
                          </a:stretch>
                        </a:blipFill>
                      </a:tcPr>
                    </a:tc>
                  </a:tr>
                  <a:tr h="1778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28" t="-16096" r="-656" b="-6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746665"/>
                  </p:ext>
                </p:extLst>
              </p:nvPr>
            </p:nvGraphicFramePr>
            <p:xfrm>
              <a:off x="10068742" y="1503130"/>
              <a:ext cx="1667998" cy="1595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799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972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1163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5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105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050" b="0" i="0" smtClean="0">
                                    <a:latin typeface="Cambria Math" panose="02040503050406030204" pitchFamily="18" charset="0"/>
                                  </a:rPr>
                                  <m:t>LookUp</m:t>
                                </m:r>
                                <m:d>
                                  <m:dPr>
                                    <m:ctrlP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nb-NO" sz="105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105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1050" b="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050" dirty="0" smtClean="0"/>
                            <a:t>---------------------------------</a:t>
                          </a:r>
                          <a14:m>
                            <m:oMath xmlns:m="http://schemas.openxmlformats.org/officeDocument/2006/math">
                              <m:r>
                                <a:rPr lang="nb-NO" sz="105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05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050" dirty="0"/>
                        </a:p>
                        <a:p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746665"/>
                  </p:ext>
                </p:extLst>
              </p:nvPr>
            </p:nvGraphicFramePr>
            <p:xfrm>
              <a:off x="10068742" y="1503130"/>
              <a:ext cx="1667998" cy="1595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7998"/>
                  </a:tblGrid>
                  <a:tr h="297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64" t="-2041" r="-727" b="-440816"/>
                          </a:stretch>
                        </a:blipFill>
                      </a:tcPr>
                    </a:tc>
                  </a:tr>
                  <a:tr h="1298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64" t="-23364" r="-727" b="-9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2" name="Group 41"/>
          <p:cNvGrpSpPr/>
          <p:nvPr/>
        </p:nvGrpSpPr>
        <p:grpSpPr>
          <a:xfrm>
            <a:off x="6546934" y="505064"/>
            <a:ext cx="3982091" cy="4552867"/>
            <a:chOff x="6546934" y="505064"/>
            <a:chExt cx="3982091" cy="4552867"/>
          </a:xfrm>
        </p:grpSpPr>
        <p:grpSp>
          <p:nvGrpSpPr>
            <p:cNvPr id="38" name="Group 37"/>
            <p:cNvGrpSpPr/>
            <p:nvPr/>
          </p:nvGrpSpPr>
          <p:grpSpPr>
            <a:xfrm>
              <a:off x="6546934" y="505064"/>
              <a:ext cx="3982091" cy="4552867"/>
              <a:chOff x="6546934" y="505064"/>
              <a:chExt cx="3982091" cy="455286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1850" y="2678963"/>
                <a:ext cx="2987175" cy="23789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292901" y="1788182"/>
                    <a:ext cx="482318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nb-NO" sz="2000" b="0" i="1">
                              <a:latin typeface="Cambria Math" panose="02040503050406030204" pitchFamily="18" charset="0"/>
                            </a:rPr>
                            <m:t>  ⋮</m:t>
                          </m:r>
                        </m:oMath>
                      </m:oMathPara>
                    </a14:m>
                    <a:endParaRPr lang="nb-NO" sz="2000" b="0" i="1" dirty="0">
                      <a:latin typeface="Cambria Math" panose="02040503050406030204" pitchFamily="18" charset="0"/>
                    </a:endParaRPr>
                  </a:p>
                  <a:p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2901" y="1788182"/>
                    <a:ext cx="482318" cy="132343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9035438" y="1859749"/>
                    <a:ext cx="46254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nb-NO" sz="20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nb-NO" sz="20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5438" y="1859749"/>
                    <a:ext cx="462547" cy="101566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6863" y="505064"/>
                <a:ext cx="638614" cy="93367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683529" y="1387766"/>
                <a:ext cx="739707" cy="2256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H="1" flipV="1">
                <a:off x="9309588" y="1362941"/>
                <a:ext cx="645841" cy="29344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flipH="1">
                <a:off x="8790135" y="1660049"/>
                <a:ext cx="15416" cy="116077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8995389" y="1720609"/>
                <a:ext cx="2073" cy="115480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Callout 9"/>
                  <p:cNvSpPr/>
                  <p:nvPr/>
                </p:nvSpPr>
                <p:spPr bwMode="auto">
                  <a:xfrm>
                    <a:off x="6546934" y="3316688"/>
                    <a:ext cx="1656184" cy="969733"/>
                  </a:xfrm>
                  <a:prstGeom prst="wedgeEllipseCallout">
                    <a:avLst>
                      <a:gd name="adj1" fmla="val 67527"/>
                      <a:gd name="adj2" fmla="val -25332"/>
                    </a:avLst>
                  </a:prstGeom>
                  <a:solidFill>
                    <a:srgbClr val="FEE9E6"/>
                  </a:solidFill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 wrap="none" rtlCol="0" anchor="ctr"/>
                  <a:lstStyle/>
                  <a:p>
                    <a:pPr algn="ctr"/>
                    <a:r>
                      <a:rPr lang="en-US" sz="1800" dirty="0">
                        <a:latin typeface="+mn-lt"/>
                      </a:rPr>
                      <a:t>I’m in world</a:t>
                    </a:r>
                    <a:br>
                      <a:rPr lang="en-US" sz="1800" dirty="0">
                        <a:latin typeface="+mn-lt"/>
                      </a:rPr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800" b="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b-NO" sz="1800" b="0" i="1">
                              <a:latin typeface="Cambria Math" panose="02040503050406030204" pitchFamily="18" charset="0"/>
                            </a:rPr>
                            <m:t>′∈{0,1}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0" name="Oval Callout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546934" y="3316688"/>
                    <a:ext cx="1656184" cy="969733"/>
                  </a:xfrm>
                  <a:prstGeom prst="wedgeEllipseCallout">
                    <a:avLst>
                      <a:gd name="adj1" fmla="val 67527"/>
                      <a:gd name="adj2" fmla="val -25332"/>
                    </a:avLst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 rot="20626073">
                  <a:off x="7697012" y="1139444"/>
                  <a:ext cx="6915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26073">
                  <a:off x="7697012" y="1139444"/>
                  <a:ext cx="6915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839" r="-7258" b="-86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457551">
                  <a:off x="9355963" y="1178499"/>
                  <a:ext cx="6915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57551">
                  <a:off x="9355963" y="1178499"/>
                  <a:ext cx="691536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000" r="-3200" b="-8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030707" y="1255142"/>
            <a:ext cx="1006539" cy="438330"/>
            <a:chOff x="10529025" y="5320091"/>
            <a:chExt cx="1006539" cy="43833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5171" y="5320091"/>
              <a:ext cx="550393" cy="438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0529025" y="5358907"/>
                  <a:ext cx="547586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2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547586" cy="33855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0000" r="-3333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60892" y="2656211"/>
                <a:ext cx="6566831" cy="2120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4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≈0.5</m:t>
                    </m:r>
                  </m:oMath>
                </a14:m>
                <a:r>
                  <a:rPr lang="en-US" sz="2400" dirty="0" smtClean="0"/>
                  <a:t> = adversary is doing well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4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4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/>
                  <a:t> = adversary is doing poorly</a:t>
                </a:r>
              </a:p>
              <a:p>
                <a:pPr algn="ctr"/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92" y="2656211"/>
                <a:ext cx="6566831" cy="212032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10030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        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989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617858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671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34431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617858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/>
                  </a:tblGrid>
                  <a:tr h="622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980" r="-294" b="-486275"/>
                          </a:stretch>
                        </a:blipFill>
                      </a:tcPr>
                    </a:tc>
                  </a:tr>
                  <a:tr h="2898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21593" r="-294" b="-39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163783" y="5097690"/>
                <a:ext cx="8762337" cy="157041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Definition: </a:t>
                </a:r>
                <a:r>
                  <a:rPr lang="nb-NO" sz="2400" dirty="0" smtClean="0"/>
                  <a:t>The </a:t>
                </a:r>
                <a:r>
                  <a:rPr lang="nb-NO" sz="2400" b="1" dirty="0" smtClean="0"/>
                  <a:t>PRF-advantage </a:t>
                </a:r>
                <a:r>
                  <a:rPr lang="nb-NO" sz="2400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b="1" i="1">
                                          <a:latin typeface="Cambria Math" panose="02040503050406030204" pitchFamily="18" charset="0"/>
                                        </a:rPr>
                                        <m:t>𝐄𝐱𝐩</m:t>
                                      </m:r>
                                    </m:e>
                                    <m:sub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400">
                                          <a:latin typeface="Cambria Math" panose="02040503050406030204" pitchFamily="18" charset="0"/>
                                        </a:rPr>
                                        <m:t>prf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783" y="5097690"/>
                <a:ext cx="8762337" cy="1570413"/>
              </a:xfrm>
              <a:prstGeom prst="roundRect">
                <a:avLst/>
              </a:prstGeom>
              <a:blipFill rotWithShape="0">
                <a:blip r:embed="rId3"/>
                <a:stretch>
                  <a:fillRect l="-69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 bwMode="auto">
              <a:xfrm>
                <a:off x="5084462" y="1772530"/>
                <a:ext cx="5550713" cy="2913112"/>
              </a:xfrm>
              <a:prstGeom prst="wedgeEllipseCallout">
                <a:avLst>
                  <a:gd name="adj1" fmla="val -35371"/>
                  <a:gd name="adj2" fmla="val 66871"/>
                </a:avLst>
              </a:prstGeom>
              <a:solidFill>
                <a:srgbClr val="FCB4AA"/>
              </a:solid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r>
                  <a:rPr lang="en-US" sz="2800" dirty="0" smtClean="0"/>
                  <a:t>Intuitive idea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 is a </a:t>
                </a:r>
                <a:r>
                  <a:rPr lang="en-US" sz="2800" b="1" dirty="0" smtClean="0"/>
                  <a:t>secure</a:t>
                </a:r>
              </a:p>
              <a:p>
                <a:r>
                  <a:rPr lang="en-US" sz="2800" dirty="0" smtClean="0"/>
                  <a:t>PRF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nb-NO" sz="2800"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nor/>
                          </m:rPr>
                          <a:rPr lang="nb-NO" sz="28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nb-NO" sz="2800" b="0" i="0" smtClean="0">
                            <a:latin typeface="Cambria Math" panose="02040503050406030204" pitchFamily="18" charset="0"/>
                          </a:rPr>
                          <m:t>rf</m:t>
                        </m:r>
                      </m:sup>
                    </m:sSubSup>
                    <m:d>
                      <m:dPr>
                        <m:ctrlPr>
                          <a:rPr 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/>
                  <a:t> is “</a:t>
                </a:r>
                <a:r>
                  <a:rPr lang="en-US" sz="2800" i="1" dirty="0"/>
                  <a:t>small</a:t>
                </a:r>
                <a:r>
                  <a:rPr lang="en-US" sz="2800" dirty="0"/>
                  <a:t>” </a:t>
                </a:r>
                <a:endParaRPr lang="en-US" sz="2800" dirty="0" smtClean="0"/>
              </a:p>
              <a:p>
                <a:r>
                  <a:rPr lang="en-US" sz="2800" dirty="0" smtClean="0"/>
                  <a:t>for </a:t>
                </a:r>
                <a:r>
                  <a:rPr lang="en-US" sz="2800" dirty="0"/>
                  <a:t>all </a:t>
                </a:r>
                <a:r>
                  <a:rPr lang="en-US" sz="2800" dirty="0" smtClean="0"/>
                  <a:t>“</a:t>
                </a:r>
                <a:r>
                  <a:rPr lang="en-US" sz="2800" i="1" dirty="0" smtClean="0"/>
                  <a:t>practical</a:t>
                </a:r>
                <a:r>
                  <a:rPr lang="en-US" sz="2800" dirty="0" smtClean="0"/>
                  <a:t>” </a:t>
                </a:r>
                <a14:m>
                  <m:oMath xmlns:m="http://schemas.openxmlformats.org/officeDocument/2006/math">
                    <m:r>
                      <a:rPr lang="nb-NO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4462" y="1772530"/>
                <a:ext cx="5550713" cy="2913112"/>
              </a:xfrm>
              <a:prstGeom prst="wedgeEllipseCallout">
                <a:avLst>
                  <a:gd name="adj1" fmla="val -35371"/>
                  <a:gd name="adj2" fmla="val 66871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1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"advantage"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</a:t>
                </a:r>
                <a:r>
                  <a:rPr lang="en-US" b="1" dirty="0"/>
                  <a:t>secure </a:t>
                </a:r>
                <a:r>
                  <a:rPr lang="en-US" dirty="0"/>
                  <a:t>PRF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"</a:t>
                </a:r>
                <a:r>
                  <a:rPr lang="en-US" i="1" dirty="0"/>
                  <a:t>small" </a:t>
                </a:r>
                <a:r>
                  <a:rPr lang="en-US" dirty="0"/>
                  <a:t>for </a:t>
                </a:r>
                <a:r>
                  <a:rPr lang="en-US" i="1" dirty="0"/>
                  <a:t>all</a:t>
                </a:r>
                <a:r>
                  <a:rPr lang="en-US" dirty="0"/>
                  <a:t> adversaries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use a "</a:t>
                </a:r>
                <a:r>
                  <a:rPr lang="en-US" i="1" dirty="0"/>
                  <a:t>practical</a:t>
                </a:r>
                <a:r>
                  <a:rPr lang="en-US" dirty="0"/>
                  <a:t>" amount of </a:t>
                </a:r>
                <a:r>
                  <a:rPr lang="en-US" dirty="0" smtClean="0"/>
                  <a:t>resources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Advantage depends on the adversary's: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strategy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available resources: running time, number of oracle calls (calls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), memory…</a:t>
                </a:r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does </a:t>
                </a:r>
                <a:r>
                  <a:rPr lang="en-US" i="1" dirty="0" smtClean="0"/>
                  <a:t>small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practical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Example: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80-bit</a:t>
                </a:r>
                <a:r>
                  <a:rPr lang="en-US" dirty="0" smtClean="0"/>
                  <a:t> security: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474663" lvl="1" indent="0"/>
                <a:r>
                  <a:rPr lang="en-US" dirty="0"/>
                  <a:t> </a:t>
                </a:r>
                <a:r>
                  <a:rPr lang="en-US" dirty="0" smtClean="0"/>
                  <a:t>  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that makes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oracle calls</a:t>
                </a:r>
              </a:p>
              <a:p>
                <a:pPr marL="474663" lvl="1" indent="0"/>
                <a:r>
                  <a:rPr lang="en-US" dirty="0" smtClean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Example: </a:t>
                </a:r>
                <a:r>
                  <a:rPr lang="en-US" dirty="0" smtClean="0"/>
                  <a:t>a PRF is insecure if we can come up with an adversary having good advantage and not using too many resources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r="-766" b="-1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130127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130127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05635" y="6364478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1⋅1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2                                                      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35" y="6364478"/>
                <a:ext cx="72868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7159762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7159762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05635" y="6364167"/>
                <a:ext cx="82862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1⋅1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2                                                         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35" y="6364167"/>
                <a:ext cx="82862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1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1⋅1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3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1⋅1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9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1⋅1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5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1⋅1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2                                                           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77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81" y="5922704"/>
                <a:ext cx="72868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1 −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2=1−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50" y="6364478"/>
                <a:ext cx="82862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15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defined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not a secure PRF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005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6902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386021"/>
                  </p:ext>
                </p:extLst>
              </p:nvPr>
            </p:nvGraphicFramePr>
            <p:xfrm>
              <a:off x="8483073" y="1697648"/>
              <a:ext cx="3277556" cy="2633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556"/>
                  </a:tblGrid>
                  <a:tr h="500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1220" r="-371" b="-441463"/>
                          </a:stretch>
                        </a:blipFill>
                      </a:tcPr>
                    </a:tc>
                  </a:tr>
                  <a:tr h="2132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6" t="-23647" r="-371" b="-31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prf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3" y="4933139"/>
                <a:ext cx="2420983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04" y="5000882"/>
                <a:ext cx="15633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52556" y="5007704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56" y="5007704"/>
                <a:ext cx="703550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3392" y="5928493"/>
                <a:ext cx="4607352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  <m:t>𝐄𝐱𝐩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prf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28493"/>
                <a:ext cx="4607352" cy="5048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56498" y="5996236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=1\2 −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98" y="5996236"/>
                <a:ext cx="703550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Choose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arbitraritly </a:t>
                          </a:r>
                        </a:p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Query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̃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else,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308638"/>
                  </p:ext>
                </p:extLst>
              </p:nvPr>
            </p:nvGraphicFramePr>
            <p:xfrm>
              <a:off x="1549997" y="2535848"/>
              <a:ext cx="4439323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9323"/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37" t="-1351" r="-274" b="-413514"/>
                          </a:stretch>
                        </a:blipFill>
                      </a:tcPr>
                    </a:tc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37" t="-24671" r="-274" b="-6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54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schemes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5449452" y="2983345"/>
                <a:ext cx="1422400" cy="123767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4800" b="1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9452" y="2983345"/>
                <a:ext cx="1422400" cy="1237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4992252" y="1408692"/>
            <a:ext cx="2336800" cy="5541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Plaintext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489197" y="3325090"/>
            <a:ext cx="1787237" cy="554182"/>
          </a:xfrm>
          <a:prstGeom prst="roundRect">
            <a:avLst/>
          </a:prstGeom>
          <a:solidFill>
            <a:srgbClr val="FEE9E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Key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992252" y="5241488"/>
            <a:ext cx="2336800" cy="5541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Ciphertext</a:t>
            </a:r>
            <a:endParaRPr lang="en-US" sz="2400" b="1" dirty="0"/>
          </a:p>
        </p:txBody>
      </p:sp>
      <p:cxnSp>
        <p:nvCxnSpPr>
          <p:cNvPr id="11" name="Straight Arrow Connector 10"/>
          <p:cNvCxnSpPr>
            <a:stCxn id="7" idx="2"/>
            <a:endCxn id="4" idx="0"/>
          </p:cNvCxnSpPr>
          <p:nvPr/>
        </p:nvCxnSpPr>
        <p:spPr bwMode="auto">
          <a:xfrm>
            <a:off x="6160652" y="1962874"/>
            <a:ext cx="0" cy="10204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4" idx="2"/>
            <a:endCxn id="9" idx="0"/>
          </p:cNvCxnSpPr>
          <p:nvPr/>
        </p:nvCxnSpPr>
        <p:spPr bwMode="auto">
          <a:xfrm>
            <a:off x="6160652" y="4221018"/>
            <a:ext cx="0" cy="1020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8" idx="3"/>
            <a:endCxn id="4" idx="1"/>
          </p:cNvCxnSpPr>
          <p:nvPr/>
        </p:nvCxnSpPr>
        <p:spPr bwMode="auto">
          <a:xfrm>
            <a:off x="4276434" y="3602181"/>
            <a:ext cx="117301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70285" y="1365021"/>
                <a:ext cx="6560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3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285" y="1365021"/>
                <a:ext cx="65601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90976" y="3311425"/>
                <a:ext cx="5486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76" y="3311425"/>
                <a:ext cx="54861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90484" y="5241672"/>
                <a:ext cx="4202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36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484" y="5241672"/>
                <a:ext cx="42024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PRP security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617858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671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34431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617858"/>
                  </p:ext>
                </p:extLst>
              </p:nvPr>
            </p:nvGraphicFramePr>
            <p:xfrm>
              <a:off x="1163783" y="1164248"/>
              <a:ext cx="4141585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/>
                  </a:tblGrid>
                  <a:tr h="622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980" r="-294" b="-486275"/>
                          </a:stretch>
                        </a:blipFill>
                      </a:tcPr>
                    </a:tc>
                  </a:tr>
                  <a:tr h="2898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21593" r="-294" b="-39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25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PRP security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852514"/>
                  </p:ext>
                </p:extLst>
              </p:nvPr>
            </p:nvGraphicFramePr>
            <p:xfrm>
              <a:off x="1163783" y="1164248"/>
              <a:ext cx="4141585" cy="3521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5671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800" b="0" i="0" strike="sngStrik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  <m:r>
                                      <a:rPr lang="nb-NO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8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prp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34431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200" b="0" i="0" strike="sngStrike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trike="sngStrike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2200" b="0" i="1" strike="sngStrike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200" b="0" i="1" strike="sngStrike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  <m:r>
                                <a:rPr lang="nb-NO" sz="2200" b="0" i="1" strike="noStrike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nb-NO" sz="2200" b="0" i="0" strike="noStrik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Perm</m:t>
                              </m:r>
                              <m:r>
                                <a:rPr lang="nb-NO" sz="2200" b="0" i="0" strike="noStrik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2200" b="0" i="1" strike="noStrik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2200" b="0" i="0" strike="noStrik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nb-NO" sz="2200" b="0" i="1" strike="noStrike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endParaRPr lang="nb-NO" sz="2200" b="0" i="0" strike="noStrike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852514"/>
                  </p:ext>
                </p:extLst>
              </p:nvPr>
            </p:nvGraphicFramePr>
            <p:xfrm>
              <a:off x="1163783" y="1164248"/>
              <a:ext cx="4141585" cy="3521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/>
                  </a:tblGrid>
                  <a:tr h="622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980" r="-294" b="-486275"/>
                          </a:stretch>
                        </a:blipFill>
                      </a:tcPr>
                    </a:tc>
                  </a:tr>
                  <a:tr h="28988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21593" r="-294" b="-39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163783" y="5151445"/>
                <a:ext cx="8762337" cy="157041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Definition: </a:t>
                </a:r>
                <a:r>
                  <a:rPr lang="nb-NO" sz="2400" dirty="0" smtClean="0"/>
                  <a:t>The </a:t>
                </a:r>
                <a:r>
                  <a:rPr lang="nb-NO" sz="2400" b="1" dirty="0" smtClean="0"/>
                  <a:t>PRP-advantage </a:t>
                </a:r>
                <a:r>
                  <a:rPr lang="nb-NO" sz="2400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b="1" i="1">
                                          <a:latin typeface="Cambria Math" panose="02040503050406030204" pitchFamily="18" charset="0"/>
                                        </a:rPr>
                                        <m:t>𝐄𝐱𝐩</m:t>
                                      </m:r>
                                    </m:e>
                                    <m:sub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40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4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783" y="5151445"/>
                <a:ext cx="8762337" cy="1570413"/>
              </a:xfrm>
              <a:prstGeom prst="roundRect">
                <a:avLst/>
              </a:prstGeom>
              <a:blipFill rotWithShape="0">
                <a:blip r:embed="rId3"/>
                <a:stretch>
                  <a:fillRect l="-69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376756"/>
                  </p:ext>
                </p:extLst>
              </p:nvPr>
            </p:nvGraphicFramePr>
            <p:xfrm>
              <a:off x="7268638" y="1164248"/>
              <a:ext cx="4234181" cy="3788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3418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869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  <m:r>
                                  <a:rPr lang="nb-NO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04407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0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lit/>
                                      </m:r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2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200" b="0" i="0" smtClean="0">
                                    <a:latin typeface="Cambria Math" panose="02040503050406030204" pitchFamily="18" charset="0"/>
                                  </a:rPr>
                                  <m:t>LookUp</m:t>
                                </m:r>
                                <m:d>
                                  <m:dPr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220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2200" b="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2200" dirty="0" smtClean="0"/>
                            <a:t>---------------------------------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b-NO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2200" b="0" i="0" smtClean="0">
                                    <a:latin typeface="Cambria Math" panose="02040503050406030204" pitchFamily="18" charset="0"/>
                                  </a:rPr>
                                  <m:t>undefined</m:t>
                                </m:r>
                                <m:r>
                                  <a:rPr lang="nb-NO" sz="22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  <m:r>
                                  <a:rPr lang="nb-NO" sz="2200" b="1" i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nb-NO" sz="2200" b="1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2200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en-US" sz="2200" dirty="0" smtClean="0"/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lang="nb-NO" sz="2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0" dirty="0" smtClean="0"/>
                            <a:t>  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376756"/>
                  </p:ext>
                </p:extLst>
              </p:nvPr>
            </p:nvGraphicFramePr>
            <p:xfrm>
              <a:off x="7268638" y="1164248"/>
              <a:ext cx="4234181" cy="3830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34181"/>
                  </a:tblGrid>
                  <a:tr h="570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44" t="-1064" r="-432" b="-572340"/>
                          </a:stretch>
                        </a:blipFill>
                      </a:tcPr>
                    </a:tc>
                  </a:tr>
                  <a:tr h="32600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44" t="-17724" r="-432" b="-3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34680" y="3947371"/>
                <a:ext cx="134863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nb-NO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nb-NO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values</m:t>
                      </m:r>
                    </m:oMath>
                  </m:oMathPara>
                </a14:m>
                <a:endParaRPr lang="en-US" sz="2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680" y="3947371"/>
                <a:ext cx="1348639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06" r="-3604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9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Which security properties should a block cipher satisfy?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I.e., what should the </a:t>
                </a:r>
                <a:r>
                  <a:rPr lang="en-US" b="1" dirty="0" smtClean="0"/>
                  <a:t>security definition</a:t>
                </a:r>
                <a:r>
                  <a:rPr lang="en-US" dirty="0"/>
                  <a:t> </a:t>
                </a:r>
                <a:r>
                  <a:rPr lang="en-US" dirty="0" smtClean="0"/>
                  <a:t>of a block cipher look like?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P1: </a:t>
                </a:r>
                <a:r>
                  <a:rPr lang="en-US" dirty="0"/>
                  <a:t>Should be hard to </a:t>
                </a:r>
                <a:r>
                  <a:rPr lang="en-US" dirty="0" smtClean="0"/>
                  <a:t>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P2: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P3</a:t>
                </a:r>
                <a:r>
                  <a:rPr lang="en-US" b="1" dirty="0"/>
                  <a:t>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P4: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P5:</a:t>
                </a:r>
                <a:r>
                  <a:rPr lang="en-US" dirty="0" smtClean="0"/>
                  <a:t> Should be hard to learn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strike="sngStrike" dirty="0" smtClean="0">
                    <a:effectLst/>
                  </a:rPr>
                  <a:t>P6: </a:t>
                </a:r>
                <a:r>
                  <a:rPr lang="en-US" strike="sngStrike" dirty="0" smtClean="0">
                    <a:effectLst/>
                  </a:rPr>
                  <a:t>Should be hard to detect </a:t>
                </a:r>
                <a:r>
                  <a:rPr lang="en-US" i="1" strike="sngStrike" dirty="0" smtClean="0">
                    <a:effectLst/>
                  </a:rPr>
                  <a:t>repetitions </a:t>
                </a:r>
                <a:r>
                  <a:rPr lang="en-US" strike="sngStrike" dirty="0" smtClean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trike="sngStrike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trike="sngStrike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trike="sngStrike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trike="sngStrike" dirty="0" smtClean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 strike="sngStrike">
                        <a:effectLst/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 strike="sngStrike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 strike="sngStrike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 smtClean="0">
                    <a:effectLst/>
                  </a:rPr>
                  <a:t>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Impossible</a:t>
                </a:r>
                <a:r>
                  <a:rPr lang="en-US" b="1" dirty="0">
                    <a:solidFill>
                      <a:srgbClr val="FF0000"/>
                    </a:solidFill>
                  </a:rPr>
                  <a:t>!</a:t>
                </a:r>
                <a:endParaRPr lang="en-US" strike="sngStrike" dirty="0" smtClean="0">
                  <a:effectLst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P7: </a:t>
                </a:r>
                <a:r>
                  <a:rPr lang="en-US" dirty="0" smtClean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760173" y="3094182"/>
            <a:ext cx="2162896" cy="1710293"/>
            <a:chOff x="9698181" y="3094182"/>
            <a:chExt cx="2162894" cy="2105891"/>
          </a:xfrm>
        </p:grpSpPr>
        <p:sp>
          <p:nvSpPr>
            <p:cNvPr id="7" name="Right Brace 6"/>
            <p:cNvSpPr/>
            <p:nvPr/>
          </p:nvSpPr>
          <p:spPr bwMode="auto">
            <a:xfrm>
              <a:off x="9698181" y="3094182"/>
              <a:ext cx="335677" cy="2105891"/>
            </a:xfrm>
            <a:prstGeom prst="rightBrace">
              <a:avLst>
                <a:gd name="adj1" fmla="val 93395"/>
                <a:gd name="adj2" fmla="val 48241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33859" y="3765537"/>
              <a:ext cx="1827216" cy="871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Not good enough!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0846" y="2247559"/>
                <a:ext cx="7474002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8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400" dirty="0" smtClean="0"/>
                  <a:t>is PRF/PRP secure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400" dirty="0" smtClean="0"/>
                  <a:t>has properties P1 – P5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6" y="2247559"/>
                <a:ext cx="7474002" cy="523220"/>
              </a:xfrm>
              <a:prstGeom prst="rect">
                <a:avLst/>
              </a:prstGeom>
              <a:blipFill rotWithShape="0">
                <a:blip r:embed="rId4"/>
                <a:stretch>
                  <a:fillRect b="-22727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orizontal Scroll 9"/>
              <p:cNvSpPr/>
              <p:nvPr/>
            </p:nvSpPr>
            <p:spPr bwMode="auto">
              <a:xfrm rot="16200000">
                <a:off x="8424157" y="487393"/>
                <a:ext cx="3343386" cy="3051257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2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200" b="1" dirty="0" smtClean="0"/>
                  <a:t> </a:t>
                </a:r>
                <a:r>
                  <a:rPr lang="en-US" sz="2200" b="1" u="sng" dirty="0" smtClean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nb-NO" sz="2200" b="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200" b="1" dirty="0" smtClean="0"/>
                  <a:t>  </a:t>
                </a:r>
                <a:r>
                  <a:rPr lang="en-US" sz="2200" dirty="0" smtClean="0"/>
                  <a:t>is </a:t>
                </a:r>
                <a:r>
                  <a:rPr lang="en-US" sz="2200" i="1" dirty="0" smtClean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b="1" i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nb-NO" sz="2200" b="1" i="1" smtClean="0">
                          <a:latin typeface="Cambria Math" panose="02040503050406030204" pitchFamily="18" charset="0"/>
                        </a:rPr>
                        <m:t>⇐</m:t>
                      </m:r>
                      <m:acc>
                        <m:accPr>
                          <m:chr m:val="̅"/>
                          <m:ctrlPr>
                            <a:rPr lang="nb-NO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r>
                  <a:rPr lang="en-US" sz="2200" b="1" dirty="0" smtClean="0"/>
                  <a:t/>
                </a:r>
                <a:br>
                  <a:rPr lang="en-US" sz="2200" b="1" dirty="0" smtClean="0"/>
                </a:br>
                <a:r>
                  <a:rPr lang="en-US" sz="2200" b="1" dirty="0" smtClean="0"/>
                  <a:t/>
                </a:r>
                <a:br>
                  <a:rPr lang="en-US" sz="2200" b="1" dirty="0" smtClean="0"/>
                </a:br>
                <a:endParaRPr lang="en-US" sz="2200" b="1" dirty="0"/>
              </a:p>
            </p:txBody>
          </p:sp>
        </mc:Choice>
        <mc:Fallback xmlns="">
          <p:sp>
            <p:nvSpPr>
              <p:cNvPr id="10" name="Horizontal Scrol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8424157" y="487393"/>
                <a:ext cx="3343386" cy="3051257"/>
              </a:xfrm>
              <a:prstGeom prst="horizontalScroll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3390" y="5805010"/>
                <a:ext cx="10068055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b="1" i="1" dirty="0" smtClean="0"/>
                  <a:t>not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PRF/PRP secure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400" dirty="0" smtClean="0"/>
                  <a:t>has does </a:t>
                </a:r>
                <a:r>
                  <a:rPr lang="en-US" sz="2400" b="1" i="1" dirty="0" smtClean="0"/>
                  <a:t>not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have properties P1 – P5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0" y="5805010"/>
                <a:ext cx="10068055" cy="523220"/>
              </a:xfrm>
              <a:prstGeom prst="rect">
                <a:avLst/>
              </a:prstGeom>
              <a:blipFill rotWithShape="0">
                <a:blip r:embed="rId6"/>
                <a:stretch>
                  <a:fillRect b="-22727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0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PRP security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PRF security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 bwMode="auto">
              <a:xfrm>
                <a:off x="955964" y="1950720"/>
                <a:ext cx="10418618" cy="35509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(PRP/PRF Switching Lemma)</a:t>
                </a:r>
                <a:r>
                  <a:rPr lang="en-US" sz="2400" b="1" dirty="0" smtClean="0"/>
                  <a:t> </a:t>
                </a:r>
                <a:endParaRPr lang="en-US" sz="2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2400" dirty="0" smtClean="0"/>
                  <a:t>A </a:t>
                </a:r>
                <a:r>
                  <a:rPr lang="nb-NO" sz="2400" dirty="0" smtClean="0"/>
                  <a:t>secure </a:t>
                </a:r>
                <a:r>
                  <a:rPr lang="nb-NO" sz="2400" dirty="0" smtClean="0"/>
                  <a:t>PRP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smtClean="0"/>
                  <a:t>is also a secure PRF. </a:t>
                </a:r>
                <a:endParaRPr lang="nb-NO" sz="24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nb-NO" sz="24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2400" dirty="0" smtClean="0"/>
                  <a:t>In </a:t>
                </a:r>
                <a:r>
                  <a:rPr lang="nb-NO" sz="2400" dirty="0" smtClean="0"/>
                  <a:t>particular, for all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2400" dirty="0" smtClean="0"/>
                  <a:t> making at most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sz="2400" dirty="0" smtClean="0"/>
                  <a:t> oracle queries:</a:t>
                </a:r>
              </a:p>
              <a:p>
                <a:endParaRPr lang="nb-NO" sz="2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4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  <m:d>
                        <m:d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/>
              </a:p>
              <a:p>
                <a:endParaRPr lang="en-US" sz="2400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955964" y="1950720"/>
                <a:ext cx="10418618" cy="355092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r>
              <a:rPr lang="en-US" dirty="0" smtClean="0"/>
              <a:t>Constructing block ciphers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PRPs from PRFs – the </a:t>
            </a:r>
            <a:r>
              <a:rPr lang="en-US" dirty="0" err="1" smtClean="0"/>
              <a:t>Feistel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be a </a:t>
                </a:r>
                <a:r>
                  <a:rPr lang="en-US" b="1" dirty="0" smtClean="0"/>
                  <a:t>PRF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a </a:t>
                </a:r>
                <a:r>
                  <a:rPr lang="en-US" i="1" dirty="0" smtClean="0"/>
                  <a:t>permutation!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Feistel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is</a:t>
                </a:r>
                <a:r>
                  <a:rPr lang="en-US" dirty="0" smtClean="0"/>
                  <a:t> a </a:t>
                </a:r>
                <a:r>
                  <a:rPr lang="en-US" b="1" dirty="0" smtClean="0"/>
                  <a:t>PRP</a:t>
                </a:r>
                <a:br>
                  <a:rPr lang="en-US" b="1" dirty="0" smtClean="0"/>
                </a:br>
                <a:endParaRPr lang="en-US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Called a </a:t>
                </a:r>
                <a:r>
                  <a:rPr lang="en-US" b="1" dirty="0" err="1" smtClean="0"/>
                  <a:t>Feistel</a:t>
                </a:r>
                <a:r>
                  <a:rPr lang="en-US" b="1" dirty="0" smtClean="0"/>
                  <a:t> network/construction</a:t>
                </a:r>
                <a:br>
                  <a:rPr lang="en-US" b="1" dirty="0" smtClean="0"/>
                </a:br>
                <a:endParaRPr lang="en-US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More or less DES:</a:t>
                </a:r>
              </a:p>
              <a:p>
                <a:pPr marL="0" indent="0"/>
                <a:r>
                  <a:rPr lang="en-US" b="0" dirty="0"/>
                  <a:t> </a:t>
                </a: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DES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Feistel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/>
                <a:r>
                  <a:rPr lang="en-US" sz="2000" dirty="0" smtClean="0"/>
                  <a:t> 	(56-bit key is expanded to 16 48-bit </a:t>
                </a:r>
                <a:r>
                  <a:rPr lang="en-US" sz="2000" dirty="0" err="1" smtClean="0"/>
                  <a:t>roundkeys</a:t>
                </a:r>
                <a:r>
                  <a:rPr lang="en-US" sz="2000" dirty="0" smtClean="0"/>
                  <a:t>)</a:t>
                </a:r>
                <a:endParaRPr lang="en-US" sz="2000" dirty="0" smtClean="0"/>
              </a:p>
              <a:p>
                <a:pPr marL="474663" lvl="1" indent="0"/>
                <a:endParaRPr lang="en-US" dirty="0" smtClean="0"/>
              </a:p>
              <a:p>
                <a:pPr marL="474663" lvl="1" indent="0"/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328" y="972074"/>
            <a:ext cx="3343580" cy="55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 security – theory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3392" y="2206167"/>
                <a:ext cx="7166593" cy="276451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Luby</a:t>
                </a:r>
                <a:r>
                  <a:rPr lang="en-US" sz="2400" dirty="0" smtClean="0"/>
                  <a:t> &amp; </a:t>
                </a:r>
                <a:r>
                  <a:rPr lang="en-US" sz="2400" dirty="0" err="1" smtClean="0"/>
                  <a:t>Rackoff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'86)</a:t>
                </a:r>
                <a:r>
                  <a:rPr lang="en-US" sz="24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  <a:p>
                <a:r>
                  <a:rPr lang="en-US" sz="2400" dirty="0"/>
                  <a:t>I</a:t>
                </a:r>
                <a:r>
                  <a:rPr lang="en-US" sz="2400" dirty="0" smtClean="0"/>
                  <a:t>f </a:t>
                </a:r>
                <a14:m>
                  <m:oMath xmlns:m="http://schemas.openxmlformats.org/officeDocument/2006/math">
                    <m:r>
                      <a:rPr lang="nb-NO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24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4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a </a:t>
                </a:r>
                <a:r>
                  <a:rPr lang="en-US" sz="2400" b="1" dirty="0" smtClean="0"/>
                  <a:t>secure</a:t>
                </a:r>
                <a:r>
                  <a:rPr lang="en-US" sz="2400" dirty="0" smtClean="0"/>
                  <a:t> PRF</a:t>
                </a:r>
              </a:p>
              <a:p>
                <a:endParaRPr lang="en-US" sz="2400" dirty="0" smtClean="0"/>
              </a:p>
              <a:p>
                <a:r>
                  <a:rPr lang="nb-NO" sz="2400" b="0" dirty="0" smtClean="0"/>
                  <a:t>  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 3-round </a:t>
                </a:r>
                <a:r>
                  <a:rPr lang="en-US" sz="2400" dirty="0" err="1" smtClean="0"/>
                  <a:t>Feistel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is a </a:t>
                </a:r>
                <a:r>
                  <a:rPr lang="en-US" sz="2400" b="1" dirty="0" smtClean="0"/>
                  <a:t>secure </a:t>
                </a:r>
                <a:r>
                  <a:rPr lang="en-US" sz="2400" dirty="0" smtClean="0"/>
                  <a:t>PRP </a:t>
                </a:r>
                <a:endParaRPr lang="en-US" sz="2400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2206167"/>
                <a:ext cx="7166593" cy="276451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963328" y="4280598"/>
            <a:ext cx="3343580" cy="1084595"/>
            <a:chOff x="7963328" y="4245431"/>
            <a:chExt cx="3343580" cy="1084595"/>
          </a:xfrm>
        </p:grpSpPr>
        <p:pic>
          <p:nvPicPr>
            <p:cNvPr id="7" name="Content Placeholder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53"/>
            <a:stretch/>
          </p:blipFill>
          <p:spPr bwMode="auto">
            <a:xfrm>
              <a:off x="7963328" y="4245431"/>
              <a:ext cx="3343580" cy="1084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8424863" y="4818281"/>
              <a:ext cx="123825" cy="176213"/>
            </a:xfrm>
            <a:prstGeom prst="rect">
              <a:avLst/>
            </a:prstGeom>
            <a:solidFill>
              <a:srgbClr val="CCCC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939463" y="4818281"/>
              <a:ext cx="123825" cy="176213"/>
            </a:xfrm>
            <a:prstGeom prst="rect">
              <a:avLst/>
            </a:prstGeom>
            <a:solidFill>
              <a:srgbClr val="CCCC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90595" y="4755595"/>
                  <a:ext cx="192360" cy="276999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>
                              <a:glow rad="635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0595" y="4755595"/>
                  <a:ext cx="19236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625" t="-4444" r="-37500" b="-20000"/>
                  </a:stretch>
                </a:blipFill>
                <a:effectLst>
                  <a:softEdge rad="3175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905195" y="4755594"/>
                  <a:ext cx="1923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5195" y="4755594"/>
                  <a:ext cx="19236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9032" r="-25806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14"/>
          <a:stretch/>
        </p:blipFill>
        <p:spPr bwMode="auto">
          <a:xfrm>
            <a:off x="7963328" y="972074"/>
            <a:ext cx="3343580" cy="330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Standard (DES)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1972 – NIST calls for a block cipher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1974 – Horst </a:t>
            </a:r>
            <a:r>
              <a:rPr lang="en-US" dirty="0" err="1"/>
              <a:t>Feistel</a:t>
            </a:r>
            <a:r>
              <a:rPr lang="en-US" dirty="0"/>
              <a:t> at IBM designs </a:t>
            </a:r>
            <a:r>
              <a:rPr lang="en-US" i="1" dirty="0" smtClean="0"/>
              <a:t>Lucifer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Key-length: 128 bits; block-length: 128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Lucifer evolves into </a:t>
            </a:r>
            <a:r>
              <a:rPr lang="en-US" i="1" dirty="0"/>
              <a:t>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Input from the NSA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Key-length: 56 bits; block-length: 64 </a:t>
            </a:r>
            <a:r>
              <a:rPr lang="en-US" dirty="0" smtClean="0"/>
              <a:t>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#Rounds:</a:t>
            </a:r>
            <a:r>
              <a:rPr lang="en-US" sz="2400" dirty="0" smtClean="0"/>
              <a:t> </a:t>
            </a:r>
            <a:r>
              <a:rPr lang="en-US" dirty="0" smtClean="0"/>
              <a:t>16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1976 – Lucifer (now DES) is standardized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Widely implemented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1997 – Broken by exhaustive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2001 – Replaced by AES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4" descr="de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82" y="1168771"/>
            <a:ext cx="3759564" cy="53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2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designing 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Shannon, “Communication Theory of Secrecy Systems”(1949</a:t>
            </a:r>
            <a:r>
              <a:rPr lang="en-US" dirty="0" smtClean="0"/>
              <a:t>):</a:t>
            </a:r>
            <a:endParaRPr lang="en-US" dirty="0"/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Diffusion</a:t>
            </a:r>
            <a:r>
              <a:rPr lang="en-US" sz="2400" dirty="0"/>
              <a:t>: plaintext spread over large parts of the </a:t>
            </a:r>
            <a:r>
              <a:rPr lang="en-US" sz="2400" dirty="0" err="1" smtClean="0"/>
              <a:t>ciphertext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Confusion</a:t>
            </a:r>
            <a:r>
              <a:rPr lang="en-US" sz="2400" dirty="0"/>
              <a:t>: a complex relation between plaintext, key and </a:t>
            </a:r>
            <a:r>
              <a:rPr lang="en-US" sz="2400" dirty="0" err="1" smtClean="0"/>
              <a:t>ciphertext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411419" y="3446586"/>
            <a:ext cx="5040308" cy="2760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16-round </a:t>
            </a:r>
            <a:r>
              <a:rPr lang="en-US" sz="2400" b="1" dirty="0" err="1" smtClean="0"/>
              <a:t>Feistel</a:t>
            </a:r>
            <a:r>
              <a:rPr lang="en-US" sz="2400" b="1" dirty="0" smtClean="0"/>
              <a:t> network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8451727" y="4585284"/>
            <a:ext cx="4285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778075" y="4552329"/>
            <a:ext cx="6333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9218" y="2578140"/>
                <a:ext cx="4143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18" y="2578140"/>
                <a:ext cx="41434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827682" y="2578140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682" y="2578140"/>
                <a:ext cx="32996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apezoid 34"/>
          <p:cNvSpPr/>
          <p:nvPr/>
        </p:nvSpPr>
        <p:spPr bwMode="auto">
          <a:xfrm>
            <a:off x="3763106" y="1926099"/>
            <a:ext cx="4379182" cy="696728"/>
          </a:xfrm>
          <a:prstGeom prst="trapezoid">
            <a:avLst>
              <a:gd name="adj" fmla="val 141393"/>
            </a:avLst>
          </a:prstGeom>
          <a:solidFill>
            <a:srgbClr val="FEE9E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Key expansion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3976455" y="26402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6455" y="2640247"/>
                <a:ext cx="644475" cy="5075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326788" y="26402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6788" y="2640247"/>
                <a:ext cx="644475" cy="507568"/>
              </a:xfrm>
              <a:prstGeom prst="roundRect">
                <a:avLst/>
              </a:prstGeom>
              <a:blipFill rotWithShape="0">
                <a:blip r:embed="rId6"/>
                <a:stretch>
                  <a:fillRect l="-90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46102" y="959439"/>
                <a:ext cx="413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02" y="959439"/>
                <a:ext cx="41319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2"/>
            <a:endCxn id="35" idx="0"/>
          </p:cNvCxnSpPr>
          <p:nvPr/>
        </p:nvCxnSpPr>
        <p:spPr bwMode="auto">
          <a:xfrm>
            <a:off x="5952697" y="1451882"/>
            <a:ext cx="0" cy="4742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Connector 8"/>
              <p:cNvSpPr/>
              <p:nvPr/>
            </p:nvSpPr>
            <p:spPr bwMode="auto">
              <a:xfrm>
                <a:off x="2063747" y="4066092"/>
                <a:ext cx="990274" cy="972474"/>
              </a:xfrm>
              <a:prstGeom prst="flowChartConnec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𝐼𝑃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Flowchart: Connecto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747" y="4066092"/>
                <a:ext cx="990274" cy="972474"/>
              </a:xfrm>
              <a:prstGeom prst="flowChartConnector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Flowchart: Connector 38"/>
              <p:cNvSpPr/>
              <p:nvPr/>
            </p:nvSpPr>
            <p:spPr bwMode="auto">
              <a:xfrm>
                <a:off x="8915826" y="4066092"/>
                <a:ext cx="1027044" cy="972474"/>
              </a:xfrm>
              <a:prstGeom prst="flowChartConnec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Flowchart: Connector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5826" y="4066092"/>
                <a:ext cx="1027044" cy="972474"/>
              </a:xfrm>
              <a:prstGeom prst="flowChartConnector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 bwMode="auto">
          <a:xfrm>
            <a:off x="726525" y="3171937"/>
            <a:ext cx="680579" cy="276078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64 bits </a:t>
            </a:r>
            <a:endParaRPr lang="en-US" sz="2400" b="1" dirty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10659069" y="3171937"/>
            <a:ext cx="680579" cy="276078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64 bits </a:t>
            </a:r>
            <a:endParaRPr lang="en-US" sz="2400" b="1" dirty="0"/>
          </a:p>
        </p:txBody>
      </p:sp>
      <p:cxnSp>
        <p:nvCxnSpPr>
          <p:cNvPr id="43" name="Straight Arrow Connector 42"/>
          <p:cNvCxnSpPr>
            <a:stCxn id="39" idx="6"/>
            <a:endCxn id="41" idx="1"/>
          </p:cNvCxnSpPr>
          <p:nvPr/>
        </p:nvCxnSpPr>
        <p:spPr bwMode="auto">
          <a:xfrm>
            <a:off x="9942870" y="4552329"/>
            <a:ext cx="7161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40" idx="3"/>
            <a:endCxn id="9" idx="2"/>
          </p:cNvCxnSpPr>
          <p:nvPr/>
        </p:nvCxnSpPr>
        <p:spPr bwMode="auto">
          <a:xfrm>
            <a:off x="1407104" y="4552329"/>
            <a:ext cx="65664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971263" y="1310555"/>
                <a:ext cx="3942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63" y="1310555"/>
                <a:ext cx="3942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3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stCxn id="36" idx="2"/>
          </p:cNvCxnSpPr>
          <p:nvPr/>
        </p:nvCxnSpPr>
        <p:spPr bwMode="auto">
          <a:xfrm>
            <a:off x="4298693" y="3147815"/>
            <a:ext cx="322237" cy="12417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stCxn id="50" idx="2"/>
          </p:cNvCxnSpPr>
          <p:nvPr/>
        </p:nvCxnSpPr>
        <p:spPr bwMode="auto">
          <a:xfrm flipH="1">
            <a:off x="7445243" y="3147815"/>
            <a:ext cx="203783" cy="14045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643707" y="3768670"/>
            <a:ext cx="162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608204" y="2477143"/>
            <a:ext cx="162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4265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5449452" y="2983345"/>
                <a:ext cx="1422400" cy="123767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4800" b="1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9452" y="2983345"/>
                <a:ext cx="1422400" cy="1237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4992252" y="1408692"/>
            <a:ext cx="2336800" cy="5541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Plaintext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489197" y="3325090"/>
            <a:ext cx="1787237" cy="554182"/>
          </a:xfrm>
          <a:prstGeom prst="roundRect">
            <a:avLst/>
          </a:prstGeom>
          <a:solidFill>
            <a:srgbClr val="FEE9E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Key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992252" y="5241488"/>
            <a:ext cx="2336800" cy="5541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Ciphertext</a:t>
            </a:r>
            <a:endParaRPr lang="en-US" sz="2400" b="1" dirty="0"/>
          </a:p>
        </p:txBody>
      </p:sp>
      <p:cxnSp>
        <p:nvCxnSpPr>
          <p:cNvPr id="11" name="Straight Arrow Connector 10"/>
          <p:cNvCxnSpPr>
            <a:stCxn id="7" idx="2"/>
            <a:endCxn id="4" idx="0"/>
          </p:cNvCxnSpPr>
          <p:nvPr/>
        </p:nvCxnSpPr>
        <p:spPr bwMode="auto">
          <a:xfrm>
            <a:off x="6160652" y="1962874"/>
            <a:ext cx="0" cy="10204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4" idx="2"/>
            <a:endCxn id="9" idx="0"/>
          </p:cNvCxnSpPr>
          <p:nvPr/>
        </p:nvCxnSpPr>
        <p:spPr bwMode="auto">
          <a:xfrm>
            <a:off x="6160652" y="4221018"/>
            <a:ext cx="0" cy="1020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8" idx="3"/>
            <a:endCxn id="4" idx="1"/>
          </p:cNvCxnSpPr>
          <p:nvPr/>
        </p:nvCxnSpPr>
        <p:spPr bwMode="auto">
          <a:xfrm>
            <a:off x="4276434" y="3602181"/>
            <a:ext cx="117301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70289" y="1365021"/>
                <a:ext cx="13346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289" y="1365021"/>
                <a:ext cx="133466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4212" y="3306454"/>
                <a:ext cx="1322734" cy="563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12" y="3306454"/>
                <a:ext cx="1322734" cy="563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90488" y="5241672"/>
                <a:ext cx="13346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488" y="5241672"/>
                <a:ext cx="133466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39452" y="1254896"/>
            <a:ext cx="3371977" cy="940844"/>
            <a:chOff x="639452" y="1254896"/>
            <a:chExt cx="3371977" cy="940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48329" y="1254896"/>
                  <a:ext cx="33631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=80, 128, 192, 256</m:t>
                        </m:r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329" y="1254896"/>
                  <a:ext cx="3363100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9452" y="1764853"/>
                  <a:ext cx="26368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=64, 128, 256</m:t>
                        </m:r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452" y="1764853"/>
                  <a:ext cx="2636876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914531" y="2246817"/>
            <a:ext cx="1018179" cy="2657271"/>
            <a:chOff x="5471188" y="2246817"/>
            <a:chExt cx="1018179" cy="2657271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5478037" y="2246817"/>
              <a:ext cx="478543" cy="369455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94651" y="2276612"/>
                  <a:ext cx="5947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651" y="2276612"/>
                  <a:ext cx="59471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340" r="-11340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894652" y="4534756"/>
                  <a:ext cx="5947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652" y="4534756"/>
                  <a:ext cx="59471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1340" r="-1134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 bwMode="auto">
            <a:xfrm flipH="1">
              <a:off x="5471188" y="4502578"/>
              <a:ext cx="478543" cy="369455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9351" y="5136829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b="1" dirty="0" smtClean="0"/>
                  <a:t>Examples:</a:t>
                </a:r>
              </a:p>
              <a:p>
                <a:r>
                  <a:rPr lang="en-US" sz="2400" dirty="0" smtClean="0"/>
                  <a:t>  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DES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=56, 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nb-NO" sz="2400" b="0" dirty="0" smtClean="0"/>
              </a:p>
              <a:p>
                <a:r>
                  <a:rPr lang="en-US" sz="2400" dirty="0" smtClean="0"/>
                  <a:t>    AES: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=128, 192, 256, 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1" y="5136829"/>
                <a:ext cx="6096000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50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2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round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7097" y="958566"/>
            <a:ext cx="3343580" cy="55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rapezoid 10"/>
          <p:cNvSpPr/>
          <p:nvPr/>
        </p:nvSpPr>
        <p:spPr bwMode="auto">
          <a:xfrm rot="5400000">
            <a:off x="5372996" y="2504909"/>
            <a:ext cx="5456027" cy="2943228"/>
          </a:xfrm>
          <a:prstGeom prst="trapezoid">
            <a:avLst>
              <a:gd name="adj" fmla="val 86423"/>
            </a:avLst>
          </a:prstGeom>
          <a:solidFill>
            <a:schemeClr val="bg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266092" y="1107831"/>
            <a:ext cx="5961185" cy="5603841"/>
            <a:chOff x="2602523" y="1107831"/>
            <a:chExt cx="5961185" cy="5603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2602523" y="1107831"/>
                  <a:ext cx="5961185" cy="5603841"/>
                </a:xfrm>
                <a:prstGeom prst="round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2523" y="1107831"/>
                  <a:ext cx="5961185" cy="5603841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929" y="1907074"/>
              <a:ext cx="3806064" cy="431227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978769" y="4624754"/>
            <a:ext cx="5591908" cy="1617267"/>
            <a:chOff x="5978769" y="4624754"/>
            <a:chExt cx="5591908" cy="1617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5978769" y="4918377"/>
                  <a:ext cx="5591908" cy="1323644"/>
                </a:xfrm>
                <a:prstGeom prst="roundRect">
                  <a:avLst/>
                </a:prstGeom>
                <a:solidFill>
                  <a:schemeClr val="accent3">
                    <a:lumMod val="95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b="1" dirty="0" smtClean="0"/>
                    <a:t>S-box: </a:t>
                  </a:r>
                  <a:r>
                    <a:rPr lang="en-US" sz="2400" dirty="0" smtClean="0"/>
                    <a:t>function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nb-NO" sz="2400" b="0" dirty="0" smtClean="0"/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 smtClean="0"/>
                    <a:t>Implemented as a look-up table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8769" y="4918377"/>
                  <a:ext cx="5591908" cy="1323644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978769" y="4624754"/>
              <a:ext cx="650628" cy="2936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6686223" y="343767"/>
            <a:ext cx="5074406" cy="3552084"/>
            <a:chOff x="5823710" y="789854"/>
            <a:chExt cx="5074406" cy="355208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836920" y="791308"/>
              <a:ext cx="5061196" cy="355062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710" y="789854"/>
              <a:ext cx="5074406" cy="3552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9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Easy to implement in hardware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as efficient in software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Many design decisions still unclear</a:t>
                </a:r>
                <a:br>
                  <a:rPr lang="en-US" dirty="0" smtClean="0"/>
                </a:b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Design criteria classified for many years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Controversy around NSA influence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Initial S-boxes were changed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Switching to 56-bit keys (from 128 bits) probably to allow NSA to decrypt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Not secure</a:t>
                </a:r>
                <a:r>
                  <a:rPr lang="en-US" dirty="0"/>
                  <a:t> </a:t>
                </a:r>
                <a:r>
                  <a:rPr lang="en-US" dirty="0" smtClean="0"/>
                  <a:t>since key space and block length too small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replacement needed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 b="-5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properties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9A8DB0D-6587-4619-A73B-A3CC9DBC9CA1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90147" y="3341150"/>
            <a:ext cx="9736137" cy="1362075"/>
          </a:xfrm>
        </p:spPr>
        <p:txBody>
          <a:bodyPr/>
          <a:lstStyle/>
          <a:p>
            <a:r>
              <a:rPr lang="en-US" dirty="0" smtClean="0"/>
              <a:t>Advanced Encryption Standard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Substitution-permutation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9A8DB0D-6587-4619-A73B-A3CC9DBC9CA1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68746" y="969024"/>
            <a:ext cx="3409954" cy="5907748"/>
            <a:chOff x="3968746" y="969024"/>
            <a:chExt cx="3409954" cy="59077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746" y="969024"/>
              <a:ext cx="3409954" cy="59077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" t="14123" r="81006" b="80072"/>
            <a:stretch/>
          </p:blipFill>
          <p:spPr>
            <a:xfrm>
              <a:off x="4102100" y="3416974"/>
              <a:ext cx="508000" cy="342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0" t="14431" r="58486" b="80468"/>
            <a:stretch/>
          </p:blipFill>
          <p:spPr>
            <a:xfrm>
              <a:off x="4826858" y="3429674"/>
              <a:ext cx="558371" cy="3014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31" t="14339" r="37244" b="80501"/>
            <a:stretch/>
          </p:blipFill>
          <p:spPr>
            <a:xfrm>
              <a:off x="5614687" y="3416974"/>
              <a:ext cx="495300" cy="3048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6" t="14338" r="16971" b="80288"/>
            <a:stretch/>
          </p:blipFill>
          <p:spPr>
            <a:xfrm>
              <a:off x="6339445" y="3404274"/>
              <a:ext cx="431800" cy="3175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" t="14123" r="81006" b="80072"/>
            <a:stretch/>
          </p:blipFill>
          <p:spPr>
            <a:xfrm>
              <a:off x="4102100" y="4994473"/>
              <a:ext cx="508000" cy="342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0" t="14431" r="58486" b="80468"/>
            <a:stretch/>
          </p:blipFill>
          <p:spPr>
            <a:xfrm>
              <a:off x="4826858" y="5007173"/>
              <a:ext cx="558371" cy="3014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31" t="14339" r="37244" b="80501"/>
            <a:stretch/>
          </p:blipFill>
          <p:spPr>
            <a:xfrm>
              <a:off x="5614687" y="4994473"/>
              <a:ext cx="495300" cy="30480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6" t="14338" r="16971" b="80288"/>
            <a:stretch/>
          </p:blipFill>
          <p:spPr>
            <a:xfrm>
              <a:off x="6377545" y="5007173"/>
              <a:ext cx="431800" cy="31750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5270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7" idx="3"/>
            <a:endCxn id="9" idx="1"/>
          </p:cNvCxnSpPr>
          <p:nvPr/>
        </p:nvCxnSpPr>
        <p:spPr bwMode="auto">
          <a:xfrm flipV="1">
            <a:off x="1054630" y="4391887"/>
            <a:ext cx="23184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531964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129894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732359" y="3243849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8180961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11918"/>
              </p:ext>
            </p:extLst>
          </p:nvPr>
        </p:nvGraphicFramePr>
        <p:xfrm>
          <a:off x="221510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42626" y="3706089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544807" y="3706087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86276" y="3706088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8" idx="3"/>
            <a:endCxn id="41" idx="1"/>
          </p:cNvCxnSpPr>
          <p:nvPr/>
        </p:nvCxnSpPr>
        <p:spPr bwMode="auto">
          <a:xfrm flipV="1">
            <a:off x="3732585" y="4391886"/>
            <a:ext cx="13992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34766" y="4391886"/>
            <a:ext cx="2399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4" idx="3"/>
            <a:endCxn id="40" idx="1"/>
          </p:cNvCxnSpPr>
          <p:nvPr/>
        </p:nvCxnSpPr>
        <p:spPr bwMode="auto">
          <a:xfrm>
            <a:off x="8433220" y="4391886"/>
            <a:ext cx="253056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0" idx="3"/>
            <a:endCxn id="45" idx="1"/>
          </p:cNvCxnSpPr>
          <p:nvPr/>
        </p:nvCxnSpPr>
        <p:spPr bwMode="auto">
          <a:xfrm flipV="1">
            <a:off x="10376235" y="4391885"/>
            <a:ext cx="164614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blipFill rotWithShape="0">
                <a:blip r:embed="rId11"/>
                <a:stretch>
                  <a:fillRect l="-90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807083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66738"/>
              </p:ext>
            </p:extLst>
          </p:nvPr>
        </p:nvGraphicFramePr>
        <p:xfrm>
          <a:off x="11182511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5656" y="3520584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89656" y="3542871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</a:t>
            </a:r>
          </a:p>
        </p:txBody>
      </p:sp>
      <p:cxnSp>
        <p:nvCxnSpPr>
          <p:cNvPr id="63" name="Straight Arrow Connector 62"/>
          <p:cNvCxnSpPr>
            <a:stCxn id="9" idx="3"/>
            <a:endCxn id="8" idx="1"/>
          </p:cNvCxnSpPr>
          <p:nvPr/>
        </p:nvCxnSpPr>
        <p:spPr bwMode="auto">
          <a:xfrm>
            <a:off x="1809055" y="4391887"/>
            <a:ext cx="233571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41" idx="3"/>
            <a:endCxn id="39" idx="1"/>
          </p:cNvCxnSpPr>
          <p:nvPr/>
        </p:nvCxnSpPr>
        <p:spPr bwMode="auto">
          <a:xfrm>
            <a:off x="4395089" y="4391886"/>
            <a:ext cx="149718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61" idx="1"/>
          </p:cNvCxnSpPr>
          <p:nvPr/>
        </p:nvCxnSpPr>
        <p:spPr bwMode="auto">
          <a:xfrm>
            <a:off x="11040663" y="4391884"/>
            <a:ext cx="141848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43" idx="3"/>
          </p:cNvCxnSpPr>
          <p:nvPr/>
        </p:nvCxnSpPr>
        <p:spPr bwMode="auto">
          <a:xfrm flipV="1">
            <a:off x="6997251" y="4391884"/>
            <a:ext cx="16461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endCxn id="44" idx="1"/>
          </p:cNvCxnSpPr>
          <p:nvPr/>
        </p:nvCxnSpPr>
        <p:spPr bwMode="auto">
          <a:xfrm>
            <a:off x="7728535" y="4391884"/>
            <a:ext cx="1821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3200" b="1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77891" y="1211621"/>
            <a:ext cx="412084" cy="9113831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06356" y="6090051"/>
            <a:ext cx="1673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/>
              <a:t>10 rounds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948415" y="1274660"/>
            <a:ext cx="8536430" cy="1492639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oup 126"/>
          <p:cNvGrpSpPr/>
          <p:nvPr/>
        </p:nvGrpSpPr>
        <p:grpSpPr>
          <a:xfrm>
            <a:off x="1221353" y="955403"/>
            <a:ext cx="10860884" cy="1803257"/>
            <a:chOff x="1221353" y="955403"/>
            <a:chExt cx="10860884" cy="1803257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2" y="2367769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39458" y="955403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1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43800" y="1211501"/>
            <a:ext cx="3531788" cy="5298115"/>
            <a:chOff x="7543800" y="1211501"/>
            <a:chExt cx="3531788" cy="5298115"/>
          </a:xfrm>
        </p:grpSpPr>
        <p:pic>
          <p:nvPicPr>
            <p:cNvPr id="5" name="Picture 12" descr="AES-SubBytes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876" y="1211501"/>
              <a:ext cx="3185712" cy="165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s://upload.wikimedia.org/wikipedia/commons/thumb/6/66/AES-ShiftRows.svg/1920px-AES-ShiftRows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101819"/>
              <a:ext cx="3531788" cy="1307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https://upload.wikimedia.org/wikipedia/commons/thumb/7/76/AES-MixColumns.svg/1920px-AES-MixColumns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876" y="4818865"/>
              <a:ext cx="3185712" cy="169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>
            <a:off x="2588726" y="3198089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3392" y="989316"/>
              <a:ext cx="5489083" cy="43205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="" xmlns:a16="http://schemas.microsoft.com/office/drawing/2014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="" xmlns:a16="http://schemas.microsoft.com/office/drawing/2014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SubBytes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ShiftRows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MixColumns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AddRoundKey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959847"/>
                  </p:ext>
                </p:extLst>
              </p:nvPr>
            </p:nvGraphicFramePr>
            <p:xfrm>
              <a:off x="623392" y="989316"/>
              <a:ext cx="5489083" cy="43205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SubBytes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1429" r="-319" b="-9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5690939"/>
                      </a:ext>
                    </a:extLst>
                  </a:tr>
                  <a:tr h="1298893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ShiftRows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33333" r="-319" b="-2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4347897"/>
                      </a:ext>
                    </a:extLst>
                  </a:tr>
                  <a:tr h="1298893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MixColumns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132710" r="-319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547128"/>
                      </a:ext>
                    </a:extLst>
                  </a:tr>
                  <a:tr h="1298893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AddRoundKey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233803" r="-319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53665" y="1551276"/>
                <a:ext cx="4900059" cy="1320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65" y="1551276"/>
                <a:ext cx="4900059" cy="1320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=""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=""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=""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=""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3492" y="2947080"/>
                <a:ext cx="6565557" cy="2253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e>
                              </m:eqAr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                  ⊕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92" y="2947080"/>
                <a:ext cx="6565557" cy="2253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59017" y="545156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="" xmlns:a16="http://schemas.microsoft.com/office/drawing/2014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="" xmlns:a16="http://schemas.microsoft.com/office/drawing/2014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="" xmlns:a16="http://schemas.microsoft.com/office/drawing/2014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="" xmlns:a16="http://schemas.microsoft.com/office/drawing/2014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513607"/>
                  </p:ext>
                </p:extLst>
              </p:nvPr>
            </p:nvGraphicFramePr>
            <p:xfrm>
              <a:off x="959017" y="545156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77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3392" y="989316"/>
              <a:ext cx="5489083" cy="43205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="" xmlns:a16="http://schemas.microsoft.com/office/drawing/2014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="" xmlns:a16="http://schemas.microsoft.com/office/drawing/2014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SubBytes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ShiftRows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MixColumns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AddRoundKey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959847"/>
                  </p:ext>
                </p:extLst>
              </p:nvPr>
            </p:nvGraphicFramePr>
            <p:xfrm>
              <a:off x="623392" y="989316"/>
              <a:ext cx="5489083" cy="43205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SubBytes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1429" r="-319" b="-9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5690939"/>
                      </a:ext>
                    </a:extLst>
                  </a:tr>
                  <a:tr h="1298893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ShiftRows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33333" r="-319" b="-2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4347897"/>
                      </a:ext>
                    </a:extLst>
                  </a:tr>
                  <a:tr h="1298893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MixColumns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132710" r="-319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547128"/>
                      </a:ext>
                    </a:extLst>
                  </a:tr>
                  <a:tr h="1298893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AddRoundKey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089" t="-233803" r="-319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75120" y="1871500"/>
                <a:ext cx="6522720" cy="2339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r>
                  <a:rPr lang="nb-NO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2,</m:t>
                                        </m:r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3,</m:t>
                                        </m:r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0" y="1871500"/>
                <a:ext cx="6522720" cy="23394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=""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=""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=""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=""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59017" y="545156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="" xmlns:a16="http://schemas.microsoft.com/office/drawing/2014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="" xmlns:a16="http://schemas.microsoft.com/office/drawing/2014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="" xmlns:a16="http://schemas.microsoft.com/office/drawing/2014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="" xmlns:a16="http://schemas.microsoft.com/office/drawing/2014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513607"/>
                  </p:ext>
                </p:extLst>
              </p:nvPr>
            </p:nvGraphicFramePr>
            <p:xfrm>
              <a:off x="959017" y="545156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31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AES is reasonably efficient in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T-table implementation very fast </a:t>
            </a:r>
            <a:br>
              <a:rPr lang="en-US" dirty="0" smtClean="0"/>
            </a:br>
            <a:r>
              <a:rPr lang="en-US" dirty="0" smtClean="0"/>
              <a:t>(but not secure!)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Hard to implement fast and constant-time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Intel introduced dedicated AES instructions into their CPUs (AES-NI):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aesenc</a:t>
            </a:r>
            <a:r>
              <a:rPr lang="en-US" dirty="0" smtClean="0"/>
              <a:t>, </a:t>
            </a:r>
            <a:r>
              <a:rPr lang="en-US" b="1" dirty="0" err="1" smtClean="0"/>
              <a:t>aesenclast</a:t>
            </a:r>
            <a:r>
              <a:rPr lang="en-US" dirty="0"/>
              <a:t>:</a:t>
            </a:r>
            <a:r>
              <a:rPr lang="en-US" dirty="0" smtClean="0"/>
              <a:t> do one round of </a:t>
            </a:r>
            <a:r>
              <a:rPr lang="en-US" dirty="0" smtClean="0"/>
              <a:t>AES in one cycle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aeskeygenassist</a:t>
            </a:r>
            <a:r>
              <a:rPr lang="en-US" b="1" dirty="0" smtClean="0"/>
              <a:t>: </a:t>
            </a:r>
            <a:r>
              <a:rPr lang="en-US" dirty="0" smtClean="0"/>
              <a:t>do AES key </a:t>
            </a:r>
            <a:r>
              <a:rPr lang="en-US" dirty="0" smtClean="0"/>
              <a:t>expansion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aesdec</a:t>
            </a:r>
            <a:r>
              <a:rPr lang="en-US" b="1" dirty="0" smtClean="0"/>
              <a:t>, </a:t>
            </a:r>
            <a:r>
              <a:rPr lang="en-US" b="1" dirty="0" err="1" smtClean="0"/>
              <a:t>aesdeclast</a:t>
            </a:r>
            <a:r>
              <a:rPr lang="en-US" b="1" dirty="0" smtClean="0"/>
              <a:t>:</a:t>
            </a:r>
            <a:r>
              <a:rPr lang="en-US" dirty="0" smtClean="0"/>
              <a:t> do one round of AES </a:t>
            </a:r>
            <a:r>
              <a:rPr lang="en-US" dirty="0" smtClean="0"/>
              <a:t>decryption in one cycle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aesimc</a:t>
            </a:r>
            <a:r>
              <a:rPr lang="en-US" b="1" dirty="0" smtClean="0"/>
              <a:t>: </a:t>
            </a:r>
            <a:r>
              <a:rPr lang="en-US" dirty="0" smtClean="0"/>
              <a:t>do AES </a:t>
            </a:r>
            <a:r>
              <a:rPr lang="en-US" dirty="0" err="1" smtClean="0"/>
              <a:t>inverser</a:t>
            </a:r>
            <a:r>
              <a:rPr lang="en-US" dirty="0" smtClean="0"/>
              <a:t> </a:t>
            </a:r>
            <a:r>
              <a:rPr lang="en-US" dirty="0" err="1" smtClean="0"/>
              <a:t>MixColumns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Now standard in all modern CPUs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04693"/>
              </p:ext>
            </p:extLst>
          </p:nvPr>
        </p:nvGraphicFramePr>
        <p:xfrm>
          <a:off x="7841673" y="1274809"/>
          <a:ext cx="3918955" cy="203642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52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6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30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Throughput 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680">
                <a:tc>
                  <a:txBody>
                    <a:bodyPr/>
                    <a:lstStyle/>
                    <a:p>
                      <a:r>
                        <a:rPr lang="en-US" dirty="0" smtClean="0"/>
                        <a:t>AES-128 (in software)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265 </a:t>
                      </a:r>
                      <a:r>
                        <a:rPr lang="en-US" dirty="0" smtClean="0"/>
                        <a:t>MB/s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680">
                <a:tc>
                  <a:txBody>
                    <a:bodyPr/>
                    <a:lstStyle/>
                    <a:p>
                      <a:r>
                        <a:rPr lang="en-US" dirty="0" smtClean="0"/>
                        <a:t>AES-128</a:t>
                      </a:r>
                      <a:r>
                        <a:rPr lang="en-US" baseline="0" dirty="0" smtClean="0"/>
                        <a:t> (w/AES-NI)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3.45 GB/s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2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46313" y="4406901"/>
            <a:ext cx="7772400" cy="1362075"/>
          </a:xfrm>
        </p:spPr>
        <p:txBody>
          <a:bodyPr/>
          <a:lstStyle/>
          <a:p>
            <a:r>
              <a:rPr lang="en-US" dirty="0" smtClean="0"/>
              <a:t>Attacking block ciphers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5" y="3067282"/>
            <a:ext cx="2016224" cy="117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79" y="1051046"/>
            <a:ext cx="3087835" cy="3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906286" y="40660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𝑅𝑛𝑑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6286" y="4066091"/>
                <a:ext cx="1162373" cy="103838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918483" y="40660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𝑅𝑛𝑑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8483" y="4066091"/>
                <a:ext cx="1162373" cy="103838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068659" y="45852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5930680" y="40660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𝑅𝑛𝑑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680" y="4066091"/>
                <a:ext cx="1162373" cy="103838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5" idx="3"/>
            <a:endCxn id="11" idx="1"/>
          </p:cNvCxnSpPr>
          <p:nvPr/>
        </p:nvCxnSpPr>
        <p:spPr bwMode="auto">
          <a:xfrm>
            <a:off x="5080856" y="45852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9230744" y="40660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𝑅𝑛𝑑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0744" y="4066091"/>
                <a:ext cx="1162373" cy="103838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6" idx="1"/>
          </p:cNvCxnSpPr>
          <p:nvPr/>
        </p:nvCxnSpPr>
        <p:spPr bwMode="auto">
          <a:xfrm>
            <a:off x="8601557" y="4585284"/>
            <a:ext cx="6291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1" idx="3"/>
          </p:cNvCxnSpPr>
          <p:nvPr/>
        </p:nvCxnSpPr>
        <p:spPr bwMode="auto">
          <a:xfrm>
            <a:off x="7093053" y="4585284"/>
            <a:ext cx="7301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8315" y="4338626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15" y="4338626"/>
                <a:ext cx="40716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16" idx="3"/>
          </p:cNvCxnSpPr>
          <p:nvPr/>
        </p:nvCxnSpPr>
        <p:spPr bwMode="auto">
          <a:xfrm>
            <a:off x="10393117" y="4585284"/>
            <a:ext cx="8772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4" idx="1"/>
          </p:cNvCxnSpPr>
          <p:nvPr/>
        </p:nvCxnSpPr>
        <p:spPr bwMode="auto">
          <a:xfrm>
            <a:off x="1177866" y="4585284"/>
            <a:ext cx="7284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1254" y="4338625"/>
                <a:ext cx="4143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54" y="4338625"/>
                <a:ext cx="41434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472321" y="4369840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321" y="4369840"/>
                <a:ext cx="32996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apezoid 34"/>
          <p:cNvSpPr/>
          <p:nvPr/>
        </p:nvSpPr>
        <p:spPr bwMode="auto">
          <a:xfrm>
            <a:off x="1906286" y="1989318"/>
            <a:ext cx="8338091" cy="635431"/>
          </a:xfrm>
          <a:prstGeom prst="trapezoid">
            <a:avLst>
              <a:gd name="adj" fmla="val 322048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Key expansion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2165234" y="26402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5234" y="2640247"/>
                <a:ext cx="644475" cy="50756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4177431" y="26402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431" y="2640247"/>
                <a:ext cx="644475" cy="50756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  <a:endCxn id="4" idx="0"/>
          </p:cNvCxnSpPr>
          <p:nvPr/>
        </p:nvCxnSpPr>
        <p:spPr bwMode="auto">
          <a:xfrm>
            <a:off x="2487472" y="31478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  <a:endCxn id="5" idx="0"/>
          </p:cNvCxnSpPr>
          <p:nvPr/>
        </p:nvCxnSpPr>
        <p:spPr bwMode="auto">
          <a:xfrm>
            <a:off x="4499669" y="31478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189627" y="26402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627" y="2640247"/>
                <a:ext cx="644475" cy="50756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  <a:endCxn id="11" idx="0"/>
          </p:cNvCxnSpPr>
          <p:nvPr/>
        </p:nvCxnSpPr>
        <p:spPr bwMode="auto">
          <a:xfrm>
            <a:off x="6511865" y="3147815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9489692" y="26402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9692" y="2640247"/>
                <a:ext cx="644475" cy="50756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  <a:endCxn id="16" idx="0"/>
          </p:cNvCxnSpPr>
          <p:nvPr/>
        </p:nvCxnSpPr>
        <p:spPr bwMode="auto">
          <a:xfrm>
            <a:off x="9811930" y="31478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91264" y="940284"/>
                <a:ext cx="413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264" y="940284"/>
                <a:ext cx="413190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2"/>
            <a:endCxn id="35" idx="0"/>
          </p:cNvCxnSpPr>
          <p:nvPr/>
        </p:nvCxnSpPr>
        <p:spPr bwMode="auto">
          <a:xfrm flipH="1">
            <a:off x="6075332" y="1432727"/>
            <a:ext cx="22527" cy="5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54503" y="5408226"/>
                <a:ext cx="60735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𝑅𝑛𝑑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is called a </a:t>
                </a:r>
                <a:r>
                  <a:rPr lang="en-US" sz="2800" b="1" dirty="0" smtClean="0"/>
                  <a:t>round function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503" y="5408226"/>
                <a:ext cx="6073522" cy="430887"/>
              </a:xfrm>
              <a:prstGeom prst="rect">
                <a:avLst/>
              </a:prstGeom>
              <a:blipFill rotWithShape="0">
                <a:blip r:embed="rId14"/>
                <a:stretch>
                  <a:fillRect t="-25352" r="-2207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152105" y="5899051"/>
                <a:ext cx="50597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 </a:t>
                </a:r>
                <a:r>
                  <a:rPr lang="en-US" sz="2400" b="1" dirty="0" smtClean="0"/>
                  <a:t>DES</a:t>
                </a:r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nb-NO" sz="2400" b="0" dirty="0" smtClean="0"/>
              </a:p>
              <a:p>
                <a:r>
                  <a:rPr lang="en-US" sz="2400" dirty="0" smtClean="0"/>
                  <a:t> </a:t>
                </a:r>
                <a:r>
                  <a:rPr lang="en-US" sz="2400" b="1" dirty="0" smtClean="0"/>
                  <a:t>AES-128/192/256: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105" y="5899051"/>
                <a:ext cx="5059791" cy="830997"/>
              </a:xfrm>
              <a:prstGeom prst="rect">
                <a:avLst/>
              </a:prstGeom>
              <a:blipFill rotWithShape="0">
                <a:blip r:embed="rId15"/>
                <a:stretch>
                  <a:fillRect l="-12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9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block ciphers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Brute force attacks: search through every possible key in key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Generic: works for all block ciphers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 practical for large key spaces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Advanced attacks: try to exploit the concrete details of the block cipher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Differential cryptanalysis ('90, but known by the designers of DES + NSA since mid '70 )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Linear cryptanalysis ('92)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AES designed to resist both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Implementation attacks: vulnerabilities due to implementation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 draw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Cache misses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Block ciphers are very important </a:t>
            </a:r>
            <a:r>
              <a:rPr lang="en-US" b="1" dirty="0" smtClean="0"/>
              <a:t>primitives </a:t>
            </a:r>
            <a:r>
              <a:rPr lang="en-US" dirty="0" smtClean="0"/>
              <a:t>(building blocks) – but they are not encryption schemes!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Correct abstraction: block ciphers = PRPs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Right security notion for PRFs/PRPs: 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indistinguishability from random function/permutation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Concrete block cipher designs: DES and AES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applications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Encryption of messages of 128 bits (block length)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However: </a:t>
            </a:r>
            <a:r>
              <a:rPr lang="en-US" dirty="0" smtClean="0"/>
              <a:t>we usually want to encrypt messages of </a:t>
            </a:r>
            <a:r>
              <a:rPr lang="en-US" i="1" dirty="0" smtClean="0"/>
              <a:t>arbitrary</a:t>
            </a:r>
            <a:r>
              <a:rPr lang="en-US" dirty="0" smtClean="0"/>
              <a:t> length!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Splitting the message into multiple 128 bit blocks (like above) is </a:t>
            </a:r>
            <a:r>
              <a:rPr lang="en-US" b="1" dirty="0" smtClean="0"/>
              <a:t>not secure!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Need to use them in a proper </a:t>
            </a:r>
            <a:r>
              <a:rPr lang="en-US" b="1" dirty="0" smtClean="0"/>
              <a:t>mode-of-operation </a:t>
            </a:r>
            <a:r>
              <a:rPr lang="en-US" dirty="0" smtClean="0"/>
              <a:t>(covered later in the course)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Correct viewpoint: block ciphers are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encryption schemes!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Block ciphers are </a:t>
            </a:r>
            <a:r>
              <a:rPr lang="en-US" b="1" dirty="0" smtClean="0"/>
              <a:t>primitives</a:t>
            </a:r>
            <a:r>
              <a:rPr lang="en-US" dirty="0"/>
              <a:t> </a:t>
            </a:r>
            <a:r>
              <a:rPr lang="en-US" dirty="0" smtClean="0"/>
              <a:t>used to construct other things 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36512" y="1426692"/>
            <a:ext cx="6255832" cy="2498222"/>
            <a:chOff x="2936512" y="1563852"/>
            <a:chExt cx="6255832" cy="2498222"/>
          </a:xfrm>
        </p:grpSpPr>
        <p:pic>
          <p:nvPicPr>
            <p:cNvPr id="5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8560" y="2030823"/>
              <a:ext cx="864096" cy="160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096" y="2156180"/>
              <a:ext cx="774859" cy="14549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823985" y="1746868"/>
                  <a:ext cx="609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985" y="1746868"/>
                  <a:ext cx="609100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16807" y="2646597"/>
                  <a:ext cx="28083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nb-NO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6807" y="2646597"/>
                  <a:ext cx="280831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36512" y="3661964"/>
                  <a:ext cx="172819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512" y="3661964"/>
                  <a:ext cx="1728191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18134" y="3653302"/>
                  <a:ext cx="1774210" cy="403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lang="nb-NO" sz="20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sz="2000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134" y="3653302"/>
                  <a:ext cx="1774210" cy="403765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 bwMode="auto">
            <a:xfrm>
              <a:off x="4776847" y="2415611"/>
              <a:ext cx="2520280" cy="936104"/>
            </a:xfrm>
            <a:prstGeom prst="rightArrow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8232" y="1563852"/>
                  <a:ext cx="609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800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232" y="1563852"/>
                  <a:ext cx="60910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13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“work horse” of crypto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used to build: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/>
              <a:t>Encryption of arbitrary length messages (including stream ciphers)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Message authentication codes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Authenticated encryption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Hash functions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(Cryptographically secure) pseudorandom </a:t>
            </a:r>
            <a:r>
              <a:rPr lang="en-US" dirty="0" smtClean="0"/>
              <a:t>generators</a:t>
            </a:r>
            <a:endParaRPr lang="en-US" dirty="0"/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Key derivation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46313" y="4785590"/>
            <a:ext cx="7772400" cy="1362075"/>
          </a:xfrm>
        </p:spPr>
        <p:txBody>
          <a:bodyPr/>
          <a:lstStyle/>
          <a:p>
            <a:r>
              <a:rPr lang="en-US" dirty="0" smtClean="0"/>
              <a:t>Defining </a:t>
            </a:r>
            <a:r>
              <a:rPr lang="en-US" dirty="0"/>
              <a:t>b</a:t>
            </a:r>
            <a:r>
              <a:rPr lang="en-US" dirty="0" smtClean="0"/>
              <a:t>lock ciphers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9" y="1242988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23392" y="1195783"/>
                <a:ext cx="10818038" cy="201314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Definition: </a:t>
                </a:r>
                <a:r>
                  <a:rPr lang="en-US" sz="2400" dirty="0" smtClean="0"/>
                  <a:t>A function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b="1" dirty="0" smtClean="0"/>
                  <a:t>permutation </a:t>
                </a:r>
                <a:r>
                  <a:rPr lang="en-US" sz="2400" dirty="0" smtClean="0"/>
                  <a:t>if there exists 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 such that 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783"/>
                <a:ext cx="10818038" cy="20131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1596264" y="3729974"/>
                <a:ext cx="1388607" cy="257786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6264" y="3729974"/>
                <a:ext cx="1388607" cy="257786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4086775" y="3729974"/>
                <a:ext cx="1388607" cy="257786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6775" y="3729974"/>
                <a:ext cx="1388607" cy="257786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V="1">
            <a:off x="2632364" y="4229100"/>
            <a:ext cx="1882486" cy="23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631011" y="4876109"/>
            <a:ext cx="1883839" cy="3923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631011" y="5381699"/>
            <a:ext cx="1883839" cy="3923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631011" y="4726709"/>
            <a:ext cx="1883839" cy="11175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83657" y="3526154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657" y="3526154"/>
                <a:ext cx="7429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797803" y="6335315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Permutation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 bwMode="auto">
              <a:xfrm>
                <a:off x="6580931" y="3701803"/>
                <a:ext cx="1388607" cy="257786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0931" y="3701803"/>
                <a:ext cx="1388607" cy="257786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 bwMode="auto">
              <a:xfrm>
                <a:off x="9071442" y="3701803"/>
                <a:ext cx="1388607" cy="257786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sz="2400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442" y="3701803"/>
                <a:ext cx="1388607" cy="257786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 flipV="1">
            <a:off x="7617031" y="4200929"/>
            <a:ext cx="1882486" cy="23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615678" y="4847938"/>
            <a:ext cx="1883839" cy="3923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615678" y="5353528"/>
            <a:ext cx="1883839" cy="4451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25046" y="3500869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046" y="3500869"/>
                <a:ext cx="7429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508150" y="6304737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 a permutation</a:t>
            </a:r>
            <a:endParaRPr lang="en-US" sz="2000" b="0" dirty="0"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7617031" y="5381699"/>
            <a:ext cx="1882486" cy="5171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14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1_TEK4500-UI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EB81B55-F791-4803-888B-7743A58A759A}" vid="{F26A13B7-FD25-4D65-8304-6D437B4B28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1381</Words>
  <Application>Microsoft Office PowerPoint</Application>
  <PresentationFormat>Widescreen</PresentationFormat>
  <Paragraphs>848</Paragraphs>
  <Slides>51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 Math</vt:lpstr>
      <vt:lpstr>Lucida Handwriting</vt:lpstr>
      <vt:lpstr>Times New Roman</vt:lpstr>
      <vt:lpstr>Wingdings</vt:lpstr>
      <vt:lpstr>TEK4500-UIO</vt:lpstr>
      <vt:lpstr>1_TEK4500-UIO</vt:lpstr>
      <vt:lpstr>Lecture 2 – Block ciphers, PRFs/PRPs,  DES, AES </vt:lpstr>
      <vt:lpstr>Ideal solution: secure channels</vt:lpstr>
      <vt:lpstr>Encryption schemes</vt:lpstr>
      <vt:lpstr>Block ciphers</vt:lpstr>
      <vt:lpstr>Block ciphers</vt:lpstr>
      <vt:lpstr>Block cipher applications (1)</vt:lpstr>
      <vt:lpstr>Block cipher applications (2)</vt:lpstr>
      <vt:lpstr>Defining block ciphers</vt:lpstr>
      <vt:lpstr>Permutations</vt:lpstr>
      <vt:lpstr>Permutations</vt:lpstr>
      <vt:lpstr>Block cipher security</vt:lpstr>
      <vt:lpstr>Block cipher security</vt:lpstr>
      <vt:lpstr>Pseudorandom functions (PRFs) and permutations (PRP)</vt:lpstr>
      <vt:lpstr>Secure PRFs</vt:lpstr>
      <vt:lpstr>Random functions</vt:lpstr>
      <vt:lpstr>Random functions</vt:lpstr>
      <vt:lpstr>Random functions – alternate view</vt:lpstr>
      <vt:lpstr>PRF security definition </vt:lpstr>
      <vt:lpstr>PRF security definition </vt:lpstr>
      <vt:lpstr>PRF security definition </vt:lpstr>
      <vt:lpstr>Understanding "advantage"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PRP security definition </vt:lpstr>
      <vt:lpstr>PRP security definition </vt:lpstr>
      <vt:lpstr>Block cipher security</vt:lpstr>
      <vt:lpstr>PRP security ⟹ PRF security</vt:lpstr>
      <vt:lpstr>Constructing block ciphers</vt:lpstr>
      <vt:lpstr>PRPs from PRFs – the Feistel construction</vt:lpstr>
      <vt:lpstr>Feistel network security – theory </vt:lpstr>
      <vt:lpstr>Data Encryption Standard (DES)</vt:lpstr>
      <vt:lpstr>Principles for designing block ciphers</vt:lpstr>
      <vt:lpstr>DES</vt:lpstr>
      <vt:lpstr>DES round function</vt:lpstr>
      <vt:lpstr>DES properties</vt:lpstr>
      <vt:lpstr>Advanced Encryption Standard </vt:lpstr>
      <vt:lpstr>Substitution-permutation networks</vt:lpstr>
      <vt:lpstr>AES-128</vt:lpstr>
      <vt:lpstr>AES round function</vt:lpstr>
      <vt:lpstr>AES round</vt:lpstr>
      <vt:lpstr>AES round</vt:lpstr>
      <vt:lpstr>AES performance</vt:lpstr>
      <vt:lpstr>Attacking block ciphers</vt:lpstr>
      <vt:lpstr>Attacks on block ciphers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230</cp:revision>
  <dcterms:created xsi:type="dcterms:W3CDTF">2020-06-02T10:31:43Z</dcterms:created>
  <dcterms:modified xsi:type="dcterms:W3CDTF">2020-09-09T13:28:07Z</dcterms:modified>
</cp:coreProperties>
</file>