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57"/>
  </p:notesMasterIdLst>
  <p:handoutMasterIdLst>
    <p:handoutMasterId r:id="rId58"/>
  </p:handoutMasterIdLst>
  <p:sldIdLst>
    <p:sldId id="327" r:id="rId2"/>
    <p:sldId id="323" r:id="rId3"/>
    <p:sldId id="339" r:id="rId4"/>
    <p:sldId id="346" r:id="rId5"/>
    <p:sldId id="340" r:id="rId6"/>
    <p:sldId id="338" r:id="rId7"/>
    <p:sldId id="394" r:id="rId8"/>
    <p:sldId id="395" r:id="rId9"/>
    <p:sldId id="396" r:id="rId10"/>
    <p:sldId id="325" r:id="rId11"/>
    <p:sldId id="351" r:id="rId12"/>
    <p:sldId id="359" r:id="rId13"/>
    <p:sldId id="342" r:id="rId14"/>
    <p:sldId id="328" r:id="rId15"/>
    <p:sldId id="343" r:id="rId16"/>
    <p:sldId id="350" r:id="rId17"/>
    <p:sldId id="333" r:id="rId18"/>
    <p:sldId id="345" r:id="rId19"/>
    <p:sldId id="344" r:id="rId20"/>
    <p:sldId id="347" r:id="rId21"/>
    <p:sldId id="354" r:id="rId22"/>
    <p:sldId id="352" r:id="rId23"/>
    <p:sldId id="356" r:id="rId24"/>
    <p:sldId id="355" r:id="rId25"/>
    <p:sldId id="358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7" r:id="rId39"/>
    <p:sldId id="348" r:id="rId40"/>
    <p:sldId id="360" r:id="rId41"/>
    <p:sldId id="390" r:id="rId42"/>
    <p:sldId id="391" r:id="rId43"/>
    <p:sldId id="393" r:id="rId44"/>
    <p:sldId id="366" r:id="rId45"/>
    <p:sldId id="365" r:id="rId46"/>
    <p:sldId id="367" r:id="rId47"/>
    <p:sldId id="369" r:id="rId48"/>
    <p:sldId id="324" r:id="rId49"/>
    <p:sldId id="330" r:id="rId50"/>
    <p:sldId id="334" r:id="rId51"/>
    <p:sldId id="331" r:id="rId52"/>
    <p:sldId id="371" r:id="rId53"/>
    <p:sldId id="373" r:id="rId54"/>
    <p:sldId id="372" r:id="rId55"/>
    <p:sldId id="39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DA"/>
    <a:srgbClr val="E4E4F8"/>
    <a:srgbClr val="FF8585"/>
    <a:srgbClr val="FCEDC8"/>
    <a:srgbClr val="F9DB8F"/>
    <a:srgbClr val="F8CD62"/>
    <a:srgbClr val="FFF1EF"/>
    <a:srgbClr val="F2B800"/>
    <a:srgbClr val="E0F7F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89988" autoAdjust="0"/>
  </p:normalViewPr>
  <p:slideViewPr>
    <p:cSldViewPr snapToGrid="0" showGuides="1">
      <p:cViewPr varScale="1">
        <p:scale>
          <a:sx n="105" d="100"/>
          <a:sy n="105" d="100"/>
        </p:scale>
        <p:origin x="774" y="9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3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5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Delivery</a:t>
            </a:r>
            <a:r>
              <a:rPr lang="en-US" baseline="0" dirty="0" smtClean="0"/>
              <a:t> of K outside the "responsibility" of encryption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3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8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2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9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38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08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2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02980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7.png"/><Relationship Id="rId21" Type="http://schemas.microsoft.com/office/2007/relationships/hdphoto" Target="../media/hdphoto2.wdp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15" Type="http://schemas.openxmlformats.org/officeDocument/2006/relationships/image" Target="../media/image47.png"/><Relationship Id="rId19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28.png"/><Relationship Id="rId22" Type="http://schemas.openxmlformats.org/officeDocument/2006/relationships/image" Target="../media/image29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70.png"/><Relationship Id="rId21" Type="http://schemas.openxmlformats.org/officeDocument/2006/relationships/image" Target="../media/image292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15" Type="http://schemas.openxmlformats.org/officeDocument/2006/relationships/image" Target="../media/image47.png"/><Relationship Id="rId19" Type="http://schemas.openxmlformats.org/officeDocument/2006/relationships/image" Target="../media/image2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70.png"/><Relationship Id="rId21" Type="http://schemas.openxmlformats.org/officeDocument/2006/relationships/image" Target="../media/image292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15" Type="http://schemas.openxmlformats.org/officeDocument/2006/relationships/image" Target="../media/image47.png"/><Relationship Id="rId19" Type="http://schemas.openxmlformats.org/officeDocument/2006/relationships/image" Target="../media/image29.png"/><Relationship Id="rId4" Type="http://schemas.openxmlformats.org/officeDocument/2006/relationships/image" Target="../media/image140.png"/><Relationship Id="rId9" Type="http://schemas.openxmlformats.org/officeDocument/2006/relationships/image" Target="../media/image42.png"/><Relationship Id="rId14" Type="http://schemas.openxmlformats.org/officeDocument/2006/relationships/image" Target="../media/image28.png"/><Relationship Id="rId2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312.png"/><Relationship Id="rId5" Type="http://schemas.openxmlformats.org/officeDocument/2006/relationships/image" Target="../media/image291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342.png"/><Relationship Id="rId3" Type="http://schemas.openxmlformats.org/officeDocument/2006/relationships/image" Target="../media/image311.png"/><Relationship Id="rId7" Type="http://schemas.openxmlformats.org/officeDocument/2006/relationships/image" Target="../media/image64.png"/><Relationship Id="rId12" Type="http://schemas.openxmlformats.org/officeDocument/2006/relationships/image" Target="../media/image103.png"/><Relationship Id="rId17" Type="http://schemas.openxmlformats.org/officeDocument/2006/relationships/image" Target="../media/image35.png"/><Relationship Id="rId2" Type="http://schemas.openxmlformats.org/officeDocument/2006/relationships/image" Target="../media/image40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67.png"/><Relationship Id="rId5" Type="http://schemas.openxmlformats.org/officeDocument/2006/relationships/image" Target="../media/image46.png"/><Relationship Id="rId15" Type="http://schemas.openxmlformats.org/officeDocument/2006/relationships/image" Target="../media/image70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321.png"/><Relationship Id="rId1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43.png"/><Relationship Id="rId2" Type="http://schemas.openxmlformats.org/officeDocument/2006/relationships/image" Target="../media/image280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82.png"/><Relationship Id="rId4" Type="http://schemas.openxmlformats.org/officeDocument/2006/relationships/image" Target="../media/image79.png"/><Relationship Id="rId9" Type="http://schemas.openxmlformats.org/officeDocument/2006/relationships/image" Target="../media/image116.png"/><Relationship Id="rId1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png"/><Relationship Id="rId4" Type="http://schemas.openxmlformats.org/officeDocument/2006/relationships/image" Target="../media/image3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3.png"/><Relationship Id="rId7" Type="http://schemas.openxmlformats.org/officeDocument/2006/relationships/image" Target="../media/image8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76.png"/><Relationship Id="rId10" Type="http://schemas.openxmlformats.org/officeDocument/2006/relationships/image" Target="../media/image92.png"/><Relationship Id="rId4" Type="http://schemas.openxmlformats.org/officeDocument/2006/relationships/image" Target="../media/image74.png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72.png"/><Relationship Id="rId12" Type="http://schemas.openxmlformats.org/officeDocument/2006/relationships/image" Target="../media/image1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4.png"/><Relationship Id="rId5" Type="http://schemas.openxmlformats.org/officeDocument/2006/relationships/image" Target="../media/image73.png"/><Relationship Id="rId10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90.png"/><Relationship Id="rId1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72.png"/><Relationship Id="rId12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4.png"/><Relationship Id="rId5" Type="http://schemas.openxmlformats.org/officeDocument/2006/relationships/image" Target="../media/image73.png"/><Relationship Id="rId10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90.png"/><Relationship Id="rId1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4.png"/><Relationship Id="rId3" Type="http://schemas.openxmlformats.org/officeDocument/2006/relationships/image" Target="../media/image92.png"/><Relationship Id="rId12" Type="http://schemas.openxmlformats.org/officeDocument/2006/relationships/image" Target="../media/image10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94.png"/><Relationship Id="rId5" Type="http://schemas.openxmlformats.org/officeDocument/2006/relationships/image" Target="../media/image76.png"/><Relationship Id="rId10" Type="http://schemas.openxmlformats.org/officeDocument/2006/relationships/image" Target="../media/image91.png"/><Relationship Id="rId4" Type="http://schemas.openxmlformats.org/officeDocument/2006/relationships/image" Target="../media/image72.png"/><Relationship Id="rId9" Type="http://schemas.openxmlformats.org/officeDocument/2006/relationships/image" Target="../media/image90.png"/><Relationship Id="rId1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8.png"/><Relationship Id="rId3" Type="http://schemas.openxmlformats.org/officeDocument/2006/relationships/image" Target="../media/image92.png"/><Relationship Id="rId12" Type="http://schemas.openxmlformats.org/officeDocument/2006/relationships/image" Target="../media/image10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94.png"/><Relationship Id="rId5" Type="http://schemas.openxmlformats.org/officeDocument/2006/relationships/image" Target="../media/image76.png"/><Relationship Id="rId10" Type="http://schemas.openxmlformats.org/officeDocument/2006/relationships/image" Target="../media/image91.png"/><Relationship Id="rId4" Type="http://schemas.openxmlformats.org/officeDocument/2006/relationships/image" Target="../media/image98.png"/><Relationship Id="rId9" Type="http://schemas.openxmlformats.org/officeDocument/2006/relationships/image" Target="../media/image90.png"/><Relationship Id="rId1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9.png"/><Relationship Id="rId3" Type="http://schemas.openxmlformats.org/officeDocument/2006/relationships/image" Target="../media/image92.png"/><Relationship Id="rId12" Type="http://schemas.openxmlformats.org/officeDocument/2006/relationships/image" Target="../media/image10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94.png"/><Relationship Id="rId5" Type="http://schemas.openxmlformats.org/officeDocument/2006/relationships/image" Target="../media/image76.png"/><Relationship Id="rId10" Type="http://schemas.openxmlformats.org/officeDocument/2006/relationships/image" Target="../media/image91.png"/><Relationship Id="rId4" Type="http://schemas.openxmlformats.org/officeDocument/2006/relationships/image" Target="../media/image106.png"/><Relationship Id="rId9" Type="http://schemas.openxmlformats.org/officeDocument/2006/relationships/image" Target="../media/image90.png"/><Relationship Id="rId1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11.png"/><Relationship Id="rId3" Type="http://schemas.openxmlformats.org/officeDocument/2006/relationships/image" Target="../media/image92.png"/><Relationship Id="rId7" Type="http://schemas.openxmlformats.org/officeDocument/2006/relationships/image" Target="../media/image93.png"/><Relationship Id="rId12" Type="http://schemas.openxmlformats.org/officeDocument/2006/relationships/image" Target="../media/image10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94.png"/><Relationship Id="rId5" Type="http://schemas.openxmlformats.org/officeDocument/2006/relationships/image" Target="../media/image76.png"/><Relationship Id="rId10" Type="http://schemas.openxmlformats.org/officeDocument/2006/relationships/image" Target="../media/image91.png"/><Relationship Id="rId4" Type="http://schemas.openxmlformats.org/officeDocument/2006/relationships/image" Target="../media/image98.png"/><Relationship Id="rId9" Type="http://schemas.openxmlformats.org/officeDocument/2006/relationships/image" Target="../media/image90.png"/><Relationship Id="rId1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5" Type="http://schemas.openxmlformats.org/officeDocument/2006/relationships/image" Target="../media/image121.png"/><Relationship Id="rId4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25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1.png"/><Relationship Id="rId10" Type="http://schemas.openxmlformats.org/officeDocument/2006/relationships/image" Target="../media/image127.png"/><Relationship Id="rId4" Type="http://schemas.openxmlformats.org/officeDocument/2006/relationships/image" Target="../media/image119.png"/><Relationship Id="rId9" Type="http://schemas.openxmlformats.org/officeDocument/2006/relationships/image" Target="../media/image1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5.png"/><Relationship Id="rId7" Type="http://schemas.openxmlformats.org/officeDocument/2006/relationships/image" Target="../media/image124.png"/><Relationship Id="rId12" Type="http://schemas.openxmlformats.org/officeDocument/2006/relationships/image" Target="../media/image113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11" Type="http://schemas.openxmlformats.org/officeDocument/2006/relationships/image" Target="../media/image130.png"/><Relationship Id="rId5" Type="http://schemas.openxmlformats.org/officeDocument/2006/relationships/image" Target="../media/image121.png"/><Relationship Id="rId10" Type="http://schemas.openxmlformats.org/officeDocument/2006/relationships/image" Target="../media/image128.png"/><Relationship Id="rId4" Type="http://schemas.openxmlformats.org/officeDocument/2006/relationships/image" Target="../media/image119.png"/><Relationship Id="rId9" Type="http://schemas.openxmlformats.org/officeDocument/2006/relationships/image" Target="../media/image12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31.png"/><Relationship Id="rId7" Type="http://schemas.openxmlformats.org/officeDocument/2006/relationships/image" Target="../media/image124.png"/><Relationship Id="rId12" Type="http://schemas.openxmlformats.org/officeDocument/2006/relationships/image" Target="../media/image113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11" Type="http://schemas.openxmlformats.org/officeDocument/2006/relationships/image" Target="../media/image132.png"/><Relationship Id="rId5" Type="http://schemas.openxmlformats.org/officeDocument/2006/relationships/image" Target="../media/image121.png"/><Relationship Id="rId10" Type="http://schemas.openxmlformats.org/officeDocument/2006/relationships/image" Target="../media/image128.png"/><Relationship Id="rId4" Type="http://schemas.openxmlformats.org/officeDocument/2006/relationships/image" Target="../media/image119.png"/><Relationship Id="rId9" Type="http://schemas.openxmlformats.org/officeDocument/2006/relationships/image" Target="../media/image12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9.png"/><Relationship Id="rId3" Type="http://schemas.openxmlformats.org/officeDocument/2006/relationships/image" Target="../media/image127.png"/><Relationship Id="rId7" Type="http://schemas.openxmlformats.org/officeDocument/2006/relationships/image" Target="../media/image134.png"/><Relationship Id="rId12" Type="http://schemas.openxmlformats.org/officeDocument/2006/relationships/image" Target="../media/image138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11" Type="http://schemas.openxmlformats.org/officeDocument/2006/relationships/image" Target="../media/image137.png"/><Relationship Id="rId5" Type="http://schemas.openxmlformats.org/officeDocument/2006/relationships/image" Target="../media/image129.png"/><Relationship Id="rId15" Type="http://schemas.openxmlformats.org/officeDocument/2006/relationships/image" Target="../media/image113.png"/><Relationship Id="rId10" Type="http://schemas.openxmlformats.org/officeDocument/2006/relationships/image" Target="../media/image136.png"/><Relationship Id="rId4" Type="http://schemas.openxmlformats.org/officeDocument/2006/relationships/image" Target="../media/image128.png"/><Relationship Id="rId9" Type="http://schemas.openxmlformats.org/officeDocument/2006/relationships/image" Target="../media/image135.png"/><Relationship Id="rId14" Type="http://schemas.openxmlformats.org/officeDocument/2006/relationships/image" Target="../media/image1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72.png"/><Relationship Id="rId12" Type="http://schemas.openxmlformats.org/officeDocument/2006/relationships/image" Target="../media/image10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4.png"/><Relationship Id="rId5" Type="http://schemas.openxmlformats.org/officeDocument/2006/relationships/image" Target="../media/image73.png"/><Relationship Id="rId10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90.png"/><Relationship Id="rId1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27.png"/><Relationship Id="rId1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1210.png"/><Relationship Id="rId3" Type="http://schemas.openxmlformats.org/officeDocument/2006/relationships/image" Target="../media/image1020.png"/><Relationship Id="rId7" Type="http://schemas.openxmlformats.org/officeDocument/2006/relationships/image" Target="../media/image1090.png"/><Relationship Id="rId12" Type="http://schemas.openxmlformats.org/officeDocument/2006/relationships/image" Target="../media/image119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1" Type="http://schemas.openxmlformats.org/officeDocument/2006/relationships/image" Target="../media/image1170.png"/><Relationship Id="rId5" Type="http://schemas.openxmlformats.org/officeDocument/2006/relationships/image" Target="../media/image1060.png"/><Relationship Id="rId10" Type="http://schemas.openxmlformats.org/officeDocument/2006/relationships/image" Target="../media/image1150.png"/><Relationship Id="rId4" Type="http://schemas.openxmlformats.org/officeDocument/2006/relationships/image" Target="../media/image1040.png"/><Relationship Id="rId9" Type="http://schemas.openxmlformats.org/officeDocument/2006/relationships/image" Target="../media/image1130.png"/><Relationship Id="rId14" Type="http://schemas.openxmlformats.org/officeDocument/2006/relationships/image" Target="../media/image12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60.png"/><Relationship Id="rId21" Type="http://schemas.openxmlformats.org/officeDocument/2006/relationships/image" Target="../media/image85.png"/><Relationship Id="rId7" Type="http://schemas.openxmlformats.org/officeDocument/2006/relationships/image" Target="../media/image83.png"/><Relationship Id="rId17" Type="http://schemas.openxmlformats.org/officeDocument/2006/relationships/image" Target="../media/image49.png"/><Relationship Id="rId25" Type="http://schemas.openxmlformats.org/officeDocument/2006/relationships/image" Target="../media/image292.png"/><Relationship Id="rId2" Type="http://schemas.openxmlformats.org/officeDocument/2006/relationships/notesSlide" Target="../notesSlides/notesSlide8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4" Type="http://schemas.microsoft.com/office/2007/relationships/hdphoto" Target="../media/hdphoto2.wdp"/><Relationship Id="rId15" Type="http://schemas.openxmlformats.org/officeDocument/2006/relationships/image" Target="../media/image47.png"/><Relationship Id="rId23" Type="http://schemas.openxmlformats.org/officeDocument/2006/relationships/image" Target="../media/image29.png"/><Relationship Id="rId19" Type="http://schemas.openxmlformats.org/officeDocument/2006/relationships/image" Target="../media/image26.png"/><Relationship Id="rId4" Type="http://schemas.openxmlformats.org/officeDocument/2006/relationships/image" Target="../media/image69.png"/><Relationship Id="rId14" Type="http://schemas.openxmlformats.org/officeDocument/2006/relationships/image" Target="../media/image28.png"/><Relationship Id="rId9" Type="http://schemas.openxmlformats.org/officeDocument/2006/relationships/image" Target="../media/image42.png"/><Relationship Id="rId22" Type="http://schemas.openxmlformats.org/officeDocument/2006/relationships/image" Target="../media/image1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151.png"/><Relationship Id="rId3" Type="http://schemas.openxmlformats.org/officeDocument/2006/relationships/image" Target="../media/image145.png"/><Relationship Id="rId21" Type="http://schemas.openxmlformats.org/officeDocument/2006/relationships/image" Target="../media/image153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8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24" Type="http://schemas.openxmlformats.org/officeDocument/2006/relationships/image" Target="../media/image292.png"/><Relationship Id="rId5" Type="http://schemas.openxmlformats.org/officeDocument/2006/relationships/image" Target="../media/image26.png"/><Relationship Id="rId15" Type="http://schemas.openxmlformats.org/officeDocument/2006/relationships/image" Target="../media/image149.png"/><Relationship Id="rId23" Type="http://schemas.microsoft.com/office/2007/relationships/hdphoto" Target="../media/hdphoto2.wdp"/><Relationship Id="rId4" Type="http://schemas.openxmlformats.org/officeDocument/2006/relationships/image" Target="../media/image148.png"/><Relationship Id="rId9" Type="http://schemas.openxmlformats.org/officeDocument/2006/relationships/image" Target="../media/image42.png"/><Relationship Id="rId14" Type="http://schemas.openxmlformats.org/officeDocument/2006/relationships/image" Target="../media/image28.png"/><Relationship Id="rId22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Lecture 3 – Symmetric encryption, IND-CPA,</a:t>
            </a:r>
            <a:br>
              <a:rPr lang="nb-NO" dirty="0" smtClean="0"/>
            </a:br>
            <a:r>
              <a:rPr lang="nb-NO" dirty="0" smtClean="0"/>
              <a:t>CTR, CBC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08.09.2020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IND-CPA – Indistinguishability against chosen-plaintext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898123"/>
                  </p:ext>
                </p:extLst>
              </p:nvPr>
            </p:nvGraphicFramePr>
            <p:xfrm>
              <a:off x="763429" y="1244145"/>
              <a:ext cx="4380281" cy="5207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8028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521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8897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20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nb-NO" sz="2000" b="1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   </a:t>
                          </a:r>
                          <a:r>
                            <a:rPr lang="nb-NO" sz="20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898123"/>
                  </p:ext>
                </p:extLst>
              </p:nvPr>
            </p:nvGraphicFramePr>
            <p:xfrm>
              <a:off x="763429" y="1244145"/>
              <a:ext cx="4380281" cy="5207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8028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7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9" t="-1282" r="-278" b="-9987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734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9" t="-10167" r="-278" b="-2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5395685" y="4574818"/>
                <a:ext cx="6381321" cy="188206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IND-CPA-advantage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0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lit/>
                            </m:rPr>
                            <a:rPr lang="nb-NO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685" y="4574818"/>
                <a:ext cx="6381321" cy="188206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640401" y="2002567"/>
            <a:ext cx="3713709" cy="1010027"/>
            <a:chOff x="7640401" y="2058098"/>
            <a:chExt cx="3713709" cy="101002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496" y="2058098"/>
              <a:ext cx="638614" cy="93367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 bwMode="auto">
            <a:xfrm flipH="1">
              <a:off x="7670327" y="2544467"/>
              <a:ext cx="27813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947242" y="2169197"/>
                  <a:ext cx="22873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/>
                    <a:t>Test me 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242" y="2169197"/>
                  <a:ext cx="2287322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40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 bwMode="auto">
            <a:xfrm flipV="1">
              <a:off x="7640401" y="2684204"/>
              <a:ext cx="2811226" cy="31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387346" y="2698793"/>
                  <a:ext cx="1202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346" y="2698793"/>
                  <a:ext cx="1202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7140129" y="1067870"/>
            <a:ext cx="4993387" cy="1029662"/>
            <a:chOff x="7140129" y="1067870"/>
            <a:chExt cx="4993387" cy="1029662"/>
          </a:xfrm>
        </p:grpSpPr>
        <p:grpSp>
          <p:nvGrpSpPr>
            <p:cNvPr id="45" name="Group 44"/>
            <p:cNvGrpSpPr/>
            <p:nvPr/>
          </p:nvGrpSpPr>
          <p:grpSpPr>
            <a:xfrm>
              <a:off x="7610475" y="1079325"/>
              <a:ext cx="4523041" cy="1018207"/>
              <a:chOff x="7610475" y="1079325"/>
              <a:chExt cx="4523041" cy="1018207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 flipH="1">
                <a:off x="7640401" y="1544035"/>
                <a:ext cx="27813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8429595" y="1130217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,… 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9595" y="1130217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7610475" y="1683772"/>
                <a:ext cx="2811226" cy="317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8429595" y="1728200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,… 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9595" y="1728200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8662" y="1244145"/>
                <a:ext cx="1156578" cy="71024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0930603" y="1079325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⋅) 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30603" y="1079325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TextBox 47"/>
            <p:cNvSpPr txBox="1"/>
            <p:nvPr/>
          </p:nvSpPr>
          <p:spPr>
            <a:xfrm rot="19903165">
              <a:off x="7140129" y="1067870"/>
              <a:ext cx="1321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find stage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77989" y="3060359"/>
            <a:ext cx="5059633" cy="1111888"/>
            <a:chOff x="7077989" y="3060359"/>
            <a:chExt cx="5059633" cy="1111888"/>
          </a:xfrm>
        </p:grpSpPr>
        <p:grpSp>
          <p:nvGrpSpPr>
            <p:cNvPr id="47" name="Group 46"/>
            <p:cNvGrpSpPr/>
            <p:nvPr/>
          </p:nvGrpSpPr>
          <p:grpSpPr>
            <a:xfrm>
              <a:off x="7640401" y="3060359"/>
              <a:ext cx="4497221" cy="967315"/>
              <a:chOff x="7610475" y="3290155"/>
              <a:chExt cx="4497221" cy="967315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7640401" y="3703973"/>
                <a:ext cx="27813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429595" y="3290155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,… 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9595" y="3290155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/>
              <p:cNvCxnSpPr/>
              <p:nvPr/>
            </p:nvCxnSpPr>
            <p:spPr bwMode="auto">
              <a:xfrm flipV="1">
                <a:off x="7610475" y="3843710"/>
                <a:ext cx="2811226" cy="317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429595" y="3888138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,… 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9595" y="3888138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8662" y="3482854"/>
                <a:ext cx="1156578" cy="71024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0904783" y="3313373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⋅) 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04783" y="3313373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9" name="TextBox 48"/>
            <p:cNvSpPr txBox="1"/>
            <p:nvPr/>
          </p:nvSpPr>
          <p:spPr>
            <a:xfrm rot="19903165">
              <a:off x="7077989" y="3802915"/>
              <a:ext cx="1511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guess stage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63339" y="3339717"/>
            <a:ext cx="5486400" cy="3319016"/>
            <a:chOff x="5663339" y="3339717"/>
            <a:chExt cx="5486400" cy="3319016"/>
          </a:xfrm>
        </p:grpSpPr>
        <p:sp>
          <p:nvSpPr>
            <p:cNvPr id="3" name="Explosion 2 2"/>
            <p:cNvSpPr/>
            <p:nvPr/>
          </p:nvSpPr>
          <p:spPr bwMode="auto">
            <a:xfrm>
              <a:off x="5663339" y="3339717"/>
              <a:ext cx="5486400" cy="3319016"/>
            </a:xfrm>
            <a:prstGeom prst="irregularSeal2">
              <a:avLst/>
            </a:prstGeom>
            <a:solidFill>
              <a:srgbClr val="FF858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636156" y="4751017"/>
                  <a:ext cx="3312959" cy="7148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dirty="0"/>
                    <a:t>What if </a:t>
                  </a:r>
                  <a14:m>
                    <m:oMath xmlns:m="http://schemas.openxmlformats.org/officeDocument/2006/math">
                      <m:r>
                        <a:rPr lang="nb-NO" sz="20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2000" b="1" dirty="0"/>
                    <a:t> submits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nb-NO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2000" b="1" dirty="0"/>
                    <a:t> </a:t>
                  </a:r>
                  <a:r>
                    <a:rPr lang="en-US" sz="2000" b="1" dirty="0" smtClean="0"/>
                    <a:t/>
                  </a:r>
                  <a:br>
                    <a:rPr lang="en-US" sz="2000" b="1" dirty="0" smtClean="0"/>
                  </a:br>
                  <a:r>
                    <a:rPr lang="en-US" sz="2000" b="1" dirty="0" smtClean="0"/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nb-NO" sz="2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𝟏𝟎𝟎𝟎𝟎</m:t>
                          </m:r>
                        </m:sup>
                      </m:sSup>
                    </m:oMath>
                  </a14:m>
                  <a:r>
                    <a:rPr lang="en-US" sz="2000" b="1" dirty="0"/>
                    <a:t>? 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6156" y="4751017"/>
                  <a:ext cx="3312959" cy="714876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842" t="-3390" b="-14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5874" y="1728199"/>
            <a:ext cx="3086340" cy="2457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Callout 51"/>
              <p:cNvSpPr/>
              <p:nvPr/>
            </p:nvSpPr>
            <p:spPr bwMode="auto">
              <a:xfrm>
                <a:off x="4453014" y="978797"/>
                <a:ext cx="2231307" cy="932967"/>
              </a:xfrm>
              <a:prstGeom prst="wedgeEllipseCallout">
                <a:avLst>
                  <a:gd name="adj1" fmla="val 40142"/>
                  <a:gd name="adj2" fmla="val 63742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was an   </a:t>
                </a:r>
              </a:p>
              <a:p>
                <a:pPr algn="ctr"/>
                <a:r>
                  <a:rPr lang="en-US" dirty="0" smtClean="0"/>
                  <a:t>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2" name="Oval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3014" y="978797"/>
                <a:ext cx="2231307" cy="932967"/>
              </a:xfrm>
              <a:prstGeom prst="wedgeEllipseCallout">
                <a:avLst>
                  <a:gd name="adj1" fmla="val 40142"/>
                  <a:gd name="adj2" fmla="val 63742"/>
                </a:avLst>
              </a:prstGeom>
              <a:blipFill rotWithShape="0">
                <a:blip r:embed="rId22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0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IND-CPA – Indistinguishability against chosen-plaintext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350548"/>
                  </p:ext>
                </p:extLst>
              </p:nvPr>
            </p:nvGraphicFramePr>
            <p:xfrm>
              <a:off x="763429" y="1244145"/>
              <a:ext cx="4380281" cy="5207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8028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521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8897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20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20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20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   </a:t>
                          </a:r>
                          <a:r>
                            <a:rPr lang="nb-NO" sz="20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350548"/>
                  </p:ext>
                </p:extLst>
              </p:nvPr>
            </p:nvGraphicFramePr>
            <p:xfrm>
              <a:off x="763429" y="1244145"/>
              <a:ext cx="4380281" cy="5207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8028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7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9" t="-1282" r="-278" b="-9987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734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9" t="-10167" r="-278" b="-2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5395685" y="4574818"/>
                <a:ext cx="6381321" cy="188206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IND-CPA-advantage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0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lit/>
                            </m:rPr>
                            <a:rPr lang="nb-NO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685" y="4574818"/>
                <a:ext cx="6381321" cy="188206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640401" y="2002567"/>
            <a:ext cx="3713709" cy="1010027"/>
            <a:chOff x="7640401" y="2058098"/>
            <a:chExt cx="3713709" cy="101002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496" y="2058098"/>
              <a:ext cx="638614" cy="93367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 bwMode="auto">
            <a:xfrm flipH="1">
              <a:off x="7670327" y="2544467"/>
              <a:ext cx="27813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947242" y="2169197"/>
                  <a:ext cx="22873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/>
                    <a:t>Test me 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242" y="2169197"/>
                  <a:ext cx="2287322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40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 bwMode="auto">
            <a:xfrm flipV="1">
              <a:off x="7640401" y="2684204"/>
              <a:ext cx="2811226" cy="31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387346" y="2698793"/>
                  <a:ext cx="1202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346" y="2698793"/>
                  <a:ext cx="1202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7140129" y="1067870"/>
            <a:ext cx="4993387" cy="1029662"/>
            <a:chOff x="7140129" y="1067870"/>
            <a:chExt cx="4993387" cy="1029662"/>
          </a:xfrm>
        </p:grpSpPr>
        <p:grpSp>
          <p:nvGrpSpPr>
            <p:cNvPr id="45" name="Group 44"/>
            <p:cNvGrpSpPr/>
            <p:nvPr/>
          </p:nvGrpSpPr>
          <p:grpSpPr>
            <a:xfrm>
              <a:off x="7610475" y="1079325"/>
              <a:ext cx="4523041" cy="1018207"/>
              <a:chOff x="7610475" y="1079325"/>
              <a:chExt cx="4523041" cy="1018207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 flipH="1">
                <a:off x="7640401" y="1544035"/>
                <a:ext cx="27813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8429595" y="1130217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,… 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9595" y="1130217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7610475" y="1683772"/>
                <a:ext cx="2811226" cy="317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8429595" y="1728200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,… 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9595" y="1728200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8662" y="1244145"/>
                <a:ext cx="1156578" cy="71024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0930603" y="1079325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⋅) 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30603" y="1079325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TextBox 47"/>
            <p:cNvSpPr txBox="1"/>
            <p:nvPr/>
          </p:nvSpPr>
          <p:spPr>
            <a:xfrm rot="19903165">
              <a:off x="7140129" y="1067870"/>
              <a:ext cx="1321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find stage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77989" y="3060359"/>
            <a:ext cx="5059633" cy="1111888"/>
            <a:chOff x="7077989" y="3060359"/>
            <a:chExt cx="5059633" cy="1111888"/>
          </a:xfrm>
        </p:grpSpPr>
        <p:grpSp>
          <p:nvGrpSpPr>
            <p:cNvPr id="47" name="Group 46"/>
            <p:cNvGrpSpPr/>
            <p:nvPr/>
          </p:nvGrpSpPr>
          <p:grpSpPr>
            <a:xfrm>
              <a:off x="7640401" y="3060359"/>
              <a:ext cx="4497221" cy="967315"/>
              <a:chOff x="7610475" y="3290155"/>
              <a:chExt cx="4497221" cy="967315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7640401" y="3703973"/>
                <a:ext cx="27813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429595" y="3290155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,… 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9595" y="3290155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/>
              <p:cNvCxnSpPr/>
              <p:nvPr/>
            </p:nvCxnSpPr>
            <p:spPr bwMode="auto">
              <a:xfrm flipV="1">
                <a:off x="7610475" y="3843710"/>
                <a:ext cx="2811226" cy="317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429595" y="3888138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,… 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9595" y="3888138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8662" y="3482854"/>
                <a:ext cx="1156578" cy="71024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0904783" y="3313373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⋅) 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04783" y="3313373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9" name="TextBox 48"/>
            <p:cNvSpPr txBox="1"/>
            <p:nvPr/>
          </p:nvSpPr>
          <p:spPr>
            <a:xfrm rot="19903165">
              <a:off x="7077989" y="3802915"/>
              <a:ext cx="1511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guess stage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5874" y="1728199"/>
            <a:ext cx="3086340" cy="2457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Callout 52"/>
              <p:cNvSpPr/>
              <p:nvPr/>
            </p:nvSpPr>
            <p:spPr bwMode="auto">
              <a:xfrm>
                <a:off x="4453014" y="978797"/>
                <a:ext cx="2231307" cy="932967"/>
              </a:xfrm>
              <a:prstGeom prst="wedgeEllipseCallout">
                <a:avLst>
                  <a:gd name="adj1" fmla="val 40142"/>
                  <a:gd name="adj2" fmla="val 63742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was an   </a:t>
                </a:r>
              </a:p>
              <a:p>
                <a:pPr algn="ctr"/>
                <a:r>
                  <a:rPr lang="en-US" dirty="0" smtClean="0"/>
                  <a:t>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3" name="Oval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3014" y="978797"/>
                <a:ext cx="2231307" cy="932967"/>
              </a:xfrm>
              <a:prstGeom prst="wedgeEllipseCallout">
                <a:avLst>
                  <a:gd name="adj1" fmla="val 40142"/>
                  <a:gd name="adj2" fmla="val 63742"/>
                </a:avLst>
              </a:prstGeom>
              <a:blipFill rotWithShape="0">
                <a:blip r:embed="rId21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IND-CPA – Indistinguishability against chosen-plaintext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350548"/>
                  </p:ext>
                </p:extLst>
              </p:nvPr>
            </p:nvGraphicFramePr>
            <p:xfrm>
              <a:off x="763429" y="1244145"/>
              <a:ext cx="4380281" cy="5207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8028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521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8897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20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20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20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   </a:t>
                          </a:r>
                          <a:r>
                            <a:rPr lang="nb-NO" sz="20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350548"/>
                  </p:ext>
                </p:extLst>
              </p:nvPr>
            </p:nvGraphicFramePr>
            <p:xfrm>
              <a:off x="763429" y="1244145"/>
              <a:ext cx="4380281" cy="5207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8028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7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9" t="-1282" r="-278" b="-9987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734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9" t="-10167" r="-278" b="-2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5395685" y="4574818"/>
                <a:ext cx="6381321" cy="188206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IND-CPA-advantage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0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685" y="4574818"/>
                <a:ext cx="6381321" cy="188206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640401" y="2002567"/>
            <a:ext cx="3713709" cy="1010027"/>
            <a:chOff x="7640401" y="2058098"/>
            <a:chExt cx="3713709" cy="101002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496" y="2058098"/>
              <a:ext cx="638614" cy="93367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 bwMode="auto">
            <a:xfrm flipH="1">
              <a:off x="7670327" y="2544467"/>
              <a:ext cx="27813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947242" y="2169197"/>
                  <a:ext cx="22873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0" dirty="0" smtClean="0"/>
                    <a:t>Test me 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242" y="2169197"/>
                  <a:ext cx="2287322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40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 bwMode="auto">
            <a:xfrm flipV="1">
              <a:off x="7640401" y="2684204"/>
              <a:ext cx="2811226" cy="31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387346" y="2698793"/>
                  <a:ext cx="1202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346" y="2698793"/>
                  <a:ext cx="1202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7140129" y="1067870"/>
            <a:ext cx="4993387" cy="1029662"/>
            <a:chOff x="7140129" y="1067870"/>
            <a:chExt cx="4993387" cy="1029662"/>
          </a:xfrm>
        </p:grpSpPr>
        <p:grpSp>
          <p:nvGrpSpPr>
            <p:cNvPr id="45" name="Group 44"/>
            <p:cNvGrpSpPr/>
            <p:nvPr/>
          </p:nvGrpSpPr>
          <p:grpSpPr>
            <a:xfrm>
              <a:off x="7610475" y="1079325"/>
              <a:ext cx="4523041" cy="1018207"/>
              <a:chOff x="7610475" y="1079325"/>
              <a:chExt cx="4523041" cy="1018207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 flipH="1">
                <a:off x="7640401" y="1544035"/>
                <a:ext cx="27813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8429595" y="1130217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,… 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9595" y="1130217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7610475" y="1683772"/>
                <a:ext cx="2811226" cy="317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8429595" y="1728200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,… 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9595" y="1728200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8662" y="1244145"/>
                <a:ext cx="1156578" cy="71024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0930603" y="1079325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⋅) 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30603" y="1079325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TextBox 47"/>
            <p:cNvSpPr txBox="1"/>
            <p:nvPr/>
          </p:nvSpPr>
          <p:spPr>
            <a:xfrm rot="19903165">
              <a:off x="7140129" y="1067870"/>
              <a:ext cx="1321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find stage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77989" y="3060359"/>
            <a:ext cx="5059633" cy="1111888"/>
            <a:chOff x="7077989" y="3060359"/>
            <a:chExt cx="5059633" cy="1111888"/>
          </a:xfrm>
        </p:grpSpPr>
        <p:grpSp>
          <p:nvGrpSpPr>
            <p:cNvPr id="47" name="Group 46"/>
            <p:cNvGrpSpPr/>
            <p:nvPr/>
          </p:nvGrpSpPr>
          <p:grpSpPr>
            <a:xfrm>
              <a:off x="7640401" y="3060359"/>
              <a:ext cx="4497221" cy="967315"/>
              <a:chOff x="7610475" y="3290155"/>
              <a:chExt cx="4497221" cy="967315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7640401" y="3703973"/>
                <a:ext cx="27813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429595" y="3290155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,… 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9595" y="3290155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/>
              <p:cNvCxnSpPr/>
              <p:nvPr/>
            </p:nvCxnSpPr>
            <p:spPr bwMode="auto">
              <a:xfrm flipV="1">
                <a:off x="7610475" y="3843710"/>
                <a:ext cx="2811226" cy="317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429595" y="3888138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,… 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9595" y="3888138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8662" y="3482854"/>
                <a:ext cx="1156578" cy="71024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0904783" y="3313373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⋅) 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04783" y="3313373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9" name="TextBox 48"/>
            <p:cNvSpPr txBox="1"/>
            <p:nvPr/>
          </p:nvSpPr>
          <p:spPr>
            <a:xfrm rot="19903165">
              <a:off x="7077989" y="3802915"/>
              <a:ext cx="1511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guess stage</a:t>
              </a: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5874" y="1728199"/>
            <a:ext cx="3086340" cy="2457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Callout 53"/>
              <p:cNvSpPr/>
              <p:nvPr/>
            </p:nvSpPr>
            <p:spPr bwMode="auto">
              <a:xfrm>
                <a:off x="4453014" y="978797"/>
                <a:ext cx="2231307" cy="932967"/>
              </a:xfrm>
              <a:prstGeom prst="wedgeEllipseCallout">
                <a:avLst>
                  <a:gd name="adj1" fmla="val 40142"/>
                  <a:gd name="adj2" fmla="val 63742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was an   </a:t>
                </a:r>
              </a:p>
              <a:p>
                <a:pPr algn="ctr"/>
                <a:r>
                  <a:rPr lang="en-US" dirty="0" smtClean="0"/>
                  <a:t>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4" name="Oval Callout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3014" y="978797"/>
                <a:ext cx="2231307" cy="932967"/>
              </a:xfrm>
              <a:prstGeom prst="wedgeEllipseCallout">
                <a:avLst>
                  <a:gd name="adj1" fmla="val 40142"/>
                  <a:gd name="adj2" fmla="val 63742"/>
                </a:avLst>
              </a:prstGeom>
              <a:blipFill rotWithShape="0">
                <a:blip r:embed="rId21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600046" y="2199702"/>
                <a:ext cx="6566831" cy="21761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2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 smtClean="0"/>
                  <a:t> = adversary is doing well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240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240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24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400" dirty="0"/>
                  <a:t> = adversary is doing poorly</a:t>
                </a:r>
              </a:p>
              <a:p>
                <a:pPr algn="ctr"/>
                <a:endParaRPr lang="en-US" sz="24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46" y="2199702"/>
                <a:ext cx="6566831" cy="217617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98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 IND-CPA insecurity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309529" y="6131235"/>
            <a:ext cx="2540000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61412"/>
                  </p:ext>
                </p:extLst>
              </p:nvPr>
            </p:nvGraphicFramePr>
            <p:xfrm>
              <a:off x="8369729" y="1033952"/>
              <a:ext cx="3390900" cy="3366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909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898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ECB</m:t>
                                    </m:r>
                                    <m: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8897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     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</a:rPr>
                                <m:t>CB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61412"/>
                  </p:ext>
                </p:extLst>
              </p:nvPr>
            </p:nvGraphicFramePr>
            <p:xfrm>
              <a:off x="8369729" y="1033952"/>
              <a:ext cx="3390900" cy="3366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909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898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9" t="-1250" r="-358" b="-5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8769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9" t="-17125" r="-358" b="-4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2403243"/>
                  </p:ext>
                </p:extLst>
              </p:nvPr>
            </p:nvGraphicFramePr>
            <p:xfrm>
              <a:off x="785978" y="1161562"/>
              <a:ext cx="3831627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162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47089">
                    <a:tc>
                      <a:txBody>
                        <a:bodyPr/>
                        <a:lstStyle/>
                        <a:p>
                          <a:r>
                            <a:rPr lang="nb-NO" sz="2000" b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Adversary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48143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Query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128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in find stage </a:t>
                          </a:r>
                          <a:endParaRPr lang="nb-NO" sz="16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Submit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128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128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Receive challenge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else,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2403243"/>
                  </p:ext>
                </p:extLst>
              </p:nvPr>
            </p:nvGraphicFramePr>
            <p:xfrm>
              <a:off x="785978" y="1161562"/>
              <a:ext cx="3831627" cy="2295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3162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470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9" t="-1351" r="-317" b="-4135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8481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9" t="-24671" r="-317" b="-6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3392" y="3889921"/>
                <a:ext cx="2810513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ECB</m:t>
                                  </m:r>
                                  <m: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ind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cpa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3889921"/>
                <a:ext cx="2810513" cy="504818"/>
              </a:xfrm>
              <a:prstGeom prst="rect">
                <a:avLst/>
              </a:prstGeom>
              <a:blipFill rotWithShape="0">
                <a:blip r:embed="rId4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34259" y="5938836"/>
                <a:ext cx="18511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59" y="5938836"/>
                <a:ext cx="18511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33905" y="4462482"/>
                <a:ext cx="70355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func>
                    <m:r>
                      <a:rPr lang="nb-NO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func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905" y="4462482"/>
                <a:ext cx="703550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33905" y="4967300"/>
                <a:ext cx="89962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sepChr m:val="∣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128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128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</m:e>
                        </m:func>
                        <m:r>
                          <a:rPr lang="nb-NO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sepChr m:val="∣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128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128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2   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905" y="4967300"/>
                <a:ext cx="899622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39490" y="5396846"/>
                <a:ext cx="22525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90" y="5396846"/>
                <a:ext cx="225252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33905" y="3976714"/>
                <a:ext cx="15633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905" y="3976714"/>
                <a:ext cx="1563391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659556" y="5402724"/>
                <a:ext cx="41575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556" y="5402724"/>
                <a:ext cx="415752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4668758" y="5950516"/>
                <a:ext cx="7091871" cy="686118"/>
              </a:xfrm>
              <a:prstGeom prst="roundRect">
                <a:avLst/>
              </a:prstGeom>
              <a:solidFill>
                <a:srgbClr val="FFF1EF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0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8758" y="5950516"/>
                <a:ext cx="7091871" cy="68611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8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5" grpId="0"/>
      <p:bldP spid="16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the definition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An IND-CPA secure scheme </a:t>
                </a:r>
                <a:r>
                  <a:rPr lang="en-US" i="1" dirty="0" smtClean="0"/>
                  <a:t>cannot</a:t>
                </a:r>
                <a:r>
                  <a:rPr lang="en-US" b="1" i="1" dirty="0" smtClean="0"/>
                  <a:t> </a:t>
                </a:r>
                <a:r>
                  <a:rPr lang="en-US" dirty="0" smtClean="0"/>
                  <a:t>be deterministic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IND-CPA security implies other properties that we want: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P1: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secret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P2: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P3: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P4:</a:t>
                </a:r>
                <a:r>
                  <a:rPr lang="en-US" dirty="0"/>
                  <a:t> Should be hard to obtain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  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P5:</a:t>
                </a:r>
                <a:r>
                  <a:rPr lang="en-US" dirty="0"/>
                  <a:t> Should be hard to learn </a:t>
                </a:r>
                <a:r>
                  <a:rPr lang="en-US" i="1" dirty="0"/>
                  <a:t>any </a:t>
                </a:r>
                <a:r>
                  <a:rPr lang="en-US" dirty="0"/>
                  <a:t>bit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effectLst/>
                  </a:rPr>
                  <a:t>P6: </a:t>
                </a:r>
                <a:r>
                  <a:rPr lang="en-US" dirty="0">
                    <a:effectLst/>
                  </a:rPr>
                  <a:t>Should be hard to detect </a:t>
                </a:r>
                <a:r>
                  <a:rPr lang="en-US" i="1" dirty="0">
                    <a:effectLst/>
                  </a:rPr>
                  <a:t>repetitions </a:t>
                </a:r>
                <a:r>
                  <a:rPr lang="en-US" dirty="0">
                    <a:effectLst/>
                  </a:rPr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effectLst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strike="sngStrike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But does it </a:t>
                </a:r>
                <a:r>
                  <a:rPr lang="en-US" dirty="0" smtClean="0"/>
                  <a:t>give </a:t>
                </a:r>
                <a:r>
                  <a:rPr lang="en-US" dirty="0" smtClean="0"/>
                  <a:t>us </a:t>
                </a:r>
                <a:r>
                  <a:rPr lang="en-US" i="1" dirty="0" smtClean="0"/>
                  <a:t>all</a:t>
                </a:r>
                <a:r>
                  <a:rPr lang="en-US" dirty="0"/>
                  <a:t> </a:t>
                </a:r>
                <a:r>
                  <a:rPr lang="en-US" dirty="0" smtClean="0"/>
                  <a:t>the properties we want? I.e., is IND-CPA the "master property"?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conceptually "right" definition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High level idea: an encryption scheme is </a:t>
                </a:r>
                <a:r>
                  <a:rPr lang="en-US" b="1" dirty="0" smtClean="0"/>
                  <a:t>semantically secure</a:t>
                </a:r>
                <a:r>
                  <a:rPr lang="en-US" dirty="0" smtClean="0"/>
                  <a:t> if by observing a ciphertext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the adversary learns </a:t>
                </a:r>
                <a:r>
                  <a:rPr lang="en-US" i="1" dirty="0" smtClean="0"/>
                  <a:t>nothing </a:t>
                </a:r>
                <a:r>
                  <a:rPr lang="en-US" dirty="0" smtClean="0"/>
                  <a:t>about the plaintext (except its length)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Harder to formalize + IND-CPA </a:t>
                </a:r>
                <a:r>
                  <a:rPr lang="en-US" dirty="0" smtClean="0"/>
                  <a:t>is easier </a:t>
                </a:r>
                <a:r>
                  <a:rPr lang="en-US" dirty="0" smtClean="0"/>
                  <a:t>to work with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t="-842" r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916888" y="4355552"/>
                <a:ext cx="10550244" cy="174044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400" b="1" dirty="0" smtClean="0"/>
                  <a:t>Theorem: </a:t>
                </a:r>
                <a:r>
                  <a:rPr lang="en-US" sz="2400" dirty="0" smtClean="0"/>
                  <a:t>(</a:t>
                </a:r>
                <a:r>
                  <a:rPr lang="en-US" sz="2400" dirty="0" err="1" smtClean="0"/>
                  <a:t>Goldwasser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&amp; </a:t>
                </a:r>
                <a:r>
                  <a:rPr lang="en-US" sz="2400" dirty="0" err="1" smtClean="0"/>
                  <a:t>Micali</a:t>
                </a:r>
                <a:r>
                  <a:rPr lang="en-US" sz="2400" dirty="0" smtClean="0"/>
                  <a:t> '83)</a:t>
                </a:r>
                <a:r>
                  <a:rPr lang="en-US" sz="2400" b="1" dirty="0" smtClean="0"/>
                  <a:t> </a:t>
                </a:r>
              </a:p>
              <a:p>
                <a:pPr indent="0">
                  <a:spcBef>
                    <a:spcPct val="0"/>
                  </a:spcBef>
                </a:pPr>
                <a:endParaRPr lang="en-US" sz="2400" b="1" dirty="0"/>
              </a:p>
              <a:p>
                <a:pPr indent="0" algn="ctr">
                  <a:spcBef>
                    <a:spcPct val="0"/>
                  </a:spcBef>
                </a:pPr>
                <a:r>
                  <a:rPr lang="en-US" sz="2400" dirty="0" smtClean="0"/>
                  <a:t>An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 smtClean="0"/>
                  <a:t> is IND-CPA secure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400" i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 b="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is semantically secure.</a:t>
                </a:r>
              </a:p>
              <a:p>
                <a:pPr indent="0">
                  <a:spcBef>
                    <a:spcPct val="0"/>
                  </a:spcBef>
                </a:pPr>
                <a:endParaRPr lang="en-US" sz="2400" i="1" dirty="0"/>
              </a:p>
              <a:p>
                <a:pPr indent="0">
                  <a:spcBef>
                    <a:spcPct val="0"/>
                  </a:spcBef>
                </a:pPr>
                <a:endParaRPr lang="en-US" sz="2400" i="1" dirty="0"/>
              </a:p>
              <a:p>
                <a:endParaRPr lang="en-US" sz="2400" i="1" dirty="0"/>
              </a:p>
              <a:p>
                <a:pPr indent="0">
                  <a:spcBef>
                    <a:spcPct val="0"/>
                  </a:spcBef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888" y="4355552"/>
                <a:ext cx="10550244" cy="174044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9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Length-leaking attacks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Google maps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World regions have unique "fingerprints" based on length of data (based on map tiles)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Variable-bitrate encoding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e.g., fingerprint movies streamed over Netflix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combat length-leaking attacks: message padding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be expensive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Supported in TLS, but seldom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Used by 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0072" y="4707417"/>
            <a:ext cx="9079971" cy="1362075"/>
          </a:xfrm>
        </p:spPr>
        <p:txBody>
          <a:bodyPr/>
          <a:lstStyle/>
          <a:p>
            <a:r>
              <a:rPr lang="en-US" sz="2800" dirty="0" smtClean="0"/>
              <a:t>Constructing Symmetric encryption schemes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7" y="1466880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153506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achieve non-deterministic encryption?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229662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Randomized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Coins flipped internally by the algorithm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74663" lvl="1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Nonce-based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Encryption scheme itself is deterministic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Non-determinism injected from the </a:t>
            </a:r>
            <a:r>
              <a:rPr lang="en-US" dirty="0" smtClean="0"/>
              <a:t>outside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86599" y="1371600"/>
            <a:ext cx="4674029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47940" y="2252391"/>
            <a:ext cx="3868460" cy="2386763"/>
            <a:chOff x="7559040" y="3382691"/>
            <a:chExt cx="3868460" cy="2386763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7559040" y="3864454"/>
              <a:ext cx="1264920" cy="1905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0023269" y="3864454"/>
              <a:ext cx="1264920" cy="1905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001163" y="4597251"/>
                  <a:ext cx="3537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163" y="4597251"/>
                  <a:ext cx="35375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7241" r="-1724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11" idx="6"/>
              <a:endCxn id="12" idx="2"/>
            </p:cNvCxnSpPr>
            <p:nvPr/>
          </p:nvCxnSpPr>
          <p:spPr bwMode="auto">
            <a:xfrm flipV="1">
              <a:off x="8203995" y="4461815"/>
              <a:ext cx="2022106" cy="51378"/>
            </a:xfrm>
            <a:prstGeom prst="straightConnector1">
              <a:avLst/>
            </a:prstGeom>
            <a:ln w="19050">
              <a:headEnd type="none" w="med" len="med"/>
              <a:tailEnd type="triangle" w="lg" len="lg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8030016" y="4429135"/>
              <a:ext cx="173979" cy="168116"/>
            </a:xfrm>
            <a:prstGeom prst="ellipse">
              <a:avLst/>
            </a:prstGeom>
            <a:solidFill>
              <a:srgbClr val="FCB4AA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0226101" y="4094486"/>
              <a:ext cx="814411" cy="734658"/>
            </a:xfrm>
            <a:prstGeom prst="ellipse">
              <a:avLst/>
            </a:prstGeom>
            <a:solidFill>
              <a:srgbClr val="FCB4AA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13" name="5-Point Star 12"/>
            <p:cNvSpPr/>
            <p:nvPr/>
          </p:nvSpPr>
          <p:spPr bwMode="auto">
            <a:xfrm>
              <a:off x="10464934" y="4209195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14" name="5-Point Star 13"/>
            <p:cNvSpPr/>
            <p:nvPr/>
          </p:nvSpPr>
          <p:spPr bwMode="auto">
            <a:xfrm>
              <a:off x="10703767" y="4299353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15" name="5-Point Star 14"/>
            <p:cNvSpPr/>
            <p:nvPr/>
          </p:nvSpPr>
          <p:spPr bwMode="auto">
            <a:xfrm>
              <a:off x="10492644" y="4545112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23269" y="3384274"/>
              <a:ext cx="140423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Ciphertext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001163" y="5362953"/>
                  <a:ext cx="42639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163" y="5362953"/>
                  <a:ext cx="42639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286" r="-18571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 bwMode="auto">
            <a:xfrm>
              <a:off x="8075655" y="5170308"/>
              <a:ext cx="173979" cy="168116"/>
            </a:xfrm>
            <a:prstGeom prst="ellipse">
              <a:avLst/>
            </a:prstGeom>
            <a:solidFill>
              <a:srgbClr val="FCB4AA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0240232" y="4955554"/>
              <a:ext cx="814411" cy="734658"/>
            </a:xfrm>
            <a:prstGeom prst="ellipse">
              <a:avLst/>
            </a:prstGeom>
            <a:solidFill>
              <a:srgbClr val="FFFF00">
                <a:alpha val="94000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cxnSp>
          <p:nvCxnSpPr>
            <p:cNvPr id="20" name="Straight Arrow Connector 19"/>
            <p:cNvCxnSpPr>
              <a:endCxn id="19" idx="2"/>
            </p:cNvCxnSpPr>
            <p:nvPr/>
          </p:nvCxnSpPr>
          <p:spPr bwMode="auto">
            <a:xfrm>
              <a:off x="8267437" y="5228188"/>
              <a:ext cx="1972795" cy="94695"/>
            </a:xfrm>
            <a:prstGeom prst="straightConnector1">
              <a:avLst/>
            </a:prstGeom>
            <a:ln w="19050">
              <a:headEnd type="none" w="med" len="med"/>
              <a:tailEnd type="triangle" w="lg" len="lg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5-Point Star 22"/>
            <p:cNvSpPr/>
            <p:nvPr/>
          </p:nvSpPr>
          <p:spPr bwMode="auto">
            <a:xfrm>
              <a:off x="10713837" y="5315713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4" name="5-Point Star 23"/>
            <p:cNvSpPr/>
            <p:nvPr/>
          </p:nvSpPr>
          <p:spPr bwMode="auto">
            <a:xfrm>
              <a:off x="10436984" y="5291471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23655" y="3382691"/>
              <a:ext cx="118141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Plaintext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8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CTR$ 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 smtClean="0"/>
                  <a:t>B</a:t>
                </a:r>
                <a:r>
                  <a:rPr lang="nb-NO" b="0" dirty="0" smtClean="0"/>
                  <a:t>lock cipher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$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21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608866"/>
                  </p:ext>
                </p:extLst>
              </p:nvPr>
            </p:nvGraphicFramePr>
            <p:xfrm>
              <a:off x="8263433" y="1236184"/>
              <a:ext cx="3497196" cy="43193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9719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90032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1" dirty="0" smtClean="0"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80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8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</a:t>
                          </a: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nb-NO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1" dirty="0" smtClean="0"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80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nb-NO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</a:t>
                          </a: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nb-NO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608866"/>
                  </p:ext>
                </p:extLst>
              </p:nvPr>
            </p:nvGraphicFramePr>
            <p:xfrm>
              <a:off x="8263433" y="1236184"/>
              <a:ext cx="3497196" cy="43193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9719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43193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74" t="-704" r="-348" b="-2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9" name="Group 118"/>
          <p:cNvGrpSpPr/>
          <p:nvPr/>
        </p:nvGrpSpPr>
        <p:grpSpPr>
          <a:xfrm>
            <a:off x="736055" y="2892349"/>
            <a:ext cx="6990474" cy="2968760"/>
            <a:chOff x="736055" y="2892349"/>
            <a:chExt cx="6990474" cy="2968760"/>
          </a:xfrm>
        </p:grpSpPr>
        <p:cxnSp>
          <p:nvCxnSpPr>
            <p:cNvPr id="6" name="Straight Arrow Connector 5"/>
            <p:cNvCxnSpPr>
              <a:stCxn id="7" idx="2"/>
              <a:endCxn id="5" idx="0"/>
            </p:cNvCxnSpPr>
            <p:nvPr/>
          </p:nvCxnSpPr>
          <p:spPr bwMode="auto">
            <a:xfrm flipH="1">
              <a:off x="3121753" y="3368498"/>
              <a:ext cx="992" cy="3357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532195" y="2906833"/>
                  <a:ext cx="11810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24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2195" y="2906833"/>
                  <a:ext cx="1181099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>
              <a:stCxn id="5" idx="2"/>
              <a:endCxn id="14" idx="0"/>
            </p:cNvCxnSpPr>
            <p:nvPr/>
          </p:nvCxnSpPr>
          <p:spPr bwMode="auto">
            <a:xfrm>
              <a:off x="3121753" y="4351909"/>
              <a:ext cx="32" cy="3486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531203" y="5399444"/>
                  <a:ext cx="11810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203" y="5399444"/>
                  <a:ext cx="1181099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>
              <a:stCxn id="42" idx="2"/>
              <a:endCxn id="44" idx="0"/>
            </p:cNvCxnSpPr>
            <p:nvPr/>
          </p:nvCxnSpPr>
          <p:spPr bwMode="auto">
            <a:xfrm>
              <a:off x="1326605" y="3354015"/>
              <a:ext cx="0" cy="20406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36055" y="2892350"/>
                  <a:ext cx="11810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ctr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055" y="2892350"/>
                  <a:ext cx="1181099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36055" y="5394657"/>
                  <a:ext cx="11810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055" y="5394657"/>
                  <a:ext cx="1181099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lowchart: Or 13"/>
            <p:cNvSpPr/>
            <p:nvPr/>
          </p:nvSpPr>
          <p:spPr bwMode="auto">
            <a:xfrm>
              <a:off x="2959860" y="4700579"/>
              <a:ext cx="323849" cy="350194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/>
                <p:cNvSpPr/>
                <p:nvPr/>
              </p:nvSpPr>
              <p:spPr bwMode="auto">
                <a:xfrm>
                  <a:off x="2797903" y="3704209"/>
                  <a:ext cx="647700" cy="647700"/>
                </a:xfrm>
                <a:prstGeom prst="round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97903" y="3704209"/>
                  <a:ext cx="647700" cy="647700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>
              <a:stCxn id="52" idx="3"/>
              <a:endCxn id="14" idx="2"/>
            </p:cNvCxnSpPr>
            <p:nvPr/>
          </p:nvCxnSpPr>
          <p:spPr bwMode="auto">
            <a:xfrm>
              <a:off x="2595732" y="4875676"/>
              <a:ext cx="36412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148248" y="4644843"/>
                  <a:ext cx="44748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8248" y="4644843"/>
                  <a:ext cx="447484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703" r="-17568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>
              <a:stCxn id="14" idx="4"/>
              <a:endCxn id="28" idx="0"/>
            </p:cNvCxnSpPr>
            <p:nvPr/>
          </p:nvCxnSpPr>
          <p:spPr bwMode="auto">
            <a:xfrm flipH="1">
              <a:off x="3121753" y="5050773"/>
              <a:ext cx="32" cy="3486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>
              <a:stCxn id="71" idx="2"/>
              <a:endCxn id="75" idx="0"/>
            </p:cNvCxnSpPr>
            <p:nvPr/>
          </p:nvCxnSpPr>
          <p:spPr bwMode="auto">
            <a:xfrm flipH="1">
              <a:off x="5097505" y="3354014"/>
              <a:ext cx="5019" cy="3501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511974" y="2892349"/>
                  <a:ext cx="11810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24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974" y="2892349"/>
                  <a:ext cx="1181099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/>
            <p:cNvCxnSpPr>
              <a:stCxn id="75" idx="2"/>
              <a:endCxn id="74" idx="0"/>
            </p:cNvCxnSpPr>
            <p:nvPr/>
          </p:nvCxnSpPr>
          <p:spPr bwMode="auto">
            <a:xfrm flipH="1">
              <a:off x="5097504" y="4351909"/>
              <a:ext cx="1" cy="35019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506955" y="5399444"/>
                  <a:ext cx="11810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6955" y="5399444"/>
                  <a:ext cx="1181099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Flowchart: Or 73"/>
            <p:cNvSpPr/>
            <p:nvPr/>
          </p:nvSpPr>
          <p:spPr bwMode="auto">
            <a:xfrm>
              <a:off x="4935579" y="4702103"/>
              <a:ext cx="323849" cy="350194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/>
                <p:cNvSpPr/>
                <p:nvPr/>
              </p:nvSpPr>
              <p:spPr bwMode="auto">
                <a:xfrm>
                  <a:off x="4773655" y="3704209"/>
                  <a:ext cx="647700" cy="647700"/>
                </a:xfrm>
                <a:prstGeom prst="round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75" name="Rounded 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73655" y="3704209"/>
                  <a:ext cx="647700" cy="647700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>
              <a:stCxn id="77" idx="3"/>
              <a:endCxn id="74" idx="2"/>
            </p:cNvCxnSpPr>
            <p:nvPr/>
          </p:nvCxnSpPr>
          <p:spPr bwMode="auto">
            <a:xfrm>
              <a:off x="4588473" y="4877200"/>
              <a:ext cx="34710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130680" y="4646367"/>
                  <a:ext cx="4577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680" y="4646367"/>
                  <a:ext cx="457793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000" r="-17333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/>
            <p:cNvCxnSpPr>
              <a:stCxn id="74" idx="4"/>
              <a:endCxn id="73" idx="0"/>
            </p:cNvCxnSpPr>
            <p:nvPr/>
          </p:nvCxnSpPr>
          <p:spPr bwMode="auto">
            <a:xfrm>
              <a:off x="5097504" y="5052297"/>
              <a:ext cx="1" cy="3471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Arrow Connector 78"/>
            <p:cNvCxnSpPr>
              <a:stCxn id="80" idx="2"/>
              <a:endCxn id="84" idx="0"/>
            </p:cNvCxnSpPr>
            <p:nvPr/>
          </p:nvCxnSpPr>
          <p:spPr bwMode="auto">
            <a:xfrm>
              <a:off x="7135980" y="3354015"/>
              <a:ext cx="0" cy="35019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6545430" y="2892350"/>
                  <a:ext cx="11810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24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430" y="2892350"/>
                  <a:ext cx="1181099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/>
            <p:cNvCxnSpPr>
              <a:stCxn id="84" idx="2"/>
              <a:endCxn id="83" idx="0"/>
            </p:cNvCxnSpPr>
            <p:nvPr/>
          </p:nvCxnSpPr>
          <p:spPr bwMode="auto">
            <a:xfrm flipH="1">
              <a:off x="7135979" y="4351909"/>
              <a:ext cx="1" cy="35019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6545430" y="5399444"/>
                  <a:ext cx="11810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430" y="5399444"/>
                  <a:ext cx="1181099" cy="4616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Flowchart: Or 82"/>
            <p:cNvSpPr/>
            <p:nvPr/>
          </p:nvSpPr>
          <p:spPr bwMode="auto">
            <a:xfrm>
              <a:off x="6974054" y="4702103"/>
              <a:ext cx="323849" cy="350194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ounded Rectangle 83"/>
                <p:cNvSpPr/>
                <p:nvPr/>
              </p:nvSpPr>
              <p:spPr bwMode="auto">
                <a:xfrm>
                  <a:off x="6812130" y="3704209"/>
                  <a:ext cx="647700" cy="647700"/>
                </a:xfrm>
                <a:prstGeom prst="round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4" name="Rounded 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2130" y="3704209"/>
                  <a:ext cx="647700" cy="647700"/>
                </a:xfrm>
                <a:prstGeom prst="round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>
              <a:stCxn id="86" idx="3"/>
              <a:endCxn id="83" idx="2"/>
            </p:cNvCxnSpPr>
            <p:nvPr/>
          </p:nvCxnSpPr>
          <p:spPr bwMode="auto">
            <a:xfrm>
              <a:off x="6626885" y="4875675"/>
              <a:ext cx="347169" cy="15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192010" y="4644842"/>
                  <a:ext cx="434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2010" y="4644842"/>
                  <a:ext cx="434875" cy="461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4225" r="-23944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>
              <a:stCxn id="83" idx="4"/>
              <a:endCxn id="82" idx="0"/>
            </p:cNvCxnSpPr>
            <p:nvPr/>
          </p:nvCxnSpPr>
          <p:spPr bwMode="auto">
            <a:xfrm>
              <a:off x="7135979" y="5052297"/>
              <a:ext cx="1" cy="3471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648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10730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CTR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Fully parallelizable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Inverse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not needed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 use a PRF instead of a PRP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stream can be generated in advance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 padding needed for messages not a multiple of block length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What about security?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6" name="Straight Arrow Connector 5"/>
          <p:cNvCxnSpPr>
            <a:stCxn id="7" idx="2"/>
            <a:endCxn id="14" idx="0"/>
          </p:cNvCxnSpPr>
          <p:nvPr/>
        </p:nvCxnSpPr>
        <p:spPr bwMode="auto">
          <a:xfrm flipH="1">
            <a:off x="8514354" y="1671759"/>
            <a:ext cx="699" cy="2543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98727" y="1363982"/>
                <a:ext cx="8326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4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4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727" y="1363982"/>
                <a:ext cx="832651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14" idx="2"/>
            <a:endCxn id="13" idx="0"/>
          </p:cNvCxnSpPr>
          <p:nvPr/>
        </p:nvCxnSpPr>
        <p:spPr bwMode="auto">
          <a:xfrm>
            <a:off x="8514354" y="2382732"/>
            <a:ext cx="23" cy="2458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98028" y="3121223"/>
                <a:ext cx="8326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028" y="3121223"/>
                <a:ext cx="832651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11" idx="2"/>
            <a:endCxn id="12" idx="0"/>
          </p:cNvCxnSpPr>
          <p:nvPr/>
        </p:nvCxnSpPr>
        <p:spPr bwMode="auto">
          <a:xfrm>
            <a:off x="7248810" y="1661549"/>
            <a:ext cx="0" cy="14562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32484" y="1353772"/>
                <a:ext cx="8326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4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ctr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484" y="1353772"/>
                <a:ext cx="832651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32484" y="3117849"/>
                <a:ext cx="8326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484" y="3117849"/>
                <a:ext cx="832651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Or 12"/>
          <p:cNvSpPr/>
          <p:nvPr/>
        </p:nvSpPr>
        <p:spPr bwMode="auto">
          <a:xfrm>
            <a:off x="8400222" y="2628537"/>
            <a:ext cx="228307" cy="246880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8286046" y="1926116"/>
                <a:ext cx="456616" cy="456615"/>
              </a:xfrm>
              <a:prstGeom prst="round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16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6046" y="1926116"/>
                <a:ext cx="456616" cy="456615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6" idx="3"/>
            <a:endCxn id="13" idx="2"/>
          </p:cNvCxnSpPr>
          <p:nvPr/>
        </p:nvCxnSpPr>
        <p:spPr bwMode="auto">
          <a:xfrm>
            <a:off x="8121512" y="2751496"/>
            <a:ext cx="278710" cy="4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03814" y="2597607"/>
                <a:ext cx="317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814" y="2597607"/>
                <a:ext cx="317698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3" idx="4"/>
            <a:endCxn id="9" idx="0"/>
          </p:cNvCxnSpPr>
          <p:nvPr/>
        </p:nvCxnSpPr>
        <p:spPr bwMode="auto">
          <a:xfrm flipH="1">
            <a:off x="8514354" y="2875417"/>
            <a:ext cx="22" cy="2458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19" idx="2"/>
            <a:endCxn id="23" idx="0"/>
          </p:cNvCxnSpPr>
          <p:nvPr/>
        </p:nvCxnSpPr>
        <p:spPr bwMode="auto">
          <a:xfrm>
            <a:off x="9907219" y="1671758"/>
            <a:ext cx="1" cy="2543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90893" y="1363981"/>
                <a:ext cx="8326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4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4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893" y="1363981"/>
                <a:ext cx="832651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23" idx="2"/>
            <a:endCxn id="22" idx="0"/>
          </p:cNvCxnSpPr>
          <p:nvPr/>
        </p:nvCxnSpPr>
        <p:spPr bwMode="auto">
          <a:xfrm flipH="1">
            <a:off x="9907219" y="2382732"/>
            <a:ext cx="1" cy="246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490893" y="3121223"/>
                <a:ext cx="8326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893" y="3121223"/>
                <a:ext cx="832651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Or 21"/>
          <p:cNvSpPr/>
          <p:nvPr/>
        </p:nvSpPr>
        <p:spPr bwMode="auto">
          <a:xfrm>
            <a:off x="9793065" y="2629611"/>
            <a:ext cx="228307" cy="246880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9678912" y="1926116"/>
                <a:ext cx="456616" cy="456615"/>
              </a:xfrm>
              <a:prstGeom prst="round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16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78912" y="1926116"/>
                <a:ext cx="456616" cy="456615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25" idx="3"/>
            <a:endCxn id="22" idx="2"/>
          </p:cNvCxnSpPr>
          <p:nvPr/>
        </p:nvCxnSpPr>
        <p:spPr bwMode="auto">
          <a:xfrm>
            <a:off x="9508377" y="2751494"/>
            <a:ext cx="284688" cy="15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223578" y="2597605"/>
                <a:ext cx="284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578" y="2597605"/>
                <a:ext cx="284799" cy="307777"/>
              </a:xfrm>
              <a:prstGeom prst="rect">
                <a:avLst/>
              </a:prstGeom>
              <a:blipFill rotWithShape="0">
                <a:blip r:embed="rId12"/>
                <a:stretch>
                  <a:fillRect r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2" idx="4"/>
            <a:endCxn id="21" idx="0"/>
          </p:cNvCxnSpPr>
          <p:nvPr/>
        </p:nvCxnSpPr>
        <p:spPr bwMode="auto">
          <a:xfrm>
            <a:off x="9907219" y="2876492"/>
            <a:ext cx="0" cy="2447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28" idx="2"/>
            <a:endCxn id="32" idx="0"/>
          </p:cNvCxnSpPr>
          <p:nvPr/>
        </p:nvCxnSpPr>
        <p:spPr bwMode="auto">
          <a:xfrm>
            <a:off x="11344304" y="1661549"/>
            <a:ext cx="0" cy="2645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927978" y="1353772"/>
                <a:ext cx="8326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4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4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978" y="1353772"/>
                <a:ext cx="832651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32" idx="2"/>
            <a:endCxn id="31" idx="0"/>
          </p:cNvCxnSpPr>
          <p:nvPr/>
        </p:nvCxnSpPr>
        <p:spPr bwMode="auto">
          <a:xfrm flipH="1">
            <a:off x="11344303" y="2382732"/>
            <a:ext cx="1" cy="246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27978" y="3121223"/>
                <a:ext cx="8326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978" y="3121223"/>
                <a:ext cx="832651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lowchart: Or 30"/>
          <p:cNvSpPr/>
          <p:nvPr/>
        </p:nvSpPr>
        <p:spPr bwMode="auto">
          <a:xfrm>
            <a:off x="11230149" y="2629611"/>
            <a:ext cx="228307" cy="246880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 bwMode="auto">
              <a:xfrm>
                <a:off x="11115996" y="1926116"/>
                <a:ext cx="456616" cy="456615"/>
              </a:xfrm>
              <a:prstGeom prst="round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16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15996" y="1926116"/>
                <a:ext cx="456616" cy="456615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34" idx="3"/>
            <a:endCxn id="31" idx="2"/>
          </p:cNvCxnSpPr>
          <p:nvPr/>
        </p:nvCxnSpPr>
        <p:spPr bwMode="auto">
          <a:xfrm>
            <a:off x="10948076" y="2751495"/>
            <a:ext cx="282073" cy="15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641500" y="2597606"/>
                <a:ext cx="3065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500" y="2597606"/>
                <a:ext cx="306576" cy="307777"/>
              </a:xfrm>
              <a:prstGeom prst="rect">
                <a:avLst/>
              </a:prstGeom>
              <a:blipFill rotWithShape="0">
                <a:blip r:embed="rId16"/>
                <a:stretch>
                  <a:fillRect r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31" idx="4"/>
            <a:endCxn id="30" idx="0"/>
          </p:cNvCxnSpPr>
          <p:nvPr/>
        </p:nvCxnSpPr>
        <p:spPr bwMode="auto">
          <a:xfrm>
            <a:off x="11344303" y="2876491"/>
            <a:ext cx="1" cy="2447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81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Modern approach to cryptography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Trying to make cryptography more a </a:t>
            </a:r>
            <a:r>
              <a:rPr lang="nb-NO" b="1" dirty="0" smtClean="0"/>
              <a:t>science</a:t>
            </a:r>
            <a:r>
              <a:rPr lang="nb-NO" dirty="0" smtClean="0"/>
              <a:t> than an </a:t>
            </a:r>
            <a:r>
              <a:rPr lang="nb-NO" b="1" dirty="0" smtClean="0"/>
              <a:t>art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Focus on </a:t>
            </a:r>
            <a:r>
              <a:rPr lang="nb-NO" b="1" dirty="0" smtClean="0"/>
              <a:t>formal definitions</a:t>
            </a:r>
            <a:r>
              <a:rPr lang="nb-NO" dirty="0" smtClean="0"/>
              <a:t> of security (and insecurity)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Clearly stated </a:t>
            </a:r>
            <a:r>
              <a:rPr lang="nb-NO" b="1" dirty="0" smtClean="0"/>
              <a:t>assumptions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Analysis supported by mathematical </a:t>
            </a:r>
            <a:r>
              <a:rPr lang="nb-NO" b="1" dirty="0" smtClean="0"/>
              <a:t>proofs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 marL="0" indent="0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E5E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E5E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876039" y="1285386"/>
                <a:ext cx="10125333" cy="170034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Theorem (idea)</a:t>
                </a:r>
                <a:r>
                  <a:rPr lang="en-US" sz="2000" b="1" dirty="0" smtClean="0">
                    <a:sym typeface="Wingdings" panose="05000000000000000000" pitchFamily="2" charset="2"/>
                  </a:rPr>
                  <a:t>: 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b="1" dirty="0">
                  <a:sym typeface="Wingdings" panose="05000000000000000000" pitchFamily="2" charset="2"/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sz="2000" dirty="0" smtClean="0"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nb-NO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: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is a </a:t>
                </a:r>
                <a:r>
                  <a:rPr lang="en-US" sz="2000" i="1" dirty="0" smtClean="0"/>
                  <a:t>secure</a:t>
                </a:r>
                <a:r>
                  <a:rPr lang="en-US" sz="2000" dirty="0" smtClean="0"/>
                  <a:t> PRF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i="1" dirty="0" smtClean="0"/>
                  <a:t>IND-CPA secure</a:t>
                </a:r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39" y="1285386"/>
                <a:ext cx="10125333" cy="170034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orizontal Scroll 6"/>
              <p:cNvSpPr/>
              <p:nvPr/>
            </p:nvSpPr>
            <p:spPr bwMode="auto">
              <a:xfrm rot="16200000">
                <a:off x="9683966" y="301415"/>
                <a:ext cx="2258272" cy="2206198"/>
              </a:xfrm>
              <a:prstGeom prst="horizontalScroll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 </a:t>
                </a:r>
                <a:r>
                  <a:rPr lang="en-US" sz="1400" b="1" u="sng" dirty="0" smtClean="0">
                    <a:latin typeface="Lucida Handwriting" panose="03010101010101010101" pitchFamily="66" charset="0"/>
                  </a:rPr>
                  <a:t>Logic 101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nb-NO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  </a:t>
                </a:r>
                <a:r>
                  <a:rPr lang="en-US" sz="1400" dirty="0" smtClean="0"/>
                  <a:t>is </a:t>
                </a:r>
                <a:r>
                  <a:rPr lang="en-US" sz="1400" i="1" dirty="0" smtClean="0"/>
                  <a:t>equivalent to: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i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⇐</m:t>
                      </m:r>
                      <m:acc>
                        <m:accPr>
                          <m:chr m:val="̅"/>
                          <m:ctrlPr>
                            <a:rPr lang="nb-NO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endParaRPr lang="en-US" sz="1400" b="1" dirty="0"/>
              </a:p>
            </p:txBody>
          </p:sp>
        </mc:Choice>
        <mc:Fallback xmlns="">
          <p:sp>
            <p:nvSpPr>
              <p:cNvPr id="7" name="Horizont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9683966" y="301415"/>
                <a:ext cx="2258272" cy="2206198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876039" y="4031283"/>
                <a:ext cx="10125333" cy="170034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Theorem (idea)</a:t>
                </a:r>
                <a:r>
                  <a:rPr lang="en-US" sz="2000" b="1" dirty="0" smtClean="0">
                    <a:sym typeface="Wingdings" panose="05000000000000000000" pitchFamily="2" charset="2"/>
                  </a:rPr>
                  <a:t>: 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b="1" dirty="0">
                  <a:sym typeface="Wingdings" panose="05000000000000000000" pitchFamily="2" charset="2"/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sz="2000" dirty="0" smtClean="0"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i="1" dirty="0" smtClean="0"/>
                  <a:t>not</a:t>
                </a:r>
                <a:r>
                  <a:rPr lang="en-US" sz="2000" dirty="0" smtClean="0"/>
                  <a:t> IND-CPA secure then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i="1" dirty="0" smtClean="0"/>
                  <a:t>not</a:t>
                </a:r>
                <a:r>
                  <a:rPr lang="en-US" sz="2000" dirty="0" smtClean="0"/>
                  <a:t> a secure PRF.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39" y="4031283"/>
                <a:ext cx="10125333" cy="170034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384708" y="2845739"/>
            <a:ext cx="2811422" cy="1325531"/>
            <a:chOff x="5384708" y="2845739"/>
            <a:chExt cx="2811422" cy="1325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16200000">
                  <a:off x="4998941" y="3231506"/>
                  <a:ext cx="1325531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360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98941" y="3231506"/>
                  <a:ext cx="1325531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5938705" y="3250425"/>
              <a:ext cx="2257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equivalent!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6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/>
                <a:r>
                  <a:rPr lang="nb-NO" sz="2000" b="1" dirty="0" smtClean="0"/>
                  <a:t>Proof idea:</a:t>
                </a:r>
                <a:endParaRPr lang="nb-NO" sz="2000" b="1" i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 not IND-CPA secure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 smtClean="0"/>
                  <a:t> there exists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with good advantage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0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$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­–</m:t>
                        </m:r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Can use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to create a </a:t>
                </a:r>
                <a:r>
                  <a:rPr lang="en-US" sz="2000" i="1" dirty="0" smtClean="0"/>
                  <a:t>new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that has good advantage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0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dirty="0" smtClean="0"/>
                  <a:t> against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nb-NO" sz="2000" b="0" i="1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2000" dirty="0"/>
                  <a:t>	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 smtClean="0"/>
                  <a:t> is not a secure PRF! </a:t>
                </a:r>
              </a:p>
              <a:p>
                <a:pPr marL="0" indent="0"/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876039" y="1276912"/>
                <a:ext cx="10125333" cy="170034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Theorem (idea)</a:t>
                </a:r>
                <a:r>
                  <a:rPr lang="en-US" sz="2000" b="1" dirty="0" smtClean="0">
                    <a:sym typeface="Wingdings" panose="05000000000000000000" pitchFamily="2" charset="2"/>
                  </a:rPr>
                  <a:t>: 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b="1" dirty="0">
                  <a:sym typeface="Wingdings" panose="05000000000000000000" pitchFamily="2" charset="2"/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sz="2000" dirty="0" smtClean="0"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i="1" dirty="0" smtClean="0"/>
                  <a:t>not</a:t>
                </a:r>
                <a:r>
                  <a:rPr lang="en-US" sz="2000" dirty="0" smtClean="0"/>
                  <a:t> IND-CPA secure then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i="1" dirty="0" smtClean="0"/>
                  <a:t>not</a:t>
                </a:r>
                <a:r>
                  <a:rPr lang="en-US" sz="2000" dirty="0" smtClean="0"/>
                  <a:t> a secure PRF.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39" y="1276912"/>
                <a:ext cx="10125333" cy="170034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5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 bwMode="auto">
              <a:xfrm>
                <a:off x="876038" y="1285211"/>
                <a:ext cx="10125333" cy="31533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Theorem (actual)</a:t>
                </a:r>
                <a:r>
                  <a:rPr lang="en-US" sz="2000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For </a:t>
                </a:r>
                <a:r>
                  <a:rPr lang="en-US" sz="2000" i="1" dirty="0" smtClean="0">
                    <a:sym typeface="Wingdings" panose="05000000000000000000" pitchFamily="2" charset="2"/>
                  </a:rPr>
                  <a:t>any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I</a:t>
                </a:r>
                <a:r>
                  <a:rPr lang="en-US" sz="2000" dirty="0" smtClean="0"/>
                  <a:t>ND-CPA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$</m:t>
                    </m:r>
                    <m:d>
                      <m:dPr>
                        <m:begChr m:val="["/>
                        <m:endChr m:val="]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000" dirty="0" smtClean="0"/>
                  <a:t> that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 smtClean="0"/>
                  <a:t> and asks at most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 smtClean="0"/>
                  <a:t> queries (each of max length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-bit blocks), there </a:t>
                </a:r>
                <a:r>
                  <a:rPr lang="en-US" sz="2000" i="1" dirty="0" smtClean="0"/>
                  <a:t>exists </a:t>
                </a:r>
                <a:r>
                  <a:rPr lang="en-US" sz="2000" dirty="0" smtClean="0"/>
                  <a:t>an PRF-adversary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indent="0">
                  <a:spcBef>
                    <a:spcPct val="0"/>
                  </a:spcBef>
                </a:pPr>
                <a:endParaRPr lang="en-US" sz="2000" dirty="0"/>
              </a:p>
              <a:p>
                <a:pPr indent="0">
                  <a:spcBef>
                    <a:spcPct val="0"/>
                  </a:spcBef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PRF-queries.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38" y="1285211"/>
                <a:ext cx="10125333" cy="315338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4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Logic 101: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 smtClean="0"/>
                  <a:t> secure PRF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0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2000" dirty="0" smtClean="0"/>
              </a:p>
              <a:p>
                <a:pPr marL="0" indent="0"/>
                <a:r>
                  <a:rPr lang="en-US" sz="2000" dirty="0"/>
                  <a:t>	</a:t>
                </a:r>
                <a:r>
                  <a:rPr lang="en-US" sz="2000" dirty="0" smtClean="0"/>
                  <a:t>		     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0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$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­–</m:t>
                        </m:r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/>
              </a:p>
              <a:p>
                <a:pPr marL="0" indent="0"/>
                <a:r>
                  <a:rPr lang="en-US" sz="2000" dirty="0"/>
                  <a:t>	</a:t>
                </a:r>
                <a:r>
                  <a:rPr lang="en-US" sz="2000" dirty="0" smtClean="0"/>
                  <a:t>		      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0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$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­–</m:t>
                        </m:r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/>
                <a:r>
                  <a:rPr lang="en-US" sz="2000" dirty="0"/>
                  <a:t>	</a:t>
                </a:r>
                <a:r>
                  <a:rPr lang="en-US" sz="2000" dirty="0" smtClean="0"/>
                  <a:t>		     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 is IND-CPA secure!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76038" y="1285211"/>
                <a:ext cx="10125333" cy="31533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Theorem (actual)</a:t>
                </a:r>
                <a:r>
                  <a:rPr lang="en-US" sz="2000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For </a:t>
                </a:r>
                <a:r>
                  <a:rPr lang="en-US" sz="2000" i="1" dirty="0" smtClean="0">
                    <a:sym typeface="Wingdings" panose="05000000000000000000" pitchFamily="2" charset="2"/>
                  </a:rPr>
                  <a:t>any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ND-CPA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$</m:t>
                    </m:r>
                    <m:d>
                      <m:dPr>
                        <m:begChr m:val="["/>
                        <m:endChr m:val="]"/>
                        <m:ctrlP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 that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 queries (each of max length </a:t>
                </a:r>
                <a14:m>
                  <m:oMath xmlns:m="http://schemas.openxmlformats.org/officeDocument/2006/math">
                    <m:r>
                      <a:rPr lang="nb-NO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-bit blocks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), </a:t>
                </a:r>
                <a:r>
                  <a:rPr lang="en-US" sz="2000" dirty="0" smtClean="0"/>
                  <a:t>there </a:t>
                </a:r>
                <a:r>
                  <a:rPr lang="en-US" sz="2000" i="1" dirty="0" smtClean="0"/>
                  <a:t>exists</a:t>
                </a:r>
                <a:r>
                  <a:rPr lang="en-US" sz="2000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an PRF-adversary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indent="0">
                  <a:spcBef>
                    <a:spcPct val="0"/>
                  </a:spcBef>
                </a:pPr>
                <a:endParaRPr lang="en-US" sz="2000" dirty="0"/>
              </a:p>
              <a:p>
                <a:pPr indent="0">
                  <a:spcBef>
                    <a:spcPct val="0"/>
                  </a:spcBef>
                </a:pP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 PRF-queries.</a:t>
                </a:r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38" y="1285211"/>
                <a:ext cx="10125333" cy="315338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01055" y="5572869"/>
                <a:ext cx="2162175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≪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lit/>
                                </m:r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055" y="5572869"/>
                <a:ext cx="2162175" cy="439736"/>
              </a:xfrm>
              <a:prstGeom prst="rect">
                <a:avLst/>
              </a:prstGeom>
              <a:blipFill rotWithShape="0"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48068" y="5098576"/>
                <a:ext cx="2186725" cy="11695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Example:</a:t>
                </a:r>
              </a:p>
              <a:p>
                <a:endParaRPr lang="en-US" sz="1400" b="1" dirty="0" smtClean="0"/>
              </a:p>
              <a:p>
                <a:r>
                  <a:rPr lang="en-US" sz="1400" dirty="0" smtClean="0"/>
                  <a:t>AES: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en-US" sz="1400" dirty="0"/>
              </a:p>
              <a:p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≈17.5 </m:t>
                    </m:r>
                    <m:r>
                      <m:rPr>
                        <m:sty m:val="p"/>
                      </m:rPr>
                      <a:rPr lang="nb-NO" sz="1400" b="0" i="0" smtClean="0">
                        <a:latin typeface="Cambria Math" panose="02040503050406030204" pitchFamily="18" charset="0"/>
                      </a:rPr>
                      <m:t>TB</m:t>
                    </m:r>
                  </m:oMath>
                </a14:m>
                <a:r>
                  <a:rPr lang="en-US" sz="1400" dirty="0" smtClean="0"/>
                  <a:t> of data </a:t>
                </a:r>
                <a:endParaRPr lang="en-US" sz="1400" dirty="0"/>
              </a:p>
              <a:p>
                <a:endParaRPr lang="en-US" sz="1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068" y="5098576"/>
                <a:ext cx="2186725" cy="1169551"/>
              </a:xfrm>
              <a:prstGeom prst="rect">
                <a:avLst/>
              </a:prstGeom>
              <a:blipFill rotWithShape="0">
                <a:blip r:embed="rId5"/>
                <a:stretch>
                  <a:fillRect l="-554" r="-22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6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706325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1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1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ℰ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1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1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706325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8" t="-1587" r="-456" b="-6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8" t="-16623" r="-456" b="-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2333880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2333880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764227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764227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35" t="-1639" r="-400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873" t="-1639" r="-301747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1639" r="-200435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1310" t="-1639" r="-10131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99565" t="-1639" r="-870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Flowchart: Or 12"/>
          <p:cNvSpPr/>
          <p:nvPr/>
        </p:nvSpPr>
        <p:spPr bwMode="auto">
          <a:xfrm>
            <a:off x="4530927" y="3441964"/>
            <a:ext cx="334851" cy="356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1" dirty="0" smtClean="0"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10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nb-NO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28" t="-418" r="-456" b="-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0324473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0324473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658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 bwMode="auto">
          <a:xfrm rot="5400000">
            <a:off x="4650255" y="1996604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492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</a:t>
                </a:r>
                <a:r>
                  <a:rPr lang="en-US" i="1" dirty="0" smtClean="0"/>
                  <a:t>exists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5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</a:t>
                </a:r>
                <a:r>
                  <a:rPr lang="en-US" i="1" dirty="0" smtClean="0"/>
                  <a:t>exists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706325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1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1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ℰ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1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1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706325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8" t="-1587" r="-456" b="-6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8" t="-16623" r="-456" b="-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1" dirty="0" smtClean="0"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10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nb-NO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8" t="-418" r="-456" b="-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Flowchart: Or 21"/>
          <p:cNvSpPr/>
          <p:nvPr/>
        </p:nvSpPr>
        <p:spPr bwMode="auto">
          <a:xfrm>
            <a:off x="4530927" y="3441964"/>
            <a:ext cx="334851" cy="356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658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 bwMode="auto">
          <a:xfrm rot="5400000">
            <a:off x="4650255" y="1996604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492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 smtClean="0"/>
                  <a:t> by PRF-security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449" t="-22951" r="-5510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55305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55305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435" t="-1639" r="-400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100873" t="-1639" r="-301747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200000" t="-1639" r="-200435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301310" t="-1639" r="-10131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399565" t="-1639" r="-870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850007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850007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52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</a:t>
                </a:r>
                <a:r>
                  <a:rPr lang="en-US" i="1" dirty="0" smtClean="0"/>
                  <a:t>exists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706325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1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1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ℰ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1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1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706325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8" t="-1587" r="-456" b="-6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8" t="-16623" r="-456" b="-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1" dirty="0" smtClean="0"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10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nb-NO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8" t="-418" r="-456" b="-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Flowchart: Or 21"/>
          <p:cNvSpPr/>
          <p:nvPr/>
        </p:nvSpPr>
        <p:spPr bwMode="auto">
          <a:xfrm>
            <a:off x="4530927" y="3441964"/>
            <a:ext cx="334851" cy="356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658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 bwMode="auto">
          <a:xfrm rot="5400000">
            <a:off x="4650255" y="1996604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492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 smtClean="0"/>
                  <a:t> by PRF-security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449" t="-22951" r="-5510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55305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55305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435" t="-1639" r="-400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100873" t="-1639" r="-301747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200000" t="-1639" r="-200435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301310" t="-1639" r="-10131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399565" t="-1639" r="-870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850007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850007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48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582406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582406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</a:t>
                </a:r>
                <a:r>
                  <a:rPr lang="en-US" i="1" dirty="0" smtClean="0"/>
                  <a:t>exists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706325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1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1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ℰ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1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1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706325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8" t="-1587" r="-456" b="-6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8" t="-16623" r="-456" b="-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1" dirty="0" smtClean="0"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10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nb-NO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28" t="-418" r="-456" b="-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Flowchart: Or 21"/>
          <p:cNvSpPr/>
          <p:nvPr/>
        </p:nvSpPr>
        <p:spPr bwMode="auto">
          <a:xfrm>
            <a:off x="4530927" y="3441964"/>
            <a:ext cx="334851" cy="356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658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 bwMode="auto">
          <a:xfrm rot="5400000">
            <a:off x="4650255" y="1996604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492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 smtClean="0"/>
                  <a:t> by PRF-security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449" t="-22951" r="-5510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OTP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0476" r="-952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 flipV="1">
            <a:off x="2088107" y="4415052"/>
            <a:ext cx="551570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32" idx="0"/>
          </p:cNvCxnSpPr>
          <p:nvPr/>
        </p:nvCxnSpPr>
        <p:spPr bwMode="auto">
          <a:xfrm flipV="1">
            <a:off x="2764897" y="4415052"/>
            <a:ext cx="676789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945819" y="4415052"/>
            <a:ext cx="1697067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3112400" y="4400802"/>
            <a:ext cx="4270573" cy="14787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55305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55305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435" t="-1639" r="-400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873" t="-1639" r="-301747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0000" t="-1639" r="-200435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10" t="-1639" r="-10131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99565" t="-1639" r="-870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47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Encryption schemes – syntax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6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</a:t>
                </a:r>
                <a:r>
                  <a:rPr lang="en-US" b="1" dirty="0" smtClean="0"/>
                  <a:t>symmetric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dirty="0" smtClean="0"/>
                  <a:t> consists of three algorithms: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Associated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space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Message space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Ciphertext space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KeyGen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 may be randomized ($), but Dec must be deterministic</a:t>
                </a:r>
              </a:p>
            </p:txBody>
          </p:sp>
        </mc:Choice>
        <mc:Fallback xmlns="">
          <p:sp>
            <p:nvSpPr>
              <p:cNvPr id="62" name="Content Placeholder 6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842" b="-1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30642" y="5364645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cxnSp>
        <p:nvCxnSpPr>
          <p:cNvPr id="21" name="Straight Arrow Connector 20"/>
          <p:cNvCxnSpPr>
            <a:stCxn id="10" idx="3"/>
            <a:endCxn id="45" idx="1"/>
          </p:cNvCxnSpPr>
          <p:nvPr/>
        </p:nvCxnSpPr>
        <p:spPr bwMode="auto">
          <a:xfrm>
            <a:off x="3703560" y="4727877"/>
            <a:ext cx="412395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2809875" y="4278447"/>
                <a:ext cx="893685" cy="89886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</m:oMath>
                  </m:oMathPara>
                </a14:m>
                <a:endParaRPr kumimoji="0" lang="en-US" sz="28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9875" y="4278447"/>
                <a:ext cx="893685" cy="89886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46" idx="3"/>
            <a:endCxn id="10" idx="1"/>
          </p:cNvCxnSpPr>
          <p:nvPr/>
        </p:nvCxnSpPr>
        <p:spPr bwMode="auto">
          <a:xfrm>
            <a:off x="2156861" y="4727876"/>
            <a:ext cx="653014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524819" y="428366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C</a:t>
            </a:r>
            <a:endParaRPr lang="en-US" sz="2400" dirty="0" smtClean="0"/>
          </a:p>
        </p:txBody>
      </p:sp>
      <p:cxnSp>
        <p:nvCxnSpPr>
          <p:cNvPr id="41" name="Elbow Connector 40"/>
          <p:cNvCxnSpPr>
            <a:stCxn id="70" idx="3"/>
            <a:endCxn id="45" idx="0"/>
          </p:cNvCxnSpPr>
          <p:nvPr/>
        </p:nvCxnSpPr>
        <p:spPr bwMode="auto">
          <a:xfrm>
            <a:off x="5918199" y="3523028"/>
            <a:ext cx="2356159" cy="755419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70" idx="1"/>
            <a:endCxn id="10" idx="0"/>
          </p:cNvCxnSpPr>
          <p:nvPr/>
        </p:nvCxnSpPr>
        <p:spPr bwMode="auto">
          <a:xfrm rot="10800000" flipV="1">
            <a:off x="3256718" y="3523027"/>
            <a:ext cx="2151420" cy="755419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1675518" y="449704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cxnSp>
        <p:nvCxnSpPr>
          <p:cNvPr id="47" name="Straight Arrow Connector 46"/>
          <p:cNvCxnSpPr>
            <a:stCxn id="45" idx="3"/>
            <a:endCxn id="50" idx="1"/>
          </p:cNvCxnSpPr>
          <p:nvPr/>
        </p:nvCxnSpPr>
        <p:spPr bwMode="auto">
          <a:xfrm flipV="1">
            <a:off x="8721200" y="4727875"/>
            <a:ext cx="598895" cy="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320095" y="4471234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 smtClean="0"/>
                  <a:t>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095" y="4471234"/>
                <a:ext cx="1170720" cy="513282"/>
              </a:xfrm>
              <a:prstGeom prst="rect">
                <a:avLst/>
              </a:prstGeom>
              <a:blipFill rotWithShape="0">
                <a:blip r:embed="rId5"/>
                <a:stretch>
                  <a:fillRect l="-8333" t="-117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 bwMode="auto">
              <a:xfrm>
                <a:off x="5133396" y="1954616"/>
                <a:ext cx="1059544" cy="866554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kumimoji="0" lang="en-US" sz="2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3396" y="1954616"/>
                <a:ext cx="1059544" cy="866554"/>
              </a:xfrm>
              <a:prstGeom prst="roundRect">
                <a:avLst/>
              </a:prstGeom>
              <a:blipFill rotWithShape="0">
                <a:blip r:embed="rId6"/>
                <a:stretch>
                  <a:fillRect l="-4444" r="-2222"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7827515" y="4278447"/>
                <a:ext cx="893685" cy="89886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Dec</m:t>
                      </m:r>
                    </m:oMath>
                  </m:oMathPara>
                </a14:m>
                <a:endParaRPr kumimoji="0" lang="en-US" sz="28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7515" y="4278447"/>
                <a:ext cx="893685" cy="89886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Down Arrow 62"/>
          <p:cNvSpPr/>
          <p:nvPr/>
        </p:nvSpPr>
        <p:spPr bwMode="auto">
          <a:xfrm>
            <a:off x="5563181" y="4745325"/>
            <a:ext cx="301839" cy="64617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01036" y="4299184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$</a:t>
            </a:r>
            <a:endParaRPr lang="en-US" sz="2400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5408138" y="3292195"/>
            <a:ext cx="51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 K</a:t>
            </a:r>
            <a:endParaRPr lang="en-US" sz="2400" dirty="0" smtClean="0"/>
          </a:p>
        </p:txBody>
      </p:sp>
      <p:cxnSp>
        <p:nvCxnSpPr>
          <p:cNvPr id="79" name="Straight Arrow Connector 78"/>
          <p:cNvCxnSpPr>
            <a:stCxn id="27" idx="2"/>
            <a:endCxn id="70" idx="0"/>
          </p:cNvCxnSpPr>
          <p:nvPr/>
        </p:nvCxnSpPr>
        <p:spPr bwMode="auto">
          <a:xfrm>
            <a:off x="5663168" y="2821170"/>
            <a:ext cx="1" cy="4710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5663168" y="2813086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$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le 91"/>
              <p:cNvSpPr/>
              <p:nvPr/>
            </p:nvSpPr>
            <p:spPr bwMode="auto">
              <a:xfrm>
                <a:off x="7520447" y="1688594"/>
                <a:ext cx="4240182" cy="1470251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2000" b="1" dirty="0" smtClean="0"/>
                  <a:t>Correctness requirement: </a:t>
                </a:r>
                <a:r>
                  <a:rPr lang="nb-NO" sz="2000" b="0" dirty="0" smtClean="0"/>
                  <a:t>For all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Rounded 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0447" y="1688594"/>
                <a:ext cx="4240182" cy="1470251"/>
              </a:xfrm>
              <a:prstGeom prst="roundRect">
                <a:avLst/>
              </a:prstGeom>
              <a:blipFill rotWithShape="0">
                <a:blip r:embed="rId8"/>
                <a:stretch>
                  <a:fillRect r="-286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4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9312834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9312834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</a:t>
                </a:r>
                <a:r>
                  <a:rPr lang="en-US" i="1" dirty="0" smtClean="0"/>
                  <a:t>exists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319414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1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1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ℰ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1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1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1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319414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8" t="-1587" r="-456" b="-6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8" t="-16623" r="-456" b="-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1" dirty="0" smtClean="0"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10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nb-NO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28" t="-418" r="-456" b="-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Flowchart: Or 21"/>
          <p:cNvSpPr/>
          <p:nvPr/>
        </p:nvSpPr>
        <p:spPr bwMode="auto">
          <a:xfrm>
            <a:off x="4530927" y="3441964"/>
            <a:ext cx="334851" cy="356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658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 bwMode="auto">
          <a:xfrm rot="5400000">
            <a:off x="4650255" y="1996604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492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 smtClean="0"/>
                  <a:t> by PRF-security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449" t="-22951" r="-5510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623392" y="4527310"/>
                <a:ext cx="2825677" cy="208024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groupChr>
                        <m:groupChrPr>
                          <m:chr m:val="↦"/>
                          <m:vertJc m:val="bot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nb-NO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groupChr>
                        <m:groupChrPr>
                          <m:chr m:val="↦"/>
                          <m:vertJc m:val="bot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groupChr>
                        <m:groupChrPr>
                          <m:chr m:val="↦"/>
                          <m:vertJc m:val="bot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527310"/>
                <a:ext cx="2825677" cy="208024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55305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55305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435" t="-1639" r="-400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873" t="-1639" r="-301747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0000" t="-1639" r="-200435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10" t="-1639" r="-10131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99565" t="-1639" r="-870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28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787326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787326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</a:t>
                </a:r>
                <a:r>
                  <a:rPr lang="en-US" i="1" dirty="0" smtClean="0"/>
                  <a:t>exists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56732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1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1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ℰ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1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1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1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56732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8" t="-1587" r="-456" b="-6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8" t="-16623" r="-456" b="-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1" dirty="0" smtClean="0"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10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nb-NO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28" t="-418" r="-456" b="-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Flowchart: Or 21"/>
          <p:cNvSpPr/>
          <p:nvPr/>
        </p:nvSpPr>
        <p:spPr bwMode="auto">
          <a:xfrm>
            <a:off x="4530927" y="3441964"/>
            <a:ext cx="334851" cy="356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658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 bwMode="auto">
          <a:xfrm rot="5400000">
            <a:off x="4650255" y="1996604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492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 smtClean="0"/>
                  <a:t> by PRF-security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449" t="-22951" r="-5510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623392" y="4523255"/>
                <a:ext cx="7000901" cy="208024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groupChr>
                        <m:groupChrPr>
                          <m:chr m:val="↦"/>
                          <m:vertJc m:val="bot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)⊕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nb-NO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groupChr>
                        <m:groupChrPr>
                          <m:chr m:val="↦"/>
                          <m:vertJc m:val="bot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…=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)⊕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)⊕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groupChr>
                        <m:groupChrPr>
                          <m:chr m:val="↦"/>
                          <m:vertJc m:val="bot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…=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)⊕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)⊕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523255"/>
                <a:ext cx="7000901" cy="208024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55305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55305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435" t="-1639" r="-400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873" t="-1639" r="-301747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0000" t="-1639" r="-200435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10" t="-1639" r="-10131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99565" t="-1639" r="-870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18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0855572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0855572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</a:t>
                </a:r>
                <a:r>
                  <a:rPr lang="en-US" i="1" dirty="0" smtClean="0"/>
                  <a:t>exists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060708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1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1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ℰ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1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1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1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060708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8" t="-1587" r="-456" b="-6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8" t="-16623" r="-456" b="-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1" dirty="0" smtClean="0"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10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nb-NO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28" t="-418" r="-456" b="-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0079809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0079809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435" t="-1639" r="-400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00873" t="-1639" r="-301747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00000" t="-1639" r="-200435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01310" t="-1639" r="-10131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99565" t="-1639" r="-870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Flowchart: Or 21"/>
          <p:cNvSpPr/>
          <p:nvPr/>
        </p:nvSpPr>
        <p:spPr bwMode="auto">
          <a:xfrm>
            <a:off x="4530927" y="3441964"/>
            <a:ext cx="334851" cy="356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658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 bwMode="auto">
          <a:xfrm rot="5400000">
            <a:off x="4650255" y="1996604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492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 smtClean="0"/>
                  <a:t> by PRF-security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449" t="-22951" r="-5510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623392" y="4522277"/>
                <a:ext cx="7000901" cy="208024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groupChr>
                        <m:groupChrPr>
                          <m:chr m:val="↦"/>
                          <m:vertJc m:val="bot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)⊕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nb-NO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groupChr>
                        <m:groupChrPr>
                          <m:chr m:val="↦"/>
                          <m:vertJc m:val="bot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…=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)⊕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)⊕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groupChr>
                        <m:groupChrPr>
                          <m:chr m:val="↦"/>
                          <m:vertJc m:val="bot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…=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)⊕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)⊕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bSup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522277"/>
                <a:ext cx="7000901" cy="208024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623392" y="1039531"/>
                <a:ext cx="7525564" cy="195216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b="1" dirty="0" smtClean="0"/>
                  <a:t>Event </a:t>
                </a:r>
                <a14:m>
                  <m:oMath xmlns:m="http://schemas.openxmlformats.org/officeDocument/2006/math">
                    <m:r>
                      <a:rPr lang="nb-NO" b="1" i="0" smtClean="0">
                        <a:latin typeface="Cambria Math" panose="02040503050406030204" pitchFamily="18" charset="0"/>
                      </a:rPr>
                      <m:t>𝐂𝐨</m:t>
                    </m:r>
                    <m:sSub>
                      <m:sSub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0" smtClean="0">
                            <a:latin typeface="Cambria Math" panose="02040503050406030204" pitchFamily="18" charset="0"/>
                          </a:rPr>
                          <m:t>𝐥𝐥</m:t>
                        </m:r>
                      </m:e>
                      <m:sub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nb-NO" b="1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b="0" dirty="0" smtClean="0"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nb-NO" i="1" dirty="0" smtClean="0"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b="0" dirty="0" smtClean="0"/>
                  <a:t>	        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dirty="0"/>
                  <a:t>	</a:t>
                </a:r>
                <a:r>
                  <a:rPr lang="nb-NO" dirty="0" smtClean="0"/>
                  <a:t>     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nb-NO" i="1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nb-NO" i="1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39531"/>
                <a:ext cx="7525564" cy="1952164"/>
              </a:xfrm>
              <a:prstGeom prst="rect">
                <a:avLst/>
              </a:prstGeom>
              <a:blipFill rotWithShape="0">
                <a:blip r:embed="rId14"/>
                <a:stretch>
                  <a:fillRect l="-484" t="-1538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9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 </a:t>
            </a:r>
            <a:r>
              <a:rPr lang="en-US" dirty="0"/>
              <a:t>–</a:t>
            </a:r>
            <a:r>
              <a:rPr lang="en-US" dirty="0" smtClean="0"/>
              <a:t> proof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357349" y="2289402"/>
                <a:ext cx="1589964" cy="328483"/>
              </a:xfrm>
              <a:prstGeom prst="roundRect">
                <a:avLst/>
              </a:prstGeom>
              <a:solidFill>
                <a:srgbClr val="FFDFDA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+1,…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7349" y="2289402"/>
                <a:ext cx="1589964" cy="32848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6098132" y="2296208"/>
                <a:ext cx="1583141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8132" y="2296208"/>
                <a:ext cx="1583141" cy="32848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866491" y="2279138"/>
                <a:ext cx="1112434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491" y="2279138"/>
                <a:ext cx="1112434" cy="32848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098375" y="2289401"/>
                <a:ext cx="1114708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98375" y="2289401"/>
                <a:ext cx="1114708" cy="328483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704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70431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69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1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 </a:t>
            </a:r>
            <a:r>
              <a:rPr lang="en-US" dirty="0"/>
              <a:t>–</a:t>
            </a:r>
            <a:r>
              <a:rPr lang="en-US" dirty="0" smtClean="0"/>
              <a:t> proof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357349" y="2289402"/>
                <a:ext cx="1589964" cy="328483"/>
              </a:xfrm>
              <a:prstGeom prst="roundRect">
                <a:avLst/>
              </a:prstGeom>
              <a:solidFill>
                <a:srgbClr val="FFDFDA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+1,…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7349" y="2289402"/>
                <a:ext cx="1589964" cy="32848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4429515" y="2289977"/>
                <a:ext cx="1583141" cy="328483"/>
              </a:xfrm>
              <a:prstGeom prst="roundRect">
                <a:avLst/>
              </a:prstGeom>
              <a:solidFill>
                <a:srgbClr val="E4E4F8">
                  <a:alpha val="65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9515" y="2289977"/>
                <a:ext cx="1583141" cy="32848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866491" y="2279138"/>
                <a:ext cx="1112434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491" y="2279138"/>
                <a:ext cx="1112434" cy="32848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098375" y="2289401"/>
                <a:ext cx="1114708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98375" y="2289401"/>
                <a:ext cx="1114708" cy="328483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704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70431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69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45850" y="1806875"/>
                <a:ext cx="687176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50" y="1806875"/>
                <a:ext cx="687176" cy="399084"/>
              </a:xfrm>
              <a:prstGeom prst="rect">
                <a:avLst/>
              </a:prstGeom>
              <a:blipFill rotWithShape="0">
                <a:blip r:embed="rId8"/>
                <a:stretch>
                  <a:fillRect l="-9735" r="-619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4303" y="3270170"/>
                <a:ext cx="4140369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smtClean="0">
                          <a:latin typeface="Cambria Math" panose="02040503050406030204" pitchFamily="18" charset="0"/>
                        </a:rPr>
                        <m:t>Coll</m:t>
                      </m:r>
                      <m:r>
                        <a:rPr lang="nb-NO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400" smtClean="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m:rPr>
                          <m:sty m:val="p"/>
                        </m:rPr>
                        <a:rPr lang="nb-NO" sz="240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∨…∨</m:t>
                      </m:r>
                      <m:r>
                        <m:rPr>
                          <m:sty m:val="p"/>
                        </m:rPr>
                        <a:rPr lang="nb-NO" sz="240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03" y="3270170"/>
                <a:ext cx="4140369" cy="397866"/>
              </a:xfrm>
              <a:prstGeom prst="rect">
                <a:avLst/>
              </a:prstGeom>
              <a:blipFill rotWithShape="0">
                <a:blip r:embed="rId9"/>
                <a:stretch>
                  <a:fillRect l="-264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1272" y="4236000"/>
                <a:ext cx="5167825" cy="424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24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∨…∨</m:t>
                              </m:r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72" y="4236000"/>
                <a:ext cx="5167825" cy="42428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72908" y="3936040"/>
                <a:ext cx="1983300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func>
                            <m:func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2400" b="0" i="0" smtClean="0">
                                          <a:latin typeface="Cambria Math" panose="02040503050406030204" pitchFamily="18" charset="0"/>
                                        </a:rPr>
                                        <m:t>Coll</m:t>
                                      </m:r>
                                    </m:e>
                                    <m:sub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908" y="3936040"/>
                <a:ext cx="1983300" cy="10500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3264" y="5410428"/>
                <a:ext cx="6324424" cy="517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+1−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64" y="5410428"/>
                <a:ext cx="6324424" cy="5178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7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 </a:t>
            </a:r>
            <a:r>
              <a:rPr lang="en-US" dirty="0"/>
              <a:t>–</a:t>
            </a:r>
            <a:r>
              <a:rPr lang="en-US" dirty="0" smtClean="0"/>
              <a:t> proof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357349" y="2289402"/>
                <a:ext cx="1589964" cy="328483"/>
              </a:xfrm>
              <a:prstGeom prst="roundRect">
                <a:avLst/>
              </a:prstGeom>
              <a:solidFill>
                <a:srgbClr val="FFDFDA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+1,…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7349" y="2289402"/>
                <a:ext cx="1589964" cy="32848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4429515" y="2289977"/>
                <a:ext cx="1583141" cy="328483"/>
              </a:xfrm>
              <a:prstGeom prst="roundRect">
                <a:avLst/>
              </a:prstGeom>
              <a:solidFill>
                <a:srgbClr val="E4E4F8">
                  <a:alpha val="65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9515" y="2289977"/>
                <a:ext cx="1583141" cy="32848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866491" y="2279138"/>
                <a:ext cx="1112434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491" y="2279138"/>
                <a:ext cx="1112434" cy="32848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098375" y="2289401"/>
                <a:ext cx="1114708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98375" y="2289401"/>
                <a:ext cx="1114708" cy="328483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704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70431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69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4303" y="3270170"/>
                <a:ext cx="4140369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smtClean="0">
                          <a:latin typeface="Cambria Math" panose="02040503050406030204" pitchFamily="18" charset="0"/>
                        </a:rPr>
                        <m:t>Coll</m:t>
                      </m:r>
                      <m:r>
                        <a:rPr lang="nb-NO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400" smtClean="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m:rPr>
                          <m:sty m:val="p"/>
                        </m:rPr>
                        <a:rPr lang="nb-NO" sz="240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∨…∨</m:t>
                      </m:r>
                      <m:r>
                        <m:rPr>
                          <m:sty m:val="p"/>
                        </m:rPr>
                        <a:rPr lang="nb-NO" sz="240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03" y="3270170"/>
                <a:ext cx="4140369" cy="397866"/>
              </a:xfrm>
              <a:prstGeom prst="rect">
                <a:avLst/>
              </a:prstGeom>
              <a:blipFill rotWithShape="0">
                <a:blip r:embed="rId8"/>
                <a:stretch>
                  <a:fillRect l="-264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1272" y="4236000"/>
                <a:ext cx="5167825" cy="424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24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∨…∨</m:t>
                              </m:r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72" y="4236000"/>
                <a:ext cx="5167825" cy="4242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72908" y="3936040"/>
                <a:ext cx="1983300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func>
                            <m:func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2400" b="0" i="0" smtClean="0">
                                          <a:latin typeface="Cambria Math" panose="02040503050406030204" pitchFamily="18" charset="0"/>
                                        </a:rPr>
                                        <m:t>Coll</m:t>
                                      </m:r>
                                    </m:e>
                                    <m:sub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908" y="3936040"/>
                <a:ext cx="1983300" cy="10500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3264" y="5410428"/>
                <a:ext cx="6324424" cy="517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+1−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nb-NO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nb-NO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nb-NO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64" y="5410428"/>
                <a:ext cx="6324424" cy="5178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45850" y="1806875"/>
                <a:ext cx="687176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50" y="1806875"/>
                <a:ext cx="687176" cy="399084"/>
              </a:xfrm>
              <a:prstGeom prst="rect">
                <a:avLst/>
              </a:prstGeom>
              <a:blipFill rotWithShape="0">
                <a:blip r:embed="rId12"/>
                <a:stretch>
                  <a:fillRect l="-9735" r="-619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 </a:t>
            </a:r>
            <a:r>
              <a:rPr lang="en-US" dirty="0"/>
              <a:t>–</a:t>
            </a:r>
            <a:r>
              <a:rPr lang="en-US" dirty="0" smtClean="0"/>
              <a:t> proof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357349" y="2289402"/>
                <a:ext cx="1589964" cy="328483"/>
              </a:xfrm>
              <a:prstGeom prst="roundRect">
                <a:avLst/>
              </a:prstGeom>
              <a:solidFill>
                <a:srgbClr val="FFDFDA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+1,…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7349" y="2289402"/>
                <a:ext cx="1589964" cy="32848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2359329" y="2289401"/>
                <a:ext cx="1583141" cy="328483"/>
              </a:xfrm>
              <a:prstGeom prst="roundRect">
                <a:avLst/>
              </a:prstGeom>
              <a:solidFill>
                <a:srgbClr val="E4E4F8">
                  <a:alpha val="65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9329" y="2289401"/>
                <a:ext cx="1583141" cy="32848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866491" y="2279138"/>
                <a:ext cx="1112434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491" y="2279138"/>
                <a:ext cx="1112434" cy="32848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098375" y="2289401"/>
                <a:ext cx="1114708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98375" y="2289401"/>
                <a:ext cx="1114708" cy="328483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704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70431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69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4303" y="3270170"/>
                <a:ext cx="4140369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smtClean="0">
                          <a:latin typeface="Cambria Math" panose="02040503050406030204" pitchFamily="18" charset="0"/>
                        </a:rPr>
                        <m:t>Coll</m:t>
                      </m:r>
                      <m:r>
                        <a:rPr lang="nb-NO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400" smtClean="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m:rPr>
                          <m:sty m:val="p"/>
                        </m:rPr>
                        <a:rPr lang="nb-NO" sz="240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∨…∨</m:t>
                      </m:r>
                      <m:r>
                        <m:rPr>
                          <m:sty m:val="p"/>
                        </m:rPr>
                        <a:rPr lang="nb-NO" sz="240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03" y="3270170"/>
                <a:ext cx="4140369" cy="397866"/>
              </a:xfrm>
              <a:prstGeom prst="rect">
                <a:avLst/>
              </a:prstGeom>
              <a:blipFill rotWithShape="0">
                <a:blip r:embed="rId8"/>
                <a:stretch>
                  <a:fillRect l="-264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1272" y="4236000"/>
                <a:ext cx="5167825" cy="424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24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∨…∨</m:t>
                              </m:r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72" y="4236000"/>
                <a:ext cx="5167825" cy="4242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72908" y="3936040"/>
                <a:ext cx="1983300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func>
                            <m:func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2400" b="0" i="0" smtClean="0">
                                          <a:latin typeface="Cambria Math" panose="02040503050406030204" pitchFamily="18" charset="0"/>
                                        </a:rPr>
                                        <m:t>Coll</m:t>
                                      </m:r>
                                    </m:e>
                                    <m:sub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908" y="3936040"/>
                <a:ext cx="1983300" cy="10500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3264" y="5410428"/>
                <a:ext cx="6324424" cy="517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nb-NO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+1−</m:t>
                              </m:r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nb-NO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64" y="5410428"/>
                <a:ext cx="6324424" cy="5178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45850" y="1806875"/>
                <a:ext cx="687176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50" y="1806875"/>
                <a:ext cx="687176" cy="399084"/>
              </a:xfrm>
              <a:prstGeom prst="rect">
                <a:avLst/>
              </a:prstGeom>
              <a:blipFill rotWithShape="0">
                <a:blip r:embed="rId12"/>
                <a:stretch>
                  <a:fillRect l="-9735" r="-619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8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 </a:t>
            </a:r>
            <a:r>
              <a:rPr lang="en-US" dirty="0"/>
              <a:t>–</a:t>
            </a:r>
            <a:r>
              <a:rPr lang="en-US" dirty="0" smtClean="0"/>
              <a:t> proof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303" y="3270170"/>
                <a:ext cx="4140369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smtClean="0">
                          <a:latin typeface="Cambria Math" panose="02040503050406030204" pitchFamily="18" charset="0"/>
                        </a:rPr>
                        <m:t>Coll</m:t>
                      </m:r>
                      <m:r>
                        <a:rPr lang="nb-NO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400" smtClean="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m:rPr>
                          <m:sty m:val="p"/>
                        </m:rPr>
                        <a:rPr lang="nb-NO" sz="240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∨…∨</m:t>
                      </m:r>
                      <m:r>
                        <m:rPr>
                          <m:sty m:val="p"/>
                        </m:rPr>
                        <a:rPr lang="nb-NO" sz="240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03" y="3270170"/>
                <a:ext cx="4140369" cy="397866"/>
              </a:xfrm>
              <a:prstGeom prst="rect">
                <a:avLst/>
              </a:prstGeom>
              <a:blipFill rotWithShape="0">
                <a:blip r:embed="rId2"/>
                <a:stretch>
                  <a:fillRect l="-264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1272" y="4236000"/>
                <a:ext cx="5167825" cy="424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24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∨…∨</m:t>
                              </m:r>
                              <m:r>
                                <m:rPr>
                                  <m:sty m:val="p"/>
                                </m:rPr>
                                <a:rPr lang="nb-NO" sz="240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72" y="4236000"/>
                <a:ext cx="5167825" cy="4242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72908" y="3936040"/>
                <a:ext cx="1983300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func>
                            <m:func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2400" b="0" i="0" smtClean="0">
                                          <a:latin typeface="Cambria Math" panose="02040503050406030204" pitchFamily="18" charset="0"/>
                                        </a:rPr>
                                        <m:t>Coll</m:t>
                                      </m:r>
                                    </m:e>
                                    <m:sub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908" y="3936040"/>
                <a:ext cx="1983300" cy="10500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3264" y="5410428"/>
                <a:ext cx="6324424" cy="517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240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+1−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64" y="5410428"/>
                <a:ext cx="6324424" cy="5178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448148" y="5231087"/>
                <a:ext cx="114576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148" y="5231087"/>
                <a:ext cx="1145762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149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3357349" y="2289402"/>
                <a:ext cx="1589964" cy="328483"/>
              </a:xfrm>
              <a:prstGeom prst="roundRect">
                <a:avLst/>
              </a:prstGeom>
              <a:solidFill>
                <a:srgbClr val="FFDFDA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+1,…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7349" y="2289402"/>
                <a:ext cx="1589964" cy="328483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359329" y="2289401"/>
                <a:ext cx="1583141" cy="328483"/>
              </a:xfrm>
              <a:prstGeom prst="roundRect">
                <a:avLst/>
              </a:prstGeom>
              <a:solidFill>
                <a:srgbClr val="E4E4F8">
                  <a:alpha val="65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9329" y="2289401"/>
                <a:ext cx="1583141" cy="328483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auto">
              <a:xfrm>
                <a:off x="866491" y="2279138"/>
                <a:ext cx="1112434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491" y="2279138"/>
                <a:ext cx="1112434" cy="32848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10098375" y="2289401"/>
                <a:ext cx="1114708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98375" y="2289401"/>
                <a:ext cx="1114708" cy="328483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3463" y="1883819"/>
                <a:ext cx="8704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70431" cy="215444"/>
              </a:xfrm>
              <a:prstGeom prst="rect">
                <a:avLst/>
              </a:prstGeom>
              <a:blipFill rotWithShape="0">
                <a:blip r:embed="rId11"/>
                <a:stretch>
                  <a:fillRect l="-69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858388" y="4056239"/>
                <a:ext cx="132343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88" y="4056239"/>
                <a:ext cx="1323439" cy="7838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174133" y="4056239"/>
                <a:ext cx="1071254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133" y="4056239"/>
                <a:ext cx="1071254" cy="83106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45850" y="1806875"/>
                <a:ext cx="687176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50" y="1806875"/>
                <a:ext cx="687176" cy="399084"/>
              </a:xfrm>
              <a:prstGeom prst="rect">
                <a:avLst/>
              </a:prstGeom>
              <a:blipFill rotWithShape="0">
                <a:blip r:embed="rId15"/>
                <a:stretch>
                  <a:fillRect l="-9735" r="-619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7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</a:t>
                </a:r>
                <a:r>
                  <a:rPr lang="en-US" i="1" dirty="0" smtClean="0"/>
                  <a:t>exists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706325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1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1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1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ℰ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1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1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1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1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706325"/>
                  </p:ext>
                </p:extLst>
              </p:nvPr>
            </p:nvGraphicFramePr>
            <p:xfrm>
              <a:off x="9091838" y="1064231"/>
              <a:ext cx="2668791" cy="2722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9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8" t="-1587" r="-456" b="-6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342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8" t="-16623" r="-456" b="-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b="1" dirty="0" smtClean="0"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10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1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</a:t>
                          </a:r>
                          <a:r>
                            <a:rPr lang="nb-NO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nb-NO" sz="1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823228"/>
                  </p:ext>
                </p:extLst>
              </p:nvPr>
            </p:nvGraphicFramePr>
            <p:xfrm>
              <a:off x="9091838" y="4075311"/>
              <a:ext cx="2668791" cy="144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87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1449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8" t="-418" r="-456" b="-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753143"/>
                  </p:ext>
                </p:extLst>
              </p:nvPr>
            </p:nvGraphicFramePr>
            <p:xfrm>
              <a:off x="1274457" y="2930760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Flowchart: Or 21"/>
          <p:cNvSpPr/>
          <p:nvPr/>
        </p:nvSpPr>
        <p:spPr bwMode="auto">
          <a:xfrm>
            <a:off x="4530927" y="3441964"/>
            <a:ext cx="334851" cy="356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2116025"/>
                <a:ext cx="48167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658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 bwMode="auto">
          <a:xfrm rot="5400000">
            <a:off x="4650255" y="1996604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27" y="5723868"/>
                <a:ext cx="40908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492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5723868"/>
                <a:ext cx="1956946" cy="5221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400" dirty="0" smtClean="0"/>
                  <a:t> by PRF-security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98883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449" t="-22951" r="-5510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55305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55305"/>
                  </p:ext>
                </p:extLst>
              </p:nvPr>
            </p:nvGraphicFramePr>
            <p:xfrm>
              <a:off x="1274457" y="3926589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435" t="-1639" r="-400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100873" t="-1639" r="-301747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200000" t="-1639" r="-200435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301310" t="-1639" r="-10131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399565" t="-1639" r="-870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850007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850007"/>
                  </p:ext>
                </p:extLst>
              </p:nvPr>
            </p:nvGraphicFramePr>
            <p:xfrm>
              <a:off x="1274457" y="4849696"/>
              <a:ext cx="6994610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/>
                    <a:gridCol w="1398922"/>
                    <a:gridCol w="1398922"/>
                    <a:gridCol w="1398922"/>
                    <a:gridCol w="139892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435" t="-163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00873" t="-1639" r="-30174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00000" t="-1639" r="-20043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01310" t="-1639" r="-1013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399565" t="-1639" r="-87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798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encryption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Initial value in CTR$ chosen at random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Not actually neccessary; sufficient that no inputs to underlying PRF/PRP repeat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 simple counter works 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M</a:t>
            </a:r>
            <a:r>
              <a:rPr lang="nb-NO" dirty="0" smtClean="0"/>
              <a:t>ore generally: any number not used more than once – a </a:t>
            </a:r>
            <a:r>
              <a:rPr lang="nb-NO" b="1" dirty="0" smtClean="0"/>
              <a:t>nonce</a:t>
            </a:r>
            <a:r>
              <a:rPr lang="nb-NO" dirty="0"/>
              <a:t> </a:t>
            </a:r>
            <a:r>
              <a:rPr lang="nb-NO" dirty="0" smtClean="0"/>
              <a:t>(number used once)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CTR: nonce-based counter-mode</a:t>
            </a: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Code Book (ECB) 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b="0" dirty="0" smtClean="0"/>
                  <a:t>Given a block cipher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how to encrypt a long message?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ECB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21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2124076" y="3838574"/>
                <a:ext cx="647700" cy="647700"/>
              </a:xfrm>
              <a:prstGeom prst="round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28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4076" y="3838574"/>
                <a:ext cx="647700" cy="6477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7" idx="2"/>
            <a:endCxn id="5" idx="0"/>
          </p:cNvCxnSpPr>
          <p:nvPr/>
        </p:nvCxnSpPr>
        <p:spPr bwMode="auto">
          <a:xfrm flipH="1">
            <a:off x="2447926" y="3305174"/>
            <a:ext cx="9524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66900" y="2800348"/>
                <a:ext cx="11810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2800348"/>
                <a:ext cx="1181099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5" idx="2"/>
            <a:endCxn id="28" idx="0"/>
          </p:cNvCxnSpPr>
          <p:nvPr/>
        </p:nvCxnSpPr>
        <p:spPr bwMode="auto">
          <a:xfrm>
            <a:off x="2447926" y="4486274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57376" y="5019674"/>
                <a:ext cx="11810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76" y="5019674"/>
                <a:ext cx="1181099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 bwMode="auto">
              <a:xfrm>
                <a:off x="3505201" y="3838574"/>
                <a:ext cx="647700" cy="647700"/>
              </a:xfrm>
              <a:prstGeom prst="round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28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1" y="3838574"/>
                <a:ext cx="647700" cy="64770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34" idx="2"/>
            <a:endCxn id="32" idx="0"/>
          </p:cNvCxnSpPr>
          <p:nvPr/>
        </p:nvCxnSpPr>
        <p:spPr bwMode="auto">
          <a:xfrm flipH="1">
            <a:off x="3829051" y="3305174"/>
            <a:ext cx="9524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48025" y="2800348"/>
                <a:ext cx="11810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25" y="2800348"/>
                <a:ext cx="1181099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32" idx="2"/>
            <a:endCxn id="36" idx="0"/>
          </p:cNvCxnSpPr>
          <p:nvPr/>
        </p:nvCxnSpPr>
        <p:spPr bwMode="auto">
          <a:xfrm>
            <a:off x="3829051" y="4486274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38501" y="5019674"/>
                <a:ext cx="11810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1" y="5019674"/>
                <a:ext cx="1181099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4886325" y="3838574"/>
                <a:ext cx="647700" cy="647700"/>
              </a:xfrm>
              <a:prstGeom prst="round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28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25" y="3838574"/>
                <a:ext cx="647700" cy="64770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9" idx="2"/>
            <a:endCxn id="37" idx="0"/>
          </p:cNvCxnSpPr>
          <p:nvPr/>
        </p:nvCxnSpPr>
        <p:spPr bwMode="auto">
          <a:xfrm flipH="1">
            <a:off x="5210175" y="3262013"/>
            <a:ext cx="9525" cy="5765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29150" y="2800348"/>
                <a:ext cx="11810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2800348"/>
                <a:ext cx="1181099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7" idx="2"/>
            <a:endCxn id="41" idx="0"/>
          </p:cNvCxnSpPr>
          <p:nvPr/>
        </p:nvCxnSpPr>
        <p:spPr bwMode="auto">
          <a:xfrm>
            <a:off x="5210175" y="4486274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19625" y="5019674"/>
                <a:ext cx="11810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5" y="5019674"/>
                <a:ext cx="1181099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267449" y="3838574"/>
                <a:ext cx="647700" cy="647700"/>
              </a:xfrm>
              <a:prstGeom prst="round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28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7449" y="3838574"/>
                <a:ext cx="647700" cy="647700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8" idx="2"/>
            <a:endCxn id="46" idx="0"/>
          </p:cNvCxnSpPr>
          <p:nvPr/>
        </p:nvCxnSpPr>
        <p:spPr bwMode="auto">
          <a:xfrm flipH="1">
            <a:off x="6591299" y="3262013"/>
            <a:ext cx="9526" cy="5765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10275" y="2800348"/>
                <a:ext cx="11810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275" y="2800348"/>
                <a:ext cx="1181099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46" idx="2"/>
            <a:endCxn id="50" idx="0"/>
          </p:cNvCxnSpPr>
          <p:nvPr/>
        </p:nvCxnSpPr>
        <p:spPr bwMode="auto">
          <a:xfrm>
            <a:off x="6591299" y="4486274"/>
            <a:ext cx="0" cy="5333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000749" y="5019673"/>
                <a:ext cx="11810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49" y="5019673"/>
                <a:ext cx="1181099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417188"/>
                  </p:ext>
                </p:extLst>
              </p:nvPr>
            </p:nvGraphicFramePr>
            <p:xfrm>
              <a:off x="8296272" y="1962244"/>
              <a:ext cx="3335271" cy="37526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3527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43014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2000" b="1" dirty="0" smtClean="0"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200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2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nb-NO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2000" b="1" dirty="0" smtClean="0"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200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2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417188"/>
                  </p:ext>
                </p:extLst>
              </p:nvPr>
            </p:nvGraphicFramePr>
            <p:xfrm>
              <a:off x="8296272" y="1962244"/>
              <a:ext cx="3335271" cy="37526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3527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52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5"/>
                          <a:stretch>
                            <a:fillRect l="-182" t="-648" r="-364" b="-2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91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encryption – new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Enc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now a deterministic </a:t>
                </a:r>
                <a:r>
                  <a:rPr lang="en-US" i="1" dirty="0" smtClean="0"/>
                  <a:t>function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Non-determinism comes from varying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at random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recover probabilistic notion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0605" y="1304925"/>
                <a:ext cx="36330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05" y="1304925"/>
                <a:ext cx="363304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0605" y="1866900"/>
                <a:ext cx="6221255" cy="437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80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80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05" y="1866900"/>
                <a:ext cx="6221255" cy="4371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8906914" y="1103444"/>
            <a:ext cx="2552208" cy="1572204"/>
            <a:chOff x="8853916" y="925317"/>
            <a:chExt cx="2552208" cy="1572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9690100" y="145890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nb-NO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nb-NO" sz="3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4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90100" y="145890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blipFill rotWithShape="0"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 bwMode="auto">
            <a:xfrm flipV="1">
              <a:off x="9282003" y="2244567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853916" y="2035856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2035856"/>
                  <a:ext cx="377825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226" r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853916" y="1689607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1689607"/>
                  <a:ext cx="377825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26" r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 bwMode="auto">
            <a:xfrm flipV="1">
              <a:off x="9282002" y="195357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1028299" y="1758258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299" y="1758258"/>
                  <a:ext cx="377825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 flipV="1">
              <a:off x="10675937" y="1989089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9282002" y="166615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8853916" y="1346320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1346320"/>
                  <a:ext cx="377825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226"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9412017" y="925317"/>
              <a:ext cx="192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Nonce-based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906914" y="3372613"/>
            <a:ext cx="2552208" cy="1606875"/>
            <a:chOff x="8853916" y="3243957"/>
            <a:chExt cx="2552208" cy="1606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6"/>
                <p:cNvSpPr/>
                <p:nvPr/>
              </p:nvSpPr>
              <p:spPr bwMode="auto">
                <a:xfrm>
                  <a:off x="9690100" y="325687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36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1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90100" y="325687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blipFill rotWithShape="0"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 bwMode="auto">
            <a:xfrm flipV="1">
              <a:off x="9282003" y="4042537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853916" y="3833826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3833826"/>
                  <a:ext cx="377825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226" r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853916" y="3487577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3487577"/>
                  <a:ext cx="377825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226" r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 bwMode="auto">
            <a:xfrm flipV="1">
              <a:off x="9282002" y="375154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1028299" y="3556228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299" y="3556228"/>
                  <a:ext cx="377825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 bwMode="auto">
            <a:xfrm flipV="1">
              <a:off x="10675937" y="3787059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0277904" y="3243957"/>
                  <a:ext cx="3778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904" y="3243957"/>
                  <a:ext cx="377825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9450546" y="4481500"/>
              <a:ext cx="192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Randomized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8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IND-CPA – Indistinguishability against chosen-plaintext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4979960"/>
                  </p:ext>
                </p:extLst>
              </p:nvPr>
            </p:nvGraphicFramePr>
            <p:xfrm>
              <a:off x="623392" y="1130596"/>
              <a:ext cx="4595971" cy="5512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597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21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8897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        </a:t>
                          </a:r>
                          <a:r>
                            <a:rPr lang="nb-NO" sz="20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20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20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      </a:t>
                          </a:r>
                          <a:r>
                            <a:rPr lang="nb-NO" sz="20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4979960"/>
                  </p:ext>
                </p:extLst>
              </p:nvPr>
            </p:nvGraphicFramePr>
            <p:xfrm>
              <a:off x="623392" y="1130596"/>
              <a:ext cx="4595971" cy="5512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597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47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2" t="-1282" r="-265" b="-10820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5038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2" t="-9553" r="-265" b="-2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11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IND-CPA – Indistinguishability against chosen-plaintext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991677"/>
                  </p:ext>
                </p:extLst>
              </p:nvPr>
            </p:nvGraphicFramePr>
            <p:xfrm>
              <a:off x="623392" y="1130596"/>
              <a:ext cx="4594182" cy="5512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418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21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8897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⋅, 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20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20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20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⋅, 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20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991677"/>
                  </p:ext>
                </p:extLst>
              </p:nvPr>
            </p:nvGraphicFramePr>
            <p:xfrm>
              <a:off x="623392" y="1130596"/>
              <a:ext cx="4594182" cy="5512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41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7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3" t="-1282" r="-265" b="-10820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038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3" t="-9553" r="-265" b="-2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13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IND-CPA – Indistinguishability against chosen-plaintext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7273575"/>
                  </p:ext>
                </p:extLst>
              </p:nvPr>
            </p:nvGraphicFramePr>
            <p:xfrm>
              <a:off x="623392" y="1130596"/>
              <a:ext cx="4594182" cy="5512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418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21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8897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⋅, 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20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20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20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⋅, 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20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20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nb-NO" sz="20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queried before: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2000" b="1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nb-NO" sz="20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7273575"/>
                  </p:ext>
                </p:extLst>
              </p:nvPr>
            </p:nvGraphicFramePr>
            <p:xfrm>
              <a:off x="623392" y="1130596"/>
              <a:ext cx="4594182" cy="5512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41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7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3" t="-1282" r="-265" b="-10820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038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3" t="-9553" r="-265" b="-2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5364909" y="4798456"/>
                <a:ext cx="6395720" cy="188206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(nonce-based) </a:t>
                </a:r>
                <a:r>
                  <a:rPr lang="nb-NO" sz="2000" b="1" dirty="0" smtClean="0"/>
                  <a:t>IND-CPA-advantage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0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000" b="0" i="0" smtClean="0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909" y="4798456"/>
                <a:ext cx="6395720" cy="188206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077989" y="1265990"/>
            <a:ext cx="5059633" cy="3104377"/>
            <a:chOff x="7077989" y="1067870"/>
            <a:chExt cx="5059633" cy="3104377"/>
          </a:xfrm>
        </p:grpSpPr>
        <p:grpSp>
          <p:nvGrpSpPr>
            <p:cNvPr id="7" name="Group 6"/>
            <p:cNvGrpSpPr/>
            <p:nvPr/>
          </p:nvGrpSpPr>
          <p:grpSpPr>
            <a:xfrm>
              <a:off x="7140129" y="1067870"/>
              <a:ext cx="4993387" cy="1029662"/>
              <a:chOff x="7140129" y="1067870"/>
              <a:chExt cx="4993387" cy="10296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610475" y="1079325"/>
                <a:ext cx="4523041" cy="1018207"/>
                <a:chOff x="7610475" y="1079325"/>
                <a:chExt cx="4523041" cy="1018207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 bwMode="auto">
                <a:xfrm flipH="1">
                  <a:off x="7640401" y="1544035"/>
                  <a:ext cx="27813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8182816" y="1130596"/>
                      <a:ext cx="213239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), 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),… </m:t>
                            </m:r>
                          </m:oMath>
                        </m:oMathPara>
                      </a14:m>
                      <a:endParaRPr lang="en-US" dirty="0" smtClean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2816" y="1130596"/>
                      <a:ext cx="2132397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571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Straight Arrow Connector 12"/>
                <p:cNvCxnSpPr/>
                <p:nvPr/>
              </p:nvCxnSpPr>
              <p:spPr bwMode="auto">
                <a:xfrm flipV="1">
                  <a:off x="7610475" y="1683772"/>
                  <a:ext cx="2811226" cy="3175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8429595" y="1728200"/>
                      <a:ext cx="12029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,… </m:t>
                            </m:r>
                          </m:oMath>
                        </m:oMathPara>
                      </a14:m>
                      <a:endParaRPr lang="en-US" dirty="0" smtClean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29595" y="1728200"/>
                      <a:ext cx="1202913" cy="369332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58662" y="1244145"/>
                  <a:ext cx="1156578" cy="71024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10930603" y="1079325"/>
                      <a:ext cx="12029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⋅) </m:t>
                            </m:r>
                          </m:oMath>
                        </m:oMathPara>
                      </a14:m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30603" y="1079325"/>
                      <a:ext cx="1202913" cy="369332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b="-1475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TextBox 8"/>
              <p:cNvSpPr txBox="1"/>
              <p:nvPr/>
            </p:nvSpPr>
            <p:spPr>
              <a:xfrm rot="19903165">
                <a:off x="7140129" y="1067870"/>
                <a:ext cx="1321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find stage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077989" y="3083577"/>
              <a:ext cx="5059633" cy="1088670"/>
              <a:chOff x="7077989" y="3083577"/>
              <a:chExt cx="5059633" cy="108867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640401" y="3083577"/>
                <a:ext cx="4497221" cy="944097"/>
                <a:chOff x="7610475" y="3313373"/>
                <a:chExt cx="4497221" cy="944097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 bwMode="auto">
                <a:xfrm flipH="1">
                  <a:off x="7640401" y="3703973"/>
                  <a:ext cx="27813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Straight Arrow Connector 21"/>
                <p:cNvCxnSpPr/>
                <p:nvPr/>
              </p:nvCxnSpPr>
              <p:spPr bwMode="auto">
                <a:xfrm flipV="1">
                  <a:off x="7610475" y="3843710"/>
                  <a:ext cx="2811226" cy="3175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8429595" y="3888138"/>
                      <a:ext cx="12029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,… </m:t>
                            </m:r>
                          </m:oMath>
                        </m:oMathPara>
                      </a14:m>
                      <a:endParaRPr lang="en-US" dirty="0" smtClean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29595" y="3888138"/>
                      <a:ext cx="1202913" cy="369332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58662" y="3482854"/>
                  <a:ext cx="1156578" cy="71024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10904783" y="3313373"/>
                      <a:ext cx="12029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⋅) </m:t>
                            </m:r>
                          </m:oMath>
                        </m:oMathPara>
                      </a14:m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04783" y="3313373"/>
                      <a:ext cx="1202913" cy="369332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9" name="TextBox 18"/>
              <p:cNvSpPr txBox="1"/>
              <p:nvPr/>
            </p:nvSpPr>
            <p:spPr>
              <a:xfrm rot="19903165">
                <a:off x="7077989" y="3802915"/>
                <a:ext cx="1511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guess stage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534943" y="2002567"/>
              <a:ext cx="3819167" cy="1010027"/>
              <a:chOff x="7534943" y="2058098"/>
              <a:chExt cx="3819167" cy="101002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577" b="100000" l="0" r="100000">
                            <a14:foregroundMark x1="40928" y1="9235" x2="35443" y2="9668"/>
                            <a14:foregroundMark x1="34599" y1="6926" x2="31435" y2="8225"/>
                            <a14:foregroundMark x1="31646" y1="7359" x2="26371" y2="8514"/>
                            <a14:foregroundMark x1="27004" y1="3896" x2="39873" y2="2020"/>
                            <a14:foregroundMark x1="27426" y1="18759" x2="23629" y2="30880"/>
                            <a14:foregroundMark x1="35443" y1="43867" x2="35654" y2="41991"/>
                            <a14:foregroundMark x1="32911" y1="46032" x2="32911" y2="44733"/>
                            <a14:foregroundMark x1="31224" y1="1154" x2="36287" y2="433"/>
                            <a14:foregroundMark x1="87131" y1="79654" x2="86920" y2="76335"/>
                            <a14:foregroundMark x1="82489" y1="92496" x2="82489" y2="924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5496" y="2058098"/>
                <a:ext cx="638614" cy="933670"/>
              </a:xfrm>
              <a:prstGeom prst="rect">
                <a:avLst/>
              </a:prstGeom>
            </p:spPr>
          </p:pic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7670327" y="2544467"/>
                <a:ext cx="27813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7534943" y="2169080"/>
                    <a:ext cx="31805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b-NO" b="0" dirty="0" smtClean="0"/>
                      <a:t>Test me on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4943" y="2169080"/>
                    <a:ext cx="3180553" cy="3693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1533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7640401" y="2684204"/>
                <a:ext cx="2811226" cy="317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8387346" y="2698793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7346" y="2698793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182816" y="3043704"/>
                  <a:ext cx="21323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), 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),… 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2816" y="3043704"/>
                  <a:ext cx="2132397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571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5874" y="1728199"/>
            <a:ext cx="3086340" cy="2457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Callout 35"/>
              <p:cNvSpPr/>
              <p:nvPr/>
            </p:nvSpPr>
            <p:spPr bwMode="auto">
              <a:xfrm>
                <a:off x="4453014" y="978797"/>
                <a:ext cx="2231307" cy="932967"/>
              </a:xfrm>
              <a:prstGeom prst="wedgeEllipseCallout">
                <a:avLst>
                  <a:gd name="adj1" fmla="val 40142"/>
                  <a:gd name="adj2" fmla="val 63742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was an   </a:t>
                </a:r>
              </a:p>
              <a:p>
                <a:pPr algn="ctr"/>
                <a:r>
                  <a:rPr lang="en-US" dirty="0" smtClean="0"/>
                  <a:t>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6" name="Oval Callou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3014" y="978797"/>
                <a:ext cx="2231307" cy="932967"/>
              </a:xfrm>
              <a:prstGeom prst="wedgeEllipseCallout">
                <a:avLst>
                  <a:gd name="adj1" fmla="val 40142"/>
                  <a:gd name="adj2" fmla="val 63742"/>
                </a:avLst>
              </a:prstGeom>
              <a:blipFill rotWithShape="0">
                <a:blip r:embed="rId25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6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CTR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8006259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Nonce value must be updated and </a:t>
            </a:r>
            <a:r>
              <a:rPr lang="en-US" i="1" dirty="0" smtClean="0"/>
              <a:t>stored </a:t>
            </a:r>
            <a:r>
              <a:rPr lang="en-US" dirty="0" smtClean="0"/>
              <a:t>by sender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Stateful</a:t>
            </a:r>
            <a:r>
              <a:rPr lang="en-US" dirty="0" smtClean="0"/>
              <a:t>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Receiver doesn't need to store state</a:t>
            </a:r>
          </a:p>
          <a:p>
            <a:pPr marL="474663" lvl="1" indent="0"/>
            <a:endParaRPr lang="en-US" dirty="0" smtClean="0"/>
          </a:p>
          <a:p>
            <a:pPr marL="474663" lvl="1" indent="0"/>
            <a:endParaRPr lang="en-US" dirty="0" smtClean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Alternatively: pick nonce at random</a:t>
            </a:r>
          </a:p>
          <a:p>
            <a:pPr marL="817563" lvl="1">
              <a:buFont typeface="Arial" panose="020B0604020202020204" pitchFamily="34" charset="0"/>
              <a:buChar char="•"/>
            </a:pPr>
            <a:r>
              <a:rPr lang="en-US" dirty="0" smtClean="0"/>
              <a:t>Gives CTR$ </a:t>
            </a:r>
          </a:p>
          <a:p>
            <a:pPr marL="817563" lvl="1">
              <a:buFont typeface="Arial" panose="020B0604020202020204" pitchFamily="34" charset="0"/>
              <a:buChar char="•"/>
            </a:pPr>
            <a:endParaRPr lang="en-US" i="1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Common in practice:</a:t>
            </a:r>
            <a:endParaRPr lang="en-US" dirty="0"/>
          </a:p>
          <a:p>
            <a:pPr marL="817563"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ick some parts of </a:t>
            </a:r>
            <a:r>
              <a:rPr lang="en-US" i="1" dirty="0" smtClean="0"/>
              <a:t>N</a:t>
            </a:r>
            <a:r>
              <a:rPr lang="en-US" dirty="0" smtClean="0"/>
              <a:t> at random</a:t>
            </a:r>
            <a:r>
              <a:rPr lang="en-US" dirty="0"/>
              <a:t> </a:t>
            </a:r>
            <a:r>
              <a:rPr lang="en-US" dirty="0" smtClean="0"/>
              <a:t>and let the rest be a counter (always starting at 0)</a:t>
            </a:r>
          </a:p>
          <a:p>
            <a:pPr marL="817563" lvl="1">
              <a:buFont typeface="Arial" panose="020B0604020202020204" pitchFamily="34" charset="0"/>
              <a:buChar char="•"/>
            </a:pPr>
            <a:r>
              <a:rPr lang="en-US" dirty="0" smtClean="0"/>
              <a:t>e.g., 96 bits random and 32 bits counter for 128-bits </a:t>
            </a:r>
            <a:r>
              <a:rPr lang="en-US" i="1" dirty="0" smtClean="0"/>
              <a:t>N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964679" y="1371600"/>
            <a:ext cx="4795949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5508725"/>
                  </p:ext>
                </p:extLst>
              </p:nvPr>
            </p:nvGraphicFramePr>
            <p:xfrm>
              <a:off x="8429625" y="1236184"/>
              <a:ext cx="3331004" cy="51508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3100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515080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8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nb-NO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</a:t>
                          </a: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nb-NO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5508725"/>
                  </p:ext>
                </p:extLst>
              </p:nvPr>
            </p:nvGraphicFramePr>
            <p:xfrm>
              <a:off x="8429625" y="1236184"/>
              <a:ext cx="3331004" cy="51508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3100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51508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2" t="-709" r="-365" b="-2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272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CTR – IND-CPA security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 bwMode="auto">
              <a:xfrm>
                <a:off x="876038" y="1285211"/>
                <a:ext cx="10125333" cy="31533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Theorem</a:t>
                </a:r>
                <a:r>
                  <a:rPr lang="en-US" sz="2000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For </a:t>
                </a:r>
                <a:r>
                  <a:rPr lang="en-US" sz="2000" i="1" dirty="0" smtClean="0">
                    <a:sym typeface="Wingdings" panose="05000000000000000000" pitchFamily="2" charset="2"/>
                  </a:rPr>
                  <a:t>any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I</a:t>
                </a:r>
                <a:r>
                  <a:rPr lang="en-US" sz="2000" dirty="0" smtClean="0"/>
                  <a:t>ND-CPA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CTR</m:t>
                    </m:r>
                    <m:d>
                      <m:dPr>
                        <m:begChr m:val="["/>
                        <m:endChr m:val="]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000" dirty="0" smtClean="0"/>
                  <a:t> that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 smtClean="0"/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 smtClean="0"/>
                  <a:t> queries (each of at most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-bits) – </a:t>
                </a:r>
                <a:r>
                  <a:rPr lang="en-US" sz="2000" i="1" dirty="0" smtClean="0">
                    <a:solidFill>
                      <a:schemeClr val="accent6"/>
                    </a:solidFill>
                  </a:rPr>
                  <a:t>such that no input values to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i="1" dirty="0" smtClean="0">
                    <a:solidFill>
                      <a:schemeClr val="accent6"/>
                    </a:solidFill>
                  </a:rPr>
                  <a:t> are identical</a:t>
                </a:r>
                <a:r>
                  <a:rPr lang="en-US" sz="2000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2000" dirty="0" smtClean="0"/>
                  <a:t>– there </a:t>
                </a:r>
                <a:r>
                  <a:rPr lang="en-US" sz="2000" i="1" dirty="0" smtClean="0"/>
                  <a:t>exists </a:t>
                </a:r>
                <a:r>
                  <a:rPr lang="en-US" sz="2000" dirty="0" smtClean="0"/>
                  <a:t>an PRF-adversary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indent="0">
                  <a:spcBef>
                    <a:spcPct val="0"/>
                  </a:spcBef>
                </a:pPr>
                <a:endParaRPr lang="en-US" sz="2000" dirty="0"/>
              </a:p>
              <a:p>
                <a:pPr indent="0">
                  <a:spcBef>
                    <a:spcPct val="0"/>
                  </a:spcBef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 smtClean="0"/>
                  <a:t> PRF-queries.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38" y="1285211"/>
                <a:ext cx="10125333" cy="315338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9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CBC$ </a:t>
            </a:r>
            <a:r>
              <a:rPr lang="en-US" dirty="0"/>
              <a:t>–</a:t>
            </a:r>
            <a:r>
              <a:rPr lang="en-US" dirty="0" smtClean="0"/>
              <a:t> Cipher Block Chaining mode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05" y="1158182"/>
            <a:ext cx="9077963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IND-CPA secure for </a:t>
                </a:r>
                <a:r>
                  <a:rPr lang="en-US" i="1" dirty="0" smtClean="0"/>
                  <a:t>random</a:t>
                </a:r>
                <a:r>
                  <a:rPr lang="en-US" dirty="0" smtClean="0"/>
                  <a:t> IV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Not IND-CPA secure for nonce-based IV (exercise: show this)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Not parallelizable; cannot precompute values </a:t>
                </a:r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Inverse of block cipher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 smtClean="0"/>
                  <a:t> needed for decryption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Padding needed for messages not a multiple of block length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…historically one of the most used modes-of-operation 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definition I – Left-or-Right CPA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2658144"/>
                  </p:ext>
                </p:extLst>
              </p:nvPr>
            </p:nvGraphicFramePr>
            <p:xfrm>
              <a:off x="801319" y="1132987"/>
              <a:ext cx="4141585" cy="46693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5655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lor</m:t>
                                    </m:r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0959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LR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⋅,⋅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LR</m:t>
                                    </m:r>
                                  </m:e>
                                  <m:sub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nb-NO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nb-NO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nb-NO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nb-NO" sz="2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2658144"/>
                  </p:ext>
                </p:extLst>
              </p:nvPr>
            </p:nvGraphicFramePr>
            <p:xfrm>
              <a:off x="801319" y="1132987"/>
              <a:ext cx="4141585" cy="46693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5655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1075" r="-294" b="-7440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1037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13947" r="-294" b="-2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379308" y="1132987"/>
                <a:ext cx="6381321" cy="188206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LOR-CPA-advantage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lor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0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000" b="0" i="0" smtClean="0">
                                          <a:latin typeface="Cambria Math" panose="02040503050406030204" pitchFamily="18" charset="0"/>
                                        </a:rPr>
                                        <m:t>lor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9308" y="1132987"/>
                <a:ext cx="6381321" cy="188206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5305167" y="3566983"/>
                <a:ext cx="6455462" cy="137572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endParaRPr lang="en-US" sz="2000" b="1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is IND-CPA secure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000" i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is</a:t>
                </a:r>
                <a:r>
                  <a:rPr lang="en-US" sz="2000" i="1" dirty="0" smtClean="0"/>
                  <a:t> </a:t>
                </a:r>
                <a:r>
                  <a:rPr lang="en-US" sz="2000" dirty="0" smtClean="0"/>
                  <a:t>LOR-CPA secure.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i="1" dirty="0"/>
              </a:p>
              <a:p>
                <a:pPr indent="0">
                  <a:spcBef>
                    <a:spcPct val="0"/>
                  </a:spcBef>
                </a:pPr>
                <a:endParaRPr lang="en-US" sz="2000" i="1" dirty="0"/>
              </a:p>
              <a:p>
                <a:endParaRPr lang="en-US" sz="2000" i="1" dirty="0"/>
              </a:p>
              <a:p>
                <a:pPr indent="0">
                  <a:spcBef>
                    <a:spcPct val="0"/>
                  </a:spcBef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5167" y="3566983"/>
                <a:ext cx="6455462" cy="137572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8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definition II – Real-or-random CPA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0770024"/>
                  </p:ext>
                </p:extLst>
              </p:nvPr>
            </p:nvGraphicFramePr>
            <p:xfrm>
              <a:off x="801319" y="1132987"/>
              <a:ext cx="4141585" cy="4490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5655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ror</m:t>
                                    </m:r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0959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RoR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RoR</m:t>
                                    </m:r>
                                  </m:e>
                                  <m:sub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0770024"/>
                  </p:ext>
                </p:extLst>
              </p:nvPr>
            </p:nvGraphicFramePr>
            <p:xfrm>
              <a:off x="801319" y="1132987"/>
              <a:ext cx="4141585" cy="4490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5655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1075" r="-294" b="-711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9246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14574" r="-294" b="-2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379308" y="1132987"/>
                <a:ext cx="6381321" cy="188206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/>
                  <a:t>R</a:t>
                </a:r>
                <a:r>
                  <a:rPr lang="nb-NO" sz="2000" b="1" dirty="0" smtClean="0"/>
                  <a:t>OR-CPA-advantage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ror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0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000" b="0" i="0" smtClean="0">
                                          <a:latin typeface="Cambria Math" panose="02040503050406030204" pitchFamily="18" charset="0"/>
                                        </a:rPr>
                                        <m:t>ror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9308" y="1132987"/>
                <a:ext cx="6381321" cy="188206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 bwMode="auto">
              <a:xfrm>
                <a:off x="5305167" y="3566983"/>
                <a:ext cx="6455462" cy="137572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endParaRPr lang="en-US" sz="2000" b="1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is IND-CPA secure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000" i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is</a:t>
                </a:r>
                <a:r>
                  <a:rPr lang="en-US" sz="2000" i="1" dirty="0" smtClean="0"/>
                  <a:t> </a:t>
                </a:r>
                <a:r>
                  <a:rPr lang="en-US" sz="2000" dirty="0"/>
                  <a:t>R</a:t>
                </a:r>
                <a:r>
                  <a:rPr lang="en-US" sz="2000" dirty="0" smtClean="0"/>
                  <a:t>OR-CPA secure.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i="1" dirty="0"/>
              </a:p>
              <a:p>
                <a:pPr indent="0">
                  <a:spcBef>
                    <a:spcPct val="0"/>
                  </a:spcBef>
                </a:pPr>
                <a:endParaRPr lang="en-US" sz="2000" i="1" dirty="0"/>
              </a:p>
              <a:p>
                <a:endParaRPr lang="en-US" sz="2000" i="1" dirty="0"/>
              </a:p>
              <a:p>
                <a:pPr indent="0">
                  <a:spcBef>
                    <a:spcPct val="0"/>
                  </a:spcBef>
                </a:pPr>
                <a:endParaRPr lang="en-US" sz="2000" dirty="0"/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5167" y="3566983"/>
                <a:ext cx="6455462" cy="137572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83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Weakness: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b-NO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Example: </a:t>
                </a:r>
                <a:r>
                  <a:rPr lang="en-US" dirty="0" smtClean="0"/>
                  <a:t>Suppose message space only contains </a:t>
                </a:r>
                <a:r>
                  <a:rPr lang="en-US" i="1" dirty="0" smtClean="0"/>
                  <a:t>two</a:t>
                </a:r>
                <a:r>
                  <a:rPr lang="en-US" dirty="0" smtClean="0"/>
                  <a:t> messages: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dirty="0" smtClean="0"/>
                  <a:t>; could represent: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Vote YES or NO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BUY or SELL a stock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FIRE or DON'T FIRE a missile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definition III – Real-or-random </a:t>
            </a:r>
            <a:r>
              <a:rPr lang="en-US" i="1" dirty="0" smtClean="0"/>
              <a:t>ciphertext</a:t>
            </a:r>
            <a:r>
              <a:rPr lang="en-US" dirty="0" smtClean="0"/>
              <a:t> CPA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72421"/>
                  </p:ext>
                </p:extLst>
              </p:nvPr>
            </p:nvGraphicFramePr>
            <p:xfrm>
              <a:off x="801319" y="1132987"/>
              <a:ext cx="4141585" cy="4490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5655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2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0959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$</m:t>
                                      </m:r>
                                    </m:e>
                                    <m:sub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  <m:sub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nb-NO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72421"/>
                  </p:ext>
                </p:extLst>
              </p:nvPr>
            </p:nvGraphicFramePr>
            <p:xfrm>
              <a:off x="801319" y="1132987"/>
              <a:ext cx="4141585" cy="4490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5655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1075" r="-294" b="-711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9246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14574" r="-294" b="-2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379308" y="1132987"/>
                <a:ext cx="6381321" cy="188206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IND$-CPA-advantage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0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000" b="0" i="0" smtClean="0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sz="2000" b="0" i="0" smtClean="0">
                                          <a:latin typeface="Cambria Math" panose="02040503050406030204" pitchFamily="18" charset="0"/>
                                        </a:rPr>
                                        <m:t>$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9308" y="1132987"/>
                <a:ext cx="6381321" cy="188206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305167" y="3566982"/>
            <a:ext cx="6455462" cy="2314833"/>
            <a:chOff x="5305167" y="3566982"/>
            <a:chExt cx="6455462" cy="23148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ontent Placeholder 4"/>
                <p:cNvSpPr txBox="1">
                  <a:spLocks/>
                </p:cNvSpPr>
                <p:nvPr/>
              </p:nvSpPr>
              <p:spPr bwMode="auto">
                <a:xfrm>
                  <a:off x="5305167" y="3566982"/>
                  <a:ext cx="6455462" cy="2314833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indent="-342900" algn="l" defTabSz="914400" rtl="0" eaLnBrk="1" fontAlgn="base" latinLnBrk="0" hangingPunct="1">
                    <a:spcBef>
                      <a:spcPct val="20000"/>
                    </a:spcBef>
                    <a:spcAft>
                      <a:spcPct val="0"/>
                    </a:spcAf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285750" algn="l" defTabSz="914400" rtl="0" eaLnBrk="1" fontAlgn="base" latinLnBrk="0" hangingPunct="1">
                    <a:spcBef>
                      <a:spcPct val="20000"/>
                    </a:spcBef>
                    <a:spcAft>
                      <a:spcPct val="0"/>
                    </a:spcAf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-228600" algn="l" defTabSz="914400" rtl="0" eaLnBrk="1" fontAlgn="base" latinLnBrk="0" hangingPunct="1">
                    <a:spcBef>
                      <a:spcPct val="20000"/>
                    </a:spcBef>
                    <a:spcAft>
                      <a:spcPct val="0"/>
                    </a:spcAf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-228600" algn="l" defTabSz="914400" rtl="0" eaLnBrk="1" fontAlgn="base" latinLnBrk="0" hangingPunct="1">
                    <a:spcBef>
                      <a:spcPct val="20000"/>
                    </a:spcBef>
                    <a:spcAft>
                      <a:spcPct val="0"/>
                    </a:spcAf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-228600" algn="l" defTabSz="914400" rtl="0" eaLnBrk="1" fontAlgn="base" latinLnBrk="0" hangingPunct="1">
                    <a:spcBef>
                      <a:spcPct val="20000"/>
                    </a:spcBef>
                    <a:spcAft>
                      <a:spcPct val="0"/>
                    </a:spcAf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-228600" algn="l" defTabSz="914400" rtl="0" eaLnBrk="1" fontAlgn="base" latinLnBrk="0" hangingPunct="1">
                    <a:spcBef>
                      <a:spcPct val="20000"/>
                    </a:spcBef>
                    <a:spcAft>
                      <a:spcPct val="0"/>
                    </a:spcAf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-228600" algn="l" defTabSz="914400" rtl="0" eaLnBrk="1" fontAlgn="base" latinLnBrk="0" hangingPunct="1">
                    <a:spcBef>
                      <a:spcPct val="20000"/>
                    </a:spcBef>
                    <a:spcAft>
                      <a:spcPct val="0"/>
                    </a:spcAf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-228600" algn="l" defTabSz="914400" rtl="0" eaLnBrk="1" fontAlgn="base" latinLnBrk="0" hangingPunct="1">
                    <a:spcBef>
                      <a:spcPct val="20000"/>
                    </a:spcBef>
                    <a:spcAft>
                      <a:spcPct val="0"/>
                    </a:spcAf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-228600" algn="l" defTabSz="914400" rtl="0" eaLnBrk="1" fontAlgn="base" latinLnBrk="0" hangingPunct="1">
                    <a:spcBef>
                      <a:spcPct val="20000"/>
                    </a:spcBef>
                    <a:spcAft>
                      <a:spcPct val="0"/>
                    </a:spcAf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>
                    <a:spcBef>
                      <a:spcPct val="0"/>
                    </a:spcBef>
                  </a:pPr>
                  <a:r>
                    <a:rPr lang="en-US" sz="2000" b="1" dirty="0" smtClean="0"/>
                    <a:t>Theorem: </a:t>
                  </a:r>
                </a:p>
                <a:p>
                  <a:pPr indent="0">
                    <a:spcBef>
                      <a:spcPct val="0"/>
                    </a:spcBef>
                  </a:pPr>
                  <a:endParaRPr lang="en-US" sz="2000" b="1" i="0" dirty="0">
                    <a:latin typeface="Cambria Math" panose="02040503050406030204" pitchFamily="18" charset="0"/>
                  </a:endParaRPr>
                </a:p>
                <a:p>
                  <a:pPr indent="0">
                    <a:spcBef>
                      <a:spcPct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sz="2000" i="1" dirty="0" smtClean="0"/>
                    <a:t> </a:t>
                  </a:r>
                  <a:r>
                    <a:rPr lang="en-US" sz="2000" dirty="0" smtClean="0"/>
                    <a:t>is IND-CPA$ secure </a:t>
                  </a:r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en-US" sz="2000" i="1" dirty="0" smtClean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dirty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sz="2000" i="1" dirty="0" smtClean="0"/>
                    <a:t> </a:t>
                  </a:r>
                  <a:r>
                    <a:rPr lang="en-US" sz="2000" dirty="0" smtClean="0"/>
                    <a:t>is</a:t>
                  </a:r>
                  <a:r>
                    <a:rPr lang="en-US" sz="2000" i="1" dirty="0" smtClean="0"/>
                    <a:t> </a:t>
                  </a:r>
                  <a:r>
                    <a:rPr lang="en-US" sz="2000" dirty="0" smtClean="0"/>
                    <a:t>IND-CPA secure.</a:t>
                  </a:r>
                </a:p>
                <a:p>
                  <a:pPr indent="0">
                    <a:spcBef>
                      <a:spcPct val="0"/>
                    </a:spcBef>
                  </a:pPr>
                  <a:endParaRPr lang="en-US" sz="2000" dirty="0" smtClean="0"/>
                </a:p>
                <a:p>
                  <a:pPr indent="0">
                    <a:spcBef>
                      <a:spcPct val="0"/>
                    </a:spcBef>
                  </a:pPr>
                  <a:endParaRPr lang="en-US" sz="2000" dirty="0" smtClean="0"/>
                </a:p>
                <a:p>
                  <a:pPr indent="0">
                    <a:spcBef>
                      <a:spcPct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>
                          <a:latin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sz="2000" i="1" dirty="0"/>
                    <a:t> </a:t>
                  </a:r>
                  <a:r>
                    <a:rPr lang="en-US" sz="2000" dirty="0"/>
                    <a:t>is IND-CPA$ secure </a:t>
                  </a:r>
                  <a14:m>
                    <m:oMath xmlns:m="http://schemas.openxmlformats.org/officeDocument/2006/math">
                      <m:r>
                        <a:rPr lang="nb-NO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</m:oMath>
                  </a14:m>
                  <a:r>
                    <a:rPr lang="nb-NO" sz="2000" b="0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dirty="0">
                          <a:latin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sz="2000" i="1" dirty="0"/>
                    <a:t> </a:t>
                  </a:r>
                  <a:r>
                    <a:rPr lang="en-US" sz="2000" dirty="0"/>
                    <a:t>is</a:t>
                  </a:r>
                  <a:r>
                    <a:rPr lang="en-US" sz="2000" i="1" dirty="0"/>
                    <a:t> </a:t>
                  </a:r>
                  <a:r>
                    <a:rPr lang="en-US" sz="2000" dirty="0"/>
                    <a:t>IND-CPA secure.</a:t>
                  </a:r>
                </a:p>
                <a:p>
                  <a:pPr indent="0">
                    <a:spcBef>
                      <a:spcPct val="0"/>
                    </a:spcBef>
                  </a:pPr>
                  <a:endParaRPr lang="en-US" sz="2000" i="1" dirty="0"/>
                </a:p>
                <a:p>
                  <a:pPr indent="0">
                    <a:spcBef>
                      <a:spcPct val="0"/>
                    </a:spcBef>
                  </a:pPr>
                  <a:endParaRPr lang="en-US" sz="2000" i="1" dirty="0"/>
                </a:p>
                <a:p>
                  <a:endParaRPr lang="en-US" sz="2000" i="1" dirty="0"/>
                </a:p>
                <a:p>
                  <a:pPr indent="0">
                    <a:spcBef>
                      <a:spcPct val="0"/>
                    </a:spcBef>
                  </a:pPr>
                  <a:endParaRPr lang="en-US" sz="2000" dirty="0"/>
                </a:p>
              </p:txBody>
            </p:sp>
          </mc:Choice>
          <mc:Fallback xmlns="">
            <p:sp>
              <p:nvSpPr>
                <p:cNvPr id="7" name="Content Placeholder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05167" y="3566982"/>
                  <a:ext cx="6455462" cy="2314833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 bwMode="auto">
            <a:xfrm flipH="1">
              <a:off x="8167139" y="5334000"/>
              <a:ext cx="75161" cy="1853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05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1283129" y="2521969"/>
            <a:ext cx="9372600" cy="3640088"/>
          </a:xfrm>
          <a:prstGeom prst="ellipse">
            <a:avLst/>
          </a:prstGeom>
          <a:solidFill>
            <a:srgbClr val="F9DB8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between notions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95512" y="3437396"/>
                <a:ext cx="810887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 smtClean="0"/>
                  <a:t>LOR</a:t>
                </a:r>
                <a:r>
                  <a:rPr lang="en-US" sz="3200" b="0" dirty="0" smtClean="0"/>
                  <a:t>-CPA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200" b="0" dirty="0" smtClean="0"/>
                  <a:t> 	IND-CPA	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200" b="0" dirty="0" smtClean="0"/>
                  <a:t> 	ROR-CPA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12" y="3437396"/>
                <a:ext cx="8108877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3083" t="-25926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95184" y="1852027"/>
            <a:ext cx="246183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0" dirty="0" smtClean="0"/>
              <a:t>IND$-CPA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5400000">
                <a:off x="5550517" y="2728103"/>
                <a:ext cx="5225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550517" y="2728103"/>
                <a:ext cx="52257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55922" y="5131102"/>
            <a:ext cx="35403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0" dirty="0" smtClean="0"/>
              <a:t>Semantic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5141173" y="4295061"/>
                <a:ext cx="123028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41173" y="4295061"/>
                <a:ext cx="123028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ular Callout 15"/>
          <p:cNvSpPr/>
          <p:nvPr/>
        </p:nvSpPr>
        <p:spPr bwMode="auto">
          <a:xfrm>
            <a:off x="6515050" y="138124"/>
            <a:ext cx="5410679" cy="1783213"/>
          </a:xfrm>
          <a:prstGeom prst="wedgeRoundRectCallout">
            <a:avLst>
              <a:gd name="adj1" fmla="val -44299"/>
              <a:gd name="adj2" fmla="val 1059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When we say "IND-CPA" without further qualification, we think of </a:t>
            </a:r>
            <a:r>
              <a:rPr lang="en-US" sz="2400" i="1" dirty="0" smtClean="0"/>
              <a:t>any</a:t>
            </a:r>
            <a:r>
              <a:rPr lang="en-US" sz="2400" dirty="0" smtClean="0"/>
              <a:t> of these (equivalent) definitions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691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IND-CPA – Indistinguishability against chosen-</a:t>
            </a:r>
            <a:r>
              <a:rPr lang="en-US" dirty="0" smtClean="0">
                <a:solidFill>
                  <a:schemeClr val="tx1"/>
                </a:solidFill>
              </a:rPr>
              <a:t>plaintext</a:t>
            </a:r>
            <a:r>
              <a:rPr lang="en-US" dirty="0" smtClean="0"/>
              <a:t>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638261"/>
                  </p:ext>
                </p:extLst>
              </p:nvPr>
            </p:nvGraphicFramePr>
            <p:xfrm>
              <a:off x="715713" y="957645"/>
              <a:ext cx="4405999" cy="57932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0599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078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35819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            </a:t>
                          </a:r>
                          <a:r>
                            <a:rPr lang="nb-NO" sz="1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8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          </a:t>
                          </a:r>
                          <a:r>
                            <a:rPr lang="nb-NO" sz="1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638261"/>
                  </p:ext>
                </p:extLst>
              </p:nvPr>
            </p:nvGraphicFramePr>
            <p:xfrm>
              <a:off x="715713" y="957645"/>
              <a:ext cx="4405999" cy="57932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0599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435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8" t="-1408" r="-276" b="-1242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53581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8" t="-8182" r="-276" b="-2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56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IND-C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A – Indistinguishability against chosen-</a:t>
            </a:r>
            <a:r>
              <a:rPr lang="en-US" dirty="0" smtClean="0">
                <a:solidFill>
                  <a:srgbClr val="FF0000"/>
                </a:solidFill>
              </a:rPr>
              <a:t>ciphertext</a:t>
            </a:r>
            <a:r>
              <a:rPr lang="en-US" dirty="0" smtClean="0"/>
              <a:t>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4292596"/>
                  </p:ext>
                </p:extLst>
              </p:nvPr>
            </p:nvGraphicFramePr>
            <p:xfrm>
              <a:off x="716780" y="957382"/>
              <a:ext cx="4404932" cy="5793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0493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269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cca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8897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   </a:t>
                          </a:r>
                          <a:r>
                            <a:rPr lang="nb-NO" sz="1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8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4292596"/>
                  </p:ext>
                </p:extLst>
              </p:nvPr>
            </p:nvGraphicFramePr>
            <p:xfrm>
              <a:off x="716780" y="957382"/>
              <a:ext cx="4404932" cy="5793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0493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26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8" t="-1429" r="-276" b="-12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3665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8" t="-8059" r="-276" b="-1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47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3052095"/>
                  </p:ext>
                </p:extLst>
              </p:nvPr>
            </p:nvGraphicFramePr>
            <p:xfrm>
              <a:off x="716780" y="957382"/>
              <a:ext cx="4404932" cy="5793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0493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269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cca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8897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   </a:t>
                          </a:r>
                          <a:r>
                            <a:rPr lang="nb-NO" sz="1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8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3052095"/>
                  </p:ext>
                </p:extLst>
              </p:nvPr>
            </p:nvGraphicFramePr>
            <p:xfrm>
              <a:off x="716780" y="957382"/>
              <a:ext cx="4404932" cy="5793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0493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26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8" t="-1429" r="-276" b="-12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3665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8" t="-8059" r="-276" b="-1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IND-CCA – Indistinguishability against chosen-</a:t>
            </a:r>
            <a:r>
              <a:rPr lang="en-US" dirty="0" smtClean="0">
                <a:solidFill>
                  <a:srgbClr val="FF0000"/>
                </a:solidFill>
              </a:rPr>
              <a:t>ciphertext</a:t>
            </a:r>
            <a:r>
              <a:rPr lang="en-US" dirty="0" smtClean="0"/>
              <a:t>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5361047" y="4868814"/>
                <a:ext cx="6404233" cy="188206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IND-CCA-advantage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0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047" y="4868814"/>
                <a:ext cx="6404233" cy="188206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933209" y="1182045"/>
            <a:ext cx="5073125" cy="3321521"/>
            <a:chOff x="7077989" y="850726"/>
            <a:chExt cx="5073125" cy="3321521"/>
          </a:xfrm>
        </p:grpSpPr>
        <p:grpSp>
          <p:nvGrpSpPr>
            <p:cNvPr id="46" name="Group 45"/>
            <p:cNvGrpSpPr/>
            <p:nvPr/>
          </p:nvGrpSpPr>
          <p:grpSpPr>
            <a:xfrm>
              <a:off x="7640401" y="2002567"/>
              <a:ext cx="3713709" cy="1010027"/>
              <a:chOff x="7640401" y="2058098"/>
              <a:chExt cx="3713709" cy="101002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77" b="100000" l="0" r="100000">
                            <a14:foregroundMark x1="40928" y1="9235" x2="35443" y2="9668"/>
                            <a14:foregroundMark x1="34599" y1="6926" x2="31435" y2="8225"/>
                            <a14:foregroundMark x1="31646" y1="7359" x2="26371" y2="8514"/>
                            <a14:foregroundMark x1="27004" y1="3896" x2="39873" y2="2020"/>
                            <a14:foregroundMark x1="27426" y1="18759" x2="23629" y2="30880"/>
                            <a14:foregroundMark x1="35443" y1="43867" x2="35654" y2="41991"/>
                            <a14:foregroundMark x1="32911" y1="46032" x2="32911" y2="44733"/>
                            <a14:foregroundMark x1="31224" y1="1154" x2="36287" y2="433"/>
                            <a14:foregroundMark x1="87131" y1="79654" x2="86920" y2="76335"/>
                            <a14:foregroundMark x1="82489" y1="92496" x2="82489" y2="924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5496" y="2058098"/>
                <a:ext cx="638614" cy="933670"/>
              </a:xfrm>
              <a:prstGeom prst="rect">
                <a:avLst/>
              </a:prstGeom>
            </p:spPr>
          </p:pic>
          <p:cxnSp>
            <p:nvCxnSpPr>
              <p:cNvPr id="34" name="Straight Arrow Connector 33"/>
              <p:cNvCxnSpPr/>
              <p:nvPr/>
            </p:nvCxnSpPr>
            <p:spPr bwMode="auto">
              <a:xfrm flipH="1">
                <a:off x="7670327" y="2544467"/>
                <a:ext cx="27813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7947242" y="2169197"/>
                    <a:ext cx="228732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b-NO" b="0" dirty="0" smtClean="0"/>
                      <a:t>Test me on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47242" y="2169197"/>
                    <a:ext cx="2287322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400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Arrow Connector 35"/>
              <p:cNvCxnSpPr/>
              <p:nvPr/>
            </p:nvCxnSpPr>
            <p:spPr bwMode="auto">
              <a:xfrm flipV="1">
                <a:off x="7640401" y="2684204"/>
                <a:ext cx="2811226" cy="317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8387346" y="2698793"/>
                    <a:ext cx="1202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7346" y="2698793"/>
                    <a:ext cx="120291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7140129" y="850726"/>
              <a:ext cx="4986196" cy="1246806"/>
              <a:chOff x="7140129" y="850726"/>
              <a:chExt cx="4986196" cy="124680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7610475" y="850726"/>
                <a:ext cx="4515850" cy="1246806"/>
                <a:chOff x="7610475" y="850726"/>
                <a:chExt cx="4515850" cy="1246806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 bwMode="auto">
                <a:xfrm flipH="1">
                  <a:off x="7640401" y="1544035"/>
                  <a:ext cx="27813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8429595" y="1130217"/>
                      <a:ext cx="12029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,… </m:t>
                            </m:r>
                          </m:oMath>
                        </m:oMathPara>
                      </a14:m>
                      <a:endParaRPr lang="en-US" dirty="0" smtClean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29595" y="1130217"/>
                      <a:ext cx="1202913" cy="369332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3" name="Straight Arrow Connector 22"/>
                <p:cNvCxnSpPr/>
                <p:nvPr/>
              </p:nvCxnSpPr>
              <p:spPr bwMode="auto">
                <a:xfrm flipV="1">
                  <a:off x="7610475" y="1683772"/>
                  <a:ext cx="2811226" cy="3175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8429595" y="1728200"/>
                      <a:ext cx="12029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,… </m:t>
                            </m:r>
                          </m:oMath>
                        </m:oMathPara>
                      </a14:m>
                      <a:endParaRPr lang="en-US" dirty="0" smtClean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29595" y="1728200"/>
                      <a:ext cx="1202913" cy="369332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58662" y="1244145"/>
                  <a:ext cx="1156578" cy="71024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10923412" y="850726"/>
                      <a:ext cx="12029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⋅) </m:t>
                            </m:r>
                          </m:oMath>
                        </m:oMathPara>
                      </a14:m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23412" y="850726"/>
                      <a:ext cx="1202913" cy="369332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8" name="TextBox 47"/>
              <p:cNvSpPr txBox="1"/>
              <p:nvPr/>
            </p:nvSpPr>
            <p:spPr>
              <a:xfrm rot="19903165">
                <a:off x="7140129" y="1067870"/>
                <a:ext cx="1321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find stage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077989" y="2941186"/>
              <a:ext cx="5073125" cy="1231061"/>
              <a:chOff x="7077989" y="2941186"/>
              <a:chExt cx="5073125" cy="1231061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7640401" y="2941186"/>
                <a:ext cx="4510713" cy="1086488"/>
                <a:chOff x="7610475" y="3170982"/>
                <a:chExt cx="4510713" cy="1086488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 bwMode="auto">
                <a:xfrm flipH="1">
                  <a:off x="7640401" y="3703973"/>
                  <a:ext cx="27813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8429595" y="3290155"/>
                      <a:ext cx="12029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,… </m:t>
                            </m:r>
                          </m:oMath>
                        </m:oMathPara>
                      </a14:m>
                      <a:endParaRPr lang="en-US" dirty="0" smtClean="0"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29595" y="3290155"/>
                      <a:ext cx="1202913" cy="369332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1" name="Straight Arrow Connector 40"/>
                <p:cNvCxnSpPr/>
                <p:nvPr/>
              </p:nvCxnSpPr>
              <p:spPr bwMode="auto">
                <a:xfrm flipV="1">
                  <a:off x="7610475" y="3843710"/>
                  <a:ext cx="2811226" cy="3175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8429595" y="3888138"/>
                      <a:ext cx="12029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,… </m:t>
                            </m:r>
                          </m:oMath>
                        </m:oMathPara>
                      </a14:m>
                      <a:endParaRPr lang="en-US" dirty="0" smtClean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29595" y="3888138"/>
                      <a:ext cx="1202913" cy="369332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58662" y="3482854"/>
                  <a:ext cx="1156578" cy="71024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10918275" y="3170982"/>
                      <a:ext cx="12029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⋅) </m:t>
                            </m:r>
                          </m:oMath>
                        </m:oMathPara>
                      </a14:m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18275" y="3170982"/>
                      <a:ext cx="1202913" cy="369332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9" name="TextBox 48"/>
              <p:cNvSpPr txBox="1"/>
              <p:nvPr/>
            </p:nvSpPr>
            <p:spPr>
              <a:xfrm rot="19903165">
                <a:off x="7077989" y="3802915"/>
                <a:ext cx="1511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guess stage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0933578" y="3130801"/>
                  <a:ext cx="1202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ec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⋅) </m:t>
                        </m:r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3578" y="3130801"/>
                  <a:ext cx="1202913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0923411" y="1092355"/>
                  <a:ext cx="1202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ec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⋅) </m:t>
                        </m:r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3411" y="1092355"/>
                  <a:ext cx="1202913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5874" y="1728199"/>
            <a:ext cx="3086340" cy="2457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Callout 55"/>
              <p:cNvSpPr/>
              <p:nvPr/>
            </p:nvSpPr>
            <p:spPr bwMode="auto">
              <a:xfrm>
                <a:off x="4453014" y="978797"/>
                <a:ext cx="2231307" cy="932967"/>
              </a:xfrm>
              <a:prstGeom prst="wedgeEllipseCallout">
                <a:avLst>
                  <a:gd name="adj1" fmla="val 40142"/>
                  <a:gd name="adj2" fmla="val 63742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was an   </a:t>
                </a:r>
              </a:p>
              <a:p>
                <a:pPr algn="ctr"/>
                <a:r>
                  <a:rPr lang="en-US" dirty="0" smtClean="0"/>
                  <a:t>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6" name="Oval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3014" y="978797"/>
                <a:ext cx="2231307" cy="932967"/>
              </a:xfrm>
              <a:prstGeom prst="wedgeEllipseCallout">
                <a:avLst>
                  <a:gd name="adj1" fmla="val 40142"/>
                  <a:gd name="adj2" fmla="val 63742"/>
                </a:avLst>
              </a:prstGeom>
              <a:blipFill rotWithShape="0">
                <a:blip r:embed="rId24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IND-CCA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None of the schemes we have looked at today are IND-CCA secure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Attacks are easy to demonstrate </a:t>
            </a:r>
            <a:r>
              <a:rPr lang="en-US" dirty="0" smtClean="0"/>
              <a:t>(exercise)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New techniques are </a:t>
            </a:r>
            <a:r>
              <a:rPr lang="en-US" dirty="0" smtClean="0"/>
              <a:t>needed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Next week: message </a:t>
            </a:r>
            <a:r>
              <a:rPr lang="en-US" smtClean="0"/>
              <a:t>authentication codes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 penguin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35" y="2262609"/>
            <a:ext cx="2489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87" y="2262609"/>
            <a:ext cx="24892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5949" y="1619250"/>
            <a:ext cx="16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Plaintext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8908" y="1619249"/>
            <a:ext cx="230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ECB encrypted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74062" y="1619249"/>
            <a:ext cx="2930525" cy="3386560"/>
            <a:chOff x="8374062" y="1619249"/>
            <a:chExt cx="2930525" cy="33865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725" y="2262609"/>
              <a:ext cx="2489200" cy="2743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374062" y="1619249"/>
              <a:ext cx="2930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Properly encrypted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4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Wanted: security definition for symmetric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Perfect privacy: </a:t>
                </a:r>
                <a:r>
                  <a:rPr lang="en-US" dirty="0" smtClean="0"/>
                  <a:t>f</a:t>
                </a:r>
                <a:r>
                  <a:rPr lang="nb-NO" dirty="0" smtClean="0"/>
                  <a:t>or </a:t>
                </a:r>
                <a:r>
                  <a:rPr lang="nb-NO" dirty="0" smtClean="0"/>
                  <a:t>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nb-NO" dirty="0" smtClean="0"/>
                  <a:t> and 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dirty="0" smtClean="0"/>
                  <a:t>  </a:t>
                </a:r>
              </a:p>
              <a:p>
                <a:pPr marL="0" indent="0"/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Security holds for </a:t>
                </a:r>
                <a:r>
                  <a:rPr lang="en-US" i="1" dirty="0" smtClean="0"/>
                  <a:t>any </a:t>
                </a:r>
                <a:r>
                  <a:rPr lang="en-US" dirty="0" smtClean="0"/>
                  <a:t>adversary (no limit on resource usage)</a:t>
                </a:r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Very strict requirements: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Keys need to be as long as message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can only be used for one message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Wanted: security definition for symmetric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1" dirty="0" smtClean="0"/>
                  <a:t>Perfect privacy:</a:t>
                </a:r>
                <a:r>
                  <a:rPr lang="nb-NO" dirty="0" smtClean="0"/>
                  <a:t> for </a:t>
                </a:r>
                <a:r>
                  <a:rPr lang="nb-NO" dirty="0" smtClean="0"/>
                  <a:t>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nb-NO" dirty="0" smtClean="0"/>
                  <a:t> and 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dirty="0" smtClean="0"/>
                  <a:t>  </a:t>
                </a:r>
              </a:p>
              <a:p>
                <a:pPr marL="0" indent="0"/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Security holds for </a:t>
                </a:r>
                <a:r>
                  <a:rPr lang="en-US" i="1" dirty="0" smtClean="0"/>
                  <a:t>any </a:t>
                </a:r>
                <a:r>
                  <a:rPr lang="en-US" dirty="0" smtClean="0"/>
                  <a:t>adversary (no limit on resource usage)</a:t>
                </a:r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Very strict requirements: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Keys need to be as long as message…want keys to be short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can only be used for one message…want to encrypt many messages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1" dirty="0" smtClean="0"/>
                  <a:t>Computational privacy: </a:t>
                </a:r>
                <a:r>
                  <a:rPr lang="nb-NO" dirty="0"/>
                  <a:t>f</a:t>
                </a:r>
                <a:r>
                  <a:rPr lang="nb-NO" dirty="0" smtClean="0"/>
                  <a:t>or </a:t>
                </a:r>
                <a:r>
                  <a:rPr lang="nb-NO" dirty="0" smtClean="0"/>
                  <a:t>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nb-NO" dirty="0" smtClean="0"/>
                  <a:t> and 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dirty="0" smtClean="0"/>
                  <a:t>  </a:t>
                </a:r>
              </a:p>
              <a:p>
                <a:pPr marL="0" indent="0"/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Security only required to hold for </a:t>
                </a:r>
                <a:r>
                  <a:rPr lang="en-US" i="1" dirty="0" smtClean="0"/>
                  <a:t>resource bounded </a:t>
                </a:r>
                <a:r>
                  <a:rPr lang="en-US" dirty="0" smtClean="0"/>
                  <a:t>adversaries</a:t>
                </a:r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Very strict requirements: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Keys need to be as long as message…want keys to be short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can only be used for one message…want to encrypt many messages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3613</TotalTime>
  <Words>1695</Words>
  <Application>Microsoft Office PowerPoint</Application>
  <PresentationFormat>Widescreen</PresentationFormat>
  <Paragraphs>1236</Paragraphs>
  <Slides>55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Cambria Math</vt:lpstr>
      <vt:lpstr>Lucida Handwriting</vt:lpstr>
      <vt:lpstr>Times New Roman</vt:lpstr>
      <vt:lpstr>Wingdings</vt:lpstr>
      <vt:lpstr>1_TEK4500-UIO</vt:lpstr>
      <vt:lpstr>Lecture 3 – Symmetric encryption, IND-CPA, CTR, CBC</vt:lpstr>
      <vt:lpstr>Basic goals of cryptography</vt:lpstr>
      <vt:lpstr>Encryption schemes – syntax </vt:lpstr>
      <vt:lpstr>Electronic Code Book (ECB) mode</vt:lpstr>
      <vt:lpstr>ECB problems</vt:lpstr>
      <vt:lpstr>ECB penguin</vt:lpstr>
      <vt:lpstr>Wanted: security definition for symmetric encryption</vt:lpstr>
      <vt:lpstr>Wanted: security definition for symmetric encryption</vt:lpstr>
      <vt:lpstr>Idea</vt:lpstr>
      <vt:lpstr>IND-CPA – Indistinguishability against chosen-plaintext attacks </vt:lpstr>
      <vt:lpstr>IND-CPA – Indistinguishability against chosen-plaintext attacks </vt:lpstr>
      <vt:lpstr>IND-CPA – Indistinguishability against chosen-plaintext attacks </vt:lpstr>
      <vt:lpstr>ECB IND-CPA insecurity</vt:lpstr>
      <vt:lpstr>Consequences of the definition</vt:lpstr>
      <vt:lpstr>Semantic security</vt:lpstr>
      <vt:lpstr>Length-leaking attacks</vt:lpstr>
      <vt:lpstr>Constructing Symmetric encryption schemes</vt:lpstr>
      <vt:lpstr>How to achieve non-deterministic encryption?</vt:lpstr>
      <vt:lpstr>CTR$ mode</vt:lpstr>
      <vt:lpstr>CTR properties</vt:lpstr>
      <vt:lpstr>Modern approach to cryptography</vt:lpstr>
      <vt:lpstr>Security of CTR$</vt:lpstr>
      <vt:lpstr>Security of CTR$</vt:lpstr>
      <vt:lpstr>Security of CTR$</vt:lpstr>
      <vt:lpstr>Security of CTR$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Nonce-based encryption</vt:lpstr>
      <vt:lpstr>Nonce-based encryption – new syntax</vt:lpstr>
      <vt:lpstr>IND-CPA – Indistinguishability against chosen-plaintext attacks </vt:lpstr>
      <vt:lpstr>IND-CPA – Indistinguishability against chosen-plaintext attacks </vt:lpstr>
      <vt:lpstr>IND-CPA – Indistinguishability against chosen-plaintext attacks </vt:lpstr>
      <vt:lpstr>Nonce-based CTR</vt:lpstr>
      <vt:lpstr>Nonce-based CTR – IND-CPA security</vt:lpstr>
      <vt:lpstr>CBC$ – Cipher Block Chaining mode </vt:lpstr>
      <vt:lpstr>CBC</vt:lpstr>
      <vt:lpstr>Alternative definition I – Left-or-Right CPA</vt:lpstr>
      <vt:lpstr>Alternative definition II – Real-or-random CPA</vt:lpstr>
      <vt:lpstr>Alternative definition III – Real-or-random ciphertext CPA</vt:lpstr>
      <vt:lpstr>Relations between notions</vt:lpstr>
      <vt:lpstr>IND-CPA – Indistinguishability against chosen-plaintext attacks </vt:lpstr>
      <vt:lpstr>IND-CCA – Indistinguishability against chosen-ciphertext attacks </vt:lpstr>
      <vt:lpstr>IND-CCA – Indistinguishability against chosen-ciphertext attacks </vt:lpstr>
      <vt:lpstr>IND-CCA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298</cp:revision>
  <dcterms:created xsi:type="dcterms:W3CDTF">2020-06-02T10:31:43Z</dcterms:created>
  <dcterms:modified xsi:type="dcterms:W3CDTF">2020-10-21T15:49:24Z</dcterms:modified>
</cp:coreProperties>
</file>