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0"/>
  </p:notesMasterIdLst>
  <p:handoutMasterIdLst>
    <p:handoutMasterId r:id="rId51"/>
  </p:handoutMasterIdLst>
  <p:sldIdLst>
    <p:sldId id="327" r:id="rId2"/>
    <p:sldId id="344" r:id="rId3"/>
    <p:sldId id="345" r:id="rId4"/>
    <p:sldId id="323" r:id="rId5"/>
    <p:sldId id="334" r:id="rId6"/>
    <p:sldId id="371" r:id="rId7"/>
    <p:sldId id="372" r:id="rId8"/>
    <p:sldId id="373" r:id="rId9"/>
    <p:sldId id="374" r:id="rId10"/>
    <p:sldId id="376" r:id="rId11"/>
    <p:sldId id="375" r:id="rId12"/>
    <p:sldId id="346" r:id="rId13"/>
    <p:sldId id="328" r:id="rId14"/>
    <p:sldId id="389" r:id="rId15"/>
    <p:sldId id="381" r:id="rId16"/>
    <p:sldId id="369" r:id="rId17"/>
    <p:sldId id="380" r:id="rId18"/>
    <p:sldId id="329" r:id="rId19"/>
    <p:sldId id="378" r:id="rId20"/>
    <p:sldId id="379" r:id="rId21"/>
    <p:sldId id="358" r:id="rId22"/>
    <p:sldId id="377" r:id="rId23"/>
    <p:sldId id="359" r:id="rId24"/>
    <p:sldId id="384" r:id="rId25"/>
    <p:sldId id="348" r:id="rId26"/>
    <p:sldId id="351" r:id="rId27"/>
    <p:sldId id="349" r:id="rId28"/>
    <p:sldId id="352" r:id="rId29"/>
    <p:sldId id="350" r:id="rId30"/>
    <p:sldId id="354" r:id="rId31"/>
    <p:sldId id="360" r:id="rId32"/>
    <p:sldId id="338" r:id="rId33"/>
    <p:sldId id="339" r:id="rId34"/>
    <p:sldId id="385" r:id="rId35"/>
    <p:sldId id="386" r:id="rId36"/>
    <p:sldId id="362" r:id="rId37"/>
    <p:sldId id="361" r:id="rId38"/>
    <p:sldId id="364" r:id="rId39"/>
    <p:sldId id="363" r:id="rId40"/>
    <p:sldId id="365" r:id="rId41"/>
    <p:sldId id="366" r:id="rId42"/>
    <p:sldId id="341" r:id="rId43"/>
    <p:sldId id="367" r:id="rId44"/>
    <p:sldId id="387" r:id="rId45"/>
    <p:sldId id="388" r:id="rId46"/>
    <p:sldId id="342" r:id="rId47"/>
    <p:sldId id="382" r:id="rId48"/>
    <p:sldId id="34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85"/>
    <a:srgbClr val="FFDFDA"/>
    <a:srgbClr val="FCEDC8"/>
    <a:srgbClr val="E0F7FF"/>
    <a:srgbClr val="FFF1EF"/>
    <a:srgbClr val="E4E4F8"/>
    <a:srgbClr val="F9DB8F"/>
    <a:srgbClr val="F8CD62"/>
    <a:srgbClr val="F2B800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350" autoAdjust="0"/>
  </p:normalViewPr>
  <p:slideViewPr>
    <p:cSldViewPr snapToGrid="0" showGuides="1">
      <p:cViewPr varScale="1">
        <p:scale>
          <a:sx n="97" d="100"/>
          <a:sy n="97" d="100"/>
        </p:scale>
        <p:origin x="1146" y="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keys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1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9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4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r>
              <a:rPr lang="en-US" baseline="0" dirty="0" smtClean="0"/>
              <a:t> of K outside the "responsibility" of authentication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1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Verification algorithm</a:t>
            </a:r>
            <a:r>
              <a:rPr lang="en-US" baseline="0" dirty="0" smtClean="0"/>
              <a:t> uniquely determined by Tag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 of M needed before </a:t>
            </a:r>
            <a:r>
              <a:rPr lang="en-US" dirty="0" err="1" smtClean="0"/>
              <a:t>MACing</a:t>
            </a:r>
            <a:r>
              <a:rPr lang="en-US" dirty="0" smtClean="0"/>
              <a:t> can start</a:t>
            </a:r>
          </a:p>
          <a:p>
            <a:r>
              <a:rPr lang="en-US" dirty="0" smtClean="0"/>
              <a:t>Question: make 4 Tag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1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K_2 and K_3 in F requires one additional run of key expansion function (say in AES)</a:t>
            </a:r>
            <a:r>
              <a:rPr lang="en-US" baseline="0" dirty="0" smtClean="0"/>
              <a:t> =&gt; bad for pipelining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298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1.png"/><Relationship Id="rId5" Type="http://schemas.openxmlformats.org/officeDocument/2006/relationships/image" Target="../media/image14.png"/><Relationship Id="rId10" Type="http://schemas.openxmlformats.org/officeDocument/2006/relationships/image" Target="../media/image1710.png"/><Relationship Id="rId4" Type="http://schemas.openxmlformats.org/officeDocument/2006/relationships/image" Target="../media/image13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310.png"/><Relationship Id="rId7" Type="http://schemas.openxmlformats.org/officeDocument/2006/relationships/image" Target="../media/image41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41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3" Type="http://schemas.openxmlformats.org/officeDocument/2006/relationships/image" Target="../media/image26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15" Type="http://schemas.microsoft.com/office/2007/relationships/hdphoto" Target="../media/hdphoto2.wdp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0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351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7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12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0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450.png"/><Relationship Id="rId21" Type="http://schemas.openxmlformats.org/officeDocument/2006/relationships/image" Target="../media/image70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47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1.png"/><Relationship Id="rId19" Type="http://schemas.openxmlformats.org/officeDocument/2006/relationships/image" Target="../media/image68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46.png"/><Relationship Id="rId21" Type="http://schemas.openxmlformats.org/officeDocument/2006/relationships/image" Target="../media/image70.png"/><Relationship Id="rId7" Type="http://schemas.openxmlformats.org/officeDocument/2006/relationships/image" Target="../media/image50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450.png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77.png"/><Relationship Id="rId4" Type="http://schemas.openxmlformats.org/officeDocument/2006/relationships/image" Target="../media/image47.png"/><Relationship Id="rId9" Type="http://schemas.openxmlformats.org/officeDocument/2006/relationships/image" Target="../media/image591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0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12" Type="http://schemas.openxmlformats.org/officeDocument/2006/relationships/image" Target="../media/image61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5" Type="http://schemas.openxmlformats.org/officeDocument/2006/relationships/image" Target="../media/image540.png"/><Relationship Id="rId15" Type="http://schemas.openxmlformats.org/officeDocument/2006/relationships/image" Target="../media/image640.png"/><Relationship Id="rId10" Type="http://schemas.openxmlformats.org/officeDocument/2006/relationships/image" Target="../media/image590.png"/><Relationship Id="rId4" Type="http://schemas.openxmlformats.org/officeDocument/2006/relationships/image" Target="../media/image530.png"/><Relationship Id="rId9" Type="http://schemas.openxmlformats.org/officeDocument/2006/relationships/image" Target="../media/image580.png"/><Relationship Id="rId14" Type="http://schemas.openxmlformats.org/officeDocument/2006/relationships/image" Target="../media/image6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0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12" Type="http://schemas.openxmlformats.org/officeDocument/2006/relationships/image" Target="../media/image68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11" Type="http://schemas.openxmlformats.org/officeDocument/2006/relationships/image" Target="../media/image670.png"/><Relationship Id="rId5" Type="http://schemas.openxmlformats.org/officeDocument/2006/relationships/image" Target="../media/image660.png"/><Relationship Id="rId10" Type="http://schemas.openxmlformats.org/officeDocument/2006/relationships/image" Target="../media/image590.png"/><Relationship Id="rId4" Type="http://schemas.openxmlformats.org/officeDocument/2006/relationships/image" Target="../media/image650.png"/><Relationship Id="rId9" Type="http://schemas.openxmlformats.org/officeDocument/2006/relationships/image" Target="../media/image580.png"/><Relationship Id="rId14" Type="http://schemas.openxmlformats.org/officeDocument/2006/relationships/image" Target="../media/image6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10.png"/><Relationship Id="rId7" Type="http://schemas.openxmlformats.org/officeDocument/2006/relationships/image" Target="../media/image75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76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0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98.png"/><Relationship Id="rId5" Type="http://schemas.openxmlformats.org/officeDocument/2006/relationships/image" Target="../media/image95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4.png"/><Relationship Id="rId9" Type="http://schemas.openxmlformats.org/officeDocument/2006/relationships/image" Target="../media/image86.png"/><Relationship Id="rId1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640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2.png"/><Relationship Id="rId21" Type="http://schemas.openxmlformats.org/officeDocument/2006/relationships/image" Target="../media/image142.png"/><Relationship Id="rId7" Type="http://schemas.openxmlformats.org/officeDocument/2006/relationships/image" Target="../media/image1282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1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2.png"/><Relationship Id="rId11" Type="http://schemas.openxmlformats.org/officeDocument/2006/relationships/image" Target="../media/image132.png"/><Relationship Id="rId5" Type="http://schemas.openxmlformats.org/officeDocument/2006/relationships/image" Target="../media/image1261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52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252.png"/><Relationship Id="rId7" Type="http://schemas.openxmlformats.org/officeDocument/2006/relationships/image" Target="../media/image129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43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png"/><Relationship Id="rId11" Type="http://schemas.openxmlformats.org/officeDocument/2006/relationships/image" Target="../media/image148.png"/><Relationship Id="rId5" Type="http://schemas.openxmlformats.org/officeDocument/2006/relationships/image" Target="../media/image127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4.png"/><Relationship Id="rId9" Type="http://schemas.openxmlformats.org/officeDocument/2006/relationships/image" Target="../media/image131.png"/><Relationship Id="rId14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3" Type="http://schemas.openxmlformats.org/officeDocument/2006/relationships/image" Target="../media/image1241.png"/><Relationship Id="rId7" Type="http://schemas.openxmlformats.org/officeDocument/2006/relationships/image" Target="../media/image1281.png"/><Relationship Id="rId12" Type="http://schemas.openxmlformats.org/officeDocument/2006/relationships/image" Target="../media/image133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1.png"/><Relationship Id="rId11" Type="http://schemas.openxmlformats.org/officeDocument/2006/relationships/image" Target="../media/image1320.png"/><Relationship Id="rId5" Type="http://schemas.openxmlformats.org/officeDocument/2006/relationships/image" Target="../media/image1260.png"/><Relationship Id="rId10" Type="http://schemas.openxmlformats.org/officeDocument/2006/relationships/image" Target="../media/image1311.png"/><Relationship Id="rId4" Type="http://schemas.openxmlformats.org/officeDocument/2006/relationships/image" Target="../media/image1251.png"/><Relationship Id="rId9" Type="http://schemas.openxmlformats.org/officeDocument/2006/relationships/image" Target="../media/image13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2.png"/><Relationship Id="rId3" Type="http://schemas.openxmlformats.org/officeDocument/2006/relationships/image" Target="../media/image1230.png"/><Relationship Id="rId7" Type="http://schemas.openxmlformats.org/officeDocument/2006/relationships/image" Target="../media/image1340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0.png"/><Relationship Id="rId11" Type="http://schemas.openxmlformats.org/officeDocument/2006/relationships/image" Target="../media/image1270.png"/><Relationship Id="rId5" Type="http://schemas.openxmlformats.org/officeDocument/2006/relationships/image" Target="../media/image1240.png"/><Relationship Id="rId10" Type="http://schemas.openxmlformats.org/officeDocument/2006/relationships/image" Target="../media/image161.png"/><Relationship Id="rId4" Type="http://schemas.openxmlformats.org/officeDocument/2006/relationships/image" Target="../media/image158.png"/><Relationship Id="rId9" Type="http://schemas.openxmlformats.org/officeDocument/2006/relationships/image" Target="../media/image160.png"/><Relationship Id="rId14" Type="http://schemas.openxmlformats.org/officeDocument/2006/relationships/image" Target="../media/image1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1.png"/><Relationship Id="rId13" Type="http://schemas.openxmlformats.org/officeDocument/2006/relationships/image" Target="../media/image1400.png"/><Relationship Id="rId18" Type="http://schemas.openxmlformats.org/officeDocument/2006/relationships/image" Target="../media/image1430.png"/><Relationship Id="rId3" Type="http://schemas.openxmlformats.org/officeDocument/2006/relationships/image" Target="../media/image1280.png"/><Relationship Id="rId7" Type="http://schemas.openxmlformats.org/officeDocument/2006/relationships/image" Target="../media/image1361.png"/><Relationship Id="rId12" Type="http://schemas.openxmlformats.org/officeDocument/2006/relationships/image" Target="../media/image1370.png"/><Relationship Id="rId17" Type="http://schemas.openxmlformats.org/officeDocument/2006/relationships/image" Target="../media/image14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0.png"/><Relationship Id="rId11" Type="http://schemas.openxmlformats.org/officeDocument/2006/relationships/image" Target="../media/image1360.png"/><Relationship Id="rId5" Type="http://schemas.openxmlformats.org/officeDocument/2006/relationships/image" Target="../media/image1300.png"/><Relationship Id="rId15" Type="http://schemas.openxmlformats.org/officeDocument/2006/relationships/image" Target="../media/image1410.png"/><Relationship Id="rId10" Type="http://schemas.openxmlformats.org/officeDocument/2006/relationships/image" Target="../media/image1391.png"/><Relationship Id="rId19" Type="http://schemas.openxmlformats.org/officeDocument/2006/relationships/image" Target="../media/image1621.png"/><Relationship Id="rId4" Type="http://schemas.openxmlformats.org/officeDocument/2006/relationships/image" Target="../media/image1350.png"/><Relationship Id="rId9" Type="http://schemas.openxmlformats.org/officeDocument/2006/relationships/image" Target="../media/image1380.png"/><Relationship Id="rId14" Type="http://schemas.openxmlformats.org/officeDocument/2006/relationships/image" Target="../media/image13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1.png"/><Relationship Id="rId13" Type="http://schemas.openxmlformats.org/officeDocument/2006/relationships/image" Target="../media/image1390.png"/><Relationship Id="rId3" Type="http://schemas.openxmlformats.org/officeDocument/2006/relationships/image" Target="../media/image1280.png"/><Relationship Id="rId7" Type="http://schemas.openxmlformats.org/officeDocument/2006/relationships/image" Target="../media/image1310.png"/><Relationship Id="rId12" Type="http://schemas.openxmlformats.org/officeDocument/2006/relationships/image" Target="../media/image1460.png"/><Relationship Id="rId17" Type="http://schemas.openxmlformats.org/officeDocument/2006/relationships/image" Target="../media/image16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0.png"/><Relationship Id="rId11" Type="http://schemas.openxmlformats.org/officeDocument/2006/relationships/image" Target="../media/image1400.png"/><Relationship Id="rId5" Type="http://schemas.openxmlformats.org/officeDocument/2006/relationships/image" Target="../media/image1440.png"/><Relationship Id="rId15" Type="http://schemas.openxmlformats.org/officeDocument/2006/relationships/image" Target="../media/image1470.png"/><Relationship Id="rId10" Type="http://schemas.openxmlformats.org/officeDocument/2006/relationships/image" Target="../media/image1370.png"/><Relationship Id="rId4" Type="http://schemas.openxmlformats.org/officeDocument/2006/relationships/image" Target="../media/image1350.png"/><Relationship Id="rId9" Type="http://schemas.openxmlformats.org/officeDocument/2006/relationships/image" Target="../media/image1450.png"/><Relationship Id="rId14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1.png"/><Relationship Id="rId13" Type="http://schemas.openxmlformats.org/officeDocument/2006/relationships/image" Target="../media/image1390.png"/><Relationship Id="rId18" Type="http://schemas.openxmlformats.org/officeDocument/2006/relationships/image" Target="../media/image1490.png"/><Relationship Id="rId3" Type="http://schemas.openxmlformats.org/officeDocument/2006/relationships/image" Target="../media/image1280.png"/><Relationship Id="rId7" Type="http://schemas.openxmlformats.org/officeDocument/2006/relationships/image" Target="../media/image1310.png"/><Relationship Id="rId12" Type="http://schemas.openxmlformats.org/officeDocument/2006/relationships/image" Target="../media/image1460.png"/><Relationship Id="rId17" Type="http://schemas.openxmlformats.org/officeDocument/2006/relationships/image" Target="../media/image148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0.png"/><Relationship Id="rId11" Type="http://schemas.openxmlformats.org/officeDocument/2006/relationships/image" Target="../media/image1400.png"/><Relationship Id="rId5" Type="http://schemas.openxmlformats.org/officeDocument/2006/relationships/image" Target="../media/image1440.png"/><Relationship Id="rId15" Type="http://schemas.openxmlformats.org/officeDocument/2006/relationships/image" Target="../media/image1420.png"/><Relationship Id="rId10" Type="http://schemas.openxmlformats.org/officeDocument/2006/relationships/image" Target="../media/image1370.png"/><Relationship Id="rId19" Type="http://schemas.openxmlformats.org/officeDocument/2006/relationships/image" Target="../media/image1621.png"/><Relationship Id="rId4" Type="http://schemas.openxmlformats.org/officeDocument/2006/relationships/image" Target="../media/image1350.png"/><Relationship Id="rId9" Type="http://schemas.openxmlformats.org/officeDocument/2006/relationships/image" Target="../media/image1371.png"/><Relationship Id="rId14" Type="http://schemas.openxmlformats.org/officeDocument/2006/relationships/image" Target="../media/image14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13" Type="http://schemas.openxmlformats.org/officeDocument/2006/relationships/image" Target="../media/image1540.png"/><Relationship Id="rId18" Type="http://schemas.openxmlformats.org/officeDocument/2006/relationships/image" Target="../media/image164.png"/><Relationship Id="rId3" Type="http://schemas.openxmlformats.org/officeDocument/2006/relationships/image" Target="../media/image1500.png"/><Relationship Id="rId7" Type="http://schemas.openxmlformats.org/officeDocument/2006/relationships/image" Target="../media/image1510.png"/><Relationship Id="rId12" Type="http://schemas.openxmlformats.org/officeDocument/2006/relationships/image" Target="../media/image1390.png"/><Relationship Id="rId17" Type="http://schemas.openxmlformats.org/officeDocument/2006/relationships/image" Target="../media/image1490.png"/><Relationship Id="rId2" Type="http://schemas.openxmlformats.org/officeDocument/2006/relationships/image" Target="../media/image1280.png"/><Relationship Id="rId16" Type="http://schemas.openxmlformats.org/officeDocument/2006/relationships/image" Target="../media/image14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0.png"/><Relationship Id="rId11" Type="http://schemas.openxmlformats.org/officeDocument/2006/relationships/image" Target="../media/image1460.png"/><Relationship Id="rId5" Type="http://schemas.openxmlformats.org/officeDocument/2006/relationships/image" Target="../media/image1300.png"/><Relationship Id="rId15" Type="http://schemas.openxmlformats.org/officeDocument/2006/relationships/image" Target="../media/image1380.png"/><Relationship Id="rId10" Type="http://schemas.openxmlformats.org/officeDocument/2006/relationships/image" Target="../media/image1530.png"/><Relationship Id="rId19" Type="http://schemas.openxmlformats.org/officeDocument/2006/relationships/image" Target="../media/image165.png"/><Relationship Id="rId4" Type="http://schemas.openxmlformats.org/officeDocument/2006/relationships/image" Target="../media/image1440.png"/><Relationship Id="rId9" Type="http://schemas.openxmlformats.org/officeDocument/2006/relationships/image" Target="../media/image1370.png"/><Relationship Id="rId14" Type="http://schemas.openxmlformats.org/officeDocument/2006/relationships/image" Target="../media/image15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1.png"/><Relationship Id="rId2" Type="http://schemas.openxmlformats.org/officeDocument/2006/relationships/image" Target="../media/image16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63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13" Type="http://schemas.openxmlformats.org/officeDocument/2006/relationships/image" Target="../media/image1690.png"/><Relationship Id="rId3" Type="http://schemas.openxmlformats.org/officeDocument/2006/relationships/image" Target="../media/image1650.png"/><Relationship Id="rId7" Type="http://schemas.openxmlformats.org/officeDocument/2006/relationships/image" Target="../media/image1630.png"/><Relationship Id="rId12" Type="http://schemas.openxmlformats.org/officeDocument/2006/relationships/image" Target="../media/image1680.png"/><Relationship Id="rId2" Type="http://schemas.openxmlformats.org/officeDocument/2006/relationships/image" Target="../media/image1580.png"/><Relationship Id="rId16" Type="http://schemas.openxmlformats.org/officeDocument/2006/relationships/image" Target="../media/image1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1.png"/><Relationship Id="rId11" Type="http://schemas.openxmlformats.org/officeDocument/2006/relationships/image" Target="../media/image1670.png"/><Relationship Id="rId5" Type="http://schemas.openxmlformats.org/officeDocument/2006/relationships/image" Target="../media/image1610.png"/><Relationship Id="rId15" Type="http://schemas.openxmlformats.org/officeDocument/2006/relationships/image" Target="../media/image1711.png"/><Relationship Id="rId10" Type="http://schemas.openxmlformats.org/officeDocument/2006/relationships/image" Target="../media/image1660.png"/><Relationship Id="rId4" Type="http://schemas.openxmlformats.org/officeDocument/2006/relationships/image" Target="../media/image1600.png"/><Relationship Id="rId9" Type="http://schemas.openxmlformats.org/officeDocument/2006/relationships/image" Target="../media/image1671.png"/><Relationship Id="rId14" Type="http://schemas.openxmlformats.org/officeDocument/2006/relationships/image" Target="../media/image170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0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4 – Message authentication, UF-CMA,</a:t>
            </a:r>
            <a:br>
              <a:rPr lang="nb-NO" dirty="0" smtClean="0"/>
            </a:br>
            <a:r>
              <a:rPr lang="nb-NO" dirty="0" smtClean="0"/>
              <a:t>CBC-MAC, CMAC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15.09.2020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from error-checking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32" y="2439455"/>
            <a:ext cx="1824517" cy="15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13" y="2439455"/>
            <a:ext cx="1824517" cy="159645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698049" y="3237681"/>
            <a:ext cx="48829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179872" y="2753421"/>
                <a:ext cx="2957263" cy="3587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9872" y="2753421"/>
                <a:ext cx="2957263" cy="358798"/>
              </a:xfrm>
              <a:prstGeom prst="rect">
                <a:avLst/>
              </a:prstGeom>
              <a:blipFill rotWithShape="0">
                <a:blip r:embed="rId4"/>
                <a:stretch>
                  <a:fillRect b="-98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7270422" y="2753421"/>
                <a:ext cx="514678" cy="358797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0422" y="2753421"/>
                <a:ext cx="514678" cy="358797"/>
              </a:xfrm>
              <a:prstGeom prst="rect">
                <a:avLst/>
              </a:prstGeom>
              <a:blipFill rotWithShape="0">
                <a:blip r:embed="rId5"/>
                <a:stretch>
                  <a:fillRect b="-98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550" y="4034909"/>
                <a:ext cx="219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CRC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32(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50" y="4034909"/>
                <a:ext cx="219219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8" r="-2222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244600" y="3237681"/>
            <a:ext cx="6289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00430" y="4034909"/>
                <a:ext cx="3862638" cy="130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′←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CRC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430" y="4034909"/>
                <a:ext cx="3862638" cy="13002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3"/>
          </p:cNvCxnSpPr>
          <p:nvPr/>
        </p:nvCxnSpPr>
        <p:spPr bwMode="auto">
          <a:xfrm>
            <a:off x="10405530" y="3237681"/>
            <a:ext cx="7959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201443" y="3037626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43" y="3037626"/>
                <a:ext cx="662251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323367" y="2353311"/>
            <a:ext cx="1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3565" y="2353311"/>
            <a:ext cx="125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563" y="2965988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63" y="2965988"/>
                <a:ext cx="662251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3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Keyless message integrity doesn't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32" y="2439455"/>
            <a:ext cx="1824517" cy="15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13" y="2439455"/>
            <a:ext cx="1824517" cy="159645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698049" y="3237681"/>
            <a:ext cx="48829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179872" y="2753421"/>
                <a:ext cx="2957263" cy="3587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9872" y="2753421"/>
                <a:ext cx="2957263" cy="358798"/>
              </a:xfrm>
              <a:prstGeom prst="rect">
                <a:avLst/>
              </a:prstGeom>
              <a:blipFill rotWithShape="0">
                <a:blip r:embed="rId4"/>
                <a:stretch>
                  <a:fillRect b="-98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7270422" y="2753421"/>
                <a:ext cx="514678" cy="3587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0422" y="2753421"/>
                <a:ext cx="514678" cy="358797"/>
              </a:xfrm>
              <a:prstGeom prst="rect">
                <a:avLst/>
              </a:prstGeom>
              <a:blipFill rotWithShape="0">
                <a:blip r:embed="rId5"/>
                <a:stretch>
                  <a:fillRect b="-98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550" y="4034909"/>
                <a:ext cx="219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CRC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32(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50" y="4034909"/>
                <a:ext cx="219219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8" r="-2222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244600" y="3237681"/>
            <a:ext cx="6289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00430" y="4034909"/>
                <a:ext cx="3862638" cy="130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′←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CRC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limUpp>
                        <m:limUp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430" y="4034909"/>
                <a:ext cx="3862638" cy="13002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5" idx="3"/>
          </p:cNvCxnSpPr>
          <p:nvPr/>
        </p:nvCxnSpPr>
        <p:spPr bwMode="auto">
          <a:xfrm>
            <a:off x="10405530" y="3237681"/>
            <a:ext cx="7959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201443" y="3037626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43" y="3037626"/>
                <a:ext cx="66225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323367" y="2353311"/>
            <a:ext cx="1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3565" y="2353311"/>
            <a:ext cx="125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4466212" y="3678437"/>
                <a:ext cx="2957263" cy="358798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212" y="3678437"/>
                <a:ext cx="2957263" cy="358798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7556762" y="3678437"/>
                <a:ext cx="514678" cy="358797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762" y="3678437"/>
                <a:ext cx="514678" cy="358797"/>
              </a:xfrm>
              <a:prstGeom prst="rect">
                <a:avLst/>
              </a:prstGeom>
              <a:blipFill rotWithShape="0">
                <a:blip r:embed="rId11"/>
                <a:stretch>
                  <a:fillRect r="-2326" b="-1311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3849172" y="2584175"/>
            <a:ext cx="3890406" cy="7886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907768" y="2584175"/>
            <a:ext cx="3646838" cy="8325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73397" y="5075783"/>
                <a:ext cx="2735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′←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CRC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32(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5075783"/>
                <a:ext cx="273587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35" idx="0"/>
          </p:cNvCxnSpPr>
          <p:nvPr/>
        </p:nvCxnSpPr>
        <p:spPr bwMode="auto">
          <a:xfrm flipV="1">
            <a:off x="6741336" y="4170020"/>
            <a:ext cx="998242" cy="9057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563" y="2965988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63" y="2965988"/>
                <a:ext cx="662251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8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Message authentication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message authentication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Tag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consists of three algorithms: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Associated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Message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Tag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KeyGen</a:t>
                </a:r>
                <a:r>
                  <a:rPr lang="en-US" dirty="0" smtClean="0"/>
                  <a:t> and Tag may be randomized ($), but 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 must be deterministic</a:t>
                </a: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 r="-109" b="-1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1" name="Straight Arrow Connector 20"/>
          <p:cNvCxnSpPr>
            <a:stCxn id="10" idx="3"/>
            <a:endCxn id="45" idx="1"/>
          </p:cNvCxnSpPr>
          <p:nvPr/>
        </p:nvCxnSpPr>
        <p:spPr bwMode="auto">
          <a:xfrm>
            <a:off x="3703560" y="4727877"/>
            <a:ext cx="412395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2809875" y="4278447"/>
                <a:ext cx="893685" cy="89886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Tag</m:t>
                      </m:r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9875" y="4278447"/>
                <a:ext cx="893685" cy="89886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46" idx="3"/>
            <a:endCxn id="10" idx="1"/>
          </p:cNvCxnSpPr>
          <p:nvPr/>
        </p:nvCxnSpPr>
        <p:spPr bwMode="auto">
          <a:xfrm>
            <a:off x="2156861" y="4727876"/>
            <a:ext cx="65301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59360" y="4244801"/>
                <a:ext cx="895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60" y="4244801"/>
                <a:ext cx="89559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70" idx="3"/>
            <a:endCxn id="45" idx="0"/>
          </p:cNvCxnSpPr>
          <p:nvPr/>
        </p:nvCxnSpPr>
        <p:spPr bwMode="auto">
          <a:xfrm>
            <a:off x="5918199" y="3523028"/>
            <a:ext cx="2356159" cy="75541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70" idx="1"/>
            <a:endCxn id="10" idx="0"/>
          </p:cNvCxnSpPr>
          <p:nvPr/>
        </p:nvCxnSpPr>
        <p:spPr bwMode="auto">
          <a:xfrm rot="10800000" flipV="1">
            <a:off x="3256718" y="3523027"/>
            <a:ext cx="2151420" cy="75541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75518" y="4497043"/>
                <a:ext cx="48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18" y="4497043"/>
                <a:ext cx="48134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5" idx="3"/>
          </p:cNvCxnSpPr>
          <p:nvPr/>
        </p:nvCxnSpPr>
        <p:spPr bwMode="auto">
          <a:xfrm flipV="1">
            <a:off x="8721200" y="4727875"/>
            <a:ext cx="662115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8966505" y="4127710"/>
            <a:ext cx="2729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 smtClean="0"/>
          </a:p>
          <a:p>
            <a:r>
              <a:rPr lang="nb-NO" sz="2400" dirty="0" smtClean="0"/>
              <a:t>      1 / 0 (VALID/INVALID)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5133396" y="1954616"/>
                <a:ext cx="1059544" cy="86655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kumimoji="0" lang="en-US" sz="2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3396" y="1954616"/>
                <a:ext cx="1059544" cy="866554"/>
              </a:xfrm>
              <a:prstGeom prst="roundRect">
                <a:avLst/>
              </a:prstGeom>
              <a:blipFill rotWithShape="0">
                <a:blip r:embed="rId7"/>
                <a:stretch>
                  <a:fillRect l="-4444" r="-2222"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7827515" y="4278447"/>
                <a:ext cx="893685" cy="89886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nb-NO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Vrfy</m:t>
                      </m:r>
                    </m:oMath>
                  </m:oMathPara>
                </a14:m>
                <a:endParaRPr kumimoji="0" lang="en-US" sz="28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7515" y="4278447"/>
                <a:ext cx="893685" cy="89886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01036" y="4299184"/>
                <a:ext cx="481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36" y="4299184"/>
                <a:ext cx="48143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08138" y="3292195"/>
                <a:ext cx="51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138" y="3292195"/>
                <a:ext cx="510061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>
            <a:stCxn id="27" idx="2"/>
            <a:endCxn id="70" idx="0"/>
          </p:cNvCxnSpPr>
          <p:nvPr/>
        </p:nvCxnSpPr>
        <p:spPr bwMode="auto">
          <a:xfrm>
            <a:off x="5663168" y="2821170"/>
            <a:ext cx="1" cy="471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663168" y="2813086"/>
                <a:ext cx="4814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68" y="2813086"/>
                <a:ext cx="481436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7520447" y="1688594"/>
                <a:ext cx="4240182" cy="1470251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000" b="1" dirty="0" smtClean="0"/>
                  <a:t>Correctness requirement: </a:t>
                </a:r>
                <a:r>
                  <a:rPr lang="nb-NO" sz="2000" b="0" dirty="0" smtClean="0"/>
                  <a:t>For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2000" dirty="0" smtClean="0"/>
                  <a:t> and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20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0447" y="1688594"/>
                <a:ext cx="4240182" cy="1470251"/>
              </a:xfrm>
              <a:prstGeom prst="roundRect">
                <a:avLst/>
              </a:prstGeom>
              <a:blipFill rotWithShape="0">
                <a:blip r:embed="rId12"/>
                <a:stretch>
                  <a:fillRect r="-286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9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UF-CMA – </a:t>
            </a:r>
            <a:r>
              <a:rPr lang="en-US" dirty="0" err="1" smtClean="0"/>
              <a:t>Unforgability</a:t>
            </a:r>
            <a:r>
              <a:rPr lang="en-US" dirty="0" smtClean="0"/>
              <a:t> against chosen-message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7214" y="1638643"/>
            <a:ext cx="3358011" cy="2674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7648750" y="2090135"/>
            <a:ext cx="2781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11307" y="1638643"/>
                <a:ext cx="198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     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07" y="1638643"/>
                <a:ext cx="198858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 flipV="1">
            <a:off x="7618824" y="2293372"/>
            <a:ext cx="2811226" cy="3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8687" y="2326020"/>
                <a:ext cx="1992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    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87" y="2326020"/>
                <a:ext cx="199210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11" y="1790245"/>
            <a:ext cx="1156578" cy="710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989087" y="1573668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ag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087" y="1573668"/>
                <a:ext cx="120291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633787" y="2954782"/>
            <a:ext cx="4547381" cy="1066229"/>
            <a:chOff x="7633787" y="2954782"/>
            <a:chExt cx="4547381" cy="10662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7663713" y="3458969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937486" y="3044340"/>
                  <a:ext cx="2761369" cy="378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 …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486" y="3044340"/>
                  <a:ext cx="2761369" cy="3781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 flipV="1">
              <a:off x="7633787" y="3663946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310944" y="3651679"/>
                  <a:ext cx="1976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0,</m:t>
                      </m:r>
                    </m:oMath>
                  </a14:m>
                  <a:r>
                    <a:rPr lang="en-US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0,  …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0944" y="3651679"/>
                  <a:ext cx="197666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011" y="3192494"/>
              <a:ext cx="1156578" cy="7102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978255" y="2954782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VF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⋅,⋅)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8255" y="2954782"/>
                  <a:ext cx="120291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10270793" y="1006178"/>
            <a:ext cx="231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03643" y="4456117"/>
                <a:ext cx="7015328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Adversary </a:t>
                </a:r>
                <a:r>
                  <a:rPr lang="en-US" sz="2400" i="1" dirty="0" smtClean="0"/>
                  <a:t>wins</a:t>
                </a:r>
                <a:r>
                  <a:rPr lang="en-US" sz="2400" dirty="0" smtClean="0"/>
                  <a:t> if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 smtClean="0"/>
                  <a:t> is valid, </a:t>
                </a:r>
              </a:p>
              <a:p>
                <a:r>
                  <a:rPr lang="en-US" sz="2400" dirty="0" smtClean="0"/>
                  <a:t>and was not among the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643" y="4456117"/>
                <a:ext cx="7015328" cy="831253"/>
              </a:xfrm>
              <a:prstGeom prst="rect">
                <a:avLst/>
              </a:prstGeom>
              <a:blipFill rotWithShape="0">
                <a:blip r:embed="rId13"/>
                <a:stretch>
                  <a:fillRect l="-1391"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UF-CMA – </a:t>
            </a:r>
            <a:r>
              <a:rPr lang="en-US" dirty="0" err="1" smtClean="0"/>
              <a:t>Unforgability</a:t>
            </a:r>
            <a:r>
              <a:rPr lang="en-US" dirty="0" smtClean="0"/>
              <a:t> against chosen-message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842000" y="4829610"/>
                <a:ext cx="6083729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UF-CMA-advantage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2000" y="4829610"/>
                <a:ext cx="6083729" cy="188206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flipH="1">
            <a:off x="7648750" y="2090135"/>
            <a:ext cx="2781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11307" y="1638643"/>
                <a:ext cx="198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     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07" y="1638643"/>
                <a:ext cx="198858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 flipV="1">
            <a:off x="7618824" y="2293372"/>
            <a:ext cx="2811226" cy="3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8687" y="2326020"/>
                <a:ext cx="1992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    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87" y="2326020"/>
                <a:ext cx="199210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11" y="1790245"/>
            <a:ext cx="1156578" cy="710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989087" y="1573668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ag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087" y="1573668"/>
                <a:ext cx="120291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633787" y="2954782"/>
            <a:ext cx="4547381" cy="1066229"/>
            <a:chOff x="7633787" y="2954782"/>
            <a:chExt cx="4547381" cy="10662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7663713" y="3458969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937486" y="3044340"/>
                  <a:ext cx="2761369" cy="378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 …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486" y="3044340"/>
                  <a:ext cx="2761369" cy="3781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 flipV="1">
              <a:off x="7633787" y="3663946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310944" y="3651679"/>
                  <a:ext cx="1976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0,</m:t>
                      </m:r>
                    </m:oMath>
                  </a14:m>
                  <a:r>
                    <a:rPr lang="en-US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0,  …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0944" y="3651679"/>
                  <a:ext cx="197666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011" y="3192494"/>
              <a:ext cx="1156578" cy="7102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978255" y="2954782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VF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⋅,⋅)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8255" y="2954782"/>
                  <a:ext cx="120291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10270793" y="1006178"/>
            <a:ext cx="231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Challenger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834278"/>
                  </p:ext>
                </p:extLst>
              </p:nvPr>
            </p:nvGraphicFramePr>
            <p:xfrm>
              <a:off x="620125" y="1057771"/>
              <a:ext cx="5018675" cy="56558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8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24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631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  <m:r>
                                <a:rPr lang="nb-NO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/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Tag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VF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bSup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Tag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VF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834278"/>
                  </p:ext>
                </p:extLst>
              </p:nvPr>
            </p:nvGraphicFramePr>
            <p:xfrm>
              <a:off x="620125" y="1057771"/>
              <a:ext cx="5018675" cy="56558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8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0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1" t="-1563" r="-364" b="-13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653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1" t="-7514" r="-364" b="-17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7214" y="1638643"/>
            <a:ext cx="3358011" cy="26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9614" y="1791043"/>
            <a:ext cx="3358011" cy="267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UF-CMA – </a:t>
            </a:r>
            <a:r>
              <a:rPr lang="en-US" dirty="0" err="1" smtClean="0"/>
              <a:t>Unforgability</a:t>
            </a:r>
            <a:r>
              <a:rPr lang="en-US" dirty="0" smtClean="0"/>
              <a:t> against chosen-message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1357724"/>
                  </p:ext>
                </p:extLst>
              </p:nvPr>
            </p:nvGraphicFramePr>
            <p:xfrm>
              <a:off x="620125" y="1057771"/>
              <a:ext cx="5018675" cy="5643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8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24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631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  <m:r>
                                <a:rPr lang="nb-NO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Tag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VF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bSup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Tag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VF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8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1357724"/>
                  </p:ext>
                </p:extLst>
              </p:nvPr>
            </p:nvGraphicFramePr>
            <p:xfrm>
              <a:off x="620125" y="1057771"/>
              <a:ext cx="5018675" cy="5643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86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90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21" t="-1563" r="-364" b="-137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2532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21" t="-7532" r="-364" b="-1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7214" y="1638643"/>
            <a:ext cx="3358011" cy="2674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7648750" y="2090135"/>
            <a:ext cx="2781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11307" y="1638643"/>
                <a:ext cx="1988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     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07" y="1638643"/>
                <a:ext cx="198858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 flipV="1">
            <a:off x="7618824" y="2293372"/>
            <a:ext cx="2811226" cy="3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8687" y="2326020"/>
                <a:ext cx="1992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    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87" y="2326020"/>
                <a:ext cx="199210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11" y="1790245"/>
            <a:ext cx="1156578" cy="710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989087" y="1573668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ag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087" y="1573668"/>
                <a:ext cx="120291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633787" y="2954782"/>
            <a:ext cx="4547381" cy="1066229"/>
            <a:chOff x="7633787" y="2954782"/>
            <a:chExt cx="4547381" cy="106622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7663713" y="3458969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937486" y="3044340"/>
                  <a:ext cx="2761369" cy="378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 …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486" y="3044340"/>
                  <a:ext cx="2761369" cy="3781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 flipV="1">
              <a:off x="7633787" y="3663946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310944" y="3651679"/>
                  <a:ext cx="1976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0,</m:t>
                      </m:r>
                    </m:oMath>
                  </a14:m>
                  <a:r>
                    <a:rPr lang="en-US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0,  …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0944" y="3651679"/>
                  <a:ext cx="197666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011" y="3192494"/>
              <a:ext cx="1156578" cy="7102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978255" y="2954782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VF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⋅,⋅)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8255" y="2954782"/>
                  <a:ext cx="120291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10270793" y="1006178"/>
            <a:ext cx="231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8469" y="1943000"/>
                <a:ext cx="6566831" cy="20555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 smtClean="0"/>
                  <a:t> = adversary is doing well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2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sz="2400" b="0" i="0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24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 = adversary is doing poorly</a:t>
                </a:r>
              </a:p>
              <a:p>
                <a:pPr algn="ctr"/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69" y="1943000"/>
                <a:ext cx="6566831" cy="20555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5842000" y="4829610"/>
                <a:ext cx="6083729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UF-CMA-advantage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000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2000" y="4829610"/>
                <a:ext cx="6083729" cy="188206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3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UF-CMA definition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UF-CMA security implies: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 to recover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 to do </a:t>
                </a:r>
                <a:r>
                  <a:rPr lang="en-US" i="1" dirty="0" smtClean="0"/>
                  <a:t>selective </a:t>
                </a:r>
                <a:r>
                  <a:rPr lang="en-US" dirty="0" smtClean="0"/>
                  <a:t>forgery: forge a tag on a </a:t>
                </a:r>
                <a:r>
                  <a:rPr lang="en-US" i="1" dirty="0" smtClean="0"/>
                  <a:t>specific </a:t>
                </a:r>
                <a:r>
                  <a:rPr lang="en-US" dirty="0" smtClean="0"/>
                  <a:t>message chosen by the adversary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 to forge a new </a:t>
                </a:r>
                <a:r>
                  <a:rPr lang="en-US" i="1" dirty="0" smtClean="0"/>
                  <a:t>tag</a:t>
                </a:r>
                <a:r>
                  <a:rPr lang="en-US" dirty="0" smtClean="0"/>
                  <a:t> on an old message (and tag)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:r>
                  <a:rPr lang="en-US" dirty="0"/>
                  <a:t>each message has a </a:t>
                </a:r>
                <a:r>
                  <a:rPr lang="en-US" i="1" dirty="0"/>
                  <a:t>unique</a:t>
                </a:r>
                <a:r>
                  <a:rPr lang="en-US" dirty="0"/>
                  <a:t> tag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forgery must be on a new </a:t>
                </a:r>
                <a:r>
                  <a:rPr lang="en-US" dirty="0" smtClean="0"/>
                  <a:t>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Tag lengths must be </a:t>
                </a:r>
                <a:r>
                  <a:rPr lang="en-US" i="1" dirty="0" smtClean="0"/>
                  <a:t>long enough</a:t>
                </a:r>
                <a:r>
                  <a:rPr lang="en-US" dirty="0" smtClean="0"/>
                  <a:t>!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 smtClean="0"/>
                  <a:t>; then adversary who simply guesses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has advantage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Does </a:t>
                </a:r>
                <a:r>
                  <a:rPr lang="en-US" sz="2200" i="1" dirty="0" smtClean="0"/>
                  <a:t>not</a:t>
                </a:r>
                <a:r>
                  <a:rPr lang="en-US" sz="2200" dirty="0" smtClean="0"/>
                  <a:t> give protection against </a:t>
                </a:r>
                <a:r>
                  <a:rPr lang="en-US" sz="2200" b="1" dirty="0" smtClean="0"/>
                  <a:t>replay attacks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</a:t>
                </a:r>
                <a:r>
                  <a:rPr lang="en-US" sz="1800" dirty="0" smtClean="0"/>
                  <a:t>essage counters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Nonces</a:t>
                </a:r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Timestamps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606207" cy="5068415"/>
              </a:xfrm>
              <a:blipFill rotWithShape="0">
                <a:blip r:embed="rId2"/>
                <a:stretch>
                  <a:fillRect l="-1042" t="-842" b="-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0087190"/>
                  </p:ext>
                </p:extLst>
              </p:nvPr>
            </p:nvGraphicFramePr>
            <p:xfrm>
              <a:off x="8434864" y="1147817"/>
              <a:ext cx="3194144" cy="42169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4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63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9689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;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  <m:r>
                                <a:rPr lang="nb-NO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←0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Tag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VF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(⋅,⋅)</m:t>
                                  </m:r>
                                </m:sup>
                              </m:sSub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Tag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VF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then:</a:t>
                          </a:r>
                          <a:r>
                            <a:rPr lang="nb-NO" sz="14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𝑤𝑜𝑛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←1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0087190"/>
                  </p:ext>
                </p:extLst>
              </p:nvPr>
            </p:nvGraphicFramePr>
            <p:xfrm>
              <a:off x="8434864" y="1147817"/>
              <a:ext cx="3194144" cy="42169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41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40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0" t="-1887" r="-381" b="-12245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892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90" t="-8438" r="-381" b="-14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1677" y="5722687"/>
                <a:ext cx="4092595" cy="412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677" y="5722687"/>
                <a:ext cx="4092595" cy="412742"/>
              </a:xfrm>
              <a:prstGeom prst="rect">
                <a:avLst/>
              </a:prstGeom>
              <a:blipFill rotWithShape="0">
                <a:blip r:embed="rId4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</a:t>
            </a:r>
            <a:r>
              <a:rPr lang="en-US" i="1" dirty="0" smtClean="0"/>
              <a:t>codes </a:t>
            </a:r>
            <a:r>
              <a:rPr lang="en-US" dirty="0" smtClean="0"/>
              <a:t>(MACs)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Special class of message authentication schemes: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r>
                  <a:rPr lang="nb-NO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Tag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 smtClean="0"/>
                  <a:t>  is a </a:t>
                </a:r>
                <a:r>
                  <a:rPr lang="en-US" i="1" dirty="0" smtClean="0"/>
                  <a:t>deterministic function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r>
                  <a:rPr lang="nb-NO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  simply </a:t>
                </a:r>
                <a:r>
                  <a:rPr lang="en-US" dirty="0" err="1" smtClean="0"/>
                  <a:t>recomputes</a:t>
                </a:r>
                <a:r>
                  <a:rPr lang="en-US" dirty="0" smtClean="0"/>
                  <a:t> tag and compares:</a:t>
                </a:r>
              </a:p>
              <a:p>
                <a:pPr marL="0" indent="0"/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Tag</m:t>
                                    </m:r>
                                  </m:e>
                                </m:mr>
                              </m: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otherwise</m:t>
                                    </m:r>
                                    <m:r>
                                      <a:rPr lang="nb-NO" b="0" i="0" smtClean="0">
                                        <a:latin typeface="Cambria Math" panose="02040503050406030204" pitchFamily="18" charset="0"/>
                                      </a:rPr>
                                      <m:t>           </m:t>
                                    </m:r>
                                  </m:e>
                                </m:mr>
                              </m: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Most common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unique tags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forgeries must be on</a:t>
                </a:r>
                <a:r>
                  <a:rPr lang="en-US" i="1" dirty="0"/>
                  <a:t> </a:t>
                </a:r>
                <a:r>
                  <a:rPr lang="en-US" dirty="0" smtClean="0"/>
                  <a:t>new </a:t>
                </a:r>
                <a:r>
                  <a:rPr lang="en-US" i="1" dirty="0" smtClean="0"/>
                  <a:t>messages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 b="-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52069" y="1629148"/>
            <a:ext cx="1408671" cy="2933019"/>
            <a:chOff x="4957018" y="1726385"/>
            <a:chExt cx="1408671" cy="2933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 bwMode="auto">
                <a:xfrm>
                  <a:off x="4957018" y="1726385"/>
                  <a:ext cx="1408671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7018" y="1726385"/>
                  <a:ext cx="1408671" cy="47779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5237104" y="2887921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7104" y="2887921"/>
                  <a:ext cx="848499" cy="7084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" idx="2"/>
              <a:endCxn id="5" idx="0"/>
            </p:cNvCxnSpPr>
            <p:nvPr/>
          </p:nvCxnSpPr>
          <p:spPr bwMode="auto">
            <a:xfrm>
              <a:off x="5661354" y="2204179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276233" y="4197739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233" y="4197739"/>
                  <a:ext cx="77024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5" idx="2"/>
              <a:endCxn id="7" idx="0"/>
            </p:cNvCxnSpPr>
            <p:nvPr/>
          </p:nvCxnSpPr>
          <p:spPr bwMode="auto">
            <a:xfrm flipH="1">
              <a:off x="5661353" y="3596375"/>
              <a:ext cx="1" cy="6013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875445"/>
                  </p:ext>
                </p:extLst>
              </p:nvPr>
            </p:nvGraphicFramePr>
            <p:xfrm>
              <a:off x="8252999" y="1194675"/>
              <a:ext cx="3161942" cy="31920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61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8752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PRF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Tag</m:t>
                              </m:r>
                              <m:d>
                                <m:dPr>
                                  <m:ctrlPr>
                                    <a:rPr 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8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Alg</a:t>
                          </a: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PRF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nb-NO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875445"/>
                  </p:ext>
                </p:extLst>
              </p:nvPr>
            </p:nvGraphicFramePr>
            <p:xfrm>
              <a:off x="8252999" y="1194675"/>
              <a:ext cx="3161942" cy="31920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619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920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2" t="-1143" r="-385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3392" y="1172513"/>
                <a:ext cx="5266660" cy="71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nb-NO" sz="2000" b="0" dirty="0" smtClean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72513"/>
                <a:ext cx="5266660" cy="7178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 bwMode="auto">
              <a:xfrm>
                <a:off x="969079" y="4599327"/>
                <a:ext cx="10445862" cy="207518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secure PRF then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b>
                    </m:sSub>
                  </m:oMath>
                </a14:m>
                <a:r>
                  <a:rPr lang="nb-NO" b="0" dirty="0" smtClean="0"/>
                  <a:t> is UF-CMA secure for </a:t>
                </a:r>
                <a:r>
                  <a:rPr lang="nb-NO" b="0" i="1" dirty="0" smtClean="0"/>
                  <a:t>fixed-length </a:t>
                </a:r>
                <a:r>
                  <a:rPr lang="nb-NO" b="0" dirty="0" smtClean="0"/>
                  <a:t>messages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:r>
                  <a:rPr lang="nb-NO" b="1" dirty="0" smtClean="0"/>
                  <a:t>Detailed:</a:t>
                </a:r>
                <a:r>
                  <a:rPr lang="nb-NO" b="0" dirty="0" smtClean="0"/>
                  <a:t> for </a:t>
                </a:r>
                <a:r>
                  <a:rPr lang="nb-NO" i="1" dirty="0" smtClean="0"/>
                  <a:t>any </a:t>
                </a:r>
                <a:r>
                  <a:rPr lang="nb-NO" dirty="0" smtClean="0"/>
                  <a:t>UF-CMA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b>
                    </m:sSub>
                  </m:oMath>
                </a14:m>
                <a:r>
                  <a:rPr lang="nb-NO" b="0" dirty="0" smtClean="0"/>
                  <a:t> asking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 queries, there </a:t>
                </a:r>
                <a:r>
                  <a:rPr lang="nb-NO" b="0" i="1" dirty="0" smtClean="0"/>
                  <a:t>is</a:t>
                </a:r>
                <a:r>
                  <a:rPr lang="nb-NO" b="0" dirty="0" smtClean="0"/>
                  <a:t> 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079" y="4599327"/>
                <a:ext cx="10445862" cy="207518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55887" y="197892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PRF</a:t>
            </a:r>
          </a:p>
        </p:txBody>
      </p:sp>
      <p:sp>
        <p:nvSpPr>
          <p:cNvPr id="17" name="Right Brace 16"/>
          <p:cNvSpPr/>
          <p:nvPr/>
        </p:nvSpPr>
        <p:spPr bwMode="auto">
          <a:xfrm rot="16200000" flipH="1">
            <a:off x="2134052" y="87438"/>
            <a:ext cx="342901" cy="3364220"/>
          </a:xfrm>
          <a:prstGeom prst="rightBrace">
            <a:avLst>
              <a:gd name="adj1" fmla="val 93395"/>
              <a:gd name="adj2" fmla="val 4935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 queries, there </a:t>
                </a:r>
                <a:r>
                  <a:rPr lang="nb-NO" b="0" i="1" dirty="0" smtClean="0"/>
                  <a:t>is</a:t>
                </a:r>
                <a:r>
                  <a:rPr lang="nb-NO" b="0" dirty="0" smtClean="0"/>
                  <a:t> 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26931" y="2669667"/>
            <a:ext cx="1408671" cy="2933019"/>
            <a:chOff x="726931" y="2669667"/>
            <a:chExt cx="1408671" cy="2933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 bwMode="auto">
                <a:xfrm>
                  <a:off x="726931" y="2669667"/>
                  <a:ext cx="1408671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931" y="2669667"/>
                  <a:ext cx="1408671" cy="47779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 bwMode="auto">
                <a:xfrm>
                  <a:off x="1007017" y="3831203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7017" y="3831203"/>
                  <a:ext cx="848499" cy="7084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7" idx="2"/>
              <a:endCxn id="28" idx="0"/>
            </p:cNvCxnSpPr>
            <p:nvPr/>
          </p:nvCxnSpPr>
          <p:spPr bwMode="auto">
            <a:xfrm>
              <a:off x="1431267" y="3147461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46146" y="5141021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146" y="5141021"/>
                  <a:ext cx="77024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28" idx="2"/>
              <a:endCxn id="31" idx="0"/>
            </p:cNvCxnSpPr>
            <p:nvPr/>
          </p:nvCxnSpPr>
          <p:spPr bwMode="auto">
            <a:xfrm flipH="1">
              <a:off x="1431266" y="4539657"/>
              <a:ext cx="1" cy="6013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2017593" y="2669667"/>
            <a:ext cx="2703469" cy="3764129"/>
            <a:chOff x="2017593" y="2669667"/>
            <a:chExt cx="2703469" cy="3764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 bwMode="auto">
                <a:xfrm>
                  <a:off x="2963504" y="2669667"/>
                  <a:ext cx="1408671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3504" y="2669667"/>
                  <a:ext cx="1408671" cy="4777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 bwMode="auto">
                <a:xfrm>
                  <a:off x="3243590" y="3831203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43590" y="3831203"/>
                  <a:ext cx="848499" cy="7084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>
              <a:stCxn id="33" idx="2"/>
              <a:endCxn id="34" idx="0"/>
            </p:cNvCxnSpPr>
            <p:nvPr/>
          </p:nvCxnSpPr>
          <p:spPr bwMode="auto">
            <a:xfrm>
              <a:off x="3667840" y="3147461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282719" y="5141021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719" y="5141021"/>
                  <a:ext cx="77024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34" idx="2"/>
              <a:endCxn id="36" idx="0"/>
            </p:cNvCxnSpPr>
            <p:nvPr/>
          </p:nvCxnSpPr>
          <p:spPr bwMode="auto">
            <a:xfrm flipH="1">
              <a:off x="3667839" y="4539657"/>
              <a:ext cx="1" cy="6013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315514" y="3908431"/>
                  <a:ext cx="46807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36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6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514" y="3908431"/>
                  <a:ext cx="468077" cy="55399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2017593" y="4320648"/>
              <a:ext cx="1531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PRF-security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78113" y="5912178"/>
                  <a:ext cx="2342949" cy="5216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</a:rPr>
                          <m:t>Func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e>
                        </m:d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113" y="5912178"/>
                  <a:ext cx="2342949" cy="52161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2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/>
              <p:cNvSpPr txBox="1">
                <a:spLocks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 queries, there </a:t>
                </a:r>
                <a:r>
                  <a:rPr lang="nb-NO" b="0" i="1" dirty="0" smtClean="0"/>
                  <a:t>is</a:t>
                </a:r>
                <a:r>
                  <a:rPr lang="nb-NO" b="0" dirty="0" smtClean="0"/>
                  <a:t> 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26931" y="2669667"/>
            <a:ext cx="1408671" cy="2933019"/>
            <a:chOff x="726931" y="2669667"/>
            <a:chExt cx="1408671" cy="2933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 bwMode="auto">
                <a:xfrm>
                  <a:off x="726931" y="2669667"/>
                  <a:ext cx="1408671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931" y="2669667"/>
                  <a:ext cx="1408671" cy="47779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 bwMode="auto">
                <a:xfrm>
                  <a:off x="1007017" y="3831203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7017" y="3831203"/>
                  <a:ext cx="848499" cy="7084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7" idx="2"/>
              <a:endCxn id="28" idx="0"/>
            </p:cNvCxnSpPr>
            <p:nvPr/>
          </p:nvCxnSpPr>
          <p:spPr bwMode="auto">
            <a:xfrm>
              <a:off x="1431267" y="3147461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46146" y="5141021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146" y="5141021"/>
                  <a:ext cx="77024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28" idx="2"/>
              <a:endCxn id="31" idx="0"/>
            </p:cNvCxnSpPr>
            <p:nvPr/>
          </p:nvCxnSpPr>
          <p:spPr bwMode="auto">
            <a:xfrm flipH="1">
              <a:off x="1431266" y="4539657"/>
              <a:ext cx="1" cy="6013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3" idx="2"/>
            <a:endCxn id="34" idx="0"/>
          </p:cNvCxnSpPr>
          <p:nvPr/>
        </p:nvCxnSpPr>
        <p:spPr bwMode="auto">
          <a:xfrm>
            <a:off x="3667840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34" idx="2"/>
            <a:endCxn id="36" idx="0"/>
          </p:cNvCxnSpPr>
          <p:nvPr/>
        </p:nvCxnSpPr>
        <p:spPr bwMode="auto">
          <a:xfrm flipH="1">
            <a:off x="3667839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017593" y="4320648"/>
            <a:ext cx="1531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PRF-security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8113" y="5912178"/>
                <a:ext cx="2342949" cy="52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13" y="5912178"/>
                <a:ext cx="2342949" cy="5216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4"/>
              <p:cNvSpPr txBox="1">
                <a:spLocks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 queries, there </a:t>
                </a:r>
                <a:r>
                  <a:rPr lang="nb-NO" b="0" i="1" dirty="0" smtClean="0"/>
                  <a:t>is</a:t>
                </a:r>
                <a:r>
                  <a:rPr lang="nb-NO" b="0" dirty="0" smtClean="0"/>
                  <a:t> 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726931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931" y="2669667"/>
                <a:ext cx="1408671" cy="477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1007017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017" y="3831203"/>
                <a:ext cx="848499" cy="708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 bwMode="auto">
          <a:xfrm>
            <a:off x="1431267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46146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46" y="5141021"/>
                <a:ext cx="7702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 bwMode="auto">
          <a:xfrm flipH="1">
            <a:off x="1431266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7" idx="2"/>
            <a:endCxn id="48" idx="0"/>
          </p:cNvCxnSpPr>
          <p:nvPr/>
        </p:nvCxnSpPr>
        <p:spPr bwMode="auto">
          <a:xfrm>
            <a:off x="3667840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48" idx="2"/>
            <a:endCxn id="50" idx="0"/>
          </p:cNvCxnSpPr>
          <p:nvPr/>
        </p:nvCxnSpPr>
        <p:spPr bwMode="auto">
          <a:xfrm flipH="1">
            <a:off x="3667839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017593" y="4320648"/>
            <a:ext cx="1531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PRF-security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6184499" y="2669667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4499" y="2669667"/>
                <a:ext cx="1408671" cy="4777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6464585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4585" y="3831203"/>
                <a:ext cx="848499" cy="7084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4" idx="2"/>
            <a:endCxn id="55" idx="0"/>
          </p:cNvCxnSpPr>
          <p:nvPr/>
        </p:nvCxnSpPr>
        <p:spPr bwMode="auto">
          <a:xfrm>
            <a:off x="6888835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503714" y="5164740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14" y="5164740"/>
                <a:ext cx="77024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55" idx="2"/>
            <a:endCxn id="57" idx="0"/>
          </p:cNvCxnSpPr>
          <p:nvPr/>
        </p:nvCxnSpPr>
        <p:spPr bwMode="auto">
          <a:xfrm flipH="1">
            <a:off x="6888834" y="4539657"/>
            <a:ext cx="1" cy="625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227845" y="3828277"/>
                <a:ext cx="20881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45" y="3828277"/>
                <a:ext cx="208813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63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430281" y="3629177"/>
                <a:ext cx="110132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281" y="3629177"/>
                <a:ext cx="1101327" cy="6914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/>
      <p:bldP spid="73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4"/>
              <p:cNvSpPr txBox="1">
                <a:spLocks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b="0" dirty="0" smtClean="0">
                    <a:solidFill>
                      <a:srgbClr val="FF0000"/>
                    </a:solidFill>
                  </a:rPr>
                  <a:t>asking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>
                    <a:solidFill>
                      <a:srgbClr val="FF0000"/>
                    </a:solidFill>
                  </a:rPr>
                  <a:t> queries</a:t>
                </a:r>
                <a:r>
                  <a:rPr lang="nb-NO" b="0" dirty="0" smtClean="0"/>
                  <a:t>, there </a:t>
                </a:r>
                <a:r>
                  <a:rPr lang="nb-NO" b="0" i="1" dirty="0" smtClean="0"/>
                  <a:t>is</a:t>
                </a:r>
                <a:r>
                  <a:rPr lang="nb-NO" b="0" dirty="0" smtClean="0"/>
                  <a:t> 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726931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931" y="2669667"/>
                <a:ext cx="1408671" cy="477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1007017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017" y="3831203"/>
                <a:ext cx="848499" cy="708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 bwMode="auto">
          <a:xfrm>
            <a:off x="1431267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46146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46" y="5141021"/>
                <a:ext cx="7702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 bwMode="auto">
          <a:xfrm flipH="1">
            <a:off x="1431266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7" idx="2"/>
            <a:endCxn id="48" idx="0"/>
          </p:cNvCxnSpPr>
          <p:nvPr/>
        </p:nvCxnSpPr>
        <p:spPr bwMode="auto">
          <a:xfrm>
            <a:off x="3667840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48" idx="2"/>
            <a:endCxn id="50" idx="0"/>
          </p:cNvCxnSpPr>
          <p:nvPr/>
        </p:nvCxnSpPr>
        <p:spPr bwMode="auto">
          <a:xfrm flipH="1">
            <a:off x="3667839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017593" y="4320648"/>
            <a:ext cx="1531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PRF-security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1824" y="2667831"/>
            <a:ext cx="6114833" cy="2977180"/>
            <a:chOff x="5081824" y="2667831"/>
            <a:chExt cx="6114833" cy="2977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 bwMode="auto">
                <a:xfrm>
                  <a:off x="5081824" y="2676347"/>
                  <a:ext cx="1408671" cy="477794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81824" y="2676347"/>
                  <a:ext cx="1408671" cy="47779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500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>
                  <a:off x="5361910" y="3837883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1910" y="3837883"/>
                  <a:ext cx="848499" cy="7084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stCxn id="54" idx="2"/>
              <a:endCxn id="55" idx="0"/>
            </p:cNvCxnSpPr>
            <p:nvPr/>
          </p:nvCxnSpPr>
          <p:spPr bwMode="auto">
            <a:xfrm>
              <a:off x="5786160" y="3154141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401039" y="5171420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039" y="5171420"/>
                  <a:ext cx="770240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5" idx="2"/>
              <a:endCxn id="57" idx="0"/>
            </p:cNvCxnSpPr>
            <p:nvPr/>
          </p:nvCxnSpPr>
          <p:spPr bwMode="auto">
            <a:xfrm flipH="1">
              <a:off x="5786159" y="4546337"/>
              <a:ext cx="1" cy="625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 bwMode="auto">
                <a:xfrm>
                  <a:off x="6838445" y="2676347"/>
                  <a:ext cx="1408671" cy="477794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38445" y="2676347"/>
                  <a:ext cx="1408671" cy="47779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500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 bwMode="auto">
                <a:xfrm>
                  <a:off x="7118531" y="3837883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18531" y="3837883"/>
                  <a:ext cx="848499" cy="7084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59" idx="2"/>
              <a:endCxn id="60" idx="0"/>
            </p:cNvCxnSpPr>
            <p:nvPr/>
          </p:nvCxnSpPr>
          <p:spPr bwMode="auto">
            <a:xfrm>
              <a:off x="7542781" y="3154141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157660" y="5171420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660" y="5171420"/>
                  <a:ext cx="770240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60" idx="2"/>
              <a:endCxn id="62" idx="0"/>
            </p:cNvCxnSpPr>
            <p:nvPr/>
          </p:nvCxnSpPr>
          <p:spPr bwMode="auto">
            <a:xfrm flipH="1">
              <a:off x="7542780" y="4546337"/>
              <a:ext cx="1" cy="625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 bwMode="auto">
                <a:xfrm>
                  <a:off x="9787986" y="2667831"/>
                  <a:ext cx="1408671" cy="477794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87986" y="2667831"/>
                  <a:ext cx="1408671" cy="47779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 bwMode="auto">
                <a:xfrm>
                  <a:off x="10068072" y="3829367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68072" y="3829367"/>
                  <a:ext cx="848499" cy="7084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/>
            <p:cNvCxnSpPr>
              <a:stCxn id="64" idx="2"/>
              <a:endCxn id="65" idx="0"/>
            </p:cNvCxnSpPr>
            <p:nvPr/>
          </p:nvCxnSpPr>
          <p:spPr bwMode="auto">
            <a:xfrm>
              <a:off x="10492322" y="3145625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stCxn id="65" idx="2"/>
              <a:endCxn id="69" idx="0"/>
            </p:cNvCxnSpPr>
            <p:nvPr/>
          </p:nvCxnSpPr>
          <p:spPr bwMode="auto">
            <a:xfrm flipH="1">
              <a:off x="10492321" y="4537821"/>
              <a:ext cx="1" cy="6335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8824297" y="3828205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b="1" dirty="0" smtClean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4297" y="3828205"/>
                  <a:ext cx="464871" cy="49244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0107201" y="5171420"/>
                  <a:ext cx="770240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7201" y="5171420"/>
                  <a:ext cx="770240" cy="47359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50038" y="5988321"/>
                <a:ext cx="47692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 ∨  ⋯∨ 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38" y="5988321"/>
                <a:ext cx="4769254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76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18096" y="5824112"/>
                <a:ext cx="15678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096" y="5824112"/>
                <a:ext cx="1567801" cy="69147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86159" y="5691136"/>
                <a:ext cx="306507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  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159" y="5691136"/>
                <a:ext cx="3065070" cy="100822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227845" y="3629177"/>
            <a:ext cx="3303763" cy="691471"/>
            <a:chOff x="8227845" y="3629177"/>
            <a:chExt cx="3303763" cy="691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227845" y="3828277"/>
                  <a:ext cx="20881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2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nb-NO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45" y="3828277"/>
                  <a:ext cx="2088136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2632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430281" y="3629177"/>
                  <a:ext cx="1101327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=  </m:t>
                        </m:r>
                        <m:f>
                          <m:fPr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0281" y="3629177"/>
                  <a:ext cx="1101327" cy="69147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184499" y="2669667"/>
            <a:ext cx="1408671" cy="2956738"/>
            <a:chOff x="6184499" y="2669667"/>
            <a:chExt cx="1408671" cy="2956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 bwMode="auto">
                <a:xfrm>
                  <a:off x="6184499" y="2669667"/>
                  <a:ext cx="1408671" cy="477794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84499" y="2669667"/>
                  <a:ext cx="1408671" cy="477794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 bwMode="auto">
                <a:xfrm>
                  <a:off x="6464585" y="3831203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64585" y="3831203"/>
                  <a:ext cx="848499" cy="70845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44" idx="2"/>
              <a:endCxn id="45" idx="0"/>
            </p:cNvCxnSpPr>
            <p:nvPr/>
          </p:nvCxnSpPr>
          <p:spPr bwMode="auto">
            <a:xfrm>
              <a:off x="6888835" y="3147461"/>
              <a:ext cx="0" cy="6837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503714" y="5164740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714" y="5164740"/>
                  <a:ext cx="770240" cy="4616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45" idx="2"/>
              <a:endCxn id="72" idx="0"/>
            </p:cNvCxnSpPr>
            <p:nvPr/>
          </p:nvCxnSpPr>
          <p:spPr bwMode="auto">
            <a:xfrm flipH="1">
              <a:off x="6888834" y="4539657"/>
              <a:ext cx="1" cy="6250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62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good MACs – </a:t>
            </a:r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726931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931" y="2669667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1007017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017" y="3831203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 bwMode="auto">
          <a:xfrm>
            <a:off x="1431267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6146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46" y="5141021"/>
                <a:ext cx="7702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 bwMode="auto">
          <a:xfrm flipH="1">
            <a:off x="1431266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504" y="2669667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3590" y="3831203"/>
                <a:ext cx="848499" cy="7084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2"/>
            <a:endCxn id="11" idx="0"/>
          </p:cNvCxnSpPr>
          <p:nvPr/>
        </p:nvCxnSpPr>
        <p:spPr bwMode="auto">
          <a:xfrm>
            <a:off x="3667840" y="314746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719" y="5141021"/>
                <a:ext cx="7702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1" idx="2"/>
            <a:endCxn id="13" idx="0"/>
          </p:cNvCxnSpPr>
          <p:nvPr/>
        </p:nvCxnSpPr>
        <p:spPr bwMode="auto">
          <a:xfrm flipH="1">
            <a:off x="3667839" y="4539657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14" y="3908431"/>
                <a:ext cx="468077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17593" y="4320648"/>
            <a:ext cx="1531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PRF-security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5081824" y="2676347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824" y="2676347"/>
                <a:ext cx="1408671" cy="477794"/>
              </a:xfrm>
              <a:prstGeom prst="rect">
                <a:avLst/>
              </a:prstGeom>
              <a:blipFill rotWithShape="0">
                <a:blip r:embed="rId9"/>
                <a:stretch>
                  <a:fillRect b="-2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5361910" y="383788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910" y="3837883"/>
                <a:ext cx="848499" cy="7084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9" idx="2"/>
            <a:endCxn id="20" idx="0"/>
          </p:cNvCxnSpPr>
          <p:nvPr/>
        </p:nvCxnSpPr>
        <p:spPr bwMode="auto">
          <a:xfrm>
            <a:off x="5786160" y="315414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01039" y="5171420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39" y="5171420"/>
                <a:ext cx="770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  <a:endCxn id="22" idx="0"/>
          </p:cNvCxnSpPr>
          <p:nvPr/>
        </p:nvCxnSpPr>
        <p:spPr bwMode="auto">
          <a:xfrm flipH="1">
            <a:off x="5786159" y="4546337"/>
            <a:ext cx="1" cy="625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6838445" y="2676347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445" y="2676347"/>
                <a:ext cx="1408671" cy="477794"/>
              </a:xfrm>
              <a:prstGeom prst="rect">
                <a:avLst/>
              </a:prstGeom>
              <a:blipFill rotWithShape="0">
                <a:blip r:embed="rId12"/>
                <a:stretch>
                  <a:fillRect b="-25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7118531" y="383788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8531" y="3837883"/>
                <a:ext cx="848499" cy="7084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 bwMode="auto">
          <a:xfrm>
            <a:off x="7542781" y="3154141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57660" y="5171420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60" y="5171420"/>
                <a:ext cx="770240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9" idx="2"/>
            <a:endCxn id="31" idx="0"/>
          </p:cNvCxnSpPr>
          <p:nvPr/>
        </p:nvCxnSpPr>
        <p:spPr bwMode="auto">
          <a:xfrm flipH="1">
            <a:off x="7542780" y="4546337"/>
            <a:ext cx="1" cy="6250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9787986" y="2667831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986" y="2667831"/>
                <a:ext cx="1408671" cy="4777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10068072" y="382936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8072" y="3829367"/>
                <a:ext cx="848499" cy="7084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3" idx="2"/>
            <a:endCxn id="34" idx="0"/>
          </p:cNvCxnSpPr>
          <p:nvPr/>
        </p:nvCxnSpPr>
        <p:spPr bwMode="auto">
          <a:xfrm>
            <a:off x="10492322" y="3145625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4" idx="2"/>
            <a:endCxn id="39" idx="0"/>
          </p:cNvCxnSpPr>
          <p:nvPr/>
        </p:nvCxnSpPr>
        <p:spPr bwMode="auto">
          <a:xfrm flipH="1">
            <a:off x="10492321" y="4537821"/>
            <a:ext cx="1" cy="633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24297" y="382820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297" y="3828205"/>
                <a:ext cx="464871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107201" y="5171420"/>
                <a:ext cx="77024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201" y="5171420"/>
                <a:ext cx="770240" cy="47359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4"/>
              <p:cNvSpPr txBox="1">
                <a:spLocks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For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nb-NO" b="0" dirty="0" smtClean="0"/>
                  <a:t>asking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b="0" dirty="0" smtClean="0"/>
                  <a:t> queries, there </a:t>
                </a:r>
                <a:r>
                  <a:rPr lang="nb-NO" b="0" i="1" dirty="0" smtClean="0"/>
                  <a:t>is</a:t>
                </a:r>
                <a:r>
                  <a:rPr lang="nb-NO" b="0" dirty="0" smtClean="0"/>
                  <a:t> 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uf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cma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sSup>
                          <m:sSup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42" y="1064118"/>
                <a:ext cx="10501458" cy="1133755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0038" y="5988321"/>
                <a:ext cx="47692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 ∨  ⋯∨ </m:t>
                              </m:r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nb-NO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nb-NO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38" y="5988321"/>
                <a:ext cx="4769254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76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18096" y="5824112"/>
                <a:ext cx="15678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 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096" y="5824112"/>
                <a:ext cx="1567801" cy="69147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86159" y="5691136"/>
                <a:ext cx="306507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≤  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unc>
                            <m:func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nb-NO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nb-NO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159" y="5691136"/>
                <a:ext cx="3065070" cy="100822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2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65266" y="3977962"/>
            <a:ext cx="10363200" cy="1500187"/>
          </a:xfrm>
        </p:spPr>
        <p:txBody>
          <a:bodyPr/>
          <a:lstStyle/>
          <a:p>
            <a:pPr algn="ctr"/>
            <a:r>
              <a:rPr lang="en-US" sz="3600" b="1" dirty="0" smtClean="0"/>
              <a:t>MACs for long messages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339544" y="2121914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544" y="2121914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619630" y="328345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30" y="3283450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346733" y="2121914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6733" y="2121914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353922" y="2121914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922" y="2121914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361111" y="2121914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1111" y="2121914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043880" y="2599708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51067" y="2599708"/>
            <a:ext cx="2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7058253" y="2599708"/>
            <a:ext cx="5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9065439" y="2599708"/>
            <a:ext cx="5" cy="619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626817" y="328345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817" y="3283450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634003" y="328345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003" y="3283450"/>
                <a:ext cx="848499" cy="708454"/>
              </a:xfrm>
              <a:prstGeom prst="rect">
                <a:avLst/>
              </a:prstGeom>
              <a:blipFill rotWithShape="0">
                <a:blip r:embed="rId8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41189" y="321924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1189" y="3219240"/>
                <a:ext cx="848499" cy="708454"/>
              </a:xfrm>
              <a:prstGeom prst="rect">
                <a:avLst/>
              </a:prstGeom>
              <a:blipFill rotWithShape="0">
                <a:blip r:embed="rId9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58759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59" y="4593268"/>
                <a:ext cx="77024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043879" y="3991904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65946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46" y="4593268"/>
                <a:ext cx="770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51066" y="3991904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73133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3" y="4593268"/>
                <a:ext cx="77024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680320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320" y="4593268"/>
                <a:ext cx="770240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7058253" y="3991904"/>
            <a:ext cx="0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9065439" y="3927694"/>
            <a:ext cx="1" cy="665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65946" y="5725202"/>
                <a:ext cx="3154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46" y="5725202"/>
                <a:ext cx="31546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/>
          <p:cNvSpPr/>
          <p:nvPr/>
        </p:nvSpPr>
        <p:spPr bwMode="auto">
          <a:xfrm rot="16200000">
            <a:off x="5933157" y="-1935075"/>
            <a:ext cx="243012" cy="7430238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83682" y="1196872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82" y="1196872"/>
                <a:ext cx="770240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 – an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339544" y="2121914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544" y="2121914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619630" y="328345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30" y="3283450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346733" y="2121914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6733" y="2121914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353922" y="2121914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922" y="2121914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361111" y="2121914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1111" y="2121914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043880" y="2599708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51067" y="2599708"/>
            <a:ext cx="2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7058253" y="2599708"/>
            <a:ext cx="5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9065439" y="2599708"/>
            <a:ext cx="5" cy="619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626817" y="328345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817" y="3283450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634003" y="328345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003" y="3283450"/>
                <a:ext cx="848499" cy="708454"/>
              </a:xfrm>
              <a:prstGeom prst="rect">
                <a:avLst/>
              </a:prstGeom>
              <a:blipFill rotWithShape="0">
                <a:blip r:embed="rId8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41189" y="3219240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1189" y="3219240"/>
                <a:ext cx="848499" cy="708454"/>
              </a:xfrm>
              <a:prstGeom prst="rect">
                <a:avLst/>
              </a:prstGeom>
              <a:blipFill rotWithShape="0">
                <a:blip r:embed="rId9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58759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59" y="4593268"/>
                <a:ext cx="77024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043879" y="3991904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65946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46" y="4593268"/>
                <a:ext cx="770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51066" y="3991904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73133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3" y="4593268"/>
                <a:ext cx="77024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680320" y="4593268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320" y="4593268"/>
                <a:ext cx="770240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7058253" y="3991904"/>
            <a:ext cx="0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9065439" y="3927694"/>
            <a:ext cx="1" cy="665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65946" y="5725202"/>
                <a:ext cx="3154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46" y="5725202"/>
                <a:ext cx="31546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413685" y="222881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85" y="2228810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5651327" y="427911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327" y="4279113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420874" y="222881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0874" y="2228810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428063" y="222881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8063" y="2228810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435252" y="222881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5252" y="2228810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11" idx="2"/>
          </p:cNvCxnSpPr>
          <p:nvPr/>
        </p:nvCxnSpPr>
        <p:spPr bwMode="auto">
          <a:xfrm>
            <a:off x="3118021" y="2706604"/>
            <a:ext cx="2769041" cy="8603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11" idx="1"/>
          </p:cNvCxnSpPr>
          <p:nvPr/>
        </p:nvCxnSpPr>
        <p:spPr bwMode="auto">
          <a:xfrm>
            <a:off x="5125210" y="2706604"/>
            <a:ext cx="817067" cy="732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1" idx="7"/>
          </p:cNvCxnSpPr>
          <p:nvPr/>
        </p:nvCxnSpPr>
        <p:spPr bwMode="auto">
          <a:xfrm flipH="1">
            <a:off x="6208877" y="2706604"/>
            <a:ext cx="923522" cy="732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11" idx="6"/>
          </p:cNvCxnSpPr>
          <p:nvPr/>
        </p:nvCxnSpPr>
        <p:spPr bwMode="auto">
          <a:xfrm flipH="1">
            <a:off x="6264092" y="2706604"/>
            <a:ext cx="2875496" cy="8603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lowchart: Or 10"/>
          <p:cNvSpPr/>
          <p:nvPr/>
        </p:nvSpPr>
        <p:spPr bwMode="auto">
          <a:xfrm>
            <a:off x="5887062" y="3385764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2" name="Straight Arrow Connector 41"/>
          <p:cNvCxnSpPr>
            <a:stCxn id="11" idx="4"/>
            <a:endCxn id="5" idx="0"/>
          </p:cNvCxnSpPr>
          <p:nvPr/>
        </p:nvCxnSpPr>
        <p:spPr bwMode="auto">
          <a:xfrm>
            <a:off x="6075577" y="3748230"/>
            <a:ext cx="0" cy="530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ight Brace 44"/>
          <p:cNvSpPr/>
          <p:nvPr/>
        </p:nvSpPr>
        <p:spPr bwMode="auto">
          <a:xfrm rot="16200000">
            <a:off x="6007297" y="-1871432"/>
            <a:ext cx="243012" cy="7430240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51327" y="119673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327" y="1196733"/>
                <a:ext cx="7702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5" idx="2"/>
            <a:endCxn id="49" idx="0"/>
          </p:cNvCxnSpPr>
          <p:nvPr/>
        </p:nvCxnSpPr>
        <p:spPr bwMode="auto">
          <a:xfrm flipH="1">
            <a:off x="6075576" y="4987567"/>
            <a:ext cx="1" cy="530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90456" y="5518450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56" y="5518450"/>
                <a:ext cx="7702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 – an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413685" y="222881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85" y="2228810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5651327" y="4279113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327" y="4279113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420874" y="2228810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0874" y="2228810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428063" y="2228810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8063" y="2228810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435252" y="222881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5252" y="2228810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11" idx="2"/>
          </p:cNvCxnSpPr>
          <p:nvPr/>
        </p:nvCxnSpPr>
        <p:spPr bwMode="auto">
          <a:xfrm>
            <a:off x="3118021" y="2706604"/>
            <a:ext cx="2769041" cy="8603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11" idx="1"/>
          </p:cNvCxnSpPr>
          <p:nvPr/>
        </p:nvCxnSpPr>
        <p:spPr bwMode="auto">
          <a:xfrm>
            <a:off x="5125210" y="2706604"/>
            <a:ext cx="817067" cy="732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11" idx="7"/>
          </p:cNvCxnSpPr>
          <p:nvPr/>
        </p:nvCxnSpPr>
        <p:spPr bwMode="auto">
          <a:xfrm flipH="1">
            <a:off x="6208877" y="2706604"/>
            <a:ext cx="923522" cy="7322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8" idx="2"/>
            <a:endCxn id="11" idx="6"/>
          </p:cNvCxnSpPr>
          <p:nvPr/>
        </p:nvCxnSpPr>
        <p:spPr bwMode="auto">
          <a:xfrm flipH="1">
            <a:off x="6264092" y="2706604"/>
            <a:ext cx="2875496" cy="8603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lowchart: Or 10"/>
          <p:cNvSpPr/>
          <p:nvPr/>
        </p:nvSpPr>
        <p:spPr bwMode="auto">
          <a:xfrm>
            <a:off x="5887062" y="3385764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2" name="Straight Arrow Connector 41"/>
          <p:cNvCxnSpPr>
            <a:stCxn id="11" idx="4"/>
            <a:endCxn id="5" idx="0"/>
          </p:cNvCxnSpPr>
          <p:nvPr/>
        </p:nvCxnSpPr>
        <p:spPr bwMode="auto">
          <a:xfrm>
            <a:off x="6075577" y="3748230"/>
            <a:ext cx="0" cy="530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5" idx="2"/>
            <a:endCxn id="49" idx="0"/>
          </p:cNvCxnSpPr>
          <p:nvPr/>
        </p:nvCxnSpPr>
        <p:spPr bwMode="auto">
          <a:xfrm flipH="1">
            <a:off x="6075576" y="4987567"/>
            <a:ext cx="1" cy="530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90456" y="5518450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56" y="5518450"/>
                <a:ext cx="7702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2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339544" y="2412449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1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544" y="2412449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619630" y="357398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30" y="3573985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346733" y="2412449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2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6733" y="2412449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353922" y="2412449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3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922" y="2412449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361111" y="2412449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4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1111" y="2412449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043880" y="2890243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51067" y="2890243"/>
            <a:ext cx="2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7058253" y="2890243"/>
            <a:ext cx="5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9065439" y="2890243"/>
            <a:ext cx="5" cy="619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626817" y="357398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817" y="3573985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634003" y="357398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003" y="3573985"/>
                <a:ext cx="848499" cy="708454"/>
              </a:xfrm>
              <a:prstGeom prst="rect">
                <a:avLst/>
              </a:prstGeom>
              <a:blipFill rotWithShape="0">
                <a:blip r:embed="rId8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41189" y="350977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1189" y="3509775"/>
                <a:ext cx="848499" cy="708454"/>
              </a:xfrm>
              <a:prstGeom prst="rect">
                <a:avLst/>
              </a:prstGeom>
              <a:blipFill rotWithShape="0">
                <a:blip r:embed="rId9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58759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59" y="4883803"/>
                <a:ext cx="77024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043879" y="4282439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65946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46" y="4883803"/>
                <a:ext cx="770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51066" y="4282439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73133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3" y="4883803"/>
                <a:ext cx="77024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680320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320" y="4883803"/>
                <a:ext cx="770240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7058253" y="4282439"/>
            <a:ext cx="0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9065439" y="4218229"/>
            <a:ext cx="1" cy="665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91498" y="5715999"/>
                <a:ext cx="3154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98" y="5715999"/>
                <a:ext cx="31546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/>
          <p:cNvSpPr/>
          <p:nvPr/>
        </p:nvSpPr>
        <p:spPr bwMode="auto">
          <a:xfrm rot="16200000">
            <a:off x="5933157" y="-1720892"/>
            <a:ext cx="243012" cy="7430238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83682" y="1411055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82" y="1411055"/>
                <a:ext cx="770240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1963244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 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420131" y="3231546"/>
            <a:ext cx="1800498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3 – an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339544" y="2412449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544" y="2412449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619630" y="357398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30" y="3573985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346733" y="2412449"/>
                <a:ext cx="1408671" cy="4777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2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6733" y="2412449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353922" y="2412449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922" y="2412449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361111" y="2412449"/>
                <a:ext cx="1408671" cy="477794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  4</m:t>
                          </m:r>
                          <m:r>
                            <m:rPr>
                              <m:lit/>
                            </m:rP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1111" y="2412449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6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043880" y="2890243"/>
            <a:ext cx="0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6" idx="2"/>
            <a:endCxn id="37" idx="0"/>
          </p:cNvCxnSpPr>
          <p:nvPr/>
        </p:nvCxnSpPr>
        <p:spPr bwMode="auto">
          <a:xfrm flipH="1">
            <a:off x="5051067" y="2890243"/>
            <a:ext cx="2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7" idx="2"/>
            <a:endCxn id="39" idx="0"/>
          </p:cNvCxnSpPr>
          <p:nvPr/>
        </p:nvCxnSpPr>
        <p:spPr bwMode="auto">
          <a:xfrm flipH="1">
            <a:off x="7058253" y="2890243"/>
            <a:ext cx="5" cy="6837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41" idx="0"/>
          </p:cNvCxnSpPr>
          <p:nvPr/>
        </p:nvCxnSpPr>
        <p:spPr bwMode="auto">
          <a:xfrm flipH="1">
            <a:off x="9065439" y="2890243"/>
            <a:ext cx="5" cy="6195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626817" y="357398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817" y="3573985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634003" y="357398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003" y="3573985"/>
                <a:ext cx="848499" cy="708454"/>
              </a:xfrm>
              <a:prstGeom prst="rect">
                <a:avLst/>
              </a:prstGeom>
              <a:blipFill rotWithShape="0">
                <a:blip r:embed="rId8"/>
                <a:stretch>
                  <a:fillRect l="-211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41189" y="3509775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Tag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1189" y="3509775"/>
                <a:ext cx="848499" cy="708454"/>
              </a:xfrm>
              <a:prstGeom prst="rect">
                <a:avLst/>
              </a:prstGeom>
              <a:blipFill rotWithShape="0">
                <a:blip r:embed="rId9"/>
                <a:stretch>
                  <a:fillRect l="-281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58759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59" y="4883803"/>
                <a:ext cx="77024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5" idx="2"/>
            <a:endCxn id="43" idx="0"/>
          </p:cNvCxnSpPr>
          <p:nvPr/>
        </p:nvCxnSpPr>
        <p:spPr bwMode="auto">
          <a:xfrm flipH="1">
            <a:off x="3043879" y="4282439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65946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46" y="4883803"/>
                <a:ext cx="770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37" idx="2"/>
            <a:endCxn id="51" idx="0"/>
          </p:cNvCxnSpPr>
          <p:nvPr/>
        </p:nvCxnSpPr>
        <p:spPr bwMode="auto">
          <a:xfrm flipH="1">
            <a:off x="5051066" y="4282439"/>
            <a:ext cx="1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73133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3" y="4883803"/>
                <a:ext cx="77024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680320" y="4883803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320" y="4883803"/>
                <a:ext cx="770240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 bwMode="auto">
          <a:xfrm>
            <a:off x="7058253" y="4282439"/>
            <a:ext cx="0" cy="601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41" idx="2"/>
            <a:endCxn id="58" idx="0"/>
          </p:cNvCxnSpPr>
          <p:nvPr/>
        </p:nvCxnSpPr>
        <p:spPr bwMode="auto">
          <a:xfrm>
            <a:off x="9065439" y="4218229"/>
            <a:ext cx="1" cy="665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94097" y="5715999"/>
                <a:ext cx="3154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097" y="5715999"/>
                <a:ext cx="3154607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01081" y="995057"/>
                <a:ext cx="4664679" cy="47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  <m:brk m:alnAt="2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ag</m:t>
                              </m:r>
                            </m:e>
                            <m:sub>
                              <m:r>
                                <m:rPr>
                                  <m:sty m:val="p"/>
                                  <m:brk m:alnAt="2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81" y="995057"/>
                <a:ext cx="4664679" cy="4701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28999" y="1562586"/>
                <a:ext cx="4837188" cy="47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  <m:brk m:alnAt="2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ag</m:t>
                              </m:r>
                            </m:e>
                            <m:sub>
                              <m:r>
                                <m:rPr>
                                  <m:sty m:val="p"/>
                                  <m:brk m:alnAt="2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1562586"/>
                <a:ext cx="4837188" cy="47012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4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339544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544" y="2026150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23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619631" y="363767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31" y="3637677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346730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6730" y="2026150"/>
                <a:ext cx="1408671" cy="477794"/>
              </a:xfrm>
              <a:prstGeom prst="rect">
                <a:avLst/>
              </a:prstGeom>
              <a:blipFill rotWithShape="0">
                <a:blip r:embed="rId4"/>
                <a:stretch>
                  <a:fillRect b="-123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353919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919" y="2026150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3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403966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3966" y="2026150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043880" y="2503944"/>
            <a:ext cx="1" cy="11337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626817" y="363767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817" y="3637677"/>
                <a:ext cx="848499" cy="7084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634001" y="363767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001" y="3637677"/>
                <a:ext cx="848499" cy="7084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84053" y="357346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4053" y="3573467"/>
                <a:ext cx="848499" cy="7084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/>
          <p:cNvSpPr/>
          <p:nvPr/>
        </p:nvSpPr>
        <p:spPr bwMode="auto">
          <a:xfrm rot="16200000">
            <a:off x="5943564" y="-1945484"/>
            <a:ext cx="265051" cy="7473093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83682" y="1196872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682" y="1196872"/>
                <a:ext cx="77024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/>
          <p:nvPr/>
        </p:nvSpPr>
        <p:spPr bwMode="auto">
          <a:xfrm>
            <a:off x="4862552" y="2889025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6" idx="2"/>
            <a:endCxn id="29" idx="0"/>
          </p:cNvCxnSpPr>
          <p:nvPr/>
        </p:nvCxnSpPr>
        <p:spPr bwMode="auto">
          <a:xfrm>
            <a:off x="5051066" y="2503944"/>
            <a:ext cx="1" cy="385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4"/>
            <a:endCxn id="37" idx="0"/>
          </p:cNvCxnSpPr>
          <p:nvPr/>
        </p:nvCxnSpPr>
        <p:spPr bwMode="auto">
          <a:xfrm>
            <a:off x="5051067" y="3251491"/>
            <a:ext cx="0" cy="386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lowchart: Or 49"/>
          <p:cNvSpPr/>
          <p:nvPr/>
        </p:nvSpPr>
        <p:spPr bwMode="auto">
          <a:xfrm>
            <a:off x="6867559" y="2888423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53" name="Flowchart: Or 52"/>
          <p:cNvSpPr/>
          <p:nvPr/>
        </p:nvSpPr>
        <p:spPr bwMode="auto">
          <a:xfrm>
            <a:off x="8919787" y="2888423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7" idx="2"/>
            <a:endCxn id="50" idx="0"/>
          </p:cNvCxnSpPr>
          <p:nvPr/>
        </p:nvCxnSpPr>
        <p:spPr bwMode="auto">
          <a:xfrm flipH="1">
            <a:off x="7056074" y="2503944"/>
            <a:ext cx="2181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4"/>
            <a:endCxn id="39" idx="0"/>
          </p:cNvCxnSpPr>
          <p:nvPr/>
        </p:nvCxnSpPr>
        <p:spPr bwMode="auto">
          <a:xfrm>
            <a:off x="7056074" y="3250889"/>
            <a:ext cx="2177" cy="386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8" idx="2"/>
            <a:endCxn id="53" idx="0"/>
          </p:cNvCxnSpPr>
          <p:nvPr/>
        </p:nvCxnSpPr>
        <p:spPr bwMode="auto">
          <a:xfrm>
            <a:off x="9108302" y="2503944"/>
            <a:ext cx="0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53" idx="4"/>
            <a:endCxn id="41" idx="0"/>
          </p:cNvCxnSpPr>
          <p:nvPr/>
        </p:nvCxnSpPr>
        <p:spPr bwMode="auto">
          <a:xfrm>
            <a:off x="9108302" y="3250889"/>
            <a:ext cx="1" cy="3225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lbow Connector 67"/>
          <p:cNvCxnSpPr>
            <a:stCxn id="5" idx="3"/>
            <a:endCxn id="29" idx="2"/>
          </p:cNvCxnSpPr>
          <p:nvPr/>
        </p:nvCxnSpPr>
        <p:spPr bwMode="auto">
          <a:xfrm flipV="1">
            <a:off x="3468130" y="3070258"/>
            <a:ext cx="1394422" cy="921646"/>
          </a:xfrm>
          <a:prstGeom prst="bentConnector3">
            <a:avLst>
              <a:gd name="adj1" fmla="val 4398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lbow Connector 71"/>
          <p:cNvCxnSpPr>
            <a:stCxn id="37" idx="3"/>
            <a:endCxn id="50" idx="2"/>
          </p:cNvCxnSpPr>
          <p:nvPr/>
        </p:nvCxnSpPr>
        <p:spPr bwMode="auto">
          <a:xfrm flipV="1">
            <a:off x="5475316" y="3069656"/>
            <a:ext cx="1392243" cy="922248"/>
          </a:xfrm>
          <a:prstGeom prst="bentConnector3">
            <a:avLst>
              <a:gd name="adj1" fmla="val 4616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Elbow Connector 74"/>
          <p:cNvCxnSpPr>
            <a:stCxn id="39" idx="3"/>
            <a:endCxn id="53" idx="2"/>
          </p:cNvCxnSpPr>
          <p:nvPr/>
        </p:nvCxnSpPr>
        <p:spPr bwMode="auto">
          <a:xfrm flipV="1">
            <a:off x="7482500" y="3069656"/>
            <a:ext cx="1437287" cy="922248"/>
          </a:xfrm>
          <a:prstGeom prst="bentConnector3">
            <a:avLst>
              <a:gd name="adj1" fmla="val 4575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41" idx="2"/>
            <a:endCxn id="81" idx="0"/>
          </p:cNvCxnSpPr>
          <p:nvPr/>
        </p:nvCxnSpPr>
        <p:spPr bwMode="auto">
          <a:xfrm flipH="1">
            <a:off x="9108301" y="4281921"/>
            <a:ext cx="2" cy="5908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908859" y="4872791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59" y="4872791"/>
                <a:ext cx="398883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CBC-MAC is secure if you </a:t>
                </a:r>
                <a:r>
                  <a:rPr lang="en-US" i="1" dirty="0" smtClean="0"/>
                  <a:t>only </a:t>
                </a:r>
                <a:r>
                  <a:rPr lang="en-US" dirty="0" smtClean="0"/>
                  <a:t>MAC messages of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4⋅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CBC-MAC is secure if you </a:t>
                </a:r>
                <a:r>
                  <a:rPr lang="en-US" i="1" dirty="0"/>
                  <a:t>only </a:t>
                </a:r>
                <a:r>
                  <a:rPr lang="en-US" dirty="0"/>
                  <a:t>MAC messages of length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CBC-MAC </a:t>
                </a:r>
                <a:r>
                  <a:rPr lang="en-US" dirty="0" smtClean="0"/>
                  <a:t>is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</a:t>
                </a:r>
                <a:r>
                  <a:rPr lang="en-US" dirty="0"/>
                  <a:t>secure if you </a:t>
                </a:r>
                <a:r>
                  <a:rPr lang="en-US" dirty="0" smtClean="0"/>
                  <a:t>MAC </a:t>
                </a:r>
                <a:r>
                  <a:rPr lang="en-US" dirty="0"/>
                  <a:t>messages of </a:t>
                </a:r>
                <a:r>
                  <a:rPr lang="en-US" dirty="0" smtClean="0"/>
                  <a:t>lengths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4⋅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23⋅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092004" y="1267317"/>
                <a:ext cx="10200012" cy="14377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a secure block cipher, then for any </a:t>
                </a:r>
                <a:r>
                  <a:rPr lang="en-US" sz="2400" i="1" dirty="0" smtClean="0"/>
                  <a:t>fixed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CBC-MAC</a:t>
                </a:r>
                <a:r>
                  <a:rPr lang="en-US" sz="2400" b="1" dirty="0" smtClean="0"/>
                  <a:t> </a:t>
                </a:r>
                <a:r>
                  <a:rPr lang="nb-NO" sz="2400" b="0" dirty="0" smtClean="0"/>
                  <a:t>is UF-CMA secure for messages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ℓ⋅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400" b="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004" y="1267317"/>
                <a:ext cx="10200012" cy="1437783"/>
              </a:xfrm>
              <a:prstGeom prst="roundRect">
                <a:avLst/>
              </a:prstGeom>
              <a:blipFill rotWithShape="0">
                <a:blip r:embed="rId3"/>
                <a:stretch>
                  <a:fillRect l="-119" r="-179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6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 – pitfalls; variable-length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438378" y="1643461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378" y="1643461"/>
                <a:ext cx="1408671" cy="4777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1718464" y="3254988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8464" y="3254988"/>
                <a:ext cx="848499" cy="7084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 bwMode="auto">
          <a:xfrm>
            <a:off x="2142714" y="2121255"/>
            <a:ext cx="0" cy="11337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7593" y="4635510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93" y="4635510"/>
                <a:ext cx="7702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2"/>
            <a:endCxn id="8" idx="0"/>
          </p:cNvCxnSpPr>
          <p:nvPr/>
        </p:nvCxnSpPr>
        <p:spPr bwMode="auto">
          <a:xfrm flipH="1">
            <a:off x="2142713" y="3963442"/>
            <a:ext cx="1" cy="67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4358844" y="1643461"/>
            <a:ext cx="3415857" cy="3453714"/>
            <a:chOff x="5273244" y="1748895"/>
            <a:chExt cx="3415857" cy="3453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 bwMode="auto">
                <a:xfrm>
                  <a:off x="5273244" y="1748895"/>
                  <a:ext cx="1408671" cy="477794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3244" y="1748895"/>
                  <a:ext cx="1408671" cy="4777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 bwMode="auto">
                <a:xfrm>
                  <a:off x="5553331" y="3360422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3331" y="3360422"/>
                  <a:ext cx="848499" cy="7084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 bwMode="auto">
                <a:xfrm>
                  <a:off x="7280430" y="1748895"/>
                  <a:ext cx="1408671" cy="477794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80430" y="1748895"/>
                  <a:ext cx="1408671" cy="4777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000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 bwMode="auto">
            <a:xfrm>
              <a:off x="5977580" y="2226689"/>
              <a:ext cx="1" cy="11337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 bwMode="auto">
                <a:xfrm>
                  <a:off x="7560517" y="3360422"/>
                  <a:ext cx="848499" cy="708454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60517" y="3360422"/>
                  <a:ext cx="848499" cy="7084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lowchart: Or 14"/>
            <p:cNvSpPr/>
            <p:nvPr/>
          </p:nvSpPr>
          <p:spPr bwMode="auto">
            <a:xfrm>
              <a:off x="7796252" y="2611770"/>
              <a:ext cx="377030" cy="3624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5" idx="0"/>
            </p:cNvCxnSpPr>
            <p:nvPr/>
          </p:nvCxnSpPr>
          <p:spPr bwMode="auto">
            <a:xfrm>
              <a:off x="7984766" y="2226689"/>
              <a:ext cx="1" cy="3850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5" idx="4"/>
              <a:endCxn id="14" idx="0"/>
            </p:cNvCxnSpPr>
            <p:nvPr/>
          </p:nvCxnSpPr>
          <p:spPr bwMode="auto">
            <a:xfrm>
              <a:off x="7984767" y="2974236"/>
              <a:ext cx="0" cy="3861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/>
            <p:cNvCxnSpPr>
              <a:stCxn id="11" idx="3"/>
              <a:endCxn id="15" idx="2"/>
            </p:cNvCxnSpPr>
            <p:nvPr/>
          </p:nvCxnSpPr>
          <p:spPr bwMode="auto">
            <a:xfrm flipV="1">
              <a:off x="6401830" y="2793003"/>
              <a:ext cx="1394422" cy="921646"/>
            </a:xfrm>
            <a:prstGeom prst="bentConnector3">
              <a:avLst>
                <a:gd name="adj1" fmla="val 4398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599646" y="4740944"/>
                  <a:ext cx="7702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646" y="4740944"/>
                  <a:ext cx="770240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>
              <a:stCxn id="14" idx="2"/>
              <a:endCxn id="23" idx="0"/>
            </p:cNvCxnSpPr>
            <p:nvPr/>
          </p:nvCxnSpPr>
          <p:spPr bwMode="auto">
            <a:xfrm flipH="1">
              <a:off x="7984766" y="4068876"/>
              <a:ext cx="1" cy="6720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18464" y="5165210"/>
                <a:ext cx="558075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CBC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Tag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64" y="5165210"/>
                <a:ext cx="5580759" cy="347403"/>
              </a:xfrm>
              <a:prstGeom prst="rect">
                <a:avLst/>
              </a:prstGeom>
              <a:blipFill rotWithShape="0">
                <a:blip r:embed="rId10"/>
                <a:stretch>
                  <a:fillRect l="-54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53332" y="5590820"/>
                <a:ext cx="2608727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d>
                            <m:d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32" y="5590820"/>
                <a:ext cx="2608727" cy="439736"/>
              </a:xfrm>
              <a:prstGeom prst="rect">
                <a:avLst/>
              </a:prstGeom>
              <a:blipFill rotWithShape="0">
                <a:blip r:embed="rId11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51013" y="6033616"/>
                <a:ext cx="1336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13" y="6033616"/>
                <a:ext cx="1336007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51013" y="6396011"/>
                <a:ext cx="676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13" y="6396011"/>
                <a:ext cx="676724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79971" y="5769243"/>
                <a:ext cx="2454646" cy="431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CBC</m:t>
                          </m:r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71" y="5769243"/>
                <a:ext cx="2454646" cy="431849"/>
              </a:xfrm>
              <a:prstGeom prst="rect">
                <a:avLst/>
              </a:prstGeom>
              <a:blipFill rotWithShape="0">
                <a:blip r:embed="rId1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08" y="1095864"/>
            <a:ext cx="2782321" cy="12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5" grpId="0"/>
      <p:bldP spid="27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 vs. CBC$-encryption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623392" y="211073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110731"/>
                <a:ext cx="1085167" cy="4145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878501" y="348055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01" y="3480552"/>
                <a:ext cx="574948" cy="4834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 flipH="1">
            <a:off x="1165975" y="2525273"/>
            <a:ext cx="1" cy="9552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lowchart: Or 12"/>
          <p:cNvSpPr/>
          <p:nvPr/>
        </p:nvSpPr>
        <p:spPr bwMode="auto">
          <a:xfrm>
            <a:off x="2349496" y="2845928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14" name="Straight Arrow Connector 13"/>
          <p:cNvCxnSpPr>
            <a:stCxn id="40" idx="2"/>
            <a:endCxn id="13" idx="0"/>
          </p:cNvCxnSpPr>
          <p:nvPr/>
        </p:nvCxnSpPr>
        <p:spPr bwMode="auto">
          <a:xfrm>
            <a:off x="2497656" y="2525273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3" idx="4"/>
            <a:endCxn id="57" idx="0"/>
          </p:cNvCxnSpPr>
          <p:nvPr/>
        </p:nvCxnSpPr>
        <p:spPr bwMode="auto">
          <a:xfrm>
            <a:off x="2497656" y="3154237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lbow Connector 21"/>
          <p:cNvCxnSpPr>
            <a:stCxn id="5" idx="3"/>
            <a:endCxn id="13" idx="2"/>
          </p:cNvCxnSpPr>
          <p:nvPr/>
        </p:nvCxnSpPr>
        <p:spPr bwMode="auto">
          <a:xfrm flipV="1">
            <a:off x="1453449" y="3000083"/>
            <a:ext cx="896047" cy="722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79" idx="2"/>
            <a:endCxn id="26" idx="0"/>
          </p:cNvCxnSpPr>
          <p:nvPr/>
        </p:nvCxnSpPr>
        <p:spPr bwMode="auto">
          <a:xfrm flipH="1">
            <a:off x="5161073" y="3959802"/>
            <a:ext cx="1" cy="49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61631" y="4451520"/>
                <a:ext cx="398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31" y="4451520"/>
                <a:ext cx="39888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1955072" y="211073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5072" y="2110731"/>
                <a:ext cx="1085167" cy="414542"/>
              </a:xfrm>
              <a:prstGeom prst="rect">
                <a:avLst/>
              </a:prstGeom>
              <a:blipFill rotWithShape="0">
                <a:blip r:embed="rId5"/>
                <a:stretch>
                  <a:fillRect b="-142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 bwMode="auto">
              <a:xfrm>
                <a:off x="2210182" y="347489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0182" y="3474892"/>
                <a:ext cx="574948" cy="4834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lowchart: Or 58"/>
          <p:cNvSpPr/>
          <p:nvPr/>
        </p:nvSpPr>
        <p:spPr bwMode="auto">
          <a:xfrm>
            <a:off x="3681233" y="2851588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60" name="Straight Arrow Connector 59"/>
          <p:cNvCxnSpPr>
            <a:stCxn id="63" idx="2"/>
            <a:endCxn id="59" idx="0"/>
          </p:cNvCxnSpPr>
          <p:nvPr/>
        </p:nvCxnSpPr>
        <p:spPr bwMode="auto">
          <a:xfrm flipH="1">
            <a:off x="3829393" y="2530933"/>
            <a:ext cx="1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9" idx="4"/>
            <a:endCxn id="64" idx="0"/>
          </p:cNvCxnSpPr>
          <p:nvPr/>
        </p:nvCxnSpPr>
        <p:spPr bwMode="auto">
          <a:xfrm>
            <a:off x="3829393" y="3159897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Elbow Connector 61"/>
          <p:cNvCxnSpPr>
            <a:stCxn id="57" idx="3"/>
            <a:endCxn id="59" idx="2"/>
          </p:cNvCxnSpPr>
          <p:nvPr/>
        </p:nvCxnSpPr>
        <p:spPr bwMode="auto">
          <a:xfrm flipV="1">
            <a:off x="2785130" y="3005743"/>
            <a:ext cx="896103" cy="7108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>
                <a:off x="3286810" y="211639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810" y="2116391"/>
                <a:ext cx="1085167" cy="414542"/>
              </a:xfrm>
              <a:prstGeom prst="rect">
                <a:avLst/>
              </a:prstGeom>
              <a:blipFill rotWithShape="0">
                <a:blip r:embed="rId7"/>
                <a:stretch>
                  <a:fillRect b="-142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 bwMode="auto">
              <a:xfrm>
                <a:off x="3541919" y="348055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919" y="3480552"/>
                <a:ext cx="574948" cy="4834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Or 73"/>
          <p:cNvSpPr/>
          <p:nvPr/>
        </p:nvSpPr>
        <p:spPr bwMode="auto">
          <a:xfrm>
            <a:off x="5012914" y="2847427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75" name="Straight Arrow Connector 74"/>
          <p:cNvCxnSpPr>
            <a:stCxn id="78" idx="2"/>
            <a:endCxn id="74" idx="0"/>
          </p:cNvCxnSpPr>
          <p:nvPr/>
        </p:nvCxnSpPr>
        <p:spPr bwMode="auto">
          <a:xfrm flipH="1">
            <a:off x="5161074" y="2526772"/>
            <a:ext cx="2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4" idx="4"/>
            <a:endCxn id="79" idx="0"/>
          </p:cNvCxnSpPr>
          <p:nvPr/>
        </p:nvCxnSpPr>
        <p:spPr bwMode="auto">
          <a:xfrm>
            <a:off x="5161074" y="3155736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Elbow Connector 76"/>
          <p:cNvCxnSpPr>
            <a:stCxn id="64" idx="3"/>
            <a:endCxn id="74" idx="2"/>
          </p:cNvCxnSpPr>
          <p:nvPr/>
        </p:nvCxnSpPr>
        <p:spPr bwMode="auto">
          <a:xfrm flipV="1">
            <a:off x="4116867" y="3001582"/>
            <a:ext cx="896047" cy="72067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>
                <a:off x="4618492" y="2112230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492" y="2112230"/>
                <a:ext cx="1085167" cy="4145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 bwMode="auto">
              <a:xfrm>
                <a:off x="4873600" y="3476391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3600" y="3476391"/>
                <a:ext cx="574948" cy="4834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 bwMode="auto">
              <a:xfrm>
                <a:off x="6591167" y="2105071"/>
                <a:ext cx="1085167" cy="4145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167" y="2105071"/>
                <a:ext cx="1085167" cy="4145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>
            <a:stCxn id="118" idx="2"/>
            <a:endCxn id="141" idx="0"/>
          </p:cNvCxnSpPr>
          <p:nvPr/>
        </p:nvCxnSpPr>
        <p:spPr bwMode="auto">
          <a:xfrm>
            <a:off x="7133751" y="2519613"/>
            <a:ext cx="0" cy="21190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lowchart: Or 120"/>
          <p:cNvSpPr/>
          <p:nvPr/>
        </p:nvSpPr>
        <p:spPr bwMode="auto">
          <a:xfrm>
            <a:off x="8317271" y="2840268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122" name="Straight Arrow Connector 121"/>
          <p:cNvCxnSpPr>
            <a:stCxn id="127" idx="2"/>
            <a:endCxn id="121" idx="0"/>
          </p:cNvCxnSpPr>
          <p:nvPr/>
        </p:nvCxnSpPr>
        <p:spPr bwMode="auto">
          <a:xfrm>
            <a:off x="8465431" y="2519613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>
            <a:stCxn id="121" idx="4"/>
            <a:endCxn id="128" idx="0"/>
          </p:cNvCxnSpPr>
          <p:nvPr/>
        </p:nvCxnSpPr>
        <p:spPr bwMode="auto">
          <a:xfrm>
            <a:off x="8465431" y="3148577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Arrow Connector 124"/>
          <p:cNvCxnSpPr>
            <a:stCxn id="140" idx="2"/>
            <a:endCxn id="154" idx="0"/>
          </p:cNvCxnSpPr>
          <p:nvPr/>
        </p:nvCxnSpPr>
        <p:spPr bwMode="auto">
          <a:xfrm flipH="1">
            <a:off x="11128789" y="3954142"/>
            <a:ext cx="60" cy="6639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 bwMode="auto">
              <a:xfrm>
                <a:off x="7922847" y="210507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2847" y="2105071"/>
                <a:ext cx="1085167" cy="4145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 bwMode="auto">
              <a:xfrm>
                <a:off x="8177957" y="346923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7957" y="3469232"/>
                <a:ext cx="574948" cy="48341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lowchart: Or 128"/>
          <p:cNvSpPr/>
          <p:nvPr/>
        </p:nvSpPr>
        <p:spPr bwMode="auto">
          <a:xfrm>
            <a:off x="9649008" y="2845928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130" name="Straight Arrow Connector 129"/>
          <p:cNvCxnSpPr>
            <a:stCxn id="133" idx="2"/>
            <a:endCxn id="129" idx="0"/>
          </p:cNvCxnSpPr>
          <p:nvPr/>
        </p:nvCxnSpPr>
        <p:spPr bwMode="auto">
          <a:xfrm flipH="1">
            <a:off x="9797168" y="2525273"/>
            <a:ext cx="1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Arrow Connector 130"/>
          <p:cNvCxnSpPr>
            <a:stCxn id="129" idx="4"/>
            <a:endCxn id="134" idx="0"/>
          </p:cNvCxnSpPr>
          <p:nvPr/>
        </p:nvCxnSpPr>
        <p:spPr bwMode="auto">
          <a:xfrm>
            <a:off x="9797168" y="3154237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Elbow Connector 131"/>
          <p:cNvCxnSpPr>
            <a:stCxn id="128" idx="3"/>
            <a:endCxn id="129" idx="2"/>
          </p:cNvCxnSpPr>
          <p:nvPr/>
        </p:nvCxnSpPr>
        <p:spPr bwMode="auto">
          <a:xfrm flipV="1">
            <a:off x="8752905" y="3000083"/>
            <a:ext cx="896103" cy="7108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 bwMode="auto">
              <a:xfrm>
                <a:off x="9254585" y="211073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4585" y="2110731"/>
                <a:ext cx="1085167" cy="414542"/>
              </a:xfrm>
              <a:prstGeom prst="rect">
                <a:avLst/>
              </a:prstGeom>
              <a:blipFill rotWithShape="0">
                <a:blip r:embed="rId14"/>
                <a:stretch>
                  <a:fillRect b="-142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 bwMode="auto">
              <a:xfrm>
                <a:off x="9509694" y="347489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9694" y="3474892"/>
                <a:ext cx="574948" cy="48341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Flowchart: Or 134"/>
          <p:cNvSpPr/>
          <p:nvPr/>
        </p:nvSpPr>
        <p:spPr bwMode="auto">
          <a:xfrm>
            <a:off x="10980689" y="2841767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136" name="Straight Arrow Connector 135"/>
          <p:cNvCxnSpPr>
            <a:stCxn id="139" idx="2"/>
            <a:endCxn id="135" idx="0"/>
          </p:cNvCxnSpPr>
          <p:nvPr/>
        </p:nvCxnSpPr>
        <p:spPr bwMode="auto">
          <a:xfrm flipH="1">
            <a:off x="11128849" y="2521112"/>
            <a:ext cx="2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>
            <a:stCxn id="135" idx="4"/>
            <a:endCxn id="140" idx="0"/>
          </p:cNvCxnSpPr>
          <p:nvPr/>
        </p:nvCxnSpPr>
        <p:spPr bwMode="auto">
          <a:xfrm>
            <a:off x="11128849" y="3150076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Elbow Connector 137"/>
          <p:cNvCxnSpPr>
            <a:stCxn id="134" idx="3"/>
            <a:endCxn id="135" idx="2"/>
          </p:cNvCxnSpPr>
          <p:nvPr/>
        </p:nvCxnSpPr>
        <p:spPr bwMode="auto">
          <a:xfrm flipV="1">
            <a:off x="10084642" y="2995922"/>
            <a:ext cx="896047" cy="72067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>
                <a:off x="10586267" y="2106570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6267" y="2106570"/>
                <a:ext cx="1085167" cy="41454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 bwMode="auto">
              <a:xfrm>
                <a:off x="10841375" y="3470731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41375" y="3470731"/>
                <a:ext cx="574948" cy="48341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 bwMode="auto">
              <a:xfrm>
                <a:off x="6591167" y="4638699"/>
                <a:ext cx="1085167" cy="414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167" y="4638699"/>
                <a:ext cx="1085167" cy="41454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Straight Arrow Connector 141"/>
          <p:cNvCxnSpPr>
            <a:stCxn id="128" idx="2"/>
            <a:endCxn id="144" idx="0"/>
          </p:cNvCxnSpPr>
          <p:nvPr/>
        </p:nvCxnSpPr>
        <p:spPr bwMode="auto">
          <a:xfrm>
            <a:off x="8465431" y="3952643"/>
            <a:ext cx="0" cy="6932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 bwMode="auto">
              <a:xfrm>
                <a:off x="7922847" y="4645915"/>
                <a:ext cx="1085167" cy="414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2847" y="4645915"/>
                <a:ext cx="1085167" cy="41454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Arrow Connector 148"/>
          <p:cNvCxnSpPr>
            <a:endCxn id="121" idx="2"/>
          </p:cNvCxnSpPr>
          <p:nvPr/>
        </p:nvCxnSpPr>
        <p:spPr bwMode="auto">
          <a:xfrm flipV="1">
            <a:off x="7133750" y="2994423"/>
            <a:ext cx="1183521" cy="1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 bwMode="auto">
              <a:xfrm>
                <a:off x="9254527" y="4610922"/>
                <a:ext cx="1085167" cy="414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4527" y="4610922"/>
                <a:ext cx="1085167" cy="414542"/>
              </a:xfrm>
              <a:prstGeom prst="rect">
                <a:avLst/>
              </a:prstGeom>
              <a:blipFill rotWithShape="0">
                <a:blip r:embed="rId20"/>
                <a:stretch>
                  <a:fillRect b="-142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 bwMode="auto">
              <a:xfrm>
                <a:off x="10586205" y="4618081"/>
                <a:ext cx="1085167" cy="4145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6205" y="4618081"/>
                <a:ext cx="1085167" cy="41454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34" idx="2"/>
            <a:endCxn id="153" idx="0"/>
          </p:cNvCxnSpPr>
          <p:nvPr/>
        </p:nvCxnSpPr>
        <p:spPr bwMode="auto">
          <a:xfrm flipH="1">
            <a:off x="9797111" y="3958303"/>
            <a:ext cx="57" cy="6526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TextBox 159"/>
          <p:cNvSpPr txBox="1"/>
          <p:nvPr/>
        </p:nvSpPr>
        <p:spPr>
          <a:xfrm>
            <a:off x="2210182" y="1328411"/>
            <a:ext cx="246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CBC-MAC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093372" y="1322751"/>
            <a:ext cx="285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CBC$-encryption</a:t>
            </a:r>
          </a:p>
        </p:txBody>
      </p:sp>
    </p:spTree>
    <p:extLst>
      <p:ext uri="{BB962C8B-B14F-4D97-AF65-F5344CB8AC3E}">
        <p14:creationId xmlns:p14="http://schemas.microsoft.com/office/powerpoint/2010/main" val="34789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CBC$-MAC – pitfalls; randomized IV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623392" y="2110731"/>
                <a:ext cx="1085167" cy="4145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110731"/>
                <a:ext cx="1085167" cy="4145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Or 6"/>
          <p:cNvSpPr/>
          <p:nvPr/>
        </p:nvSpPr>
        <p:spPr bwMode="auto">
          <a:xfrm>
            <a:off x="2349496" y="2845928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13" idx="2"/>
            <a:endCxn id="7" idx="0"/>
          </p:cNvCxnSpPr>
          <p:nvPr/>
        </p:nvCxnSpPr>
        <p:spPr bwMode="auto">
          <a:xfrm>
            <a:off x="2497656" y="2525273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7" idx="4"/>
            <a:endCxn id="14" idx="0"/>
          </p:cNvCxnSpPr>
          <p:nvPr/>
        </p:nvCxnSpPr>
        <p:spPr bwMode="auto">
          <a:xfrm>
            <a:off x="2497656" y="3154237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lbow Connector 9"/>
          <p:cNvCxnSpPr>
            <a:stCxn id="4" idx="2"/>
            <a:endCxn id="7" idx="2"/>
          </p:cNvCxnSpPr>
          <p:nvPr/>
        </p:nvCxnSpPr>
        <p:spPr bwMode="auto">
          <a:xfrm rot="16200000" flipH="1">
            <a:off x="1520331" y="2170918"/>
            <a:ext cx="474810" cy="118352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26" idx="2"/>
            <a:endCxn id="12" idx="0"/>
          </p:cNvCxnSpPr>
          <p:nvPr/>
        </p:nvCxnSpPr>
        <p:spPr bwMode="auto">
          <a:xfrm flipH="1">
            <a:off x="5161073" y="3959802"/>
            <a:ext cx="1" cy="4917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1631" y="4451520"/>
                <a:ext cx="398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31" y="4451520"/>
                <a:ext cx="398883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955072" y="211073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5072" y="2110731"/>
                <a:ext cx="1085167" cy="414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2210182" y="347489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0182" y="3474892"/>
                <a:ext cx="574948" cy="4834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Or 14"/>
          <p:cNvSpPr/>
          <p:nvPr/>
        </p:nvSpPr>
        <p:spPr bwMode="auto">
          <a:xfrm>
            <a:off x="3681233" y="2851588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" name="Straight Arrow Connector 15"/>
          <p:cNvCxnSpPr>
            <a:stCxn id="19" idx="2"/>
            <a:endCxn id="15" idx="0"/>
          </p:cNvCxnSpPr>
          <p:nvPr/>
        </p:nvCxnSpPr>
        <p:spPr bwMode="auto">
          <a:xfrm flipH="1">
            <a:off x="3829393" y="2530933"/>
            <a:ext cx="1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5" idx="4"/>
            <a:endCxn id="20" idx="0"/>
          </p:cNvCxnSpPr>
          <p:nvPr/>
        </p:nvCxnSpPr>
        <p:spPr bwMode="auto">
          <a:xfrm>
            <a:off x="3829393" y="3159897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lbow Connector 17"/>
          <p:cNvCxnSpPr>
            <a:stCxn id="14" idx="3"/>
            <a:endCxn id="15" idx="2"/>
          </p:cNvCxnSpPr>
          <p:nvPr/>
        </p:nvCxnSpPr>
        <p:spPr bwMode="auto">
          <a:xfrm flipV="1">
            <a:off x="2785130" y="3005743"/>
            <a:ext cx="896103" cy="71085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3286810" y="2116391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810" y="2116391"/>
                <a:ext cx="1085167" cy="414542"/>
              </a:xfrm>
              <a:prstGeom prst="rect">
                <a:avLst/>
              </a:prstGeom>
              <a:blipFill rotWithShape="0">
                <a:blip r:embed="rId6"/>
                <a:stretch>
                  <a:fillRect b="-142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3541919" y="3480552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919" y="3480552"/>
                <a:ext cx="574948" cy="4834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Or 20"/>
          <p:cNvSpPr/>
          <p:nvPr/>
        </p:nvSpPr>
        <p:spPr bwMode="auto">
          <a:xfrm>
            <a:off x="5012914" y="2847427"/>
            <a:ext cx="296319" cy="30830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1" smtClean="0">
              <a:latin typeface="Cambria Math" panose="02040503050406030204" pitchFamily="18" charset="0"/>
            </a:endParaRPr>
          </a:p>
        </p:txBody>
      </p:sp>
      <p:cxnSp>
        <p:nvCxnSpPr>
          <p:cNvPr id="22" name="Straight Arrow Connector 21"/>
          <p:cNvCxnSpPr>
            <a:stCxn id="25" idx="2"/>
            <a:endCxn id="21" idx="0"/>
          </p:cNvCxnSpPr>
          <p:nvPr/>
        </p:nvCxnSpPr>
        <p:spPr bwMode="auto">
          <a:xfrm flipH="1">
            <a:off x="5161074" y="2526772"/>
            <a:ext cx="2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21" idx="4"/>
            <a:endCxn id="26" idx="0"/>
          </p:cNvCxnSpPr>
          <p:nvPr/>
        </p:nvCxnSpPr>
        <p:spPr bwMode="auto">
          <a:xfrm>
            <a:off x="5161074" y="3155736"/>
            <a:ext cx="0" cy="320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>
            <a:stCxn id="20" idx="3"/>
            <a:endCxn id="21" idx="2"/>
          </p:cNvCxnSpPr>
          <p:nvPr/>
        </p:nvCxnSpPr>
        <p:spPr bwMode="auto">
          <a:xfrm flipV="1">
            <a:off x="4116867" y="3001582"/>
            <a:ext cx="896047" cy="72067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4618492" y="2112230"/>
                <a:ext cx="1085167" cy="414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492" y="2112230"/>
                <a:ext cx="1085167" cy="414542"/>
              </a:xfrm>
              <a:prstGeom prst="rect">
                <a:avLst/>
              </a:prstGeom>
              <a:blipFill rotWithShape="0">
                <a:blip r:embed="rId8"/>
                <a:stretch>
                  <a:fillRect b="-142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4873600" y="3476391"/>
                <a:ext cx="574948" cy="483411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3600" y="3476391"/>
                <a:ext cx="574948" cy="48341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66533" y="4451520"/>
                <a:ext cx="3988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3" y="4451520"/>
                <a:ext cx="398883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4" idx="2"/>
            <a:endCxn id="50" idx="0"/>
          </p:cNvCxnSpPr>
          <p:nvPr/>
        </p:nvCxnSpPr>
        <p:spPr bwMode="auto">
          <a:xfrm flipH="1">
            <a:off x="1165975" y="2525273"/>
            <a:ext cx="1" cy="19262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589679" y="2105070"/>
            <a:ext cx="5080267" cy="2740899"/>
            <a:chOff x="6589679" y="2105070"/>
            <a:chExt cx="5080267" cy="2740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 bwMode="auto">
                <a:xfrm>
                  <a:off x="6589679" y="2105070"/>
                  <a:ext cx="1085167" cy="41454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89679" y="2105070"/>
                  <a:ext cx="1085167" cy="41454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lowchart: Or 29"/>
            <p:cNvSpPr/>
            <p:nvPr/>
          </p:nvSpPr>
          <p:spPr bwMode="auto">
            <a:xfrm>
              <a:off x="8315783" y="2840267"/>
              <a:ext cx="296319" cy="30830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1" name="Straight Arrow Connector 30"/>
            <p:cNvCxnSpPr>
              <a:stCxn id="36" idx="2"/>
              <a:endCxn id="30" idx="0"/>
            </p:cNvCxnSpPr>
            <p:nvPr/>
          </p:nvCxnSpPr>
          <p:spPr bwMode="auto">
            <a:xfrm>
              <a:off x="8463943" y="2519612"/>
              <a:ext cx="0" cy="3206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30" idx="4"/>
              <a:endCxn id="37" idx="0"/>
            </p:cNvCxnSpPr>
            <p:nvPr/>
          </p:nvCxnSpPr>
          <p:spPr bwMode="auto">
            <a:xfrm>
              <a:off x="8463943" y="3148576"/>
              <a:ext cx="0" cy="3206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/>
            <p:cNvCxnSpPr>
              <a:stCxn id="29" idx="2"/>
              <a:endCxn id="30" idx="2"/>
            </p:cNvCxnSpPr>
            <p:nvPr/>
          </p:nvCxnSpPr>
          <p:spPr bwMode="auto">
            <a:xfrm rot="16200000" flipH="1">
              <a:off x="7486618" y="2165257"/>
              <a:ext cx="474810" cy="1183520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49" idx="2"/>
              <a:endCxn id="35" idx="0"/>
            </p:cNvCxnSpPr>
            <p:nvPr/>
          </p:nvCxnSpPr>
          <p:spPr bwMode="auto">
            <a:xfrm flipH="1">
              <a:off x="11127360" y="3954141"/>
              <a:ext cx="1" cy="4917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927918" y="4445859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7918" y="4445859"/>
                  <a:ext cx="398883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 bwMode="auto">
            <a:xfrm>
              <a:off x="7921359" y="2105070"/>
              <a:ext cx="1085167" cy="414542"/>
            </a:xfrm>
            <a:prstGeom prst="rect">
              <a:avLst/>
            </a:prstGeom>
            <a:solidFill>
              <a:srgbClr val="FFDFD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8176469" y="3469231"/>
                  <a:ext cx="574948" cy="483411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6469" y="3469231"/>
                  <a:ext cx="574948" cy="48341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lowchart: Or 37"/>
            <p:cNvSpPr/>
            <p:nvPr/>
          </p:nvSpPr>
          <p:spPr bwMode="auto">
            <a:xfrm>
              <a:off x="9647520" y="2845927"/>
              <a:ext cx="296319" cy="30830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9" name="Straight Arrow Connector 38"/>
            <p:cNvCxnSpPr>
              <a:stCxn id="42" idx="2"/>
              <a:endCxn id="38" idx="0"/>
            </p:cNvCxnSpPr>
            <p:nvPr/>
          </p:nvCxnSpPr>
          <p:spPr bwMode="auto">
            <a:xfrm flipH="1">
              <a:off x="9795680" y="2525272"/>
              <a:ext cx="1" cy="3206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38" idx="4"/>
              <a:endCxn id="43" idx="0"/>
            </p:cNvCxnSpPr>
            <p:nvPr/>
          </p:nvCxnSpPr>
          <p:spPr bwMode="auto">
            <a:xfrm>
              <a:off x="9795680" y="3154236"/>
              <a:ext cx="0" cy="3206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Elbow Connector 40"/>
            <p:cNvCxnSpPr>
              <a:stCxn id="37" idx="3"/>
              <a:endCxn id="38" idx="2"/>
            </p:cNvCxnSpPr>
            <p:nvPr/>
          </p:nvCxnSpPr>
          <p:spPr bwMode="auto">
            <a:xfrm flipV="1">
              <a:off x="8751417" y="3000082"/>
              <a:ext cx="896103" cy="71085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9253097" y="2110730"/>
                  <a:ext cx="1085167" cy="414542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53097" y="2110730"/>
                  <a:ext cx="1085167" cy="41454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429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 bwMode="auto">
                <a:xfrm>
                  <a:off x="9508206" y="3474891"/>
                  <a:ext cx="574948" cy="483411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508206" y="3474891"/>
                  <a:ext cx="574948" cy="48341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lowchart: Or 43"/>
            <p:cNvSpPr/>
            <p:nvPr/>
          </p:nvSpPr>
          <p:spPr bwMode="auto">
            <a:xfrm>
              <a:off x="10979201" y="2841766"/>
              <a:ext cx="296319" cy="30830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8" idx="2"/>
              <a:endCxn id="44" idx="0"/>
            </p:cNvCxnSpPr>
            <p:nvPr/>
          </p:nvCxnSpPr>
          <p:spPr bwMode="auto">
            <a:xfrm flipH="1">
              <a:off x="11127361" y="2521111"/>
              <a:ext cx="2" cy="3206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>
              <a:stCxn id="44" idx="4"/>
              <a:endCxn id="49" idx="0"/>
            </p:cNvCxnSpPr>
            <p:nvPr/>
          </p:nvCxnSpPr>
          <p:spPr bwMode="auto">
            <a:xfrm>
              <a:off x="11127361" y="3150075"/>
              <a:ext cx="0" cy="3206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43" idx="3"/>
              <a:endCxn id="44" idx="2"/>
            </p:cNvCxnSpPr>
            <p:nvPr/>
          </p:nvCxnSpPr>
          <p:spPr bwMode="auto">
            <a:xfrm flipV="1">
              <a:off x="10083154" y="2995921"/>
              <a:ext cx="896047" cy="72067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 bwMode="auto">
                <a:xfrm>
                  <a:off x="10584779" y="2106569"/>
                  <a:ext cx="1085167" cy="414542"/>
                </a:xfrm>
                <a:prstGeom prst="rect">
                  <a:avLst/>
                </a:prstGeom>
                <a:solidFill>
                  <a:srgbClr val="FFDF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84779" y="2106569"/>
                  <a:ext cx="1085167" cy="41454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 bwMode="auto">
                <a:xfrm>
                  <a:off x="10839887" y="3470730"/>
                  <a:ext cx="574948" cy="483411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39887" y="3470730"/>
                  <a:ext cx="574948" cy="48341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932820" y="4445859"/>
                  <a:ext cx="3988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820" y="4445859"/>
                  <a:ext cx="398883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/>
            <p:cNvCxnSpPr>
              <a:stCxn id="29" idx="2"/>
              <a:endCxn id="54" idx="0"/>
            </p:cNvCxnSpPr>
            <p:nvPr/>
          </p:nvCxnSpPr>
          <p:spPr bwMode="auto">
            <a:xfrm flipH="1">
              <a:off x="7132262" y="2519612"/>
              <a:ext cx="1" cy="19262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774830" y="2105070"/>
                  <a:ext cx="13472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pc="-15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pc="-15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000" b="0" i="1" spc="-15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b="0" i="1" spc="-150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pc="-150" smtClean="0">
                            <a:latin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2000" spc="-150" dirty="0" smtClean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830" y="2105070"/>
                  <a:ext cx="1347215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54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Allowing variable-length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 to support different-length messages </a:t>
                </a:r>
                <a:r>
                  <a:rPr lang="en-US" i="1" dirty="0" smtClean="0"/>
                  <a:t>simultaneously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 to MAC messages of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4⋅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23⋅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Could use different keys for each length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not practical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Want to support message not a multiple of the block length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Padding</a:t>
                </a:r>
                <a:r>
                  <a:rPr lang="en-US" dirty="0" smtClean="0"/>
                  <a:t> needed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1369621" y="4533089"/>
                <a:ext cx="142967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621" y="4533089"/>
                <a:ext cx="1429678" cy="4222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2911696" y="4533088"/>
                <a:ext cx="56573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696" y="4533088"/>
                <a:ext cx="565738" cy="4222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8323019" y="4533088"/>
                <a:ext cx="863940" cy="422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3019" y="4533088"/>
                <a:ext cx="863940" cy="4222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1369621" y="5453976"/>
                <a:ext cx="142967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9621" y="5453976"/>
                <a:ext cx="1429678" cy="4222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2911696" y="5453976"/>
                <a:ext cx="142967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1696" y="5453976"/>
                <a:ext cx="1429678" cy="4222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6220067" y="5453976"/>
                <a:ext cx="142967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0067" y="5453976"/>
                <a:ext cx="1429678" cy="4222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7757281" y="5453976"/>
                <a:ext cx="1429678" cy="4222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281" y="5453976"/>
                <a:ext cx="1429678" cy="4222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9294495" y="5453976"/>
                <a:ext cx="1429678" cy="422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100000000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495" y="5453976"/>
                <a:ext cx="1429678" cy="422225"/>
              </a:xfrm>
              <a:prstGeom prst="rect">
                <a:avLst/>
              </a:prstGeom>
              <a:blipFill rotWithShape="0">
                <a:blip r:embed="rId10"/>
                <a:stretch>
                  <a:fillRect l="-84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>
            <a:off x="4699678" y="4717915"/>
            <a:ext cx="121595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699678" y="5638799"/>
            <a:ext cx="121595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6215206" y="4533089"/>
                <a:ext cx="142967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5206" y="4533089"/>
                <a:ext cx="1429678" cy="4222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7757281" y="4533089"/>
                <a:ext cx="565738" cy="42222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281" y="4533089"/>
                <a:ext cx="565738" cy="4222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 for variable-length messages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339544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544" y="2026150"/>
                <a:ext cx="1408671" cy="477794"/>
              </a:xfrm>
              <a:prstGeom prst="rect">
                <a:avLst/>
              </a:prstGeom>
              <a:blipFill rotWithShape="0">
                <a:blip r:embed="rId3"/>
                <a:stretch>
                  <a:fillRect b="-1604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619631" y="363767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631" y="3637677"/>
                <a:ext cx="848499" cy="7084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346730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6730" y="2026150"/>
                <a:ext cx="1408671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3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6353919" y="2026150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919" y="2026150"/>
                <a:ext cx="1408671" cy="477794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8403964" y="2029825"/>
                <a:ext cx="1408671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3964" y="2029825"/>
                <a:ext cx="1408671" cy="477794"/>
              </a:xfrm>
              <a:prstGeom prst="rect">
                <a:avLst/>
              </a:prstGeom>
              <a:blipFill rotWithShape="0">
                <a:blip r:embed="rId7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3043880" y="2503944"/>
            <a:ext cx="1" cy="11337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4626817" y="363767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6817" y="3637677"/>
                <a:ext cx="848499" cy="7084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634001" y="363767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001" y="3637677"/>
                <a:ext cx="848499" cy="7084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684053" y="3573467"/>
                <a:ext cx="848499" cy="70845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4053" y="3573467"/>
                <a:ext cx="848499" cy="7084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/>
          <p:cNvSpPr/>
          <p:nvPr/>
        </p:nvSpPr>
        <p:spPr bwMode="auto">
          <a:xfrm rot="16200000">
            <a:off x="6947157" y="-941891"/>
            <a:ext cx="265051" cy="5465906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27083" y="1205994"/>
                <a:ext cx="7702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83" y="1205994"/>
                <a:ext cx="770240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owchart: Or 28"/>
          <p:cNvSpPr/>
          <p:nvPr/>
        </p:nvSpPr>
        <p:spPr bwMode="auto">
          <a:xfrm>
            <a:off x="4862552" y="2889025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6" idx="2"/>
            <a:endCxn id="29" idx="0"/>
          </p:cNvCxnSpPr>
          <p:nvPr/>
        </p:nvCxnSpPr>
        <p:spPr bwMode="auto">
          <a:xfrm>
            <a:off x="5051066" y="2503944"/>
            <a:ext cx="1" cy="385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4"/>
            <a:endCxn id="37" idx="0"/>
          </p:cNvCxnSpPr>
          <p:nvPr/>
        </p:nvCxnSpPr>
        <p:spPr bwMode="auto">
          <a:xfrm>
            <a:off x="5051067" y="3251491"/>
            <a:ext cx="0" cy="386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lowchart: Or 49"/>
          <p:cNvSpPr/>
          <p:nvPr/>
        </p:nvSpPr>
        <p:spPr bwMode="auto">
          <a:xfrm>
            <a:off x="6867559" y="2888423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53" name="Flowchart: Or 52"/>
          <p:cNvSpPr/>
          <p:nvPr/>
        </p:nvSpPr>
        <p:spPr bwMode="auto">
          <a:xfrm>
            <a:off x="8919787" y="2888423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7" idx="2"/>
            <a:endCxn id="50" idx="0"/>
          </p:cNvCxnSpPr>
          <p:nvPr/>
        </p:nvCxnSpPr>
        <p:spPr bwMode="auto">
          <a:xfrm flipH="1">
            <a:off x="7056074" y="2503944"/>
            <a:ext cx="2181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4"/>
            <a:endCxn id="39" idx="0"/>
          </p:cNvCxnSpPr>
          <p:nvPr/>
        </p:nvCxnSpPr>
        <p:spPr bwMode="auto">
          <a:xfrm>
            <a:off x="7056074" y="3250889"/>
            <a:ext cx="2177" cy="386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8" idx="2"/>
            <a:endCxn id="53" idx="0"/>
          </p:cNvCxnSpPr>
          <p:nvPr/>
        </p:nvCxnSpPr>
        <p:spPr bwMode="auto">
          <a:xfrm>
            <a:off x="9108300" y="2507619"/>
            <a:ext cx="2" cy="3808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53" idx="4"/>
            <a:endCxn id="41" idx="0"/>
          </p:cNvCxnSpPr>
          <p:nvPr/>
        </p:nvCxnSpPr>
        <p:spPr bwMode="auto">
          <a:xfrm>
            <a:off x="9108302" y="3250889"/>
            <a:ext cx="1" cy="3225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lbow Connector 67"/>
          <p:cNvCxnSpPr>
            <a:stCxn id="5" idx="3"/>
            <a:endCxn id="29" idx="2"/>
          </p:cNvCxnSpPr>
          <p:nvPr/>
        </p:nvCxnSpPr>
        <p:spPr bwMode="auto">
          <a:xfrm flipV="1">
            <a:off x="3468130" y="3070258"/>
            <a:ext cx="1394422" cy="921646"/>
          </a:xfrm>
          <a:prstGeom prst="bentConnector3">
            <a:avLst>
              <a:gd name="adj1" fmla="val 4398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lbow Connector 71"/>
          <p:cNvCxnSpPr>
            <a:stCxn id="37" idx="3"/>
            <a:endCxn id="50" idx="2"/>
          </p:cNvCxnSpPr>
          <p:nvPr/>
        </p:nvCxnSpPr>
        <p:spPr bwMode="auto">
          <a:xfrm flipV="1">
            <a:off x="5475316" y="3069656"/>
            <a:ext cx="1392243" cy="922248"/>
          </a:xfrm>
          <a:prstGeom prst="bentConnector3">
            <a:avLst>
              <a:gd name="adj1" fmla="val 4616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Elbow Connector 74"/>
          <p:cNvCxnSpPr>
            <a:stCxn id="39" idx="3"/>
            <a:endCxn id="53" idx="2"/>
          </p:cNvCxnSpPr>
          <p:nvPr/>
        </p:nvCxnSpPr>
        <p:spPr bwMode="auto">
          <a:xfrm flipV="1">
            <a:off x="7482500" y="3069656"/>
            <a:ext cx="1437287" cy="922248"/>
          </a:xfrm>
          <a:prstGeom prst="bentConnector3">
            <a:avLst>
              <a:gd name="adj1" fmla="val 4575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41" idx="2"/>
            <a:endCxn id="81" idx="0"/>
          </p:cNvCxnSpPr>
          <p:nvPr/>
        </p:nvCxnSpPr>
        <p:spPr bwMode="auto">
          <a:xfrm flipH="1">
            <a:off x="9108301" y="4281921"/>
            <a:ext cx="2" cy="5908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908859" y="4872791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59" y="4872791"/>
                <a:ext cx="398883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4133" y="6247428"/>
                <a:ext cx="10059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What if you append the length of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at the </a:t>
                </a:r>
                <a:r>
                  <a:rPr lang="en-US" sz="2000" i="1" dirty="0" smtClean="0"/>
                  <a:t>end</a:t>
                </a:r>
                <a:r>
                  <a:rPr lang="en-US" sz="2000" dirty="0" smtClean="0"/>
                  <a:t> rather than at the beginning?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133" y="6247428"/>
                <a:ext cx="10059572" cy="400110"/>
              </a:xfrm>
              <a:prstGeom prst="rect">
                <a:avLst/>
              </a:prstGeom>
              <a:blipFill>
                <a:blip r:embed="rId13"/>
                <a:stretch>
                  <a:fillRect l="-60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4"/>
              <p:cNvSpPr txBox="1">
                <a:spLocks/>
              </p:cNvSpPr>
              <p:nvPr/>
            </p:nvSpPr>
            <p:spPr bwMode="auto">
              <a:xfrm>
                <a:off x="1182991" y="5334456"/>
                <a:ext cx="9531773" cy="77149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 smtClean="0"/>
              </a:p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secure PRP then length-prepended CBC-MAC</a:t>
                </a:r>
                <a:r>
                  <a:rPr lang="en-US" b="1" dirty="0" smtClean="0"/>
                  <a:t> </a:t>
                </a:r>
                <a:r>
                  <a:rPr lang="nb-NO" b="0" dirty="0" smtClean="0"/>
                  <a:t>is UF-CMA </a:t>
                </a:r>
                <a:r>
                  <a:rPr lang="nb-NO" b="0" dirty="0" err="1" smtClean="0"/>
                  <a:t>secure</a:t>
                </a:r>
                <a:endParaRPr lang="nb-NO" b="0" dirty="0" smtClean="0"/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:r>
                  <a:rPr lang="nb-NO" b="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991" y="5334456"/>
                <a:ext cx="9531773" cy="77149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6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blipFill rotWithShape="0">
                <a:blip r:embed="rId4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605778" y="2496662"/>
            <a:ext cx="1" cy="112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/>
          <p:nvPr/>
        </p:nvSpPr>
        <p:spPr bwMode="auto">
          <a:xfrm>
            <a:off x="3079190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65" idx="2"/>
            <a:endCxn id="29" idx="0"/>
          </p:cNvCxnSpPr>
          <p:nvPr/>
        </p:nvCxnSpPr>
        <p:spPr bwMode="auto">
          <a:xfrm>
            <a:off x="3265350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4"/>
            <a:endCxn id="69" idx="0"/>
          </p:cNvCxnSpPr>
          <p:nvPr/>
        </p:nvCxnSpPr>
        <p:spPr bwMode="auto">
          <a:xfrm flipH="1">
            <a:off x="3264153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lowchart: Or 49"/>
          <p:cNvSpPr/>
          <p:nvPr/>
        </p:nvSpPr>
        <p:spPr bwMode="auto">
          <a:xfrm>
            <a:off x="4735929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66" idx="2"/>
            <a:endCxn id="50" idx="0"/>
          </p:cNvCxnSpPr>
          <p:nvPr/>
        </p:nvCxnSpPr>
        <p:spPr bwMode="auto">
          <a:xfrm>
            <a:off x="4922089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4"/>
            <a:endCxn id="73" idx="0"/>
          </p:cNvCxnSpPr>
          <p:nvPr/>
        </p:nvCxnSpPr>
        <p:spPr bwMode="auto">
          <a:xfrm flipH="1">
            <a:off x="4920892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lbow Connector 67"/>
          <p:cNvCxnSpPr>
            <a:stCxn id="5" idx="3"/>
            <a:endCxn id="29" idx="2"/>
          </p:cNvCxnSpPr>
          <p:nvPr/>
        </p:nvCxnSpPr>
        <p:spPr bwMode="auto">
          <a:xfrm flipV="1">
            <a:off x="1924738" y="3062374"/>
            <a:ext cx="1154452" cy="8526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lbow Connector 71"/>
          <p:cNvCxnSpPr>
            <a:stCxn id="69" idx="3"/>
            <a:endCxn id="50" idx="2"/>
          </p:cNvCxnSpPr>
          <p:nvPr/>
        </p:nvCxnSpPr>
        <p:spPr bwMode="auto">
          <a:xfrm flipV="1">
            <a:off x="3583112" y="3062374"/>
            <a:ext cx="1152817" cy="8519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73" idx="2"/>
            <a:endCxn id="38" idx="0"/>
          </p:cNvCxnSpPr>
          <p:nvPr/>
        </p:nvCxnSpPr>
        <p:spPr bwMode="auto">
          <a:xfrm>
            <a:off x="4920892" y="4204678"/>
            <a:ext cx="0" cy="5152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blipFill rotWithShape="0">
                <a:blip r:embed="rId7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blipFill rotWithShape="0">
                <a:blip r:embed="rId8"/>
                <a:stretch>
                  <a:fillRect l="-27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13925"/>
                  </p:ext>
                </p:extLst>
              </p:nvPr>
            </p:nvGraphicFramePr>
            <p:xfrm>
              <a:off x="1002155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pad</m:t>
                                </m:r>
                              </m:oMath>
                            </m:oMathPara>
                          </a14:m>
                          <a:endParaRPr lang="en-US" sz="2400" b="0" i="0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13925"/>
                  </p:ext>
                </p:extLst>
              </p:nvPr>
            </p:nvGraphicFramePr>
            <p:xfrm>
              <a:off x="1002155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/>
                    <a:gridCol w="695649"/>
                  </a:tblGrid>
                  <a:tr h="477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9"/>
                          <a:stretch>
                            <a:fillRect l="-1149" t="-1266" r="-135632" b="-17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9"/>
                          <a:stretch>
                            <a:fillRect l="-76522" t="-1266" r="-2609" b="-177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4601932" y="4719959"/>
                <a:ext cx="637919" cy="580781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1932" y="4719959"/>
                <a:ext cx="637919" cy="580781"/>
              </a:xfrm>
              <a:prstGeom prst="rect">
                <a:avLst/>
              </a:prstGeom>
              <a:blipFill rotWithShape="0">
                <a:blip r:embed="rId10"/>
                <a:stretch>
                  <a:fillRect l="-27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8" idx="2"/>
            <a:endCxn id="43" idx="0"/>
          </p:cNvCxnSpPr>
          <p:nvPr/>
        </p:nvCxnSpPr>
        <p:spPr bwMode="auto">
          <a:xfrm flipH="1">
            <a:off x="4920891" y="5300740"/>
            <a:ext cx="1" cy="5414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21449" y="5842224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49" y="5842224"/>
                <a:ext cx="398883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703365" y="2018868"/>
            <a:ext cx="4244998" cy="4285020"/>
            <a:chOff x="6703365" y="2018868"/>
            <a:chExt cx="4244998" cy="4285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 bwMode="auto">
                <a:xfrm>
                  <a:off x="6703365" y="2018868"/>
                  <a:ext cx="1222806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03365" y="2018868"/>
                  <a:ext cx="1222806" cy="47779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 bwMode="auto">
                <a:xfrm>
                  <a:off x="6995331" y="3624672"/>
                  <a:ext cx="637919" cy="580781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5331" y="3624672"/>
                  <a:ext cx="637919" cy="58078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8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flipH="1">
              <a:off x="7314291" y="2496662"/>
              <a:ext cx="477" cy="11280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Flowchart: Or 82"/>
            <p:cNvSpPr/>
            <p:nvPr/>
          </p:nvSpPr>
          <p:spPr bwMode="auto">
            <a:xfrm>
              <a:off x="8787702" y="2881141"/>
              <a:ext cx="377030" cy="3624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93" idx="2"/>
              <a:endCxn id="83" idx="0"/>
            </p:cNvCxnSpPr>
            <p:nvPr/>
          </p:nvCxnSpPr>
          <p:spPr bwMode="auto">
            <a:xfrm>
              <a:off x="8973862" y="2496662"/>
              <a:ext cx="2355" cy="3844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83" idx="4"/>
              <a:endCxn id="95" idx="0"/>
            </p:cNvCxnSpPr>
            <p:nvPr/>
          </p:nvCxnSpPr>
          <p:spPr bwMode="auto">
            <a:xfrm flipH="1">
              <a:off x="8972665" y="3243607"/>
              <a:ext cx="3552" cy="3802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Flowchart: Or 85"/>
            <p:cNvSpPr/>
            <p:nvPr/>
          </p:nvSpPr>
          <p:spPr bwMode="auto">
            <a:xfrm>
              <a:off x="10444441" y="2881141"/>
              <a:ext cx="377030" cy="3624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108" idx="2"/>
              <a:endCxn id="86" idx="0"/>
            </p:cNvCxnSpPr>
            <p:nvPr/>
          </p:nvCxnSpPr>
          <p:spPr bwMode="auto">
            <a:xfrm flipH="1">
              <a:off x="10632956" y="2496662"/>
              <a:ext cx="1177" cy="3844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stCxn id="86" idx="4"/>
              <a:endCxn id="96" idx="0"/>
            </p:cNvCxnSpPr>
            <p:nvPr/>
          </p:nvCxnSpPr>
          <p:spPr bwMode="auto">
            <a:xfrm flipH="1">
              <a:off x="10629404" y="3243607"/>
              <a:ext cx="3552" cy="3802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Elbow Connector 88"/>
            <p:cNvCxnSpPr>
              <a:stCxn id="80" idx="3"/>
              <a:endCxn id="83" idx="2"/>
            </p:cNvCxnSpPr>
            <p:nvPr/>
          </p:nvCxnSpPr>
          <p:spPr bwMode="auto">
            <a:xfrm flipV="1">
              <a:off x="7633250" y="3062374"/>
              <a:ext cx="1154452" cy="85268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Elbow Connector 89"/>
            <p:cNvCxnSpPr>
              <a:stCxn id="95" idx="3"/>
              <a:endCxn id="86" idx="2"/>
            </p:cNvCxnSpPr>
            <p:nvPr/>
          </p:nvCxnSpPr>
          <p:spPr bwMode="auto">
            <a:xfrm flipV="1">
              <a:off x="9291624" y="3062374"/>
              <a:ext cx="1152817" cy="8519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96" idx="2"/>
              <a:endCxn id="45" idx="0"/>
            </p:cNvCxnSpPr>
            <p:nvPr/>
          </p:nvCxnSpPr>
          <p:spPr bwMode="auto">
            <a:xfrm flipH="1">
              <a:off x="10629403" y="4204678"/>
              <a:ext cx="1" cy="5103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 bwMode="auto">
                <a:xfrm>
                  <a:off x="8362459" y="2018868"/>
                  <a:ext cx="1222806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62459" y="2018868"/>
                  <a:ext cx="1222806" cy="47779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8653705" y="3623897"/>
                  <a:ext cx="637919" cy="580781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53705" y="3623897"/>
                  <a:ext cx="637919" cy="58078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8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 bwMode="auto">
                <a:xfrm>
                  <a:off x="10310444" y="3623897"/>
                  <a:ext cx="637919" cy="580781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310444" y="3623897"/>
                  <a:ext cx="637919" cy="58078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85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 bwMode="auto">
                <a:xfrm>
                  <a:off x="10310443" y="4715053"/>
                  <a:ext cx="637919" cy="580781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310443" y="4715053"/>
                  <a:ext cx="637919" cy="58078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85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0429960" y="5842223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9960" y="5842223"/>
                  <a:ext cx="398883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45" idx="2"/>
              <a:endCxn id="49" idx="0"/>
            </p:cNvCxnSpPr>
            <p:nvPr/>
          </p:nvCxnSpPr>
          <p:spPr bwMode="auto">
            <a:xfrm flipH="1">
              <a:off x="10629402" y="5295834"/>
              <a:ext cx="1" cy="54638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7031" y="5872013"/>
                <a:ext cx="1560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31" y="5872013"/>
                <a:ext cx="156029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5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blipFill rotWithShape="0">
                <a:blip r:embed="rId4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605778" y="2496662"/>
            <a:ext cx="1" cy="112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/>
          <p:nvPr/>
        </p:nvSpPr>
        <p:spPr bwMode="auto">
          <a:xfrm>
            <a:off x="3079190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65" idx="2"/>
            <a:endCxn id="29" idx="0"/>
          </p:cNvCxnSpPr>
          <p:nvPr/>
        </p:nvCxnSpPr>
        <p:spPr bwMode="auto">
          <a:xfrm>
            <a:off x="3265350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4"/>
            <a:endCxn id="69" idx="0"/>
          </p:cNvCxnSpPr>
          <p:nvPr/>
        </p:nvCxnSpPr>
        <p:spPr bwMode="auto">
          <a:xfrm flipH="1">
            <a:off x="3264153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lowchart: Or 49"/>
          <p:cNvSpPr/>
          <p:nvPr/>
        </p:nvSpPr>
        <p:spPr bwMode="auto">
          <a:xfrm>
            <a:off x="4735929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66" idx="2"/>
            <a:endCxn id="50" idx="0"/>
          </p:cNvCxnSpPr>
          <p:nvPr/>
        </p:nvCxnSpPr>
        <p:spPr bwMode="auto">
          <a:xfrm>
            <a:off x="4922089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4"/>
            <a:endCxn id="73" idx="0"/>
          </p:cNvCxnSpPr>
          <p:nvPr/>
        </p:nvCxnSpPr>
        <p:spPr bwMode="auto">
          <a:xfrm flipH="1">
            <a:off x="4920892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lbow Connector 67"/>
          <p:cNvCxnSpPr>
            <a:stCxn id="5" idx="3"/>
            <a:endCxn id="29" idx="2"/>
          </p:cNvCxnSpPr>
          <p:nvPr/>
        </p:nvCxnSpPr>
        <p:spPr bwMode="auto">
          <a:xfrm flipV="1">
            <a:off x="1924738" y="3062374"/>
            <a:ext cx="1154452" cy="8526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lbow Connector 71"/>
          <p:cNvCxnSpPr>
            <a:stCxn id="69" idx="3"/>
            <a:endCxn id="50" idx="2"/>
          </p:cNvCxnSpPr>
          <p:nvPr/>
        </p:nvCxnSpPr>
        <p:spPr bwMode="auto">
          <a:xfrm flipV="1">
            <a:off x="3583112" y="3062374"/>
            <a:ext cx="1152817" cy="8519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73" idx="2"/>
            <a:endCxn id="81" idx="0"/>
          </p:cNvCxnSpPr>
          <p:nvPr/>
        </p:nvCxnSpPr>
        <p:spPr bwMode="auto">
          <a:xfrm flipH="1">
            <a:off x="4920891" y="4204678"/>
            <a:ext cx="1" cy="5152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721449" y="4719959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49" y="4719959"/>
                <a:ext cx="39888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blipFill rotWithShape="0">
                <a:blip r:embed="rId8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solidFill>
                <a:srgbClr val="FFF1E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blipFill rotWithShape="0">
                <a:blip r:embed="rId9"/>
                <a:stretch>
                  <a:fillRect l="-27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/>
          <p:cNvGrpSpPr/>
          <p:nvPr/>
        </p:nvGrpSpPr>
        <p:grpSpPr>
          <a:xfrm>
            <a:off x="6703365" y="2018868"/>
            <a:ext cx="4244998" cy="3162756"/>
            <a:chOff x="6703365" y="2018868"/>
            <a:chExt cx="4244998" cy="3162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 bwMode="auto">
                <a:xfrm>
                  <a:off x="6703365" y="2018868"/>
                  <a:ext cx="1222806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03365" y="2018868"/>
                  <a:ext cx="1222806" cy="47779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 bwMode="auto">
                <a:xfrm>
                  <a:off x="6995331" y="3624672"/>
                  <a:ext cx="637919" cy="580781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5331" y="3624672"/>
                  <a:ext cx="637919" cy="58078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8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flipH="1">
              <a:off x="7314291" y="2496662"/>
              <a:ext cx="477" cy="11280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Flowchart: Or 82"/>
            <p:cNvSpPr/>
            <p:nvPr/>
          </p:nvSpPr>
          <p:spPr bwMode="auto">
            <a:xfrm>
              <a:off x="8787702" y="2881141"/>
              <a:ext cx="377030" cy="3624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93" idx="2"/>
              <a:endCxn id="83" idx="0"/>
            </p:cNvCxnSpPr>
            <p:nvPr/>
          </p:nvCxnSpPr>
          <p:spPr bwMode="auto">
            <a:xfrm>
              <a:off x="8973862" y="2496662"/>
              <a:ext cx="2355" cy="3844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>
              <a:stCxn id="83" idx="4"/>
              <a:endCxn id="95" idx="0"/>
            </p:cNvCxnSpPr>
            <p:nvPr/>
          </p:nvCxnSpPr>
          <p:spPr bwMode="auto">
            <a:xfrm flipH="1">
              <a:off x="8972665" y="3243607"/>
              <a:ext cx="3552" cy="3802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Flowchart: Or 85"/>
            <p:cNvSpPr/>
            <p:nvPr/>
          </p:nvSpPr>
          <p:spPr bwMode="auto">
            <a:xfrm>
              <a:off x="10444441" y="2881141"/>
              <a:ext cx="377030" cy="36246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87" name="Straight Arrow Connector 86"/>
            <p:cNvCxnSpPr>
              <a:stCxn id="108" idx="2"/>
              <a:endCxn id="86" idx="0"/>
            </p:cNvCxnSpPr>
            <p:nvPr/>
          </p:nvCxnSpPr>
          <p:spPr bwMode="auto">
            <a:xfrm flipH="1">
              <a:off x="10632956" y="2496662"/>
              <a:ext cx="1997" cy="3844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>
              <a:stCxn id="86" idx="4"/>
              <a:endCxn id="96" idx="0"/>
            </p:cNvCxnSpPr>
            <p:nvPr/>
          </p:nvCxnSpPr>
          <p:spPr bwMode="auto">
            <a:xfrm flipH="1">
              <a:off x="10629404" y="3243607"/>
              <a:ext cx="3552" cy="3802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Elbow Connector 88"/>
            <p:cNvCxnSpPr>
              <a:stCxn id="80" idx="3"/>
              <a:endCxn id="83" idx="2"/>
            </p:cNvCxnSpPr>
            <p:nvPr/>
          </p:nvCxnSpPr>
          <p:spPr bwMode="auto">
            <a:xfrm flipV="1">
              <a:off x="7633250" y="3062374"/>
              <a:ext cx="1154452" cy="85268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Elbow Connector 89"/>
            <p:cNvCxnSpPr>
              <a:stCxn id="95" idx="3"/>
              <a:endCxn id="86" idx="2"/>
            </p:cNvCxnSpPr>
            <p:nvPr/>
          </p:nvCxnSpPr>
          <p:spPr bwMode="auto">
            <a:xfrm flipV="1">
              <a:off x="9291624" y="3062374"/>
              <a:ext cx="1152817" cy="85191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96" idx="2"/>
              <a:endCxn id="92" idx="0"/>
            </p:cNvCxnSpPr>
            <p:nvPr/>
          </p:nvCxnSpPr>
          <p:spPr bwMode="auto">
            <a:xfrm flipH="1">
              <a:off x="10629403" y="4204678"/>
              <a:ext cx="1" cy="5152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0429961" y="4719959"/>
                  <a:ext cx="39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9961" y="4719959"/>
                  <a:ext cx="398883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 bwMode="auto">
                <a:xfrm>
                  <a:off x="8362459" y="2018868"/>
                  <a:ext cx="1222806" cy="47779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62459" y="2018868"/>
                  <a:ext cx="1222806" cy="47779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 bwMode="auto">
                <a:xfrm>
                  <a:off x="8653705" y="3623897"/>
                  <a:ext cx="637919" cy="580781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53705" y="3623897"/>
                  <a:ext cx="637919" cy="58078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8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 bwMode="auto">
                <a:xfrm>
                  <a:off x="10310444" y="3623897"/>
                  <a:ext cx="637919" cy="580781"/>
                </a:xfrm>
                <a:prstGeom prst="rect">
                  <a:avLst/>
                </a:prstGeom>
                <a:solidFill>
                  <a:srgbClr val="E0F7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310444" y="3623897"/>
                  <a:ext cx="637919" cy="58078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852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281442"/>
                  </p:ext>
                </p:extLst>
              </p:nvPr>
            </p:nvGraphicFramePr>
            <p:xfrm>
              <a:off x="1002237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pad</m:t>
                                </m:r>
                              </m:oMath>
                            </m:oMathPara>
                          </a14:m>
                          <a:endParaRPr lang="en-US" sz="2400" b="0" i="0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281442"/>
                  </p:ext>
                </p:extLst>
              </p:nvPr>
            </p:nvGraphicFramePr>
            <p:xfrm>
              <a:off x="1002237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/>
                    <a:gridCol w="695649"/>
                  </a:tblGrid>
                  <a:tr h="477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6"/>
                          <a:stretch>
                            <a:fillRect l="-1149" t="-1266" r="-134483" b="-17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6"/>
                          <a:stretch>
                            <a:fillRect l="-76522" t="-1266" r="-1739" b="-177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37031" y="5872013"/>
                <a:ext cx="1560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31" y="5872013"/>
                <a:ext cx="1560299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7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8353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blipFill rotWithShape="0">
                <a:blip r:embed="rId4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605778" y="2496662"/>
            <a:ext cx="1" cy="112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/>
          <p:nvPr/>
        </p:nvSpPr>
        <p:spPr bwMode="auto">
          <a:xfrm>
            <a:off x="3079190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65" idx="2"/>
            <a:endCxn id="29" idx="0"/>
          </p:cNvCxnSpPr>
          <p:nvPr/>
        </p:nvCxnSpPr>
        <p:spPr bwMode="auto">
          <a:xfrm>
            <a:off x="3265350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4"/>
            <a:endCxn id="69" idx="0"/>
          </p:cNvCxnSpPr>
          <p:nvPr/>
        </p:nvCxnSpPr>
        <p:spPr bwMode="auto">
          <a:xfrm flipH="1">
            <a:off x="3264153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lowchart: Or 49"/>
          <p:cNvSpPr/>
          <p:nvPr/>
        </p:nvSpPr>
        <p:spPr bwMode="auto">
          <a:xfrm>
            <a:off x="4735929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66" idx="2"/>
            <a:endCxn id="50" idx="0"/>
          </p:cNvCxnSpPr>
          <p:nvPr/>
        </p:nvCxnSpPr>
        <p:spPr bwMode="auto">
          <a:xfrm>
            <a:off x="4922089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4"/>
            <a:endCxn id="73" idx="0"/>
          </p:cNvCxnSpPr>
          <p:nvPr/>
        </p:nvCxnSpPr>
        <p:spPr bwMode="auto">
          <a:xfrm flipH="1">
            <a:off x="4920892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lbow Connector 67"/>
          <p:cNvCxnSpPr>
            <a:stCxn id="5" idx="3"/>
            <a:endCxn id="29" idx="2"/>
          </p:cNvCxnSpPr>
          <p:nvPr/>
        </p:nvCxnSpPr>
        <p:spPr bwMode="auto">
          <a:xfrm flipV="1">
            <a:off x="1924738" y="3062374"/>
            <a:ext cx="1154452" cy="8526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lbow Connector 71"/>
          <p:cNvCxnSpPr>
            <a:stCxn id="69" idx="3"/>
            <a:endCxn id="50" idx="2"/>
          </p:cNvCxnSpPr>
          <p:nvPr/>
        </p:nvCxnSpPr>
        <p:spPr bwMode="auto">
          <a:xfrm flipV="1">
            <a:off x="3583112" y="3062374"/>
            <a:ext cx="1152817" cy="8519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73" idx="2"/>
            <a:endCxn id="81" idx="0"/>
          </p:cNvCxnSpPr>
          <p:nvPr/>
        </p:nvCxnSpPr>
        <p:spPr bwMode="auto">
          <a:xfrm flipH="1">
            <a:off x="4920891" y="4204678"/>
            <a:ext cx="1" cy="5152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721449" y="4719959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49" y="4719959"/>
                <a:ext cx="39888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blipFill rotWithShape="0">
                <a:blip r:embed="rId8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blipFill rotWithShape="0">
                <a:blip r:embed="rId9"/>
                <a:stretch>
                  <a:fillRect l="-27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 bwMode="auto">
              <a:xfrm>
                <a:off x="6703365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3365" y="2018868"/>
                <a:ext cx="1222806" cy="4777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 bwMode="auto">
              <a:xfrm>
                <a:off x="6995331" y="3624672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331" y="3624672"/>
                <a:ext cx="637919" cy="580781"/>
              </a:xfrm>
              <a:prstGeom prst="rect">
                <a:avLst/>
              </a:prstGeom>
              <a:blipFill rotWithShape="0">
                <a:blip r:embed="rId11"/>
                <a:stretch>
                  <a:fillRect l="-2804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9" idx="2"/>
            <a:endCxn id="80" idx="0"/>
          </p:cNvCxnSpPr>
          <p:nvPr/>
        </p:nvCxnSpPr>
        <p:spPr bwMode="auto">
          <a:xfrm flipH="1">
            <a:off x="7314291" y="2496662"/>
            <a:ext cx="477" cy="112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Flowchart: Or 82"/>
          <p:cNvSpPr/>
          <p:nvPr/>
        </p:nvSpPr>
        <p:spPr bwMode="auto">
          <a:xfrm>
            <a:off x="8787702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4" name="Straight Arrow Connector 83"/>
          <p:cNvCxnSpPr>
            <a:stCxn id="93" idx="2"/>
            <a:endCxn id="83" idx="0"/>
          </p:cNvCxnSpPr>
          <p:nvPr/>
        </p:nvCxnSpPr>
        <p:spPr bwMode="auto">
          <a:xfrm>
            <a:off x="8973862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83" idx="4"/>
            <a:endCxn id="95" idx="0"/>
          </p:cNvCxnSpPr>
          <p:nvPr/>
        </p:nvCxnSpPr>
        <p:spPr bwMode="auto">
          <a:xfrm flipH="1">
            <a:off x="8972665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lowchart: Or 85"/>
          <p:cNvSpPr/>
          <p:nvPr/>
        </p:nvSpPr>
        <p:spPr bwMode="auto">
          <a:xfrm>
            <a:off x="10444441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7" name="Straight Arrow Connector 86"/>
          <p:cNvCxnSpPr>
            <a:stCxn id="108" idx="2"/>
            <a:endCxn id="86" idx="0"/>
          </p:cNvCxnSpPr>
          <p:nvPr/>
        </p:nvCxnSpPr>
        <p:spPr bwMode="auto">
          <a:xfrm flipH="1">
            <a:off x="10632956" y="2496662"/>
            <a:ext cx="1177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86" idx="4"/>
            <a:endCxn id="96" idx="0"/>
          </p:cNvCxnSpPr>
          <p:nvPr/>
        </p:nvCxnSpPr>
        <p:spPr bwMode="auto">
          <a:xfrm flipH="1">
            <a:off x="10629404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Elbow Connector 88"/>
          <p:cNvCxnSpPr>
            <a:stCxn id="80" idx="3"/>
            <a:endCxn id="83" idx="2"/>
          </p:cNvCxnSpPr>
          <p:nvPr/>
        </p:nvCxnSpPr>
        <p:spPr bwMode="auto">
          <a:xfrm flipV="1">
            <a:off x="7633250" y="3062374"/>
            <a:ext cx="1154452" cy="8526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Elbow Connector 89"/>
          <p:cNvCxnSpPr>
            <a:stCxn id="95" idx="3"/>
            <a:endCxn id="86" idx="2"/>
          </p:cNvCxnSpPr>
          <p:nvPr/>
        </p:nvCxnSpPr>
        <p:spPr bwMode="auto">
          <a:xfrm flipV="1">
            <a:off x="9291624" y="3062374"/>
            <a:ext cx="1152817" cy="8519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stCxn id="96" idx="2"/>
            <a:endCxn id="92" idx="0"/>
          </p:cNvCxnSpPr>
          <p:nvPr/>
        </p:nvCxnSpPr>
        <p:spPr bwMode="auto">
          <a:xfrm flipH="1">
            <a:off x="10629403" y="4204678"/>
            <a:ext cx="1" cy="5152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0429961" y="4719959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961" y="4719959"/>
                <a:ext cx="398883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 bwMode="auto">
              <a:xfrm>
                <a:off x="8362459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2459" y="2018868"/>
                <a:ext cx="1222806" cy="47779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 bwMode="auto">
              <a:xfrm>
                <a:off x="8653705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3705" y="3623897"/>
                <a:ext cx="637919" cy="580781"/>
              </a:xfrm>
              <a:prstGeom prst="rect">
                <a:avLst/>
              </a:prstGeom>
              <a:blipFill rotWithShape="0">
                <a:blip r:embed="rId14"/>
                <a:stretch>
                  <a:fillRect l="-2804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10310444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0444" y="3623897"/>
                <a:ext cx="637919" cy="580781"/>
              </a:xfrm>
              <a:prstGeom prst="rect">
                <a:avLst/>
              </a:prstGeom>
              <a:blipFill rotWithShape="0">
                <a:blip r:embed="rId15"/>
                <a:stretch>
                  <a:fillRect l="-1852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657715"/>
                  </p:ext>
                </p:extLst>
              </p:nvPr>
            </p:nvGraphicFramePr>
            <p:xfrm>
              <a:off x="1002155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pad</m:t>
                                </m:r>
                              </m:oMath>
                            </m:oMathPara>
                          </a14:m>
                          <a:endParaRPr lang="en-US" sz="2400" b="0" i="0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4657715"/>
                  </p:ext>
                </p:extLst>
              </p:nvPr>
            </p:nvGraphicFramePr>
            <p:xfrm>
              <a:off x="1002155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/>
                    <a:gridCol w="695649"/>
                  </a:tblGrid>
                  <a:tr h="477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6"/>
                          <a:stretch>
                            <a:fillRect l="-1149" t="-1266" r="-135632" b="-17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6"/>
                          <a:stretch>
                            <a:fillRect l="-76522" t="-1266" r="-2609" b="-177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9" name="Straight Arrow Connector 38"/>
          <p:cNvCxnSpPr>
            <a:stCxn id="42" idx="1"/>
            <a:endCxn id="86" idx="6"/>
          </p:cNvCxnSpPr>
          <p:nvPr/>
        </p:nvCxnSpPr>
        <p:spPr bwMode="auto">
          <a:xfrm flipH="1">
            <a:off x="10821471" y="3060667"/>
            <a:ext cx="372361" cy="17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193832" y="2829834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832" y="2829834"/>
                <a:ext cx="398883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3030" r="-1969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53372" y="2829833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72" y="2829833"/>
                <a:ext cx="398883" cy="461665"/>
              </a:xfrm>
              <a:prstGeom prst="rect">
                <a:avLst/>
              </a:prstGeom>
              <a:blipFill rotWithShape="0">
                <a:blip r:embed="rId18"/>
                <a:stretch>
                  <a:fillRect l="-4615" r="-2153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47" idx="1"/>
            <a:endCxn id="50" idx="6"/>
          </p:cNvCxnSpPr>
          <p:nvPr/>
        </p:nvCxnSpPr>
        <p:spPr bwMode="auto">
          <a:xfrm flipH="1">
            <a:off x="5112959" y="3060666"/>
            <a:ext cx="440413" cy="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37031" y="5872013"/>
                <a:ext cx="15602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31" y="5872013"/>
                <a:ext cx="156029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7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a.k.a. One-key MAC (OMAC)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375" y="2018868"/>
                <a:ext cx="1222806" cy="4777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819" y="3624672"/>
                <a:ext cx="637919" cy="5807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 bwMode="auto">
          <a:xfrm>
            <a:off x="1605778" y="2496662"/>
            <a:ext cx="1" cy="112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Or 28"/>
          <p:cNvSpPr/>
          <p:nvPr/>
        </p:nvSpPr>
        <p:spPr bwMode="auto">
          <a:xfrm>
            <a:off x="3079190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65" idx="2"/>
            <a:endCxn id="29" idx="0"/>
          </p:cNvCxnSpPr>
          <p:nvPr/>
        </p:nvCxnSpPr>
        <p:spPr bwMode="auto">
          <a:xfrm>
            <a:off x="3265350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29" idx="4"/>
            <a:endCxn id="69" idx="0"/>
          </p:cNvCxnSpPr>
          <p:nvPr/>
        </p:nvCxnSpPr>
        <p:spPr bwMode="auto">
          <a:xfrm flipH="1">
            <a:off x="3264153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lowchart: Or 49"/>
          <p:cNvSpPr/>
          <p:nvPr/>
        </p:nvSpPr>
        <p:spPr bwMode="auto">
          <a:xfrm>
            <a:off x="4735929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66" idx="2"/>
            <a:endCxn id="50" idx="0"/>
          </p:cNvCxnSpPr>
          <p:nvPr/>
        </p:nvCxnSpPr>
        <p:spPr bwMode="auto">
          <a:xfrm>
            <a:off x="4922089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4"/>
            <a:endCxn id="73" idx="0"/>
          </p:cNvCxnSpPr>
          <p:nvPr/>
        </p:nvCxnSpPr>
        <p:spPr bwMode="auto">
          <a:xfrm flipH="1">
            <a:off x="4920892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Elbow Connector 67"/>
          <p:cNvCxnSpPr>
            <a:stCxn id="5" idx="3"/>
            <a:endCxn id="29" idx="2"/>
          </p:cNvCxnSpPr>
          <p:nvPr/>
        </p:nvCxnSpPr>
        <p:spPr bwMode="auto">
          <a:xfrm flipV="1">
            <a:off x="1924738" y="3062374"/>
            <a:ext cx="1154452" cy="8526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Elbow Connector 71"/>
          <p:cNvCxnSpPr>
            <a:stCxn id="69" idx="3"/>
            <a:endCxn id="50" idx="2"/>
          </p:cNvCxnSpPr>
          <p:nvPr/>
        </p:nvCxnSpPr>
        <p:spPr bwMode="auto">
          <a:xfrm flipV="1">
            <a:off x="3583112" y="3062374"/>
            <a:ext cx="1152817" cy="8519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73" idx="2"/>
            <a:endCxn id="81" idx="0"/>
          </p:cNvCxnSpPr>
          <p:nvPr/>
        </p:nvCxnSpPr>
        <p:spPr bwMode="auto">
          <a:xfrm flipH="1">
            <a:off x="4920891" y="4204678"/>
            <a:ext cx="1" cy="5152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721449" y="4719959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449" y="4719959"/>
                <a:ext cx="39888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3947" y="2018868"/>
                <a:ext cx="1222806" cy="4777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686" y="2018868"/>
                <a:ext cx="1222806" cy="4777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5193" y="3623897"/>
                <a:ext cx="637919" cy="5807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1932" y="3623897"/>
                <a:ext cx="637919" cy="5807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 bwMode="auto">
              <a:xfrm>
                <a:off x="6703365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3365" y="2018868"/>
                <a:ext cx="1222806" cy="4777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 bwMode="auto">
              <a:xfrm>
                <a:off x="6995331" y="3624672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331" y="3624672"/>
                <a:ext cx="637919" cy="58078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9" idx="2"/>
            <a:endCxn id="80" idx="0"/>
          </p:cNvCxnSpPr>
          <p:nvPr/>
        </p:nvCxnSpPr>
        <p:spPr bwMode="auto">
          <a:xfrm flipH="1">
            <a:off x="7314291" y="2496662"/>
            <a:ext cx="477" cy="1128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Flowchart: Or 82"/>
          <p:cNvSpPr/>
          <p:nvPr/>
        </p:nvSpPr>
        <p:spPr bwMode="auto">
          <a:xfrm>
            <a:off x="8787702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4" name="Straight Arrow Connector 83"/>
          <p:cNvCxnSpPr>
            <a:stCxn id="93" idx="2"/>
            <a:endCxn id="83" idx="0"/>
          </p:cNvCxnSpPr>
          <p:nvPr/>
        </p:nvCxnSpPr>
        <p:spPr bwMode="auto">
          <a:xfrm>
            <a:off x="8973862" y="2496662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83" idx="4"/>
            <a:endCxn id="95" idx="0"/>
          </p:cNvCxnSpPr>
          <p:nvPr/>
        </p:nvCxnSpPr>
        <p:spPr bwMode="auto">
          <a:xfrm flipH="1">
            <a:off x="8972665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lowchart: Or 85"/>
          <p:cNvSpPr/>
          <p:nvPr/>
        </p:nvSpPr>
        <p:spPr bwMode="auto">
          <a:xfrm>
            <a:off x="10444441" y="2881141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7" name="Straight Arrow Connector 86"/>
          <p:cNvCxnSpPr>
            <a:stCxn id="108" idx="2"/>
            <a:endCxn id="86" idx="0"/>
          </p:cNvCxnSpPr>
          <p:nvPr/>
        </p:nvCxnSpPr>
        <p:spPr bwMode="auto">
          <a:xfrm flipH="1">
            <a:off x="10632956" y="2496662"/>
            <a:ext cx="1177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86" idx="4"/>
            <a:endCxn id="96" idx="0"/>
          </p:cNvCxnSpPr>
          <p:nvPr/>
        </p:nvCxnSpPr>
        <p:spPr bwMode="auto">
          <a:xfrm flipH="1">
            <a:off x="10629404" y="3243607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Elbow Connector 88"/>
          <p:cNvCxnSpPr>
            <a:stCxn id="80" idx="3"/>
            <a:endCxn id="83" idx="2"/>
          </p:cNvCxnSpPr>
          <p:nvPr/>
        </p:nvCxnSpPr>
        <p:spPr bwMode="auto">
          <a:xfrm flipV="1">
            <a:off x="7633250" y="3062374"/>
            <a:ext cx="1154452" cy="85268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Elbow Connector 89"/>
          <p:cNvCxnSpPr>
            <a:stCxn id="95" idx="3"/>
            <a:endCxn id="86" idx="2"/>
          </p:cNvCxnSpPr>
          <p:nvPr/>
        </p:nvCxnSpPr>
        <p:spPr bwMode="auto">
          <a:xfrm flipV="1">
            <a:off x="9291624" y="3062374"/>
            <a:ext cx="1152817" cy="8519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stCxn id="96" idx="2"/>
            <a:endCxn id="92" idx="0"/>
          </p:cNvCxnSpPr>
          <p:nvPr/>
        </p:nvCxnSpPr>
        <p:spPr bwMode="auto">
          <a:xfrm flipH="1">
            <a:off x="10629403" y="4204678"/>
            <a:ext cx="1" cy="5152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0429961" y="4719959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961" y="4719959"/>
                <a:ext cx="398883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 bwMode="auto">
              <a:xfrm>
                <a:off x="8362459" y="2018868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2459" y="2018868"/>
                <a:ext cx="1222806" cy="4777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 bwMode="auto">
              <a:xfrm>
                <a:off x="8653705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3705" y="3623897"/>
                <a:ext cx="637919" cy="5807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10310444" y="3623897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0444" y="3623897"/>
                <a:ext cx="637919" cy="58078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355730"/>
                  </p:ext>
                </p:extLst>
              </p:nvPr>
            </p:nvGraphicFramePr>
            <p:xfrm>
              <a:off x="1002155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pad</m:t>
                                </m:r>
                              </m:oMath>
                            </m:oMathPara>
                          </a14:m>
                          <a:endParaRPr lang="en-US" sz="2400" b="0" i="0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8" name="Table 10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0355730"/>
                  </p:ext>
                </p:extLst>
              </p:nvPr>
            </p:nvGraphicFramePr>
            <p:xfrm>
              <a:off x="10021553" y="2018868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/>
                    <a:gridCol w="695649"/>
                  </a:tblGrid>
                  <a:tr h="477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5"/>
                          <a:stretch>
                            <a:fillRect l="-1149" t="-1266" r="-135632" b="-17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5"/>
                          <a:stretch>
                            <a:fillRect l="-76522" t="-1266" r="-2609" b="-177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9" name="Straight Arrow Connector 38"/>
          <p:cNvCxnSpPr>
            <a:stCxn id="42" idx="1"/>
            <a:endCxn id="86" idx="6"/>
          </p:cNvCxnSpPr>
          <p:nvPr/>
        </p:nvCxnSpPr>
        <p:spPr bwMode="auto">
          <a:xfrm flipH="1">
            <a:off x="10821471" y="3060667"/>
            <a:ext cx="372361" cy="17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193832" y="2829834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832" y="2829834"/>
                <a:ext cx="398883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3030" r="-19697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53372" y="2829833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72" y="2829833"/>
                <a:ext cx="398883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4615" r="-2153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47" idx="1"/>
            <a:endCxn id="50" idx="6"/>
          </p:cNvCxnSpPr>
          <p:nvPr/>
        </p:nvCxnSpPr>
        <p:spPr bwMode="auto">
          <a:xfrm flipH="1">
            <a:off x="5112959" y="3060666"/>
            <a:ext cx="440413" cy="17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12064" y="5466072"/>
                <a:ext cx="3909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64" y="5466072"/>
                <a:ext cx="3909385" cy="461665"/>
              </a:xfrm>
              <a:prstGeom prst="rect">
                <a:avLst/>
              </a:prstGeom>
              <a:blipFill>
                <a:blip r:embed="rId1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12063" y="6027595"/>
                <a:ext cx="3909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63" y="6027595"/>
                <a:ext cx="3909385" cy="461665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8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1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-call per message block + 1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-call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Fully sequential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Cannot utilize parallel AES cores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Only one key</a:t>
                </a: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Standardized by NIST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85468" y="5566403"/>
                <a:ext cx="16393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b-NO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468" y="5566403"/>
                <a:ext cx="163930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5468" y="5881126"/>
                <a:ext cx="1473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468" y="5881126"/>
                <a:ext cx="1473937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50" y="1302464"/>
            <a:ext cx="2813479" cy="1770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735" y="3529561"/>
            <a:ext cx="2818894" cy="180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AES</m:t>
                    </m:r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=128)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Max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-bit blocks per message: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nb-NO" dirty="0" smtClean="0"/>
                  <a:t> MB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dirty="0" smtClean="0"/>
                  <a:t>-queries: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516388" y="1080847"/>
                <a:ext cx="11137237" cy="243705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 secure PRP then CMAC </a:t>
                </a:r>
                <a:r>
                  <a:rPr lang="nb-NO" sz="2000" b="0" dirty="0" smtClean="0"/>
                  <a:t>is UF-CMA secure. </a:t>
                </a:r>
                <a:endParaRPr lang="nb-NO" sz="2000" dirty="0"/>
              </a:p>
              <a:p>
                <a:pPr indent="0">
                  <a:spcBef>
                    <a:spcPct val="0"/>
                  </a:spcBef>
                </a:pPr>
                <a:endParaRPr lang="nb-NO" sz="2000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sz="2000" b="1" dirty="0" smtClean="0"/>
                  <a:t>Detailed: </a:t>
                </a:r>
                <a:r>
                  <a:rPr lang="nb-NO" sz="2000" dirty="0" smtClean="0"/>
                  <a:t>(Nandi '09)</a:t>
                </a:r>
                <a:r>
                  <a:rPr lang="nb-NO" sz="2000" b="0" dirty="0" smtClean="0"/>
                  <a:t> </a:t>
                </a:r>
                <a:r>
                  <a:rPr lang="nb-NO" sz="2000" dirty="0"/>
                  <a:t>F</a:t>
                </a:r>
                <a:r>
                  <a:rPr lang="nb-NO" sz="2000" b="0" dirty="0" smtClean="0"/>
                  <a:t>or </a:t>
                </a:r>
                <a:r>
                  <a:rPr lang="nb-NO" sz="2000" b="0" i="1" dirty="0" smtClean="0"/>
                  <a:t>any</a:t>
                </a:r>
                <a:r>
                  <a:rPr lang="nb-NO" sz="2000" b="0" dirty="0" smtClean="0"/>
                  <a:t> UF-CMA adversary making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2000" b="0" dirty="0" smtClean="0"/>
                  <a:t>-queries, </a:t>
                </a:r>
                <a:r>
                  <a:rPr lang="nb-NO" sz="2000" dirty="0"/>
                  <a:t>e</a:t>
                </a:r>
                <a:r>
                  <a:rPr lang="nb-NO" sz="2000" dirty="0" smtClean="0"/>
                  <a:t>ach of max length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sz="2000" b="0" dirty="0" smtClean="0"/>
                  <a:t>-bit blocks, and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2000" b="0" dirty="0" smtClean="0"/>
                  <a:t>-queries, there </a:t>
                </a:r>
                <a:r>
                  <a:rPr lang="nb-NO" sz="2000" b="0" i="1" dirty="0" smtClean="0"/>
                  <a:t>is</a:t>
                </a:r>
                <a:r>
                  <a:rPr lang="nb-NO" sz="2000" b="0" dirty="0" smtClean="0"/>
                  <a:t> a PRP-adversary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20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2000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sz="2000" dirty="0" smtClean="0"/>
                        <m:t> </m:t>
                      </m:r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388" y="1080847"/>
                <a:ext cx="11137237" cy="243705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60010" y="5742058"/>
                <a:ext cx="717561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3+16+80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10" y="5742058"/>
                <a:ext cx="717561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trillion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Max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-bit blocks per message: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nb-NO" dirty="0" smtClean="0"/>
                  <a:t> MB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dirty="0" smtClean="0"/>
                  <a:t>-queries: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516388" y="1080847"/>
                <a:ext cx="11137237" cy="243705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 secure PRP then CMAC </a:t>
                </a:r>
                <a:r>
                  <a:rPr lang="nb-NO" sz="2000" b="0" dirty="0" smtClean="0"/>
                  <a:t>is UF-CMA secure. </a:t>
                </a:r>
                <a:endParaRPr lang="nb-NO" sz="2000" dirty="0"/>
              </a:p>
              <a:p>
                <a:pPr indent="0">
                  <a:spcBef>
                    <a:spcPct val="0"/>
                  </a:spcBef>
                </a:pPr>
                <a:endParaRPr lang="nb-NO" sz="2000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sz="2000" b="1" dirty="0" smtClean="0"/>
                  <a:t>Detailed: </a:t>
                </a:r>
                <a:r>
                  <a:rPr lang="nb-NO" sz="2000" dirty="0" smtClean="0"/>
                  <a:t>(Nandi '09)</a:t>
                </a:r>
                <a:r>
                  <a:rPr lang="nb-NO" sz="2000" b="0" dirty="0" smtClean="0"/>
                  <a:t> </a:t>
                </a:r>
                <a:r>
                  <a:rPr lang="nb-NO" sz="2000" dirty="0"/>
                  <a:t>F</a:t>
                </a:r>
                <a:r>
                  <a:rPr lang="nb-NO" sz="2000" b="0" dirty="0" smtClean="0"/>
                  <a:t>or </a:t>
                </a:r>
                <a:r>
                  <a:rPr lang="nb-NO" sz="2000" b="0" i="1" dirty="0" smtClean="0"/>
                  <a:t>any</a:t>
                </a:r>
                <a:r>
                  <a:rPr lang="nb-NO" sz="2000" b="0" dirty="0" smtClean="0"/>
                  <a:t> UF-CMA adversary making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2000" b="0" dirty="0" smtClean="0"/>
                  <a:t>-queries, </a:t>
                </a:r>
                <a:r>
                  <a:rPr lang="nb-NO" sz="2000" dirty="0"/>
                  <a:t>e</a:t>
                </a:r>
                <a:r>
                  <a:rPr lang="nb-NO" sz="2000" dirty="0" smtClean="0"/>
                  <a:t>ach of max length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sz="2000" b="0" dirty="0" smtClean="0"/>
                  <a:t>-bit blocks, and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2000" b="0" dirty="0" smtClean="0"/>
                  <a:t>-queries, there </a:t>
                </a:r>
                <a:r>
                  <a:rPr lang="nb-NO" sz="2000" b="0" i="1" dirty="0" smtClean="0"/>
                  <a:t>is</a:t>
                </a:r>
                <a:r>
                  <a:rPr lang="nb-NO" sz="2000" b="0" dirty="0" smtClean="0"/>
                  <a:t> a PRP-adversary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20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2000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sz="2000" dirty="0" smtClean="0"/>
                        <m:t> </m:t>
                      </m:r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388" y="1080847"/>
                <a:ext cx="11137237" cy="243705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60010" y="5742058"/>
                <a:ext cx="71955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DES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3+16+80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10" y="5742058"/>
                <a:ext cx="719556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xplosion 1 2"/>
              <p:cNvSpPr/>
              <p:nvPr/>
            </p:nvSpPr>
            <p:spPr bwMode="auto">
              <a:xfrm>
                <a:off x="9724140" y="4296260"/>
                <a:ext cx="1863177" cy="1523032"/>
              </a:xfrm>
              <a:prstGeom prst="irregularSeal1">
                <a:avLst/>
              </a:prstGeom>
              <a:solidFill>
                <a:srgbClr val="FF858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Prob.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 smtClean="0"/>
                  <a:t>!</a:t>
                </a:r>
              </a:p>
            </p:txBody>
          </p:sp>
        </mc:Choice>
        <mc:Fallback xmlns="">
          <p:sp>
            <p:nvSpPr>
              <p:cNvPr id="3" name="Explosion 1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4140" y="4296260"/>
                <a:ext cx="1863177" cy="1523032"/>
              </a:xfrm>
              <a:prstGeom prst="irregularSeal1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Example: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DES</m:t>
                    </m:r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=64)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b="0" dirty="0" smtClean="0"/>
                  <a:t>-queries: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65,000 </m:t>
                    </m:r>
                  </m:oMath>
                </a14:m>
                <a:r>
                  <a:rPr lang="en-US" dirty="0" smtClean="0"/>
                  <a:t> queries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Max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 smtClean="0"/>
                  <a:t>-bit blocks per message: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nb-NO" dirty="0" smtClean="0"/>
                  <a:t> kB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dirty="0" smtClean="0"/>
                  <a:t>-queries: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516388" y="1080847"/>
                <a:ext cx="11137237" cy="243705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is a secure PRP then CMAC </a:t>
                </a:r>
                <a:r>
                  <a:rPr lang="nb-NO" sz="2000" b="0" dirty="0" smtClean="0"/>
                  <a:t>is UF-CMA secure. </a:t>
                </a:r>
                <a:endParaRPr lang="nb-NO" sz="2000" dirty="0"/>
              </a:p>
              <a:p>
                <a:pPr indent="0">
                  <a:spcBef>
                    <a:spcPct val="0"/>
                  </a:spcBef>
                </a:pPr>
                <a:endParaRPr lang="nb-NO" sz="2000" b="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nb-NO" sz="2000" b="1" dirty="0" smtClean="0"/>
                  <a:t>Detailed: </a:t>
                </a:r>
                <a:r>
                  <a:rPr lang="nb-NO" sz="2000" dirty="0" smtClean="0"/>
                  <a:t>(Nandi '09)</a:t>
                </a:r>
                <a:r>
                  <a:rPr lang="nb-NO" sz="2000" b="0" dirty="0" smtClean="0"/>
                  <a:t> </a:t>
                </a:r>
                <a:r>
                  <a:rPr lang="nb-NO" sz="2000" dirty="0"/>
                  <a:t>F</a:t>
                </a:r>
                <a:r>
                  <a:rPr lang="nb-NO" sz="2000" b="0" dirty="0" smtClean="0"/>
                  <a:t>or </a:t>
                </a:r>
                <a:r>
                  <a:rPr lang="nb-NO" sz="2000" b="0" i="1" dirty="0" smtClean="0"/>
                  <a:t>any</a:t>
                </a:r>
                <a:r>
                  <a:rPr lang="nb-NO" sz="2000" b="0" dirty="0" smtClean="0"/>
                  <a:t> UF-CMA adversary making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Tag</m:t>
                    </m:r>
                  </m:oMath>
                </a14:m>
                <a:r>
                  <a:rPr lang="nb-NO" sz="2000" b="0" dirty="0" smtClean="0"/>
                  <a:t>-queries, </a:t>
                </a:r>
                <a:r>
                  <a:rPr lang="nb-NO" sz="2000" dirty="0"/>
                  <a:t>e</a:t>
                </a:r>
                <a:r>
                  <a:rPr lang="nb-NO" sz="2000" dirty="0" smtClean="0"/>
                  <a:t>ach of max length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sz="2000" b="0" dirty="0" smtClean="0"/>
                  <a:t>-bit blocks, and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Vrfy</m:t>
                    </m:r>
                  </m:oMath>
                </a14:m>
                <a:r>
                  <a:rPr lang="nb-NO" sz="2000" b="0" dirty="0" smtClean="0"/>
                  <a:t>-queries, there </a:t>
                </a:r>
                <a:r>
                  <a:rPr lang="nb-NO" sz="2000" b="0" i="1" dirty="0" smtClean="0"/>
                  <a:t>is</a:t>
                </a:r>
                <a:r>
                  <a:rPr lang="nb-NO" sz="2000" b="0" dirty="0" smtClean="0"/>
                  <a:t> a PRP-adversary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2000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sz="2000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nb-NO" sz="2000" dirty="0" smtClean="0"/>
                        <m:t> </m:t>
                      </m:r>
                      <m:r>
                        <a:rPr lang="nb-NO" sz="20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5⋅ℓ⋅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388" y="1080847"/>
                <a:ext cx="11137237" cy="243705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60010" y="5742058"/>
                <a:ext cx="72037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DES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5⋅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2000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3+10+32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den>
                      </m:f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10" y="5742058"/>
                <a:ext cx="720376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9" name="Flowchart: Or 38"/>
          <p:cNvSpPr/>
          <p:nvPr/>
        </p:nvSpPr>
        <p:spPr bwMode="auto">
          <a:xfrm>
            <a:off x="2279090" y="2050675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stCxn id="42" idx="2"/>
            <a:endCxn id="39" idx="0"/>
          </p:cNvCxnSpPr>
          <p:nvPr/>
        </p:nvCxnSpPr>
        <p:spPr bwMode="auto">
          <a:xfrm>
            <a:off x="2465250" y="1666196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3" idx="0"/>
          </p:cNvCxnSpPr>
          <p:nvPr/>
        </p:nvCxnSpPr>
        <p:spPr bwMode="auto">
          <a:xfrm flipH="1">
            <a:off x="2464053" y="2413141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1853847" y="1188402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847" y="1188402"/>
                <a:ext cx="1222806" cy="477794"/>
              </a:xfrm>
              <a:prstGeom prst="rect">
                <a:avLst/>
              </a:prstGeom>
              <a:blipFill rotWithShape="0">
                <a:blip r:embed="rId2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2145093" y="2793431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93" y="2793431"/>
                <a:ext cx="637919" cy="5807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75080" y="2001075"/>
                <a:ext cx="1068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80" y="2001075"/>
                <a:ext cx="106894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  <a:endCxn id="39" idx="6"/>
          </p:cNvCxnSpPr>
          <p:nvPr/>
        </p:nvCxnSpPr>
        <p:spPr bwMode="auto">
          <a:xfrm flipH="1">
            <a:off x="2656120" y="2231908"/>
            <a:ext cx="3189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lowchart: Or 53"/>
          <p:cNvSpPr/>
          <p:nvPr/>
        </p:nvSpPr>
        <p:spPr bwMode="auto">
          <a:xfrm>
            <a:off x="4788227" y="2050675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55" name="Straight Arrow Connector 54"/>
          <p:cNvCxnSpPr>
            <a:stCxn id="57" idx="2"/>
            <a:endCxn id="54" idx="0"/>
          </p:cNvCxnSpPr>
          <p:nvPr/>
        </p:nvCxnSpPr>
        <p:spPr bwMode="auto">
          <a:xfrm>
            <a:off x="4974387" y="1666196"/>
            <a:ext cx="2355" cy="384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4" idx="4"/>
            <a:endCxn id="58" idx="0"/>
          </p:cNvCxnSpPr>
          <p:nvPr/>
        </p:nvCxnSpPr>
        <p:spPr bwMode="auto">
          <a:xfrm flipH="1">
            <a:off x="4973190" y="2413141"/>
            <a:ext cx="3552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 bwMode="auto">
              <a:xfrm>
                <a:off x="4362984" y="1188402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984" y="1188402"/>
                <a:ext cx="1222806" cy="477794"/>
              </a:xfrm>
              <a:prstGeom prst="rect">
                <a:avLst/>
              </a:prstGeom>
              <a:blipFill rotWithShape="0">
                <a:blip r:embed="rId5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>
                <a:off x="4654230" y="2793431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4230" y="2793431"/>
                <a:ext cx="637919" cy="5807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84217" y="2001075"/>
                <a:ext cx="10689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217" y="2001075"/>
                <a:ext cx="106894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1"/>
            <a:endCxn id="54" idx="6"/>
          </p:cNvCxnSpPr>
          <p:nvPr/>
        </p:nvCxnSpPr>
        <p:spPr bwMode="auto">
          <a:xfrm flipH="1">
            <a:off x="5165257" y="2231908"/>
            <a:ext cx="3189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lowchart: Or 60"/>
          <p:cNvSpPr/>
          <p:nvPr/>
        </p:nvSpPr>
        <p:spPr bwMode="auto">
          <a:xfrm>
            <a:off x="7293811" y="2100275"/>
            <a:ext cx="384575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stCxn id="64" idx="2"/>
            <a:endCxn id="61" idx="0"/>
          </p:cNvCxnSpPr>
          <p:nvPr/>
        </p:nvCxnSpPr>
        <p:spPr bwMode="auto">
          <a:xfrm>
            <a:off x="7485157" y="1666196"/>
            <a:ext cx="942" cy="4340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5" idx="0"/>
          </p:cNvCxnSpPr>
          <p:nvPr/>
        </p:nvCxnSpPr>
        <p:spPr bwMode="auto">
          <a:xfrm flipH="1">
            <a:off x="7485158" y="2462741"/>
            <a:ext cx="941" cy="380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 bwMode="auto">
              <a:xfrm>
                <a:off x="6873754" y="1188402"/>
                <a:ext cx="1222806" cy="47779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754" y="1188402"/>
                <a:ext cx="1222806" cy="477794"/>
              </a:xfrm>
              <a:prstGeom prst="rect">
                <a:avLst/>
              </a:prstGeom>
              <a:blipFill rotWithShape="0">
                <a:blip r:embed="rId8"/>
                <a:stretch>
                  <a:fillRect b="-125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 bwMode="auto">
              <a:xfrm>
                <a:off x="7159815" y="2843031"/>
                <a:ext cx="650685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9815" y="2843031"/>
                <a:ext cx="650685" cy="5807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989802" y="2050675"/>
                <a:ext cx="1090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02" y="2050675"/>
                <a:ext cx="1090336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1"/>
            <a:endCxn id="61" idx="6"/>
          </p:cNvCxnSpPr>
          <p:nvPr/>
        </p:nvCxnSpPr>
        <p:spPr bwMode="auto">
          <a:xfrm flipH="1">
            <a:off x="7678386" y="2281508"/>
            <a:ext cx="3114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lowchart: Or 81"/>
          <p:cNvSpPr/>
          <p:nvPr/>
        </p:nvSpPr>
        <p:spPr bwMode="auto">
          <a:xfrm>
            <a:off x="6358665" y="3932925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4" name="Elbow Connector 83"/>
          <p:cNvCxnSpPr>
            <a:stCxn id="43" idx="2"/>
            <a:endCxn id="82" idx="2"/>
          </p:cNvCxnSpPr>
          <p:nvPr/>
        </p:nvCxnSpPr>
        <p:spPr bwMode="auto">
          <a:xfrm rot="16200000" flipH="1">
            <a:off x="4041386" y="1796879"/>
            <a:ext cx="739946" cy="3894612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58" idx="2"/>
            <a:endCxn id="82" idx="1"/>
          </p:cNvCxnSpPr>
          <p:nvPr/>
        </p:nvCxnSpPr>
        <p:spPr bwMode="auto">
          <a:xfrm>
            <a:off x="4973190" y="3374212"/>
            <a:ext cx="1440690" cy="6117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65" idx="2"/>
            <a:endCxn id="82" idx="7"/>
          </p:cNvCxnSpPr>
          <p:nvPr/>
        </p:nvCxnSpPr>
        <p:spPr bwMode="auto">
          <a:xfrm flipH="1">
            <a:off x="6680480" y="3423812"/>
            <a:ext cx="804678" cy="5621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110" idx="2"/>
            <a:endCxn id="82" idx="6"/>
          </p:cNvCxnSpPr>
          <p:nvPr/>
        </p:nvCxnSpPr>
        <p:spPr bwMode="auto">
          <a:xfrm rot="5400000">
            <a:off x="7142419" y="1259473"/>
            <a:ext cx="2447962" cy="326140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owchart: Or 105"/>
          <p:cNvSpPr/>
          <p:nvPr/>
        </p:nvSpPr>
        <p:spPr bwMode="auto">
          <a:xfrm>
            <a:off x="6358665" y="4645459"/>
            <a:ext cx="377030" cy="362466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cxnSp>
        <p:nvCxnSpPr>
          <p:cNvPr id="107" name="Straight Arrow Connector 106"/>
          <p:cNvCxnSpPr>
            <a:stCxn id="82" idx="4"/>
            <a:endCxn id="106" idx="0"/>
          </p:cNvCxnSpPr>
          <p:nvPr/>
        </p:nvCxnSpPr>
        <p:spPr bwMode="auto">
          <a:xfrm>
            <a:off x="6547180" y="4295391"/>
            <a:ext cx="0" cy="350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319595"/>
                  </p:ext>
                </p:extLst>
              </p:nvPr>
            </p:nvGraphicFramePr>
            <p:xfrm>
              <a:off x="9384524" y="1188402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2400" b="0" i="1" smtClean="0">
                                    <a:latin typeface="Cambria Math" panose="02040503050406030204" pitchFamily="18" charset="0"/>
                                  </a:rPr>
                                  <m:t>pad</m:t>
                                </m:r>
                              </m:oMath>
                            </m:oMathPara>
                          </a14:m>
                          <a:endParaRPr lang="en-US" sz="2400" b="0" i="0" dirty="0"/>
                        </a:p>
                      </a:txBody>
                      <a:tcPr anchor="ctr">
                        <a:solidFill>
                          <a:schemeClr val="accent3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0" name="Table 10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319595"/>
                  </p:ext>
                </p:extLst>
              </p:nvPr>
            </p:nvGraphicFramePr>
            <p:xfrm>
              <a:off x="9384524" y="1188402"/>
              <a:ext cx="1225161" cy="477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9512"/>
                    <a:gridCol w="695649"/>
                  </a:tblGrid>
                  <a:tr h="477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1"/>
                          <a:stretch>
                            <a:fillRect l="-1149" t="-1250" r="-134483" b="-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1"/>
                          <a:stretch>
                            <a:fillRect l="-76522" t="-1250" r="-1739" b="-17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 bwMode="auto">
              <a:xfrm>
                <a:off x="6228220" y="5293365"/>
                <a:ext cx="637919" cy="580781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220" y="5293365"/>
                <a:ext cx="637919" cy="5807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>
            <a:stCxn id="106" idx="4"/>
            <a:endCxn id="124" idx="0"/>
          </p:cNvCxnSpPr>
          <p:nvPr/>
        </p:nvCxnSpPr>
        <p:spPr bwMode="auto">
          <a:xfrm>
            <a:off x="6547180" y="5007925"/>
            <a:ext cx="0" cy="2854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>
            <a:stCxn id="124" idx="2"/>
            <a:endCxn id="131" idx="0"/>
          </p:cNvCxnSpPr>
          <p:nvPr/>
        </p:nvCxnSpPr>
        <p:spPr bwMode="auto">
          <a:xfrm flipH="1">
            <a:off x="6547179" y="5874146"/>
            <a:ext cx="1" cy="333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347737" y="6207788"/>
                <a:ext cx="39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37" y="6207788"/>
                <a:ext cx="39888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207750" y="4595859"/>
                <a:ext cx="3250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⋇</m:t>
                    </m:r>
                    <m:r>
                      <a:rPr lang="nb-NO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>
                    <a:solidFill>
                      <a:schemeClr val="accent6"/>
                    </a:solidFill>
                  </a:rPr>
                  <a:t>	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nb-NO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pad</m:t>
                    </m:r>
                    <m:r>
                      <m:rPr>
                        <m:lit/>
                      </m:rPr>
                      <a:rPr lang="nb-NO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nb-NO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750" y="4595859"/>
                <a:ext cx="3250700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4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Straight Arrow Connector 134"/>
          <p:cNvCxnSpPr>
            <a:stCxn id="134" idx="1"/>
            <a:endCxn id="106" idx="6"/>
          </p:cNvCxnSpPr>
          <p:nvPr/>
        </p:nvCxnSpPr>
        <p:spPr bwMode="auto">
          <a:xfrm flipH="1">
            <a:off x="6735695" y="4826692"/>
            <a:ext cx="4720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1268488" y="5082228"/>
                <a:ext cx="3909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88" y="5082228"/>
                <a:ext cx="3909385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2318835" y="5666175"/>
                <a:ext cx="39093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Gray codes</a:t>
                </a: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35" y="5666175"/>
                <a:ext cx="3909385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3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0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PMAC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Fully parallelizable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Incremental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key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UF-CMA secure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…not used in practice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6050" y="4354813"/>
                <a:ext cx="37694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PMAC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50" y="4354813"/>
                <a:ext cx="376943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971" r="-80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65" y="1330384"/>
            <a:ext cx="4558436" cy="2675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6050" y="4992373"/>
                <a:ext cx="3540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PMAC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m:rPr>
                              <m:lit/>
                            </m:rP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sub>
                          </m:sSub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50" y="4992373"/>
                <a:ext cx="354026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034" r="-172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6315" y="4992520"/>
                <a:ext cx="2731004" cy="311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315" y="4992520"/>
                <a:ext cx="2731004" cy="311432"/>
              </a:xfrm>
              <a:prstGeom prst="rect">
                <a:avLst/>
              </a:prstGeom>
              <a:blipFill rotWithShape="0">
                <a:blip r:embed="rId6"/>
                <a:stretch>
                  <a:fillRect l="-133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85250" y="5574486"/>
                <a:ext cx="2685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50" y="5574486"/>
                <a:ext cx="268503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85250" y="6108287"/>
                <a:ext cx="2685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250" y="6108287"/>
                <a:ext cx="268503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93881" y="2472568"/>
                <a:ext cx="25257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881" y="2472568"/>
                <a:ext cx="252570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7073" r="-4878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14882" y="2298971"/>
                <a:ext cx="25257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882" y="2298971"/>
                <a:ext cx="25257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7073" r="-2439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0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UF-CMA the right security notion for message integrity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Does not cover replay attacks</a:t>
            </a:r>
          </a:p>
          <a:p>
            <a:pPr marL="474663" lvl="1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PRFs are good MACs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But usually of short (fixed) input length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CBC-MAC good MAC for messages of a </a:t>
            </a:r>
            <a:r>
              <a:rPr lang="en-US" b="1" i="1" dirty="0" smtClean="0"/>
              <a:t>single</a:t>
            </a:r>
            <a:r>
              <a:rPr lang="en-US" i="1" dirty="0" smtClean="0"/>
              <a:t> fixed </a:t>
            </a:r>
            <a:r>
              <a:rPr lang="en-US" dirty="0" smtClean="0"/>
              <a:t>length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CMAC upgrades CBC-MAC to variable-length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Goal: </a:t>
            </a:r>
            <a:r>
              <a:rPr lang="en-US" i="1" dirty="0" smtClean="0"/>
              <a:t>integrity</a:t>
            </a:r>
            <a:r>
              <a:rPr lang="en-US" dirty="0" smtClean="0"/>
              <a:t>, but not privacy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Protecting OS system files against tampering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Browser cookies stored by web servers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Control signals in network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≠ integrity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32" y="1752103"/>
            <a:ext cx="2109107" cy="16872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2641994" y="2595746"/>
            <a:ext cx="61536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 bwMode="auto">
          <a:xfrm>
            <a:off x="3570273" y="2093021"/>
            <a:ext cx="3604054" cy="358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"Send       Bob                 $10"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0154" y="1829289"/>
            <a:ext cx="921083" cy="17150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88194" y="4546599"/>
            <a:ext cx="737875" cy="1433853"/>
            <a:chOff x="5288194" y="4546599"/>
            <a:chExt cx="737875" cy="14338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730927" y="4751365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4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≠ integrity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0154" y="1829289"/>
            <a:ext cx="921083" cy="171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32" y="1752103"/>
            <a:ext cx="2109107" cy="16872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2641994" y="2595746"/>
            <a:ext cx="61536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5288194" y="4546599"/>
            <a:ext cx="737875" cy="1433853"/>
            <a:chOff x="5288194" y="4546599"/>
            <a:chExt cx="737875" cy="14338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730927" y="4751365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3553227" y="2937925"/>
            <a:ext cx="3621100" cy="358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0001110           0100            100101101100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570273" y="2093021"/>
            <a:ext cx="3604054" cy="358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 1001010         1010            000000001010 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3553227" y="1060342"/>
            <a:ext cx="3621100" cy="358797"/>
          </a:xfrm>
          <a:prstGeom prst="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1000100           1110            100101100110</a:t>
            </a:r>
            <a:endParaRPr lang="en-US" sz="1400" dirty="0"/>
          </a:p>
        </p:txBody>
      </p:sp>
      <p:sp>
        <p:nvSpPr>
          <p:cNvPr id="37" name="Flowchart: Or 36"/>
          <p:cNvSpPr/>
          <p:nvPr/>
        </p:nvSpPr>
        <p:spPr bwMode="auto">
          <a:xfrm>
            <a:off x="5019675" y="1538904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8288" y="1786964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"Bob"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06906" y="1779816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"Send"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84609" y="1786964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"$10"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16005" y="1354247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005" y="1354247"/>
                <a:ext cx="1539724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18263" y="1327349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3" y="1327349"/>
                <a:ext cx="1539724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≠ integrity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32" y="1752103"/>
            <a:ext cx="2109107" cy="168728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2641994" y="2595746"/>
            <a:ext cx="61536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3553227" y="1060342"/>
            <a:ext cx="3621100" cy="358797"/>
          </a:xfrm>
          <a:prstGeom prst="rect">
            <a:avLst/>
          </a:prstGeom>
          <a:solidFill>
            <a:srgbClr val="FFDF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1000100           1110            100101100110</a:t>
            </a:r>
            <a:endParaRPr lang="en-US" sz="1400" dirty="0"/>
          </a:p>
        </p:txBody>
      </p:sp>
      <p:sp>
        <p:nvSpPr>
          <p:cNvPr id="7" name="Flowchart: Or 6"/>
          <p:cNvSpPr/>
          <p:nvPr/>
        </p:nvSpPr>
        <p:spPr bwMode="auto">
          <a:xfrm>
            <a:off x="5019675" y="1538904"/>
            <a:ext cx="249619" cy="253999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i="1" smtClean="0">
              <a:latin typeface="Cambria Math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53227" y="3547366"/>
            <a:ext cx="3621100" cy="358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0001110           0100            </a:t>
            </a:r>
            <a:r>
              <a:rPr lang="en-US" sz="1400" b="1" dirty="0" smtClean="0"/>
              <a:t>011</a:t>
            </a:r>
            <a:r>
              <a:rPr lang="en-US" sz="1400" b="1" dirty="0"/>
              <a:t>0</a:t>
            </a:r>
            <a:r>
              <a:rPr lang="en-US" sz="1400" dirty="0" smtClean="0"/>
              <a:t>01101100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553227" y="2937925"/>
            <a:ext cx="3621100" cy="3587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trike="sngStrike" dirty="0" smtClean="0"/>
              <a:t> 0001110           0100            100101101100</a:t>
            </a:r>
            <a:endParaRPr lang="en-US" sz="1400" strike="sngStrike" dirty="0"/>
          </a:p>
        </p:txBody>
      </p:sp>
      <p:sp>
        <p:nvSpPr>
          <p:cNvPr id="24" name="TextBox 23"/>
          <p:cNvSpPr txBox="1"/>
          <p:nvPr/>
        </p:nvSpPr>
        <p:spPr>
          <a:xfrm>
            <a:off x="8067796" y="4186951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"Send"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8288" y="1786964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"Bob"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6071" y="4186951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</a:t>
            </a:r>
            <a:r>
              <a:rPr lang="en-US" sz="1600" b="1" dirty="0" smtClean="0"/>
              <a:t>$3850</a:t>
            </a:r>
            <a:r>
              <a:rPr lang="en-US" sz="1600" dirty="0" smtClean="0"/>
              <a:t>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06906" y="1779816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"Send"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84609" y="1786964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"$10"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5963" y="4186951"/>
            <a:ext cx="962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"Bob"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0154" y="1829289"/>
            <a:ext cx="921083" cy="171503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288194" y="4546599"/>
            <a:ext cx="737875" cy="1433853"/>
            <a:chOff x="5288194" y="4546599"/>
            <a:chExt cx="737875" cy="143385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194" y="4546599"/>
              <a:ext cx="737875" cy="1433853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5511856" y="4777674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730927" y="4751365"/>
              <a:ext cx="49873" cy="5261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0" i="1" smtClean="0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16005" y="1354247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005" y="1354247"/>
                <a:ext cx="1539724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18263" y="1327349"/>
                <a:ext cx="153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3" y="1327349"/>
                <a:ext cx="1539724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 bwMode="auto">
          <a:xfrm>
            <a:off x="3570273" y="2093021"/>
            <a:ext cx="3604054" cy="358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 1001010         1010            000000001010 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7985289" y="3772354"/>
            <a:ext cx="3604054" cy="358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 1001010         1010            </a:t>
            </a:r>
            <a:r>
              <a:rPr lang="en-US" sz="1400" b="1" dirty="0" smtClean="0"/>
              <a:t>1111</a:t>
            </a:r>
            <a:r>
              <a:rPr lang="en-US" sz="1400" dirty="0" smtClean="0"/>
              <a:t>00001010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93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9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– idea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32" y="2439455"/>
            <a:ext cx="1824517" cy="159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13" y="2439455"/>
            <a:ext cx="1824517" cy="159645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 bwMode="auto">
          <a:xfrm>
            <a:off x="3698049" y="3237681"/>
            <a:ext cx="48829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4179872" y="2753421"/>
                <a:ext cx="2957263" cy="35879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9872" y="2753421"/>
                <a:ext cx="2957263" cy="358798"/>
              </a:xfrm>
              <a:prstGeom prst="rect">
                <a:avLst/>
              </a:prstGeom>
              <a:blipFill rotWithShape="0">
                <a:blip r:embed="rId3"/>
                <a:stretch>
                  <a:fillRect b="-98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7270422" y="2753421"/>
                <a:ext cx="514678" cy="358797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0422" y="2753421"/>
                <a:ext cx="514678" cy="358797"/>
              </a:xfrm>
              <a:prstGeom prst="rect">
                <a:avLst/>
              </a:prstGeom>
              <a:blipFill rotWithShape="0">
                <a:blip r:embed="rId4"/>
                <a:stretch>
                  <a:fillRect b="-98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7673" y="4034909"/>
                <a:ext cx="1951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Generate tag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73" y="4034909"/>
                <a:ext cx="1951288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125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endCxn id="4" idx="1"/>
          </p:cNvCxnSpPr>
          <p:nvPr/>
        </p:nvCxnSpPr>
        <p:spPr bwMode="auto">
          <a:xfrm>
            <a:off x="1244600" y="3237681"/>
            <a:ext cx="6289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563" y="2965988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63" y="2965988"/>
                <a:ext cx="66225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85100" y="4034909"/>
                <a:ext cx="3862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b="0" dirty="0" smtClean="0"/>
                  <a:t>Verify message-tag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100" y="4034909"/>
                <a:ext cx="386263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57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10256431" y="2965988"/>
            <a:ext cx="10670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263478" y="2717804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478" y="2717804"/>
                <a:ext cx="66225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323367" y="2353311"/>
            <a:ext cx="1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3565" y="2353311"/>
            <a:ext cx="125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Receiver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6092" y="3503535"/>
            <a:ext cx="12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INVALID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0285497" y="3427653"/>
            <a:ext cx="10670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0248475" y="2510586"/>
            <a:ext cx="112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283490" y="3206751"/>
                <a:ext cx="66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490" y="3206751"/>
                <a:ext cx="662251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EDC8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0" i="1" smtClean="0">
            <a:latin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5066</TotalTime>
  <Words>5873</Words>
  <Application>Microsoft Office PowerPoint</Application>
  <PresentationFormat>Widescreen</PresentationFormat>
  <Paragraphs>817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Times New Roman</vt:lpstr>
      <vt:lpstr>1_TEK4500-UIO</vt:lpstr>
      <vt:lpstr>Lecture 4 – Message authentication, UF-CMA, CBC-MAC, CMAC</vt:lpstr>
      <vt:lpstr>What is cryptography?</vt:lpstr>
      <vt:lpstr>What is cryptography?</vt:lpstr>
      <vt:lpstr>Basic goals of cryptography</vt:lpstr>
      <vt:lpstr>Motivation</vt:lpstr>
      <vt:lpstr>Encryption ≠ integrity</vt:lpstr>
      <vt:lpstr>Encryption ≠ integrity</vt:lpstr>
      <vt:lpstr>Encryption ≠ integrity</vt:lpstr>
      <vt:lpstr>Message authentication – idea </vt:lpstr>
      <vt:lpstr>Authentication from error-checking codes</vt:lpstr>
      <vt:lpstr>Keyless message integrity doesn't work</vt:lpstr>
      <vt:lpstr>Message authentication schemes – syntax </vt:lpstr>
      <vt:lpstr>UF-CMA – Unforgability against chosen-message attacks</vt:lpstr>
      <vt:lpstr>UF-CMA – Unforgability against chosen-message attacks</vt:lpstr>
      <vt:lpstr>UF-CMA – Unforgability against chosen-message attacks</vt:lpstr>
      <vt:lpstr>Properties of UF-CMA definition </vt:lpstr>
      <vt:lpstr>Message authentication codes (MACs)</vt:lpstr>
      <vt:lpstr>PRFs are good MACs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PRFs are good MACs – proof sketch</vt:lpstr>
      <vt:lpstr>PowerPoint Presentation</vt:lpstr>
      <vt:lpstr>Attempt 1</vt:lpstr>
      <vt:lpstr>Attempt 1 – an attack</vt:lpstr>
      <vt:lpstr>Attempt 2</vt:lpstr>
      <vt:lpstr>Attempt 2 – an attack</vt:lpstr>
      <vt:lpstr>Attempt 3</vt:lpstr>
      <vt:lpstr>Attempt 3 – an attack</vt:lpstr>
      <vt:lpstr>CBC-MAC</vt:lpstr>
      <vt:lpstr>CBC-MAC – security </vt:lpstr>
      <vt:lpstr>CBC-MAC – pitfalls; variable-length messages</vt:lpstr>
      <vt:lpstr>CBC-MAC vs. CBC$-encryption</vt:lpstr>
      <vt:lpstr>CBC$-MAC – pitfalls; randomized IV</vt:lpstr>
      <vt:lpstr>Allowing variable-length messages</vt:lpstr>
      <vt:lpstr>CBC-MAC for variable-length messages</vt:lpstr>
      <vt:lpstr>ECBC-MAC</vt:lpstr>
      <vt:lpstr>FCBC-MAC</vt:lpstr>
      <vt:lpstr>XCBC-MAC</vt:lpstr>
      <vt:lpstr>CMAC a.k.a. One-key MAC (OMAC)</vt:lpstr>
      <vt:lpstr>CMAC</vt:lpstr>
      <vt:lpstr>CMAC security</vt:lpstr>
      <vt:lpstr>CMAC security</vt:lpstr>
      <vt:lpstr>CMAC security</vt:lpstr>
      <vt:lpstr>PMAC</vt:lpstr>
      <vt:lpstr>PMAC properties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395</cp:revision>
  <dcterms:created xsi:type="dcterms:W3CDTF">2020-06-02T10:31:43Z</dcterms:created>
  <dcterms:modified xsi:type="dcterms:W3CDTF">2020-09-15T14:09:56Z</dcterms:modified>
</cp:coreProperties>
</file>