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78"/>
  </p:notesMasterIdLst>
  <p:handoutMasterIdLst>
    <p:handoutMasterId r:id="rId79"/>
  </p:handoutMasterIdLst>
  <p:sldIdLst>
    <p:sldId id="327" r:id="rId2"/>
    <p:sldId id="323" r:id="rId3"/>
    <p:sldId id="329" r:id="rId4"/>
    <p:sldId id="348" r:id="rId5"/>
    <p:sldId id="349" r:id="rId6"/>
    <p:sldId id="350" r:id="rId7"/>
    <p:sldId id="330" r:id="rId8"/>
    <p:sldId id="336" r:id="rId9"/>
    <p:sldId id="332" r:id="rId10"/>
    <p:sldId id="333" r:id="rId11"/>
    <p:sldId id="334" r:id="rId12"/>
    <p:sldId id="335" r:id="rId13"/>
    <p:sldId id="337" r:id="rId14"/>
    <p:sldId id="338" r:id="rId15"/>
    <p:sldId id="339" r:id="rId16"/>
    <p:sldId id="341" r:id="rId17"/>
    <p:sldId id="342" r:id="rId18"/>
    <p:sldId id="426" r:id="rId19"/>
    <p:sldId id="343" r:id="rId20"/>
    <p:sldId id="344" r:id="rId21"/>
    <p:sldId id="345" r:id="rId22"/>
    <p:sldId id="346" r:id="rId23"/>
    <p:sldId id="347" r:id="rId24"/>
    <p:sldId id="377" r:id="rId25"/>
    <p:sldId id="382" r:id="rId26"/>
    <p:sldId id="414" r:id="rId27"/>
    <p:sldId id="383" r:id="rId28"/>
    <p:sldId id="385" r:id="rId29"/>
    <p:sldId id="386" r:id="rId30"/>
    <p:sldId id="387" r:id="rId31"/>
    <p:sldId id="388" r:id="rId32"/>
    <p:sldId id="390" r:id="rId33"/>
    <p:sldId id="389" r:id="rId34"/>
    <p:sldId id="393" r:id="rId35"/>
    <p:sldId id="394" r:id="rId36"/>
    <p:sldId id="42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7" r:id="rId45"/>
    <p:sldId id="405" r:id="rId46"/>
    <p:sldId id="410" r:id="rId47"/>
    <p:sldId id="411" r:id="rId48"/>
    <p:sldId id="409" r:id="rId49"/>
    <p:sldId id="406" r:id="rId50"/>
    <p:sldId id="412" r:id="rId51"/>
    <p:sldId id="413" r:id="rId52"/>
    <p:sldId id="331" r:id="rId53"/>
    <p:sldId id="416" r:id="rId54"/>
    <p:sldId id="359" r:id="rId55"/>
    <p:sldId id="378" r:id="rId56"/>
    <p:sldId id="415" r:id="rId57"/>
    <p:sldId id="422" r:id="rId58"/>
    <p:sldId id="353" r:id="rId59"/>
    <p:sldId id="354" r:id="rId60"/>
    <p:sldId id="367" r:id="rId61"/>
    <p:sldId id="421" r:id="rId62"/>
    <p:sldId id="355" r:id="rId63"/>
    <p:sldId id="368" r:id="rId64"/>
    <p:sldId id="369" r:id="rId65"/>
    <p:sldId id="361" r:id="rId66"/>
    <p:sldId id="362" r:id="rId67"/>
    <p:sldId id="363" r:id="rId68"/>
    <p:sldId id="375" r:id="rId69"/>
    <p:sldId id="358" r:id="rId70"/>
    <p:sldId id="364" r:id="rId71"/>
    <p:sldId id="370" r:id="rId72"/>
    <p:sldId id="417" r:id="rId73"/>
    <p:sldId id="418" r:id="rId74"/>
    <p:sldId id="419" r:id="rId75"/>
    <p:sldId id="429" r:id="rId76"/>
    <p:sldId id="376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C9"/>
    <a:srgbClr val="FFDFDA"/>
    <a:srgbClr val="FFF1EF"/>
    <a:srgbClr val="FCEDC8"/>
    <a:srgbClr val="FF8585"/>
    <a:srgbClr val="D8BEEC"/>
    <a:srgbClr val="FBFBFB"/>
    <a:srgbClr val="E4E4F8"/>
    <a:srgbClr val="F9DB8F"/>
    <a:srgbClr val="F8C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89988" autoAdjust="0"/>
  </p:normalViewPr>
  <p:slideViewPr>
    <p:cSldViewPr snapToGrid="0" showGuides="1">
      <p:cViewPr>
        <p:scale>
          <a:sx n="75" d="100"/>
          <a:sy n="75" d="100"/>
        </p:scale>
        <p:origin x="8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7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X-axis:</a:t>
            </a:r>
            <a:r>
              <a:rPr lang="en-US" baseline="0" dirty="0" smtClean="0"/>
              <a:t> RTT in us</a:t>
            </a:r>
          </a:p>
          <a:p>
            <a:r>
              <a:rPr lang="en-US" baseline="0" dirty="0" smtClean="0"/>
              <a:t>Y-axis: probability of observing RTT for n =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Filenames of (encrypted)</a:t>
            </a:r>
            <a:r>
              <a:rPr lang="en-US" baseline="0" dirty="0" smtClean="0"/>
              <a:t> files on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1.png"/><Relationship Id="rId7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5" Type="http://schemas.openxmlformats.org/officeDocument/2006/relationships/image" Target="../media/image381.png"/><Relationship Id="rId4" Type="http://schemas.openxmlformats.org/officeDocument/2006/relationships/image" Target="../media/image371.png"/><Relationship Id="rId9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1.png"/><Relationship Id="rId7" Type="http://schemas.openxmlformats.org/officeDocument/2006/relationships/image" Target="../media/image49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5" Type="http://schemas.openxmlformats.org/officeDocument/2006/relationships/image" Target="../media/image381.png"/><Relationship Id="rId4" Type="http://schemas.openxmlformats.org/officeDocument/2006/relationships/image" Target="../media/image3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1.png"/><Relationship Id="rId11" Type="http://schemas.openxmlformats.org/officeDocument/2006/relationships/image" Target="../media/image52.png"/><Relationship Id="rId5" Type="http://schemas.openxmlformats.org/officeDocument/2006/relationships/image" Target="../media/image410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7" Type="http://schemas.openxmlformats.org/officeDocument/2006/relationships/image" Target="../media/image52.png"/><Relationship Id="rId12" Type="http://schemas.openxmlformats.org/officeDocument/2006/relationships/image" Target="../media/image5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11" Type="http://schemas.openxmlformats.org/officeDocument/2006/relationships/image" Target="../media/image49.png"/><Relationship Id="rId5" Type="http://schemas.openxmlformats.org/officeDocument/2006/relationships/image" Target="../media/image49.jpg"/><Relationship Id="rId15" Type="http://schemas.openxmlformats.org/officeDocument/2006/relationships/image" Target="../media/image51.png"/><Relationship Id="rId4" Type="http://schemas.openxmlformats.org/officeDocument/2006/relationships/image" Target="../media/image410.png"/><Relationship Id="rId1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7" Type="http://schemas.openxmlformats.org/officeDocument/2006/relationships/image" Target="../media/image52.png"/><Relationship Id="rId12" Type="http://schemas.openxmlformats.org/officeDocument/2006/relationships/image" Target="../media/image5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11" Type="http://schemas.openxmlformats.org/officeDocument/2006/relationships/image" Target="../media/image49.png"/><Relationship Id="rId5" Type="http://schemas.openxmlformats.org/officeDocument/2006/relationships/image" Target="../media/image49.jpg"/><Relationship Id="rId15" Type="http://schemas.openxmlformats.org/officeDocument/2006/relationships/image" Target="../media/image51.png"/><Relationship Id="rId4" Type="http://schemas.openxmlformats.org/officeDocument/2006/relationships/image" Target="../media/image410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4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8.png"/><Relationship Id="rId5" Type="http://schemas.openxmlformats.org/officeDocument/2006/relationships/image" Target="../media/image50.jpeg"/><Relationship Id="rId10" Type="http://schemas.openxmlformats.org/officeDocument/2006/relationships/image" Target="../media/image57.png"/><Relationship Id="rId4" Type="http://schemas.openxmlformats.org/officeDocument/2006/relationships/image" Target="../media/image49.jpg"/><Relationship Id="rId9" Type="http://schemas.openxmlformats.org/officeDocument/2006/relationships/image" Target="../media/image56.png"/><Relationship Id="rId1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8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50.jpeg"/><Relationship Id="rId10" Type="http://schemas.openxmlformats.org/officeDocument/2006/relationships/image" Target="../media/image550.png"/><Relationship Id="rId4" Type="http://schemas.openxmlformats.org/officeDocument/2006/relationships/image" Target="../media/image49.jpg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13" Type="http://schemas.openxmlformats.org/officeDocument/2006/relationships/image" Target="../media/image55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9.png"/><Relationship Id="rId5" Type="http://schemas.openxmlformats.org/officeDocument/2006/relationships/image" Target="../media/image50.jpeg"/><Relationship Id="rId15" Type="http://schemas.openxmlformats.org/officeDocument/2006/relationships/image" Target="../media/image51.png"/><Relationship Id="rId10" Type="http://schemas.openxmlformats.org/officeDocument/2006/relationships/image" Target="../media/image581.png"/><Relationship Id="rId4" Type="http://schemas.openxmlformats.org/officeDocument/2006/relationships/image" Target="../media/image49.jpg"/><Relationship Id="rId9" Type="http://schemas.openxmlformats.org/officeDocument/2006/relationships/image" Target="../media/image571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13" Type="http://schemas.openxmlformats.org/officeDocument/2006/relationships/image" Target="../media/image50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2" Type="http://schemas.openxmlformats.org/officeDocument/2006/relationships/image" Target="../media/image47.jpe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50.jpeg"/><Relationship Id="rId1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49.jpg"/><Relationship Id="rId9" Type="http://schemas.openxmlformats.org/officeDocument/2006/relationships/image" Target="../media/image60.png"/><Relationship Id="rId1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Relationship Id="rId1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Relationship Id="rId1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Relationship Id="rId1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0.png"/><Relationship Id="rId4" Type="http://schemas.openxmlformats.org/officeDocument/2006/relationships/image" Target="../media/image49.jpg"/><Relationship Id="rId9" Type="http://schemas.openxmlformats.org/officeDocument/2006/relationships/image" Target="../media/image55.png"/><Relationship Id="rId1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1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12" Type="http://schemas.openxmlformats.org/officeDocument/2006/relationships/image" Target="../media/image50.png"/><Relationship Id="rId2" Type="http://schemas.openxmlformats.org/officeDocument/2006/relationships/image" Target="../media/image47.jpe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0.jpe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9.jpg"/><Relationship Id="rId9" Type="http://schemas.openxmlformats.org/officeDocument/2006/relationships/image" Target="../media/image63.png"/><Relationship Id="rId1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67.png"/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3.emf"/><Relationship Id="rId5" Type="http://schemas.openxmlformats.org/officeDocument/2006/relationships/image" Target="../media/image50.jpeg"/><Relationship Id="rId15" Type="http://schemas.openxmlformats.org/officeDocument/2006/relationships/image" Target="../media/image65.png"/><Relationship Id="rId10" Type="http://schemas.openxmlformats.org/officeDocument/2006/relationships/image" Target="../media/image390.png"/><Relationship Id="rId4" Type="http://schemas.openxmlformats.org/officeDocument/2006/relationships/image" Target="../media/image49.jpg"/><Relationship Id="rId9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67.png"/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3.emf"/><Relationship Id="rId5" Type="http://schemas.openxmlformats.org/officeDocument/2006/relationships/image" Target="../media/image50.jpeg"/><Relationship Id="rId10" Type="http://schemas.openxmlformats.org/officeDocument/2006/relationships/image" Target="../media/image390.png"/><Relationship Id="rId4" Type="http://schemas.openxmlformats.org/officeDocument/2006/relationships/image" Target="../media/image49.jpg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11" Type="http://schemas.openxmlformats.org/officeDocument/2006/relationships/image" Target="../media/image370.png"/><Relationship Id="rId5" Type="http://schemas.openxmlformats.org/officeDocument/2006/relationships/image" Target="../media/image330.png"/><Relationship Id="rId10" Type="http://schemas.openxmlformats.org/officeDocument/2006/relationships/image" Target="../media/image360.png"/><Relationship Id="rId4" Type="http://schemas.microsoft.com/office/2007/relationships/hdphoto" Target="../media/hdphoto1.wdp"/><Relationship Id="rId9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75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78.png"/><Relationship Id="rId5" Type="http://schemas.openxmlformats.org/officeDocument/2006/relationships/image" Target="../media/image76.png"/><Relationship Id="rId10" Type="http://schemas.openxmlformats.org/officeDocument/2006/relationships/image" Target="../media/image460.png"/><Relationship Id="rId4" Type="http://schemas.openxmlformats.org/officeDocument/2006/relationships/image" Target="../media/image751.png"/><Relationship Id="rId9" Type="http://schemas.openxmlformats.org/officeDocument/2006/relationships/image" Target="../media/image4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9.png"/><Relationship Id="rId21" Type="http://schemas.openxmlformats.org/officeDocument/2006/relationships/image" Target="../media/image5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20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19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90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26" Type="http://schemas.openxmlformats.org/officeDocument/2006/relationships/image" Target="../media/image631.png"/><Relationship Id="rId3" Type="http://schemas.openxmlformats.org/officeDocument/2006/relationships/image" Target="../media/image570.png"/><Relationship Id="rId21" Type="http://schemas.openxmlformats.org/officeDocument/2006/relationships/image" Target="../media/image750.png"/><Relationship Id="rId7" Type="http://schemas.openxmlformats.org/officeDocument/2006/relationships/image" Target="../media/image610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5" Type="http://schemas.openxmlformats.org/officeDocument/2006/relationships/image" Target="../media/image790.png"/><Relationship Id="rId33" Type="http://schemas.openxmlformats.org/officeDocument/2006/relationships/image" Target="../media/image810.png"/><Relationship Id="rId2" Type="http://schemas.openxmlformats.org/officeDocument/2006/relationships/image" Target="../media/image560.png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29" Type="http://schemas.openxmlformats.org/officeDocument/2006/relationships/image" Target="../media/image9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0.png"/><Relationship Id="rId24" Type="http://schemas.openxmlformats.org/officeDocument/2006/relationships/image" Target="../media/image780.png"/><Relationship Id="rId32" Type="http://schemas.openxmlformats.org/officeDocument/2006/relationships/image" Target="../media/image801.png"/><Relationship Id="rId5" Type="http://schemas.openxmlformats.org/officeDocument/2006/relationships/image" Target="../media/image590.png"/><Relationship Id="rId15" Type="http://schemas.openxmlformats.org/officeDocument/2006/relationships/image" Target="../media/image690.png"/><Relationship Id="rId28" Type="http://schemas.openxmlformats.org/officeDocument/2006/relationships/image" Target="../media/image1001.png"/><Relationship Id="rId19" Type="http://schemas.openxmlformats.org/officeDocument/2006/relationships/image" Target="../media/image730.png"/><Relationship Id="rId31" Type="http://schemas.openxmlformats.org/officeDocument/2006/relationships/image" Target="../media/image770.png"/><Relationship Id="rId4" Type="http://schemas.openxmlformats.org/officeDocument/2006/relationships/image" Target="../media/image580.png"/><Relationship Id="rId14" Type="http://schemas.openxmlformats.org/officeDocument/2006/relationships/image" Target="../media/image620.png"/><Relationship Id="rId22" Type="http://schemas.openxmlformats.org/officeDocument/2006/relationships/image" Target="../media/image760.png"/><Relationship Id="rId27" Type="http://schemas.openxmlformats.org/officeDocument/2006/relationships/image" Target="../media/image641.png"/><Relationship Id="rId30" Type="http://schemas.openxmlformats.org/officeDocument/2006/relationships/image" Target="../media/image931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0.png"/><Relationship Id="rId18" Type="http://schemas.openxmlformats.org/officeDocument/2006/relationships/image" Target="../media/image930.png"/><Relationship Id="rId26" Type="http://schemas.openxmlformats.org/officeDocument/2006/relationships/image" Target="../media/image840.png"/><Relationship Id="rId3" Type="http://schemas.openxmlformats.org/officeDocument/2006/relationships/image" Target="../media/image570.png"/><Relationship Id="rId21" Type="http://schemas.openxmlformats.org/officeDocument/2006/relationships/image" Target="../media/image960.png"/><Relationship Id="rId7" Type="http://schemas.openxmlformats.org/officeDocument/2006/relationships/image" Target="../media/image610.png"/><Relationship Id="rId12" Type="http://schemas.openxmlformats.org/officeDocument/2006/relationships/image" Target="../media/image870.png"/><Relationship Id="rId17" Type="http://schemas.openxmlformats.org/officeDocument/2006/relationships/image" Target="../media/image920.png"/><Relationship Id="rId25" Type="http://schemas.openxmlformats.org/officeDocument/2006/relationships/image" Target="../media/image1000.png"/><Relationship Id="rId2" Type="http://schemas.openxmlformats.org/officeDocument/2006/relationships/image" Target="../media/image560.png"/><Relationship Id="rId16" Type="http://schemas.openxmlformats.org/officeDocument/2006/relationships/image" Target="../media/image910.png"/><Relationship Id="rId20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0.png"/><Relationship Id="rId11" Type="http://schemas.openxmlformats.org/officeDocument/2006/relationships/image" Target="../media/image860.png"/><Relationship Id="rId24" Type="http://schemas.openxmlformats.org/officeDocument/2006/relationships/image" Target="../media/image990.png"/><Relationship Id="rId5" Type="http://schemas.openxmlformats.org/officeDocument/2006/relationships/image" Target="../media/image590.png"/><Relationship Id="rId15" Type="http://schemas.openxmlformats.org/officeDocument/2006/relationships/image" Target="../media/image900.png"/><Relationship Id="rId23" Type="http://schemas.openxmlformats.org/officeDocument/2006/relationships/image" Target="../media/image830.png"/><Relationship Id="rId28" Type="http://schemas.openxmlformats.org/officeDocument/2006/relationships/image" Target="../media/image1001.png"/><Relationship Id="rId19" Type="http://schemas.openxmlformats.org/officeDocument/2006/relationships/image" Target="../media/image940.png"/><Relationship Id="rId31" Type="http://schemas.openxmlformats.org/officeDocument/2006/relationships/image" Target="../media/image770.png"/><Relationship Id="rId4" Type="http://schemas.openxmlformats.org/officeDocument/2006/relationships/image" Target="../media/image580.png"/><Relationship Id="rId14" Type="http://schemas.openxmlformats.org/officeDocument/2006/relationships/image" Target="../media/image890.png"/><Relationship Id="rId22" Type="http://schemas.openxmlformats.org/officeDocument/2006/relationships/image" Target="../media/image970.png"/><Relationship Id="rId27" Type="http://schemas.openxmlformats.org/officeDocument/2006/relationships/image" Target="../media/image820.png"/><Relationship Id="rId30" Type="http://schemas.openxmlformats.org/officeDocument/2006/relationships/image" Target="../media/image681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0.png"/><Relationship Id="rId18" Type="http://schemas.openxmlformats.org/officeDocument/2006/relationships/image" Target="../media/image750.png"/><Relationship Id="rId26" Type="http://schemas.openxmlformats.org/officeDocument/2006/relationships/image" Target="../media/image921.png"/><Relationship Id="rId3" Type="http://schemas.openxmlformats.org/officeDocument/2006/relationships/image" Target="../media/image850.png"/><Relationship Id="rId21" Type="http://schemas.openxmlformats.org/officeDocument/2006/relationships/image" Target="../media/image780.png"/><Relationship Id="rId7" Type="http://schemas.openxmlformats.org/officeDocument/2006/relationships/image" Target="../media/image1011.png"/><Relationship Id="rId12" Type="http://schemas.openxmlformats.org/officeDocument/2006/relationships/image" Target="../media/image690.png"/><Relationship Id="rId17" Type="http://schemas.openxmlformats.org/officeDocument/2006/relationships/image" Target="../media/image740.png"/><Relationship Id="rId25" Type="http://schemas.openxmlformats.org/officeDocument/2006/relationships/image" Target="../media/image1001.png"/><Relationship Id="rId33" Type="http://schemas.openxmlformats.org/officeDocument/2006/relationships/image" Target="../media/image1100.png"/><Relationship Id="rId2" Type="http://schemas.openxmlformats.org/officeDocument/2006/relationships/image" Target="../media/image1030.png"/><Relationship Id="rId16" Type="http://schemas.openxmlformats.org/officeDocument/2006/relationships/image" Target="../media/image730.png"/><Relationship Id="rId20" Type="http://schemas.openxmlformats.org/officeDocument/2006/relationships/image" Target="../media/image810.png"/><Relationship Id="rId29" Type="http://schemas.openxmlformats.org/officeDocument/2006/relationships/image" Target="../media/image9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0.png"/><Relationship Id="rId11" Type="http://schemas.openxmlformats.org/officeDocument/2006/relationships/image" Target="../media/image680.png"/><Relationship Id="rId24" Type="http://schemas.openxmlformats.org/officeDocument/2006/relationships/image" Target="../media/image641.png"/><Relationship Id="rId32" Type="http://schemas.openxmlformats.org/officeDocument/2006/relationships/image" Target="../media/image1090.png"/><Relationship Id="rId5" Type="http://schemas.openxmlformats.org/officeDocument/2006/relationships/image" Target="../media/image981.png"/><Relationship Id="rId15" Type="http://schemas.openxmlformats.org/officeDocument/2006/relationships/image" Target="../media/image720.png"/><Relationship Id="rId23" Type="http://schemas.openxmlformats.org/officeDocument/2006/relationships/image" Target="../media/image800.png"/><Relationship Id="rId28" Type="http://schemas.openxmlformats.org/officeDocument/2006/relationships/image" Target="../media/image640.png"/><Relationship Id="rId10" Type="http://schemas.openxmlformats.org/officeDocument/2006/relationships/image" Target="../media/image670.png"/><Relationship Id="rId19" Type="http://schemas.openxmlformats.org/officeDocument/2006/relationships/image" Target="../media/image760.png"/><Relationship Id="rId31" Type="http://schemas.openxmlformats.org/officeDocument/2006/relationships/image" Target="../media/image1020.png"/><Relationship Id="rId4" Type="http://schemas.openxmlformats.org/officeDocument/2006/relationships/image" Target="../media/image1050.png"/><Relationship Id="rId9" Type="http://schemas.openxmlformats.org/officeDocument/2006/relationships/image" Target="../media/image660.png"/><Relationship Id="rId14" Type="http://schemas.openxmlformats.org/officeDocument/2006/relationships/image" Target="../media/image710.png"/><Relationship Id="rId22" Type="http://schemas.openxmlformats.org/officeDocument/2006/relationships/image" Target="../media/image790.png"/><Relationship Id="rId27" Type="http://schemas.openxmlformats.org/officeDocument/2006/relationships/image" Target="../media/image630.png"/><Relationship Id="rId30" Type="http://schemas.openxmlformats.org/officeDocument/2006/relationships/image" Target="../media/image1010.png"/><Relationship Id="rId8" Type="http://schemas.openxmlformats.org/officeDocument/2006/relationships/image" Target="../media/image65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0.png"/><Relationship Id="rId18" Type="http://schemas.openxmlformats.org/officeDocument/2006/relationships/image" Target="../media/image125.png"/><Relationship Id="rId26" Type="http://schemas.openxmlformats.org/officeDocument/2006/relationships/image" Target="../media/image136.png"/><Relationship Id="rId3" Type="http://schemas.openxmlformats.org/officeDocument/2006/relationships/image" Target="../media/image1080.png"/><Relationship Id="rId21" Type="http://schemas.openxmlformats.org/officeDocument/2006/relationships/image" Target="../media/image128.png"/><Relationship Id="rId7" Type="http://schemas.openxmlformats.org/officeDocument/2006/relationships/image" Target="../media/image1140.png"/><Relationship Id="rId12" Type="http://schemas.openxmlformats.org/officeDocument/2006/relationships/image" Target="../media/image1190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060.png"/><Relationship Id="rId16" Type="http://schemas.openxmlformats.org/officeDocument/2006/relationships/image" Target="../media/image1230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0.png"/><Relationship Id="rId11" Type="http://schemas.openxmlformats.org/officeDocument/2006/relationships/image" Target="../media/image1180.png"/><Relationship Id="rId24" Type="http://schemas.openxmlformats.org/officeDocument/2006/relationships/image" Target="../media/image131.png"/><Relationship Id="rId5" Type="http://schemas.openxmlformats.org/officeDocument/2006/relationships/image" Target="../media/image1120.png"/><Relationship Id="rId15" Type="http://schemas.openxmlformats.org/officeDocument/2006/relationships/image" Target="../media/image1220.png"/><Relationship Id="rId23" Type="http://schemas.openxmlformats.org/officeDocument/2006/relationships/image" Target="../media/image130.png"/><Relationship Id="rId10" Type="http://schemas.openxmlformats.org/officeDocument/2006/relationships/image" Target="../media/image1170.png"/><Relationship Id="rId19" Type="http://schemas.openxmlformats.org/officeDocument/2006/relationships/image" Target="../media/image126.png"/><Relationship Id="rId4" Type="http://schemas.openxmlformats.org/officeDocument/2006/relationships/image" Target="../media/image1110.png"/><Relationship Id="rId9" Type="http://schemas.openxmlformats.org/officeDocument/2006/relationships/image" Target="../media/image1160.png"/><Relationship Id="rId14" Type="http://schemas.openxmlformats.org/officeDocument/2006/relationships/image" Target="../media/image1210.png"/><Relationship Id="rId22" Type="http://schemas.openxmlformats.org/officeDocument/2006/relationships/image" Target="../media/image129.png"/><Relationship Id="rId27" Type="http://schemas.openxmlformats.org/officeDocument/2006/relationships/image" Target="../media/image13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microsoft.com/office/2007/relationships/hdphoto" Target="../media/hdphoto2.wdp"/><Relationship Id="rId26" Type="http://schemas.openxmlformats.org/officeDocument/2006/relationships/image" Target="../media/image35.png"/><Relationship Id="rId3" Type="http://schemas.openxmlformats.org/officeDocument/2006/relationships/image" Target="../media/image22.png"/><Relationship Id="rId21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2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220.png"/><Relationship Id="rId24" Type="http://schemas.openxmlformats.org/officeDocument/2006/relationships/image" Target="../media/image33.png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28" Type="http://schemas.openxmlformats.org/officeDocument/2006/relationships/image" Target="../media/image1.png"/><Relationship Id="rId10" Type="http://schemas.openxmlformats.org/officeDocument/2006/relationships/image" Target="../media/image210.png"/><Relationship Id="rId19" Type="http://schemas.openxmlformats.org/officeDocument/2006/relationships/image" Target="../media/image28.png"/><Relationship Id="rId4" Type="http://schemas.openxmlformats.org/officeDocument/2006/relationships/image" Target="../media/image23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3.png"/><Relationship Id="rId3" Type="http://schemas.openxmlformats.org/officeDocument/2006/relationships/image" Target="../media/image134.png"/><Relationship Id="rId21" Type="http://schemas.openxmlformats.org/officeDocument/2006/relationships/image" Target="../media/image159.png"/><Relationship Id="rId7" Type="http://schemas.openxmlformats.org/officeDocument/2006/relationships/image" Target="../media/image138.png"/><Relationship Id="rId12" Type="http://schemas.openxmlformats.org/officeDocument/2006/relationships/image" Target="../media/image150.png"/><Relationship Id="rId17" Type="http://schemas.openxmlformats.org/officeDocument/2006/relationships/image" Target="../media/image152.png"/><Relationship Id="rId2" Type="http://schemas.openxmlformats.org/officeDocument/2006/relationships/image" Target="../media/image140.png"/><Relationship Id="rId16" Type="http://schemas.openxmlformats.org/officeDocument/2006/relationships/image" Target="../media/image151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11" Type="http://schemas.openxmlformats.org/officeDocument/2006/relationships/image" Target="../media/image145.png"/><Relationship Id="rId5" Type="http://schemas.openxmlformats.org/officeDocument/2006/relationships/image" Target="../media/image135.png"/><Relationship Id="rId15" Type="http://schemas.openxmlformats.org/officeDocument/2006/relationships/image" Target="../media/image149.png"/><Relationship Id="rId10" Type="http://schemas.openxmlformats.org/officeDocument/2006/relationships/image" Target="../media/image143.png"/><Relationship Id="rId19" Type="http://schemas.openxmlformats.org/officeDocument/2006/relationships/image" Target="../media/image154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4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57.png"/><Relationship Id="rId18" Type="http://schemas.openxmlformats.org/officeDocument/2006/relationships/image" Target="../media/image164.png"/><Relationship Id="rId3" Type="http://schemas.openxmlformats.org/officeDocument/2006/relationships/image" Target="../media/image134.png"/><Relationship Id="rId21" Type="http://schemas.openxmlformats.org/officeDocument/2006/relationships/image" Target="../media/image159.png"/><Relationship Id="rId7" Type="http://schemas.openxmlformats.org/officeDocument/2006/relationships/image" Target="../media/image138.png"/><Relationship Id="rId12" Type="http://schemas.openxmlformats.org/officeDocument/2006/relationships/image" Target="../media/image156.png"/><Relationship Id="rId17" Type="http://schemas.openxmlformats.org/officeDocument/2006/relationships/image" Target="../media/image163.png"/><Relationship Id="rId2" Type="http://schemas.openxmlformats.org/officeDocument/2006/relationships/image" Target="../media/image140.png"/><Relationship Id="rId16" Type="http://schemas.openxmlformats.org/officeDocument/2006/relationships/image" Target="../media/image162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11" Type="http://schemas.openxmlformats.org/officeDocument/2006/relationships/image" Target="../media/image145.png"/><Relationship Id="rId5" Type="http://schemas.openxmlformats.org/officeDocument/2006/relationships/image" Target="../media/image135.png"/><Relationship Id="rId15" Type="http://schemas.openxmlformats.org/officeDocument/2006/relationships/image" Target="../media/image161.png"/><Relationship Id="rId10" Type="http://schemas.openxmlformats.org/officeDocument/2006/relationships/image" Target="../media/image143.png"/><Relationship Id="rId19" Type="http://schemas.openxmlformats.org/officeDocument/2006/relationships/image" Target="../media/image165.png"/><Relationship Id="rId4" Type="http://schemas.openxmlformats.org/officeDocument/2006/relationships/image" Target="../media/image155.png"/><Relationship Id="rId9" Type="http://schemas.openxmlformats.org/officeDocument/2006/relationships/image" Target="../media/image147.png"/><Relationship Id="rId14" Type="http://schemas.openxmlformats.org/officeDocument/2006/relationships/image" Target="../media/image16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46.png"/><Relationship Id="rId18" Type="http://schemas.openxmlformats.org/officeDocument/2006/relationships/image" Target="../media/image164.png"/><Relationship Id="rId21" Type="http://schemas.openxmlformats.org/officeDocument/2006/relationships/image" Target="../media/image159.png"/><Relationship Id="rId7" Type="http://schemas.openxmlformats.org/officeDocument/2006/relationships/image" Target="../media/image169.png"/><Relationship Id="rId12" Type="http://schemas.openxmlformats.org/officeDocument/2006/relationships/image" Target="../media/image150.png"/><Relationship Id="rId17" Type="http://schemas.openxmlformats.org/officeDocument/2006/relationships/image" Target="../media/image152.png"/><Relationship Id="rId25" Type="http://schemas.openxmlformats.org/officeDocument/2006/relationships/image" Target="../media/image176.png"/><Relationship Id="rId2" Type="http://schemas.openxmlformats.org/officeDocument/2006/relationships/image" Target="../media/image166.png"/><Relationship Id="rId16" Type="http://schemas.openxmlformats.org/officeDocument/2006/relationships/image" Target="../media/image151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8.png"/><Relationship Id="rId24" Type="http://schemas.openxmlformats.org/officeDocument/2006/relationships/image" Target="../media/image175.png"/><Relationship Id="rId5" Type="http://schemas.openxmlformats.org/officeDocument/2006/relationships/image" Target="../media/image167.png"/><Relationship Id="rId15" Type="http://schemas.openxmlformats.org/officeDocument/2006/relationships/image" Target="../media/image149.png"/><Relationship Id="rId23" Type="http://schemas.openxmlformats.org/officeDocument/2006/relationships/image" Target="../media/image174.png"/><Relationship Id="rId19" Type="http://schemas.openxmlformats.org/officeDocument/2006/relationships/image" Target="../media/image165.png"/><Relationship Id="rId4" Type="http://schemas.openxmlformats.org/officeDocument/2006/relationships/image" Target="../media/image142.png"/><Relationship Id="rId9" Type="http://schemas.openxmlformats.org/officeDocument/2006/relationships/image" Target="../media/image172.png"/><Relationship Id="rId14" Type="http://schemas.openxmlformats.org/officeDocument/2006/relationships/image" Target="../media/image148.png"/><Relationship Id="rId22" Type="http://schemas.openxmlformats.org/officeDocument/2006/relationships/image" Target="../media/image17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46.png"/><Relationship Id="rId18" Type="http://schemas.openxmlformats.org/officeDocument/2006/relationships/image" Target="../media/image153.png"/><Relationship Id="rId21" Type="http://schemas.openxmlformats.org/officeDocument/2006/relationships/image" Target="../media/image159.png"/><Relationship Id="rId7" Type="http://schemas.openxmlformats.org/officeDocument/2006/relationships/image" Target="../media/image169.png"/><Relationship Id="rId12" Type="http://schemas.openxmlformats.org/officeDocument/2006/relationships/image" Target="../media/image150.png"/><Relationship Id="rId17" Type="http://schemas.openxmlformats.org/officeDocument/2006/relationships/image" Target="../media/image152.png"/><Relationship Id="rId2" Type="http://schemas.openxmlformats.org/officeDocument/2006/relationships/image" Target="../media/image166.png"/><Relationship Id="rId16" Type="http://schemas.openxmlformats.org/officeDocument/2006/relationships/image" Target="../media/image151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8.png"/><Relationship Id="rId24" Type="http://schemas.openxmlformats.org/officeDocument/2006/relationships/image" Target="../media/image175.png"/><Relationship Id="rId5" Type="http://schemas.openxmlformats.org/officeDocument/2006/relationships/image" Target="../media/image167.png"/><Relationship Id="rId15" Type="http://schemas.openxmlformats.org/officeDocument/2006/relationships/image" Target="../media/image149.png"/><Relationship Id="rId23" Type="http://schemas.openxmlformats.org/officeDocument/2006/relationships/image" Target="../media/image174.png"/><Relationship Id="rId19" Type="http://schemas.openxmlformats.org/officeDocument/2006/relationships/image" Target="../media/image177.png"/><Relationship Id="rId4" Type="http://schemas.openxmlformats.org/officeDocument/2006/relationships/image" Target="../media/image142.png"/><Relationship Id="rId9" Type="http://schemas.openxmlformats.org/officeDocument/2006/relationships/image" Target="../media/image172.png"/><Relationship Id="rId14" Type="http://schemas.openxmlformats.org/officeDocument/2006/relationships/image" Target="../media/image148.png"/><Relationship Id="rId22" Type="http://schemas.openxmlformats.org/officeDocument/2006/relationships/image" Target="../media/image17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Lecture</a:t>
            </a:r>
            <a:r>
              <a:rPr lang="nb-NO" dirty="0" smtClean="0"/>
              <a:t> 5 – </a:t>
            </a:r>
            <a:r>
              <a:rPr lang="nb-NO" dirty="0" err="1" smtClean="0"/>
              <a:t>Authenticated</a:t>
            </a:r>
            <a:r>
              <a:rPr lang="nb-NO" dirty="0" smtClean="0"/>
              <a:t> </a:t>
            </a:r>
            <a:r>
              <a:rPr lang="nb-NO" dirty="0" err="1" smtClean="0"/>
              <a:t>encryption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22.09.2020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3074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361267" y="2949192"/>
            <a:ext cx="1662912" cy="11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507737" y="1072781"/>
            <a:ext cx="1738441" cy="1876411"/>
            <a:chOff x="8507737" y="1072781"/>
            <a:chExt cx="1738441" cy="1876411"/>
          </a:xfrm>
        </p:grpSpPr>
        <p:grpSp>
          <p:nvGrpSpPr>
            <p:cNvPr id="21" name="Group 20"/>
            <p:cNvGrpSpPr/>
            <p:nvPr/>
          </p:nvGrpSpPr>
          <p:grpSpPr>
            <a:xfrm>
              <a:off x="8507737" y="1514238"/>
              <a:ext cx="1601464" cy="1434954"/>
              <a:chOff x="7847336" y="1941195"/>
              <a:chExt cx="2151797" cy="176720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3" name="Horizontal Scroll 22"/>
              <p:cNvSpPr/>
              <p:nvPr/>
            </p:nvSpPr>
            <p:spPr bwMode="auto">
              <a:xfrm rot="16200000">
                <a:off x="8039632" y="1748899"/>
                <a:ext cx="1767205" cy="2151797"/>
              </a:xfrm>
              <a:prstGeom prst="horizontalScroll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> “                  ”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 </a:t>
                </a:r>
                <a:endParaRPr lang="en-US" sz="1400" b="1" dirty="0"/>
              </a:p>
            </p:txBody>
          </p:sp>
          <p:pic>
            <p:nvPicPr>
              <p:cNvPr id="24" name="Picture 2" descr="Indie Electronics: My 1 Bit Full Adder Projec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992" b="91949" l="4287" r="89919">
                            <a14:foregroundMark x1="50174" y1="14195" x2="54461" y2="13771"/>
                            <a14:backgroundMark x1="7995" y1="54873" x2="8575" y2="71186"/>
                            <a14:backgroundMark x1="62109" y1="37076" x2="96060" y2="37712"/>
                            <a14:backgroundMark x1="71727" y1="35805" x2="76709" y2="309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6" r="11425"/>
              <a:stretch/>
            </p:blipFill>
            <p:spPr bwMode="auto">
              <a:xfrm>
                <a:off x="8308039" y="2345267"/>
                <a:ext cx="1305075" cy="908140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8677354" y="1072781"/>
              <a:ext cx="1568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10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20" name="Picture 4" descr="Lattice graph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83" y="2656417"/>
            <a:ext cx="1663699" cy="16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urn off clipart 20 free Cliparts | Download images on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85" y="4657585"/>
            <a:ext cx="1292394" cy="12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507737" y="1072781"/>
            <a:ext cx="1738441" cy="1876411"/>
            <a:chOff x="8507737" y="1072781"/>
            <a:chExt cx="1738441" cy="1876411"/>
          </a:xfrm>
        </p:grpSpPr>
        <p:grpSp>
          <p:nvGrpSpPr>
            <p:cNvPr id="15" name="Group 14"/>
            <p:cNvGrpSpPr/>
            <p:nvPr/>
          </p:nvGrpSpPr>
          <p:grpSpPr>
            <a:xfrm>
              <a:off x="8507737" y="1514238"/>
              <a:ext cx="1601464" cy="1434954"/>
              <a:chOff x="7847336" y="1941195"/>
              <a:chExt cx="2151797" cy="176720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7" name="Horizontal Scroll 16"/>
              <p:cNvSpPr/>
              <p:nvPr/>
            </p:nvSpPr>
            <p:spPr bwMode="auto">
              <a:xfrm rot="16200000">
                <a:off x="8039632" y="1748899"/>
                <a:ext cx="1767205" cy="2151797"/>
              </a:xfrm>
              <a:prstGeom prst="horizontalScroll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> “                  ”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 </a:t>
                </a:r>
                <a:endParaRPr lang="en-US" sz="1400" b="1" dirty="0"/>
              </a:p>
            </p:txBody>
          </p:sp>
          <p:pic>
            <p:nvPicPr>
              <p:cNvPr id="18" name="Picture 2" descr="Indie Electronics: My 1 Bit Full Adder Project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992" b="91949" l="4287" r="89919">
                            <a14:foregroundMark x1="50174" y1="14195" x2="54461" y2="13771"/>
                            <a14:backgroundMark x1="7995" y1="54873" x2="8575" y2="71186"/>
                            <a14:backgroundMark x1="62109" y1="37076" x2="96060" y2="37712"/>
                            <a14:backgroundMark x1="71727" y1="35805" x2="76709" y2="309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6" r="11425"/>
              <a:stretch/>
            </p:blipFill>
            <p:spPr bwMode="auto">
              <a:xfrm>
                <a:off x="8308039" y="2345267"/>
                <a:ext cx="1305075" cy="908140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8677354" y="1072781"/>
              <a:ext cx="1568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60058" y="3604875"/>
            <a:ext cx="5500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FPGA applications: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Aerospace and avionics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Digital signal processors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Defense and military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Medical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General hardware accelerators</a:t>
            </a:r>
            <a:br>
              <a:rPr lang="en-US" sz="2400" dirty="0" smtClean="0"/>
            </a:br>
            <a:r>
              <a:rPr lang="en-US" sz="2400" dirty="0" smtClean="0"/>
              <a:t>(e.g. cryptography)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75601" y="1071858"/>
            <a:ext cx="574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Bitstream</a:t>
            </a:r>
            <a:r>
              <a:rPr lang="en-US" sz="2400" dirty="0" smtClean="0"/>
              <a:t> design typically a business secret (or even a national/military secret)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 bwMode="auto">
          <a:xfrm>
            <a:off x="7518417" y="1672023"/>
            <a:ext cx="945375" cy="3728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66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07737" y="1072781"/>
            <a:ext cx="1738441" cy="1876411"/>
            <a:chOff x="8507737" y="1072781"/>
            <a:chExt cx="1738441" cy="1876411"/>
          </a:xfrm>
        </p:grpSpPr>
        <p:sp>
          <p:nvSpPr>
            <p:cNvPr id="16" name="Horizontal Scroll 15"/>
            <p:cNvSpPr/>
            <p:nvPr/>
          </p:nvSpPr>
          <p:spPr bwMode="auto">
            <a:xfrm rot="16200000">
              <a:off x="8590992" y="1430983"/>
              <a:ext cx="1434954" cy="1601464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7354" y="1072781"/>
              <a:ext cx="1568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14" name="Down Arrow 13"/>
          <p:cNvSpPr/>
          <p:nvPr/>
        </p:nvSpPr>
        <p:spPr bwMode="auto">
          <a:xfrm rot="4243737">
            <a:off x="6587787" y="1297230"/>
            <a:ext cx="704156" cy="2619436"/>
          </a:xfrm>
          <a:prstGeom prst="downArrow">
            <a:avLst>
              <a:gd name="adj1" fmla="val 43824"/>
              <a:gd name="adj2" fmla="val 80038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20" name="Picture 4" descr="Lattice graph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83" y="2656417"/>
            <a:ext cx="1663699" cy="16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9396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3074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361267" y="2949192"/>
            <a:ext cx="1662912" cy="11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507737" y="1072781"/>
            <a:ext cx="1738441" cy="1876411"/>
            <a:chOff x="8507737" y="1072781"/>
            <a:chExt cx="1738441" cy="1876411"/>
          </a:xfrm>
        </p:grpSpPr>
        <p:sp>
          <p:nvSpPr>
            <p:cNvPr id="16" name="Horizontal Scroll 15"/>
            <p:cNvSpPr/>
            <p:nvPr/>
          </p:nvSpPr>
          <p:spPr bwMode="auto">
            <a:xfrm rot="16200000">
              <a:off x="8590992" y="1430983"/>
              <a:ext cx="1434954" cy="1601464"/>
            </a:xfrm>
            <a:prstGeom prst="horizontalScroll">
              <a:avLst/>
            </a:prstGeom>
            <a:blipFill>
              <a:blip r:embed="rId5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7354" y="1072781"/>
              <a:ext cx="1568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7168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Xilinx </a:t>
            </a:r>
            <a:r>
              <a:rPr lang="en-US" dirty="0" err="1" smtClean="0"/>
              <a:t>Starbleed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3074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3361267" y="2949192"/>
            <a:ext cx="1662912" cy="11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16" name="Horizontal Scroll 15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5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691800"/>
              </p:ext>
            </p:extLst>
          </p:nvPr>
        </p:nvGraphicFramePr>
        <p:xfrm>
          <a:off x="7615303" y="2444957"/>
          <a:ext cx="3566817" cy="404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K</a:t>
                      </a:r>
                      <a:r>
                        <a:rPr lang="en-US" sz="1200" b="1" baseline="-25000" dirty="0" smtClean="0"/>
                        <a:t>MAC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0x000000000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17344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“         </a:t>
                      </a:r>
                      <a:r>
                        <a:rPr lang="en-US" sz="1200" b="1" baseline="0" dirty="0" smtClean="0"/>
                        <a:t>                                      </a:t>
                      </a:r>
                      <a:r>
                        <a:rPr lang="en-US" sz="1200" b="1" dirty="0" smtClean="0"/>
                        <a:t>”   </a:t>
                      </a:r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0140970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MAC TAG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14" name="Right Brace 13"/>
          <p:cNvSpPr/>
          <p:nvPr/>
        </p:nvSpPr>
        <p:spPr bwMode="auto">
          <a:xfrm rot="10800000">
            <a:off x="7168531" y="3007898"/>
            <a:ext cx="307536" cy="348412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3638" y="2490770"/>
            <a:ext cx="116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1348" y="4591794"/>
            <a:ext cx="1865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Encrypted</a:t>
            </a:r>
          </a:p>
          <a:p>
            <a:r>
              <a:rPr lang="en-US" sz="2000" dirty="0" smtClean="0"/>
              <a:t>with AES-CBC</a:t>
            </a:r>
          </a:p>
        </p:txBody>
      </p:sp>
      <p:pic>
        <p:nvPicPr>
          <p:cNvPr id="22" name="Picture 2" descr="Indie Electronics: My 1 Bit Full Adder Proje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2" b="91949" l="4287" r="89919">
                        <a14:foregroundMark x1="50174" y1="14195" x2="54461" y2="13771"/>
                        <a14:backgroundMark x1="7995" y1="54873" x2="8575" y2="71186"/>
                        <a14:backgroundMark x1="62109" y1="37076" x2="96060" y2="37712"/>
                        <a14:backgroundMark x1="71727" y1="35805" x2="76709" y2="30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6" r="11425"/>
          <a:stretch/>
        </p:blipFill>
        <p:spPr bwMode="auto">
          <a:xfrm>
            <a:off x="8651921" y="4516939"/>
            <a:ext cx="1662912" cy="11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0x0000000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685" y="5807248"/>
            <a:ext cx="606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WBSTAR = </a:t>
            </a:r>
            <a:r>
              <a:rPr lang="en-US" sz="2400" b="1" dirty="0" smtClean="0">
                <a:solidFill>
                  <a:schemeClr val="accent6"/>
                </a:solidFill>
              </a:rPr>
              <a:t>W</a:t>
            </a:r>
            <a:r>
              <a:rPr lang="en-US" sz="2400" dirty="0" smtClean="0">
                <a:solidFill>
                  <a:schemeClr val="accent6"/>
                </a:solidFill>
              </a:rPr>
              <a:t>arm-</a:t>
            </a:r>
            <a:r>
              <a:rPr lang="en-US" sz="2400" b="1" dirty="0" smtClean="0">
                <a:solidFill>
                  <a:schemeClr val="accent6"/>
                </a:solidFill>
              </a:rPr>
              <a:t>B</a:t>
            </a:r>
            <a:r>
              <a:rPr lang="en-US" sz="2400" dirty="0" smtClean="0">
                <a:solidFill>
                  <a:schemeClr val="accent6"/>
                </a:solidFill>
              </a:rPr>
              <a:t>oot </a:t>
            </a:r>
            <a:r>
              <a:rPr lang="en-US" sz="2400" b="1" dirty="0" smtClean="0">
                <a:solidFill>
                  <a:schemeClr val="accent6"/>
                </a:solidFill>
              </a:rPr>
              <a:t>Star</a:t>
            </a:r>
            <a:r>
              <a:rPr lang="en-US" sz="2400" dirty="0" smtClean="0">
                <a:solidFill>
                  <a:schemeClr val="accent6"/>
                </a:solidFill>
              </a:rPr>
              <a:t>t-address </a:t>
            </a:r>
          </a:p>
        </p:txBody>
      </p:sp>
    </p:spTree>
    <p:extLst>
      <p:ext uri="{BB962C8B-B14F-4D97-AF65-F5344CB8AC3E}">
        <p14:creationId xmlns:p14="http://schemas.microsoft.com/office/powerpoint/2010/main" val="32593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81760"/>
              </p:ext>
            </p:extLst>
          </p:nvPr>
        </p:nvGraphicFramePr>
        <p:xfrm>
          <a:off x="7615303" y="2444957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0x23da01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2" name="Straight Connector 11"/>
          <p:cNvCxnSpPr>
            <a:stCxn id="24" idx="0"/>
          </p:cNvCxnSpPr>
          <p:nvPr/>
        </p:nvCxnSpPr>
        <p:spPr bwMode="auto">
          <a:xfrm>
            <a:off x="7096640" y="1773693"/>
            <a:ext cx="2885560" cy="208104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</p:cNvCxnSpPr>
          <p:nvPr/>
        </p:nvCxnSpPr>
        <p:spPr bwMode="auto">
          <a:xfrm>
            <a:off x="7301114" y="1739065"/>
            <a:ext cx="3879101" cy="183171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7107822" y="1689479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135924" y="2612758"/>
            <a:ext cx="1702727" cy="1472904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Reboot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478426" y="5233579"/>
            <a:ext cx="38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Decrypted content of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450080" y="4285529"/>
            <a:ext cx="2067152" cy="1143300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lg" len="lg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V="1">
            <a:off x="8979108" y="4022395"/>
            <a:ext cx="1231692" cy="1406434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triangle" w="lg" len="lg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Multiply 61"/>
          <p:cNvSpPr/>
          <p:nvPr/>
        </p:nvSpPr>
        <p:spPr bwMode="auto">
          <a:xfrm>
            <a:off x="3589501" y="2901552"/>
            <a:ext cx="1212134" cy="1215469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Down Arrow 25"/>
          <p:cNvSpPr/>
          <p:nvPr/>
        </p:nvSpPr>
        <p:spPr bwMode="auto">
          <a:xfrm rot="5400000">
            <a:off x="6170405" y="2777430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 rot="73969">
            <a:off x="6067501" y="3010154"/>
            <a:ext cx="154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</p:spTree>
    <p:extLst>
      <p:ext uri="{BB962C8B-B14F-4D97-AF65-F5344CB8AC3E}">
        <p14:creationId xmlns:p14="http://schemas.microsoft.com/office/powerpoint/2010/main" val="35698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" grpId="0"/>
      <p:bldP spid="62" grpId="0" animBg="1"/>
      <p:bldP spid="26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107822" y="1689479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0x23da01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374125" y="1322080"/>
            <a:ext cx="1224774" cy="903226"/>
            <a:chOff x="10374125" y="1322080"/>
            <a:chExt cx="1224774" cy="903226"/>
          </a:xfrm>
        </p:grpSpPr>
        <p:sp>
          <p:nvSpPr>
            <p:cNvPr id="21" name="Horizontal Scroll 20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32000" y="1497119"/>
              <a:ext cx="1166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“Read out WBSTAR”</a:t>
              </a: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Down Arrow 35"/>
          <p:cNvSpPr/>
          <p:nvPr/>
        </p:nvSpPr>
        <p:spPr bwMode="auto">
          <a:xfrm rot="4222114">
            <a:off x="7490406" y="418532"/>
            <a:ext cx="704156" cy="4766840"/>
          </a:xfrm>
          <a:prstGeom prst="downArrow">
            <a:avLst>
              <a:gd name="adj1" fmla="val 43824"/>
              <a:gd name="adj2" fmla="val 80038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23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84863"/>
              </p:ext>
            </p:extLst>
          </p:nvPr>
        </p:nvGraphicFramePr>
        <p:xfrm>
          <a:off x="7615303" y="2444957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1933" y="4170113"/>
            <a:ext cx="149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</a:t>
            </a:r>
            <a:r>
              <a:rPr lang="en-US" sz="900" b="1" dirty="0">
                <a:solidFill>
                  <a:schemeClr val="accent6"/>
                </a:solidFill>
              </a:rPr>
              <a:t>0x23da01</a:t>
            </a:r>
          </a:p>
          <a:p>
            <a:endParaRPr lang="en-US" sz="900" b="1" dirty="0" smtClean="0">
              <a:solidFill>
                <a:schemeClr val="accent6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09508" y="1788650"/>
            <a:ext cx="2672692" cy="206608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7502800" y="1788649"/>
            <a:ext cx="3677415" cy="178213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7309508" y="1689479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374125" y="1322080"/>
            <a:ext cx="1224774" cy="903226"/>
            <a:chOff x="10374125" y="1322080"/>
            <a:chExt cx="1224774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2000" y="1497119"/>
              <a:ext cx="1166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“Read out WBSTAR”</a:t>
              </a: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Down Arrow 30"/>
          <p:cNvSpPr/>
          <p:nvPr/>
        </p:nvSpPr>
        <p:spPr bwMode="auto">
          <a:xfrm rot="5400000">
            <a:off x="6170405" y="2777430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 rot="73969">
            <a:off x="6067501" y="3010154"/>
            <a:ext cx="154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</p:spTree>
    <p:extLst>
      <p:ext uri="{BB962C8B-B14F-4D97-AF65-F5344CB8AC3E}">
        <p14:creationId xmlns:p14="http://schemas.microsoft.com/office/powerpoint/2010/main" val="32352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84863"/>
              </p:ext>
            </p:extLst>
          </p:nvPr>
        </p:nvGraphicFramePr>
        <p:xfrm>
          <a:off x="7615303" y="2444957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0x556003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09508" y="1788650"/>
            <a:ext cx="2672692" cy="206608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7502800" y="1788649"/>
            <a:ext cx="3677415" cy="178213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135924" y="2612758"/>
            <a:ext cx="1702727" cy="1472904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Reboot</a:t>
              </a: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7309508" y="1689479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374125" y="1322080"/>
            <a:ext cx="1224774" cy="903226"/>
            <a:chOff x="10374125" y="1322080"/>
            <a:chExt cx="1224774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2000" y="1497119"/>
              <a:ext cx="1166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“Read out WBSTAR”</a:t>
              </a: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Down Arrow 25"/>
          <p:cNvSpPr/>
          <p:nvPr/>
        </p:nvSpPr>
        <p:spPr bwMode="auto">
          <a:xfrm rot="5400000">
            <a:off x="6170405" y="2777430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 rot="73969">
            <a:off x="6067501" y="3010154"/>
            <a:ext cx="154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  <p:sp>
        <p:nvSpPr>
          <p:cNvPr id="31" name="Multiply 30"/>
          <p:cNvSpPr/>
          <p:nvPr/>
        </p:nvSpPr>
        <p:spPr bwMode="auto">
          <a:xfrm>
            <a:off x="3589501" y="2901552"/>
            <a:ext cx="1212134" cy="1215469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23612"/>
              </p:ext>
            </p:extLst>
          </p:nvPr>
        </p:nvGraphicFramePr>
        <p:xfrm>
          <a:off x="7615303" y="2444957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0x009199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18657" y="1793176"/>
            <a:ext cx="2463543" cy="2061557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7711949" y="1785656"/>
            <a:ext cx="3468266" cy="178512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135924" y="2612758"/>
            <a:ext cx="1702727" cy="1472904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374125" y="1322080"/>
            <a:ext cx="1224774" cy="903226"/>
            <a:chOff x="10374125" y="1322080"/>
            <a:chExt cx="1224774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2000" y="1497119"/>
              <a:ext cx="1166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“Read out WBSTAR”</a:t>
              </a: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518657" y="1690919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6170405" y="2777430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 rot="73969">
            <a:off x="6067501" y="3010154"/>
            <a:ext cx="154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  <p:sp>
        <p:nvSpPr>
          <p:cNvPr id="31" name="Multiply 30"/>
          <p:cNvSpPr/>
          <p:nvPr/>
        </p:nvSpPr>
        <p:spPr bwMode="auto">
          <a:xfrm>
            <a:off x="3589501" y="2901552"/>
            <a:ext cx="1212134" cy="1215469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89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00972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38648"/>
              </p:ext>
            </p:extLst>
          </p:nvPr>
        </p:nvGraphicFramePr>
        <p:xfrm>
          <a:off x="7615303" y="2444957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0xffe305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72901" y="1787920"/>
            <a:ext cx="2309299" cy="206681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2"/>
          </p:cNvCxnSpPr>
          <p:nvPr/>
        </p:nvCxnSpPr>
        <p:spPr bwMode="auto">
          <a:xfrm>
            <a:off x="7851984" y="1773693"/>
            <a:ext cx="3328231" cy="179708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135924" y="2612758"/>
            <a:ext cx="1702727" cy="1472904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374125" y="1322080"/>
            <a:ext cx="1224774" cy="903226"/>
            <a:chOff x="10374125" y="1322080"/>
            <a:chExt cx="1224774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2000" y="1497119"/>
              <a:ext cx="1166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“Read out WBSTAR”</a:t>
              </a: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7655121" y="1690918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6" name="Down Arrow 25"/>
          <p:cNvSpPr/>
          <p:nvPr/>
        </p:nvSpPr>
        <p:spPr bwMode="auto">
          <a:xfrm rot="5400000">
            <a:off x="6170405" y="2777430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 rot="73969">
            <a:off x="6067501" y="3010154"/>
            <a:ext cx="154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  <p:sp>
        <p:nvSpPr>
          <p:cNvPr id="31" name="Multiply 30"/>
          <p:cNvSpPr/>
          <p:nvPr/>
        </p:nvSpPr>
        <p:spPr bwMode="auto">
          <a:xfrm>
            <a:off x="3589501" y="2901552"/>
            <a:ext cx="1212134" cy="1215469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10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02329"/>
              </p:ext>
            </p:extLst>
          </p:nvPr>
        </p:nvGraphicFramePr>
        <p:xfrm>
          <a:off x="7615303" y="2444957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0x661000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139028" y="1911683"/>
            <a:ext cx="2843172" cy="194305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7314088" y="1911684"/>
            <a:ext cx="3866127" cy="1659097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135924" y="2612758"/>
            <a:ext cx="1702727" cy="1472904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374125" y="1322080"/>
            <a:ext cx="1224774" cy="903226"/>
            <a:chOff x="10374125" y="1322080"/>
            <a:chExt cx="1224774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2000" y="1497119"/>
              <a:ext cx="1166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“Read out WBSTAR”</a:t>
              </a: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120796" y="1812513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6170405" y="2777430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 rot="73969">
            <a:off x="6067501" y="3010154"/>
            <a:ext cx="154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  <p:sp>
        <p:nvSpPr>
          <p:cNvPr id="31" name="Multiply 30"/>
          <p:cNvSpPr/>
          <p:nvPr/>
        </p:nvSpPr>
        <p:spPr bwMode="auto">
          <a:xfrm>
            <a:off x="3589501" y="2901552"/>
            <a:ext cx="1212134" cy="1215469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5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4018"/>
              </p:ext>
            </p:extLst>
          </p:nvPr>
        </p:nvGraphicFramePr>
        <p:xfrm>
          <a:off x="7615303" y="2444957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0x07778d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316758" y="1911681"/>
            <a:ext cx="2665442" cy="194305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7510050" y="1911682"/>
            <a:ext cx="3670165" cy="1659099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135924" y="2612758"/>
            <a:ext cx="1702727" cy="1472904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374125" y="1322080"/>
            <a:ext cx="1224774" cy="903226"/>
            <a:chOff x="10374125" y="1322080"/>
            <a:chExt cx="1224774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2000" y="1497119"/>
              <a:ext cx="1166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“Read out WBSTAR”</a:t>
              </a: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7316758" y="1812513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6" name="Down Arrow 25"/>
          <p:cNvSpPr/>
          <p:nvPr/>
        </p:nvSpPr>
        <p:spPr bwMode="auto">
          <a:xfrm rot="5400000">
            <a:off x="6170405" y="2777430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 rot="73969">
            <a:off x="6067501" y="3010154"/>
            <a:ext cx="154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  <p:sp>
        <p:nvSpPr>
          <p:cNvPr id="31" name="Multiply 30"/>
          <p:cNvSpPr/>
          <p:nvPr/>
        </p:nvSpPr>
        <p:spPr bwMode="auto">
          <a:xfrm>
            <a:off x="3589501" y="2901552"/>
            <a:ext cx="1212134" cy="1215469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66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Starbleed</a:t>
            </a:r>
            <a:r>
              <a:rPr lang="en-US" dirty="0"/>
              <a:t>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0192" y="1558674"/>
            <a:ext cx="311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 </a:t>
            </a:r>
            <a:r>
              <a:rPr lang="en-US" sz="2000" dirty="0" err="1" smtClean="0"/>
              <a:t>bitstream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1975" y="2546234"/>
            <a:ext cx="40484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084"/>
              </p:ext>
            </p:extLst>
          </p:nvPr>
        </p:nvGraphicFramePr>
        <p:xfrm>
          <a:off x="7615303" y="2444957"/>
          <a:ext cx="3566817" cy="23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939">
                  <a:extLst>
                    <a:ext uri="{9D8B030D-6E8A-4147-A177-3AD203B41FA5}">
                      <a16:colId xmlns:a16="http://schemas.microsoft.com/office/drawing/2014/main" xmlns="" val="3341747070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1015043934"/>
                    </a:ext>
                  </a:extLst>
                </a:gridCol>
                <a:gridCol w="1188939">
                  <a:extLst>
                    <a:ext uri="{9D8B030D-6E8A-4147-A177-3AD203B41FA5}">
                      <a16:colId xmlns:a16="http://schemas.microsoft.com/office/drawing/2014/main" xmlns="" val="315342049"/>
                    </a:ext>
                  </a:extLst>
                </a:gridCol>
              </a:tblGrid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0xaa530282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1732155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90196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⋯</a:t>
                      </a:r>
                      <a:endParaRPr lang="en-US" sz="1200" b="1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WRITE WBSTAR</a:t>
                      </a:r>
                      <a:endParaRPr lang="en-US" sz="12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993821"/>
                  </a:ext>
                </a:extLst>
              </a:tr>
              <a:tr h="578152"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BAD</a:t>
                      </a:r>
                      <a:r>
                        <a:rPr lang="en-US" sz="1200" b="1" baseline="0" dirty="0" smtClean="0"/>
                        <a:t> TAG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4384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1933" y="4170113"/>
            <a:ext cx="1490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WBSTAR: 0xd65019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63940" y="921969"/>
            <a:ext cx="1702727" cy="1303337"/>
            <a:chOff x="8677353" y="1072781"/>
            <a:chExt cx="3089874" cy="2177972"/>
          </a:xfrm>
        </p:grpSpPr>
        <p:sp>
          <p:nvSpPr>
            <p:cNvPr id="24" name="Horizontal Scroll 23"/>
            <p:cNvSpPr/>
            <p:nvPr/>
          </p:nvSpPr>
          <p:spPr bwMode="auto">
            <a:xfrm rot="16200000">
              <a:off x="9211760" y="1605847"/>
              <a:ext cx="1509357" cy="1780456"/>
            </a:xfrm>
            <a:prstGeom prst="horizontalScroll">
              <a:avLst/>
            </a:prstGeom>
            <a:blipFill>
              <a:blip r:embed="rId3"/>
              <a:tile tx="0" ty="0" sx="100000" sy="100000" flip="none" algn="tl"/>
            </a:blip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77353" y="1072781"/>
              <a:ext cx="3089874" cy="6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29" name="Horizontal Scroll 28"/>
          <p:cNvSpPr/>
          <p:nvPr/>
        </p:nvSpPr>
        <p:spPr bwMode="auto">
          <a:xfrm rot="16200000">
            <a:off x="8886349" y="1283118"/>
            <a:ext cx="903226" cy="981150"/>
          </a:xfrm>
          <a:prstGeom prst="horizontalScroll">
            <a:avLst/>
          </a:prstGeom>
          <a:blipFill>
            <a:blip r:embed="rId4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  </a:t>
            </a:r>
            <a:endParaRPr lang="en-US" sz="1400" b="1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7113521" y="1415981"/>
            <a:ext cx="50178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12720" y="1911679"/>
            <a:ext cx="2469480" cy="194305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7706012" y="1911680"/>
            <a:ext cx="3474203" cy="165510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135924" y="2612758"/>
            <a:ext cx="1702727" cy="1472904"/>
            <a:chOff x="1135924" y="2612758"/>
            <a:chExt cx="1702727" cy="1472904"/>
          </a:xfrm>
        </p:grpSpPr>
        <p:pic>
          <p:nvPicPr>
            <p:cNvPr id="1026" name="Picture 2" descr="https://external-content.duckduckgo.com/iu/?u=https%3A%2F%2Ftse1.mm.bing.net%2Fth%3Fid%3DOIP.SNyBfqUf6_Y20TQL8ccofwHaHa%26pid%3DApi&amp;f=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369" y="3055899"/>
              <a:ext cx="1029763" cy="102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135924" y="2612758"/>
              <a:ext cx="170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Reboot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374125" y="1322080"/>
            <a:ext cx="1224774" cy="903226"/>
            <a:chOff x="10374125" y="1322080"/>
            <a:chExt cx="1224774" cy="903226"/>
          </a:xfrm>
        </p:grpSpPr>
        <p:sp>
          <p:nvSpPr>
            <p:cNvPr id="35" name="Horizontal Scroll 34"/>
            <p:cNvSpPr/>
            <p:nvPr/>
          </p:nvSpPr>
          <p:spPr bwMode="auto">
            <a:xfrm rot="16200000">
              <a:off x="10413087" y="1283118"/>
              <a:ext cx="903226" cy="98115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/>
                <a:t>  </a:t>
              </a:r>
              <a:endParaRPr lang="en-US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2000" y="1497119"/>
              <a:ext cx="1166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“Read out WBSTAR”</a:t>
              </a:r>
              <a:endParaRPr lang="en-US" sz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7512720" y="1812512"/>
            <a:ext cx="193292" cy="9917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82653" y="5793991"/>
            <a:ext cx="698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to fully decrypt 48 MB </a:t>
            </a:r>
            <a:r>
              <a:rPr lang="en-US" sz="2400" dirty="0" err="1" smtClean="0"/>
              <a:t>bitstream</a:t>
            </a:r>
            <a:r>
              <a:rPr lang="en-US" sz="2400" dirty="0" smtClean="0"/>
              <a:t>: 26 hours </a:t>
            </a:r>
          </a:p>
        </p:txBody>
      </p:sp>
      <p:sp>
        <p:nvSpPr>
          <p:cNvPr id="27" name="Down Arrow 26"/>
          <p:cNvSpPr/>
          <p:nvPr/>
        </p:nvSpPr>
        <p:spPr bwMode="auto">
          <a:xfrm rot="5400000">
            <a:off x="6170405" y="2777430"/>
            <a:ext cx="704156" cy="1639031"/>
          </a:xfrm>
          <a:prstGeom prst="downArrow">
            <a:avLst>
              <a:gd name="adj1" fmla="val 43824"/>
              <a:gd name="adj2" fmla="val 52879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 rot="73969">
            <a:off x="6067501" y="3010154"/>
            <a:ext cx="154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  <p:sp>
        <p:nvSpPr>
          <p:cNvPr id="32" name="Multiply 31"/>
          <p:cNvSpPr/>
          <p:nvPr/>
        </p:nvSpPr>
        <p:spPr bwMode="auto">
          <a:xfrm>
            <a:off x="3589501" y="2901552"/>
            <a:ext cx="1212134" cy="1215469"/>
          </a:xfrm>
          <a:prstGeom prst="mathMultiply">
            <a:avLst>
              <a:gd name="adj1" fmla="val 10553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10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Full decryption oracles are not always available/needed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Padding attacks: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Chosen-ciphertext attacks that exploit small timing variations when decrypting different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Only a limited "decryption" oracle available to the attacker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First described by Serge </a:t>
            </a:r>
            <a:r>
              <a:rPr lang="en-US" dirty="0" err="1" smtClean="0"/>
              <a:t>Vaudenay</a:t>
            </a:r>
            <a:r>
              <a:rPr lang="en-US" dirty="0" smtClean="0"/>
              <a:t> (2002) based on CBC-encryption in TLS and IPsec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DTLS padding oracle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4793" y="1524191"/>
            <a:ext cx="950397" cy="1312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5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0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DTLS padding oracle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</a:t>
            </a:r>
            <a:r>
              <a:rPr lang="en-US" dirty="0" smtClean="0">
                <a:latin typeface="Comic Sans MS" panose="030F0702030302020204" pitchFamily="66" charset="0"/>
              </a:rPr>
              <a:t>alid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0182" y="2379329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96596"/>
              </p:ext>
            </p:extLst>
          </p:nvPr>
        </p:nvGraphicFramePr>
        <p:xfrm>
          <a:off x="7951406" y="4238355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6978745" y="4247392"/>
            <a:ext cx="754074" cy="295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006084" y="4247392"/>
            <a:ext cx="754074" cy="295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5033423" y="4247392"/>
            <a:ext cx="754074" cy="295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34" name="Down Arrow 33"/>
          <p:cNvSpPr/>
          <p:nvPr/>
        </p:nvSpPr>
        <p:spPr bwMode="auto">
          <a:xfrm>
            <a:off x="7599062" y="2810338"/>
            <a:ext cx="388963" cy="100631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ight Brace 19"/>
          <p:cNvSpPr/>
          <p:nvPr/>
        </p:nvSpPr>
        <p:spPr bwMode="auto">
          <a:xfrm rot="5400000">
            <a:off x="7555814" y="416678"/>
            <a:ext cx="354011" cy="3589902"/>
          </a:xfrm>
          <a:prstGeom prst="rightBrace">
            <a:avLst>
              <a:gd name="adj1" fmla="val 93395"/>
              <a:gd name="adj2" fmla="val 49032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1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1" grpId="0"/>
      <p:bldP spid="31" grpId="0" animBg="1"/>
      <p:bldP spid="32" grpId="0" animBg="1"/>
      <p:bldP spid="33" grpId="0" animBg="1"/>
      <p:bldP spid="34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25860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00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49302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b3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Down Arrow 3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10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8" grpId="0" animBg="1"/>
      <p:bldP spid="29" grpId="0"/>
      <p:bldP spid="43" grpId="0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39960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01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972744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90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20295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78121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77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8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IND-CPA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plaintext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453014" y="809047"/>
            <a:ext cx="7536386" cy="3843087"/>
            <a:chOff x="4453014" y="809047"/>
            <a:chExt cx="7536386" cy="3843087"/>
          </a:xfrm>
        </p:grpSpPr>
        <p:grpSp>
          <p:nvGrpSpPr>
            <p:cNvPr id="56" name="Group 55"/>
            <p:cNvGrpSpPr/>
            <p:nvPr/>
          </p:nvGrpSpPr>
          <p:grpSpPr>
            <a:xfrm>
              <a:off x="7495621" y="2604018"/>
              <a:ext cx="2811226" cy="827649"/>
              <a:chOff x="7640401" y="2209698"/>
              <a:chExt cx="2811226" cy="827649"/>
            </a:xfrm>
          </p:grpSpPr>
          <p:cxnSp>
            <p:nvCxnSpPr>
              <p:cNvPr id="82" name="Straight Arrow Connector 81"/>
              <p:cNvCxnSpPr/>
              <p:nvPr/>
            </p:nvCxnSpPr>
            <p:spPr bwMode="auto">
              <a:xfrm flipH="1">
                <a:off x="7670327" y="2544467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8065083" y="2209698"/>
                    <a:ext cx="228732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sz="1600" b="0" dirty="0" smtClean="0"/>
                      <a:t>Test me 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1600" dirty="0" smtClean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5083" y="2209698"/>
                    <a:ext cx="228732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33"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Straight Arrow Connector 83"/>
              <p:cNvCxnSpPr/>
              <p:nvPr/>
            </p:nvCxnSpPr>
            <p:spPr bwMode="auto">
              <a:xfrm flipV="1">
                <a:off x="7640401" y="2684204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8387346" y="2698793"/>
                    <a:ext cx="120291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 smtClean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7346" y="2698793"/>
                    <a:ext cx="1202913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23941" y="1711344"/>
              <a:ext cx="3358011" cy="2674300"/>
            </a:xfrm>
            <a:prstGeom prst="rect">
              <a:avLst/>
            </a:prstGeom>
          </p:spPr>
        </p:pic>
        <p:cxnSp>
          <p:nvCxnSpPr>
            <p:cNvPr id="58" name="Straight Arrow Connector 57"/>
            <p:cNvCxnSpPr/>
            <p:nvPr/>
          </p:nvCxnSpPr>
          <p:spPr bwMode="auto">
            <a:xfrm flipH="1">
              <a:off x="7495621" y="1706017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95444" y="1293245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444" y="1293245"/>
                  <a:ext cx="1202913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 bwMode="auto">
            <a:xfrm flipV="1">
              <a:off x="7465695" y="1845754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695444" y="1891228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444" y="1891228"/>
                  <a:ext cx="1202913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882" y="1406127"/>
              <a:ext cx="1156578" cy="710248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 rot="18695865">
              <a:off x="6688171" y="1285093"/>
              <a:ext cx="1321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find stage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654051" y="3823332"/>
              <a:ext cx="4946335" cy="767631"/>
              <a:chOff x="6798831" y="3195675"/>
              <a:chExt cx="4946335" cy="767631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7640401" y="3253058"/>
                <a:ext cx="4104765" cy="710248"/>
                <a:chOff x="7610475" y="3482854"/>
                <a:chExt cx="4104765" cy="710248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 bwMode="auto">
                <a:xfrm flipH="1">
                  <a:off x="7640401" y="3703973"/>
                  <a:ext cx="27813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Straight Arrow Connector 79"/>
                <p:cNvCxnSpPr/>
                <p:nvPr/>
              </p:nvCxnSpPr>
              <p:spPr bwMode="auto">
                <a:xfrm flipV="1">
                  <a:off x="7610475" y="3843710"/>
                  <a:ext cx="2811226" cy="317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58662" y="3482854"/>
                  <a:ext cx="1156578" cy="710248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/>
              <p:cNvSpPr txBox="1"/>
              <p:nvPr/>
            </p:nvSpPr>
            <p:spPr>
              <a:xfrm rot="19051307">
                <a:off x="6798831" y="3195675"/>
                <a:ext cx="1511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guess stage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Callout 64"/>
                <p:cNvSpPr/>
                <p:nvPr/>
              </p:nvSpPr>
              <p:spPr bwMode="auto">
                <a:xfrm>
                  <a:off x="4453014" y="978798"/>
                  <a:ext cx="2182165" cy="900694"/>
                </a:xfrm>
                <a:prstGeom prst="wedgeEllipseCallout">
                  <a:avLst>
                    <a:gd name="adj1" fmla="val 36102"/>
                    <a:gd name="adj2" fmla="val 68574"/>
                  </a:avLst>
                </a:prstGeom>
                <a:solidFill>
                  <a:srgbClr val="FEE9E6"/>
                </a:solidFill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nb-NO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 smtClean="0"/>
                    <a:t> was an   </a:t>
                  </a:r>
                </a:p>
                <a:p>
                  <a:pPr algn="ctr"/>
                  <a:r>
                    <a:rPr lang="en-US" dirty="0" smtClean="0"/>
                    <a:t>encryption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65" name="Oval Callout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53014" y="978798"/>
                  <a:ext cx="2182165" cy="900694"/>
                </a:xfrm>
                <a:prstGeom prst="wedgeEllipseCallout">
                  <a:avLst>
                    <a:gd name="adj1" fmla="val 36102"/>
                    <a:gd name="adj2" fmla="val 68574"/>
                  </a:avLst>
                </a:prstGeom>
                <a:blipFill rotWithShape="0">
                  <a:blip r:embed="rId1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0778632" y="961906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⋅) 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8632" y="961906"/>
                  <a:ext cx="120291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0786487" y="3484173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⋅) 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6487" y="3484173"/>
                  <a:ext cx="120291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684" y="2494694"/>
              <a:ext cx="460632" cy="6734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783497" y="3715597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497" y="3715597"/>
                  <a:ext cx="1202913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783497" y="4313580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497" y="4313580"/>
                  <a:ext cx="1202913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01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1258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03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01708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32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2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55859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04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48236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b9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50409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54334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a3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4405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37509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[0]=01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t="-2222" r="-2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82495" y="6075985"/>
                <a:ext cx="3094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95" y="6075985"/>
                <a:ext cx="309475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50651" y="2526635"/>
                <a:ext cx="508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651" y="2526635"/>
                <a:ext cx="50815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43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 bwMode="auto">
          <a:xfrm>
            <a:off x="7400925" y="2867704"/>
            <a:ext cx="268" cy="284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8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44052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10212958" y="3933552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37509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[0]=01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t="-2222" r="-2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28414" y="6069277"/>
                <a:ext cx="318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⊕01⊕02 (=05)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414" y="6069277"/>
                <a:ext cx="318837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56" t="-2222" r="-210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969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96418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50966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00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0514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83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3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19943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01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15723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96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7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87175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42011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de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1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1085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03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05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37863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[1]=02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t="-2222" r="-2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82495" y="6075985"/>
                <a:ext cx="3023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95" y="6075985"/>
                <a:ext cx="302352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210" r="-12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17266" y="2525160"/>
                <a:ext cx="508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266" y="2525160"/>
                <a:ext cx="50815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067540" y="2866229"/>
            <a:ext cx="268" cy="284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8" grpId="1"/>
      <p:bldP spid="39" grpId="0"/>
      <p:bldP spid="39" grpId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 rot="11390598">
            <a:off x="1740032" y="2493789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pic>
        <p:nvPicPr>
          <p:cNvPr id="10242" name="Picture 2" descr="File:Router symbol-Blue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04" y="3126355"/>
            <a:ext cx="1059055" cy="10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 rot="11390598">
            <a:off x="7277231" y="2493789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 descr="File:Router symbol-Blue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98" y="3126355"/>
            <a:ext cx="1059055" cy="10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n 8"/>
          <p:cNvSpPr/>
          <p:nvPr/>
        </p:nvSpPr>
        <p:spPr bwMode="auto">
          <a:xfrm rot="16200000">
            <a:off x="6016638" y="2840439"/>
            <a:ext cx="177835" cy="1628075"/>
          </a:xfrm>
          <a:prstGeom prst="can">
            <a:avLst>
              <a:gd name="adj" fmla="val 490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235574" y="3654476"/>
            <a:ext cx="986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919593" y="3654476"/>
            <a:ext cx="7048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07" y="1229059"/>
            <a:ext cx="1110348" cy="10886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3078044" y="2711445"/>
            <a:ext cx="809678" cy="8298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8576051" y="2711444"/>
            <a:ext cx="809678" cy="8298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23448" y="1893770"/>
            <a:ext cx="250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Public Internet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13476" y="1893770"/>
            <a:ext cx="366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Google Search (internal)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4682010"/>
            <a:ext cx="988972" cy="8653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65" y="5298949"/>
            <a:ext cx="988972" cy="8653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33" y="5343916"/>
            <a:ext cx="988972" cy="86535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>
            <a:off x="1469584" y="4378960"/>
            <a:ext cx="494000" cy="4998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2314803" y="4541520"/>
            <a:ext cx="251987" cy="802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H="1">
            <a:off x="3590309" y="4676437"/>
            <a:ext cx="1" cy="738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Down Arrow 45"/>
          <p:cNvSpPr/>
          <p:nvPr/>
        </p:nvSpPr>
        <p:spPr bwMode="auto">
          <a:xfrm flipV="1">
            <a:off x="5919341" y="2378379"/>
            <a:ext cx="444708" cy="1126520"/>
          </a:xfrm>
          <a:prstGeom prst="downArrow">
            <a:avLst>
              <a:gd name="adj1" fmla="val 40861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15" y="5380394"/>
            <a:ext cx="624479" cy="61228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426964" y="4946582"/>
            <a:ext cx="529528" cy="47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76931" y="3743394"/>
            <a:ext cx="529528" cy="47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3" name="Freeform 12"/>
          <p:cNvSpPr/>
          <p:nvPr/>
        </p:nvSpPr>
        <p:spPr bwMode="auto">
          <a:xfrm>
            <a:off x="2595155" y="3338865"/>
            <a:ext cx="1962990" cy="1108236"/>
          </a:xfrm>
          <a:custGeom>
            <a:avLst/>
            <a:gdLst>
              <a:gd name="connsiteX0" fmla="*/ 0 w 1884218"/>
              <a:gd name="connsiteY0" fmla="*/ 956044 h 956044"/>
              <a:gd name="connsiteX1" fmla="*/ 429491 w 1884218"/>
              <a:gd name="connsiteY1" fmla="*/ 526553 h 956044"/>
              <a:gd name="connsiteX2" fmla="*/ 858982 w 1884218"/>
              <a:gd name="connsiteY2" fmla="*/ 678953 h 956044"/>
              <a:gd name="connsiteX3" fmla="*/ 1205346 w 1884218"/>
              <a:gd name="connsiteY3" fmla="*/ 734371 h 956044"/>
              <a:gd name="connsiteX4" fmla="*/ 1399309 w 1884218"/>
              <a:gd name="connsiteY4" fmla="*/ 443426 h 956044"/>
              <a:gd name="connsiteX5" fmla="*/ 1136073 w 1884218"/>
              <a:gd name="connsiteY5" fmla="*/ 263317 h 956044"/>
              <a:gd name="connsiteX6" fmla="*/ 1343891 w 1884218"/>
              <a:gd name="connsiteY6" fmla="*/ 80 h 956044"/>
              <a:gd name="connsiteX7" fmla="*/ 1634837 w 1884218"/>
              <a:gd name="connsiteY7" fmla="*/ 235608 h 956044"/>
              <a:gd name="connsiteX8" fmla="*/ 1884218 w 1884218"/>
              <a:gd name="connsiteY8" fmla="*/ 263317 h 95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4218" h="956044">
                <a:moveTo>
                  <a:pt x="0" y="956044"/>
                </a:moveTo>
                <a:cubicBezTo>
                  <a:pt x="143163" y="764389"/>
                  <a:pt x="286327" y="572735"/>
                  <a:pt x="429491" y="526553"/>
                </a:cubicBezTo>
                <a:cubicBezTo>
                  <a:pt x="572655" y="480371"/>
                  <a:pt x="729673" y="644317"/>
                  <a:pt x="858982" y="678953"/>
                </a:cubicBezTo>
                <a:cubicBezTo>
                  <a:pt x="988291" y="713589"/>
                  <a:pt x="1115292" y="773625"/>
                  <a:pt x="1205346" y="734371"/>
                </a:cubicBezTo>
                <a:cubicBezTo>
                  <a:pt x="1295400" y="695117"/>
                  <a:pt x="1410854" y="521935"/>
                  <a:pt x="1399309" y="443426"/>
                </a:cubicBezTo>
                <a:cubicBezTo>
                  <a:pt x="1387764" y="364917"/>
                  <a:pt x="1145309" y="337208"/>
                  <a:pt x="1136073" y="263317"/>
                </a:cubicBezTo>
                <a:cubicBezTo>
                  <a:pt x="1126837" y="189426"/>
                  <a:pt x="1260764" y="4698"/>
                  <a:pt x="1343891" y="80"/>
                </a:cubicBezTo>
                <a:cubicBezTo>
                  <a:pt x="1427018" y="-4538"/>
                  <a:pt x="1544782" y="191735"/>
                  <a:pt x="1634837" y="235608"/>
                </a:cubicBezTo>
                <a:cubicBezTo>
                  <a:pt x="1724892" y="279481"/>
                  <a:pt x="1804555" y="271399"/>
                  <a:pt x="1884218" y="26331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3" grpId="0" uiExpan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24837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899920" y="3962885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37863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[1]=02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29" y="5564424"/>
                <a:ext cx="182825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00" t="-2222" r="-2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38719" y="5983411"/>
                <a:ext cx="318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⊕02⊕03 (=06)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719" y="5983411"/>
                <a:ext cx="318837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147" t="-2222" r="-210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538718" y="6356472"/>
                <a:ext cx="318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⊕02⊕03 (=02)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718" y="6356472"/>
                <a:ext cx="318837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147" t="-2222" r="-210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1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21320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00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67858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5d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6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62358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01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44107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87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20271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18124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43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8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Invalid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6471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03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76980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66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4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2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19218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f7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02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latin typeface="+mn-lt"/>
                        </a:rPr>
                        <a:t>06</a:t>
                      </a:r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ight Brace 27"/>
          <p:cNvSpPr/>
          <p:nvPr/>
        </p:nvSpPr>
        <p:spPr bwMode="auto">
          <a:xfrm rot="5400000">
            <a:off x="7547856" y="959550"/>
            <a:ext cx="307536" cy="5647402"/>
          </a:xfrm>
          <a:prstGeom prst="rightBrace">
            <a:avLst>
              <a:gd name="adj1" fmla="val 93395"/>
              <a:gd name="adj2" fmla="val 4903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4744" y="4048470"/>
            <a:ext cx="152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Decrypt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sp>
        <p:nvSpPr>
          <p:cNvPr id="42" name="Down Arrow 41"/>
          <p:cNvSpPr/>
          <p:nvPr/>
        </p:nvSpPr>
        <p:spPr bwMode="auto">
          <a:xfrm>
            <a:off x="9553910" y="4006336"/>
            <a:ext cx="262417" cy="933063"/>
          </a:xfrm>
          <a:prstGeom prst="downArrow">
            <a:avLst>
              <a:gd name="adj1" fmla="val 43265"/>
              <a:gd name="adj2" fmla="val 65672"/>
            </a:avLst>
          </a:prstGeom>
          <a:solidFill>
            <a:srgbClr val="FCEDC8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37" y="2867704"/>
                <a:ext cx="2183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1666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90419"/>
              </p:ext>
            </p:extLst>
          </p:nvPr>
        </p:nvGraphicFramePr>
        <p:xfrm>
          <a:off x="7828421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44315"/>
              </p:ext>
            </p:extLst>
          </p:nvPr>
        </p:nvGraphicFramePr>
        <p:xfrm>
          <a:off x="4897213" y="5052669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…</a:t>
                      </a:r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82426" y="6317293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426" y="6317293"/>
                <a:ext cx="290316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30000" y="5854994"/>
                <a:ext cx="6372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…continue process until we've found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00" y="5854994"/>
                <a:ext cx="6372654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05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753804" y="5860693"/>
            <a:ext cx="440592" cy="353791"/>
            <a:chOff x="1887530" y="5854795"/>
            <a:chExt cx="440592" cy="35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160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068" y="5870032"/>
                  <a:ext cx="273054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/>
            <p:cNvCxnSpPr/>
            <p:nvPr/>
          </p:nvCxnSpPr>
          <p:spPr bwMode="auto">
            <a:xfrm flipH="1" flipV="1">
              <a:off x="1887530" y="5854795"/>
              <a:ext cx="206847" cy="1507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480" y="5921009"/>
                <a:ext cx="290316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⊕01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81" y="5524725"/>
                <a:ext cx="2903166" cy="276999"/>
              </a:xfrm>
              <a:prstGeom prst="rect">
                <a:avLst/>
              </a:prstGeom>
              <a:blipFill rotWithShape="0">
                <a:blip r:embed="rId16"/>
                <a:stretch>
                  <a:fillRect r="-21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61128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732411" y="4136869"/>
            <a:ext cx="694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how do we get                 to act like       ?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8558" y="3782377"/>
            <a:ext cx="747537" cy="1032231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9385729" y="2593862"/>
            <a:ext cx="1393190" cy="17046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9661" y="5049720"/>
                <a:ext cx="84627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Timing differences: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padding is invalid then server does not compute MAC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padding is valid then server computes MAC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longer time!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61" y="5049720"/>
                <a:ext cx="8462745" cy="1323439"/>
              </a:xfrm>
              <a:prstGeom prst="rect">
                <a:avLst/>
              </a:prstGeom>
              <a:blipFill rotWithShape="0">
                <a:blip r:embed="rId13"/>
                <a:stretch>
                  <a:fillRect l="-793" t="-1843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60451" y="5343704"/>
                <a:ext cx="4753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Repeat attack to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nb-NO" sz="2000" dirty="0" smtClean="0"/>
                  <a:t> </a:t>
                </a:r>
                <a:r>
                  <a:rPr lang="en-US" sz="2000" dirty="0" smtClean="0"/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51" y="5343704"/>
                <a:ext cx="4753048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141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1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1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</a:t>
            </a:r>
            <a:r>
              <a:rPr lang="en-US" dirty="0" smtClean="0"/>
              <a:t>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3979694" y="1480032"/>
            <a:ext cx="834842" cy="702710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1784"/>
              </p:ext>
            </p:extLst>
          </p:nvPr>
        </p:nvGraphicFramePr>
        <p:xfrm>
          <a:off x="687344" y="1800097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01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03526"/>
              </p:ext>
            </p:extLst>
          </p:nvPr>
        </p:nvGraphicFramePr>
        <p:xfrm>
          <a:off x="687344" y="2304522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02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59366"/>
              </p:ext>
            </p:extLst>
          </p:nvPr>
        </p:nvGraphicFramePr>
        <p:xfrm>
          <a:off x="687344" y="2810338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+mn-lt"/>
                        </a:rPr>
                        <a:t>03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872455" y="1144246"/>
            <a:ext cx="2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DTLS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CBC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4" y="4676417"/>
                <a:ext cx="375043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4000" r="26250" b="3249"/>
          <a:stretch/>
        </p:blipFill>
        <p:spPr>
          <a:xfrm>
            <a:off x="10866032" y="1596849"/>
            <a:ext cx="861061" cy="1573663"/>
          </a:xfrm>
          <a:prstGeom prst="rect">
            <a:avLst/>
          </a:prstGeom>
        </p:spPr>
      </p:pic>
      <p:sp>
        <p:nvSpPr>
          <p:cNvPr id="60" name="Oval Callout 59"/>
          <p:cNvSpPr/>
          <p:nvPr/>
        </p:nvSpPr>
        <p:spPr bwMode="auto">
          <a:xfrm>
            <a:off x="10306123" y="1080173"/>
            <a:ext cx="1017021" cy="555649"/>
          </a:xfrm>
          <a:prstGeom prst="wedgeEllipseCallout">
            <a:avLst>
              <a:gd name="adj1" fmla="val 43877"/>
              <a:gd name="adj2" fmla="val 89771"/>
            </a:avLst>
          </a:pr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  <p:txBody>
          <a:bodyPr wrap="none" rtlCol="0" anchor="ctr"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Valid!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263" y="2809857"/>
            <a:ext cx="1058246" cy="900833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76968"/>
              </p:ext>
            </p:extLst>
          </p:nvPr>
        </p:nvGraphicFramePr>
        <p:xfrm>
          <a:off x="7828421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356738"/>
            <a:ext cx="2299836" cy="130947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 bwMode="auto">
          <a:xfrm flipH="1">
            <a:off x="7828421" y="1657100"/>
            <a:ext cx="945276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9527771" y="1657100"/>
            <a:ext cx="997554" cy="15568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5400279" y="2182742"/>
            <a:ext cx="5075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869" y="1371108"/>
                <a:ext cx="754074" cy="285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3145" y="1371107"/>
                <a:ext cx="754074" cy="2859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8421" y="1371107"/>
                <a:ext cx="754074" cy="2859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697" y="1371107"/>
                <a:ext cx="754074" cy="28599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61128"/>
              </p:ext>
            </p:extLst>
          </p:nvPr>
        </p:nvGraphicFramePr>
        <p:xfrm>
          <a:off x="4877923" y="3213963"/>
          <a:ext cx="2696904" cy="304069"/>
        </p:xfrm>
        <a:graphic>
          <a:graphicData uri="http://schemas.openxmlformats.org/drawingml/2006/table">
            <a:tbl>
              <a:tblPr/>
              <a:tblGrid>
                <a:gridCol w="337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71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4069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D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732411" y="4136869"/>
            <a:ext cx="694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how do we get                 to act like       ?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8558" y="3782377"/>
            <a:ext cx="747537" cy="1032231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9385729" y="2593862"/>
            <a:ext cx="1393190" cy="17046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9661" y="5049720"/>
                <a:ext cx="846274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Timing differences: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padding is invalid then server does not compute MAC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padding is valid then server computes MAC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longer time!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61" y="5049720"/>
                <a:ext cx="8462745" cy="1323439"/>
              </a:xfrm>
              <a:prstGeom prst="rect">
                <a:avLst/>
              </a:prstGeom>
              <a:blipFill rotWithShape="0">
                <a:blip r:embed="rId13"/>
                <a:stretch>
                  <a:fillRect l="-793" t="-1843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/>
          <a:srcRect l="28333" t="926" r="28646" b="3703"/>
          <a:stretch/>
        </p:blipFill>
        <p:spPr>
          <a:xfrm>
            <a:off x="4052099" y="1069763"/>
            <a:ext cx="4385947" cy="54691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39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DTLS padding oracle attack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Timing difference between valid and invalid padding: a few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Enough to carry out the attack</a:t>
            </a:r>
            <a:endParaRPr lang="en-US" dirty="0" smtClean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Repeat attack n = 10 – 50 times per byte to filter out timing noise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Able to decrypt each byte with probability 0.97–0.99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44" y="1339704"/>
            <a:ext cx="9417153" cy="295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882" y="1866567"/>
            <a:ext cx="1399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Invalid padding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4809" y="1246672"/>
            <a:ext cx="1399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alid padding</a:t>
            </a:r>
          </a:p>
        </p:txBody>
      </p:sp>
    </p:spTree>
    <p:extLst>
      <p:ext uri="{BB962C8B-B14F-4D97-AF65-F5344CB8AC3E}">
        <p14:creationId xmlns:p14="http://schemas.microsoft.com/office/powerpoint/2010/main" val="1530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DTLS padding oracle </a:t>
            </a:r>
            <a:r>
              <a:rPr lang="en-US" dirty="0" smtClean="0"/>
              <a:t>attack – 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Decryption oracles are </a:t>
                </a:r>
                <a:r>
                  <a:rPr lang="en-US" b="1" dirty="0" smtClean="0"/>
                  <a:t>real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IND-CCA security is </a:t>
                </a:r>
                <a:r>
                  <a:rPr lang="en-US" i="1" dirty="0" smtClean="0"/>
                  <a:t>necessary</a:t>
                </a: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Even a limited oracle that only leaks padding validity can be used to decrypt full ciphertext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Tiny timing differences enough to induce oracle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Many other timing attacks on TLS/DTLS done since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Lucky-13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'SSL added and removed here' - Google mocks NSA in cryp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1201314"/>
            <a:ext cx="6882142" cy="47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425239" y="3388032"/>
            <a:ext cx="1802875" cy="21564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24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50913" y="4241199"/>
            <a:ext cx="10363200" cy="1500187"/>
          </a:xfrm>
        </p:spPr>
        <p:txBody>
          <a:bodyPr/>
          <a:lstStyle/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Authenticated encryption – definitions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79" y="1242988"/>
            <a:ext cx="4369668" cy="33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Want privacy </a:t>
            </a:r>
            <a:r>
              <a:rPr lang="en-US" i="1" dirty="0" smtClean="0"/>
              <a:t>and</a:t>
            </a:r>
            <a:r>
              <a:rPr lang="en-US" dirty="0" smtClean="0"/>
              <a:t> integrity from a single primitive: </a:t>
            </a:r>
            <a:br>
              <a:rPr lang="en-US" dirty="0" smtClean="0"/>
            </a:br>
            <a:r>
              <a:rPr lang="en-US" dirty="0" smtClean="0"/>
              <a:t>		</a:t>
            </a:r>
            <a:br>
              <a:rPr lang="en-US" dirty="0" smtClean="0"/>
            </a:br>
            <a:r>
              <a:rPr lang="en-US" dirty="0" smtClean="0"/>
              <a:t>		an </a:t>
            </a:r>
            <a:r>
              <a:rPr lang="en-US" b="1" dirty="0" smtClean="0"/>
              <a:t>authenticated encryption </a:t>
            </a:r>
            <a:r>
              <a:rPr lang="en-US" dirty="0" smtClean="0"/>
              <a:t>scheme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Syntactically the same as a normal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 – 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443082"/>
                  </p:ext>
                </p:extLst>
              </p:nvPr>
            </p:nvGraphicFramePr>
            <p:xfrm>
              <a:off x="809785" y="1045757"/>
              <a:ext cx="4141585" cy="5687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24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8913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 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600" b="1" i="0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then 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6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600" b="0" i="0" baseline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600" b="1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</a:t>
                          </a:r>
                          <a:r>
                            <a:rPr lang="nb-NO" sz="1600" b="1" i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443082"/>
                  </p:ext>
                </p:extLst>
              </p:nvPr>
            </p:nvGraphicFramePr>
            <p:xfrm>
              <a:off x="809785" y="1045757"/>
              <a:ext cx="4141585" cy="5687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415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1818" r="-294" b="-1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352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7" t="-6371" r="-294" b="-13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365066" y="3314814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398354"/>
                  </p:ext>
                </p:extLst>
              </p:nvPr>
            </p:nvGraphicFramePr>
            <p:xfrm>
              <a:off x="5675113" y="1054508"/>
              <a:ext cx="2014521" cy="1655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481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1029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398354"/>
                  </p:ext>
                </p:extLst>
              </p:nvPr>
            </p:nvGraphicFramePr>
            <p:xfrm>
              <a:off x="5675113" y="1054508"/>
              <a:ext cx="2014521" cy="1655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4814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029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" t="-26852" r="-602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878548"/>
                  </p:ext>
                </p:extLst>
              </p:nvPr>
            </p:nvGraphicFramePr>
            <p:xfrm>
              <a:off x="9496068" y="1054508"/>
              <a:ext cx="2014521" cy="1655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3825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85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16854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878548"/>
                  </p:ext>
                </p:extLst>
              </p:nvPr>
            </p:nvGraphicFramePr>
            <p:xfrm>
              <a:off x="9496068" y="1054508"/>
              <a:ext cx="2014521" cy="16551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8255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8585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16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6267" r="-602" b="-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1015999" cy="7459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203268" y="2810933"/>
            <a:ext cx="872065" cy="7459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77" y="1364292"/>
            <a:ext cx="611316" cy="893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61926" y="4543087"/>
                <a:ext cx="5325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Restriction: </a:t>
                </a:r>
                <a:r>
                  <a:rPr lang="en-US" sz="1600" dirty="0" smtClean="0"/>
                  <a:t>cannot first ask for encryption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 smtClean="0"/>
                  <a:t> and </a:t>
                </a:r>
                <a:r>
                  <a:rPr lang="en-US" sz="1600" i="1" dirty="0" smtClean="0"/>
                  <a:t>then</a:t>
                </a:r>
                <a:r>
                  <a:rPr lang="en-US" sz="1600" dirty="0" smtClean="0"/>
                  <a:t> ask for decryption of the returned ciphertext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926" y="4543087"/>
                <a:ext cx="5325533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68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52324" y="3249650"/>
                <a:ext cx="1827788" cy="817164"/>
              </a:xfrm>
              <a:prstGeom prst="wedgeEllipseCallout">
                <a:avLst>
                  <a:gd name="adj1" fmla="val 67120"/>
                  <a:gd name="adj2" fmla="val 5075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2324" y="3249650"/>
                <a:ext cx="1827788" cy="817164"/>
              </a:xfrm>
              <a:prstGeom prst="wedgeEllipseCallout">
                <a:avLst>
                  <a:gd name="adj1" fmla="val 67120"/>
                  <a:gd name="adj2" fmla="val 5075"/>
                </a:avLst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5356396" y="5374766"/>
                <a:ext cx="6404233" cy="133690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AE-</a:t>
                </a:r>
                <a:r>
                  <a:rPr lang="nb-NO" b="1" dirty="0" err="1" smtClean="0"/>
                  <a:t>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ae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b="0" i="0" smtClean="0">
                                          <a:latin typeface="Cambria Math" panose="02040503050406030204" pitchFamily="18" charset="0"/>
                                        </a:rPr>
                                        <m:t>ae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6396" y="5374766"/>
                <a:ext cx="6404233" cy="13369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6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 security definition – implications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Privacy: adversary cannot distinguish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of real messages from random strings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Integrity: adversary is not able to </a:t>
                </a:r>
                <a:r>
                  <a:rPr lang="en-US" b="1" dirty="0" smtClean="0"/>
                  <a:t>forge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: any ciphertext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produced by the legitimate sender will decrypt to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Does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protect against </a:t>
                </a:r>
                <a:r>
                  <a:rPr lang="en-US" b="1" dirty="0" smtClean="0"/>
                  <a:t>replay attacks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AE security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IND-CCA security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IND-CCA security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en-US" dirty="0" smtClean="0"/>
                  <a:t> AE security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AE is a stronger notion than IND-CCA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Why? (Exercise)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 b="-9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AE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IND-CCA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355893"/>
                  </p:ext>
                </p:extLst>
              </p:nvPr>
            </p:nvGraphicFramePr>
            <p:xfrm>
              <a:off x="906728" y="1500088"/>
              <a:ext cx="2853904" cy="5211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390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30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  </a:t>
                          </a:r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355893"/>
                  </p:ext>
                </p:extLst>
              </p:nvPr>
            </p:nvGraphicFramePr>
            <p:xfrm>
              <a:off x="906728" y="1500088"/>
              <a:ext cx="2853904" cy="5211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390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30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3" t="-1408" r="-426" b="-1122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7807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3" t="-9184" r="-426" b="-1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017001"/>
                  </p:ext>
                </p:extLst>
              </p:nvPr>
            </p:nvGraphicFramePr>
            <p:xfrm>
              <a:off x="4784106" y="1500087"/>
              <a:ext cx="2853904" cy="5211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390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30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  </a:t>
                          </a:r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017001"/>
                  </p:ext>
                </p:extLst>
              </p:nvPr>
            </p:nvGraphicFramePr>
            <p:xfrm>
              <a:off x="4784106" y="1500087"/>
              <a:ext cx="2853904" cy="5211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390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30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3" t="-1408" r="-640" b="-1122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7807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3" t="-9184" r="-640" b="-1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0325212"/>
                  </p:ext>
                </p:extLst>
              </p:nvPr>
            </p:nvGraphicFramePr>
            <p:xfrm>
              <a:off x="8661484" y="1500088"/>
              <a:ext cx="2853904" cy="5211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390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30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    </a:t>
                          </a:r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0325212"/>
                  </p:ext>
                </p:extLst>
              </p:nvPr>
            </p:nvGraphicFramePr>
            <p:xfrm>
              <a:off x="8661484" y="1500088"/>
              <a:ext cx="2853904" cy="5211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390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30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3" t="-1408" r="-426" b="-11084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7807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3" t="-9184" r="-426" b="-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03502" y="3546584"/>
                <a:ext cx="692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502" y="3546584"/>
                <a:ext cx="69249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64451" y="276727"/>
                <a:ext cx="1275008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 smtClean="0"/>
              </a:p>
              <a:p>
                <a:pPr algn="ctr"/>
                <a:r>
                  <a:rPr lang="en-US" sz="1600" dirty="0" smtClean="0"/>
                  <a:t>AE-sec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51" y="276727"/>
                <a:ext cx="1275008" cy="923330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5755591"/>
                  </p:ext>
                </p:extLst>
              </p:nvPr>
            </p:nvGraphicFramePr>
            <p:xfrm>
              <a:off x="6769230" y="114188"/>
              <a:ext cx="1892254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2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3022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082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5755591"/>
                  </p:ext>
                </p:extLst>
              </p:nvPr>
            </p:nvGraphicFramePr>
            <p:xfrm>
              <a:off x="6769230" y="114188"/>
              <a:ext cx="1892254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225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9"/>
                          <a:stretch>
                            <a:fillRect l="-322" t="-27711" r="-643" b="-48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315078"/>
                  </p:ext>
                </p:extLst>
              </p:nvPr>
            </p:nvGraphicFramePr>
            <p:xfrm>
              <a:off x="9744252" y="114188"/>
              <a:ext cx="2014521" cy="12887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482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85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076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315078"/>
                  </p:ext>
                </p:extLst>
              </p:nvPr>
            </p:nvGraphicFramePr>
            <p:xfrm>
              <a:off x="9744252" y="114188"/>
              <a:ext cx="2014521" cy="12887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85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014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302" t="-27381" r="-906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34865" y="3505715"/>
                <a:ext cx="12750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 smtClean="0"/>
              </a:p>
              <a:p>
                <a:pPr algn="ctr"/>
                <a:r>
                  <a:rPr lang="en-US" sz="1600" dirty="0" smtClean="0"/>
                  <a:t>AE-sec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865" y="3505715"/>
                <a:ext cx="1275008" cy="923330"/>
              </a:xfrm>
              <a:prstGeom prst="rect">
                <a:avLst/>
              </a:prstGeom>
              <a:blipFill rotWithShape="0"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AE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IND-CPA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139198"/>
                  </p:ext>
                </p:extLst>
              </p:nvPr>
            </p:nvGraphicFramePr>
            <p:xfrm>
              <a:off x="809785" y="1045757"/>
              <a:ext cx="2974815" cy="5687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48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24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8913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 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nb-NO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600" b="1" i="0" baseline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then 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</a:t>
                          </a:r>
                          <a:endParaRPr lang="nb-NO" sz="16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</a:t>
                          </a:r>
                          <a:r>
                            <a:rPr lang="nb-NO" sz="1600" b="1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139198"/>
                  </p:ext>
                </p:extLst>
              </p:nvPr>
            </p:nvGraphicFramePr>
            <p:xfrm>
              <a:off x="809785" y="1045757"/>
              <a:ext cx="2974815" cy="5687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481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1818" r="-409" b="-1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352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" t="-6371" r="-409" b="-13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03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AE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IND-CPA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970747" y="1371600"/>
                <a:ext cx="3789881" cy="5181600"/>
              </a:xfrm>
            </p:spPr>
            <p:txBody>
              <a:bodyPr/>
              <a:lstStyle/>
              <a:p>
                <a:pPr marL="0" indent="0"/>
                <a:r>
                  <a:rPr lang="en-US" dirty="0" smtClean="0"/>
                  <a:t>AE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IND</a:t>
                </a:r>
                <a:r>
                  <a:rPr lang="en-US" dirty="0" smtClean="0"/>
                  <a:t>$-CPA</a:t>
                </a:r>
                <a:endParaRPr lang="en-US" dirty="0"/>
              </a:p>
              <a:p>
                <a:pPr marL="0" indent="0"/>
                <a:endParaRPr lang="en-US" dirty="0" smtClean="0"/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b="1" dirty="0" smtClean="0"/>
                  <a:t>Lecture 3: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IND$-CPA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IND-CPA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b="1" dirty="0" smtClean="0"/>
                  <a:t>Hence: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AE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IND-CPA</a:t>
                </a:r>
                <a:endParaRPr lang="en-US" dirty="0" smtClean="0"/>
              </a:p>
              <a:p>
                <a:pPr marL="0" indent="0" algn="r"/>
                <a:r>
                  <a:rPr lang="en-US" dirty="0" smtClean="0"/>
                  <a:t>QED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970747" y="1371600"/>
                <a:ext cx="3789881" cy="5181600"/>
              </a:xfrm>
              <a:blipFill rotWithShape="0">
                <a:blip r:embed="rId3"/>
                <a:stretch>
                  <a:fillRect l="-2576" t="-824" r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85759"/>
                  </p:ext>
                </p:extLst>
              </p:nvPr>
            </p:nvGraphicFramePr>
            <p:xfrm>
              <a:off x="809785" y="1045757"/>
              <a:ext cx="2974815" cy="5687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48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24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8913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 (⋅)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16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600" b="1" i="0" baseline="0" dirty="0" err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600" b="0" i="1" baseline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b-NO" sz="1600" b="0" i="1" baseline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nb-NO" sz="16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</a:t>
                          </a:r>
                          <a:r>
                            <a:rPr lang="nb-NO" sz="16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                </a:t>
                          </a:r>
                          <a:endParaRPr lang="nb-NO" sz="1600" b="1" i="0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</a:t>
                          </a:r>
                          <a:r>
                            <a:rPr lang="nb-NO" sz="1600" b="1" i="0" dirty="0" err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600" b="0" i="1" dirty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85759"/>
                  </p:ext>
                </p:extLst>
              </p:nvPr>
            </p:nvGraphicFramePr>
            <p:xfrm>
              <a:off x="809785" y="1045757"/>
              <a:ext cx="2974815" cy="5687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481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4" t="-1818" r="-409" b="-16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352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4" t="-6371" r="-409" b="-13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588451"/>
                  </p:ext>
                </p:extLst>
              </p:nvPr>
            </p:nvGraphicFramePr>
            <p:xfrm>
              <a:off x="4822985" y="1045756"/>
              <a:ext cx="2974815" cy="5665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48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13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25238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bg1">
                                <a:lumMod val="85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9588451"/>
                  </p:ext>
                </p:extLst>
              </p:nvPr>
            </p:nvGraphicFramePr>
            <p:xfrm>
              <a:off x="4822985" y="1045756"/>
              <a:ext cx="2974815" cy="5665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481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13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4" t="-1471" r="-409" b="-1272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2523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4" t="-8005" r="-409" b="-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7547" y="3566470"/>
                <a:ext cx="692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47" y="3566470"/>
                <a:ext cx="69249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composition: AE from Encryption + MAC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 flipH="1">
                <a:off x="1801595" y="3600301"/>
                <a:ext cx="927446" cy="7618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801595" y="3600301"/>
                <a:ext cx="927446" cy="7618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36" idx="2"/>
            <a:endCxn id="6" idx="0"/>
          </p:cNvCxnSpPr>
          <p:nvPr/>
        </p:nvCxnSpPr>
        <p:spPr bwMode="auto">
          <a:xfrm>
            <a:off x="2265317" y="2890845"/>
            <a:ext cx="1" cy="7094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6" idx="2"/>
            <a:endCxn id="41" idx="0"/>
          </p:cNvCxnSpPr>
          <p:nvPr/>
        </p:nvCxnSpPr>
        <p:spPr bwMode="auto">
          <a:xfrm flipH="1">
            <a:off x="2265317" y="4362136"/>
            <a:ext cx="1" cy="7618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 flipH="1">
                <a:off x="4964975" y="3626187"/>
                <a:ext cx="927446" cy="7618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964975" y="3626187"/>
                <a:ext cx="927446" cy="7618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24" idx="2"/>
            <a:endCxn id="16" idx="0"/>
          </p:cNvCxnSpPr>
          <p:nvPr/>
        </p:nvCxnSpPr>
        <p:spPr bwMode="auto">
          <a:xfrm flipH="1">
            <a:off x="5428698" y="2890845"/>
            <a:ext cx="1" cy="7353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6" idx="2"/>
            <a:endCxn id="32" idx="0"/>
          </p:cNvCxnSpPr>
          <p:nvPr/>
        </p:nvCxnSpPr>
        <p:spPr bwMode="auto">
          <a:xfrm>
            <a:off x="5428698" y="4388022"/>
            <a:ext cx="0" cy="7353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 flipH="1">
                <a:off x="4492003" y="2494605"/>
                <a:ext cx="1873392" cy="3962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492003" y="2494605"/>
                <a:ext cx="1873392" cy="3962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4492002" y="5123366"/>
                <a:ext cx="1873393" cy="396240"/>
              </a:xfrm>
              <a:prstGeom prst="rect">
                <a:avLst/>
              </a:prstGeom>
              <a:solidFill>
                <a:srgbClr val="FFD1C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492002" y="5123366"/>
                <a:ext cx="1873393" cy="3962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 bwMode="auto">
              <a:xfrm flipH="1">
                <a:off x="6365396" y="5123366"/>
                <a:ext cx="1347786" cy="3962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65396" y="5123366"/>
                <a:ext cx="1347786" cy="396240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705521"/>
                  </p:ext>
                </p:extLst>
              </p:nvPr>
            </p:nvGraphicFramePr>
            <p:xfrm>
              <a:off x="654727" y="2468443"/>
              <a:ext cx="3221180" cy="422402"/>
            </p:xfrm>
            <a:graphic>
              <a:graphicData uri="http://schemas.openxmlformats.org/drawingml/2006/table">
                <a:tbl>
                  <a:tblPr/>
                  <a:tblGrid>
                    <a:gridCol w="187135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4982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9050" cmpd="sng">
                          <a:solidFill>
                            <a:schemeClr val="tx1"/>
                          </a:solidFill>
                          <a:prstDash val="soli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mpd="sng">
                          <a:solidFill>
                            <a:schemeClr val="tx1"/>
                          </a:solidFill>
                          <a:prstDash val="solid"/>
                        </a:lnT>
                        <a:lnB w="1905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2000" b="0" i="0" smtClean="0">
                                        <a:latin typeface="Cambria Math" panose="02040503050406030204" pitchFamily="18" charset="0"/>
                                      </a:rPr>
                                      <m:t>MAC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nb-NO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i="0" dirty="0"/>
                        </a:p>
                      </a:txBody>
                      <a:tcPr>
                        <a:lnL w="19050" cmpd="sng">
                          <a:solidFill>
                            <a:schemeClr val="tx1"/>
                          </a:solidFill>
                          <a:prstDash val="solid"/>
                        </a:lnL>
                        <a:lnR w="19050" cmpd="sng">
                          <a:solidFill>
                            <a:schemeClr val="tx1"/>
                          </a:solidFill>
                          <a:prstDash val="solid"/>
                        </a:lnR>
                        <a:lnT w="19050" cmpd="sng">
                          <a:solidFill>
                            <a:schemeClr val="tx1"/>
                          </a:solidFill>
                          <a:prstDash val="solid"/>
                        </a:lnT>
                        <a:lnB w="19050" cmpd="sng">
                          <a:solidFill>
                            <a:schemeClr val="tx1"/>
                          </a:solidFill>
                          <a:prstDash val="soli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705521"/>
                  </p:ext>
                </p:extLst>
              </p:nvPr>
            </p:nvGraphicFramePr>
            <p:xfrm>
              <a:off x="654727" y="2468443"/>
              <a:ext cx="3221180" cy="422402"/>
            </p:xfrm>
            <a:graphic>
              <a:graphicData uri="http://schemas.openxmlformats.org/drawingml/2006/table">
                <a:tbl>
                  <a:tblPr/>
                  <a:tblGrid>
                    <a:gridCol w="1871353"/>
                    <a:gridCol w="1349827"/>
                  </a:tblGrid>
                  <a:tr h="4224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mpd="sng">
                          <a:solidFill>
                            <a:schemeClr val="tx1"/>
                          </a:solidFill>
                          <a:prstDash val="soli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mpd="sng">
                          <a:solidFill>
                            <a:schemeClr val="tx1"/>
                          </a:solidFill>
                          <a:prstDash val="solid"/>
                        </a:lnT>
                        <a:lnB w="19050" cmpd="sng">
                          <a:solidFill>
                            <a:schemeClr val="tx1"/>
                          </a:solidFill>
                          <a:prstDash val="solid"/>
                        </a:lnB>
                        <a:blipFill rotWithShape="0">
                          <a:blip r:embed="rId7"/>
                          <a:stretch>
                            <a:fillRect l="-651" t="-1408" r="-73290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mpd="sng">
                          <a:solidFill>
                            <a:schemeClr val="tx1"/>
                          </a:solidFill>
                          <a:prstDash val="solid"/>
                        </a:lnL>
                        <a:lnR w="19050" cmpd="sng">
                          <a:solidFill>
                            <a:schemeClr val="tx1"/>
                          </a:solidFill>
                          <a:prstDash val="solid"/>
                        </a:lnR>
                        <a:lnT w="19050" cmpd="sng">
                          <a:solidFill>
                            <a:schemeClr val="tx1"/>
                          </a:solidFill>
                          <a:prstDash val="solid"/>
                        </a:lnT>
                        <a:lnB w="19050" cmpd="sng">
                          <a:solidFill>
                            <a:schemeClr val="tx1"/>
                          </a:solidFill>
                          <a:prstDash val="solid"/>
                        </a:lnB>
                        <a:blipFill rotWithShape="0">
                          <a:blip r:embed="rId7"/>
                          <a:stretch>
                            <a:fillRect l="-139189" t="-1408" r="-1351" b="-42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 flipH="1">
                <a:off x="654727" y="5123971"/>
                <a:ext cx="3221181" cy="396240"/>
              </a:xfrm>
              <a:prstGeom prst="rect">
                <a:avLst/>
              </a:prstGeom>
              <a:solidFill>
                <a:srgbClr val="FFD1C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4727" y="5123971"/>
                <a:ext cx="3221181" cy="3962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 flipH="1">
                <a:off x="9012422" y="3626187"/>
                <a:ext cx="927446" cy="7618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012422" y="3626187"/>
                <a:ext cx="927446" cy="7618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7" idx="2"/>
            <a:endCxn id="44" idx="0"/>
          </p:cNvCxnSpPr>
          <p:nvPr/>
        </p:nvCxnSpPr>
        <p:spPr bwMode="auto">
          <a:xfrm flipH="1">
            <a:off x="9476145" y="2890845"/>
            <a:ext cx="1" cy="7353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44" idx="2"/>
            <a:endCxn id="48" idx="0"/>
          </p:cNvCxnSpPr>
          <p:nvPr/>
        </p:nvCxnSpPr>
        <p:spPr bwMode="auto">
          <a:xfrm>
            <a:off x="9476145" y="4388022"/>
            <a:ext cx="0" cy="7353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 flipH="1">
                <a:off x="8539450" y="2494605"/>
                <a:ext cx="1873392" cy="3962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539450" y="2494605"/>
                <a:ext cx="1873392" cy="3962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8539449" y="5123366"/>
                <a:ext cx="1873393" cy="396240"/>
              </a:xfrm>
              <a:prstGeom prst="rect">
                <a:avLst/>
              </a:prstGeom>
              <a:solidFill>
                <a:srgbClr val="FFD1C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539449" y="5123366"/>
                <a:ext cx="1873393" cy="39624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 bwMode="auto">
              <a:xfrm flipH="1">
                <a:off x="10412843" y="5123366"/>
                <a:ext cx="1347786" cy="3962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412843" y="5123366"/>
                <a:ext cx="1347786" cy="396240"/>
              </a:xfrm>
              <a:prstGeom prst="rect">
                <a:avLst/>
              </a:prstGeom>
              <a:blipFill rotWithShape="0">
                <a:blip r:embed="rId12"/>
                <a:stretch>
                  <a:fillRect b="-294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Elbow Connector 49"/>
          <p:cNvCxnSpPr>
            <a:stCxn id="24" idx="1"/>
            <a:endCxn id="35" idx="0"/>
          </p:cNvCxnSpPr>
          <p:nvPr/>
        </p:nvCxnSpPr>
        <p:spPr bwMode="auto">
          <a:xfrm>
            <a:off x="6365395" y="2692725"/>
            <a:ext cx="673894" cy="243064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49" idx="0"/>
          </p:cNvCxnSpPr>
          <p:nvPr/>
        </p:nvCxnSpPr>
        <p:spPr bwMode="auto">
          <a:xfrm>
            <a:off x="9476145" y="4622429"/>
            <a:ext cx="1610591" cy="500937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754638" y="1724174"/>
            <a:ext cx="34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MAC-then-Encrypt (</a:t>
            </a:r>
            <a:r>
              <a:rPr lang="en-US" sz="2000" b="1" dirty="0" err="1" smtClean="0"/>
              <a:t>MtE</a:t>
            </a:r>
            <a:r>
              <a:rPr lang="en-US" sz="2000" b="1" dirty="0" smtClean="0"/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92002" y="1724174"/>
            <a:ext cx="34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Encrypt-and-MAC (E&amp;M)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16407" y="1724174"/>
            <a:ext cx="340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Encrypt-then-MAC (</a:t>
            </a:r>
            <a:r>
              <a:rPr lang="en-US" sz="2000" b="1" dirty="0" err="1" smtClean="0"/>
              <a:t>EtM</a:t>
            </a:r>
            <a:r>
              <a:rPr lang="en-US" sz="2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70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composition: secure?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sz="2000" dirty="0" smtClean="0"/>
                  <a:t> is IND$-CPA secure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/>
                  <a:t>is PRF-secure*; </a:t>
                </a:r>
                <a:r>
                  <a:rPr lang="en-US" sz="2000" dirty="0" smtClean="0"/>
                  <a:t>which combination is secure?</a:t>
                </a:r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err="1" smtClean="0"/>
                  <a:t>MtE</a:t>
                </a:r>
                <a:r>
                  <a:rPr lang="en-US" sz="2000" dirty="0" smtClean="0"/>
                  <a:t>: 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Used in TLS up to TLS 1.2</a:t>
                </a:r>
              </a:p>
              <a:p>
                <a:pPr marL="0" indent="0"/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E&amp;M: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1800" dirty="0" smtClean="0"/>
                  <a:t>Used in SSH</a:t>
                </a:r>
              </a:p>
              <a:p>
                <a:pPr marL="0" indent="0"/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err="1" smtClean="0"/>
                  <a:t>EtM</a:t>
                </a:r>
                <a:r>
                  <a:rPr lang="en-US" sz="2000" dirty="0" smtClean="0"/>
                  <a:t>:  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20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Used in IPsec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MAC must cover all 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/>
                  <a:t> (including IVs</a:t>
                </a:r>
                <a:r>
                  <a:rPr lang="en-US" sz="1800" dirty="0" smtClean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474663" lvl="1" indent="0" algn="ctr"/>
                <a:r>
                  <a:rPr lang="en-US" sz="1400" dirty="0" smtClean="0"/>
                  <a:t>								*which implies UF-CMA security</a:t>
                </a:r>
                <a:endParaRPr lang="en-US" sz="1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 b="-1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27206" y="1813942"/>
            <a:ext cx="3962400" cy="1168563"/>
            <a:chOff x="8046825" y="1960988"/>
            <a:chExt cx="3962400" cy="11685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046825" y="1960988"/>
                  <a:ext cx="3962400" cy="439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0" smtClean="0">
                            <a:latin typeface="Cambria Math" panose="02040503050406030204" pitchFamily="18" charset="0"/>
                          </a:rPr>
                          <m:t>$$$$ </m:t>
                        </m:r>
                        <m:r>
                          <m:rPr>
                            <m:lit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  <m:d>
                              <m:d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nb-NO" sz="20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825" y="1960988"/>
                  <a:ext cx="3962400" cy="439736"/>
                </a:xfrm>
                <a:prstGeom prst="rect">
                  <a:avLst/>
                </a:prstGeom>
                <a:blipFill>
                  <a:blip r:embed="rId3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596436" y="2729441"/>
                  <a:ext cx="7702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6436" y="2729441"/>
                  <a:ext cx="77024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Brace 8"/>
            <p:cNvSpPr/>
            <p:nvPr/>
          </p:nvSpPr>
          <p:spPr bwMode="auto">
            <a:xfrm rot="5400000">
              <a:off x="9864638" y="759173"/>
              <a:ext cx="350459" cy="3568701"/>
            </a:xfrm>
            <a:prstGeom prst="rightBrace">
              <a:avLst>
                <a:gd name="adj1" fmla="val 93395"/>
                <a:gd name="adj2" fmla="val 49032"/>
              </a:avLst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7206" y="3439160"/>
            <a:ext cx="3962400" cy="1042381"/>
            <a:chOff x="8046825" y="3259050"/>
            <a:chExt cx="3962400" cy="1042381"/>
          </a:xfrm>
        </p:grpSpPr>
        <p:sp>
          <p:nvSpPr>
            <p:cNvPr id="6" name="Right Brace 5"/>
            <p:cNvSpPr/>
            <p:nvPr/>
          </p:nvSpPr>
          <p:spPr bwMode="auto">
            <a:xfrm rot="16200000" flipH="1">
              <a:off x="10618876" y="2803123"/>
              <a:ext cx="264815" cy="1949021"/>
            </a:xfrm>
            <a:prstGeom prst="rightBrace">
              <a:avLst>
                <a:gd name="adj1" fmla="val 93395"/>
                <a:gd name="adj2" fmla="val 49032"/>
              </a:avLst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46825" y="3259050"/>
                  <a:ext cx="3962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p>
                            <m: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825" y="3259050"/>
                  <a:ext cx="396240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317892" y="3932099"/>
                  <a:ext cx="770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mtClean="0">
                            <a:latin typeface="Cambria Math" panose="02040503050406030204" pitchFamily="18" charset="0"/>
                          </a:rPr>
                          <m:t>MAC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92" y="3932099"/>
                  <a:ext cx="77024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63492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941748" y="4929899"/>
            <a:ext cx="71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1748" y="3304883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1748" y="1679867"/>
            <a:ext cx="77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EtM</a:t>
            </a:r>
            <a:r>
              <a:rPr lang="en-US" dirty="0" smtClean="0"/>
              <a:t> – security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sz="1800" b="1" dirty="0" smtClean="0"/>
                  <a:t>Proof intuition: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can</a:t>
                </a:r>
                <a:r>
                  <a:rPr lang="en-US" sz="1800" dirty="0" smtClean="0"/>
                  <a:t> </a:t>
                </a:r>
                <a:r>
                  <a:rPr lang="en-US" sz="1800" dirty="0" smtClean="0"/>
                  <a:t>forge a ciphertext for </a:t>
                </a:r>
                <a:r>
                  <a:rPr lang="en-US" sz="1800" dirty="0" err="1" smtClean="0"/>
                  <a:t>EtM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 smtClean="0"/>
                  <a:t> a </a:t>
                </a:r>
                <a:r>
                  <a:rPr lang="en-US" sz="1800" dirty="0" smtClean="0"/>
                  <a:t>forgery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sz="1800" b="0" dirty="0" smtClean="0"/>
                  <a:t> (and hence its PRF-security)</a:t>
                </a:r>
                <a:endParaRPr lang="nb-NO" sz="1800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Conditioning on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i="1" dirty="0" smtClean="0"/>
                  <a:t>not</a:t>
                </a:r>
                <a:r>
                  <a:rPr lang="en-US" sz="1800" dirty="0" smtClean="0"/>
                  <a:t> forging a ciphertext (hence the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800" dirty="0" smtClean="0"/>
                  <a:t> oracle always returns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1800" b="0" dirty="0" smtClean="0"/>
                  <a:t>)</a:t>
                </a:r>
                <a:br>
                  <a:rPr lang="nb-NO" sz="1800" b="0" dirty="0" smtClean="0"/>
                </a:br>
                <a:r>
                  <a:rPr lang="nb-NO" sz="1800" b="0" dirty="0" smtClean="0"/>
                  <a:t>then the AE game is equivalent to the IND$-CPA game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800" i="1" dirty="0">
                  <a:latin typeface="Cambria Math" panose="02040503050406030204" pitchFamily="18" charset="0"/>
                </a:endParaRPr>
              </a:p>
              <a:p>
                <a:pPr marL="474663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wins</m:t>
                              </m:r>
                            </m:e>
                          </m:d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nb-NO" sz="1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wins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</a:rPr>
                                    <m:t>forge</m:t>
                                  </m:r>
                                  <m:r>
                                    <a:rPr lang="nb-NO" sz="18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</m:d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</a:rPr>
                                    <m:t>forge</m:t>
                                  </m:r>
                                  <m:r>
                                    <a:rPr lang="nb-NO" sz="18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800" b="0" i="0" smtClean="0">
                                      <a:latin typeface="Cambria Math" panose="02040503050406030204" pitchFamily="18" charset="0"/>
                                    </a:rPr>
                                    <m:t>wins</m:t>
                                  </m:r>
                                </m:e>
                              </m:d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wins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r>
                  <a:rPr lang="nb-NO" b="0" dirty="0" smtClean="0"/>
                  <a:t/>
                </a:r>
                <a:br>
                  <a:rPr lang="nb-NO" b="0" dirty="0" smtClean="0"/>
                </a:br>
                <a:endParaRPr lang="nb-NO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741811" y="1315842"/>
                <a:ext cx="10445862" cy="207518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b="1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IND$-CPA secure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 smtClean="0"/>
                  <a:t> is </a:t>
                </a:r>
                <a:r>
                  <a:rPr lang="nb-NO" b="0" dirty="0" smtClean="0"/>
                  <a:t>PRF-secure </a:t>
                </a:r>
                <a:r>
                  <a:rPr lang="nb-NO" b="0" dirty="0" smtClean="0"/>
                  <a:t>then EtM is AE secure.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>
                  <a:spcBef>
                    <a:spcPct val="0"/>
                  </a:spcBef>
                </a:pPr>
                <a:r>
                  <a:rPr lang="nb-NO" b="1" dirty="0" smtClean="0"/>
                  <a:t>Detailed:</a:t>
                </a:r>
                <a:r>
                  <a:rPr lang="nb-NO" b="0" dirty="0" smtClean="0"/>
                  <a:t> for </a:t>
                </a:r>
                <a:r>
                  <a:rPr lang="nb-NO" i="1" dirty="0" smtClean="0"/>
                  <a:t>any </a:t>
                </a:r>
                <a:r>
                  <a:rPr lang="nb-NO" dirty="0" smtClean="0"/>
                  <a:t>AE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b="0" dirty="0" smtClean="0"/>
                  <a:t> against EtM there are adversaries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b="0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nb-NO" b="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 smtClean="0"/>
                  <a:t> such that</a:t>
                </a:r>
              </a:p>
              <a:p>
                <a:pPr indent="0">
                  <a:spcBef>
                    <a:spcPct val="0"/>
                  </a:spcBef>
                </a:pPr>
                <a:endParaRPr lang="nb-NO" dirty="0"/>
              </a:p>
              <a:p>
                <a:pPr indent="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nb-NO" b="1" i="0" smtClean="0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EtM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ae</m:t>
                        </m:r>
                      </m:sup>
                    </m:sSub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1">
                        <a:latin typeface="Cambria Math" panose="02040503050406030204" pitchFamily="18" charset="0"/>
                      </a:rPr>
                      <m:t>𝐀𝐝</m:t>
                    </m:r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MAC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indent="0" algn="ctr">
                  <a:spcBef>
                    <a:spcPct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811" y="1315842"/>
                <a:ext cx="10445862" cy="207518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6863506"/>
                  </p:ext>
                </p:extLst>
              </p:nvPr>
            </p:nvGraphicFramePr>
            <p:xfrm>
              <a:off x="713605" y="1008403"/>
              <a:ext cx="4404932" cy="5801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35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36615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6863506"/>
                  </p:ext>
                </p:extLst>
              </p:nvPr>
            </p:nvGraphicFramePr>
            <p:xfrm>
              <a:off x="713605" y="1008403"/>
              <a:ext cx="4404932" cy="5801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35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1389" r="-277" b="-1226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3661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8286" r="-277" b="-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IND-CPA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plaintext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361047" y="4868814"/>
                <a:ext cx="6404233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IND-CPA-</a:t>
                </a:r>
                <a:r>
                  <a:rPr lang="nb-NO" sz="2000" b="1" dirty="0" err="1" smtClean="0"/>
                  <a:t>advantage</a:t>
                </a:r>
                <a:r>
                  <a:rPr lang="nb-NO" sz="2000" dirty="0" smtClean="0"/>
                  <a:t> of an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2000" dirty="0" err="1" smtClean="0"/>
                  <a:t>adversary</a:t>
                </a:r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047" y="4868814"/>
                <a:ext cx="6404233" cy="188206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654051" y="809047"/>
            <a:ext cx="5335349" cy="3843087"/>
            <a:chOff x="6654051" y="809047"/>
            <a:chExt cx="5335349" cy="3843087"/>
          </a:xfrm>
        </p:grpSpPr>
        <p:grpSp>
          <p:nvGrpSpPr>
            <p:cNvPr id="56" name="Group 55"/>
            <p:cNvGrpSpPr/>
            <p:nvPr/>
          </p:nvGrpSpPr>
          <p:grpSpPr>
            <a:xfrm>
              <a:off x="7495621" y="2604018"/>
              <a:ext cx="2811226" cy="827649"/>
              <a:chOff x="7640401" y="2209698"/>
              <a:chExt cx="2811226" cy="827649"/>
            </a:xfrm>
          </p:grpSpPr>
          <p:cxnSp>
            <p:nvCxnSpPr>
              <p:cNvPr id="82" name="Straight Arrow Connector 81"/>
              <p:cNvCxnSpPr/>
              <p:nvPr/>
            </p:nvCxnSpPr>
            <p:spPr bwMode="auto">
              <a:xfrm flipH="1">
                <a:off x="7670327" y="2544467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8065083" y="2209698"/>
                    <a:ext cx="228732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sz="1600" b="0" dirty="0" smtClean="0"/>
                      <a:t>Test me 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sz="1600" dirty="0" smtClean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5083" y="2209698"/>
                    <a:ext cx="228732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33"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Straight Arrow Connector 83"/>
              <p:cNvCxnSpPr/>
              <p:nvPr/>
            </p:nvCxnSpPr>
            <p:spPr bwMode="auto">
              <a:xfrm flipV="1">
                <a:off x="7640401" y="2684204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8387346" y="2698793"/>
                    <a:ext cx="120291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1600" dirty="0" smtClean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7346" y="2698793"/>
                    <a:ext cx="1202913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8" name="Straight Arrow Connector 57"/>
            <p:cNvCxnSpPr/>
            <p:nvPr/>
          </p:nvCxnSpPr>
          <p:spPr bwMode="auto">
            <a:xfrm flipH="1">
              <a:off x="7495621" y="1706017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695444" y="1293245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444" y="1293245"/>
                  <a:ext cx="1202913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 bwMode="auto">
            <a:xfrm flipV="1">
              <a:off x="7465695" y="1845754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695444" y="1891228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444" y="1891228"/>
                  <a:ext cx="1202913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882" y="1406127"/>
              <a:ext cx="1156578" cy="710248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 rot="18695865">
              <a:off x="6688171" y="1285093"/>
              <a:ext cx="1321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find stage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654051" y="3823332"/>
              <a:ext cx="4946335" cy="767631"/>
              <a:chOff x="6798831" y="3195675"/>
              <a:chExt cx="4946335" cy="767631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7640401" y="3253058"/>
                <a:ext cx="4104765" cy="710248"/>
                <a:chOff x="7610475" y="3482854"/>
                <a:chExt cx="4104765" cy="710248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 bwMode="auto">
                <a:xfrm flipH="1">
                  <a:off x="7640401" y="3703973"/>
                  <a:ext cx="27813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Straight Arrow Connector 79"/>
                <p:cNvCxnSpPr/>
                <p:nvPr/>
              </p:nvCxnSpPr>
              <p:spPr bwMode="auto">
                <a:xfrm flipV="1">
                  <a:off x="7610475" y="3843710"/>
                  <a:ext cx="2811226" cy="317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58662" y="3482854"/>
                  <a:ext cx="1156578" cy="710248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/>
              <p:cNvSpPr txBox="1"/>
              <p:nvPr/>
            </p:nvSpPr>
            <p:spPr>
              <a:xfrm rot="19051307">
                <a:off x="6798831" y="3195675"/>
                <a:ext cx="15110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guess stage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0778632" y="961906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⋅) 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8632" y="961906"/>
                  <a:ext cx="120291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0786487" y="3484173"/>
                  <a:ext cx="12029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⋅) 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6487" y="3484173"/>
                  <a:ext cx="120291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684" y="2494694"/>
              <a:ext cx="460632" cy="6734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783497" y="3715597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497" y="3715597"/>
                  <a:ext cx="1202913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783497" y="4313580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,… 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497" y="4313580"/>
                  <a:ext cx="1202913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941" y="1711344"/>
            <a:ext cx="3358011" cy="267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Callout 32"/>
              <p:cNvSpPr/>
              <p:nvPr/>
            </p:nvSpPr>
            <p:spPr bwMode="auto">
              <a:xfrm>
                <a:off x="4453014" y="978798"/>
                <a:ext cx="2182165" cy="900694"/>
              </a:xfrm>
              <a:prstGeom prst="wedgeEllipseCallout">
                <a:avLst>
                  <a:gd name="adj1" fmla="val 36102"/>
                  <a:gd name="adj2" fmla="val 68574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was an   </a:t>
                </a:r>
              </a:p>
              <a:p>
                <a:pPr algn="ctr"/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3" name="Oval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3014" y="978798"/>
                <a:ext cx="2182165" cy="900694"/>
              </a:xfrm>
              <a:prstGeom prst="wedgeEllipseCallout">
                <a:avLst>
                  <a:gd name="adj1" fmla="val 36102"/>
                  <a:gd name="adj2" fmla="val 68574"/>
                </a:avLst>
              </a:prstGeom>
              <a:blipFill rotWithShape="0">
                <a:blip r:embed="rId2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MtE</a:t>
            </a:r>
            <a:r>
              <a:rPr lang="en-US" dirty="0" smtClean="0"/>
              <a:t> used in both </a:t>
            </a:r>
            <a:r>
              <a:rPr lang="en-US" dirty="0" err="1" smtClean="0"/>
              <a:t>Starbleed</a:t>
            </a:r>
            <a:r>
              <a:rPr lang="en-US" dirty="0" smtClean="0"/>
              <a:t> attack </a:t>
            </a:r>
            <a:br>
              <a:rPr lang="en-US" dirty="0" smtClean="0"/>
            </a:br>
            <a:r>
              <a:rPr lang="en-US" dirty="0" smtClean="0"/>
              <a:t>and in DTLS padding oracle attack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Gave rise to (partial) decryption oracles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Attacks would not have been possible</a:t>
            </a:r>
            <a:br>
              <a:rPr lang="en-US" dirty="0" smtClean="0"/>
            </a:br>
            <a:r>
              <a:rPr lang="en-US" dirty="0" smtClean="0"/>
              <a:t>with an AE secure scheme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CCA-attacks – revisited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175126" y="1156377"/>
            <a:ext cx="4585503" cy="2462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39" y="1395352"/>
            <a:ext cx="3970836" cy="153131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7175126" y="3900911"/>
            <a:ext cx="4585503" cy="24328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2459" y="4049592"/>
            <a:ext cx="3970836" cy="21189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0227" y="4772819"/>
            <a:ext cx="10914743" cy="1776412"/>
          </a:xfrm>
        </p:spPr>
        <p:txBody>
          <a:bodyPr/>
          <a:lstStyle/>
          <a:p>
            <a:r>
              <a:rPr lang="en-US" sz="3200" b="1" dirty="0" smtClean="0"/>
              <a:t>AEAD – Authenticated encryption with associated data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61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AEAD – AE with associated data (AD)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AD – data that can't be encrypted but still need integrity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Headers in protocols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Configuration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Metadata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3584767" y="2519022"/>
                <a:ext cx="3448546" cy="5027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767" y="2519022"/>
                <a:ext cx="3448546" cy="5027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1777571" y="2519022"/>
                <a:ext cx="1807196" cy="502762"/>
              </a:xfrm>
              <a:prstGeom prst="rect">
                <a:avLst/>
              </a:prstGeom>
              <a:solidFill>
                <a:srgbClr val="D8BEE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571" y="2519022"/>
                <a:ext cx="1807196" cy="502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 bwMode="auto">
          <a:xfrm rot="16200000">
            <a:off x="4230213" y="-377532"/>
            <a:ext cx="350459" cy="5255744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8577" y="1566719"/>
            <a:ext cx="343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Integrity protected</a:t>
            </a: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133810" y="1566194"/>
            <a:ext cx="350459" cy="3448546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901" y="3563940"/>
            <a:ext cx="343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Privacy protected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51" y="1409557"/>
            <a:ext cx="3758504" cy="32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AEAD – syntax (nonce-based)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</a:t>
                </a:r>
                <a:r>
                  <a:rPr lang="en-US" b="1" dirty="0" smtClean="0"/>
                  <a:t>(nonce-based) AEAD scheme</a:t>
                </a:r>
                <a:r>
                  <a:rPr lang="en-US" dirty="0" smtClean="0"/>
                  <a:t> is a tuple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dirty="0" smtClean="0"/>
                  <a:t> is probabilistic while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Dec</m:t>
                    </m:r>
                  </m:oMath>
                </a14:m>
                <a:r>
                  <a:rPr lang="en-US" dirty="0" smtClean="0"/>
                  <a:t> are deterministic functions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Associated spaces: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 smtClean="0"/>
                  <a:t> – keys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 err="1" smtClean="0"/>
                  <a:t>nonces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– associated data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–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4087" y="2286040"/>
                <a:ext cx="31293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87" y="2286040"/>
                <a:ext cx="3129318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2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84087" y="3634364"/>
                <a:ext cx="37914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87" y="3634364"/>
                <a:ext cx="3791423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25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1022545" y="5082624"/>
                <a:ext cx="10338929" cy="144184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2000" b="1" dirty="0" smtClean="0"/>
                  <a:t>Correctness requirement: </a:t>
                </a:r>
                <a:r>
                  <a:rPr lang="nb-NO" sz="2000" b="0" dirty="0" smtClean="0"/>
                  <a:t>For all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2000" dirty="0" smtClean="0"/>
                  <a:t>, all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000" dirty="0" smtClean="0"/>
                  <a:t>, all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000" dirty="0" smtClean="0"/>
                  <a:t>, and all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545" y="5082624"/>
                <a:ext cx="10338929" cy="144184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32056" y="2739371"/>
                <a:ext cx="6728573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i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056" y="2739371"/>
                <a:ext cx="6728573" cy="348557"/>
              </a:xfrm>
              <a:prstGeom prst="rect">
                <a:avLst/>
              </a:prstGeom>
              <a:blipFill rotWithShape="0">
                <a:blip r:embed="rId6"/>
                <a:stretch>
                  <a:fillRect l="-272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84087" y="4087695"/>
                <a:ext cx="6504922" cy="348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000" i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87" y="4087695"/>
                <a:ext cx="6504922" cy="348557"/>
              </a:xfrm>
              <a:prstGeom prst="rect">
                <a:avLst/>
              </a:prstGeom>
              <a:blipFill rotWithShape="0">
                <a:blip r:embed="rId7"/>
                <a:stretch>
                  <a:fillRect l="-1312" t="-1754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AEAD security (nonce-based)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0730795"/>
                  </p:ext>
                </p:extLst>
              </p:nvPr>
            </p:nvGraphicFramePr>
            <p:xfrm>
              <a:off x="858919" y="1252925"/>
              <a:ext cx="7433673" cy="497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82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86541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262468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aea</m:t>
                                    </m:r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𝐝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89131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endParaRPr lang="nb-NO" sz="16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⋅,⋅,⋅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 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or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 (⋅,⋅,⋅)</m:t>
                                  </m:r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</m:oMath>
                          </a14:m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 </a:t>
                          </a:r>
                          <a:r>
                            <a:rPr lang="nb-NO" sz="16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600" b="0" i="0" baseline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600" b="1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</a:t>
                          </a:r>
                          <a:r>
                            <a:rPr lang="nb-NO" sz="1600" b="1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baseline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nb-NO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Nonces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Ciphertexts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or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600" b="1" i="0" baseline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600" b="0" i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Ciphertexts</m:t>
                              </m:r>
                            </m:oMath>
                          </a14:m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then 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600" b="0" i="0" baseline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cheating!</a:t>
                          </a:r>
                          <a:endParaRPr lang="nb-NO" sz="1600" b="1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342900" marR="0" indent="-3429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  </a:t>
                          </a:r>
                          <a:r>
                            <a:rPr lang="nb-NO" sz="1600" b="1" i="0" dirty="0" err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←⊥</m:t>
                              </m:r>
                            </m:oMath>
                          </a14:m>
                          <a:endParaRPr lang="nb-NO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0730795"/>
                  </p:ext>
                </p:extLst>
              </p:nvPr>
            </p:nvGraphicFramePr>
            <p:xfrm>
              <a:off x="858919" y="1252925"/>
              <a:ext cx="7433673" cy="497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82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865419"/>
                  </a:tblGrid>
                  <a:tr h="354838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2" t="-1724" r="-164" b="-132931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6209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1" t="-7773" r="-108703" b="-1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2441" t="-7773" r="-315" b="-1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5356396" y="2112972"/>
                <a:ext cx="6404233" cy="133690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AEAD-advantage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aead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b="0" i="0" smtClean="0">
                                          <a:latin typeface="Cambria Math" panose="02040503050406030204" pitchFamily="18" charset="0"/>
                                        </a:rPr>
                                        <m:t>ae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6396" y="2112972"/>
                <a:ext cx="6404233" cy="133690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0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3370417" y="2567098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370417" y="2567098"/>
                <a:ext cx="927150" cy="318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7065" y="1700936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7065" y="1700936"/>
                <a:ext cx="537032" cy="5014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492810" y="1024758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98726" y="2589866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35581" y="1363312"/>
            <a:ext cx="0" cy="3376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35581" y="2202420"/>
            <a:ext cx="0" cy="3874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1"/>
            <a:endCxn id="7" idx="6"/>
          </p:cNvCxnSpPr>
          <p:nvPr/>
        </p:nvCxnSpPr>
        <p:spPr bwMode="auto">
          <a:xfrm flipV="1">
            <a:off x="4297567" y="2726570"/>
            <a:ext cx="401159" cy="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 flipH="1">
                <a:off x="5360287" y="2571747"/>
                <a:ext cx="912299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60287" y="2571747"/>
                <a:ext cx="912299" cy="318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519483" y="1700936"/>
                <a:ext cx="534426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19483" y="1700936"/>
                <a:ext cx="534426" cy="5014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444201" y="1023545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651741" y="2594523"/>
            <a:ext cx="267213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786696" y="1362099"/>
            <a:ext cx="276" cy="3388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785348" y="2202420"/>
            <a:ext cx="1348" cy="392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4" idx="1"/>
            <a:endCxn id="27" idx="2"/>
          </p:cNvCxnSpPr>
          <p:nvPr/>
        </p:nvCxnSpPr>
        <p:spPr bwMode="auto">
          <a:xfrm>
            <a:off x="6272586" y="2731227"/>
            <a:ext cx="37915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 flipH="1">
                <a:off x="7300334" y="2571747"/>
                <a:ext cx="923041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300334" y="2571747"/>
                <a:ext cx="923041" cy="3189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471150" y="1704156"/>
                <a:ext cx="534426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1150" y="1704156"/>
                <a:ext cx="534426" cy="5014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8395592" y="1023545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608909" y="2594523"/>
            <a:ext cx="26510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738363" y="1362099"/>
            <a:ext cx="0" cy="3420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738363" y="2205640"/>
            <a:ext cx="3096" cy="3888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31" idx="1"/>
            <a:endCxn id="34" idx="2"/>
          </p:cNvCxnSpPr>
          <p:nvPr/>
        </p:nvCxnSpPr>
        <p:spPr bwMode="auto">
          <a:xfrm>
            <a:off x="8223375" y="2731227"/>
            <a:ext cx="3855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  <a:endCxn id="38" idx="0"/>
          </p:cNvCxnSpPr>
          <p:nvPr/>
        </p:nvCxnSpPr>
        <p:spPr bwMode="auto">
          <a:xfrm flipH="1">
            <a:off x="4834733" y="2863274"/>
            <a:ext cx="848" cy="4294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  <a:endCxn id="44" idx="0"/>
          </p:cNvCxnSpPr>
          <p:nvPr/>
        </p:nvCxnSpPr>
        <p:spPr bwMode="auto">
          <a:xfrm flipH="1">
            <a:off x="6785347" y="2867931"/>
            <a:ext cx="1" cy="419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  <a:endCxn id="47" idx="0"/>
          </p:cNvCxnSpPr>
          <p:nvPr/>
        </p:nvCxnSpPr>
        <p:spPr bwMode="auto">
          <a:xfrm flipH="1">
            <a:off x="8738363" y="2867931"/>
            <a:ext cx="3096" cy="4122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 flipH="1">
            <a:off x="1322166" y="4689198"/>
            <a:ext cx="534426" cy="531802"/>
            <a:chOff x="4995561" y="2319053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stCxn id="50" idx="2"/>
            <a:endCxn id="51" idx="0"/>
          </p:cNvCxnSpPr>
          <p:nvPr/>
        </p:nvCxnSpPr>
        <p:spPr bwMode="auto">
          <a:xfrm flipH="1">
            <a:off x="1589379" y="3604668"/>
            <a:ext cx="237" cy="1084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67" idx="2"/>
            <a:endCxn id="186" idx="0"/>
          </p:cNvCxnSpPr>
          <p:nvPr/>
        </p:nvCxnSpPr>
        <p:spPr bwMode="auto">
          <a:xfrm>
            <a:off x="3202501" y="3604668"/>
            <a:ext cx="1866" cy="4611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 bwMode="auto">
              <a:xfrm flipH="1">
                <a:off x="2738926" y="3285709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38926" y="3285709"/>
                <a:ext cx="927150" cy="3189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2935288" y="4688663"/>
            <a:ext cx="534426" cy="531802"/>
            <a:chOff x="5010553" y="2282978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7143" r="-17143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202501" y="4339184"/>
            <a:ext cx="1866" cy="349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38" idx="2"/>
            <a:endCxn id="149" idx="0"/>
          </p:cNvCxnSpPr>
          <p:nvPr/>
        </p:nvCxnSpPr>
        <p:spPr bwMode="auto">
          <a:xfrm>
            <a:off x="4834733" y="3611672"/>
            <a:ext cx="0" cy="4417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67520" y="4688663"/>
            <a:ext cx="534426" cy="531802"/>
            <a:chOff x="4995561" y="2263552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34733" y="4326841"/>
            <a:ext cx="0" cy="3618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44" idx="2"/>
            <a:endCxn id="187" idx="0"/>
          </p:cNvCxnSpPr>
          <p:nvPr/>
        </p:nvCxnSpPr>
        <p:spPr bwMode="auto">
          <a:xfrm>
            <a:off x="6785347" y="3606040"/>
            <a:ext cx="1349" cy="450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519483" y="4685903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786696" y="4329735"/>
            <a:ext cx="0" cy="3561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47" idx="2"/>
            <a:endCxn id="191" idx="0"/>
          </p:cNvCxnSpPr>
          <p:nvPr/>
        </p:nvCxnSpPr>
        <p:spPr bwMode="auto">
          <a:xfrm>
            <a:off x="8738363" y="3599146"/>
            <a:ext cx="3149" cy="4588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474299" y="4685609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7143" r="-1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741512" y="4331447"/>
            <a:ext cx="0" cy="3541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1856592" y="4202480"/>
            <a:ext cx="1210920" cy="7526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469714" y="4190137"/>
            <a:ext cx="1228164" cy="7644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101946" y="4193031"/>
            <a:ext cx="1547895" cy="7615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7053909" y="4194743"/>
            <a:ext cx="1550748" cy="75706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lowchart: Or 115"/>
          <p:cNvSpPr/>
          <p:nvPr/>
        </p:nvSpPr>
        <p:spPr bwMode="auto">
          <a:xfrm>
            <a:off x="10552417" y="4060144"/>
            <a:ext cx="27415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stCxn id="115" idx="2"/>
            <a:endCxn id="116" idx="0"/>
          </p:cNvCxnSpPr>
          <p:nvPr/>
        </p:nvCxnSpPr>
        <p:spPr bwMode="auto">
          <a:xfrm>
            <a:off x="10686681" y="3606040"/>
            <a:ext cx="2811" cy="454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10422279" y="4668075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10689492" y="4333552"/>
            <a:ext cx="0" cy="334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9008725" y="4196848"/>
            <a:ext cx="1543692" cy="75466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97878" y="4053433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067512" y="4065776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649841" y="405632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604657" y="4058039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10552417" y="5593406"/>
            <a:ext cx="27415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10689492" y="5199877"/>
            <a:ext cx="0" cy="3935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10287009" y="6212381"/>
                <a:ext cx="802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9" y="6212381"/>
                <a:ext cx="80289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  <a:endCxn id="207" idx="0"/>
          </p:cNvCxnSpPr>
          <p:nvPr/>
        </p:nvCxnSpPr>
        <p:spPr bwMode="auto">
          <a:xfrm flipH="1">
            <a:off x="10688456" y="5866814"/>
            <a:ext cx="1036" cy="345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1088128" y="5545444"/>
                <a:ext cx="331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128" y="5545444"/>
                <a:ext cx="331326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>
            <a:off x="10826567" y="5730110"/>
            <a:ext cx="26156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38533" y="1089770"/>
                <a:ext cx="2105833" cy="152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=96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nonce</m:t>
                    </m:r>
                  </m:oMath>
                </a14:m>
                <a:r>
                  <a:rPr lang="nb-NO" dirty="0" smtClean="0"/>
                  <a:t> </a:t>
                </a:r>
              </a:p>
              <a:p>
                <a:r>
                  <a:rPr lang="nb-NO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b="0" dirty="0" smtClean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3" y="1089770"/>
                <a:ext cx="2105833" cy="152323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 flipH="1">
                <a:off x="4371158" y="3292713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71158" y="3292713"/>
                <a:ext cx="927150" cy="318959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 flipH="1">
                <a:off x="6321772" y="3287081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21772" y="3287081"/>
                <a:ext cx="927150" cy="318959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 flipH="1">
                <a:off x="8274788" y="3280187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274788" y="3280187"/>
                <a:ext cx="927150" cy="318959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 bwMode="auto">
              <a:xfrm flipH="1">
                <a:off x="1126041" y="3285709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126041" y="3285709"/>
                <a:ext cx="927150" cy="318959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 bwMode="auto">
              <a:xfrm flipH="1">
                <a:off x="10132389" y="3287081"/>
                <a:ext cx="1108585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32389" y="3287081"/>
                <a:ext cx="1108585" cy="318959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4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GCM – Galois/Counter Mode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3370417" y="2567098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370417" y="2567098"/>
                <a:ext cx="927150" cy="318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7065" y="1700936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7065" y="1700936"/>
                <a:ext cx="537032" cy="5014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492810" y="1024758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98726" y="2589866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35581" y="1363312"/>
            <a:ext cx="0" cy="3376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35581" y="2202420"/>
            <a:ext cx="0" cy="3874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1"/>
            <a:endCxn id="7" idx="6"/>
          </p:cNvCxnSpPr>
          <p:nvPr/>
        </p:nvCxnSpPr>
        <p:spPr bwMode="auto">
          <a:xfrm flipV="1">
            <a:off x="4297567" y="2726570"/>
            <a:ext cx="401159" cy="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 flipH="1">
                <a:off x="5360287" y="2571747"/>
                <a:ext cx="912299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60287" y="2571747"/>
                <a:ext cx="912299" cy="318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519483" y="1700936"/>
                <a:ext cx="534426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19483" y="1700936"/>
                <a:ext cx="534426" cy="5014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444201" y="1023545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651741" y="2594523"/>
            <a:ext cx="267213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786696" y="1362099"/>
            <a:ext cx="276" cy="3388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785348" y="2202420"/>
            <a:ext cx="1348" cy="392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4" idx="1"/>
            <a:endCxn id="27" idx="2"/>
          </p:cNvCxnSpPr>
          <p:nvPr/>
        </p:nvCxnSpPr>
        <p:spPr bwMode="auto">
          <a:xfrm>
            <a:off x="6272586" y="2731227"/>
            <a:ext cx="37915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 flipH="1">
                <a:off x="7300334" y="2571747"/>
                <a:ext cx="923041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300334" y="2571747"/>
                <a:ext cx="923041" cy="3189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471150" y="1704156"/>
                <a:ext cx="534426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1150" y="1704156"/>
                <a:ext cx="534426" cy="5014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8395592" y="1023545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608909" y="2594523"/>
            <a:ext cx="26510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738363" y="1362099"/>
            <a:ext cx="0" cy="3420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738363" y="2205640"/>
            <a:ext cx="3096" cy="3888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31" idx="1"/>
            <a:endCxn id="34" idx="2"/>
          </p:cNvCxnSpPr>
          <p:nvPr/>
        </p:nvCxnSpPr>
        <p:spPr bwMode="auto">
          <a:xfrm>
            <a:off x="8223375" y="2731227"/>
            <a:ext cx="3855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  <a:endCxn id="38" idx="0"/>
          </p:cNvCxnSpPr>
          <p:nvPr/>
        </p:nvCxnSpPr>
        <p:spPr bwMode="auto">
          <a:xfrm flipH="1">
            <a:off x="4834733" y="2863274"/>
            <a:ext cx="848" cy="4294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  <a:endCxn id="44" idx="0"/>
          </p:cNvCxnSpPr>
          <p:nvPr/>
        </p:nvCxnSpPr>
        <p:spPr bwMode="auto">
          <a:xfrm flipH="1">
            <a:off x="6785347" y="2867931"/>
            <a:ext cx="1" cy="419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  <a:endCxn id="47" idx="0"/>
          </p:cNvCxnSpPr>
          <p:nvPr/>
        </p:nvCxnSpPr>
        <p:spPr bwMode="auto">
          <a:xfrm flipH="1">
            <a:off x="8738363" y="2867931"/>
            <a:ext cx="3096" cy="4122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 bwMode="auto">
              <a:xfrm flipH="1">
                <a:off x="1126041" y="3285709"/>
                <a:ext cx="927150" cy="318959"/>
              </a:xfrm>
              <a:prstGeom prst="rect">
                <a:avLst/>
              </a:prstGeom>
              <a:solidFill>
                <a:srgbClr val="FBFBFB"/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126041" y="3285709"/>
                <a:ext cx="927150" cy="3189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 flipH="1">
            <a:off x="1322166" y="4689198"/>
            <a:ext cx="534426" cy="531802"/>
            <a:chOff x="4995561" y="2319053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solidFill>
                  <a:srgbClr val="FBFBFB"/>
                </a:solid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stCxn id="50" idx="2"/>
            <a:endCxn id="51" idx="0"/>
          </p:cNvCxnSpPr>
          <p:nvPr/>
        </p:nvCxnSpPr>
        <p:spPr bwMode="auto">
          <a:xfrm flipH="1">
            <a:off x="1589379" y="3604668"/>
            <a:ext cx="237" cy="1084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67" idx="2"/>
            <a:endCxn id="186" idx="0"/>
          </p:cNvCxnSpPr>
          <p:nvPr/>
        </p:nvCxnSpPr>
        <p:spPr bwMode="auto">
          <a:xfrm>
            <a:off x="3201557" y="3604667"/>
            <a:ext cx="2810" cy="4611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 bwMode="auto">
              <a:xfrm flipH="1">
                <a:off x="2737982" y="3285708"/>
                <a:ext cx="927150" cy="318959"/>
              </a:xfrm>
              <a:prstGeom prst="rect">
                <a:avLst/>
              </a:prstGeom>
              <a:solidFill>
                <a:srgbClr val="FBFBFB"/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37982" y="3285708"/>
                <a:ext cx="927150" cy="3189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2935288" y="4688663"/>
            <a:ext cx="534426" cy="531802"/>
            <a:chOff x="5010553" y="2282978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solidFill>
                  <a:srgbClr val="FBFBFB"/>
                </a:solid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7143" r="-17143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202501" y="4339184"/>
            <a:ext cx="1866" cy="349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38" idx="2"/>
            <a:endCxn id="149" idx="0"/>
          </p:cNvCxnSpPr>
          <p:nvPr/>
        </p:nvCxnSpPr>
        <p:spPr bwMode="auto">
          <a:xfrm>
            <a:off x="4834733" y="3611672"/>
            <a:ext cx="0" cy="4417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67520" y="4688663"/>
            <a:ext cx="534426" cy="531802"/>
            <a:chOff x="4995561" y="2263552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solidFill>
                  <a:srgbClr val="FBFBFB"/>
                </a:solid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34733" y="4326841"/>
            <a:ext cx="0" cy="3618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44" idx="2"/>
            <a:endCxn id="187" idx="0"/>
          </p:cNvCxnSpPr>
          <p:nvPr/>
        </p:nvCxnSpPr>
        <p:spPr bwMode="auto">
          <a:xfrm>
            <a:off x="6785347" y="3606040"/>
            <a:ext cx="1349" cy="450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519483" y="4685903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rgbClr val="FBFBFB"/>
                </a:solid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786696" y="4329735"/>
            <a:ext cx="0" cy="3561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47" idx="2"/>
            <a:endCxn id="191" idx="0"/>
          </p:cNvCxnSpPr>
          <p:nvPr/>
        </p:nvCxnSpPr>
        <p:spPr bwMode="auto">
          <a:xfrm>
            <a:off x="8738363" y="3599146"/>
            <a:ext cx="3149" cy="4588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474299" y="4685609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rgbClr val="FBFBFB"/>
                </a:solid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7143" r="-1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741512" y="4331447"/>
            <a:ext cx="0" cy="3541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1856592" y="4202480"/>
            <a:ext cx="1210920" cy="7526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469714" y="4190137"/>
            <a:ext cx="1228164" cy="7644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101946" y="4193031"/>
            <a:ext cx="1547895" cy="7615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7053909" y="4194743"/>
            <a:ext cx="1550748" cy="75706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 bwMode="auto">
              <a:xfrm flipH="1">
                <a:off x="10132389" y="3292127"/>
                <a:ext cx="1108585" cy="318959"/>
              </a:xfrm>
              <a:prstGeom prst="rect">
                <a:avLst/>
              </a:prstGeom>
              <a:solidFill>
                <a:srgbClr val="FBFBFB"/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32389" y="3292127"/>
                <a:ext cx="1108585" cy="31895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Flowchart: Or 115"/>
          <p:cNvSpPr/>
          <p:nvPr/>
        </p:nvSpPr>
        <p:spPr bwMode="auto">
          <a:xfrm>
            <a:off x="10552417" y="4065190"/>
            <a:ext cx="27415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stCxn id="115" idx="2"/>
            <a:endCxn id="116" idx="0"/>
          </p:cNvCxnSpPr>
          <p:nvPr/>
        </p:nvCxnSpPr>
        <p:spPr bwMode="auto">
          <a:xfrm>
            <a:off x="10686681" y="3611086"/>
            <a:ext cx="2811" cy="454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10422279" y="4673121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rgbClr val="FBFBFB"/>
                </a:solid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10689492" y="4338598"/>
            <a:ext cx="0" cy="334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9008725" y="4201894"/>
            <a:ext cx="1543692" cy="7496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97878" y="4053433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067512" y="4065776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649841" y="405632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604657" y="4058039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10552417" y="5598452"/>
            <a:ext cx="27415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10689492" y="5204923"/>
            <a:ext cx="0" cy="3935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10287009" y="6217427"/>
                <a:ext cx="802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9" y="6217427"/>
                <a:ext cx="80289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  <a:endCxn id="207" idx="0"/>
          </p:cNvCxnSpPr>
          <p:nvPr/>
        </p:nvCxnSpPr>
        <p:spPr bwMode="auto">
          <a:xfrm flipH="1">
            <a:off x="10688456" y="5871860"/>
            <a:ext cx="1036" cy="345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1088128" y="5550490"/>
                <a:ext cx="331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128" y="5550490"/>
                <a:ext cx="331326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>
            <a:off x="10826567" y="5735156"/>
            <a:ext cx="26156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38533" y="1089770"/>
                <a:ext cx="2105833" cy="152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=96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nonce</m:t>
                    </m:r>
                  </m:oMath>
                </a14:m>
                <a:r>
                  <a:rPr lang="nb-NO" dirty="0" smtClean="0"/>
                  <a:t> </a:t>
                </a:r>
              </a:p>
              <a:p>
                <a:r>
                  <a:rPr lang="nb-NO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b="0" dirty="0" smtClean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3" y="1089770"/>
                <a:ext cx="2105833" cy="152323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 flipH="1">
                <a:off x="4371158" y="3292713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71158" y="3292713"/>
                <a:ext cx="927150" cy="31895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 flipH="1">
                <a:off x="6321772" y="3287081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21772" y="3287081"/>
                <a:ext cx="927150" cy="318959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 flipH="1">
                <a:off x="8274788" y="3280187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274788" y="3280187"/>
                <a:ext cx="927150" cy="318959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ounded Rectangle 79"/>
          <p:cNvSpPr/>
          <p:nvPr/>
        </p:nvSpPr>
        <p:spPr bwMode="auto">
          <a:xfrm>
            <a:off x="3102364" y="1023545"/>
            <a:ext cx="7985764" cy="2777144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CTR-mode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14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– Galois/Counter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3370417" y="2567098"/>
                <a:ext cx="927150" cy="318959"/>
              </a:xfrm>
              <a:prstGeom prst="rect">
                <a:avLst/>
              </a:prstGeom>
              <a:solidFill>
                <a:srgbClr val="FBFBFB"/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370417" y="2567098"/>
                <a:ext cx="927150" cy="318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4567065" y="1700936"/>
                <a:ext cx="537032" cy="501484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67065" y="1700936"/>
                <a:ext cx="537032" cy="5014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4492810" y="1024758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98726" y="2589866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 bwMode="auto">
          <a:xfrm>
            <a:off x="4835581" y="1363312"/>
            <a:ext cx="0" cy="3376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4835581" y="2202420"/>
            <a:ext cx="0" cy="3874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1"/>
            <a:endCxn id="7" idx="6"/>
          </p:cNvCxnSpPr>
          <p:nvPr/>
        </p:nvCxnSpPr>
        <p:spPr bwMode="auto">
          <a:xfrm flipV="1">
            <a:off x="4297567" y="2726570"/>
            <a:ext cx="401159" cy="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 flipH="1">
                <a:off x="5360287" y="2571747"/>
                <a:ext cx="912299" cy="318959"/>
              </a:xfrm>
              <a:prstGeom prst="rect">
                <a:avLst/>
              </a:prstGeom>
              <a:solidFill>
                <a:srgbClr val="FBFBFB"/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60287" y="2571747"/>
                <a:ext cx="912299" cy="318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 flipH="1">
                <a:off x="6519483" y="1700936"/>
                <a:ext cx="534426" cy="501484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19483" y="1700936"/>
                <a:ext cx="534426" cy="5014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 flipH="1">
            <a:off x="6444201" y="1023545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ctr+2</a:t>
            </a:r>
          </a:p>
        </p:txBody>
      </p:sp>
      <p:sp>
        <p:nvSpPr>
          <p:cNvPr id="27" name="Flowchart: Or 26"/>
          <p:cNvSpPr/>
          <p:nvPr/>
        </p:nvSpPr>
        <p:spPr bwMode="auto">
          <a:xfrm>
            <a:off x="6651741" y="2594523"/>
            <a:ext cx="267213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  <a:endCxn id="25" idx="0"/>
          </p:cNvCxnSpPr>
          <p:nvPr/>
        </p:nvCxnSpPr>
        <p:spPr bwMode="auto">
          <a:xfrm flipH="1">
            <a:off x="6786696" y="1362099"/>
            <a:ext cx="276" cy="3388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25" idx="2"/>
            <a:endCxn id="27" idx="0"/>
          </p:cNvCxnSpPr>
          <p:nvPr/>
        </p:nvCxnSpPr>
        <p:spPr bwMode="auto">
          <a:xfrm flipH="1">
            <a:off x="6785348" y="2202420"/>
            <a:ext cx="1348" cy="392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4" idx="1"/>
            <a:endCxn id="27" idx="2"/>
          </p:cNvCxnSpPr>
          <p:nvPr/>
        </p:nvCxnSpPr>
        <p:spPr bwMode="auto">
          <a:xfrm>
            <a:off x="6272586" y="2731227"/>
            <a:ext cx="37915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 flipH="1">
                <a:off x="7300334" y="2571747"/>
                <a:ext cx="923041" cy="318959"/>
              </a:xfrm>
              <a:prstGeom prst="rect">
                <a:avLst/>
              </a:prstGeom>
              <a:solidFill>
                <a:srgbClr val="FBFBFB"/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300334" y="2571747"/>
                <a:ext cx="923041" cy="3189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 flipH="1">
                <a:off x="8471150" y="1704156"/>
                <a:ext cx="534426" cy="501484"/>
              </a:xfrm>
              <a:prstGeom prst="rect">
                <a:avLst/>
              </a:prstGeom>
              <a:solidFill>
                <a:srgbClr val="FBFBFB"/>
              </a:solid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471150" y="1704156"/>
                <a:ext cx="534426" cy="5014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8395592" y="1023545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ctr+3</a:t>
            </a:r>
          </a:p>
        </p:txBody>
      </p:sp>
      <p:sp>
        <p:nvSpPr>
          <p:cNvPr id="34" name="Flowchart: Or 33"/>
          <p:cNvSpPr/>
          <p:nvPr/>
        </p:nvSpPr>
        <p:spPr bwMode="auto">
          <a:xfrm>
            <a:off x="8608909" y="2594523"/>
            <a:ext cx="26510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35" name="Straight Arrow Connector 34"/>
          <p:cNvCxnSpPr>
            <a:stCxn id="33" idx="2"/>
            <a:endCxn id="32" idx="0"/>
          </p:cNvCxnSpPr>
          <p:nvPr/>
        </p:nvCxnSpPr>
        <p:spPr bwMode="auto">
          <a:xfrm>
            <a:off x="8738363" y="1362099"/>
            <a:ext cx="0" cy="3420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32" idx="2"/>
            <a:endCxn id="34" idx="0"/>
          </p:cNvCxnSpPr>
          <p:nvPr/>
        </p:nvCxnSpPr>
        <p:spPr bwMode="auto">
          <a:xfrm>
            <a:off x="8738363" y="2205640"/>
            <a:ext cx="3096" cy="3888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31" idx="1"/>
            <a:endCxn id="34" idx="2"/>
          </p:cNvCxnSpPr>
          <p:nvPr/>
        </p:nvCxnSpPr>
        <p:spPr bwMode="auto">
          <a:xfrm>
            <a:off x="8223375" y="2731227"/>
            <a:ext cx="3855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" idx="4"/>
            <a:endCxn id="38" idx="0"/>
          </p:cNvCxnSpPr>
          <p:nvPr/>
        </p:nvCxnSpPr>
        <p:spPr bwMode="auto">
          <a:xfrm flipH="1">
            <a:off x="4834733" y="2863274"/>
            <a:ext cx="848" cy="4294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27" idx="4"/>
            <a:endCxn id="44" idx="0"/>
          </p:cNvCxnSpPr>
          <p:nvPr/>
        </p:nvCxnSpPr>
        <p:spPr bwMode="auto">
          <a:xfrm flipH="1">
            <a:off x="6785347" y="2867931"/>
            <a:ext cx="1" cy="419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4" idx="4"/>
            <a:endCxn id="47" idx="0"/>
          </p:cNvCxnSpPr>
          <p:nvPr/>
        </p:nvCxnSpPr>
        <p:spPr bwMode="auto">
          <a:xfrm flipH="1">
            <a:off x="8738363" y="2867931"/>
            <a:ext cx="3096" cy="4122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 bwMode="auto">
              <a:xfrm flipH="1">
                <a:off x="1126041" y="3285709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126041" y="3285709"/>
                <a:ext cx="927150" cy="3189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 flipH="1">
            <a:off x="1322166" y="4689198"/>
            <a:ext cx="534426" cy="531802"/>
            <a:chOff x="4995561" y="2319053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319053"/>
                  <a:ext cx="599047" cy="6152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506164"/>
                  <a:ext cx="238547" cy="28485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>
            <a:stCxn id="50" idx="2"/>
            <a:endCxn id="51" idx="0"/>
          </p:cNvCxnSpPr>
          <p:nvPr/>
        </p:nvCxnSpPr>
        <p:spPr bwMode="auto">
          <a:xfrm flipH="1">
            <a:off x="1589379" y="3604668"/>
            <a:ext cx="237" cy="1084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67" idx="2"/>
            <a:endCxn id="186" idx="0"/>
          </p:cNvCxnSpPr>
          <p:nvPr/>
        </p:nvCxnSpPr>
        <p:spPr bwMode="auto">
          <a:xfrm>
            <a:off x="3201557" y="3604667"/>
            <a:ext cx="2810" cy="4611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 bwMode="auto">
              <a:xfrm flipH="1">
                <a:off x="2737982" y="3285708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37982" y="3285708"/>
                <a:ext cx="927150" cy="3189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 flipH="1">
            <a:off x="2935288" y="4688663"/>
            <a:ext cx="534426" cy="531802"/>
            <a:chOff x="5010553" y="2282978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553" y="2282978"/>
                  <a:ext cx="599047" cy="6152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03" y="2470366"/>
                  <a:ext cx="238547" cy="2848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7143" r="-17143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/>
          <p:cNvCxnSpPr>
            <a:stCxn id="186" idx="4"/>
            <a:endCxn id="70" idx="0"/>
          </p:cNvCxnSpPr>
          <p:nvPr/>
        </p:nvCxnSpPr>
        <p:spPr bwMode="auto">
          <a:xfrm flipH="1">
            <a:off x="3202501" y="4339184"/>
            <a:ext cx="1866" cy="349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38" idx="2"/>
            <a:endCxn id="149" idx="0"/>
          </p:cNvCxnSpPr>
          <p:nvPr/>
        </p:nvCxnSpPr>
        <p:spPr bwMode="auto">
          <a:xfrm>
            <a:off x="4834733" y="3611672"/>
            <a:ext cx="0" cy="4417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 flipH="1">
            <a:off x="4567520" y="4688663"/>
            <a:ext cx="534426" cy="531802"/>
            <a:chOff x="4995561" y="2263552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2"/>
                  <a:ext cx="599047" cy="6152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752" y="2442889"/>
                  <a:ext cx="238547" cy="2848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0000" r="-14286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/>
          <p:cNvCxnSpPr>
            <a:stCxn id="149" idx="4"/>
            <a:endCxn id="83" idx="0"/>
          </p:cNvCxnSpPr>
          <p:nvPr/>
        </p:nvCxnSpPr>
        <p:spPr bwMode="auto">
          <a:xfrm>
            <a:off x="4834733" y="4326841"/>
            <a:ext cx="0" cy="3618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>
            <a:stCxn id="44" idx="2"/>
            <a:endCxn id="187" idx="0"/>
          </p:cNvCxnSpPr>
          <p:nvPr/>
        </p:nvCxnSpPr>
        <p:spPr bwMode="auto">
          <a:xfrm>
            <a:off x="6785347" y="3606040"/>
            <a:ext cx="1349" cy="450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9" name="Group 88"/>
          <p:cNvGrpSpPr/>
          <p:nvPr/>
        </p:nvGrpSpPr>
        <p:grpSpPr>
          <a:xfrm flipH="1">
            <a:off x="6519483" y="4685903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5078" y="2444478"/>
                  <a:ext cx="238547" cy="2848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2" name="Straight Arrow Connector 91"/>
          <p:cNvCxnSpPr>
            <a:stCxn id="187" idx="4"/>
            <a:endCxn id="90" idx="0"/>
          </p:cNvCxnSpPr>
          <p:nvPr/>
        </p:nvCxnSpPr>
        <p:spPr bwMode="auto">
          <a:xfrm>
            <a:off x="6786696" y="4329735"/>
            <a:ext cx="0" cy="3561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47" idx="2"/>
            <a:endCxn id="191" idx="0"/>
          </p:cNvCxnSpPr>
          <p:nvPr/>
        </p:nvCxnSpPr>
        <p:spPr bwMode="auto">
          <a:xfrm>
            <a:off x="8738363" y="3599146"/>
            <a:ext cx="3149" cy="4588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6" name="Group 95"/>
          <p:cNvGrpSpPr/>
          <p:nvPr/>
        </p:nvGrpSpPr>
        <p:grpSpPr>
          <a:xfrm flipH="1">
            <a:off x="8474299" y="4685609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027" y="2436394"/>
                  <a:ext cx="238547" cy="2848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7143" r="-1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Arrow Connector 98"/>
          <p:cNvCxnSpPr>
            <a:stCxn id="191" idx="4"/>
            <a:endCxn id="97" idx="0"/>
          </p:cNvCxnSpPr>
          <p:nvPr/>
        </p:nvCxnSpPr>
        <p:spPr bwMode="auto">
          <a:xfrm>
            <a:off x="8741512" y="4331447"/>
            <a:ext cx="0" cy="3541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stCxn id="51" idx="1"/>
            <a:endCxn id="186" idx="6"/>
          </p:cNvCxnSpPr>
          <p:nvPr/>
        </p:nvCxnSpPr>
        <p:spPr bwMode="auto">
          <a:xfrm flipV="1">
            <a:off x="1856592" y="4202480"/>
            <a:ext cx="1210920" cy="7526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stCxn id="70" idx="1"/>
            <a:endCxn id="149" idx="6"/>
          </p:cNvCxnSpPr>
          <p:nvPr/>
        </p:nvCxnSpPr>
        <p:spPr bwMode="auto">
          <a:xfrm flipV="1">
            <a:off x="3469714" y="4190137"/>
            <a:ext cx="1228164" cy="7644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Elbow Connector 108"/>
          <p:cNvCxnSpPr>
            <a:stCxn id="83" idx="1"/>
            <a:endCxn id="187" idx="6"/>
          </p:cNvCxnSpPr>
          <p:nvPr/>
        </p:nvCxnSpPr>
        <p:spPr bwMode="auto">
          <a:xfrm flipV="1">
            <a:off x="5101946" y="4193031"/>
            <a:ext cx="1547895" cy="76153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Elbow Connector 111"/>
          <p:cNvCxnSpPr>
            <a:stCxn id="90" idx="1"/>
            <a:endCxn id="191" idx="6"/>
          </p:cNvCxnSpPr>
          <p:nvPr/>
        </p:nvCxnSpPr>
        <p:spPr bwMode="auto">
          <a:xfrm flipV="1">
            <a:off x="7053909" y="4194743"/>
            <a:ext cx="1550748" cy="75706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 bwMode="auto">
              <a:xfrm flipH="1">
                <a:off x="10132389" y="3287081"/>
                <a:ext cx="1108585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32389" y="3287081"/>
                <a:ext cx="1108585" cy="31895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Flowchart: Or 115"/>
          <p:cNvSpPr/>
          <p:nvPr/>
        </p:nvSpPr>
        <p:spPr bwMode="auto">
          <a:xfrm>
            <a:off x="10552417" y="4060144"/>
            <a:ext cx="27415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17" name="Straight Arrow Connector 116"/>
          <p:cNvCxnSpPr>
            <a:stCxn id="115" idx="2"/>
            <a:endCxn id="116" idx="0"/>
          </p:cNvCxnSpPr>
          <p:nvPr/>
        </p:nvCxnSpPr>
        <p:spPr bwMode="auto">
          <a:xfrm>
            <a:off x="10686681" y="3606040"/>
            <a:ext cx="2811" cy="454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17"/>
          <p:cNvGrpSpPr/>
          <p:nvPr/>
        </p:nvGrpSpPr>
        <p:grpSpPr>
          <a:xfrm flipH="1">
            <a:off x="10422279" y="4668075"/>
            <a:ext cx="534426" cy="531802"/>
            <a:chOff x="4995561" y="2263551"/>
            <a:chExt cx="599047" cy="615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⋇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1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5561" y="2263551"/>
                  <a:ext cx="599047" cy="6152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7527" y="2436394"/>
                  <a:ext cx="238547" cy="28485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0000" r="-14286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Arrow Connector 120"/>
          <p:cNvCxnSpPr>
            <a:stCxn id="116" idx="4"/>
            <a:endCxn id="119" idx="0"/>
          </p:cNvCxnSpPr>
          <p:nvPr/>
        </p:nvCxnSpPr>
        <p:spPr bwMode="auto">
          <a:xfrm>
            <a:off x="10689492" y="4333552"/>
            <a:ext cx="0" cy="334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97" idx="1"/>
            <a:endCxn id="116" idx="2"/>
          </p:cNvCxnSpPr>
          <p:nvPr/>
        </p:nvCxnSpPr>
        <p:spPr bwMode="auto">
          <a:xfrm flipV="1">
            <a:off x="9008725" y="4196848"/>
            <a:ext cx="1543692" cy="75466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Flowchart: Or 148"/>
          <p:cNvSpPr/>
          <p:nvPr/>
        </p:nvSpPr>
        <p:spPr bwMode="auto">
          <a:xfrm flipH="1">
            <a:off x="4697878" y="4053433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86" name="Flowchart: Or 185"/>
          <p:cNvSpPr/>
          <p:nvPr/>
        </p:nvSpPr>
        <p:spPr bwMode="auto">
          <a:xfrm flipH="1">
            <a:off x="3067512" y="4065776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87" name="Flowchart: Or 186"/>
          <p:cNvSpPr/>
          <p:nvPr/>
        </p:nvSpPr>
        <p:spPr bwMode="auto">
          <a:xfrm flipH="1">
            <a:off x="6649841" y="405632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191" name="Flowchart: Or 190"/>
          <p:cNvSpPr/>
          <p:nvPr/>
        </p:nvSpPr>
        <p:spPr bwMode="auto">
          <a:xfrm flipH="1">
            <a:off x="8604657" y="4058039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sp>
        <p:nvSpPr>
          <p:cNvPr id="203" name="Flowchart: Or 202"/>
          <p:cNvSpPr/>
          <p:nvPr/>
        </p:nvSpPr>
        <p:spPr bwMode="auto">
          <a:xfrm>
            <a:off x="10552417" y="5593406"/>
            <a:ext cx="27415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04" name="Straight Arrow Connector 203"/>
          <p:cNvCxnSpPr>
            <a:stCxn id="119" idx="2"/>
            <a:endCxn id="203" idx="0"/>
          </p:cNvCxnSpPr>
          <p:nvPr/>
        </p:nvCxnSpPr>
        <p:spPr bwMode="auto">
          <a:xfrm>
            <a:off x="10689492" y="5199877"/>
            <a:ext cx="0" cy="3935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9941248" y="6237422"/>
                <a:ext cx="802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248" y="6237422"/>
                <a:ext cx="802894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3" name="Straight Arrow Connector 222"/>
          <p:cNvCxnSpPr>
            <a:stCxn id="203" idx="4"/>
          </p:cNvCxnSpPr>
          <p:nvPr/>
        </p:nvCxnSpPr>
        <p:spPr bwMode="auto">
          <a:xfrm flipH="1">
            <a:off x="10688456" y="5866814"/>
            <a:ext cx="1036" cy="345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11088128" y="5545444"/>
                <a:ext cx="331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128" y="5545444"/>
                <a:ext cx="331326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8" name="Straight Arrow Connector 257"/>
          <p:cNvCxnSpPr>
            <a:stCxn id="257" idx="1"/>
            <a:endCxn id="203" idx="6"/>
          </p:cNvCxnSpPr>
          <p:nvPr/>
        </p:nvCxnSpPr>
        <p:spPr bwMode="auto">
          <a:xfrm flipH="1">
            <a:off x="10826567" y="5730110"/>
            <a:ext cx="26156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38533" y="1089770"/>
                <a:ext cx="2105833" cy="152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=96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bit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nonce</m:t>
                    </m:r>
                  </m:oMath>
                </a14:m>
                <a:r>
                  <a:rPr lang="nb-NO" dirty="0" smtClean="0"/>
                  <a:t> </a:t>
                </a:r>
              </a:p>
              <a:p>
                <a:r>
                  <a:rPr lang="nb-NO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b="0" dirty="0" smtClean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b="0" i="1" dirty="0" smtClean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3" y="1089770"/>
                <a:ext cx="2105833" cy="152323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 flipH="1">
                <a:off x="4371158" y="3292713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71158" y="3292713"/>
                <a:ext cx="927150" cy="31895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 flipH="1">
                <a:off x="6321772" y="3287081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21772" y="3287081"/>
                <a:ext cx="927150" cy="318959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 flipH="1">
                <a:off x="8274788" y="3280187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274788" y="3280187"/>
                <a:ext cx="927150" cy="318959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78645" y="5113905"/>
                <a:ext cx="927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45" y="5113905"/>
                <a:ext cx="927150" cy="3077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678138" y="5568274"/>
                <a:ext cx="20403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38" y="5568274"/>
                <a:ext cx="2040361" cy="307777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223375" y="6332364"/>
                <a:ext cx="3075101" cy="3101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375" y="6332364"/>
                <a:ext cx="3075101" cy="31015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214700" y="5286858"/>
                <a:ext cx="15746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00" y="5286858"/>
                <a:ext cx="1574646" cy="307777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272228" y="5905489"/>
                <a:ext cx="27333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228" y="5905489"/>
                <a:ext cx="2733348" cy="307777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stCxn id="86" idx="0"/>
          </p:cNvCxnSpPr>
          <p:nvPr/>
        </p:nvCxnSpPr>
        <p:spPr bwMode="auto">
          <a:xfrm flipV="1">
            <a:off x="5698319" y="5081229"/>
            <a:ext cx="7355" cy="4870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>
            <a:stCxn id="94" idx="0"/>
          </p:cNvCxnSpPr>
          <p:nvPr/>
        </p:nvCxnSpPr>
        <p:spPr bwMode="auto">
          <a:xfrm flipV="1">
            <a:off x="7638902" y="5081229"/>
            <a:ext cx="0" cy="8242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9688912" y="5096855"/>
            <a:ext cx="1188" cy="1140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ounded Rectangle 56"/>
          <p:cNvSpPr/>
          <p:nvPr/>
        </p:nvSpPr>
        <p:spPr bwMode="auto">
          <a:xfrm>
            <a:off x="444500" y="3029800"/>
            <a:ext cx="11229975" cy="366614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GMAC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78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6" grpId="0"/>
      <p:bldP spid="87" grpId="0" animBg="1"/>
      <p:bldP spid="93" grpId="0"/>
      <p:bldP spid="94" grpId="0"/>
      <p:bldP spid="5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 – properties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fast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Especially with AES-NI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Intel PCLMULQDQ instructions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Parallelizable and </a:t>
            </a:r>
            <a:r>
              <a:rPr lang="en-US" i="1" dirty="0" smtClean="0"/>
              <a:t>online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Doesn't need to know the length of the </a:t>
            </a:r>
            <a:br>
              <a:rPr lang="en-US" dirty="0" smtClean="0"/>
            </a:br>
            <a:r>
              <a:rPr lang="en-US" dirty="0" smtClean="0"/>
              <a:t>message before it starts encrypting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Brittle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Nonce-reuse is </a:t>
            </a:r>
            <a:r>
              <a:rPr lang="en-US" i="1" dirty="0" smtClean="0"/>
              <a:t>very</a:t>
            </a:r>
            <a:r>
              <a:rPr lang="en-US" dirty="0" smtClean="0"/>
              <a:t> bad (see Problem set 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Tricky to implement correctly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everywhere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59" y="1235557"/>
            <a:ext cx="5490070" cy="28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OCBv3 – Offset Codebook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4859233" y="2963884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859233" y="2963884"/>
                <a:ext cx="537032" cy="5014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Or 4"/>
          <p:cNvSpPr/>
          <p:nvPr/>
        </p:nvSpPr>
        <p:spPr bwMode="auto">
          <a:xfrm flipH="1">
            <a:off x="4990894" y="2381002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6" name="Straight Arrow Connector 5"/>
          <p:cNvCxnSpPr>
            <a:stCxn id="11" idx="2"/>
            <a:endCxn id="5" idx="0"/>
          </p:cNvCxnSpPr>
          <p:nvPr/>
        </p:nvCxnSpPr>
        <p:spPr bwMode="auto">
          <a:xfrm>
            <a:off x="5127749" y="1776941"/>
            <a:ext cx="0" cy="6040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5" idx="4"/>
            <a:endCxn id="4" idx="0"/>
          </p:cNvCxnSpPr>
          <p:nvPr/>
        </p:nvCxnSpPr>
        <p:spPr bwMode="auto">
          <a:xfrm>
            <a:off x="5127749" y="2654410"/>
            <a:ext cx="0" cy="309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 flipH="1">
                <a:off x="4664174" y="1457982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664174" y="1457982"/>
                <a:ext cx="927150" cy="318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Or 13"/>
          <p:cNvSpPr/>
          <p:nvPr/>
        </p:nvSpPr>
        <p:spPr bwMode="auto">
          <a:xfrm flipH="1">
            <a:off x="4990894" y="3779584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" name="Straight Arrow Connector 14"/>
          <p:cNvCxnSpPr>
            <a:stCxn id="4" idx="2"/>
            <a:endCxn id="14" idx="0"/>
          </p:cNvCxnSpPr>
          <p:nvPr/>
        </p:nvCxnSpPr>
        <p:spPr bwMode="auto">
          <a:xfrm>
            <a:off x="5127749" y="3465368"/>
            <a:ext cx="0" cy="314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4" idx="4"/>
            <a:endCxn id="18" idx="0"/>
          </p:cNvCxnSpPr>
          <p:nvPr/>
        </p:nvCxnSpPr>
        <p:spPr bwMode="auto">
          <a:xfrm>
            <a:off x="5127749" y="4052992"/>
            <a:ext cx="0" cy="57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4664174" y="4629166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664174" y="4629166"/>
                <a:ext cx="927150" cy="318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21647" y="2363837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647" y="2363837"/>
                <a:ext cx="22281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1667" r="-472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8" idx="1"/>
            <a:endCxn id="5" idx="2"/>
          </p:cNvCxnSpPr>
          <p:nvPr/>
        </p:nvCxnSpPr>
        <p:spPr bwMode="auto">
          <a:xfrm flipH="1" flipV="1">
            <a:off x="5264604" y="2517706"/>
            <a:ext cx="257043" cy="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21647" y="3762382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647" y="3762382"/>
                <a:ext cx="22281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41667" r="-472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1" idx="1"/>
            <a:endCxn id="14" idx="2"/>
          </p:cNvCxnSpPr>
          <p:nvPr/>
        </p:nvCxnSpPr>
        <p:spPr bwMode="auto">
          <a:xfrm flipH="1">
            <a:off x="5264604" y="3916271"/>
            <a:ext cx="257043" cy="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 flipH="1">
                <a:off x="6599133" y="2963884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599133" y="2963884"/>
                <a:ext cx="537032" cy="5014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lowchart: Or 34"/>
          <p:cNvSpPr/>
          <p:nvPr/>
        </p:nvSpPr>
        <p:spPr bwMode="auto">
          <a:xfrm flipH="1">
            <a:off x="6730794" y="2381002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36" name="Straight Arrow Connector 35"/>
          <p:cNvCxnSpPr>
            <a:stCxn id="38" idx="2"/>
            <a:endCxn id="35" idx="0"/>
          </p:cNvCxnSpPr>
          <p:nvPr/>
        </p:nvCxnSpPr>
        <p:spPr bwMode="auto">
          <a:xfrm>
            <a:off x="6867649" y="1776941"/>
            <a:ext cx="0" cy="6040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35" idx="4"/>
            <a:endCxn id="34" idx="0"/>
          </p:cNvCxnSpPr>
          <p:nvPr/>
        </p:nvCxnSpPr>
        <p:spPr bwMode="auto">
          <a:xfrm>
            <a:off x="6867649" y="2654410"/>
            <a:ext cx="0" cy="309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 flipH="1">
                <a:off x="6404074" y="1457982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04074" y="1457982"/>
                <a:ext cx="927150" cy="3189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lowchart: Or 38"/>
          <p:cNvSpPr/>
          <p:nvPr/>
        </p:nvSpPr>
        <p:spPr bwMode="auto">
          <a:xfrm flipH="1">
            <a:off x="6730794" y="3779584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40" name="Straight Arrow Connector 39"/>
          <p:cNvCxnSpPr>
            <a:stCxn id="34" idx="2"/>
            <a:endCxn id="39" idx="0"/>
          </p:cNvCxnSpPr>
          <p:nvPr/>
        </p:nvCxnSpPr>
        <p:spPr bwMode="auto">
          <a:xfrm>
            <a:off x="6867649" y="3465368"/>
            <a:ext cx="0" cy="314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39" idx="4"/>
            <a:endCxn id="42" idx="0"/>
          </p:cNvCxnSpPr>
          <p:nvPr/>
        </p:nvCxnSpPr>
        <p:spPr bwMode="auto">
          <a:xfrm>
            <a:off x="6867649" y="4052992"/>
            <a:ext cx="0" cy="57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 flipH="1">
                <a:off x="6404074" y="4629166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04074" y="4629166"/>
                <a:ext cx="927150" cy="3189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261547" y="2363837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547" y="2363837"/>
                <a:ext cx="22281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37838" r="-432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43" idx="1"/>
            <a:endCxn id="35" idx="2"/>
          </p:cNvCxnSpPr>
          <p:nvPr/>
        </p:nvCxnSpPr>
        <p:spPr bwMode="auto">
          <a:xfrm flipH="1" flipV="1">
            <a:off x="7004504" y="2517706"/>
            <a:ext cx="257043" cy="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61547" y="3762382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547" y="3762382"/>
                <a:ext cx="22281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7838" r="-4324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45" idx="1"/>
            <a:endCxn id="39" idx="2"/>
          </p:cNvCxnSpPr>
          <p:nvPr/>
        </p:nvCxnSpPr>
        <p:spPr bwMode="auto">
          <a:xfrm flipH="1">
            <a:off x="7004504" y="3916271"/>
            <a:ext cx="257043" cy="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 flipH="1">
                <a:off x="8339033" y="2968385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339033" y="2968385"/>
                <a:ext cx="537032" cy="5014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Or 47"/>
          <p:cNvSpPr/>
          <p:nvPr/>
        </p:nvSpPr>
        <p:spPr bwMode="auto">
          <a:xfrm flipH="1">
            <a:off x="8470694" y="2385503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49" name="Straight Arrow Connector 48"/>
          <p:cNvCxnSpPr>
            <a:stCxn id="51" idx="2"/>
            <a:endCxn id="48" idx="0"/>
          </p:cNvCxnSpPr>
          <p:nvPr/>
        </p:nvCxnSpPr>
        <p:spPr bwMode="auto">
          <a:xfrm>
            <a:off x="8607549" y="1781442"/>
            <a:ext cx="0" cy="6040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48" idx="4"/>
            <a:endCxn id="47" idx="0"/>
          </p:cNvCxnSpPr>
          <p:nvPr/>
        </p:nvCxnSpPr>
        <p:spPr bwMode="auto">
          <a:xfrm>
            <a:off x="8607549" y="2658911"/>
            <a:ext cx="0" cy="309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 bwMode="auto">
              <a:xfrm flipH="1">
                <a:off x="8143974" y="1462483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43974" y="1462483"/>
                <a:ext cx="927150" cy="3189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lowchart: Or 51"/>
          <p:cNvSpPr/>
          <p:nvPr/>
        </p:nvSpPr>
        <p:spPr bwMode="auto">
          <a:xfrm flipH="1">
            <a:off x="8470694" y="3784085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53" name="Straight Arrow Connector 52"/>
          <p:cNvCxnSpPr>
            <a:stCxn id="47" idx="2"/>
            <a:endCxn id="52" idx="0"/>
          </p:cNvCxnSpPr>
          <p:nvPr/>
        </p:nvCxnSpPr>
        <p:spPr bwMode="auto">
          <a:xfrm>
            <a:off x="8607549" y="3469869"/>
            <a:ext cx="0" cy="314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52" idx="4"/>
            <a:endCxn id="55" idx="0"/>
          </p:cNvCxnSpPr>
          <p:nvPr/>
        </p:nvCxnSpPr>
        <p:spPr bwMode="auto">
          <a:xfrm>
            <a:off x="8607549" y="4057493"/>
            <a:ext cx="0" cy="57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8143974" y="4633667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43974" y="4633667"/>
                <a:ext cx="927150" cy="31895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001447" y="2368338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447" y="2368338"/>
                <a:ext cx="222818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41667" r="-472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1"/>
            <a:endCxn id="48" idx="2"/>
          </p:cNvCxnSpPr>
          <p:nvPr/>
        </p:nvCxnSpPr>
        <p:spPr bwMode="auto">
          <a:xfrm flipH="1" flipV="1">
            <a:off x="8744404" y="2522207"/>
            <a:ext cx="257043" cy="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001447" y="3766883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447" y="3766883"/>
                <a:ext cx="222818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1667" r="-472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>
            <a:stCxn id="58" idx="1"/>
            <a:endCxn id="52" idx="2"/>
          </p:cNvCxnSpPr>
          <p:nvPr/>
        </p:nvCxnSpPr>
        <p:spPr bwMode="auto">
          <a:xfrm flipH="1">
            <a:off x="8744404" y="3920772"/>
            <a:ext cx="257043" cy="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 bwMode="auto">
              <a:xfrm flipH="1">
                <a:off x="3122418" y="2963884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22418" y="2963884"/>
                <a:ext cx="537032" cy="50148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lowchart: Or 60"/>
          <p:cNvSpPr/>
          <p:nvPr/>
        </p:nvSpPr>
        <p:spPr bwMode="auto">
          <a:xfrm flipH="1">
            <a:off x="3254079" y="2381002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62" name="Straight Arrow Connector 61"/>
          <p:cNvCxnSpPr>
            <a:stCxn id="64" idx="2"/>
            <a:endCxn id="61" idx="0"/>
          </p:cNvCxnSpPr>
          <p:nvPr/>
        </p:nvCxnSpPr>
        <p:spPr bwMode="auto">
          <a:xfrm>
            <a:off x="3390934" y="1776941"/>
            <a:ext cx="0" cy="6040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1" idx="4"/>
            <a:endCxn id="60" idx="0"/>
          </p:cNvCxnSpPr>
          <p:nvPr/>
        </p:nvCxnSpPr>
        <p:spPr bwMode="auto">
          <a:xfrm>
            <a:off x="3390934" y="2654410"/>
            <a:ext cx="0" cy="309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 bwMode="auto">
              <a:xfrm flipH="1">
                <a:off x="2927359" y="1457982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927359" y="1457982"/>
                <a:ext cx="927150" cy="31895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784832" y="2363837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832" y="2363837"/>
                <a:ext cx="222818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41667" r="-472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65" idx="1"/>
            <a:endCxn id="61" idx="2"/>
          </p:cNvCxnSpPr>
          <p:nvPr/>
        </p:nvCxnSpPr>
        <p:spPr bwMode="auto">
          <a:xfrm flipH="1" flipV="1">
            <a:off x="3527789" y="2517706"/>
            <a:ext cx="257043" cy="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 bwMode="auto">
              <a:xfrm flipH="1">
                <a:off x="1382051" y="2979758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382051" y="2979758"/>
                <a:ext cx="537032" cy="50148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lowchart: Or 68"/>
          <p:cNvSpPr/>
          <p:nvPr/>
        </p:nvSpPr>
        <p:spPr bwMode="auto">
          <a:xfrm flipH="1">
            <a:off x="1513712" y="2396876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70" name="Straight Arrow Connector 69"/>
          <p:cNvCxnSpPr>
            <a:stCxn id="72" idx="2"/>
            <a:endCxn id="69" idx="0"/>
          </p:cNvCxnSpPr>
          <p:nvPr/>
        </p:nvCxnSpPr>
        <p:spPr bwMode="auto">
          <a:xfrm flipH="1">
            <a:off x="1650567" y="1776940"/>
            <a:ext cx="467" cy="6199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stCxn id="69" idx="4"/>
            <a:endCxn id="68" idx="0"/>
          </p:cNvCxnSpPr>
          <p:nvPr/>
        </p:nvCxnSpPr>
        <p:spPr bwMode="auto">
          <a:xfrm>
            <a:off x="1650567" y="2670284"/>
            <a:ext cx="0" cy="309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1187459" y="1457981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187459" y="1457981"/>
                <a:ext cx="927150" cy="31895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044465" y="2379711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65" y="2379711"/>
                <a:ext cx="222818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37838" r="-4054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stCxn id="73" idx="1"/>
            <a:endCxn id="69" idx="2"/>
          </p:cNvCxnSpPr>
          <p:nvPr/>
        </p:nvCxnSpPr>
        <p:spPr bwMode="auto">
          <a:xfrm flipH="1" flipV="1">
            <a:off x="1787422" y="2533580"/>
            <a:ext cx="257043" cy="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 flipH="1">
                <a:off x="10078933" y="2963883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078933" y="2963883"/>
                <a:ext cx="537032" cy="50148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lowchart: Or 78"/>
          <p:cNvSpPr/>
          <p:nvPr/>
        </p:nvSpPr>
        <p:spPr bwMode="auto">
          <a:xfrm flipH="1">
            <a:off x="10210594" y="2381001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80" name="Straight Arrow Connector 79"/>
          <p:cNvCxnSpPr>
            <a:stCxn id="82" idx="2"/>
            <a:endCxn id="79" idx="0"/>
          </p:cNvCxnSpPr>
          <p:nvPr/>
        </p:nvCxnSpPr>
        <p:spPr bwMode="auto">
          <a:xfrm>
            <a:off x="10347449" y="1776940"/>
            <a:ext cx="0" cy="6040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stCxn id="79" idx="4"/>
            <a:endCxn id="78" idx="0"/>
          </p:cNvCxnSpPr>
          <p:nvPr/>
        </p:nvCxnSpPr>
        <p:spPr bwMode="auto">
          <a:xfrm>
            <a:off x="10347449" y="2654409"/>
            <a:ext cx="0" cy="3094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tangle 81"/>
          <p:cNvSpPr/>
          <p:nvPr/>
        </p:nvSpPr>
        <p:spPr bwMode="auto">
          <a:xfrm flipH="1">
            <a:off x="9883874" y="1457981"/>
            <a:ext cx="927150" cy="3189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Checksum</a:t>
            </a:r>
            <a:endParaRPr lang="en-US" sz="1200" dirty="0"/>
          </a:p>
        </p:txBody>
      </p:sp>
      <p:sp>
        <p:nvSpPr>
          <p:cNvPr id="83" name="Flowchart: Or 82"/>
          <p:cNvSpPr/>
          <p:nvPr/>
        </p:nvSpPr>
        <p:spPr bwMode="auto">
          <a:xfrm flipH="1">
            <a:off x="10210594" y="3779583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84" name="Straight Arrow Connector 83"/>
          <p:cNvCxnSpPr>
            <a:stCxn id="78" idx="2"/>
            <a:endCxn id="83" idx="0"/>
          </p:cNvCxnSpPr>
          <p:nvPr/>
        </p:nvCxnSpPr>
        <p:spPr bwMode="auto">
          <a:xfrm>
            <a:off x="10347449" y="3465367"/>
            <a:ext cx="0" cy="314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stCxn id="83" idx="4"/>
            <a:endCxn id="86" idx="0"/>
          </p:cNvCxnSpPr>
          <p:nvPr/>
        </p:nvCxnSpPr>
        <p:spPr bwMode="auto">
          <a:xfrm>
            <a:off x="10347449" y="4052991"/>
            <a:ext cx="0" cy="57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 bwMode="auto">
              <a:xfrm flipH="1">
                <a:off x="9883874" y="4629165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883874" y="4629165"/>
                <a:ext cx="927150" cy="318959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0741347" y="2363836"/>
                <a:ext cx="22281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347" y="2363836"/>
                <a:ext cx="222818" cy="307777"/>
              </a:xfrm>
              <a:prstGeom prst="rect">
                <a:avLst/>
              </a:prstGeom>
              <a:blipFill rotWithShape="0">
                <a:blip r:embed="rId25"/>
                <a:stretch>
                  <a:fillRect l="-37838" r="-4594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>
            <a:stCxn id="87" idx="1"/>
            <a:endCxn id="79" idx="2"/>
          </p:cNvCxnSpPr>
          <p:nvPr/>
        </p:nvCxnSpPr>
        <p:spPr bwMode="auto">
          <a:xfrm flipH="1" flipV="1">
            <a:off x="10484304" y="2517705"/>
            <a:ext cx="257043" cy="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10741347" y="3793176"/>
            <a:ext cx="6351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Auth</a:t>
            </a:r>
            <a:endParaRPr lang="en-US" sz="1600" dirty="0" smtClean="0"/>
          </a:p>
        </p:txBody>
      </p:sp>
      <p:cxnSp>
        <p:nvCxnSpPr>
          <p:cNvPr id="90" name="Straight Arrow Connector 89"/>
          <p:cNvCxnSpPr>
            <a:stCxn id="89" idx="1"/>
            <a:endCxn id="83" idx="2"/>
          </p:cNvCxnSpPr>
          <p:nvPr/>
        </p:nvCxnSpPr>
        <p:spPr bwMode="auto">
          <a:xfrm flipH="1">
            <a:off x="10484304" y="3916287"/>
            <a:ext cx="2570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2227226" y="4665533"/>
            <a:ext cx="5813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 </a:t>
            </a:r>
            <a:r>
              <a:rPr lang="en-US" sz="1600" dirty="0" err="1" smtClean="0"/>
              <a:t>Auth</a:t>
            </a:r>
            <a:endParaRPr lang="en-US" sz="1600" dirty="0" smtClean="0"/>
          </a:p>
        </p:txBody>
      </p:sp>
      <p:sp>
        <p:nvSpPr>
          <p:cNvPr id="98" name="Flowchart: Or 97"/>
          <p:cNvSpPr/>
          <p:nvPr/>
        </p:nvSpPr>
        <p:spPr bwMode="auto">
          <a:xfrm flipH="1">
            <a:off x="2381065" y="3793176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15" name="Straight Arrow Connector 114"/>
          <p:cNvCxnSpPr>
            <a:stCxn id="98" idx="4"/>
            <a:endCxn id="97" idx="0"/>
          </p:cNvCxnSpPr>
          <p:nvPr/>
        </p:nvCxnSpPr>
        <p:spPr bwMode="auto">
          <a:xfrm>
            <a:off x="2517920" y="4066584"/>
            <a:ext cx="0" cy="5989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Elbow Connector 120"/>
          <p:cNvCxnSpPr>
            <a:stCxn id="68" idx="2"/>
            <a:endCxn id="98" idx="6"/>
          </p:cNvCxnSpPr>
          <p:nvPr/>
        </p:nvCxnSpPr>
        <p:spPr bwMode="auto">
          <a:xfrm rot="16200000" flipH="1">
            <a:off x="1791497" y="3340312"/>
            <a:ext cx="448638" cy="730498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Elbow Connector 123"/>
          <p:cNvCxnSpPr>
            <a:stCxn id="60" idx="2"/>
            <a:endCxn id="98" idx="2"/>
          </p:cNvCxnSpPr>
          <p:nvPr/>
        </p:nvCxnSpPr>
        <p:spPr bwMode="auto">
          <a:xfrm rot="5400000">
            <a:off x="2790599" y="3329545"/>
            <a:ext cx="464512" cy="736159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8607549" y="5635182"/>
                <a:ext cx="29226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Checksum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549" y="5635182"/>
                <a:ext cx="2922660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4802" t="-28261" r="-62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513712" y="5634722"/>
                <a:ext cx="3358548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- derived from 96-bit nonce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12" y="5634722"/>
                <a:ext cx="3358548" cy="300660"/>
              </a:xfrm>
              <a:prstGeom prst="rect">
                <a:avLst/>
              </a:prstGeom>
              <a:blipFill rotWithShape="0">
                <a:blip r:embed="rId27"/>
                <a:stretch>
                  <a:fillRect l="-2541" t="-18000" b="-4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6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751234"/>
                  </p:ext>
                </p:extLst>
              </p:nvPr>
            </p:nvGraphicFramePr>
            <p:xfrm>
              <a:off x="713605" y="1008403"/>
              <a:ext cx="4404932" cy="5801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358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36615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5751234"/>
                  </p:ext>
                </p:extLst>
              </p:nvPr>
            </p:nvGraphicFramePr>
            <p:xfrm>
              <a:off x="713605" y="1008403"/>
              <a:ext cx="4404932" cy="5801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35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1389" r="-277" b="-1226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3661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8" t="-8286" r="-277" b="-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351553"/>
                  </p:ext>
                </p:extLst>
              </p:nvPr>
            </p:nvGraphicFramePr>
            <p:xfrm>
              <a:off x="711294" y="1008403"/>
              <a:ext cx="4404932" cy="5797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30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8897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find stage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8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8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    </a:t>
                          </a:r>
                          <a:r>
                            <a:rPr lang="nb-NO" sz="18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guess stage</a:t>
                          </a: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then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    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8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8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oMath>
                          </a14:m>
                          <a:endParaRPr lang="nb-NO" sz="18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351553"/>
                  </p:ext>
                </p:extLst>
              </p:nvPr>
            </p:nvGraphicFramePr>
            <p:xfrm>
              <a:off x="711294" y="1008403"/>
              <a:ext cx="4404932" cy="5797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049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30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8" t="-1408" r="-276" b="-1261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3665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8" t="-8173" r="-276" b="-1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IND-CCA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ciphertext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7495621" y="2604018"/>
            <a:ext cx="2811226" cy="827649"/>
            <a:chOff x="7640401" y="2209698"/>
            <a:chExt cx="2811226" cy="827649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flipH="1">
              <a:off x="7670327" y="2544467"/>
              <a:ext cx="27813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065083" y="2209698"/>
                  <a:ext cx="2287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600" b="0" dirty="0" smtClean="0"/>
                    <a:t>Test me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5083" y="2209698"/>
                  <a:ext cx="2287322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333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 bwMode="auto">
            <a:xfrm flipV="1">
              <a:off x="7640401" y="2684204"/>
              <a:ext cx="2811226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387346" y="2698793"/>
                  <a:ext cx="12029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346" y="2698793"/>
                  <a:ext cx="1202913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Straight Arrow Connector 16"/>
          <p:cNvCxnSpPr/>
          <p:nvPr/>
        </p:nvCxnSpPr>
        <p:spPr bwMode="auto">
          <a:xfrm flipH="1">
            <a:off x="7495621" y="1706017"/>
            <a:ext cx="27813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95444" y="1293245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444" y="1293245"/>
                <a:ext cx="1202913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V="1">
            <a:off x="7465695" y="1845754"/>
            <a:ext cx="2811226" cy="3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695444" y="1891228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444" y="1891228"/>
                <a:ext cx="1202913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882" y="1406127"/>
            <a:ext cx="1156578" cy="71024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18695865">
            <a:off x="6688171" y="1285093"/>
            <a:ext cx="132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find stage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654051" y="3823332"/>
            <a:ext cx="4946335" cy="767631"/>
            <a:chOff x="6798831" y="3195675"/>
            <a:chExt cx="4946335" cy="767631"/>
          </a:xfrm>
        </p:grpSpPr>
        <p:grpSp>
          <p:nvGrpSpPr>
            <p:cNvPr id="47" name="Group 46"/>
            <p:cNvGrpSpPr/>
            <p:nvPr/>
          </p:nvGrpSpPr>
          <p:grpSpPr>
            <a:xfrm>
              <a:off x="7640401" y="3253058"/>
              <a:ext cx="4104765" cy="710248"/>
              <a:chOff x="7610475" y="3482854"/>
              <a:chExt cx="4104765" cy="710248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7640401" y="3703973"/>
                <a:ext cx="2781300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 flipV="1">
                <a:off x="7610475" y="3843710"/>
                <a:ext cx="2811226" cy="317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8662" y="3482854"/>
                <a:ext cx="1156578" cy="710248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051307">
              <a:off x="6798831" y="3195675"/>
              <a:ext cx="1511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guess stage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778632" y="961906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632" y="961906"/>
                <a:ext cx="120291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86487" y="3484173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487" y="3484173"/>
                <a:ext cx="1202913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788798" y="3733057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ec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798" y="3733057"/>
                <a:ext cx="1202913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778631" y="1212002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ec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631" y="1212002"/>
                <a:ext cx="1202913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684" y="2494694"/>
            <a:ext cx="460632" cy="673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894725" y="1284715"/>
                <a:ext cx="1202913" cy="36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,…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725" y="1284715"/>
                <a:ext cx="1202913" cy="36522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894725" y="1882698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, 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725" y="1882698"/>
                <a:ext cx="1202913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83497" y="3715597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497" y="3715597"/>
                <a:ext cx="1202913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83497" y="4313580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497" y="4313580"/>
                <a:ext cx="1202913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982778" y="3707067"/>
                <a:ext cx="1202913" cy="36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,…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778" y="3707067"/>
                <a:ext cx="1202913" cy="36522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982778" y="4305050"/>
                <a:ext cx="12029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, 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778" y="4305050"/>
                <a:ext cx="1202913" cy="3385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5361047" y="4868814"/>
                <a:ext cx="6404233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IND-CPA-</a:t>
                </a:r>
                <a:r>
                  <a:rPr lang="nb-NO" sz="2000" b="1" dirty="0" err="1" smtClean="0"/>
                  <a:t>advantage</a:t>
                </a:r>
                <a:r>
                  <a:rPr lang="nb-NO" sz="2000" dirty="0" smtClean="0"/>
                  <a:t> of an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2000" dirty="0" err="1" smtClean="0"/>
                  <a:t>adversary</a:t>
                </a:r>
                <a:r>
                  <a:rPr lang="nb-NO" sz="200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047" y="4868814"/>
                <a:ext cx="6404233" cy="1882062"/>
              </a:xfrm>
              <a:prstGeom prst="round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361047" y="4855677"/>
                <a:ext cx="6404233" cy="188206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/>
                  <a:t>Definition: </a:t>
                </a:r>
                <a:r>
                  <a:rPr lang="nb-NO" sz="2000" dirty="0" smtClean="0"/>
                  <a:t>The </a:t>
                </a:r>
                <a:r>
                  <a:rPr lang="nb-NO" sz="2000" b="1" dirty="0" smtClean="0"/>
                  <a:t>IND-CCA-</a:t>
                </a:r>
                <a:r>
                  <a:rPr lang="nb-NO" sz="2000" b="1" dirty="0" err="1" smtClean="0"/>
                  <a:t>advantage</a:t>
                </a:r>
                <a:r>
                  <a:rPr lang="nb-NO" sz="20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20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20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1047" y="4855677"/>
                <a:ext cx="6404233" cy="1882062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3941" y="1711344"/>
            <a:ext cx="3358011" cy="267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Callout 37"/>
              <p:cNvSpPr/>
              <p:nvPr/>
            </p:nvSpPr>
            <p:spPr bwMode="auto">
              <a:xfrm>
                <a:off x="4453014" y="978798"/>
                <a:ext cx="2182165" cy="900694"/>
              </a:xfrm>
              <a:prstGeom prst="wedgeEllipseCallout">
                <a:avLst>
                  <a:gd name="adj1" fmla="val 36102"/>
                  <a:gd name="adj2" fmla="val 68574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was an   </a:t>
                </a:r>
              </a:p>
              <a:p>
                <a:pPr algn="ctr"/>
                <a:r>
                  <a:rPr lang="en-US" dirty="0" smtClean="0"/>
                  <a:t>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8" name="Oval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3014" y="978798"/>
                <a:ext cx="2182165" cy="900694"/>
              </a:xfrm>
              <a:prstGeom prst="wedgeEllipseCallout">
                <a:avLst>
                  <a:gd name="adj1" fmla="val 36102"/>
                  <a:gd name="adj2" fmla="val 68574"/>
                </a:avLst>
              </a:prstGeom>
              <a:blipFill rotWithShape="0">
                <a:blip r:embed="rId30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4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4" grpId="0"/>
      <p:bldP spid="65" grpId="0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OCB – properties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0584" y="1408670"/>
                <a:ext cx="598067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If 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OCB was your kid, he’d play three sports and be on his 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</a:t>
                </a:r>
              </a:p>
              <a:p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way 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to Harvard. You’d brag about him to all your friends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.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”</a:t>
                </a:r>
                <a:endParaRPr lang="en-US" dirty="0" smtClean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endParaRPr lang="en-US" dirty="0" smtClean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Unfortunately 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OCB is </a:t>
                </a:r>
                <a:r>
                  <a:rPr lang="en-US" i="1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not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 your kid. It belongs 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to Philip</a:t>
                </a:r>
              </a:p>
              <a:p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</a:t>
                </a:r>
                <a:r>
                  <a:rPr lang="en-US" dirty="0" err="1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Rogaway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, </a:t>
                </a:r>
                <a:r>
                  <a:rPr lang="en-US" dirty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who also happens to hold a patent on it.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 algn="r"/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Matthew Green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endParaRPr lang="en-US" dirty="0" smtClean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84" y="1408670"/>
                <a:ext cx="5980671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815" t="-1502" r="-102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fastest AEAD</a:t>
            </a:r>
            <a:r>
              <a:rPr lang="en-US" dirty="0"/>
              <a:t> </a:t>
            </a:r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dirty="0" smtClean="0"/>
              <a:t>in the west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Fully parallelizable and online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Incremental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Patented by </a:t>
            </a:r>
            <a:r>
              <a:rPr lang="en-US" dirty="0" err="1" smtClean="0"/>
              <a:t>Rogaway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 used much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06" y="3840056"/>
            <a:ext cx="5228024" cy="21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</a:t>
            </a:r>
            <a:r>
              <a:rPr lang="en-US" dirty="0"/>
              <a:t>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4311743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11743" y="3454624"/>
                <a:ext cx="927150" cy="318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3791842" y="424155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791842" y="4241559"/>
                <a:ext cx="537032" cy="5014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2851360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38463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536902" y="4492301"/>
            <a:ext cx="254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328874" y="4492301"/>
            <a:ext cx="309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2"/>
            <a:endCxn id="7" idx="0"/>
          </p:cNvCxnSpPr>
          <p:nvPr/>
        </p:nvCxnSpPr>
        <p:spPr bwMode="auto">
          <a:xfrm>
            <a:off x="4775318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 bwMode="auto">
              <a:xfrm flipH="1">
                <a:off x="2438384" y="3454623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38384" y="3454623"/>
                <a:ext cx="927150" cy="318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1355483" y="1996011"/>
            <a:ext cx="1411844" cy="9399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 bwMode="auto">
              <a:xfrm flipH="1">
                <a:off x="4311743" y="5138020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11743" y="5138020"/>
                <a:ext cx="927150" cy="318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  <a:endCxn id="130" idx="0"/>
          </p:cNvCxnSpPr>
          <p:nvPr/>
        </p:nvCxnSpPr>
        <p:spPr bwMode="auto">
          <a:xfrm>
            <a:off x="4775318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 bwMode="auto">
              <a:xfrm flipH="1">
                <a:off x="6481859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81859" y="3454624"/>
                <a:ext cx="927150" cy="3189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5961958" y="424155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61958" y="4241559"/>
                <a:ext cx="537032" cy="5014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005000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808579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690542" y="4492301"/>
            <a:ext cx="27141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98990" y="4492301"/>
            <a:ext cx="309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stCxn id="138" idx="2"/>
            <a:endCxn id="141" idx="0"/>
          </p:cNvCxnSpPr>
          <p:nvPr/>
        </p:nvCxnSpPr>
        <p:spPr bwMode="auto">
          <a:xfrm>
            <a:off x="6945434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 bwMode="auto">
              <a:xfrm flipH="1">
                <a:off x="6481859" y="5138020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81859" y="5138020"/>
                <a:ext cx="927150" cy="3189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  <a:endCxn id="145" idx="0"/>
          </p:cNvCxnSpPr>
          <p:nvPr/>
        </p:nvCxnSpPr>
        <p:spPr bwMode="auto">
          <a:xfrm>
            <a:off x="6945434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 bwMode="auto">
              <a:xfrm flipH="1">
                <a:off x="8655890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655890" y="3454624"/>
                <a:ext cx="927150" cy="3189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8127751" y="424155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27751" y="4241559"/>
                <a:ext cx="537032" cy="5014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7187268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982610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872810" y="4492301"/>
            <a:ext cx="2549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664783" y="4492301"/>
            <a:ext cx="31782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stCxn id="147" idx="2"/>
            <a:endCxn id="151" idx="0"/>
          </p:cNvCxnSpPr>
          <p:nvPr/>
        </p:nvCxnSpPr>
        <p:spPr bwMode="auto">
          <a:xfrm>
            <a:off x="9119465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 bwMode="auto">
              <a:xfrm flipH="1">
                <a:off x="8655890" y="5138020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655890" y="5138020"/>
                <a:ext cx="927150" cy="3189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  <a:endCxn id="155" idx="0"/>
          </p:cNvCxnSpPr>
          <p:nvPr/>
        </p:nvCxnSpPr>
        <p:spPr bwMode="auto">
          <a:xfrm>
            <a:off x="9119465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 bwMode="auto">
              <a:xfrm flipH="1">
                <a:off x="623392" y="3454623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23392" y="3454623"/>
                <a:ext cx="927150" cy="3189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642326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stCxn id="4" idx="0"/>
            <a:endCxn id="158" idx="4"/>
          </p:cNvCxnSpPr>
          <p:nvPr/>
        </p:nvCxnSpPr>
        <p:spPr bwMode="auto">
          <a:xfrm flipV="1">
            <a:off x="4775318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506802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06802" y="1750799"/>
                <a:ext cx="537032" cy="5014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775318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812442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stCxn id="138" idx="0"/>
            <a:endCxn id="168" idx="4"/>
          </p:cNvCxnSpPr>
          <p:nvPr/>
        </p:nvCxnSpPr>
        <p:spPr bwMode="auto">
          <a:xfrm flipV="1">
            <a:off x="6945434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76918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76918" y="1750799"/>
                <a:ext cx="537032" cy="50148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945434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986473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stCxn id="147" idx="0"/>
            <a:endCxn id="173" idx="4"/>
          </p:cNvCxnSpPr>
          <p:nvPr/>
        </p:nvCxnSpPr>
        <p:spPr bwMode="auto">
          <a:xfrm flipV="1">
            <a:off x="9119465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850949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850949" y="1750799"/>
                <a:ext cx="537032" cy="5014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9119465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2767327" y="2799299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stCxn id="67" idx="0"/>
            <a:endCxn id="180" idx="4"/>
          </p:cNvCxnSpPr>
          <p:nvPr/>
        </p:nvCxnSpPr>
        <p:spPr bwMode="auto">
          <a:xfrm flipH="1" flipV="1">
            <a:off x="2901060" y="3072707"/>
            <a:ext cx="899" cy="381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2632544" y="174526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632544" y="1745269"/>
                <a:ext cx="537032" cy="50148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2901060" y="2246753"/>
            <a:ext cx="0" cy="552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stCxn id="157" idx="0"/>
            <a:endCxn id="192" idx="2"/>
          </p:cNvCxnSpPr>
          <p:nvPr/>
        </p:nvCxnSpPr>
        <p:spPr bwMode="auto">
          <a:xfrm flipV="1">
            <a:off x="1086967" y="2246753"/>
            <a:ext cx="0" cy="12078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818451" y="174526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8451" y="1745269"/>
                <a:ext cx="537032" cy="50148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169576" y="1996011"/>
            <a:ext cx="1472750" cy="9430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043834" y="2001541"/>
            <a:ext cx="1768608" cy="937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213950" y="2001541"/>
            <a:ext cx="1772523" cy="937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10140851" y="424155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40851" y="4241559"/>
                <a:ext cx="537032" cy="50148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9211214" y="4323019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ctr</a:t>
            </a:r>
            <a:endParaRPr lang="en-US" sz="1600" dirty="0" smtClean="0"/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1082258" y="4355592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896756" y="4492296"/>
            <a:ext cx="244095" cy="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677883" y="4492296"/>
            <a:ext cx="404375" cy="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 flipH="1">
                <a:off x="10755538" y="5138020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755538" y="5138020"/>
                <a:ext cx="927150" cy="31895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  <a:endCxn id="213" idx="0"/>
          </p:cNvCxnSpPr>
          <p:nvPr/>
        </p:nvCxnSpPr>
        <p:spPr bwMode="auto">
          <a:xfrm>
            <a:off x="11219113" y="4629000"/>
            <a:ext cx="0" cy="509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9387981" y="2001541"/>
            <a:ext cx="1831132" cy="235405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820720" y="2748572"/>
                <a:ext cx="339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720" y="2748572"/>
                <a:ext cx="339043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623392" y="5444048"/>
                <a:ext cx="30654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=104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nonce</m:t>
                      </m:r>
                    </m:oMath>
                  </m:oMathPara>
                </a14:m>
                <a:endParaRPr lang="nb-NO" b="0" dirty="0" smtClean="0">
                  <a:latin typeface="Cambria Math" panose="02040503050406030204" pitchFamily="18" charset="0"/>
                </a:endParaRPr>
              </a:p>
              <a:p>
                <a:endParaRPr lang="nb-NO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r>
                  <a:rPr lang="en-US" dirty="0" err="1" smtClean="0"/>
                  <a:t>ctr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444048"/>
                <a:ext cx="3065492" cy="1200329"/>
              </a:xfrm>
              <a:prstGeom prst="rect">
                <a:avLst/>
              </a:prstGeom>
              <a:blipFill rotWithShape="0">
                <a:blip r:embed="rId21"/>
                <a:stretch>
                  <a:fillRect l="-159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</a:t>
            </a:r>
            <a:r>
              <a:rPr lang="en-US" dirty="0"/>
              <a:t>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4311743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11743" y="3454624"/>
                <a:ext cx="927150" cy="318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3791842" y="424155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791842" y="4241559"/>
                <a:ext cx="537032" cy="5014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2851360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38463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536902" y="4492301"/>
            <a:ext cx="254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328874" y="4492301"/>
            <a:ext cx="309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2"/>
            <a:endCxn id="7" idx="0"/>
          </p:cNvCxnSpPr>
          <p:nvPr/>
        </p:nvCxnSpPr>
        <p:spPr bwMode="auto">
          <a:xfrm>
            <a:off x="4775318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 bwMode="auto">
              <a:xfrm flipH="1">
                <a:off x="2438384" y="3454623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38384" y="3454623"/>
                <a:ext cx="927150" cy="318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1355483" y="1996011"/>
            <a:ext cx="1411844" cy="9399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 bwMode="auto">
              <a:xfrm flipH="1">
                <a:off x="4311743" y="5138020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11743" y="5138020"/>
                <a:ext cx="927150" cy="318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  <a:endCxn id="130" idx="0"/>
          </p:cNvCxnSpPr>
          <p:nvPr/>
        </p:nvCxnSpPr>
        <p:spPr bwMode="auto">
          <a:xfrm>
            <a:off x="4775318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 bwMode="auto">
              <a:xfrm flipH="1">
                <a:off x="6481859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81859" y="3454624"/>
                <a:ext cx="927150" cy="3189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5961958" y="424155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61958" y="4241559"/>
                <a:ext cx="537032" cy="5014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005000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808579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690542" y="4492301"/>
            <a:ext cx="27141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98990" y="4492301"/>
            <a:ext cx="309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stCxn id="138" idx="2"/>
            <a:endCxn id="141" idx="0"/>
          </p:cNvCxnSpPr>
          <p:nvPr/>
        </p:nvCxnSpPr>
        <p:spPr bwMode="auto">
          <a:xfrm>
            <a:off x="6945434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 bwMode="auto">
              <a:xfrm flipH="1">
                <a:off x="6481859" y="5138020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81859" y="5138020"/>
                <a:ext cx="927150" cy="3189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  <a:endCxn id="145" idx="0"/>
          </p:cNvCxnSpPr>
          <p:nvPr/>
        </p:nvCxnSpPr>
        <p:spPr bwMode="auto">
          <a:xfrm>
            <a:off x="6945434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 bwMode="auto">
              <a:xfrm flipH="1">
                <a:off x="8655890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655890" y="3454624"/>
                <a:ext cx="927150" cy="3189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8127751" y="424155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27751" y="4241559"/>
                <a:ext cx="537032" cy="5014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7187268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982610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872810" y="4492301"/>
            <a:ext cx="2549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664783" y="4492301"/>
            <a:ext cx="31782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stCxn id="147" idx="2"/>
            <a:endCxn id="151" idx="0"/>
          </p:cNvCxnSpPr>
          <p:nvPr/>
        </p:nvCxnSpPr>
        <p:spPr bwMode="auto">
          <a:xfrm>
            <a:off x="9119465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 bwMode="auto">
              <a:xfrm flipH="1">
                <a:off x="8655890" y="5138020"/>
                <a:ext cx="927150" cy="318959"/>
              </a:xfrm>
              <a:prstGeom prst="rect">
                <a:avLst/>
              </a:pr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655890" y="5138020"/>
                <a:ext cx="927150" cy="31895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  <a:endCxn id="155" idx="0"/>
          </p:cNvCxnSpPr>
          <p:nvPr/>
        </p:nvCxnSpPr>
        <p:spPr bwMode="auto">
          <a:xfrm>
            <a:off x="9119465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 bwMode="auto">
              <a:xfrm flipH="1">
                <a:off x="623392" y="3454623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23392" y="3454623"/>
                <a:ext cx="927150" cy="3189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642326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stCxn id="4" idx="0"/>
            <a:endCxn id="158" idx="4"/>
          </p:cNvCxnSpPr>
          <p:nvPr/>
        </p:nvCxnSpPr>
        <p:spPr bwMode="auto">
          <a:xfrm flipV="1">
            <a:off x="4775318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506802" y="175079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06802" y="1750799"/>
                <a:ext cx="537032" cy="5014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775318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812442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stCxn id="138" idx="0"/>
            <a:endCxn id="168" idx="4"/>
          </p:cNvCxnSpPr>
          <p:nvPr/>
        </p:nvCxnSpPr>
        <p:spPr bwMode="auto">
          <a:xfrm flipV="1">
            <a:off x="6945434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76918" y="175079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76918" y="1750799"/>
                <a:ext cx="537032" cy="50148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945434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986473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stCxn id="147" idx="0"/>
            <a:endCxn id="173" idx="4"/>
          </p:cNvCxnSpPr>
          <p:nvPr/>
        </p:nvCxnSpPr>
        <p:spPr bwMode="auto">
          <a:xfrm flipV="1">
            <a:off x="9119465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850949" y="175079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850949" y="1750799"/>
                <a:ext cx="537032" cy="5014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9119465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2767327" y="2799299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stCxn id="67" idx="0"/>
            <a:endCxn id="180" idx="4"/>
          </p:cNvCxnSpPr>
          <p:nvPr/>
        </p:nvCxnSpPr>
        <p:spPr bwMode="auto">
          <a:xfrm flipH="1" flipV="1">
            <a:off x="2901060" y="3072707"/>
            <a:ext cx="899" cy="381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2632544" y="174526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632544" y="1745269"/>
                <a:ext cx="537032" cy="50148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2901060" y="2246753"/>
            <a:ext cx="0" cy="552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stCxn id="157" idx="0"/>
            <a:endCxn id="192" idx="2"/>
          </p:cNvCxnSpPr>
          <p:nvPr/>
        </p:nvCxnSpPr>
        <p:spPr bwMode="auto">
          <a:xfrm flipV="1">
            <a:off x="1086967" y="2246753"/>
            <a:ext cx="0" cy="12078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818451" y="174526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8451" y="1745269"/>
                <a:ext cx="537032" cy="50148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169576" y="1996011"/>
            <a:ext cx="1472750" cy="9430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043834" y="2001541"/>
            <a:ext cx="1768608" cy="937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213950" y="2001541"/>
            <a:ext cx="1772523" cy="937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10140851" y="424155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40851" y="4241559"/>
                <a:ext cx="537032" cy="50148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9211214" y="4323019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ctr</a:t>
            </a: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1082258" y="4355592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896756" y="4492296"/>
            <a:ext cx="244095" cy="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677883" y="4492296"/>
            <a:ext cx="404375" cy="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 flipH="1">
                <a:off x="10755538" y="5138020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755538" y="5138020"/>
                <a:ext cx="927150" cy="31895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  <a:endCxn id="213" idx="0"/>
          </p:cNvCxnSpPr>
          <p:nvPr/>
        </p:nvCxnSpPr>
        <p:spPr bwMode="auto">
          <a:xfrm>
            <a:off x="11219113" y="4629000"/>
            <a:ext cx="0" cy="509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9387981" y="2001541"/>
            <a:ext cx="1831132" cy="235405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820720" y="2748572"/>
                <a:ext cx="339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720" y="2748572"/>
                <a:ext cx="339043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623392" y="5444048"/>
                <a:ext cx="30654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=104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nonce</m:t>
                      </m:r>
                    </m:oMath>
                  </m:oMathPara>
                </a14:m>
                <a:endParaRPr lang="nb-NO" b="0" dirty="0" smtClean="0">
                  <a:latin typeface="Cambria Math" panose="02040503050406030204" pitchFamily="18" charset="0"/>
                </a:endParaRPr>
              </a:p>
              <a:p>
                <a:endParaRPr lang="nb-NO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r>
                  <a:rPr lang="en-US" dirty="0" err="1" smtClean="0"/>
                  <a:t>ctr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444048"/>
                <a:ext cx="3065492" cy="1200329"/>
              </a:xfrm>
              <a:prstGeom prst="rect">
                <a:avLst/>
              </a:prstGeom>
              <a:blipFill rotWithShape="0">
                <a:blip r:embed="rId21"/>
                <a:stretch>
                  <a:fillRect l="-159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 bwMode="auto">
          <a:xfrm>
            <a:off x="2768223" y="3256985"/>
            <a:ext cx="7264212" cy="2696139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CTR-mode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28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</a:t>
            </a:r>
            <a:r>
              <a:rPr lang="en-US" dirty="0"/>
              <a:t>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3791842" y="424155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791842" y="4241559"/>
                <a:ext cx="537032" cy="5014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2851360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38463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536902" y="4492301"/>
            <a:ext cx="254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328874" y="4492301"/>
            <a:ext cx="309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2"/>
            <a:endCxn id="7" idx="0"/>
          </p:cNvCxnSpPr>
          <p:nvPr/>
        </p:nvCxnSpPr>
        <p:spPr bwMode="auto">
          <a:xfrm>
            <a:off x="4775318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 bwMode="auto">
              <a:xfrm flipH="1">
                <a:off x="2438384" y="3454623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38384" y="3454623"/>
                <a:ext cx="927150" cy="318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1355483" y="1996011"/>
            <a:ext cx="1411844" cy="9399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 bwMode="auto">
              <a:xfrm flipH="1">
                <a:off x="4311743" y="5138020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11743" y="5138020"/>
                <a:ext cx="927150" cy="318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  <a:endCxn id="130" idx="0"/>
          </p:cNvCxnSpPr>
          <p:nvPr/>
        </p:nvCxnSpPr>
        <p:spPr bwMode="auto">
          <a:xfrm>
            <a:off x="4775318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5961958" y="424155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61958" y="4241559"/>
                <a:ext cx="537032" cy="5014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005000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808579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690542" y="4492301"/>
            <a:ext cx="27141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98990" y="4492301"/>
            <a:ext cx="309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stCxn id="138" idx="2"/>
            <a:endCxn id="141" idx="0"/>
          </p:cNvCxnSpPr>
          <p:nvPr/>
        </p:nvCxnSpPr>
        <p:spPr bwMode="auto">
          <a:xfrm>
            <a:off x="6945434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 bwMode="auto">
              <a:xfrm flipH="1">
                <a:off x="6481859" y="5138020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81859" y="5138020"/>
                <a:ext cx="927150" cy="3189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  <a:endCxn id="145" idx="0"/>
          </p:cNvCxnSpPr>
          <p:nvPr/>
        </p:nvCxnSpPr>
        <p:spPr bwMode="auto">
          <a:xfrm>
            <a:off x="6945434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8127751" y="424155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27751" y="4241559"/>
                <a:ext cx="537032" cy="5014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7187268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982610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872810" y="4492301"/>
            <a:ext cx="2549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664783" y="4492301"/>
            <a:ext cx="31782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stCxn id="147" idx="2"/>
            <a:endCxn id="151" idx="0"/>
          </p:cNvCxnSpPr>
          <p:nvPr/>
        </p:nvCxnSpPr>
        <p:spPr bwMode="auto">
          <a:xfrm>
            <a:off x="9119465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 bwMode="auto">
              <a:xfrm flipH="1">
                <a:off x="8655890" y="5138020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655890" y="5138020"/>
                <a:ext cx="927150" cy="3189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  <a:endCxn id="155" idx="0"/>
          </p:cNvCxnSpPr>
          <p:nvPr/>
        </p:nvCxnSpPr>
        <p:spPr bwMode="auto">
          <a:xfrm>
            <a:off x="9119465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 bwMode="auto">
              <a:xfrm flipH="1">
                <a:off x="623392" y="3454623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23392" y="3454623"/>
                <a:ext cx="927150" cy="3189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642326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stCxn id="4" idx="0"/>
            <a:endCxn id="158" idx="4"/>
          </p:cNvCxnSpPr>
          <p:nvPr/>
        </p:nvCxnSpPr>
        <p:spPr bwMode="auto">
          <a:xfrm flipV="1">
            <a:off x="4775318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506802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06802" y="1750799"/>
                <a:ext cx="537032" cy="5014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775318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812442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stCxn id="138" idx="0"/>
            <a:endCxn id="168" idx="4"/>
          </p:cNvCxnSpPr>
          <p:nvPr/>
        </p:nvCxnSpPr>
        <p:spPr bwMode="auto">
          <a:xfrm flipV="1">
            <a:off x="6945434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76918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76918" y="1750799"/>
                <a:ext cx="537032" cy="50148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945434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986473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stCxn id="147" idx="0"/>
            <a:endCxn id="173" idx="4"/>
          </p:cNvCxnSpPr>
          <p:nvPr/>
        </p:nvCxnSpPr>
        <p:spPr bwMode="auto">
          <a:xfrm flipV="1">
            <a:off x="9119465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850949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850949" y="1750799"/>
                <a:ext cx="537032" cy="5014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9119465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2767327" y="2799299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stCxn id="67" idx="0"/>
            <a:endCxn id="180" idx="4"/>
          </p:cNvCxnSpPr>
          <p:nvPr/>
        </p:nvCxnSpPr>
        <p:spPr bwMode="auto">
          <a:xfrm flipH="1" flipV="1">
            <a:off x="2901060" y="3072707"/>
            <a:ext cx="899" cy="381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2632544" y="174526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632544" y="1745269"/>
                <a:ext cx="537032" cy="50148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2901060" y="2246753"/>
            <a:ext cx="0" cy="552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stCxn id="157" idx="0"/>
            <a:endCxn id="192" idx="2"/>
          </p:cNvCxnSpPr>
          <p:nvPr/>
        </p:nvCxnSpPr>
        <p:spPr bwMode="auto">
          <a:xfrm flipV="1">
            <a:off x="1086967" y="2246753"/>
            <a:ext cx="0" cy="12078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818451" y="174526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8451" y="1745269"/>
                <a:ext cx="537032" cy="50148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169576" y="1996011"/>
            <a:ext cx="1472750" cy="9430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043834" y="2001541"/>
            <a:ext cx="1768608" cy="937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213950" y="2001541"/>
            <a:ext cx="1772523" cy="937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10140851" y="424155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40851" y="4241559"/>
                <a:ext cx="537032" cy="50148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9211214" y="4323019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ctr</a:t>
            </a: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1082258" y="4355592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896756" y="4492296"/>
            <a:ext cx="244095" cy="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677883" y="4492296"/>
            <a:ext cx="404375" cy="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 flipH="1">
                <a:off x="10755538" y="5138020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755538" y="5138020"/>
                <a:ext cx="927150" cy="31895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  <a:endCxn id="213" idx="0"/>
          </p:cNvCxnSpPr>
          <p:nvPr/>
        </p:nvCxnSpPr>
        <p:spPr bwMode="auto">
          <a:xfrm>
            <a:off x="11219113" y="4629000"/>
            <a:ext cx="0" cy="509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9387981" y="2001541"/>
            <a:ext cx="1831132" cy="235405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820720" y="2748572"/>
                <a:ext cx="339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720" y="2748572"/>
                <a:ext cx="339043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623392" y="5444048"/>
                <a:ext cx="30654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=104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nonce</m:t>
                      </m:r>
                    </m:oMath>
                  </m:oMathPara>
                </a14:m>
                <a:endParaRPr lang="nb-NO" b="0" dirty="0" smtClean="0">
                  <a:latin typeface="Cambria Math" panose="02040503050406030204" pitchFamily="18" charset="0"/>
                </a:endParaRPr>
              </a:p>
              <a:p>
                <a:endParaRPr lang="nb-NO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r>
                  <a:rPr lang="en-US" dirty="0" err="1" smtClean="0"/>
                  <a:t>ctr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444048"/>
                <a:ext cx="3065492" cy="1200329"/>
              </a:xfrm>
              <a:prstGeom prst="rect">
                <a:avLst/>
              </a:prstGeom>
              <a:blipFill rotWithShape="0">
                <a:blip r:embed="rId21"/>
                <a:stretch>
                  <a:fillRect l="-159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4311743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11743" y="3454624"/>
                <a:ext cx="927150" cy="31895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 bwMode="auto">
              <a:xfrm flipH="1">
                <a:off x="6481859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81859" y="3454624"/>
                <a:ext cx="927150" cy="31895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 bwMode="auto">
              <a:xfrm flipH="1">
                <a:off x="8655890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655890" y="3454624"/>
                <a:ext cx="927150" cy="318959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/>
              <p:cNvSpPr/>
              <p:nvPr/>
            </p:nvSpPr>
            <p:spPr bwMode="auto">
              <a:xfrm>
                <a:off x="285749" y="1202799"/>
                <a:ext cx="11474879" cy="2823944"/>
              </a:xfrm>
              <a:prstGeom prst="roundRect">
                <a:avLst/>
              </a:prstGeom>
              <a:noFill/>
              <a:ln>
                <a:prstDash val="dash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2400" b="1" dirty="0" smtClean="0"/>
                  <a:t>-CBC-MAC</a:t>
                </a:r>
              </a:p>
            </p:txBody>
          </p:sp>
        </mc:Choice>
        <mc:Fallback xmlns="">
          <p:sp>
            <p:nvSpPr>
              <p:cNvPr id="65" name="Rounded 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49" y="1202799"/>
                <a:ext cx="11474879" cy="2823944"/>
              </a:xfrm>
              <a:prstGeom prst="round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prstDash val="dash"/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</a:t>
            </a:r>
            <a:r>
              <a:rPr lang="en-US" dirty="0"/>
              <a:t>Counter Mode with CBC-MAC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 flipH="1">
                <a:off x="3791842" y="424155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791842" y="4241559"/>
                <a:ext cx="537032" cy="5014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flipH="1">
            <a:off x="2851360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ctr+1</a:t>
            </a:r>
          </a:p>
        </p:txBody>
      </p:sp>
      <p:sp>
        <p:nvSpPr>
          <p:cNvPr id="7" name="Flowchart: Or 6"/>
          <p:cNvSpPr/>
          <p:nvPr/>
        </p:nvSpPr>
        <p:spPr bwMode="auto">
          <a:xfrm flipH="1">
            <a:off x="4638463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 bwMode="auto">
          <a:xfrm>
            <a:off x="3536902" y="4492301"/>
            <a:ext cx="2549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1"/>
            <a:endCxn id="7" idx="6"/>
          </p:cNvCxnSpPr>
          <p:nvPr/>
        </p:nvCxnSpPr>
        <p:spPr bwMode="auto">
          <a:xfrm>
            <a:off x="4328874" y="4492301"/>
            <a:ext cx="309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2"/>
            <a:endCxn id="7" idx="0"/>
          </p:cNvCxnSpPr>
          <p:nvPr/>
        </p:nvCxnSpPr>
        <p:spPr bwMode="auto">
          <a:xfrm>
            <a:off x="4775318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 bwMode="auto">
              <a:xfrm flipH="1">
                <a:off x="2438384" y="3454623"/>
                <a:ext cx="927150" cy="318959"/>
              </a:xfrm>
              <a:prstGeom prst="rect">
                <a:avLst/>
              </a:prstGeom>
              <a:solidFill>
                <a:srgbClr val="D8BEE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38384" y="3454623"/>
                <a:ext cx="927150" cy="3189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Elbow Connector 100"/>
          <p:cNvCxnSpPr>
            <a:stCxn id="192" idx="1"/>
            <a:endCxn id="180" idx="6"/>
          </p:cNvCxnSpPr>
          <p:nvPr/>
        </p:nvCxnSpPr>
        <p:spPr bwMode="auto">
          <a:xfrm>
            <a:off x="1355483" y="1996011"/>
            <a:ext cx="1411844" cy="9399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 bwMode="auto">
              <a:xfrm flipH="1">
                <a:off x="4311743" y="5138020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11743" y="5138020"/>
                <a:ext cx="927150" cy="318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>
            <a:stCxn id="7" idx="4"/>
            <a:endCxn id="130" idx="0"/>
          </p:cNvCxnSpPr>
          <p:nvPr/>
        </p:nvCxnSpPr>
        <p:spPr bwMode="auto">
          <a:xfrm>
            <a:off x="4775318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 bwMode="auto">
              <a:xfrm flipH="1">
                <a:off x="5961958" y="424155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61958" y="4241559"/>
                <a:ext cx="537032" cy="5014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/>
          <p:cNvSpPr txBox="1"/>
          <p:nvPr/>
        </p:nvSpPr>
        <p:spPr>
          <a:xfrm flipH="1">
            <a:off x="5005000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ctr+2</a:t>
            </a:r>
          </a:p>
        </p:txBody>
      </p:sp>
      <p:sp>
        <p:nvSpPr>
          <p:cNvPr id="141" name="Flowchart: Or 140"/>
          <p:cNvSpPr/>
          <p:nvPr/>
        </p:nvSpPr>
        <p:spPr bwMode="auto">
          <a:xfrm flipH="1">
            <a:off x="6808579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42" name="Straight Arrow Connector 141"/>
          <p:cNvCxnSpPr>
            <a:stCxn id="140" idx="1"/>
            <a:endCxn id="139" idx="3"/>
          </p:cNvCxnSpPr>
          <p:nvPr/>
        </p:nvCxnSpPr>
        <p:spPr bwMode="auto">
          <a:xfrm>
            <a:off x="5690542" y="4492301"/>
            <a:ext cx="27141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>
            <a:stCxn id="139" idx="1"/>
            <a:endCxn id="141" idx="6"/>
          </p:cNvCxnSpPr>
          <p:nvPr/>
        </p:nvCxnSpPr>
        <p:spPr bwMode="auto">
          <a:xfrm>
            <a:off x="6498990" y="4492301"/>
            <a:ext cx="309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>
            <a:stCxn id="138" idx="2"/>
            <a:endCxn id="141" idx="0"/>
          </p:cNvCxnSpPr>
          <p:nvPr/>
        </p:nvCxnSpPr>
        <p:spPr bwMode="auto">
          <a:xfrm>
            <a:off x="6945434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 bwMode="auto">
              <a:xfrm flipH="1">
                <a:off x="6481859" y="5138020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81859" y="5138020"/>
                <a:ext cx="927150" cy="3189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41" idx="4"/>
            <a:endCxn id="145" idx="0"/>
          </p:cNvCxnSpPr>
          <p:nvPr/>
        </p:nvCxnSpPr>
        <p:spPr bwMode="auto">
          <a:xfrm>
            <a:off x="6945434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 bwMode="auto">
              <a:xfrm flipH="1">
                <a:off x="8127751" y="4241559"/>
                <a:ext cx="537032" cy="501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27751" y="4241559"/>
                <a:ext cx="537032" cy="5014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 flipH="1">
            <a:off x="7187268" y="4323024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ctr+3</a:t>
            </a:r>
          </a:p>
        </p:txBody>
      </p:sp>
      <p:sp>
        <p:nvSpPr>
          <p:cNvPr id="151" name="Flowchart: Or 150"/>
          <p:cNvSpPr/>
          <p:nvPr/>
        </p:nvSpPr>
        <p:spPr bwMode="auto">
          <a:xfrm flipH="1">
            <a:off x="8982610" y="4355597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solidFill>
                <a:schemeClr val="bg1">
                  <a:lumMod val="85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52" name="Straight Arrow Connector 151"/>
          <p:cNvCxnSpPr>
            <a:stCxn id="150" idx="1"/>
            <a:endCxn id="148" idx="3"/>
          </p:cNvCxnSpPr>
          <p:nvPr/>
        </p:nvCxnSpPr>
        <p:spPr bwMode="auto">
          <a:xfrm>
            <a:off x="7872810" y="4492301"/>
            <a:ext cx="25494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8" idx="1"/>
            <a:endCxn id="151" idx="6"/>
          </p:cNvCxnSpPr>
          <p:nvPr/>
        </p:nvCxnSpPr>
        <p:spPr bwMode="auto">
          <a:xfrm>
            <a:off x="8664783" y="4492301"/>
            <a:ext cx="31782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stCxn id="147" idx="2"/>
            <a:endCxn id="151" idx="0"/>
          </p:cNvCxnSpPr>
          <p:nvPr/>
        </p:nvCxnSpPr>
        <p:spPr bwMode="auto">
          <a:xfrm>
            <a:off x="9119465" y="3773583"/>
            <a:ext cx="0" cy="582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 bwMode="auto">
              <a:xfrm flipH="1">
                <a:off x="8655890" y="5138020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655890" y="5138020"/>
                <a:ext cx="927150" cy="3189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Arrow Connector 155"/>
          <p:cNvCxnSpPr>
            <a:stCxn id="151" idx="4"/>
            <a:endCxn id="155" idx="0"/>
          </p:cNvCxnSpPr>
          <p:nvPr/>
        </p:nvCxnSpPr>
        <p:spPr bwMode="auto">
          <a:xfrm>
            <a:off x="9119465" y="4629005"/>
            <a:ext cx="0" cy="5090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 bwMode="auto">
              <a:xfrm flipH="1">
                <a:off x="623392" y="3454623"/>
                <a:ext cx="927150" cy="3189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23392" y="3454623"/>
                <a:ext cx="927150" cy="3189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Flowchart: Or 157"/>
          <p:cNvSpPr/>
          <p:nvPr/>
        </p:nvSpPr>
        <p:spPr bwMode="auto">
          <a:xfrm flipH="1">
            <a:off x="4642326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59" name="Straight Arrow Connector 158"/>
          <p:cNvCxnSpPr>
            <a:stCxn id="4" idx="0"/>
            <a:endCxn id="158" idx="4"/>
          </p:cNvCxnSpPr>
          <p:nvPr/>
        </p:nvCxnSpPr>
        <p:spPr bwMode="auto">
          <a:xfrm flipV="1">
            <a:off x="4775318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 bwMode="auto">
              <a:xfrm flipH="1">
                <a:off x="4506802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506802" y="1750799"/>
                <a:ext cx="537032" cy="5014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Arrow Connector 164"/>
          <p:cNvCxnSpPr>
            <a:stCxn id="158" idx="0"/>
            <a:endCxn id="164" idx="2"/>
          </p:cNvCxnSpPr>
          <p:nvPr/>
        </p:nvCxnSpPr>
        <p:spPr bwMode="auto">
          <a:xfrm flipH="1" flipV="1">
            <a:off x="4775318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Flowchart: Or 167"/>
          <p:cNvSpPr/>
          <p:nvPr/>
        </p:nvSpPr>
        <p:spPr bwMode="auto">
          <a:xfrm flipH="1">
            <a:off x="6812442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69" name="Straight Arrow Connector 168"/>
          <p:cNvCxnSpPr>
            <a:stCxn id="138" idx="0"/>
            <a:endCxn id="168" idx="4"/>
          </p:cNvCxnSpPr>
          <p:nvPr/>
        </p:nvCxnSpPr>
        <p:spPr bwMode="auto">
          <a:xfrm flipV="1">
            <a:off x="6945434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 bwMode="auto">
              <a:xfrm flipH="1">
                <a:off x="6676918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676918" y="1750799"/>
                <a:ext cx="537032" cy="50148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1" name="Straight Arrow Connector 170"/>
          <p:cNvCxnSpPr>
            <a:stCxn id="168" idx="0"/>
            <a:endCxn id="170" idx="2"/>
          </p:cNvCxnSpPr>
          <p:nvPr/>
        </p:nvCxnSpPr>
        <p:spPr bwMode="auto">
          <a:xfrm flipH="1" flipV="1">
            <a:off x="6945434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Flowchart: Or 172"/>
          <p:cNvSpPr/>
          <p:nvPr/>
        </p:nvSpPr>
        <p:spPr bwMode="auto">
          <a:xfrm flipH="1">
            <a:off x="8986473" y="2802402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74" name="Straight Arrow Connector 173"/>
          <p:cNvCxnSpPr>
            <a:stCxn id="147" idx="0"/>
            <a:endCxn id="173" idx="4"/>
          </p:cNvCxnSpPr>
          <p:nvPr/>
        </p:nvCxnSpPr>
        <p:spPr bwMode="auto">
          <a:xfrm flipV="1">
            <a:off x="9119465" y="3075810"/>
            <a:ext cx="741" cy="378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tangle 174"/>
              <p:cNvSpPr/>
              <p:nvPr/>
            </p:nvSpPr>
            <p:spPr bwMode="auto">
              <a:xfrm flipH="1">
                <a:off x="8850949" y="175079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5" name="Rectangle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850949" y="1750799"/>
                <a:ext cx="537032" cy="5014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>
            <a:stCxn id="173" idx="0"/>
            <a:endCxn id="175" idx="2"/>
          </p:cNvCxnSpPr>
          <p:nvPr/>
        </p:nvCxnSpPr>
        <p:spPr bwMode="auto">
          <a:xfrm flipH="1" flipV="1">
            <a:off x="9119465" y="2252283"/>
            <a:ext cx="741" cy="550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" name="Flowchart: Or 179"/>
          <p:cNvSpPr/>
          <p:nvPr/>
        </p:nvSpPr>
        <p:spPr bwMode="auto">
          <a:xfrm flipH="1">
            <a:off x="2767327" y="2799299"/>
            <a:ext cx="267466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181" name="Straight Arrow Connector 180"/>
          <p:cNvCxnSpPr>
            <a:stCxn id="67" idx="0"/>
            <a:endCxn id="180" idx="4"/>
          </p:cNvCxnSpPr>
          <p:nvPr/>
        </p:nvCxnSpPr>
        <p:spPr bwMode="auto">
          <a:xfrm flipH="1" flipV="1">
            <a:off x="2901060" y="3072707"/>
            <a:ext cx="899" cy="381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 bwMode="auto">
              <a:xfrm flipH="1">
                <a:off x="2632544" y="174526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632544" y="1745269"/>
                <a:ext cx="537032" cy="50148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/>
          <p:cNvCxnSpPr>
            <a:stCxn id="180" idx="0"/>
            <a:endCxn id="182" idx="2"/>
          </p:cNvCxnSpPr>
          <p:nvPr/>
        </p:nvCxnSpPr>
        <p:spPr bwMode="auto">
          <a:xfrm flipV="1">
            <a:off x="2901060" y="2246753"/>
            <a:ext cx="0" cy="552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Straight Arrow Connector 189"/>
          <p:cNvCxnSpPr>
            <a:stCxn id="157" idx="0"/>
            <a:endCxn id="192" idx="2"/>
          </p:cNvCxnSpPr>
          <p:nvPr/>
        </p:nvCxnSpPr>
        <p:spPr bwMode="auto">
          <a:xfrm flipV="1">
            <a:off x="1086967" y="2246753"/>
            <a:ext cx="0" cy="12078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 bwMode="auto">
              <a:xfrm flipH="1">
                <a:off x="818451" y="174526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18451" y="1745269"/>
                <a:ext cx="537032" cy="50148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8" name="Elbow Connector 197"/>
          <p:cNvCxnSpPr>
            <a:stCxn id="182" idx="1"/>
            <a:endCxn id="158" idx="6"/>
          </p:cNvCxnSpPr>
          <p:nvPr/>
        </p:nvCxnSpPr>
        <p:spPr bwMode="auto">
          <a:xfrm>
            <a:off x="3169576" y="1996011"/>
            <a:ext cx="1472750" cy="9430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Elbow Connector 200"/>
          <p:cNvCxnSpPr>
            <a:stCxn id="164" idx="1"/>
            <a:endCxn id="168" idx="6"/>
          </p:cNvCxnSpPr>
          <p:nvPr/>
        </p:nvCxnSpPr>
        <p:spPr bwMode="auto">
          <a:xfrm>
            <a:off x="5043834" y="2001541"/>
            <a:ext cx="1768608" cy="937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Elbow Connector 204"/>
          <p:cNvCxnSpPr>
            <a:stCxn id="170" idx="1"/>
            <a:endCxn id="173" idx="6"/>
          </p:cNvCxnSpPr>
          <p:nvPr/>
        </p:nvCxnSpPr>
        <p:spPr bwMode="auto">
          <a:xfrm>
            <a:off x="7213950" y="2001541"/>
            <a:ext cx="1772523" cy="9375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 bwMode="auto">
              <a:xfrm flipH="1">
                <a:off x="10140851" y="4241559"/>
                <a:ext cx="537032" cy="501484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140851" y="4241559"/>
                <a:ext cx="537032" cy="50148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/>
          <p:cNvSpPr txBox="1"/>
          <p:nvPr/>
        </p:nvSpPr>
        <p:spPr>
          <a:xfrm flipH="1">
            <a:off x="9211214" y="4323019"/>
            <a:ext cx="68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ctr</a:t>
            </a:r>
            <a:endParaRPr lang="en-US" sz="1600" dirty="0" smtClean="0"/>
          </a:p>
        </p:txBody>
      </p:sp>
      <p:sp>
        <p:nvSpPr>
          <p:cNvPr id="210" name="Flowchart: Or 209"/>
          <p:cNvSpPr/>
          <p:nvPr/>
        </p:nvSpPr>
        <p:spPr bwMode="auto">
          <a:xfrm flipH="1">
            <a:off x="11082258" y="4355592"/>
            <a:ext cx="273710" cy="273408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i="1" smtClean="0">
              <a:latin typeface="Cambria Math" panose="02040503050406030204" pitchFamily="18" charset="0"/>
            </a:endParaRPr>
          </a:p>
        </p:txBody>
      </p:sp>
      <p:cxnSp>
        <p:nvCxnSpPr>
          <p:cNvPr id="211" name="Straight Arrow Connector 210"/>
          <p:cNvCxnSpPr>
            <a:stCxn id="209" idx="1"/>
            <a:endCxn id="208" idx="3"/>
          </p:cNvCxnSpPr>
          <p:nvPr/>
        </p:nvCxnSpPr>
        <p:spPr bwMode="auto">
          <a:xfrm>
            <a:off x="9896756" y="4492296"/>
            <a:ext cx="244095" cy="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stCxn id="208" idx="1"/>
            <a:endCxn id="210" idx="6"/>
          </p:cNvCxnSpPr>
          <p:nvPr/>
        </p:nvCxnSpPr>
        <p:spPr bwMode="auto">
          <a:xfrm flipV="1">
            <a:off x="10677883" y="4492296"/>
            <a:ext cx="404375" cy="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/>
              <p:cNvSpPr/>
              <p:nvPr/>
            </p:nvSpPr>
            <p:spPr bwMode="auto">
              <a:xfrm flipH="1">
                <a:off x="10755538" y="5138020"/>
                <a:ext cx="927150" cy="318959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" name="Rectangl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0755538" y="5138020"/>
                <a:ext cx="927150" cy="31895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Straight Arrow Connector 213"/>
          <p:cNvCxnSpPr>
            <a:stCxn id="210" idx="4"/>
            <a:endCxn id="213" idx="0"/>
          </p:cNvCxnSpPr>
          <p:nvPr/>
        </p:nvCxnSpPr>
        <p:spPr bwMode="auto">
          <a:xfrm>
            <a:off x="11219113" y="4629000"/>
            <a:ext cx="0" cy="509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urved Connector 242"/>
          <p:cNvCxnSpPr>
            <a:stCxn id="175" idx="1"/>
            <a:endCxn id="210" idx="0"/>
          </p:cNvCxnSpPr>
          <p:nvPr/>
        </p:nvCxnSpPr>
        <p:spPr bwMode="auto">
          <a:xfrm>
            <a:off x="9387981" y="2001541"/>
            <a:ext cx="1831132" cy="235405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0820720" y="2748572"/>
                <a:ext cx="339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720" y="2748572"/>
                <a:ext cx="339043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623392" y="5444048"/>
                <a:ext cx="30654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=104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bit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nonce</m:t>
                      </m:r>
                    </m:oMath>
                  </m:oMathPara>
                </a14:m>
                <a:endParaRPr lang="nb-NO" b="0" dirty="0" smtClean="0">
                  <a:latin typeface="Cambria Math" panose="02040503050406030204" pitchFamily="18" charset="0"/>
                </a:endParaRPr>
              </a:p>
              <a:p>
                <a:endParaRPr lang="nb-NO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lit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len</m:t>
                          </m:r>
                        </m:e>
                        <m:sub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r>
                  <a:rPr lang="en-US" dirty="0" err="1" smtClean="0"/>
                  <a:t>ctr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444048"/>
                <a:ext cx="3065492" cy="1200329"/>
              </a:xfrm>
              <a:prstGeom prst="rect">
                <a:avLst/>
              </a:prstGeom>
              <a:blipFill rotWithShape="0">
                <a:blip r:embed="rId21"/>
                <a:stretch>
                  <a:fillRect l="-159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 flipH="1">
                <a:off x="4311743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311743" y="3454624"/>
                <a:ext cx="927150" cy="31895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 bwMode="auto">
              <a:xfrm flipH="1">
                <a:off x="6481859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481859" y="3454624"/>
                <a:ext cx="927150" cy="31895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 bwMode="auto">
              <a:xfrm flipH="1">
                <a:off x="8655890" y="3454624"/>
                <a:ext cx="927150" cy="31895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655890" y="3454624"/>
                <a:ext cx="927150" cy="318959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ounded Rectangle 65"/>
          <p:cNvSpPr/>
          <p:nvPr/>
        </p:nvSpPr>
        <p:spPr bwMode="auto">
          <a:xfrm>
            <a:off x="371475" y="1298872"/>
            <a:ext cx="11677650" cy="4530428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2400" b="1" dirty="0" smtClean="0"/>
              <a:t>XCBC-MAC</a:t>
            </a:r>
          </a:p>
        </p:txBody>
      </p:sp>
    </p:spTree>
    <p:extLst>
      <p:ext uri="{BB962C8B-B14F-4D97-AF65-F5344CB8AC3E}">
        <p14:creationId xmlns:p14="http://schemas.microsoft.com/office/powerpoint/2010/main" val="25330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 – properties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Slow; needs 2 block cipher </a:t>
            </a:r>
            <a:br>
              <a:rPr lang="en-US" dirty="0" smtClean="0"/>
            </a:br>
            <a:r>
              <a:rPr lang="en-US" dirty="0" smtClean="0"/>
              <a:t>calls per message block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Sequential; not online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Clunky message encoding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Royalty-free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Designed specifically as an alternative </a:t>
            </a:r>
            <a:br>
              <a:rPr lang="en-US" dirty="0" smtClean="0"/>
            </a:br>
            <a:r>
              <a:rPr lang="en-US" dirty="0" smtClean="0"/>
              <a:t>to OCB for use in </a:t>
            </a:r>
            <a:r>
              <a:rPr lang="en-US" dirty="0" err="1" smtClean="0"/>
              <a:t>WiFi</a:t>
            </a:r>
            <a:r>
              <a:rPr lang="en-US" dirty="0" smtClean="0"/>
              <a:t> (WPA/2)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Widely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Default encryption algorithm in WPA2</a:t>
            </a:r>
          </a:p>
          <a:p>
            <a:pPr marL="474663" lvl="1" indent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0266" y="1735349"/>
                <a:ext cx="63150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‟ CCM </a:t>
                </a:r>
                <a:r>
                  <a:rPr lang="en-US" dirty="0" smtClean="0"/>
                  <a:t>is </a:t>
                </a:r>
                <a:r>
                  <a:rPr lang="en-US" dirty="0"/>
                  <a:t>the 1989 Volvo station wagon of AEAD modes.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It’ll </a:t>
                </a:r>
                <a:r>
                  <a:rPr lang="en-US" dirty="0"/>
                  <a:t>get you to your destination reliably, just not in a </a:t>
                </a:r>
                <a:r>
                  <a:rPr lang="en-US" dirty="0" smtClean="0"/>
                  <a:t>hurry. </a:t>
                </a:r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”</a:t>
                </a:r>
              </a:p>
              <a:p>
                <a:endParaRPr lang="en-US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  <a:p>
                <a:pPr algn="r"/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Matthew Green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 </m:t>
                    </m:r>
                  </m:oMath>
                </a14:m>
                <a:r>
                  <a:rPr lang="en-US" dirty="0" smtClean="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 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266" y="1735349"/>
                <a:ext cx="6315074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869" t="-4061" r="-97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3" y="3607381"/>
            <a:ext cx="5500687" cy="23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err="1" smtClean="0"/>
              <a:t>Authenticated</a:t>
            </a:r>
            <a:r>
              <a:rPr lang="nb-NO" dirty="0" smtClean="0"/>
              <a:t> </a:t>
            </a:r>
            <a:r>
              <a:rPr lang="nb-NO" dirty="0" err="1" smtClean="0"/>
              <a:t>encryption</a:t>
            </a:r>
            <a:r>
              <a:rPr lang="nb-NO" dirty="0" smtClean="0"/>
              <a:t>: </a:t>
            </a:r>
            <a:r>
              <a:rPr lang="nb-NO" dirty="0" err="1" smtClean="0"/>
              <a:t>privacy</a:t>
            </a:r>
            <a:r>
              <a:rPr lang="nb-NO" dirty="0" smtClean="0"/>
              <a:t> and </a:t>
            </a:r>
            <a:r>
              <a:rPr lang="nb-NO" dirty="0" err="1" smtClean="0"/>
              <a:t>intergrity</a:t>
            </a:r>
            <a:r>
              <a:rPr lang="nb-NO" dirty="0" smtClean="0"/>
              <a:t> in </a:t>
            </a:r>
            <a:r>
              <a:rPr lang="nb-NO" dirty="0" err="1" smtClean="0"/>
              <a:t>one</a:t>
            </a:r>
            <a:r>
              <a:rPr lang="nb-NO" dirty="0" smtClean="0"/>
              <a:t> primitive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AEAD: </a:t>
            </a:r>
            <a:r>
              <a:rPr lang="nb-NO" dirty="0" err="1" smtClean="0"/>
              <a:t>authenticated</a:t>
            </a:r>
            <a:r>
              <a:rPr lang="nb-NO" dirty="0" smtClean="0"/>
              <a:t> </a:t>
            </a:r>
            <a:r>
              <a:rPr lang="nb-NO" dirty="0" err="1" smtClean="0"/>
              <a:t>encryption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i="1" dirty="0" err="1" smtClean="0"/>
              <a:t>associated</a:t>
            </a:r>
            <a:r>
              <a:rPr lang="nb-NO" i="1" dirty="0" smtClean="0"/>
              <a:t> </a:t>
            </a:r>
            <a:r>
              <a:rPr lang="nb-NO" dirty="0" smtClean="0"/>
              <a:t>data: </a:t>
            </a:r>
            <a:r>
              <a:rPr lang="nb-NO" dirty="0" err="1" smtClean="0"/>
              <a:t>additional</a:t>
            </a:r>
            <a:r>
              <a:rPr lang="nb-NO" dirty="0" smtClean="0"/>
              <a:t> data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gets</a:t>
            </a:r>
            <a:r>
              <a:rPr lang="nb-NO" dirty="0" smtClean="0"/>
              <a:t> </a:t>
            </a:r>
            <a:r>
              <a:rPr lang="nb-NO" dirty="0" err="1" smtClean="0"/>
              <a:t>integrity</a:t>
            </a:r>
            <a:r>
              <a:rPr lang="nb-NO" dirty="0" smtClean="0"/>
              <a:t> </a:t>
            </a:r>
            <a:r>
              <a:rPr lang="nb-NO" dirty="0" err="1" smtClean="0"/>
              <a:t>protection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not </a:t>
            </a:r>
            <a:r>
              <a:rPr lang="nb-NO" dirty="0" err="1" smtClean="0"/>
              <a:t>privacy</a:t>
            </a:r>
            <a:r>
              <a:rPr lang="nb-NO" dirty="0" smtClean="0"/>
              <a:t> </a:t>
            </a:r>
            <a:r>
              <a:rPr lang="nb-NO" dirty="0" err="1" smtClean="0"/>
              <a:t>protection</a:t>
            </a:r>
            <a:r>
              <a:rPr lang="nb-NO" dirty="0" smtClean="0"/>
              <a:t> (</a:t>
            </a:r>
            <a:r>
              <a:rPr lang="nb-NO" dirty="0" err="1" smtClean="0"/>
              <a:t>think</a:t>
            </a:r>
            <a:r>
              <a:rPr lang="nb-NO" dirty="0" smtClean="0"/>
              <a:t> </a:t>
            </a:r>
            <a:r>
              <a:rPr lang="nb-NO" dirty="0" err="1" smtClean="0"/>
              <a:t>protocol</a:t>
            </a:r>
            <a:r>
              <a:rPr lang="nb-NO" dirty="0" smtClean="0"/>
              <a:t> </a:t>
            </a:r>
            <a:r>
              <a:rPr lang="nb-NO" dirty="0" err="1" smtClean="0"/>
              <a:t>headers</a:t>
            </a:r>
            <a:r>
              <a:rPr lang="nb-NO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AEAD </a:t>
            </a:r>
            <a:r>
              <a:rPr lang="nb-NO" dirty="0" err="1" smtClean="0"/>
              <a:t>examples</a:t>
            </a:r>
            <a:r>
              <a:rPr lang="nb-NO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GCM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CCM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OCB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 smtClean="0"/>
              <a:t>Next</a:t>
            </a:r>
            <a:r>
              <a:rPr lang="nb-NO" dirty="0" smtClean="0"/>
              <a:t> </a:t>
            </a:r>
            <a:r>
              <a:rPr lang="nb-NO" dirty="0" err="1" smtClean="0"/>
              <a:t>week</a:t>
            </a:r>
            <a:r>
              <a:rPr lang="nb-NO" dirty="0" smtClean="0"/>
              <a:t>: </a:t>
            </a:r>
            <a:r>
              <a:rPr lang="nb-NO" dirty="0" err="1" smtClean="0"/>
              <a:t>hash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r>
              <a:rPr lang="nb-NO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Xilinx FPGA – </a:t>
            </a:r>
            <a:r>
              <a:rPr lang="en-US" dirty="0" err="1" smtClean="0"/>
              <a:t>Starbleed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"/>
          <a:stretch/>
        </p:blipFill>
        <p:spPr>
          <a:xfrm>
            <a:off x="2096476" y="1408770"/>
            <a:ext cx="4253467" cy="4157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37" r="1348"/>
          <a:stretch/>
        </p:blipFill>
        <p:spPr>
          <a:xfrm>
            <a:off x="6111341" y="1733450"/>
            <a:ext cx="4490520" cy="4653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276" r="25804"/>
          <a:stretch/>
        </p:blipFill>
        <p:spPr>
          <a:xfrm>
            <a:off x="3843867" y="1061656"/>
            <a:ext cx="4512734" cy="56500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43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– Field Programmable Gate Array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0976" y="2044846"/>
            <a:ext cx="2900891" cy="2900892"/>
            <a:chOff x="3000376" y="1900912"/>
            <a:chExt cx="2900891" cy="2900892"/>
          </a:xfrm>
        </p:grpSpPr>
        <p:pic>
          <p:nvPicPr>
            <p:cNvPr id="1034" name="Picture 10" descr="64GB RAM Memo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6" y="1900912"/>
              <a:ext cx="2900891" cy="290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733800" y="2633133"/>
              <a:ext cx="1430867" cy="1422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20" name="Picture 4" descr="Lattice graph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83" y="2656417"/>
            <a:ext cx="1663699" cy="16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own Arrow 26"/>
          <p:cNvSpPr/>
          <p:nvPr/>
        </p:nvSpPr>
        <p:spPr bwMode="auto">
          <a:xfrm rot="4243737">
            <a:off x="6712723" y="1385901"/>
            <a:ext cx="704156" cy="2354731"/>
          </a:xfrm>
          <a:prstGeom prst="downArrow">
            <a:avLst>
              <a:gd name="adj1" fmla="val 43824"/>
              <a:gd name="adj2" fmla="val 80038"/>
            </a:avLst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8507737" y="1072781"/>
            <a:ext cx="1738441" cy="1876411"/>
            <a:chOff x="8507737" y="1072781"/>
            <a:chExt cx="1738441" cy="1876411"/>
          </a:xfrm>
        </p:grpSpPr>
        <p:grpSp>
          <p:nvGrpSpPr>
            <p:cNvPr id="34" name="Group 33"/>
            <p:cNvGrpSpPr/>
            <p:nvPr/>
          </p:nvGrpSpPr>
          <p:grpSpPr>
            <a:xfrm>
              <a:off x="8507737" y="1514238"/>
              <a:ext cx="1601464" cy="1434954"/>
              <a:chOff x="7847336" y="1941195"/>
              <a:chExt cx="2151797" cy="1767205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6" name="Horizontal Scroll 35"/>
              <p:cNvSpPr/>
              <p:nvPr/>
            </p:nvSpPr>
            <p:spPr bwMode="auto">
              <a:xfrm rot="16200000">
                <a:off x="8039632" y="1748899"/>
                <a:ext cx="1767205" cy="2151797"/>
              </a:xfrm>
              <a:prstGeom prst="horizontalScroll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> “                  ”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 </a:t>
                </a:r>
                <a:endParaRPr lang="en-US" sz="1400" b="1" dirty="0"/>
              </a:p>
            </p:txBody>
          </p:sp>
          <p:pic>
            <p:nvPicPr>
              <p:cNvPr id="37" name="Picture 2" descr="Indie Electronics: My 1 Bit Full Adder Project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992" b="91949" l="4287" r="89919">
                            <a14:foregroundMark x1="50174" y1="14195" x2="54461" y2="13771"/>
                            <a14:backgroundMark x1="7995" y1="54873" x2="8575" y2="71186"/>
                            <a14:backgroundMark x1="62109" y1="37076" x2="96060" y2="37712"/>
                            <a14:backgroundMark x1="71727" y1="35805" x2="76709" y2="309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76" r="11425"/>
              <a:stretch/>
            </p:blipFill>
            <p:spPr bwMode="auto">
              <a:xfrm>
                <a:off x="8308039" y="2345267"/>
                <a:ext cx="1305075" cy="908140"/>
              </a:xfrm>
              <a:prstGeom prst="rect">
                <a:avLst/>
              </a:prstGeom>
              <a:grpFill/>
              <a:extLst/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8677354" y="1072781"/>
              <a:ext cx="1568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Bitstream</a:t>
              </a:r>
              <a:endParaRPr lang="en-US" sz="2000" dirty="0" smtClean="0"/>
            </a:p>
          </p:txBody>
        </p:sp>
      </p:grpSp>
      <p:sp>
        <p:nvSpPr>
          <p:cNvPr id="14" name="TextBox 13"/>
          <p:cNvSpPr txBox="1"/>
          <p:nvPr/>
        </p:nvSpPr>
        <p:spPr>
          <a:xfrm rot="20517706">
            <a:off x="6401873" y="1844791"/>
            <a:ext cx="1568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Configure</a:t>
            </a:r>
          </a:p>
        </p:txBody>
      </p:sp>
    </p:spTree>
    <p:extLst>
      <p:ext uri="{BB962C8B-B14F-4D97-AF65-F5344CB8AC3E}">
        <p14:creationId xmlns:p14="http://schemas.microsoft.com/office/powerpoint/2010/main" val="11564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5528</TotalTime>
  <Words>2299</Words>
  <Application>Microsoft Office PowerPoint</Application>
  <PresentationFormat>Widescreen</PresentationFormat>
  <Paragraphs>1820</Paragraphs>
  <Slides>76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MS PGothic</vt:lpstr>
      <vt:lpstr>Arial</vt:lpstr>
      <vt:lpstr>Calibri</vt:lpstr>
      <vt:lpstr>Cambria Math</vt:lpstr>
      <vt:lpstr>Comic Sans MS</vt:lpstr>
      <vt:lpstr>Times New Roman</vt:lpstr>
      <vt:lpstr>Wingdings</vt:lpstr>
      <vt:lpstr>1_TEK4500-UIO</vt:lpstr>
      <vt:lpstr>Lecture 5 – Authenticated encryption</vt:lpstr>
      <vt:lpstr>Basic goals of cryptography</vt:lpstr>
      <vt:lpstr>IND-CPA – Indistinguishability against chosen-plaintext attacks </vt:lpstr>
      <vt:lpstr>Chosen-plaintext attacks</vt:lpstr>
      <vt:lpstr>Chosen-plaintext attacks</vt:lpstr>
      <vt:lpstr>IND-CPA – Indistinguishability against chosen-plaintext attacks </vt:lpstr>
      <vt:lpstr>IND-CCA – Indistinguishability against chosen-ciphertext attacks </vt:lpstr>
      <vt:lpstr>Xilinx FPGA – Starbleed attack</vt:lpstr>
      <vt:lpstr>FPGA – Field Programmable Gate Array</vt:lpstr>
      <vt:lpstr>FPGA – Field Programmable Gate Array</vt:lpstr>
      <vt:lpstr>FPGA – Field Programmable Gate Array</vt:lpstr>
      <vt:lpstr>FPGA – Field Programmable Gate Array</vt:lpstr>
      <vt:lpstr>FPGA – Field Programmable Gate Array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Xilinx Starbleed attack</vt:lpstr>
      <vt:lpstr>Padding oracles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</vt:lpstr>
      <vt:lpstr>DTLS padding oracle attack </vt:lpstr>
      <vt:lpstr>DTLS padding oracle attack – conclusions</vt:lpstr>
      <vt:lpstr>PowerPoint Presentation</vt:lpstr>
      <vt:lpstr>Authenticated encryption</vt:lpstr>
      <vt:lpstr>Authenticated encryption – security</vt:lpstr>
      <vt:lpstr>AE security definition – implications </vt:lpstr>
      <vt:lpstr>AE ⟹ IND-CCA</vt:lpstr>
      <vt:lpstr>AE ⟹ IND-CPA</vt:lpstr>
      <vt:lpstr>AE ⟹ IND-CPA</vt:lpstr>
      <vt:lpstr>Generic composition: AE from Encryption + MAC</vt:lpstr>
      <vt:lpstr>Generic composition: secure?</vt:lpstr>
      <vt:lpstr>EtM – security </vt:lpstr>
      <vt:lpstr>CCA-attacks – revisited </vt:lpstr>
      <vt:lpstr>PowerPoint Presentation</vt:lpstr>
      <vt:lpstr>AEAD – AE with associated data (AD)</vt:lpstr>
      <vt:lpstr>AEAD – syntax (nonce-based)</vt:lpstr>
      <vt:lpstr>AEAD security (nonce-based)</vt:lpstr>
      <vt:lpstr>GCM – Galois/Counter Mode</vt:lpstr>
      <vt:lpstr>GCM – Galois/Counter Mode</vt:lpstr>
      <vt:lpstr>GCM – Galois/Counter Mode</vt:lpstr>
      <vt:lpstr>GCM – properties</vt:lpstr>
      <vt:lpstr>OCBv3 – Offset Codebook Mode</vt:lpstr>
      <vt:lpstr>OCB – properties </vt:lpstr>
      <vt:lpstr>CCM – Counter Mode with CBC-MAC</vt:lpstr>
      <vt:lpstr>CCM – Counter Mode with CBC-MAC</vt:lpstr>
      <vt:lpstr>CCM – Counter Mode with CBC-MAC</vt:lpstr>
      <vt:lpstr>CCM – Counter Mode with CBC-MAC</vt:lpstr>
      <vt:lpstr>CCM – properties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442</cp:revision>
  <dcterms:created xsi:type="dcterms:W3CDTF">2020-06-02T10:31:43Z</dcterms:created>
  <dcterms:modified xsi:type="dcterms:W3CDTF">2020-11-15T11:42:40Z</dcterms:modified>
</cp:coreProperties>
</file>