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51"/>
  </p:notesMasterIdLst>
  <p:handoutMasterIdLst>
    <p:handoutMasterId r:id="rId52"/>
  </p:handoutMasterIdLst>
  <p:sldIdLst>
    <p:sldId id="327" r:id="rId2"/>
    <p:sldId id="336" r:id="rId3"/>
    <p:sldId id="337" r:id="rId4"/>
    <p:sldId id="363" r:id="rId5"/>
    <p:sldId id="359" r:id="rId6"/>
    <p:sldId id="360" r:id="rId7"/>
    <p:sldId id="339" r:id="rId8"/>
    <p:sldId id="375" r:id="rId9"/>
    <p:sldId id="365" r:id="rId10"/>
    <p:sldId id="399" r:id="rId11"/>
    <p:sldId id="367" r:id="rId12"/>
    <p:sldId id="361" r:id="rId13"/>
    <p:sldId id="355" r:id="rId14"/>
    <p:sldId id="328" r:id="rId15"/>
    <p:sldId id="329" r:id="rId16"/>
    <p:sldId id="330" r:id="rId17"/>
    <p:sldId id="345" r:id="rId18"/>
    <p:sldId id="331" r:id="rId19"/>
    <p:sldId id="358" r:id="rId20"/>
    <p:sldId id="347" r:id="rId21"/>
    <p:sldId id="350" r:id="rId22"/>
    <p:sldId id="401" r:id="rId23"/>
    <p:sldId id="341" r:id="rId24"/>
    <p:sldId id="397" r:id="rId25"/>
    <p:sldId id="398" r:id="rId26"/>
    <p:sldId id="369" r:id="rId27"/>
    <p:sldId id="370" r:id="rId28"/>
    <p:sldId id="396" r:id="rId29"/>
    <p:sldId id="354" r:id="rId30"/>
    <p:sldId id="349" r:id="rId31"/>
    <p:sldId id="352" r:id="rId32"/>
    <p:sldId id="353" r:id="rId33"/>
    <p:sldId id="392" r:id="rId34"/>
    <p:sldId id="374" r:id="rId35"/>
    <p:sldId id="378" r:id="rId36"/>
    <p:sldId id="380" r:id="rId37"/>
    <p:sldId id="382" r:id="rId38"/>
    <p:sldId id="383" r:id="rId39"/>
    <p:sldId id="384" r:id="rId40"/>
    <p:sldId id="379" r:id="rId41"/>
    <p:sldId id="381" r:id="rId42"/>
    <p:sldId id="386" r:id="rId43"/>
    <p:sldId id="389" r:id="rId44"/>
    <p:sldId id="390" r:id="rId45"/>
    <p:sldId id="395" r:id="rId46"/>
    <p:sldId id="387" r:id="rId47"/>
    <p:sldId id="394" r:id="rId48"/>
    <p:sldId id="393" r:id="rId49"/>
    <p:sldId id="40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3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58E"/>
    <a:srgbClr val="0B0B92"/>
    <a:srgbClr val="EC1C24"/>
    <a:srgbClr val="FF7F27"/>
    <a:srgbClr val="F2B800"/>
    <a:srgbClr val="FFF3CD"/>
    <a:srgbClr val="EFEFFB"/>
    <a:srgbClr val="D4D4F4"/>
    <a:srgbClr val="E6AF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5" autoAdjust="0"/>
    <p:restoredTop sz="89988" autoAdjust="0"/>
  </p:normalViewPr>
  <p:slideViewPr>
    <p:cSldViewPr snapToGrid="0" showGuides="1">
      <p:cViewPr varScale="1">
        <p:scale>
          <a:sx n="74" d="100"/>
          <a:sy n="74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9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4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1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90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15.png"/><Relationship Id="rId4" Type="http://schemas.microsoft.com/office/2007/relationships/hdphoto" Target="../media/hdphoto2.wdp"/><Relationship Id="rId1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0.png"/><Relationship Id="rId18" Type="http://schemas.openxmlformats.org/officeDocument/2006/relationships/image" Target="../media/image26.png"/><Relationship Id="rId3" Type="http://schemas.openxmlformats.org/officeDocument/2006/relationships/image" Target="../media/image14.png"/><Relationship Id="rId21" Type="http://schemas.microsoft.com/office/2007/relationships/hdphoto" Target="../media/hdphoto12.wdp"/><Relationship Id="rId7" Type="http://schemas.openxmlformats.org/officeDocument/2006/relationships/image" Target="../media/image31.png"/><Relationship Id="rId12" Type="http://schemas.microsoft.com/office/2007/relationships/hdphoto" Target="../media/hdphoto10.wdp"/><Relationship Id="rId17" Type="http://schemas.openxmlformats.org/officeDocument/2006/relationships/image" Target="../media/image33.png"/><Relationship Id="rId2" Type="http://schemas.openxmlformats.org/officeDocument/2006/relationships/image" Target="../media/image13.png"/><Relationship Id="rId16" Type="http://schemas.microsoft.com/office/2007/relationships/hdphoto" Target="../media/hdphoto7.wdp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3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microsoft.com/office/2007/relationships/hdphoto" Target="../media/hdphoto6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24.png"/><Relationship Id="rId1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8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8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5" Type="http://schemas.openxmlformats.org/officeDocument/2006/relationships/image" Target="../media/image611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0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image" Target="../media/image440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0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8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61.png"/><Relationship Id="rId3" Type="http://schemas.openxmlformats.org/officeDocument/2006/relationships/image" Target="../media/image560.png"/><Relationship Id="rId7" Type="http://schemas.openxmlformats.org/officeDocument/2006/relationships/image" Target="../media/image600.png"/><Relationship Id="rId12" Type="http://schemas.openxmlformats.org/officeDocument/2006/relationships/image" Target="../media/image651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0.png"/><Relationship Id="rId11" Type="http://schemas.openxmlformats.org/officeDocument/2006/relationships/image" Target="../media/image640.png"/><Relationship Id="rId5" Type="http://schemas.openxmlformats.org/officeDocument/2006/relationships/image" Target="../media/image580.png"/><Relationship Id="rId15" Type="http://schemas.openxmlformats.org/officeDocument/2006/relationships/image" Target="../media/image680.png"/><Relationship Id="rId10" Type="http://schemas.openxmlformats.org/officeDocument/2006/relationships/image" Target="../media/image630.png"/><Relationship Id="rId4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660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650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1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3.png"/><Relationship Id="rId3" Type="http://schemas.openxmlformats.org/officeDocument/2006/relationships/image" Target="../media/image760.png"/><Relationship Id="rId21" Type="http://schemas.openxmlformats.org/officeDocument/2006/relationships/image" Target="../media/image106.png"/><Relationship Id="rId7" Type="http://schemas.openxmlformats.org/officeDocument/2006/relationships/image" Target="../media/image93.png"/><Relationship Id="rId17" Type="http://schemas.openxmlformats.org/officeDocument/2006/relationships/image" Target="../media/image102.png"/><Relationship Id="rId2" Type="http://schemas.openxmlformats.org/officeDocument/2006/relationships/image" Target="../media/image89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0.png"/><Relationship Id="rId10" Type="http://schemas.openxmlformats.org/officeDocument/2006/relationships/image" Target="../media/image96.png"/><Relationship Id="rId19" Type="http://schemas.openxmlformats.org/officeDocument/2006/relationships/image" Target="../media/image104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10.png"/><Relationship Id="rId3" Type="http://schemas.openxmlformats.org/officeDocument/2006/relationships/image" Target="../media/image107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1060.png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09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8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23.png"/><Relationship Id="rId12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3.png"/><Relationship Id="rId3" Type="http://schemas.openxmlformats.org/officeDocument/2006/relationships/image" Target="../media/image1352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11" Type="http://schemas.openxmlformats.org/officeDocument/2006/relationships/image" Target="../media/image142.png"/><Relationship Id="rId15" Type="http://schemas.openxmlformats.org/officeDocument/2006/relationships/image" Target="../media/image144.png"/><Relationship Id="rId10" Type="http://schemas.openxmlformats.org/officeDocument/2006/relationships/image" Target="../media/image141.png"/><Relationship Id="rId4" Type="http://schemas.openxmlformats.org/officeDocument/2006/relationships/image" Target="../media/image136.png"/><Relationship Id="rId9" Type="http://schemas.openxmlformats.org/officeDocument/2006/relationships/image" Target="../media/image138.png"/><Relationship Id="rId14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44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microsoft.com/office/2007/relationships/hdphoto" Target="../media/hdphoto13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11" Type="http://schemas.openxmlformats.org/officeDocument/2006/relationships/image" Target="../media/image143.png"/><Relationship Id="rId5" Type="http://schemas.openxmlformats.org/officeDocument/2006/relationships/image" Target="../media/image149.png"/><Relationship Id="rId15" Type="http://schemas.openxmlformats.org/officeDocument/2006/relationships/image" Target="../media/image156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3.png"/><Relationship Id="rId18" Type="http://schemas.openxmlformats.org/officeDocument/2006/relationships/image" Target="../media/image161.png"/><Relationship Id="rId3" Type="http://schemas.openxmlformats.org/officeDocument/2006/relationships/image" Target="../media/image158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4.png"/><Relationship Id="rId10" Type="http://schemas.openxmlformats.org/officeDocument/2006/relationships/image" Target="../media/image141.png"/><Relationship Id="rId19" Type="http://schemas.microsoft.com/office/2007/relationships/hdphoto" Target="../media/hdphoto14.wdp"/><Relationship Id="rId4" Type="http://schemas.openxmlformats.org/officeDocument/2006/relationships/image" Target="../media/image1352.png"/><Relationship Id="rId9" Type="http://schemas.openxmlformats.org/officeDocument/2006/relationships/image" Target="../media/image138.png"/><Relationship Id="rId1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0" Type="http://schemas.openxmlformats.org/officeDocument/2006/relationships/image" Target="../media/image168.png"/><Relationship Id="rId4" Type="http://schemas.microsoft.com/office/2007/relationships/hdphoto" Target="../media/hdphoto14.wdp"/><Relationship Id="rId9" Type="http://schemas.openxmlformats.org/officeDocument/2006/relationships/image" Target="../media/image167.png"/></Relationships>
</file>

<file path=ppt/slides/_rels/slide27.xml.rels><?xml version="1.0" encoding="UTF-8" standalone="yes"?>
<Relationships xmlns="http://schemas.openxmlformats.org/package/2006/relationships"><Relationship Id="rId13" Type="http://schemas.microsoft.com/office/2007/relationships/hdphoto" Target="../media/hdphoto14.wdp"/><Relationship Id="rId18" Type="http://schemas.openxmlformats.org/officeDocument/2006/relationships/image" Target="../media/image175.png"/><Relationship Id="rId12" Type="http://schemas.openxmlformats.org/officeDocument/2006/relationships/image" Target="../media/image161.png"/><Relationship Id="rId17" Type="http://schemas.openxmlformats.org/officeDocument/2006/relationships/image" Target="../media/image174.png"/><Relationship Id="rId2" Type="http://schemas.openxmlformats.org/officeDocument/2006/relationships/image" Target="../media/image171.png"/><Relationship Id="rId16" Type="http://schemas.openxmlformats.org/officeDocument/2006/relationships/image" Target="../media/image173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251.png"/><Relationship Id="rId15" Type="http://schemas.openxmlformats.org/officeDocument/2006/relationships/image" Target="../media/image164.png"/><Relationship Id="rId19" Type="http://schemas.openxmlformats.org/officeDocument/2006/relationships/image" Target="../media/image168.png"/><Relationship Id="rId14" Type="http://schemas.openxmlformats.org/officeDocument/2006/relationships/image" Target="../media/image1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0.png"/><Relationship Id="rId18" Type="http://schemas.openxmlformats.org/officeDocument/2006/relationships/image" Target="../media/image1270.png"/><Relationship Id="rId26" Type="http://schemas.openxmlformats.org/officeDocument/2006/relationships/image" Target="../media/image1350.png"/><Relationship Id="rId3" Type="http://schemas.openxmlformats.org/officeDocument/2006/relationships/image" Target="../media/image183.png"/><Relationship Id="rId21" Type="http://schemas.openxmlformats.org/officeDocument/2006/relationships/image" Target="../media/image1300.png"/><Relationship Id="rId7" Type="http://schemas.openxmlformats.org/officeDocument/2006/relationships/image" Target="../media/image1160.png"/><Relationship Id="rId12" Type="http://schemas.openxmlformats.org/officeDocument/2006/relationships/image" Target="../media/image1211.png"/><Relationship Id="rId17" Type="http://schemas.openxmlformats.org/officeDocument/2006/relationships/image" Target="../media/image1260.png"/><Relationship Id="rId25" Type="http://schemas.openxmlformats.org/officeDocument/2006/relationships/image" Target="../media/image1340.png"/><Relationship Id="rId33" Type="http://schemas.openxmlformats.org/officeDocument/2006/relationships/image" Target="../media/image184.png"/><Relationship Id="rId2" Type="http://schemas.openxmlformats.org/officeDocument/2006/relationships/image" Target="../media/image1110.png"/><Relationship Id="rId16" Type="http://schemas.openxmlformats.org/officeDocument/2006/relationships/image" Target="../media/image1250.png"/><Relationship Id="rId20" Type="http://schemas.openxmlformats.org/officeDocument/2006/relationships/image" Target="../media/image1290.png"/><Relationship Id="rId29" Type="http://schemas.openxmlformats.org/officeDocument/2006/relationships/image" Target="../media/image13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0.png"/><Relationship Id="rId11" Type="http://schemas.openxmlformats.org/officeDocument/2006/relationships/image" Target="../media/image1200.png"/><Relationship Id="rId24" Type="http://schemas.openxmlformats.org/officeDocument/2006/relationships/image" Target="../media/image1330.png"/><Relationship Id="rId32" Type="http://schemas.openxmlformats.org/officeDocument/2006/relationships/image" Target="../media/image1410.png"/><Relationship Id="rId5" Type="http://schemas.openxmlformats.org/officeDocument/2006/relationships/image" Target="../media/image1140.png"/><Relationship Id="rId15" Type="http://schemas.openxmlformats.org/officeDocument/2006/relationships/image" Target="../media/image1240.png"/><Relationship Id="rId23" Type="http://schemas.openxmlformats.org/officeDocument/2006/relationships/image" Target="../media/image1320.png"/><Relationship Id="rId28" Type="http://schemas.openxmlformats.org/officeDocument/2006/relationships/image" Target="../media/image1370.png"/><Relationship Id="rId10" Type="http://schemas.openxmlformats.org/officeDocument/2006/relationships/image" Target="../media/image1190.png"/><Relationship Id="rId19" Type="http://schemas.openxmlformats.org/officeDocument/2006/relationships/image" Target="../media/image1280.png"/><Relationship Id="rId31" Type="http://schemas.openxmlformats.org/officeDocument/2006/relationships/image" Target="../media/image1400.png"/><Relationship Id="rId4" Type="http://schemas.openxmlformats.org/officeDocument/2006/relationships/image" Target="../media/image1130.png"/><Relationship Id="rId9" Type="http://schemas.openxmlformats.org/officeDocument/2006/relationships/image" Target="../media/image1180.png"/><Relationship Id="rId14" Type="http://schemas.openxmlformats.org/officeDocument/2006/relationships/image" Target="../media/image1230.png"/><Relationship Id="rId22" Type="http://schemas.openxmlformats.org/officeDocument/2006/relationships/image" Target="../media/image1311.png"/><Relationship Id="rId27" Type="http://schemas.openxmlformats.org/officeDocument/2006/relationships/image" Target="../media/image1360.png"/><Relationship Id="rId30" Type="http://schemas.openxmlformats.org/officeDocument/2006/relationships/image" Target="../media/image1390.png"/><Relationship Id="rId8" Type="http://schemas.openxmlformats.org/officeDocument/2006/relationships/image" Target="../media/image117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2" Type="http://schemas.openxmlformats.org/officeDocument/2006/relationships/hyperlink" Target="https://en.wikipedia.org/wiki/Discrete_logarithm_record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7" Type="http://schemas.openxmlformats.org/officeDocument/2006/relationships/image" Target="../media/image148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0.png"/><Relationship Id="rId5" Type="http://schemas.openxmlformats.org/officeDocument/2006/relationships/image" Target="../media/image1520.png"/><Relationship Id="rId4" Type="http://schemas.openxmlformats.org/officeDocument/2006/relationships/image" Target="../media/image15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0.png"/><Relationship Id="rId7" Type="http://schemas.openxmlformats.org/officeDocument/2006/relationships/image" Target="../media/image148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0.png"/><Relationship Id="rId5" Type="http://schemas.openxmlformats.org/officeDocument/2006/relationships/image" Target="../media/image1550.png"/><Relationship Id="rId4" Type="http://schemas.openxmlformats.org/officeDocument/2006/relationships/image" Target="../media/image15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0.png"/><Relationship Id="rId7" Type="http://schemas.openxmlformats.org/officeDocument/2006/relationships/image" Target="../media/image148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0.png"/><Relationship Id="rId5" Type="http://schemas.openxmlformats.org/officeDocument/2006/relationships/image" Target="../media/image1580.png"/><Relationship Id="rId4" Type="http://schemas.openxmlformats.org/officeDocument/2006/relationships/image" Target="../media/image15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0.png"/><Relationship Id="rId7" Type="http://schemas.openxmlformats.org/officeDocument/2006/relationships/image" Target="../media/image148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0.png"/><Relationship Id="rId5" Type="http://schemas.openxmlformats.org/officeDocument/2006/relationships/image" Target="../media/image1610.png"/><Relationship Id="rId4" Type="http://schemas.openxmlformats.org/officeDocument/2006/relationships/image" Target="../media/image16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0.png"/><Relationship Id="rId7" Type="http://schemas.openxmlformats.org/officeDocument/2006/relationships/image" Target="../media/image148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0.png"/><Relationship Id="rId5" Type="http://schemas.openxmlformats.org/officeDocument/2006/relationships/image" Target="../media/image1640.png"/><Relationship Id="rId4" Type="http://schemas.openxmlformats.org/officeDocument/2006/relationships/image" Target="../media/image16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7" Type="http://schemas.openxmlformats.org/officeDocument/2006/relationships/image" Target="../media/image148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0.png"/><Relationship Id="rId5" Type="http://schemas.openxmlformats.org/officeDocument/2006/relationships/image" Target="../media/image1670.png"/><Relationship Id="rId4" Type="http://schemas.openxmlformats.org/officeDocument/2006/relationships/image" Target="../media/image16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0.png"/><Relationship Id="rId5" Type="http://schemas.openxmlformats.org/officeDocument/2006/relationships/image" Target="../media/image1470.png"/><Relationship Id="rId4" Type="http://schemas.openxmlformats.org/officeDocument/2006/relationships/image" Target="../media/image1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470.png"/><Relationship Id="rId7" Type="http://schemas.openxmlformats.org/officeDocument/2006/relationships/image" Target="../media/image18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1.png"/><Relationship Id="rId11" Type="http://schemas.openxmlformats.org/officeDocument/2006/relationships/image" Target="../media/image193.png"/><Relationship Id="rId5" Type="http://schemas.openxmlformats.org/officeDocument/2006/relationships/image" Target="../media/image1861.png"/><Relationship Id="rId10" Type="http://schemas.openxmlformats.org/officeDocument/2006/relationships/image" Target="../media/image192.png"/><Relationship Id="rId4" Type="http://schemas.openxmlformats.org/officeDocument/2006/relationships/image" Target="../media/image1480.png"/><Relationship Id="rId9" Type="http://schemas.openxmlformats.org/officeDocument/2006/relationships/image" Target="../media/image19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470.png"/><Relationship Id="rId7" Type="http://schemas.openxmlformats.org/officeDocument/2006/relationships/image" Target="../media/image18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1.png"/><Relationship Id="rId5" Type="http://schemas.openxmlformats.org/officeDocument/2006/relationships/image" Target="../media/image1861.png"/><Relationship Id="rId4" Type="http://schemas.openxmlformats.org/officeDocument/2006/relationships/image" Target="../media/image194.png"/><Relationship Id="rId9" Type="http://schemas.openxmlformats.org/officeDocument/2006/relationships/image" Target="../media/image19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470.png"/><Relationship Id="rId7" Type="http://schemas.openxmlformats.org/officeDocument/2006/relationships/image" Target="../media/image1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1.png"/><Relationship Id="rId11" Type="http://schemas.openxmlformats.org/officeDocument/2006/relationships/image" Target="../media/image198.png"/><Relationship Id="rId5" Type="http://schemas.openxmlformats.org/officeDocument/2006/relationships/image" Target="../media/image1861.png"/><Relationship Id="rId10" Type="http://schemas.openxmlformats.org/officeDocument/2006/relationships/image" Target="../media/image197.png"/><Relationship Id="rId4" Type="http://schemas.openxmlformats.org/officeDocument/2006/relationships/image" Target="../media/image194.png"/><Relationship Id="rId9" Type="http://schemas.openxmlformats.org/officeDocument/2006/relationships/image" Target="../media/image19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0.png"/><Relationship Id="rId13" Type="http://schemas.openxmlformats.org/officeDocument/2006/relationships/image" Target="../media/image204.jpeg"/><Relationship Id="rId18" Type="http://schemas.openxmlformats.org/officeDocument/2006/relationships/image" Target="../media/image209.png"/><Relationship Id="rId3" Type="http://schemas.openxmlformats.org/officeDocument/2006/relationships/image" Target="../media/image1830.png"/><Relationship Id="rId21" Type="http://schemas.openxmlformats.org/officeDocument/2006/relationships/image" Target="../media/image213.png"/><Relationship Id="rId7" Type="http://schemas.openxmlformats.org/officeDocument/2006/relationships/image" Target="../media/image1850.png"/><Relationship Id="rId12" Type="http://schemas.openxmlformats.org/officeDocument/2006/relationships/image" Target="../media/image1910.png"/><Relationship Id="rId17" Type="http://schemas.openxmlformats.org/officeDocument/2006/relationships/image" Target="../media/image208.png"/><Relationship Id="rId25" Type="http://schemas.openxmlformats.org/officeDocument/2006/relationships/image" Target="../media/image217.png"/><Relationship Id="rId2" Type="http://schemas.openxmlformats.org/officeDocument/2006/relationships/image" Target="../media/image1820.png"/><Relationship Id="rId16" Type="http://schemas.openxmlformats.org/officeDocument/2006/relationships/image" Target="../media/image207.png"/><Relationship Id="rId20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1890.png"/><Relationship Id="rId24" Type="http://schemas.openxmlformats.org/officeDocument/2006/relationships/image" Target="../media/image216.png"/><Relationship Id="rId5" Type="http://schemas.microsoft.com/office/2007/relationships/hdphoto" Target="../media/hdphoto13.wdp"/><Relationship Id="rId15" Type="http://schemas.openxmlformats.org/officeDocument/2006/relationships/image" Target="../media/image206.png"/><Relationship Id="rId23" Type="http://schemas.openxmlformats.org/officeDocument/2006/relationships/image" Target="../media/image215.png"/><Relationship Id="rId10" Type="http://schemas.openxmlformats.org/officeDocument/2006/relationships/image" Target="../media/image1880.png"/><Relationship Id="rId19" Type="http://schemas.openxmlformats.org/officeDocument/2006/relationships/image" Target="../media/image211.png"/><Relationship Id="rId4" Type="http://schemas.openxmlformats.org/officeDocument/2006/relationships/image" Target="../media/image143.png"/><Relationship Id="rId9" Type="http://schemas.openxmlformats.org/officeDocument/2006/relationships/image" Target="../media/image1870.png"/><Relationship Id="rId14" Type="http://schemas.openxmlformats.org/officeDocument/2006/relationships/image" Target="../media/image205.png"/><Relationship Id="rId22" Type="http://schemas.openxmlformats.org/officeDocument/2006/relationships/image" Target="../media/image2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image" Target="../media/image14.png"/><Relationship Id="rId21" Type="http://schemas.openxmlformats.org/officeDocument/2006/relationships/image" Target="../media/image28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microsoft.com/office/2007/relationships/hdphoto" Target="../media/hdphoto10.wdp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24" Type="http://schemas.openxmlformats.org/officeDocument/2006/relationships/image" Target="../media/image30.png"/><Relationship Id="rId5" Type="http://schemas.openxmlformats.org/officeDocument/2006/relationships/image" Target="../media/image15.png"/><Relationship Id="rId15" Type="http://schemas.microsoft.com/office/2007/relationships/hdphoto" Target="../media/hdphoto6.wdp"/><Relationship Id="rId23" Type="http://schemas.openxmlformats.org/officeDocument/2006/relationships/image" Target="../media/image29.png"/><Relationship Id="rId10" Type="http://schemas.openxmlformats.org/officeDocument/2006/relationships/image" Target="../media/image21.jpeg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24.png"/><Relationship Id="rId22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90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12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0.png"/><Relationship Id="rId1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Lecture 8 – Group theory, </a:t>
            </a:r>
            <a:br>
              <a:rPr lang="nb-NO" dirty="0" smtClean="0"/>
            </a:br>
            <a:r>
              <a:rPr lang="nb-NO" dirty="0" smtClean="0"/>
              <a:t>Diffie-Hellman key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13.10.2020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 </a:t>
            </a:r>
            <a:r>
              <a:rPr lang="en-US" dirty="0"/>
              <a:t>+ authenticated encryption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729433" y="3238351"/>
            <a:ext cx="3341920" cy="25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97" y="4704036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380825" y="3704782"/>
                <a:ext cx="34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825" y="3704782"/>
                <a:ext cx="346518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5263" r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39281" y="1471981"/>
                <a:ext cx="34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81" y="1471981"/>
                <a:ext cx="346518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5441231" y="2849502"/>
            <a:ext cx="2814238" cy="1135468"/>
            <a:chOff x="5441231" y="2849502"/>
            <a:chExt cx="2814238" cy="1135468"/>
          </a:xfrm>
        </p:grpSpPr>
        <p:grpSp>
          <p:nvGrpSpPr>
            <p:cNvPr id="19" name="Group 18"/>
            <p:cNvGrpSpPr/>
            <p:nvPr/>
          </p:nvGrpSpPr>
          <p:grpSpPr>
            <a:xfrm rot="1889233">
              <a:off x="5441231" y="2849502"/>
              <a:ext cx="2808018" cy="592931"/>
              <a:chOff x="3607870" y="2935079"/>
              <a:chExt cx="4901891" cy="592931"/>
            </a:xfrm>
          </p:grpSpPr>
          <p:sp>
            <p:nvSpPr>
              <p:cNvPr id="24" name="Can 23"/>
              <p:cNvSpPr/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bg1"/>
                    </a:solidFill>
                  </a:rPr>
                  <a:t>AES-GCM</a:t>
                </a:r>
                <a:endPara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 rot="19710767">
                <a:off x="3607870" y="3160731"/>
                <a:ext cx="424969" cy="14844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0" name="Straight Arrow Connector 19"/>
            <p:cNvCxnSpPr/>
            <p:nvPr/>
          </p:nvCxnSpPr>
          <p:spPr bwMode="auto">
            <a:xfrm>
              <a:off x="8048716" y="3862174"/>
              <a:ext cx="206753" cy="1227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888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067124" y="3100661"/>
            <a:ext cx="4446589" cy="27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limView Group Lock Box | 1505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16" y="4122430"/>
            <a:ext cx="1515110" cy="15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4621849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9512650" y="4482380"/>
            <a:ext cx="226141" cy="2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39" y="1370861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95" y="3231550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r="26189"/>
          <a:stretch/>
        </p:blipFill>
        <p:spPr>
          <a:xfrm>
            <a:off x="9213064" y="4249397"/>
            <a:ext cx="237693" cy="4417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38" y="1225477"/>
            <a:ext cx="1119287" cy="11192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18" y="4603549"/>
            <a:ext cx="1119287" cy="1119287"/>
          </a:xfrm>
          <a:prstGeom prst="rect">
            <a:avLst/>
          </a:prstGeom>
        </p:spPr>
      </p:pic>
      <p:pic>
        <p:nvPicPr>
          <p:cNvPr id="55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79" y="2569837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05" y="2795077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52" y="3035355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172" y="3364621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42" y="3543998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22" y="3911141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31" y="3024394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36" y="3417133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01" y="3049990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19" y="3874967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07" y="4292919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06" y="3368124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11" y="3375381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17" y="2950364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limView Group Lock Box | 1505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7" y="3207829"/>
            <a:ext cx="253730" cy="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71389" y="4157068"/>
            <a:ext cx="9310218" cy="1776412"/>
          </a:xfrm>
        </p:spPr>
        <p:txBody>
          <a:bodyPr/>
          <a:lstStyle/>
          <a:p>
            <a:pPr algn="ctr"/>
            <a:r>
              <a:rPr lang="en-US" dirty="0" smtClean="0"/>
              <a:t>Constructing asymmetric cryptography:  group theory + number theory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 descr="https://upload.wikimedia.org/wikipedia/commons/thumb/a/a6/Rubik%27s_cube.svg/1024px-Rubik%27s_cub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12" y="1762296"/>
            <a:ext cx="1658869" cy="17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stongeometry [licensed for non-commercial use only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68" y="1990458"/>
            <a:ext cx="2323657" cy="12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771592" y="1950527"/>
                <a:ext cx="6397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592" y="1950527"/>
                <a:ext cx="639791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234843" y="2588409"/>
                <a:ext cx="5367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843" y="2588409"/>
                <a:ext cx="536749" cy="400110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388456" y="2637467"/>
                <a:ext cx="5367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456" y="2637467"/>
                <a:ext cx="536749" cy="400110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V="1">
            <a:off x="8695113" y="2383890"/>
            <a:ext cx="142173" cy="1906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9230991" y="2398883"/>
            <a:ext cx="180392" cy="2389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844885" y="3148641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85" y="3148641"/>
                <a:ext cx="40908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 bwMode="auto">
          <a:xfrm flipH="1" flipV="1">
            <a:off x="8717169" y="2958053"/>
            <a:ext cx="211888" cy="2113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9253971" y="3013048"/>
            <a:ext cx="157412" cy="1684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12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84" y="4785191"/>
            <a:ext cx="1622797" cy="1999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kind of primitives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Symmetric crypto boils down to the security of a few </a:t>
            </a:r>
            <a:r>
              <a:rPr lang="en-US" i="1" dirty="0" smtClean="0"/>
              <a:t>primitives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lock ciphers, PRFs, hash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Good candidates: AES-256, SHA2-256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Why are these considered secure?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Answer: lots and lots of cryptanalysis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However, they are artificial and man-made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Want asymmetric crypto to be based on a few well-studied primitives too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Candidates now come from a different place: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i="1" dirty="0" smtClean="0"/>
              <a:t>hard mathematical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Good candidates: discrete logarithm problem, factoring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Much more algebraic structure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28" y="1634588"/>
            <a:ext cx="2268286" cy="1240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074" y="1590361"/>
            <a:ext cx="1732555" cy="1784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0838538">
                <a:off x="7646871" y="4887374"/>
                <a:ext cx="240435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38538">
                <a:off x="7646871" y="4887374"/>
                <a:ext cx="2404358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61186" y="4199588"/>
                <a:ext cx="3364543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Sup>
                        <m:sSubSup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×⋯×</m:t>
                      </m:r>
                      <m:sSubSup>
                        <m:sSubSup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186" y="4199588"/>
                <a:ext cx="3364543" cy="428322"/>
              </a:xfrm>
              <a:prstGeom prst="rect">
                <a:avLst/>
              </a:prstGeom>
              <a:blipFill rotWithShape="0">
                <a:blip r:embed="rId6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850035">
                <a:off x="7431528" y="5933719"/>
                <a:ext cx="19713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50035">
                <a:off x="7431528" y="5933719"/>
                <a:ext cx="197137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917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5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64792" y="1662347"/>
                <a:ext cx="31465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…, −2, −1, 0, 1, 2, 3, …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792" y="1662347"/>
                <a:ext cx="3146567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271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99071" y="1662347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integers)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71441" y="2166268"/>
                <a:ext cx="24340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nb-NO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the real numbers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441" y="2166268"/>
                <a:ext cx="2434064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500" t="-23529" r="-5500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71441" y="2767125"/>
                <a:ext cx="25947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0, 1, 2, …,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441" y="2767125"/>
                <a:ext cx="2594748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28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1441" y="3367982"/>
                <a:ext cx="2532616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0, 1, 2, …,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441" y="3367982"/>
                <a:ext cx="2532616" cy="335285"/>
              </a:xfrm>
              <a:prstGeom prst="rect">
                <a:avLst/>
              </a:prstGeom>
              <a:blipFill rotWithShape="0">
                <a:blip r:embed="rId5"/>
                <a:stretch>
                  <a:fillRect l="-336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44065" y="2162778"/>
                <a:ext cx="15270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nb-NO" sz="2000" b="1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2000" b="1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000" b="1" dirty="0" smtClean="0"/>
                  <a:t>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65" y="2162778"/>
                <a:ext cx="152708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55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675842" y="3279497"/>
                <a:ext cx="1774973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42" y="3279497"/>
                <a:ext cx="1774973" cy="423770"/>
              </a:xfrm>
              <a:prstGeom prst="rect">
                <a:avLst/>
              </a:prstGeom>
              <a:blipFill rotWithShape="0">
                <a:blip r:embed="rId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99071" y="21320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(reals)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99071" y="2736347"/>
                <a:ext cx="2096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(integers “mod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”)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71" y="2736347"/>
                <a:ext cx="209621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326" t="-10000" r="-116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99071" y="3305181"/>
                <a:ext cx="2085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(integers “mod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”)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71" y="3305181"/>
                <a:ext cx="208544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339" t="-8197" r="-14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809843" y="426315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Examples: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50476" y="4885848"/>
                <a:ext cx="37999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0, 1, 2, 3, 4, 5, 6, 7, 8, 9, 10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476" y="4885848"/>
                <a:ext cx="3799951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224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50476" y="5507293"/>
                <a:ext cx="34189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1, 2, 3, 4, 5, 6, 7, 8, 9, 10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476" y="5507293"/>
                <a:ext cx="3418949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496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–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761858" y="1529840"/>
                <a:ext cx="10422025" cy="2878874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</a:t>
                </a:r>
                <a:r>
                  <a:rPr lang="en-US" b="1" dirty="0" smtClean="0"/>
                  <a:t>group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dirty="0" smtClean="0"/>
                  <a:t> is a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together with a binary operation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satisfying the following axioms.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en-US" dirty="0" smtClean="0">
                    <a:latin typeface="Script MT Bold" panose="03040602040607080904" pitchFamily="66" charset="0"/>
                  </a:rPr>
                  <a:t>G1</a:t>
                </a:r>
                <a:r>
                  <a:rPr lang="en-US" dirty="0" smtClean="0"/>
                  <a:t>: </a:t>
                </a: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				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en-US" dirty="0" smtClean="0">
                    <a:latin typeface="Script MT Bold" panose="03040602040607080904" pitchFamily="66" charset="0"/>
                  </a:rPr>
                  <a:t>G2</a:t>
                </a:r>
                <a:r>
                  <a:rPr lang="en-US" dirty="0" smtClean="0"/>
                  <a:t>: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			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en-US" dirty="0" smtClean="0">
                    <a:latin typeface="Script MT Bold" panose="03040602040607080904" pitchFamily="66" charset="0"/>
                  </a:rPr>
                  <a:t>G3</a:t>
                </a:r>
                <a:r>
                  <a:rPr lang="en-US" dirty="0" smtClean="0"/>
                  <a:t>: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there exists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	(inverse)</a:t>
                </a:r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858" y="1529840"/>
                <a:ext cx="10422025" cy="287887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1255" y="5148698"/>
                <a:ext cx="9160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 group is </a:t>
                </a:r>
                <a:r>
                  <a:rPr lang="en-US" sz="2000" b="1" dirty="0"/>
                  <a:t>a</a:t>
                </a:r>
                <a:r>
                  <a:rPr lang="en-US" sz="2000" b="1" dirty="0" smtClean="0"/>
                  <a:t>belian/commutative</a:t>
                </a:r>
                <a:r>
                  <a:rPr lang="en-US" sz="2000" dirty="0" smtClean="0"/>
                  <a:t> if: 	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	for </a:t>
                </a:r>
                <a:r>
                  <a:rPr lang="en-US" sz="2000" dirty="0"/>
                  <a:t>all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55" y="5148698"/>
                <a:ext cx="9160329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665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4579" y="5888682"/>
                <a:ext cx="9160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smtClean="0"/>
                  <a:t>The </a:t>
                </a:r>
                <a:r>
                  <a:rPr lang="nb-NO" sz="2000" b="1" dirty="0" smtClean="0"/>
                  <a:t>order</a:t>
                </a:r>
                <a:r>
                  <a:rPr lang="nb-NO" sz="2000" dirty="0" smtClean="0"/>
                  <a:t> of a group is the number of elements in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b-NO" sz="2000" dirty="0" smtClean="0"/>
                  <a:t>, denoted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79" y="5888682"/>
                <a:ext cx="9160329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665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0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– examples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8129" y="2235722"/>
                <a:ext cx="732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29" y="2235722"/>
                <a:ext cx="732060" cy="307777"/>
              </a:xfrm>
              <a:prstGeom prst="rect">
                <a:avLst/>
              </a:prstGeom>
              <a:blipFill rotWithShape="0">
                <a:blip r:embed="rId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129" y="2678329"/>
                <a:ext cx="7493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29" y="2678329"/>
                <a:ext cx="749372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8171" y="3135997"/>
                <a:ext cx="12146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71" y="3135997"/>
                <a:ext cx="1214692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52385" y="2675802"/>
                <a:ext cx="6867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85" y="2675802"/>
                <a:ext cx="686791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40884" y="3585589"/>
                <a:ext cx="1173270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⋅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84" y="3585589"/>
                <a:ext cx="1173270" cy="353558"/>
              </a:xfrm>
              <a:prstGeom prst="rect">
                <a:avLst/>
              </a:prstGeom>
              <a:blipFill rotWithShape="0">
                <a:blip r:embed="rId6"/>
                <a:stretch>
                  <a:fillRect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84580" y="2230707"/>
                <a:ext cx="733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580" y="2230707"/>
                <a:ext cx="733342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37811" y="2230707"/>
                <a:ext cx="5703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11" y="2230707"/>
                <a:ext cx="570348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7811" y="2676736"/>
                <a:ext cx="5863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11" y="2676736"/>
                <a:ext cx="586378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37193" y="3139644"/>
                <a:ext cx="8978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93" y="3139644"/>
                <a:ext cx="897810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58947" y="1663966"/>
            <a:ext cx="209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8531" y="1663966"/>
            <a:ext cx="209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524630"/>
                  </p:ext>
                </p:extLst>
              </p:nvPr>
            </p:nvGraphicFramePr>
            <p:xfrm>
              <a:off x="9392626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524630"/>
                  </p:ext>
                </p:extLst>
              </p:nvPr>
            </p:nvGraphicFramePr>
            <p:xfrm>
              <a:off x="9392626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2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660782"/>
                  </p:ext>
                </p:extLst>
              </p:nvPr>
            </p:nvGraphicFramePr>
            <p:xfrm>
              <a:off x="758947" y="5120910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260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∘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660782"/>
                  </p:ext>
                </p:extLst>
              </p:nvPr>
            </p:nvGraphicFramePr>
            <p:xfrm>
              <a:off x="758947" y="5120910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3"/>
                          <a:stretch>
                            <a:fillRect t="-6000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69772"/>
                  </p:ext>
                </p:extLst>
              </p:nvPr>
            </p:nvGraphicFramePr>
            <p:xfrm>
              <a:off x="2641181" y="5171119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260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sub>
                                    <m:r>
                                      <a:rPr lang="nb-NO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69772"/>
                  </p:ext>
                </p:extLst>
              </p:nvPr>
            </p:nvGraphicFramePr>
            <p:xfrm>
              <a:off x="2641181" y="5171119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4"/>
                          <a:stretch>
                            <a:fillRect t="-4000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26889" y="4810523"/>
                <a:ext cx="9124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889" y="4810523"/>
                <a:ext cx="912429" cy="246221"/>
              </a:xfrm>
              <a:prstGeom prst="rect">
                <a:avLst/>
              </a:prstGeom>
              <a:blipFill rotWithShape="0">
                <a:blip r:embed="rId15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371307"/>
                  </p:ext>
                </p:extLst>
              </p:nvPr>
            </p:nvGraphicFramePr>
            <p:xfrm>
              <a:off x="4812382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260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∘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371307"/>
                  </p:ext>
                </p:extLst>
              </p:nvPr>
            </p:nvGraphicFramePr>
            <p:xfrm>
              <a:off x="4812382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6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667141"/>
                  </p:ext>
                </p:extLst>
              </p:nvPr>
            </p:nvGraphicFramePr>
            <p:xfrm>
              <a:off x="7100772" y="486976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2759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667141"/>
                  </p:ext>
                </p:extLst>
              </p:nvPr>
            </p:nvGraphicFramePr>
            <p:xfrm>
              <a:off x="7100772" y="486976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7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72880" y="4486182"/>
                <a:ext cx="9124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880" y="4486182"/>
                <a:ext cx="912429" cy="246221"/>
              </a:xfrm>
              <a:prstGeom prst="rect">
                <a:avLst/>
              </a:prstGeom>
              <a:blipFill rotWithShape="0">
                <a:blip r:embed="rId18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97220" y="4767764"/>
                <a:ext cx="6784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∘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220" y="4767764"/>
                <a:ext cx="678455" cy="246221"/>
              </a:xfrm>
              <a:prstGeom prst="rect">
                <a:avLst/>
              </a:prstGeom>
              <a:blipFill rotWithShape="0">
                <a:blip r:embed="rId1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64654" y="4482733"/>
                <a:ext cx="6784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∘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54" y="4482733"/>
                <a:ext cx="678455" cy="246221"/>
              </a:xfrm>
              <a:prstGeom prst="rect">
                <a:avLst/>
              </a:prstGeom>
              <a:blipFill rotWithShape="0">
                <a:blip r:embed="rId20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093014" y="4482732"/>
                <a:ext cx="6928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⋆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014" y="4482732"/>
                <a:ext cx="692882" cy="246221"/>
              </a:xfrm>
              <a:prstGeom prst="rect">
                <a:avLst/>
              </a:prstGeom>
              <a:blipFill rotWithShape="0">
                <a:blip r:embed="rId21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647784" y="2275639"/>
                <a:ext cx="20345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−3≠1−(2−3)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784" y="2275639"/>
                <a:ext cx="2034596" cy="215444"/>
              </a:xfrm>
              <a:prstGeom prst="rect">
                <a:avLst/>
              </a:prstGeom>
              <a:blipFill rotWithShape="0">
                <a:blip r:embed="rId22"/>
                <a:stretch>
                  <a:fillRect r="-240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92054" y="2275639"/>
                <a:ext cx="6263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054" y="2275639"/>
                <a:ext cx="626390" cy="215444"/>
              </a:xfrm>
              <a:prstGeom prst="rect">
                <a:avLst/>
              </a:prstGeom>
              <a:blipFill rotWithShape="0">
                <a:blip r:embed="rId23"/>
                <a:stretch>
                  <a:fillRect l="-5825" r="-485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92053" y="2741408"/>
                <a:ext cx="790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0⋅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b-NO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053" y="2741408"/>
                <a:ext cx="790922" cy="215444"/>
              </a:xfrm>
              <a:prstGeom prst="rect">
                <a:avLst/>
              </a:prstGeom>
              <a:blipFill rotWithShape="0">
                <a:blip r:embed="rId24"/>
                <a:stretch>
                  <a:fillRect l="-3846" r="-3846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93747" y="3190744"/>
                <a:ext cx="13213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b-NO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</m:e>
                      </m:d>
                      <m:r>
                        <a:rPr lang="nb-NO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747" y="3190744"/>
                <a:ext cx="1321324" cy="215444"/>
              </a:xfrm>
              <a:prstGeom prst="rect">
                <a:avLst/>
              </a:prstGeom>
              <a:blipFill rotWithShape="0">
                <a:blip r:embed="rId25"/>
                <a:stretch>
                  <a:fillRect l="-2304" r="-184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837193" y="3574863"/>
                <a:ext cx="1131592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⋅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93" y="3574863"/>
                <a:ext cx="1131592" cy="353558"/>
              </a:xfrm>
              <a:prstGeom prst="rect">
                <a:avLst/>
              </a:prstGeom>
              <a:blipFill rotWithShape="0">
                <a:blip r:embed="rId26"/>
                <a:stretch>
                  <a:fillRect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 bwMode="auto">
              <a:xfrm>
                <a:off x="7891073" y="353948"/>
                <a:ext cx="4034656" cy="117918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/>
                  <a:t>Definition: </a:t>
                </a:r>
                <a:r>
                  <a:rPr lang="en-US" sz="1200" dirty="0" smtClean="0"/>
                  <a:t>A </a:t>
                </a:r>
                <a:r>
                  <a:rPr lang="en-US" sz="1200" b="1" dirty="0" smtClean="0"/>
                  <a:t>group</a:t>
                </a:r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sz="1200" dirty="0" smtClean="0"/>
                  <a:t> </a:t>
                </a:r>
                <a:r>
                  <a:rPr lang="nb-NO" sz="1200" dirty="0" smtClean="0"/>
                  <a:t>…</a:t>
                </a:r>
                <a:endParaRPr lang="en-US" sz="120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G1</a:t>
                </a:r>
                <a:r>
                  <a:rPr lang="en-US" sz="1200" dirty="0" smtClean="0"/>
                  <a:t>: 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200" dirty="0" smtClean="0"/>
                  <a:t> 	 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G2</a:t>
                </a:r>
                <a:r>
                  <a:rPr lang="en-US" sz="1200" dirty="0" smtClean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/>
                  <a:t>	 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G3</a:t>
                </a:r>
                <a:r>
                  <a:rPr lang="en-US" sz="1200" dirty="0" smtClean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 smtClean="0"/>
                  <a:t>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 smtClean="0"/>
                  <a:t>   (inverse)</a:t>
                </a:r>
                <a:endParaRPr lang="en-US" sz="1200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1073" y="353948"/>
                <a:ext cx="4034656" cy="1179185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65741" y="2264418"/>
                <a:ext cx="4772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41" y="2264418"/>
                <a:ext cx="477247" cy="215444"/>
              </a:xfrm>
              <a:prstGeom prst="rect">
                <a:avLst/>
              </a:prstGeom>
              <a:blipFill rotWithShape="0">
                <a:blip r:embed="rId28"/>
                <a:stretch>
                  <a:fillRect l="-3797" r="-632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53958" y="2264418"/>
                <a:ext cx="9359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"3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"=−3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58" y="2264418"/>
                <a:ext cx="935962" cy="215444"/>
              </a:xfrm>
              <a:prstGeom prst="rect">
                <a:avLst/>
              </a:prstGeom>
              <a:blipFill rotWithShape="0">
                <a:blip r:embed="rId29"/>
                <a:stretch>
                  <a:fillRect l="-3922" r="-392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65741" y="2768135"/>
                <a:ext cx="4772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41" y="2768135"/>
                <a:ext cx="477247" cy="215444"/>
              </a:xfrm>
              <a:prstGeom prst="rect">
                <a:avLst/>
              </a:prstGeom>
              <a:blipFill rotWithShape="0">
                <a:blip r:embed="rId28"/>
                <a:stretch>
                  <a:fillRect l="-3797" r="-632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09750" y="2765068"/>
                <a:ext cx="1440844" cy="223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d>
                            <m:d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−1"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=−9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750" y="2765068"/>
                <a:ext cx="1440844" cy="223459"/>
              </a:xfrm>
              <a:prstGeom prst="rect">
                <a:avLst/>
              </a:prstGeom>
              <a:blipFill rotWithShape="0">
                <a:blip r:embed="rId30"/>
                <a:stretch>
                  <a:fillRect l="-2542" t="-2778" r="-2119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47872" y="2722902"/>
                <a:ext cx="4772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72" y="2722902"/>
                <a:ext cx="477247" cy="215444"/>
              </a:xfrm>
              <a:prstGeom prst="rect">
                <a:avLst/>
              </a:prstGeom>
              <a:blipFill rotWithShape="0">
                <a:blip r:embed="rId31"/>
                <a:stretch>
                  <a:fillRect l="-5128" r="-769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99343" y="2734393"/>
                <a:ext cx="11843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43" y="2734393"/>
                <a:ext cx="1184363" cy="215444"/>
              </a:xfrm>
              <a:prstGeom prst="rect">
                <a:avLst/>
              </a:prstGeom>
              <a:blipFill rotWithShape="0">
                <a:blip r:embed="rId32"/>
                <a:stretch>
                  <a:fillRect r="-205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63600" y="3167224"/>
                <a:ext cx="4772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00" y="3167224"/>
                <a:ext cx="477247" cy="215444"/>
              </a:xfrm>
              <a:prstGeom prst="rect">
                <a:avLst/>
              </a:prstGeom>
              <a:blipFill rotWithShape="0">
                <a:blip r:embed="rId28"/>
                <a:stretch>
                  <a:fillRect l="-3846" r="-769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53958" y="3167224"/>
                <a:ext cx="22297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"3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"=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400" b="0" i="0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≡0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58" y="3167224"/>
                <a:ext cx="2229713" cy="215444"/>
              </a:xfrm>
              <a:prstGeom prst="rect">
                <a:avLst/>
              </a:prstGeom>
              <a:blipFill rotWithShape="0">
                <a:blip r:embed="rId33"/>
                <a:stretch>
                  <a:fillRect l="-1366" r="-27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86495" y="3592099"/>
                <a:ext cx="4772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495" y="3592099"/>
                <a:ext cx="477247" cy="215444"/>
              </a:xfrm>
              <a:prstGeom prst="rect">
                <a:avLst/>
              </a:prstGeom>
              <a:blipFill rotWithShape="0">
                <a:blip r:embed="rId31"/>
                <a:stretch>
                  <a:fillRect l="-5128" r="-769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41824" y="3956082"/>
                <a:ext cx="21422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"3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"=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400" b="0" i="0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3⋅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≡1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24" y="3956082"/>
                <a:ext cx="2142253" cy="215444"/>
              </a:xfrm>
              <a:prstGeom prst="rect">
                <a:avLst/>
              </a:prstGeom>
              <a:blipFill rotWithShape="0">
                <a:blip r:embed="rId34"/>
                <a:stretch>
                  <a:fillRect l="-1425" r="-1140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7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5" grpId="0"/>
      <p:bldP spid="17" grpId="0"/>
      <p:bldP spid="18" grpId="0"/>
      <p:bldP spid="19" grpId="0"/>
      <p:bldP spid="20" grpId="0"/>
      <p:bldP spid="22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4" grpId="0"/>
      <p:bldP spid="45" grpId="0"/>
      <p:bldP spid="46" grpId="0"/>
      <p:bldP spid="47" grpId="0"/>
      <p:bldP spid="50" grpId="0"/>
      <p:bldP spid="51" grpId="0"/>
      <p:bldP spid="54" grpId="0"/>
      <p:bldP spid="55" grpId="0"/>
      <p:bldP spid="40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75335" y="4046194"/>
                <a:ext cx="27144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335" y="4046194"/>
                <a:ext cx="2714461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arithmetic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4752" y="1418204"/>
                <a:ext cx="1271043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limUpp>
                        <m:limUp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52" y="1418204"/>
                <a:ext cx="1271043" cy="491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675" y="2205085"/>
                <a:ext cx="2590154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limUpp>
                        <m:limUp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5" y="2205085"/>
                <a:ext cx="2590154" cy="491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5400000">
            <a:off x="2386383" y="1650544"/>
            <a:ext cx="135509" cy="1409690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13936" y="1955140"/>
                <a:ext cx="377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36" y="1955140"/>
                <a:ext cx="37793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0891" y="2991966"/>
                <a:ext cx="3268888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limUpp>
                        <m:limUp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91" y="2991966"/>
                <a:ext cx="3268888" cy="491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97798" y="4018988"/>
                <a:ext cx="8203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798" y="4018988"/>
                <a:ext cx="820382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5400000">
            <a:off x="3416197" y="3596374"/>
            <a:ext cx="135509" cy="926326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29296" y="3660718"/>
                <a:ext cx="2483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96" y="3660718"/>
                <a:ext cx="248349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 rot="5400000">
            <a:off x="4603103" y="3591744"/>
            <a:ext cx="135509" cy="926326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96439" y="3661220"/>
                <a:ext cx="397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439" y="3661220"/>
                <a:ext cx="39758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 rot="16200000">
            <a:off x="3958715" y="3418556"/>
            <a:ext cx="174766" cy="2175849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67800" y="4588920"/>
                <a:ext cx="8286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800" y="4588920"/>
                <a:ext cx="82863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07575" y="4046849"/>
                <a:ext cx="11301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5" y="4046849"/>
                <a:ext cx="1130118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54752" y="4046194"/>
            <a:ext cx="95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55420" y="1590353"/>
                <a:ext cx="8203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420" y="1590353"/>
                <a:ext cx="820382" cy="400110"/>
              </a:xfrm>
              <a:prstGeom prst="rect">
                <a:avLst/>
              </a:prstGeom>
              <a:blipFill rotWithShape="0">
                <a:blip r:embed="rId12"/>
                <a:stretch>
                  <a:fillRect r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88095" y="1583726"/>
                <a:ext cx="4164253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"3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"=3+3+3+⋯+3=15⋅3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095" y="1583726"/>
                <a:ext cx="4164253" cy="40363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>
          <a:xfrm rot="5400000">
            <a:off x="9283488" y="562107"/>
            <a:ext cx="135509" cy="194295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24172" y="1078627"/>
                <a:ext cx="377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172" y="1078627"/>
                <a:ext cx="377939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57750" y="5279372"/>
            <a:ext cx="95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0796" y="5279372"/>
                <a:ext cx="28653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96" y="5279372"/>
                <a:ext cx="2865396" cy="400110"/>
              </a:xfrm>
              <a:prstGeom prst="rect">
                <a:avLst/>
              </a:prstGeom>
              <a:blipFill>
                <a:blip r:embed="rId1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4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34835" y="1348995"/>
                <a:ext cx="8823012" cy="1829444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</a:t>
                </a:r>
                <a:r>
                  <a:rPr lang="en-US" b="1" dirty="0" smtClean="0"/>
                  <a:t>group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nb-NO" dirty="0" smtClean="0"/>
                  <a:t>is </a:t>
                </a:r>
                <a:r>
                  <a:rPr lang="nb-NO" b="1" dirty="0" err="1" smtClean="0"/>
                  <a:t>cyclic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exists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b="0" dirty="0" smtClean="0"/>
                  <a:t>Element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is called a </a:t>
                </a:r>
                <a:r>
                  <a:rPr lang="en-US" b="1" dirty="0" smtClean="0"/>
                  <a:t>generator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we 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835" y="1348995"/>
                <a:ext cx="8823012" cy="182944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16652" y="1995364"/>
                <a:ext cx="3446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…,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52" y="1995364"/>
                <a:ext cx="3446906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43156" y="3940570"/>
                <a:ext cx="15799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156" y="3940570"/>
                <a:ext cx="157992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43156" y="4369994"/>
                <a:ext cx="18512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156" y="4369994"/>
                <a:ext cx="185127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907871" y="3459477"/>
            <a:ext cx="237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11012" y="3459477"/>
            <a:ext cx="304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 cyclic groups: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50828" y="3940570"/>
                <a:ext cx="9340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 +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28" y="3940570"/>
                <a:ext cx="934038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716313" y="3940570"/>
                <a:ext cx="8714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13" y="3940570"/>
                <a:ext cx="87145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220226"/>
                  </p:ext>
                </p:extLst>
              </p:nvPr>
            </p:nvGraphicFramePr>
            <p:xfrm>
              <a:off x="8028880" y="4910122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220226"/>
                  </p:ext>
                </p:extLst>
              </p:nvPr>
            </p:nvGraphicFramePr>
            <p:xfrm>
              <a:off x="8028880" y="4910122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8"/>
                          <a:stretch>
                            <a:fillRect t="-4000" r="-398387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716313" y="4570049"/>
                <a:ext cx="6928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⋆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13" y="4570049"/>
                <a:ext cx="692882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43156" y="4799418"/>
                <a:ext cx="2040618" cy="445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 smtClean="0"/>
                  <a:t>	</a:t>
                </a:r>
                <a:endParaRPr lang="en-US" sz="20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156" y="4799418"/>
                <a:ext cx="2040618" cy="445891"/>
              </a:xfrm>
              <a:prstGeom prst="rect">
                <a:avLst/>
              </a:prstGeom>
              <a:blipFill rotWithShape="0">
                <a:blip r:embed="rId10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43156" y="5359550"/>
                <a:ext cx="1932553" cy="700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  <m:sup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000" dirty="0" smtClean="0"/>
                  <a:t>	</a:t>
                </a:r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156" y="5359550"/>
                <a:ext cx="1932553" cy="70076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494144" y="5373400"/>
                <a:ext cx="463237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1, 3, 2, 6, 4, 5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144" y="5373400"/>
                <a:ext cx="4632370" cy="3724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94144" y="5738958"/>
                <a:ext cx="4738254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1, 5, 4, 6, 2, 3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144" y="5738958"/>
                <a:ext cx="4738254" cy="3724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1" y="5709934"/>
                <a:ext cx="8458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5709934"/>
                <a:ext cx="845873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819340" y="6135531"/>
                <a:ext cx="8458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40" y="6135531"/>
                <a:ext cx="845873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494143" y="6163231"/>
                <a:ext cx="5278257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1, 2, 4, 1, 2, 4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4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143" y="6163231"/>
                <a:ext cx="5278257" cy="3724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7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3" grpId="0"/>
      <p:bldP spid="35" grpId="0"/>
      <p:bldP spid="36" grpId="0"/>
      <p:bldP spid="17" grpId="0"/>
      <p:bldP spid="18" grpId="0"/>
      <p:bldP spid="19" grpId="0"/>
      <p:bldP spid="3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34834" y="1348995"/>
                <a:ext cx="7389283" cy="118638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A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subgroup, </a:t>
                </a:r>
                <a:r>
                  <a:rPr lang="en-US" dirty="0" smtClean="0"/>
                  <a:t>written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nb-NO" b="0" dirty="0" smtClean="0"/>
                  <a:t>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834" y="1348995"/>
                <a:ext cx="7389283" cy="118638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392" y="2894466"/>
                <a:ext cx="3642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Fact: </a:t>
                </a:r>
                <a:r>
                  <a:rPr lang="en-US" sz="2000" dirty="0" smtClean="0"/>
                  <a:t>a subgroup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is a group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894466"/>
                <a:ext cx="3642186" cy="400110"/>
              </a:xfrm>
              <a:prstGeom prst="rect">
                <a:avLst/>
              </a:prstGeom>
              <a:blipFill>
                <a:blip r:embed="rId3"/>
                <a:stretch>
                  <a:fillRect l="-167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3392" y="3653660"/>
            <a:ext cx="1737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/>
              <a:t>Examples</a:t>
            </a:r>
            <a:r>
              <a:rPr lang="nb-NO" sz="2000" b="1" dirty="0" smtClean="0"/>
              <a:t>:</a:t>
            </a: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9669" y="4284266"/>
                <a:ext cx="2902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 (for all groups)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9" y="4284266"/>
                <a:ext cx="2902291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9668" y="4843405"/>
                <a:ext cx="46218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 (for all groups)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8" y="4843405"/>
                <a:ext cx="4621877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9667" y="5429627"/>
                <a:ext cx="40815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…,−2, 0, 2, 4, 6,…</m:t>
                          </m:r>
                        </m:e>
                      </m:d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7" y="5429627"/>
                <a:ext cx="4081551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09667" y="5921714"/>
                <a:ext cx="39402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…,−3, 0, 3, 6, 9,…</m:t>
                          </m:r>
                        </m:e>
                      </m:d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7" y="5921714"/>
                <a:ext cx="394023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97234" y="4787758"/>
                <a:ext cx="2902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1,−1</m:t>
                          </m:r>
                        </m:e>
                      </m:d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4" y="4787758"/>
                <a:ext cx="2902291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97235" y="4225968"/>
                <a:ext cx="2902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5" y="4225968"/>
                <a:ext cx="2902291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97234" y="5371329"/>
                <a:ext cx="3597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4" y="5371329"/>
                <a:ext cx="3597304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96297" y="5066494"/>
                <a:ext cx="25520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0, 5, 10,…,35</m:t>
                        </m:r>
                      </m:e>
                    </m:d>
                  </m:oMath>
                </a14:m>
                <a:r>
                  <a:rPr lang="en-US" sz="2000" dirty="0" smtClean="0"/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297" y="5066494"/>
                <a:ext cx="2552007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H="1">
            <a:off x="5902038" y="3818063"/>
            <a:ext cx="407323" cy="4488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453150" y="3479509"/>
            <a:ext cx="235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positive real numbers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089736" y="1166380"/>
            <a:ext cx="1808251" cy="2482406"/>
            <a:chOff x="9089736" y="1166380"/>
            <a:chExt cx="1808251" cy="2482406"/>
          </a:xfrm>
        </p:grpSpPr>
        <p:sp>
          <p:nvSpPr>
            <p:cNvPr id="20" name="Oval 19"/>
            <p:cNvSpPr/>
            <p:nvPr/>
          </p:nvSpPr>
          <p:spPr bwMode="auto">
            <a:xfrm>
              <a:off x="9089736" y="1166380"/>
              <a:ext cx="1808251" cy="248240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9378472" y="1991393"/>
              <a:ext cx="1237750" cy="1655599"/>
            </a:xfrm>
            <a:prstGeom prst="ellipse">
              <a:avLst/>
            </a:prstGeom>
            <a:solidFill>
              <a:srgbClr val="FFF3C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783429" y="1253631"/>
                  <a:ext cx="3386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3429" y="1253631"/>
                  <a:ext cx="338670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455" r="-1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786446" y="1981119"/>
                  <a:ext cx="3386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6446" y="1981119"/>
                  <a:ext cx="338670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571" r="-23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9817268" y="3236330"/>
                  <a:ext cx="3386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7268" y="3236330"/>
                  <a:ext cx="338670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106865" y="3047556"/>
                  <a:ext cx="3386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6865" y="3047556"/>
                  <a:ext cx="338670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478598" y="2404544"/>
                  <a:ext cx="3386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8598" y="2404544"/>
                  <a:ext cx="338670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4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573334" y="2841102"/>
                  <a:ext cx="3386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3334" y="2841102"/>
                  <a:ext cx="338670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929385" y="2538210"/>
                  <a:ext cx="6694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9385" y="2538210"/>
                  <a:ext cx="669456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169531" y="5450010"/>
                <a:ext cx="25520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0, 10, 20, 30</m:t>
                        </m:r>
                      </m:e>
                    </m:d>
                  </m:oMath>
                </a14:m>
                <a:r>
                  <a:rPr lang="en-US" sz="2000" dirty="0" smtClean="0"/>
                  <a:t> 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531" y="5450010"/>
                <a:ext cx="2552007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194538" y="5850120"/>
                <a:ext cx="25520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0, 20</m:t>
                        </m:r>
                      </m:e>
                    </m:d>
                  </m:oMath>
                </a14:m>
                <a:r>
                  <a:rPr lang="en-US" sz="2000" dirty="0" smtClean="0"/>
                  <a:t> 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538" y="5850120"/>
                <a:ext cx="2552007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3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9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412" y="4616970"/>
            <a:ext cx="10030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integrity: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</a:t>
            </a:r>
            <a:r>
              <a:rPr lang="en-US" sz="2400" b="1" dirty="0" smtClean="0">
                <a:solidFill>
                  <a:schemeClr val="tx2"/>
                </a:solidFill>
              </a:rPr>
              <a:t>authenticity</a:t>
            </a:r>
            <a:r>
              <a:rPr lang="nb-NO" sz="2400" b="1" dirty="0" smtClean="0">
                <a:solidFill>
                  <a:schemeClr val="tx2"/>
                </a:solidFill>
              </a:rPr>
              <a:t>: </a:t>
            </a:r>
            <a:r>
              <a:rPr lang="nb-NO" sz="24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400" b="1" dirty="0" smtClean="0">
                <a:solidFill>
                  <a:schemeClr val="tx2"/>
                </a:solidFill>
              </a:rPr>
              <a:t>              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271581" y="1189039"/>
            <a:ext cx="3635195" cy="1597392"/>
            <a:chOff x="7271581" y="1189039"/>
            <a:chExt cx="3635195" cy="1597392"/>
          </a:xfrm>
        </p:grpSpPr>
        <p:sp>
          <p:nvSpPr>
            <p:cNvPr id="2" name="TextBox 1"/>
            <p:cNvSpPr txBox="1"/>
            <p:nvPr/>
          </p:nvSpPr>
          <p:spPr>
            <a:xfrm>
              <a:off x="7271581" y="1189039"/>
              <a:ext cx="3635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>
                  <a:solidFill>
                    <a:schemeClr val="accent6"/>
                  </a:solidFill>
                </a:rPr>
                <a:t>H</a:t>
              </a:r>
              <a:r>
                <a:rPr lang="nb-NO" sz="2800" b="1" dirty="0" smtClean="0">
                  <a:solidFill>
                    <a:schemeClr val="accent6"/>
                  </a:solidFill>
                </a:rPr>
                <a:t>ow to build?</a:t>
              </a:r>
              <a:endParaRPr lang="en-US" sz="2800" b="1" dirty="0" smtClean="0">
                <a:solidFill>
                  <a:schemeClr val="accent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384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35919" y="3443691"/>
                <a:ext cx="440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919" y="3443691"/>
                <a:ext cx="440872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5047" y="3443691"/>
                <a:ext cx="440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047" y="3443691"/>
                <a:ext cx="440872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6533" y="3443691"/>
                <a:ext cx="440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33" y="3443691"/>
                <a:ext cx="440872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57147" y="3443691"/>
                <a:ext cx="440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147" y="3443691"/>
                <a:ext cx="440872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11191" y="3443691"/>
                <a:ext cx="440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191" y="3443691"/>
                <a:ext cx="440872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52784" y="3443691"/>
                <a:ext cx="440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784" y="3443691"/>
                <a:ext cx="44087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00851" y="3441324"/>
                <a:ext cx="440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851" y="3441324"/>
                <a:ext cx="44087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36649" y="4131084"/>
                <a:ext cx="1271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649" y="4131084"/>
                <a:ext cx="1271043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32785" y="4152253"/>
                <a:ext cx="2500604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⟹  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785" y="4152253"/>
                <a:ext cx="2500604" cy="410112"/>
              </a:xfrm>
              <a:prstGeom prst="rect">
                <a:avLst/>
              </a:prstGeom>
              <a:blipFill rotWithShape="0">
                <a:blip r:embed="rId10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08728" y="4152253"/>
                <a:ext cx="2500604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⟹   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nb-NO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728" y="4152253"/>
                <a:ext cx="2500604" cy="410112"/>
              </a:xfrm>
              <a:prstGeom prst="rect">
                <a:avLst/>
              </a:prstGeom>
              <a:blipFill rotWithShape="0">
                <a:blip r:embed="rId11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7789" y="2460100"/>
            <a:ext cx="36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Proof (finite cyclic groups):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9232" y="3025560"/>
                <a:ext cx="1909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2" y="3025560"/>
                <a:ext cx="1909471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83559" y="3443691"/>
                <a:ext cx="440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559" y="3443691"/>
                <a:ext cx="440872" cy="400110"/>
              </a:xfrm>
              <a:prstGeom prst="rect">
                <a:avLst/>
              </a:prstGeom>
              <a:blipFill rotWithShape="0">
                <a:blip r:embed="rId13"/>
                <a:stretch>
                  <a:fillRect r="-5555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155125" y="4152253"/>
            <a:ext cx="2500604" cy="41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contradiction!</a:t>
            </a:r>
          </a:p>
        </p:txBody>
      </p:sp>
      <p:sp>
        <p:nvSpPr>
          <p:cNvPr id="22" name="Left Brace 21"/>
          <p:cNvSpPr/>
          <p:nvPr/>
        </p:nvSpPr>
        <p:spPr>
          <a:xfrm rot="5400000">
            <a:off x="5185036" y="1679444"/>
            <a:ext cx="160141" cy="3312367"/>
          </a:xfrm>
          <a:prstGeom prst="leftBrace">
            <a:avLst>
              <a:gd name="adj1" fmla="val 148802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98243" y="2812555"/>
                <a:ext cx="440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243" y="2812555"/>
                <a:ext cx="440872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637805" y="1187114"/>
                <a:ext cx="8650156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 smtClean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05" y="1187114"/>
                <a:ext cx="8650156" cy="1128174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96940" y="3441324"/>
                <a:ext cx="732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940" y="3441324"/>
                <a:ext cx="732539" cy="400110"/>
              </a:xfrm>
              <a:prstGeom prst="rect">
                <a:avLst/>
              </a:prstGeom>
              <a:blipFill rotWithShape="0">
                <a:blip r:embed="rId1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98894" y="3441324"/>
                <a:ext cx="732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894" y="3441324"/>
                <a:ext cx="732539" cy="400110"/>
              </a:xfrm>
              <a:prstGeom prst="rect">
                <a:avLst/>
              </a:prstGeom>
              <a:blipFill rotWithShape="0">
                <a:blip r:embed="rId1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auto">
              <a:xfrm>
                <a:off x="637805" y="4666584"/>
                <a:ext cx="5719452" cy="56408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Corollary I: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05" y="4666584"/>
                <a:ext cx="5719452" cy="564087"/>
              </a:xfrm>
              <a:prstGeom prst="roundRect">
                <a:avLst/>
              </a:prstGeom>
              <a:blipFill>
                <a:blip r:embed="rId18"/>
                <a:stretch>
                  <a:fillRect l="-212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5524965"/>
                <a:ext cx="10878411" cy="89841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Corollary II (Lagrange's theorem):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then the order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divides the order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 (</a:t>
                </a:r>
                <a:r>
                  <a:rPr lang="en-US" dirty="0" err="1" smtClean="0"/>
                  <a:t>i.e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5524965"/>
                <a:ext cx="10878411" cy="898414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6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936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936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0" grpId="2"/>
      <p:bldP spid="11" grpId="0"/>
      <p:bldP spid="11" grpId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20" grpId="0"/>
      <p:bldP spid="21" grpId="0"/>
      <p:bldP spid="21" grpId="1"/>
      <p:bldP spid="22" grpId="0" animBg="1"/>
      <p:bldP spid="23" grpId="0"/>
      <p:bldP spid="24" grpId="1"/>
      <p:bldP spid="24" grpId="2"/>
      <p:bldP spid="26" grpId="0"/>
      <p:bldP spid="26" grpId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prime order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any prime-order group is cyclic</a:t>
                </a:r>
                <a:endParaRPr lang="en-US" dirty="0"/>
              </a:p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any non-trivial element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) in a prime-order group is a generator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Warning: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not </a:t>
                </a:r>
                <a:r>
                  <a:rPr lang="en-US" dirty="0" smtClean="0"/>
                  <a:t>a prime-order group!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being prime; what are the possible sub-groups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  <a:blipFill rotWithShape="0">
                <a:blip r:embed="rId2"/>
                <a:stretch>
                  <a:fillRect l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623392" y="1145915"/>
                <a:ext cx="9574707" cy="5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Corollary II (Lagrange's theorem):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then the order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divides the order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45915"/>
                <a:ext cx="9574707" cy="508000"/>
              </a:xfrm>
              <a:prstGeom prst="roundRect">
                <a:avLst/>
              </a:prstGeom>
              <a:blipFill rotWithShape="0">
                <a:blip r:embed="rId3"/>
                <a:stretch>
                  <a:fillRect l="-127" b="-2273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2883" y="4958066"/>
                <a:ext cx="3239733" cy="1479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{1}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  <m:t>1,−1}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         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nb-NO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20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d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mr>
                              </m:m>
                            </m:e>
                            <m:e>
                              <m:sSubSup>
                                <m:sSubSup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0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3" y="4958066"/>
                <a:ext cx="3239733" cy="14797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2883" y="4249389"/>
                <a:ext cx="2541282" cy="44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−1=2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3" y="4249389"/>
                <a:ext cx="2541282" cy="445891"/>
              </a:xfrm>
              <a:prstGeom prst="rect">
                <a:avLst/>
              </a:prstGeom>
              <a:blipFill rotWithShape="0">
                <a:blip r:embed="rId5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85375" y="4406918"/>
                <a:ext cx="6397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75" y="4406918"/>
                <a:ext cx="639791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86656" y="4404834"/>
                <a:ext cx="31477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1, 2, 3, 4, 5, 6, 7, 8, 9, 10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656" y="4404834"/>
                <a:ext cx="314778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85375" y="4948774"/>
                <a:ext cx="1635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11=2⋅5+1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75" y="4948774"/>
                <a:ext cx="163538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94730" y="4404184"/>
                <a:ext cx="13159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730" y="4404184"/>
                <a:ext cx="1315938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749528" y="4959384"/>
                <a:ext cx="2761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1,−1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={1,10}&lt;</m:t>
                      </m:r>
                      <m:sSubSup>
                        <m:sSubSup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528" y="4959384"/>
                <a:ext cx="2761140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194730" y="6149222"/>
                <a:ext cx="13592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730" y="6149222"/>
                <a:ext cx="1359218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08611" y="5586772"/>
                <a:ext cx="54453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={1, 3, 4, 5, 9}&lt;</m:t>
                      </m:r>
                      <m:sSubSup>
                        <m:sSubSup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611" y="5586772"/>
                <a:ext cx="5445337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51450" y="4404184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Example: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519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break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Groups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err="1" smtClean="0"/>
                  <a:t>Subgroups</a:t>
                </a:r>
                <a:r>
                  <a:rPr lang="nb-NO" dirty="0" smtClean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err="1" smtClean="0"/>
                  <a:t>Cyclic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groups</a:t>
                </a:r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Prime order </a:t>
                </a:r>
                <a:r>
                  <a:rPr lang="nb-NO" dirty="0" err="1" smtClean="0"/>
                  <a:t>groups</a:t>
                </a:r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! 		(order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		(prime-order subgroup)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7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10458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blipFill rotWithShape="0">
                <a:blip r:embed="rId10"/>
                <a:stretch>
                  <a:fillRect l="-3237" t="-19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blipFill rotWithShape="0">
                <a:blip r:embed="rId11"/>
                <a:stretch>
                  <a:fillRect l="-3346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00669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69" y="1163207"/>
                <a:ext cx="110665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6807320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383780" y="943271"/>
            <a:ext cx="9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54015" y="4083141"/>
                <a:ext cx="18211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Claim: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015" y="4083141"/>
                <a:ext cx="1821180" cy="400110"/>
              </a:xfrm>
              <a:prstGeom prst="rect">
                <a:avLst/>
              </a:prstGeom>
              <a:blipFill rotWithShape="0">
                <a:blip r:embed="rId16"/>
                <a:stretch>
                  <a:fillRect l="-369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1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8" grpId="0"/>
      <p:bldP spid="29" grpId="0"/>
      <p:bldP spid="30" grpId="0"/>
      <p:bldP spid="31" grpId="0"/>
      <p:bldP spid="33" grpId="0"/>
      <p:bldP spid="34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example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5246" y="3262533"/>
                <a:ext cx="24913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570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493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⁡1019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46" y="3262533"/>
                <a:ext cx="2491387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33595" y="3262533"/>
                <a:ext cx="230426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901</m:t>
                          </m:r>
                        </m:sup>
                      </m:sSup>
                      <m:r>
                        <a:rPr lang="nb-NO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1019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95" y="3262533"/>
                <a:ext cx="230426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968" r="-211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25246" y="2603984"/>
                <a:ext cx="21374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493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1018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46" y="2603984"/>
                <a:ext cx="213744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35434" y="2618524"/>
                <a:ext cx="21374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901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1018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434" y="2618524"/>
                <a:ext cx="213744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13979" y="4145272"/>
                <a:ext cx="2351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493</m:t>
                        </m:r>
                      </m:sup>
                    </m:sSup>
                    <m:func>
                      <m:funcPr>
                        <m:ctrlP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1019</m:t>
                        </m:r>
                      </m:e>
                    </m:func>
                  </m:oMath>
                </a14:m>
                <a:r>
                  <a:rPr lang="en-US" sz="2000" b="0" dirty="0" smtClean="0"/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79" y="4145272"/>
                <a:ext cx="2351285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88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40411" y="4145272"/>
                <a:ext cx="25762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570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901</m:t>
                          </m:r>
                        </m:sup>
                      </m:sSup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1019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411" y="4145272"/>
                <a:ext cx="2576283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55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816694" y="4145272"/>
                <a:ext cx="795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𝟓𝟑𝟏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694" y="4145272"/>
                <a:ext cx="795795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8397" r="-152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00669" y="1163207"/>
                <a:ext cx="15888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1019</m:t>
                          </m:r>
                        </m:sub>
                        <m:sup>
                          <m:r>
                            <a:rPr lang="nb-NO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=〈2〉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69" y="1163207"/>
                <a:ext cx="158883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6513" r="-3065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73905" y="4087990"/>
                <a:ext cx="18211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𝟓𝟑𝟏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05" y="4087990"/>
                <a:ext cx="182118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74679" y="1964085"/>
                <a:ext cx="4985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570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679" y="1964085"/>
                <a:ext cx="498533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1111" r="-1111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6012" y="2513574"/>
                <a:ext cx="355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012" y="2513574"/>
                <a:ext cx="35586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3559" r="-1355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2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8" grpId="0"/>
      <p:bldP spid="29" grpId="0"/>
      <p:bldP spid="30" grpId="0"/>
      <p:bldP spid="31" grpId="0"/>
      <p:bldP spid="34" grpId="0"/>
      <p:bldP spid="32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/>
                <a:endParaRPr lang="en-US" dirty="0" smtClean="0"/>
              </a:p>
              <a:p>
                <a:pPr marL="0" indent="0"/>
                <a:r>
                  <a:rPr lang="en-US" b="1" dirty="0" smtClean="0"/>
                  <a:t>Security: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Must be hard to compute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		(DH </a:t>
                </a:r>
                <a:r>
                  <a:rPr lang="en-US" dirty="0" smtClean="0"/>
                  <a:t>assumption)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Must be hard to find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(or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			(DLOG assumption)</a:t>
                </a:r>
              </a:p>
            </p:txBody>
          </p:sp>
        </mc:Choice>
        <mc:Fallback xmlns=""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  <a:blipFill rotWithShape="0">
                <a:blip r:embed="rId3"/>
                <a:stretch>
                  <a:fillRect l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7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10458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blipFill rotWithShape="0">
                <a:blip r:embed="rId10"/>
                <a:stretch>
                  <a:fillRect l="-3237" t="-19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blipFill rotWithShape="0">
                <a:blip r:embed="rId11"/>
                <a:stretch>
                  <a:fillRect l="-3346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00669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69" y="1163207"/>
                <a:ext cx="110665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807320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383780" y="943271"/>
            <a:ext cx="9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0120" y="5832766"/>
                <a:ext cx="25532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Doesn't work: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5832766"/>
                <a:ext cx="2553281" cy="400110"/>
              </a:xfrm>
              <a:prstGeom prst="rect">
                <a:avLst/>
              </a:prstGeom>
              <a:blipFill rotWithShape="0">
                <a:blip r:embed="rId16"/>
                <a:stretch>
                  <a:fillRect l="-263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24432" y="5816875"/>
                <a:ext cx="2948612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432" y="5816875"/>
                <a:ext cx="2948612" cy="405624"/>
              </a:xfrm>
              <a:prstGeom prst="rect">
                <a:avLst/>
              </a:prstGeom>
              <a:blipFill rotWithShape="0">
                <a:blip r:embed="rId17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6531395" y="3197009"/>
            <a:ext cx="782716" cy="99327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6080760" y="2909282"/>
            <a:ext cx="461642" cy="4315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5612913" y="1794080"/>
            <a:ext cx="565972" cy="127767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32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" grpId="0"/>
      <p:bldP spid="25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logarithm (DLOG)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8661688"/>
                  </p:ext>
                </p:extLst>
              </p:nvPr>
            </p:nvGraphicFramePr>
            <p:xfrm>
              <a:off x="830923" y="1357696"/>
              <a:ext cx="2938820" cy="218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dl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limUpp>
                                <m:limUp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8661688"/>
                  </p:ext>
                </p:extLst>
              </p:nvPr>
            </p:nvGraphicFramePr>
            <p:xfrm>
              <a:off x="830923" y="1357696"/>
              <a:ext cx="2938820" cy="218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8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1587" r="-414" b="-4746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21549" r="-414" b="-6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 flipH="1">
            <a:off x="6504316" y="1781078"/>
            <a:ext cx="1191037" cy="15114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8133142" y="2407920"/>
            <a:ext cx="1252587" cy="10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787140" y="1235851"/>
            <a:ext cx="173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87140" y="1780522"/>
                <a:ext cx="1634999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1,2,…,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1780522"/>
                <a:ext cx="1634999" cy="3912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87140" y="2380405"/>
                <a:ext cx="80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380405"/>
                <a:ext cx="80483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60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68394" y="2028396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394" y="2028396"/>
                <a:ext cx="21884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714" r="-2285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 bwMode="auto">
              <a:xfrm>
                <a:off x="8088159" y="3122762"/>
                <a:ext cx="978705" cy="558734"/>
              </a:xfrm>
              <a:prstGeom prst="wedgeEllipseCallout">
                <a:avLst>
                  <a:gd name="adj1" fmla="val -74147"/>
                  <a:gd name="adj2" fmla="val -136528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8159" y="3122762"/>
                <a:ext cx="978705" cy="558734"/>
              </a:xfrm>
              <a:prstGeom prst="wedgeEllipseCallout">
                <a:avLst>
                  <a:gd name="adj1" fmla="val -74147"/>
                  <a:gd name="adj2" fmla="val -136528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33744" y="3910055"/>
                <a:ext cx="3933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Adversary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744" y="3910055"/>
                <a:ext cx="393364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4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12391" y="1161180"/>
                <a:ext cx="1524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0" dirty="0" smtClean="0"/>
                  <a:t>Public: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91" y="1161180"/>
                <a:ext cx="152496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9200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830923" y="5117082"/>
                <a:ext cx="7979397" cy="136861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DLOG-advantage </a:t>
                </a:r>
                <a:r>
                  <a:rPr lang="nb-NO" sz="2000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dlog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20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  <m:r>
                                <a:rPr lang="nb-NO" sz="2000" i="1" dirty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sz="2000" dirty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923" y="5117082"/>
                <a:ext cx="7979397" cy="13686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33744" y="4282535"/>
                <a:ext cx="3270895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/>
                  <a:t>In other words: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DLog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744" y="4282535"/>
                <a:ext cx="3270895" cy="391902"/>
              </a:xfrm>
              <a:prstGeom prst="rect">
                <a:avLst/>
              </a:prstGeom>
              <a:blipFill rotWithShape="0">
                <a:blip r:embed="rId12"/>
                <a:stretch>
                  <a:fillRect l="-1490" t="-937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4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456209"/>
                  </p:ext>
                </p:extLst>
              </p:nvPr>
            </p:nvGraphicFramePr>
            <p:xfrm>
              <a:off x="830923" y="1357696"/>
              <a:ext cx="2938820" cy="25191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456209"/>
                  </p:ext>
                </p:extLst>
              </p:nvPr>
            </p:nvGraphicFramePr>
            <p:xfrm>
              <a:off x="830923" y="1357696"/>
              <a:ext cx="2938820" cy="25191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8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1587" r="-414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1370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18234" r="-414" b="-8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830923" y="5117082"/>
                <a:ext cx="7979397" cy="136861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DH-advantage </a:t>
                </a:r>
                <a:r>
                  <a:rPr lang="nb-NO" sz="2000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dh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2000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  <m:r>
                                <a:rPr lang="nb-NO" sz="2000" b="0" i="1" dirty="0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dirty="0" smtClean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923" y="5117082"/>
                <a:ext cx="7979397" cy="13686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 flipH="1">
            <a:off x="6504316" y="1781078"/>
            <a:ext cx="1191037" cy="1511432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8133142" y="2407920"/>
            <a:ext cx="1252587" cy="10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787140" y="1235851"/>
            <a:ext cx="173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87140" y="1780522"/>
                <a:ext cx="1906676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1,2,…,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1780522"/>
                <a:ext cx="1906676" cy="39126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87140" y="2380405"/>
                <a:ext cx="80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380405"/>
                <a:ext cx="80483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060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522405" y="2082746"/>
                <a:ext cx="450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405" y="2082746"/>
                <a:ext cx="45050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0811" r="-1081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Callout 28"/>
              <p:cNvSpPr/>
              <p:nvPr/>
            </p:nvSpPr>
            <p:spPr bwMode="auto">
              <a:xfrm>
                <a:off x="8088159" y="3122762"/>
                <a:ext cx="978705" cy="558734"/>
              </a:xfrm>
              <a:prstGeom prst="wedgeEllipseCallout">
                <a:avLst>
                  <a:gd name="adj1" fmla="val -74147"/>
                  <a:gd name="adj2" fmla="val -136528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val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8159" y="3122762"/>
                <a:ext cx="978705" cy="558734"/>
              </a:xfrm>
              <a:prstGeom prst="wedgeEllipseCallout">
                <a:avLst>
                  <a:gd name="adj1" fmla="val -74147"/>
                  <a:gd name="adj2" fmla="val -136528"/>
                </a:avLst>
              </a:prstGeom>
              <a:blipFill rotWithShape="0">
                <a:blip r:embed="rId17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33744" y="3910055"/>
                <a:ext cx="3933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Adversary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744" y="3910055"/>
                <a:ext cx="3933646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124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12391" y="1161180"/>
                <a:ext cx="1524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0" dirty="0" smtClean="0"/>
                  <a:t>Public: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91" y="1161180"/>
                <a:ext cx="1524969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9200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87140" y="2776778"/>
                <a:ext cx="802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776778"/>
                <a:ext cx="802848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10687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6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DLOG vs. DH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066838"/>
                  </p:ext>
                </p:extLst>
              </p:nvPr>
            </p:nvGraphicFramePr>
            <p:xfrm>
              <a:off x="830923" y="1357696"/>
              <a:ext cx="2938820" cy="2228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dlog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limUpp>
                                <m:limUp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066838"/>
                  </p:ext>
                </p:extLst>
              </p:nvPr>
            </p:nvGraphicFramePr>
            <p:xfrm>
              <a:off x="830923" y="1357696"/>
              <a:ext cx="2938820" cy="2228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2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1429" r="-414" b="-42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23906" r="-414" b="-6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0732620"/>
                  </p:ext>
                </p:extLst>
              </p:nvPr>
            </p:nvGraphicFramePr>
            <p:xfrm>
              <a:off x="4730062" y="1361045"/>
              <a:ext cx="2938820" cy="25191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0732620"/>
                  </p:ext>
                </p:extLst>
              </p:nvPr>
            </p:nvGraphicFramePr>
            <p:xfrm>
              <a:off x="4730062" y="1361045"/>
              <a:ext cx="2938820" cy="25191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8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1587" r="-413" b="-560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1370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18234" r="-413" b="-5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0923" y="4339088"/>
                <a:ext cx="37486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DLOG security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2000" dirty="0" smtClean="0"/>
                  <a:t> DH security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23" y="4339088"/>
                <a:ext cx="3748697" cy="400110"/>
              </a:xfrm>
              <a:prstGeom prst="rect">
                <a:avLst/>
              </a:prstGeom>
              <a:blipFill>
                <a:blip r:embed="rId4"/>
                <a:stretch>
                  <a:fillRect l="-162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0923" y="5092155"/>
                <a:ext cx="374869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DLOG security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⟹</m:t>
                        </m:r>
                      </m:e>
                      <m:lim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</m:oMath>
                </a14:m>
                <a:r>
                  <a:rPr lang="en-US" sz="2000" dirty="0" smtClean="0"/>
                  <a:t> DH security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23" y="5092155"/>
                <a:ext cx="3748697" cy="514243"/>
              </a:xfrm>
              <a:prstGeom prst="rect">
                <a:avLst/>
              </a:prstGeom>
              <a:blipFill>
                <a:blip r:embed="rId5"/>
                <a:stretch>
                  <a:fillRect l="-162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6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solving DLOG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Generic algorithms; works for </a:t>
                </a:r>
                <a:r>
                  <a:rPr lang="en-US" i="1" dirty="0" smtClean="0"/>
                  <a:t>all</a:t>
                </a:r>
                <a:r>
                  <a:rPr lang="en-US" dirty="0" smtClean="0"/>
                  <a:t> (cyclic) groups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Brute-</a:t>
                </a:r>
                <a:r>
                  <a:rPr lang="en-US" dirty="0" err="1" smtClean="0"/>
                  <a:t>force</a:t>
                </a:r>
                <a:endParaRPr lang="en-US" dirty="0" smtClean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=1, 2, …, 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marL="1236663" lvl="2" indent="-342900">
                  <a:buFont typeface="+mj-lt"/>
                  <a:buAutoNum type="arabicPeriod"/>
                </a:pP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Are there better algorithms?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Group-specific algorithms; exploits algebraic features of given group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3365" y="2331720"/>
                <a:ext cx="5718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running time: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,  	given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65" y="2331720"/>
                <a:ext cx="5718050" cy="400110"/>
              </a:xfrm>
              <a:prstGeom prst="rect">
                <a:avLst/>
              </a:prstGeom>
              <a:blipFill>
                <a:blip r:embed="rId3"/>
                <a:stretch>
                  <a:fillRect l="-1066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1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5310376" cy="241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4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400" dirty="0" smtClean="0">
                    <a:solidFill>
                      <a:schemeClr val="tx2"/>
                    </a:solidFill>
                  </a:rPr>
                  <a:t>	</a:t>
                </a:r>
                <a:endParaRPr lang="nb-NO" sz="24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decryption algorithm (public)</a:t>
                </a: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310376" cy="2411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301759" y="5033560"/>
            <a:ext cx="5493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accent1">
                    <a:lumMod val="50000"/>
                  </a:schemeClr>
                </a:solidFill>
              </a:rPr>
              <a:t>K : </a:t>
            </a:r>
            <a:r>
              <a:rPr lang="nb-NO" sz="2400" dirty="0" err="1" smtClean="0">
                <a:solidFill>
                  <a:schemeClr val="tx2"/>
                </a:solidFill>
              </a:rPr>
              <a:t>encryption</a:t>
            </a:r>
            <a:r>
              <a:rPr lang="nb-NO" sz="2400" dirty="0" smtClean="0">
                <a:solidFill>
                  <a:schemeClr val="tx2"/>
                </a:solidFill>
              </a:rPr>
              <a:t>                     </a:t>
            </a:r>
            <a:r>
              <a:rPr lang="nb-NO" sz="2400" dirty="0" err="1" smtClean="0">
                <a:solidFill>
                  <a:schemeClr val="tx2"/>
                </a:solidFill>
              </a:rPr>
              <a:t>key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>
                <a:solidFill>
                  <a:schemeClr val="tx2"/>
                </a:solidFill>
              </a:rPr>
              <a:t>(</a:t>
            </a:r>
            <a:r>
              <a:rPr lang="nb-NO" sz="2400" dirty="0" err="1">
                <a:solidFill>
                  <a:schemeClr val="tx2"/>
                </a:solidFill>
              </a:rPr>
              <a:t>secret</a:t>
            </a:r>
            <a:r>
              <a:rPr lang="nb-NO" sz="2400" dirty="0">
                <a:solidFill>
                  <a:schemeClr val="tx2"/>
                </a:solidFill>
              </a:rPr>
              <a:t>)</a:t>
            </a:r>
            <a:endParaRPr lang="nb-N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65476" y="5031379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/ </a:t>
            </a:r>
            <a:r>
              <a:rPr lang="nb-NO" sz="2400" dirty="0" err="1" smtClean="0">
                <a:solidFill>
                  <a:schemeClr val="tx2"/>
                </a:solidFill>
              </a:rPr>
              <a:t>decryption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78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4823880" y="5150082"/>
                <a:ext cx="3456944" cy="6632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𝑛𝑗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80" y="5150082"/>
                <a:ext cx="3456944" cy="6632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DLOG: the baby-step giant-step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7325" y="1134155"/>
                <a:ext cx="1016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25" y="1134155"/>
                <a:ext cx="1016000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10892" y="2226613"/>
                <a:ext cx="154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92" y="2226613"/>
                <a:ext cx="1549400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10892" y="2760013"/>
                <a:ext cx="154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92" y="2760013"/>
                <a:ext cx="154940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10892" y="3293413"/>
                <a:ext cx="154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92" y="3293413"/>
                <a:ext cx="1549400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10892" y="3826813"/>
                <a:ext cx="154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92" y="3826813"/>
                <a:ext cx="154940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10892" y="6043023"/>
                <a:ext cx="154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92" y="6043023"/>
                <a:ext cx="154940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18892" y="4360213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892" y="4360213"/>
                <a:ext cx="53340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44413" y="2221491"/>
                <a:ext cx="154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413" y="2221491"/>
                <a:ext cx="154940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26000" y="1209464"/>
                <a:ext cx="1016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0" y="1209464"/>
                <a:ext cx="1016000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44413" y="2760013"/>
                <a:ext cx="154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413" y="2760013"/>
                <a:ext cx="1549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44413" y="3293413"/>
                <a:ext cx="154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413" y="3293413"/>
                <a:ext cx="15494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344413" y="3826813"/>
                <a:ext cx="154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413" y="3826813"/>
                <a:ext cx="15494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44413" y="6043023"/>
                <a:ext cx="154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413" y="6043023"/>
                <a:ext cx="1549400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64223" y="4359766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223" y="4359766"/>
                <a:ext cx="53340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10892" y="4910927"/>
                <a:ext cx="1549400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92" y="4910927"/>
                <a:ext cx="1549400" cy="410112"/>
              </a:xfrm>
              <a:prstGeom prst="rect">
                <a:avLst/>
              </a:prstGeom>
              <a:blipFill rotWithShape="0">
                <a:blip r:embed="rId17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18892" y="553547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892" y="5535470"/>
                <a:ext cx="533400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344413" y="4920929"/>
                <a:ext cx="1549400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413" y="4920929"/>
                <a:ext cx="1549400" cy="41011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364223" y="553547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223" y="5535470"/>
                <a:ext cx="5334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94913" y="2610189"/>
                <a:ext cx="1549400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913" y="2610189"/>
                <a:ext cx="1549400" cy="410112"/>
              </a:xfrm>
              <a:prstGeom prst="rect">
                <a:avLst/>
              </a:prstGeom>
              <a:blipFill rotWithShape="0">
                <a:blip r:embed="rId21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97603" y="3272675"/>
                <a:ext cx="2171699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603" y="3272675"/>
                <a:ext cx="2171699" cy="410112"/>
              </a:xfrm>
              <a:prstGeom prst="rect">
                <a:avLst/>
              </a:prstGeom>
              <a:blipFill rotWithShape="0">
                <a:blip r:embed="rId2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64003" y="3869239"/>
                <a:ext cx="1504736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003" y="3869239"/>
                <a:ext cx="1504736" cy="410112"/>
              </a:xfrm>
              <a:prstGeom prst="rect">
                <a:avLst/>
              </a:prstGeom>
              <a:blipFill rotWithShape="0">
                <a:blip r:embed="rId2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23532" y="4471191"/>
                <a:ext cx="3009900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DLog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DLog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𝑛𝑗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532" y="4471191"/>
                <a:ext cx="3009900" cy="439736"/>
              </a:xfrm>
              <a:prstGeom prst="rect">
                <a:avLst/>
              </a:prstGeom>
              <a:blipFill rotWithShape="0">
                <a:blip r:embed="rId24"/>
                <a:stretch>
                  <a:fillRect l="-81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6800" y="1134155"/>
                <a:ext cx="2032000" cy="550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⌈"/>
                          <m:endChr m:val="⌉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0" y="1134155"/>
                <a:ext cx="2032000" cy="55072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47889" y="3283945"/>
                <a:ext cx="432229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889" y="3283945"/>
                <a:ext cx="432229" cy="410112"/>
              </a:xfrm>
              <a:prstGeom prst="rect">
                <a:avLst/>
              </a:prstGeom>
              <a:blipFill rotWithShape="0">
                <a:blip r:embed="rId26"/>
                <a:stretch>
                  <a:fillRect r="-19718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91289" y="3293208"/>
                <a:ext cx="432229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289" y="3293208"/>
                <a:ext cx="432229" cy="410112"/>
              </a:xfrm>
              <a:prstGeom prst="rect">
                <a:avLst/>
              </a:prstGeom>
              <a:blipFill rotWithShape="0">
                <a:blip r:embed="rId27"/>
                <a:stretch>
                  <a:fillRect r="-19718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789757" y="2656604"/>
            <a:ext cx="228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Find “collision”: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2027" y="4006849"/>
                <a:ext cx="154940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27" y="4006849"/>
                <a:ext cx="1549400" cy="55297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308207" y="4002275"/>
                <a:ext cx="154940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207" y="4002275"/>
                <a:ext cx="1549400" cy="55297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77971" y="2013722"/>
                <a:ext cx="2438400" cy="560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ra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971" y="2013722"/>
                <a:ext cx="2438400" cy="56047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65877" y="2029182"/>
                <a:ext cx="2438400" cy="560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877" y="2029182"/>
                <a:ext cx="2438400" cy="56047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7375" y="1134155"/>
            <a:ext cx="100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Given:</a:t>
            </a:r>
          </a:p>
        </p:txBody>
      </p:sp>
      <p:sp>
        <p:nvSpPr>
          <p:cNvPr id="40" name="Left Brace 39"/>
          <p:cNvSpPr/>
          <p:nvPr/>
        </p:nvSpPr>
        <p:spPr>
          <a:xfrm>
            <a:off x="1952637" y="2221492"/>
            <a:ext cx="228790" cy="4165500"/>
          </a:xfrm>
          <a:prstGeom prst="leftBrace">
            <a:avLst>
              <a:gd name="adj1" fmla="val 148802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0800000">
            <a:off x="9930322" y="2272790"/>
            <a:ext cx="228790" cy="4165500"/>
          </a:xfrm>
          <a:prstGeom prst="leftBrace">
            <a:avLst>
              <a:gd name="adj1" fmla="val 148802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4823880" y="6019535"/>
                <a:ext cx="3456944" cy="6632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 smtClean="0"/>
                  <a:t>Time + memory: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80" y="6019535"/>
                <a:ext cx="3456944" cy="66328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7375" y="1544087"/>
                <a:ext cx="1475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Find: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5" y="1544087"/>
                <a:ext cx="1475467" cy="400110"/>
              </a:xfrm>
              <a:prstGeom prst="rect">
                <a:avLst/>
              </a:prstGeom>
              <a:blipFill>
                <a:blip r:embed="rId33"/>
                <a:stretch>
                  <a:fillRect l="-4132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1"/>
      <p:bldP spid="20" grpId="2"/>
      <p:bldP spid="21" grpId="0"/>
      <p:bldP spid="22" grpId="1"/>
      <p:bldP spid="22" grpId="2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 animBg="1"/>
      <p:bldP spid="41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algorithms for solving DLOG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Baby-step, giant-step:    time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 	memory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Pollard's rho: 	     time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 	memory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Pohlig</a:t>
                </a:r>
                <a:r>
                  <a:rPr lang="en-US" dirty="0" smtClean="0"/>
                  <a:t>-Hellman:	    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	memory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err="1" smtClean="0"/>
                  <a:t>Nechaev</a:t>
                </a:r>
                <a:r>
                  <a:rPr lang="en-US" b="1" dirty="0" smtClean="0"/>
                  <a:t> '94 &amp; </a:t>
                </a:r>
                <a:r>
                  <a:rPr lang="en-US" b="1" dirty="0" err="1" smtClean="0"/>
                  <a:t>Shoup</a:t>
                </a:r>
                <a:r>
                  <a:rPr lang="en-US" b="1" dirty="0" smtClean="0"/>
                  <a:t> '97: </a:t>
                </a:r>
                <a:r>
                  <a:rPr lang="en-US" dirty="0" smtClean="0"/>
                  <a:t>Solving </a:t>
                </a:r>
                <a:r>
                  <a:rPr lang="en-US" dirty="0" err="1" smtClean="0"/>
                  <a:t>DLog</a:t>
                </a:r>
                <a:r>
                  <a:rPr lang="en-US" dirty="0" smtClean="0"/>
                  <a:t>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in </a:t>
                </a:r>
                <a:r>
                  <a:rPr lang="en-US" i="1" dirty="0" smtClean="0"/>
                  <a:t>generic</a:t>
                </a:r>
                <a:r>
                  <a:rPr lang="en-US" dirty="0" smtClean="0"/>
                  <a:t> groups</a:t>
                </a:r>
                <a:r>
                  <a:rPr lang="en-US" b="1" dirty="0" smtClean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Consequence: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 smtClean="0"/>
                  <a:t> must be large enough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dirty="0" smtClean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ra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dirty="0" smtClean="0"/>
                  <a:t> 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e>
                    </m:ra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512</m:t>
                            </m:r>
                          </m:sup>
                        </m:sSup>
                      </m:e>
                    </m:ra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mtClean="0"/>
                  <a:t> </a:t>
                </a:r>
                <a:r>
                  <a:rPr lang="en-US" dirty="0" smtClean="0"/>
                  <a:t>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etc...</a:t>
                </a:r>
              </a:p>
              <a:p>
                <a:pPr marL="474663" lvl="1" indent="0"/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Non-generic algorithms for DLOG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Unfortunately,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a generic group!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Much </a:t>
                </a:r>
                <a:r>
                  <a:rPr lang="en-US" dirty="0" smtClean="0"/>
                  <a:t>faster specific algorithms exist for solving DLOG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="1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Index-calculus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Elliptic-curve method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Special number-field sieve (SNFS)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General number-field sieve (GNFS)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Current DLOG-solving record: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795</m:t>
                        </m:r>
                      </m:sup>
                    </m:sSup>
                  </m:oMath>
                </a14:m>
                <a:r>
                  <a:rPr lang="en-US" dirty="0" smtClean="0"/>
                  <a:t> using GNFS		 (</a:t>
                </a:r>
                <a:r>
                  <a:rPr lang="en-US" dirty="0" err="1" smtClean="0"/>
                  <a:t>Heninger</a:t>
                </a:r>
                <a:r>
                  <a:rPr lang="en-US" dirty="0" smtClean="0"/>
                  <a:t> et al. '19)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Previous records: </a:t>
                </a:r>
                <a:r>
                  <a:rPr lang="en-US" dirty="0">
                    <a:hlinkClick r:id="rId2"/>
                  </a:rPr>
                  <a:t>https://</a:t>
                </a:r>
                <a:r>
                  <a:rPr lang="en-US" dirty="0" smtClean="0">
                    <a:hlinkClick r:id="rId2"/>
                  </a:rPr>
                  <a:t>en.wikipedia.org/wiki/Discrete_logarithm_records</a:t>
                </a:r>
                <a:endParaRPr lang="en-US" dirty="0" smtClean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dirty="0" smtClean="0"/>
                  <a:t> typically required as a minimum today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10800000">
            <a:off x="5193255" y="2959100"/>
            <a:ext cx="152225" cy="533400"/>
          </a:xfrm>
          <a:prstGeom prst="leftBrace">
            <a:avLst>
              <a:gd name="adj1" fmla="val 148802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7720" y="2846170"/>
            <a:ext cx="571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exceptionally</a:t>
            </a:r>
            <a:r>
              <a:rPr lang="en-US" dirty="0" smtClean="0"/>
              <a:t> complicated algorithms, requiring very advanced mathematics!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3427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507314" y="3575574"/>
                <a:ext cx="7751762" cy="1776412"/>
              </a:xfrm>
            </p:spPr>
            <p:txBody>
              <a:bodyPr/>
              <a:lstStyle/>
              <a:p>
                <a:r>
                  <a:rPr lang="en-US" dirty="0" smtClean="0"/>
                  <a:t>Better alternatives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507314" y="3575574"/>
                <a:ext cx="7751762" cy="1776412"/>
              </a:xfrm>
              <a:blipFill rotWithShape="0">
                <a:blip r:embed="rId2"/>
                <a:stretch>
                  <a:fillRect l="-2752" t="-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97284" y="1195923"/>
            <a:ext cx="4052392" cy="4785002"/>
            <a:chOff x="4832232" y="561256"/>
            <a:chExt cx="4052392" cy="4785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1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97284" y="1195923"/>
            <a:ext cx="4052392" cy="4785002"/>
            <a:chOff x="4832232" y="561256"/>
            <a:chExt cx="4052392" cy="4785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 flipV="1">
            <a:off x="3067050" y="1666875"/>
            <a:ext cx="5038725" cy="3028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6076585" y="277256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197233" y="390837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60070" y="4100810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70" y="4100810"/>
                <a:ext cx="47432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83422" y="2931986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422" y="2931986"/>
                <a:ext cx="47432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9091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7048500" y="1466850"/>
            <a:ext cx="0" cy="43807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6976126" y="505920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6976698" y="2229643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29776" y="4900375"/>
                <a:ext cx="1108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76" y="4900375"/>
                <a:ext cx="110883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48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60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5" grpId="0"/>
      <p:bldP spid="16" grpId="0"/>
      <p:bldP spid="17" grpId="0" animBg="1"/>
      <p:bldP spid="14" grpId="0" animBg="1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97284" y="1195923"/>
            <a:ext cx="4052392" cy="4785002"/>
            <a:chOff x="4832232" y="561256"/>
            <a:chExt cx="4052392" cy="4785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>
            <a:off x="3114675" y="4281490"/>
            <a:ext cx="5419725" cy="7388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6703763" y="4708059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326208" y="4389491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41284" y="4461491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284" y="4461491"/>
                <a:ext cx="47432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05069" y="4281908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069" y="4281908"/>
                <a:ext cx="47432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97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5995480" y="1471613"/>
            <a:ext cx="0" cy="43807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5923480" y="2722141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5923480" y="4597959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81887" y="2874397"/>
                <a:ext cx="1108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887" y="2874397"/>
                <a:ext cx="110883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9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97284" y="1195923"/>
            <a:ext cx="4052392" cy="4785002"/>
            <a:chOff x="4832232" y="561256"/>
            <a:chExt cx="4052392" cy="4785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 flipV="1">
            <a:off x="3467100" y="1524000"/>
            <a:ext cx="4387850" cy="37020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332182" y="437529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7153296" y="199162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88134" y="2442148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134" y="2442148"/>
                <a:ext cx="47432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20353" y="4144464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53" y="4144464"/>
                <a:ext cx="47432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974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6256275" y="1471613"/>
            <a:ext cx="0" cy="43807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6184275" y="280239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6184275" y="4542459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53623" y="4153468"/>
                <a:ext cx="1108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623" y="4153468"/>
                <a:ext cx="110883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0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97284" y="1195923"/>
            <a:ext cx="4052392" cy="4785002"/>
            <a:chOff x="4832232" y="561256"/>
            <a:chExt cx="4052392" cy="4785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 flipV="1">
            <a:off x="3759200" y="1524000"/>
            <a:ext cx="4095750" cy="1524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5245857" y="2403331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394678" y="273039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88550" y="2385283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550" y="2385283"/>
                <a:ext cx="47432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17762" y="1896899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762" y="1896899"/>
                <a:ext cx="47432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909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7462459" y="1257300"/>
            <a:ext cx="0" cy="4723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7390459" y="159335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7388890" y="570833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91503" y="5519260"/>
                <a:ext cx="1108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503" y="5519260"/>
                <a:ext cx="110883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2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97284" y="1195923"/>
            <a:ext cx="4052392" cy="4785002"/>
            <a:chOff x="4832232" y="561256"/>
            <a:chExt cx="4052392" cy="4785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 flipV="1">
            <a:off x="3375660" y="1524000"/>
            <a:ext cx="4479290" cy="38557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6213967" y="281001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59091" y="1683357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091" y="1683357"/>
                <a:ext cx="47432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20804" y="2895926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804" y="2895926"/>
                <a:ext cx="47432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97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H="1" flipV="1">
            <a:off x="4377896" y="1435775"/>
            <a:ext cx="55850" cy="43052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7105673" y="203706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28818" y="2522044"/>
                <a:ext cx="1108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18" y="2522044"/>
                <a:ext cx="110883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338828" y="2839709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4338828" y="444341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0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key distribution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One user needs to store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symmetric keys </a:t>
                </a:r>
                <a:br>
                  <a:rPr lang="en-US" dirty="0" smtClean="0"/>
                </a:br>
                <a:r>
                  <a:rPr lang="en-US" dirty="0" smtClean="0"/>
                  <a:t>when communicating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other users</a:t>
                </a:r>
                <a:br>
                  <a:rPr lang="en-US" dirty="0" smtClean="0"/>
                </a:b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keys in total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Difficult to store and manage so many</a:t>
                </a:r>
                <a:br>
                  <a:rPr lang="en-US" dirty="0" smtClean="0"/>
                </a:br>
                <a:r>
                  <a:rPr lang="en-US" dirty="0" smtClean="0"/>
                  <a:t>keys securely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Partial solution: </a:t>
                </a:r>
                <a:r>
                  <a:rPr lang="en-US" b="1" dirty="0" smtClean="0"/>
                  <a:t>key distribution centers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One central authority hands out temporary keys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(long-term) keys needed (to the KDC)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Might be a feasible solution in a single organization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Single point of failure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What about the internet?</a:t>
                </a:r>
                <a:endParaRPr lang="en-US" b="1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66" y="2783457"/>
            <a:ext cx="483274" cy="483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28" y="1878107"/>
            <a:ext cx="483274" cy="483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44" y="3773127"/>
            <a:ext cx="483274" cy="48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40" y="3605762"/>
            <a:ext cx="483274" cy="483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02" y="5275987"/>
            <a:ext cx="483274" cy="483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69" y="4792713"/>
            <a:ext cx="483274" cy="483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5681" t="42501" r="44555" b="43056"/>
          <a:stretch/>
        </p:blipFill>
        <p:spPr>
          <a:xfrm>
            <a:off x="8829209" y="1692908"/>
            <a:ext cx="660400" cy="66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7940" y="2623471"/>
            <a:ext cx="483274" cy="483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4579" y="4654954"/>
            <a:ext cx="646198" cy="48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7070589" y="3246755"/>
            <a:ext cx="2508880" cy="15459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800216" y="3288256"/>
            <a:ext cx="190499" cy="5204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016115" y="3288256"/>
            <a:ext cx="89761" cy="11892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7044240" y="3288256"/>
            <a:ext cx="1015923" cy="18482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endCxn id="7" idx="1"/>
          </p:cNvCxnSpPr>
          <p:nvPr/>
        </p:nvCxnSpPr>
        <p:spPr bwMode="auto">
          <a:xfrm>
            <a:off x="7070589" y="3195308"/>
            <a:ext cx="3117351" cy="6520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070589" y="2980001"/>
            <a:ext cx="3110178" cy="182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070589" y="2298012"/>
            <a:ext cx="1806134" cy="8232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070589" y="2484712"/>
            <a:ext cx="380144" cy="597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5771579" y="2480099"/>
            <a:ext cx="674601" cy="890782"/>
            <a:chOff x="5771579" y="2480099"/>
            <a:chExt cx="674601" cy="890782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195" y="3087293"/>
              <a:ext cx="283588" cy="28358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579" y="2480099"/>
              <a:ext cx="283588" cy="28358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0729" y="2678908"/>
              <a:ext cx="283588" cy="28358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7F2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592" y="2896610"/>
              <a:ext cx="283588" cy="28358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293" y="2701886"/>
              <a:ext cx="283588" cy="28358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EC1C2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293" y="2480099"/>
              <a:ext cx="283588" cy="28358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220" y="2896610"/>
              <a:ext cx="283588" cy="28358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6FA58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519" y="3087293"/>
              <a:ext cx="283588" cy="283588"/>
            </a:xfrm>
            <a:prstGeom prst="rect">
              <a:avLst/>
            </a:prstGeom>
          </p:spPr>
        </p:pic>
      </p:grpSp>
      <p:cxnSp>
        <p:nvCxnSpPr>
          <p:cNvPr id="30" name="Straight Connector 29"/>
          <p:cNvCxnSpPr>
            <a:stCxn id="13" idx="3"/>
          </p:cNvCxnSpPr>
          <p:nvPr/>
        </p:nvCxnSpPr>
        <p:spPr bwMode="auto">
          <a:xfrm>
            <a:off x="7330777" y="4895754"/>
            <a:ext cx="2248692" cy="36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9159409" y="2382906"/>
            <a:ext cx="499934" cy="24098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7690438" y="2487594"/>
            <a:ext cx="1896204" cy="23347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927383" y="4064960"/>
            <a:ext cx="2578474" cy="798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8508901" y="5081373"/>
            <a:ext cx="1016623" cy="372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9869328" y="4150518"/>
            <a:ext cx="402432" cy="552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9776202" y="3087293"/>
            <a:ext cx="387830" cy="1615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7850736" y="2098150"/>
            <a:ext cx="948586" cy="4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6927383" y="2368436"/>
            <a:ext cx="2006251" cy="15779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7260661" y="2421035"/>
            <a:ext cx="1727447" cy="22941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8216620" y="2434824"/>
            <a:ext cx="860220" cy="2794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9247958" y="2382906"/>
            <a:ext cx="963890" cy="12720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9425129" y="2282553"/>
            <a:ext cx="734434" cy="434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82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97284" y="1195923"/>
            <a:ext cx="4052392" cy="4785002"/>
            <a:chOff x="4832232" y="561256"/>
            <a:chExt cx="4052392" cy="4785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 flipV="1">
            <a:off x="4691845" y="1608797"/>
            <a:ext cx="2075" cy="41902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621750" y="2486104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621750" y="4812425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03103" y="4812425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03" y="4812425"/>
                <a:ext cx="47432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73900" y="2191575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900" y="2191575"/>
                <a:ext cx="47432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97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8379" y="3126759"/>
                <a:ext cx="16639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3126759"/>
                <a:ext cx="166394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 flipV="1">
            <a:off x="2481943" y="3588425"/>
            <a:ext cx="449943" cy="5771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436089" y="4165600"/>
            <a:ext cx="221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Identity element</a:t>
            </a:r>
          </a:p>
        </p:txBody>
      </p:sp>
    </p:spTree>
    <p:extLst>
      <p:ext uri="{BB962C8B-B14F-4D97-AF65-F5344CB8AC3E}">
        <p14:creationId xmlns:p14="http://schemas.microsoft.com/office/powerpoint/2010/main" val="272943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8" t="344" r="-196" b="13191"/>
          <a:stretch/>
        </p:blipFill>
        <p:spPr>
          <a:xfrm>
            <a:off x="3897284" y="1195923"/>
            <a:ext cx="4052392" cy="478500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3761740" y="1752600"/>
            <a:ext cx="4442460" cy="44348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6766443" y="4796076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4599039" y="1532890"/>
            <a:ext cx="0" cy="43807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42801" y="4280294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01" y="4280294"/>
                <a:ext cx="47432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4534659" y="4741959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16995" y="4709243"/>
                <a:ext cx="1017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95" y="4709243"/>
                <a:ext cx="101766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534659" y="2552863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1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4389" r="50976" b="12650"/>
          <a:stretch/>
        </p:blipFill>
        <p:spPr>
          <a:xfrm>
            <a:off x="3838575" y="1418450"/>
            <a:ext cx="4158727" cy="459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592087" y="5723751"/>
            <a:ext cx="238125" cy="25717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648035" y="3574867"/>
            <a:ext cx="238125" cy="2571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9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97284" y="1195923"/>
            <a:ext cx="4052392" cy="4785002"/>
            <a:chOff x="4832232" y="561256"/>
            <a:chExt cx="4052392" cy="4785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3067050" y="1666875"/>
            <a:ext cx="5038725" cy="3028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lowchart: Connector 18"/>
          <p:cNvSpPr>
            <a:spLocks noChangeAspect="1"/>
          </p:cNvSpPr>
          <p:nvPr/>
        </p:nvSpPr>
        <p:spPr bwMode="auto">
          <a:xfrm>
            <a:off x="6076585" y="277256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Flowchart: Connector 19"/>
          <p:cNvSpPr>
            <a:spLocks noChangeAspect="1"/>
          </p:cNvSpPr>
          <p:nvPr/>
        </p:nvSpPr>
        <p:spPr bwMode="auto">
          <a:xfrm>
            <a:off x="4197233" y="390837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0070" y="4100810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70" y="4100810"/>
                <a:ext cx="47432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83422" y="2931986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422" y="2931986"/>
                <a:ext cx="47432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9091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 bwMode="auto">
          <a:xfrm flipV="1">
            <a:off x="7048500" y="1466850"/>
            <a:ext cx="0" cy="43807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lowchart: Connector 23"/>
          <p:cNvSpPr>
            <a:spLocks noChangeAspect="1"/>
          </p:cNvSpPr>
          <p:nvPr/>
        </p:nvSpPr>
        <p:spPr bwMode="auto">
          <a:xfrm>
            <a:off x="6976126" y="505920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96216" y="5043408"/>
                <a:ext cx="10019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16" y="5043408"/>
                <a:ext cx="1001915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82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owchart: Connector 25"/>
          <p:cNvSpPr>
            <a:spLocks noChangeAspect="1"/>
          </p:cNvSpPr>
          <p:nvPr/>
        </p:nvSpPr>
        <p:spPr bwMode="auto">
          <a:xfrm>
            <a:off x="6976126" y="222973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3392" y="5159970"/>
                <a:ext cx="4006665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nb-NO" sz="2000" b="1" dirty="0" smtClean="0"/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2000" dirty="0" smtClean="0"/>
                  <a:t> = </a:t>
                </a:r>
                <a:r>
                  <a:rPr lang="nb-NO" sz="2000" dirty="0" smtClean="0"/>
                  <a:t>an </a:t>
                </a:r>
                <a:r>
                  <a:rPr lang="nb-NO" sz="2000" dirty="0"/>
                  <a:t>elliptic curve </a:t>
                </a:r>
                <a:r>
                  <a:rPr lang="nb-NO" sz="2000" dirty="0" smtClean="0"/>
                  <a:t>group defined </a:t>
                </a:r>
                <a:r>
                  <a:rPr lang="nb-NO" sz="2000" dirty="0"/>
                  <a:t>over the reals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159970"/>
                <a:ext cx="4006665" cy="1092607"/>
              </a:xfrm>
              <a:prstGeom prst="rect">
                <a:avLst/>
              </a:prstGeom>
              <a:blipFill rotWithShape="0">
                <a:blip r:embed="rId10"/>
                <a:stretch>
                  <a:fillRect l="-1520" t="-222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8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  <p:bldP spid="21" grpId="0"/>
      <p:bldP spid="22" grpId="0"/>
      <p:bldP spid="24" grpId="0" animBg="1"/>
      <p:bldP spid="25" grpId="0"/>
      <p:bldP spid="26" grpId="0" animBg="1"/>
      <p:bldP spid="27" grpId="0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97284" y="1195923"/>
            <a:ext cx="4052392" cy="4785002"/>
            <a:chOff x="4832232" y="561256"/>
            <a:chExt cx="4052392" cy="4785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1726" y="2810004"/>
                <a:ext cx="208565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90199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nb-NO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3067050" y="1666875"/>
            <a:ext cx="5038725" cy="3028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lowchart: Connector 18"/>
          <p:cNvSpPr>
            <a:spLocks noChangeAspect="1"/>
          </p:cNvSpPr>
          <p:nvPr/>
        </p:nvSpPr>
        <p:spPr bwMode="auto">
          <a:xfrm>
            <a:off x="6076585" y="277256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Flowchart: Connector 19"/>
          <p:cNvSpPr>
            <a:spLocks noChangeAspect="1"/>
          </p:cNvSpPr>
          <p:nvPr/>
        </p:nvSpPr>
        <p:spPr bwMode="auto">
          <a:xfrm>
            <a:off x="4197233" y="390837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0070" y="4100810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70" y="4100810"/>
                <a:ext cx="47432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83422" y="2931986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422" y="2931986"/>
                <a:ext cx="47432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9091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 bwMode="auto">
          <a:xfrm flipV="1">
            <a:off x="7048500" y="1466850"/>
            <a:ext cx="0" cy="43807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lowchart: Connector 23"/>
          <p:cNvSpPr>
            <a:spLocks noChangeAspect="1"/>
          </p:cNvSpPr>
          <p:nvPr/>
        </p:nvSpPr>
        <p:spPr bwMode="auto">
          <a:xfrm>
            <a:off x="6976126" y="505920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96216" y="5043408"/>
                <a:ext cx="10019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16" y="5043408"/>
                <a:ext cx="1001915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82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owchart: Connector 25"/>
          <p:cNvSpPr>
            <a:spLocks noChangeAspect="1"/>
          </p:cNvSpPr>
          <p:nvPr/>
        </p:nvSpPr>
        <p:spPr bwMode="auto">
          <a:xfrm>
            <a:off x="6976126" y="222973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9151629" y="5572844"/>
            <a:ext cx="100060" cy="5279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8540262" y="6098399"/>
            <a:ext cx="1422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Still valid!</a:t>
            </a:r>
          </a:p>
        </p:txBody>
      </p:sp>
    </p:spTree>
    <p:extLst>
      <p:ext uri="{BB962C8B-B14F-4D97-AF65-F5344CB8AC3E}">
        <p14:creationId xmlns:p14="http://schemas.microsoft.com/office/powerpoint/2010/main" val="36229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4" grpId="0" animBg="1"/>
      <p:bldP spid="25" grpId="0"/>
      <p:bldP spid="26" grpId="0" animBg="1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1726" y="2810004"/>
                <a:ext cx="208565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90199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nb-NO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3" y="2078012"/>
            <a:ext cx="7097232" cy="4387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43984" y="1159330"/>
                <a:ext cx="4316645" cy="777329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b-NO" sz="2000" b="1" dirty="0" smtClean="0"/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2000" dirty="0" smtClean="0"/>
                  <a:t> = </a:t>
                </a:r>
                <a:r>
                  <a:rPr lang="nb-NO" sz="2000" dirty="0" smtClean="0"/>
                  <a:t>an </a:t>
                </a:r>
                <a:r>
                  <a:rPr lang="nb-NO" sz="2000" dirty="0"/>
                  <a:t>elliptic curve </a:t>
                </a:r>
                <a:r>
                  <a:rPr lang="nb-NO" sz="2000" dirty="0" smtClean="0"/>
                  <a:t>group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984" y="1159330"/>
                <a:ext cx="4316645" cy="777329"/>
              </a:xfrm>
              <a:prstGeom prst="rect">
                <a:avLst/>
              </a:prstGeom>
              <a:blipFill rotWithShape="0">
                <a:blip r:embed="rId9"/>
                <a:stretch>
                  <a:fillRect l="-1124" b="-75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8343" y="2196319"/>
                <a:ext cx="139596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88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43" y="2196319"/>
                <a:ext cx="139596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 bwMode="auto">
          <a:xfrm>
            <a:off x="487727" y="4177298"/>
            <a:ext cx="70972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719812" y="2805463"/>
                <a:ext cx="812799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1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812" y="2805463"/>
                <a:ext cx="812799" cy="461665"/>
              </a:xfrm>
              <a:prstGeom prst="rect">
                <a:avLst/>
              </a:prstGeom>
              <a:blipFill rotWithShape="0">
                <a:blip r:embed="rId11"/>
                <a:stretch>
                  <a:fillRect r="-8955"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0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" grpId="0" animBg="1"/>
      <p:bldP spid="31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– properties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Recall: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a generic group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Specialized attacks (GNFS) exploit algebraic structure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parameters must be bigger to compensate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dirty="0" smtClean="0"/>
                  <a:t>  required for security today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Bigger parameters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slower systems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Currently no attacks that manage to exploit the algebraic structure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b-NO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Best-know attacks are </a:t>
                </a:r>
                <a:r>
                  <a:rPr lang="en-US" i="1" dirty="0" smtClean="0"/>
                  <a:t>generic attacks</a:t>
                </a:r>
                <a:r>
                  <a:rPr lang="en-US" dirty="0" smtClean="0"/>
                  <a:t>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Baby-step giant-step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Pollard-rho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etc</a:t>
                </a:r>
                <a:r>
                  <a:rPr lang="en-US" dirty="0" smtClean="0"/>
                  <a:t>…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err="1" smtClean="0"/>
                  <a:t>Nechaev</a:t>
                </a:r>
                <a:r>
                  <a:rPr lang="en-US" b="1" dirty="0" smtClean="0"/>
                  <a:t> </a:t>
                </a:r>
                <a:r>
                  <a:rPr lang="en-US" b="1" dirty="0"/>
                  <a:t>'94 &amp; </a:t>
                </a:r>
                <a:r>
                  <a:rPr lang="en-US" b="1" dirty="0" err="1"/>
                  <a:t>Shoup</a:t>
                </a:r>
                <a:r>
                  <a:rPr lang="en-US" b="1" dirty="0"/>
                  <a:t> '97: </a:t>
                </a:r>
                <a:r>
                  <a:rPr lang="en-US" i="1" dirty="0" smtClean="0"/>
                  <a:t>Generic</a:t>
                </a:r>
                <a:r>
                  <a:rPr lang="en-US" dirty="0" smtClean="0"/>
                  <a:t> algorithms for solving </a:t>
                </a:r>
                <a:r>
                  <a:rPr lang="en-US" dirty="0" err="1" smtClean="0"/>
                  <a:t>DLog</a:t>
                </a:r>
                <a:r>
                  <a:rPr lang="en-US" dirty="0" smtClean="0"/>
                  <a:t> </a:t>
                </a:r>
                <a:r>
                  <a:rPr lang="en-US" dirty="0"/>
                  <a:t>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 </a:t>
                </a:r>
                <a:endParaRPr lang="en-US" b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Consequently: elliptic curve crypto can use </a:t>
                </a:r>
                <a:r>
                  <a:rPr lang="en-US" i="1" dirty="0" smtClean="0"/>
                  <a:t>much</a:t>
                </a:r>
                <a:r>
                  <a:rPr lang="en-US" dirty="0" smtClean="0"/>
                  <a:t> smaller parameters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384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dirty="0" smtClean="0"/>
                  <a:t> common in practice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Much faster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-based crypto</a:t>
                </a:r>
                <a:endParaRPr lang="en-US" b="1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 t="-361"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groups in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groups: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TLS 1.3: </a:t>
                </a:r>
                <a:r>
                  <a:rPr lang="en-US" dirty="0" smtClean="0"/>
                  <a:t>five specific groups allowed </a:t>
                </a:r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size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3072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4096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6144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8192</m:t>
                        </m:r>
                      </m:sup>
                    </m:sSup>
                  </m:oMath>
                </a14:m>
                <a:r>
                  <a:rPr lang="en-US" dirty="0" smtClean="0"/>
                  <a:t>					(RFC 7919)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IKEv2</a:t>
                </a:r>
                <a:r>
                  <a:rPr lang="en-US" dirty="0" smtClean="0"/>
                  <a:t> (IPsec key exchange protocol): MODP groups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size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768</m:t>
                            </m:r>
                          </m:sup>
                        </m:s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1024</m:t>
                            </m:r>
                          </m:sup>
                        </m:s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 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1536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3072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4096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6144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8192</m:t>
                        </m:r>
                      </m:sup>
                    </m:sSup>
                  </m:oMath>
                </a14:m>
                <a:r>
                  <a:rPr lang="en-US" dirty="0" smtClean="0"/>
                  <a:t> 			(RFC 7296 and RFC 3526)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’s are</a:t>
                </a:r>
                <a:r>
                  <a:rPr lang="en-US" b="1" dirty="0" smtClean="0"/>
                  <a:t> safe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primes</a:t>
                </a:r>
                <a:r>
                  <a:rPr lang="en-US" dirty="0" smtClean="0"/>
                  <a:t> (i.e.,</a:t>
                </a:r>
                <a:r>
                  <a:rPr lang="en-US" dirty="0"/>
                  <a:t> </a:t>
                </a:r>
                <a:r>
                  <a:rPr lang="en-US" dirty="0" smtClean="0"/>
                  <a:t>of the form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prime)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b-NO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 smtClean="0"/>
                  <a:t> groups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NIST groups: </a:t>
                </a:r>
                <a:r>
                  <a:rPr lang="en-US" dirty="0" smtClean="0">
                    <a:solidFill>
                      <a:srgbClr val="E6AF00"/>
                    </a:solidFill>
                  </a:rPr>
                  <a:t>P-224</a:t>
                </a:r>
                <a:r>
                  <a:rPr lang="en-US" dirty="0" smtClean="0"/>
                  <a:t>, P-256, P-384, P-521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Curve25519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+486662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 and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255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−19</m:t>
                    </m:r>
                  </m:oMath>
                </a14:m>
                <a:r>
                  <a:rPr lang="en-US" dirty="0" smtClean="0"/>
                  <a:t>)		(Daniel J. Bernstein)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Curve448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 : 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=1 −39081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448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224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)	(Mike Hamburg)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itle 50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 smtClean="0"/>
                  <a:t>-party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</a:t>
                </a:r>
                <a:endParaRPr lang="en-US" dirty="0"/>
              </a:p>
            </p:txBody>
          </p:sp>
        </mc:Choice>
        <mc:Fallback xmlns="">
          <p:sp>
            <p:nvSpPr>
              <p:cNvPr id="51" name="Title 5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5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8501419" cy="506841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-party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possible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rounds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1-round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-party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–  normal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with </a:t>
                </a:r>
                <a:r>
                  <a:rPr lang="en-US" i="1" dirty="0" smtClean="0"/>
                  <a:t>bilinear pairings </a:t>
                </a:r>
                <a:r>
                  <a:rPr lang="en-US" dirty="0" smtClean="0"/>
                  <a:t>(</a:t>
                </a:r>
                <a:r>
                  <a:rPr lang="en-US" b="1" dirty="0" err="1" smtClean="0"/>
                  <a:t>Joux</a:t>
                </a:r>
                <a:r>
                  <a:rPr lang="en-US" b="1" dirty="0" smtClean="0"/>
                  <a:t> ’00</a:t>
                </a:r>
                <a:r>
                  <a:rPr lang="en-US" dirty="0" smtClean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 smtClean="0"/>
                  <a:t> – open problem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Possible with </a:t>
                </a:r>
                <a:r>
                  <a:rPr lang="en-US" i="1" dirty="0" smtClean="0"/>
                  <a:t>multilinear maps</a:t>
                </a:r>
                <a:r>
                  <a:rPr lang="en-US" dirty="0"/>
                  <a:t> </a:t>
                </a:r>
                <a:r>
                  <a:rPr lang="en-US" dirty="0" smtClean="0"/>
                  <a:t>(very advanced)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But we don’t know any secure multilinear maps </a:t>
                </a:r>
                <a:endParaRPr lang="en-US" dirty="0"/>
              </a:p>
            </p:txBody>
          </p:sp>
        </mc:Choice>
        <mc:Fallback xmlns="">
          <p:sp>
            <p:nvSpPr>
              <p:cNvPr id="54" name="Content Placeholder 5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8501419" cy="5068415"/>
              </a:xfrm>
              <a:blipFill>
                <a:blip r:embed="rId3"/>
                <a:stretch>
                  <a:fillRect l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60" y="1652567"/>
            <a:ext cx="406514" cy="763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071" y="1595417"/>
            <a:ext cx="488080" cy="9087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9746351" y="1823744"/>
            <a:ext cx="930160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9725569" y="2215136"/>
            <a:ext cx="930160" cy="0"/>
          </a:xfrm>
          <a:prstGeom prst="straightConnector1">
            <a:avLst/>
          </a:prstGeom>
          <a:ln w="12700">
            <a:headEnd type="triangl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67244" y="1413243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244" y="1413243"/>
                <a:ext cx="488373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70178" y="18461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178" y="1846198"/>
                <a:ext cx="488373" cy="379784"/>
              </a:xfrm>
              <a:prstGeom prst="rect">
                <a:avLst/>
              </a:prstGeom>
              <a:blipFill>
                <a:blip r:embed="rId8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>
            <a:off x="9746351" y="1836006"/>
            <a:ext cx="930160" cy="389976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40192" y="1578966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192" y="1578966"/>
                <a:ext cx="488373" cy="369332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V="1">
            <a:off x="9725569" y="1846198"/>
            <a:ext cx="930160" cy="389976"/>
          </a:xfrm>
          <a:prstGeom prst="straightConnector1">
            <a:avLst/>
          </a:prstGeom>
          <a:ln w="12700">
            <a:headEnd type="triangl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305460" y="1573740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460" y="1573740"/>
                <a:ext cx="488373" cy="379784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43929" y="26236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929" y="2623698"/>
                <a:ext cx="488373" cy="379784"/>
              </a:xfrm>
              <a:prstGeom prst="rect">
                <a:avLst/>
              </a:prstGeom>
              <a:blipFill>
                <a:blip r:embed="rId11"/>
                <a:stretch>
                  <a:fillRect r="-375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919636" y="26236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636" y="2623698"/>
                <a:ext cx="488373" cy="379784"/>
              </a:xfrm>
              <a:prstGeom prst="rect">
                <a:avLst/>
              </a:prstGeom>
              <a:blipFill>
                <a:blip r:embed="rId12"/>
                <a:stretch>
                  <a:fillRect r="-50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88" y="3468267"/>
            <a:ext cx="406514" cy="763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6731" y="4901885"/>
            <a:ext cx="488080" cy="908792"/>
          </a:xfrm>
          <a:prstGeom prst="rect">
            <a:avLst/>
          </a:prstGeom>
        </p:spPr>
      </p:pic>
      <p:pic>
        <p:nvPicPr>
          <p:cNvPr id="1026" name="Picture 2" descr="Dreadlocks Clip Art - Royalty Free - GoGraph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5741" b="9817"/>
          <a:stretch/>
        </p:blipFill>
        <p:spPr bwMode="auto">
          <a:xfrm>
            <a:off x="10665073" y="5045677"/>
            <a:ext cx="505920" cy="10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755765" y="3989809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765" y="3989809"/>
                <a:ext cx="488373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690240" y="4144049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240" y="4144049"/>
                <a:ext cx="488373" cy="379784"/>
              </a:xfrm>
              <a:prstGeom prst="rect">
                <a:avLst/>
              </a:prstGeom>
              <a:blipFill rotWithShape="0">
                <a:blip r:embed="rId15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723057" y="6254452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057" y="6254452"/>
                <a:ext cx="488373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33874" y="5417906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74" y="5417906"/>
                <a:ext cx="488373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211430" y="339176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430" y="3391768"/>
                <a:ext cx="488373" cy="379784"/>
              </a:xfrm>
              <a:prstGeom prst="rect">
                <a:avLst/>
              </a:prstGeom>
              <a:blipFill rotWithShape="0">
                <a:blip r:embed="rId18"/>
                <a:stretch>
                  <a:fillRect r="-50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246638" y="552421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638" y="5524214"/>
                <a:ext cx="488373" cy="379784"/>
              </a:xfrm>
              <a:prstGeom prst="rect">
                <a:avLst/>
              </a:prstGeom>
              <a:blipFill rotWithShape="0">
                <a:blip r:embed="rId1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753904" y="3989808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904" y="3989808"/>
                <a:ext cx="488373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687281" y="4141526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281" y="4141526"/>
                <a:ext cx="488373" cy="379784"/>
              </a:xfrm>
              <a:prstGeom prst="rect">
                <a:avLst/>
              </a:prstGeom>
              <a:blipFill rotWithShape="0">
                <a:blip r:embed="rId21"/>
                <a:stretch>
                  <a:fillRect r="-50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723057" y="6238863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057" y="6238863"/>
                <a:ext cx="488373" cy="379784"/>
              </a:xfrm>
              <a:prstGeom prst="rect">
                <a:avLst/>
              </a:prstGeom>
              <a:blipFill rotWithShape="0">
                <a:blip r:embed="rId22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33217" y="5401293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217" y="5401293"/>
                <a:ext cx="488373" cy="379784"/>
              </a:xfrm>
              <a:prstGeom prst="rect">
                <a:avLst/>
              </a:prstGeom>
              <a:blipFill rotWithShape="0">
                <a:blip r:embed="rId23"/>
                <a:stretch>
                  <a:fillRect r="-175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211430" y="338902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430" y="3389024"/>
                <a:ext cx="488373" cy="379784"/>
              </a:xfrm>
              <a:prstGeom prst="rect">
                <a:avLst/>
              </a:prstGeom>
              <a:blipFill rotWithShape="0">
                <a:blip r:embed="rId24"/>
                <a:stretch>
                  <a:fillRect r="-1875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246605" y="552421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605" y="5524214"/>
                <a:ext cx="488373" cy="379784"/>
              </a:xfrm>
              <a:prstGeom prst="rect">
                <a:avLst/>
              </a:prstGeom>
              <a:blipFill rotWithShape="0">
                <a:blip r:embed="rId25"/>
                <a:stretch>
                  <a:fillRect r="-175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 bwMode="auto">
          <a:xfrm>
            <a:off x="8789967" y="4195500"/>
            <a:ext cx="2049520" cy="1924938"/>
          </a:xfrm>
          <a:prstGeom prst="arc">
            <a:avLst>
              <a:gd name="adj1" fmla="val 12494522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 bwMode="auto">
          <a:xfrm rot="5400000">
            <a:off x="8855596" y="4252466"/>
            <a:ext cx="2161657" cy="2025569"/>
          </a:xfrm>
          <a:prstGeom prst="arc">
            <a:avLst>
              <a:gd name="adj1" fmla="val 11907038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 bwMode="auto">
          <a:xfrm rot="13549864">
            <a:off x="8552721" y="4016276"/>
            <a:ext cx="2409743" cy="2085792"/>
          </a:xfrm>
          <a:prstGeom prst="arc">
            <a:avLst>
              <a:gd name="adj1" fmla="val 11234282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15822" y="4995588"/>
            <a:ext cx="115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Round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15822" y="4998071"/>
            <a:ext cx="12812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Round 2</a:t>
            </a:r>
          </a:p>
        </p:txBody>
      </p:sp>
    </p:spTree>
    <p:extLst>
      <p:ext uri="{BB962C8B-B14F-4D97-AF65-F5344CB8AC3E}">
        <p14:creationId xmlns:p14="http://schemas.microsoft.com/office/powerpoint/2010/main" val="8198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  <p:bldP spid="13" grpId="0"/>
      <p:bldP spid="14" grpId="0"/>
      <p:bldP spid="17" grpId="0"/>
      <p:bldP spid="22" grpId="0"/>
      <p:bldP spid="23" grpId="0"/>
      <p:bldP spid="24" grpId="0"/>
      <p:bldP spid="34" grpId="0"/>
      <p:bldP spid="34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  <p:bldP spid="44" grpId="0"/>
      <p:bldP spid="45" grpId="0"/>
      <p:bldP spid="46" grpId="0"/>
      <p:bldP spid="47" grpId="0"/>
      <p:bldP spid="32" grpId="0" animBg="1"/>
      <p:bldP spid="52" grpId="0" animBg="1"/>
      <p:bldP spid="53" grpId="0" animBg="1"/>
      <p:bldP spid="2" grpId="0"/>
      <p:bldP spid="2" grpId="1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Group theory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Group definition (associativity, identity, inverses)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Subgroups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Cyclic (subgroups) </a:t>
                </a:r>
              </a:p>
              <a:p>
                <a:pPr marL="474663" lvl="1" indent="0"/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 smtClean="0"/>
                  <a:t>Diffie</a:t>
                </a:r>
                <a:r>
                  <a:rPr lang="en-US" sz="1800" dirty="0" smtClean="0"/>
                  <a:t>-Hellman key exchange protocol described in a generic group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Discrete logarithm (DLOG) problem and </a:t>
                </a:r>
                <a:r>
                  <a:rPr lang="en-US" sz="1400" dirty="0" err="1" smtClean="0"/>
                  <a:t>Diffie</a:t>
                </a:r>
                <a:r>
                  <a:rPr lang="en-US" sz="1400" dirty="0" smtClean="0"/>
                  <a:t>-Hellman (DH) problem must be hard in the concrete group used</a:t>
                </a:r>
                <a:endParaRPr lang="en-US" sz="1400" dirty="0"/>
              </a:p>
              <a:p>
                <a:pPr marL="474663" lvl="1" indent="0"/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Two main groups used in cryptography (where DLOG and DH problems are believed to be hard):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 smtClean="0"/>
                  <a:t> the group of non-zero integers modulo a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600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Best algorithm to solve DLOG is the General Number Field Sieve (GNFS) which exploits the </a:t>
                </a:r>
                <a:r>
                  <a:rPr lang="en-US" sz="1400" dirty="0" err="1" smtClean="0"/>
                  <a:t>algrabraic</a:t>
                </a:r>
                <a:r>
                  <a:rPr lang="en-US" sz="1400" dirty="0" smtClean="0"/>
                  <a:t> structure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400" b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600" dirty="0" smtClean="0"/>
                  <a:t> elliptic curve groups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Elements are points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 smtClean="0"/>
                  <a:t> where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b-NO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1400" dirty="0" smtClean="0"/>
                  <a:t> </a:t>
                </a:r>
                <a:r>
                  <a:rPr lang="en-US" sz="1400" dirty="0" smtClean="0"/>
                  <a:t>(additionally, we need an identity element, which we artificially define to be the element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400" dirty="0" smtClean="0"/>
                  <a:t>. Note that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400" dirty="0" smtClean="0"/>
                  <a:t> does </a:t>
                </a:r>
                <a:r>
                  <a:rPr lang="en-US" sz="1400" i="1" dirty="0" smtClean="0"/>
                  <a:t>not</a:t>
                </a:r>
                <a:r>
                  <a:rPr lang="en-US" sz="1400" dirty="0" smtClean="0"/>
                  <a:t> lay on the curve)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Group operation is "addition of points on curve" where the operation is motivated by the geometric idea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GNFS does not apply; best-known DLOG algorithms </a:t>
                </a:r>
                <a:r>
                  <a:rPr lang="en-US" sz="1400" smtClean="0"/>
                  <a:t>are </a:t>
                </a:r>
                <a:r>
                  <a:rPr lang="en-US" sz="1400" i="1" smtClean="0"/>
                  <a:t>generic</a:t>
                </a:r>
                <a:r>
                  <a:rPr lang="en-US" sz="1400" smtClean="0"/>
                  <a:t>: </a:t>
                </a:r>
                <a:r>
                  <a:rPr lang="en-US" sz="1400" dirty="0" smtClean="0"/>
                  <a:t>baby-step, giant-step, Pollard-rho, </a:t>
                </a:r>
                <a:r>
                  <a:rPr lang="en-US" sz="1400" dirty="0" err="1" smtClean="0"/>
                  <a:t>Pohlig</a:t>
                </a:r>
                <a:r>
                  <a:rPr lang="en-US" sz="1400" dirty="0" smtClean="0"/>
                  <a:t>-Hellman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Can use much smaller parameters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 smtClean="0"/>
                  <a:t> much faster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400" dirty="0" smtClean="0"/>
                  <a:t>-based DH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  <a:blipFill rotWithShape="0">
                <a:blip r:embed="rId2"/>
                <a:stretch>
                  <a:fillRect l="-328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8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00238" y="4850247"/>
            <a:ext cx="7751762" cy="1025928"/>
          </a:xfrm>
        </p:spPr>
        <p:txBody>
          <a:bodyPr/>
          <a:lstStyle/>
          <a:p>
            <a:pPr algn="ctr"/>
            <a:r>
              <a:rPr lang="en-US" dirty="0" smtClean="0"/>
              <a:t>The public-key revolution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" b="990"/>
          <a:stretch/>
        </p:blipFill>
        <p:spPr>
          <a:xfrm>
            <a:off x="3791541" y="1809148"/>
            <a:ext cx="4224699" cy="27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Discovered in the 1970's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Allows two parties to establish a shared secret </a:t>
            </a:r>
            <a:br>
              <a:rPr lang="en-US" dirty="0" smtClean="0"/>
            </a:br>
            <a:r>
              <a:rPr lang="en-US" dirty="0" smtClean="0"/>
              <a:t>without ever having met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Diffie</a:t>
            </a:r>
            <a:r>
              <a:rPr lang="en-US" dirty="0"/>
              <a:t> </a:t>
            </a:r>
            <a:r>
              <a:rPr lang="en-US" dirty="0" smtClean="0"/>
              <a:t>&amp; Hellman paper also introduced: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Digital signatures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https://regmedia.co.uk/2016/03/01/diffie_hellman.jpg?x=1200&amp;y=7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65" y="1013158"/>
            <a:ext cx="1803283" cy="11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79066" y="2254133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Whitfield </a:t>
            </a:r>
            <a:r>
              <a:rPr lang="en-US" sz="1200" dirty="0" err="1" smtClean="0"/>
              <a:t>Diffie</a:t>
            </a:r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905735" y="2444368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Martin Hellman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14954" y="2231320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Ralph </a:t>
            </a:r>
            <a:r>
              <a:rPr lang="en-US" sz="1200" dirty="0" err="1" smtClean="0"/>
              <a:t>Merkle</a:t>
            </a:r>
            <a:endParaRPr lang="en-US" sz="1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778" y="2681274"/>
            <a:ext cx="5454770" cy="40303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71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38750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 –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0" name="Picture 16" descr="Brady® 13 Way Lock Box, Lockout Tagout | Se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00" b="90250" l="0" r="100000">
                        <a14:foregroundMark x1="58750" y1="44500" x2="93000" y2="37000"/>
                        <a14:foregroundMark x1="63750" y1="22000" x2="83250" y2="30500"/>
                        <a14:foregroundMark x1="75250" y1="22000" x2="84250" y2="23750"/>
                        <a14:foregroundMark x1="74750" y1="20750" x2="81750" y2="22250"/>
                        <a14:foregroundMark x1="80000" y1="21000" x2="84000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53" y="4669078"/>
            <a:ext cx="1134965" cy="11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28" y="1395099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729433" y="3238351"/>
            <a:ext cx="3341920" cy="25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roup lock box 065699 - lockout-tagout-sho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8556" y1="47444" x2="63667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8212" r="12035" b="18947"/>
          <a:stretch/>
        </p:blipFill>
        <p:spPr bwMode="auto">
          <a:xfrm>
            <a:off x="4225905" y="2248883"/>
            <a:ext cx="1062823" cy="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For Sale or Lease | Bayside, Queens, NY | Near Long Island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4245">
            <a:off x="4474194" y="3329721"/>
            <a:ext cx="4041082" cy="254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97" y="4704036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84" y="3581637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Group lock box 065699 - lockout-tagout-sho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8556" y1="47444" x2="63667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8212" r="12035" b="18947"/>
          <a:stretch/>
        </p:blipFill>
        <p:spPr bwMode="auto">
          <a:xfrm>
            <a:off x="8284591" y="4664467"/>
            <a:ext cx="1062823" cy="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51" y="2154803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Brady® 13 Way Lock Box, Lockout Tagout | Se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00" b="90250" l="0" r="100000">
                        <a14:foregroundMark x1="58750" y1="44500" x2="93000" y2="37000"/>
                        <a14:foregroundMark x1="63750" y1="22000" x2="83250" y2="30500"/>
                        <a14:foregroundMark x1="75250" y1="22000" x2="84250" y2="23750"/>
                        <a14:foregroundMark x1="74750" y1="20750" x2="81750" y2="22250"/>
                        <a14:foregroundMark x1="80000" y1="21000" x2="84000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44" y="2237081"/>
            <a:ext cx="1134965" cy="11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6" y="2237081"/>
            <a:ext cx="1132538" cy="1137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96" y="4695739"/>
            <a:ext cx="1119287" cy="111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4"/>
          <a:stretch/>
        </p:blipFill>
        <p:spPr>
          <a:xfrm>
            <a:off x="5861872" y="1395099"/>
            <a:ext cx="217459" cy="454300"/>
          </a:xfrm>
          <a:prstGeom prst="rect">
            <a:avLst/>
          </a:prstGeom>
        </p:spPr>
      </p:pic>
      <p:pic>
        <p:nvPicPr>
          <p:cNvPr id="20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9531751" y="4440689"/>
            <a:ext cx="249308" cy="3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r="26189"/>
          <a:stretch/>
        </p:blipFill>
        <p:spPr>
          <a:xfrm>
            <a:off x="9213064" y="4249397"/>
            <a:ext cx="262042" cy="487056"/>
          </a:xfrm>
          <a:prstGeom prst="rect">
            <a:avLst/>
          </a:prstGeom>
        </p:spPr>
      </p:pic>
      <p:pic>
        <p:nvPicPr>
          <p:cNvPr id="23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6163434" y="1556617"/>
            <a:ext cx="237365" cy="2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 – idea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729433" y="3238351"/>
            <a:ext cx="3341920" cy="25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97" y="4704036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17" y="1345486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84" y="3581637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380825" y="3704782"/>
                <a:ext cx="34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825" y="3704782"/>
                <a:ext cx="346518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5263" r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39281" y="1471981"/>
                <a:ext cx="34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81" y="1471981"/>
                <a:ext cx="346518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2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11240</TotalTime>
  <Words>1522</Words>
  <Application>Microsoft Office PowerPoint</Application>
  <PresentationFormat>Widescreen</PresentationFormat>
  <Paragraphs>789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</vt:lpstr>
      <vt:lpstr>Cambria Math</vt:lpstr>
      <vt:lpstr>Script MT Bold</vt:lpstr>
      <vt:lpstr>Times New Roman</vt:lpstr>
      <vt:lpstr>Wingdings</vt:lpstr>
      <vt:lpstr>1_TEK4500-UIO</vt:lpstr>
      <vt:lpstr>Lecture 8 – Group theory,  Diffie-Hellman key exchange</vt:lpstr>
      <vt:lpstr>Ideal solution: secure channels</vt:lpstr>
      <vt:lpstr>Creating secure channels: encryption schemes</vt:lpstr>
      <vt:lpstr>Symmetric key distribution problem</vt:lpstr>
      <vt:lpstr>PowerPoint Presentation</vt:lpstr>
      <vt:lpstr>Diffie-Hellman key exchange </vt:lpstr>
      <vt:lpstr>Basic goals of cryptography</vt:lpstr>
      <vt:lpstr>Diffie-Hellman key exchange – idea</vt:lpstr>
      <vt:lpstr>Diffie-Hellman key exchange – idea </vt:lpstr>
      <vt:lpstr>Diffie-Hellman key exchange + authenticated encryption </vt:lpstr>
      <vt:lpstr>Public-key encryption</vt:lpstr>
      <vt:lpstr>PowerPoint Presentation</vt:lpstr>
      <vt:lpstr>A different kind of primitives</vt:lpstr>
      <vt:lpstr>Preliminaries </vt:lpstr>
      <vt:lpstr>Group – definition </vt:lpstr>
      <vt:lpstr>Groups – examples </vt:lpstr>
      <vt:lpstr>Group arithmetic </vt:lpstr>
      <vt:lpstr>Cyclic groups</vt:lpstr>
      <vt:lpstr>Subgroups</vt:lpstr>
      <vt:lpstr>Cyclic groups</vt:lpstr>
      <vt:lpstr>Groups of prime order</vt:lpstr>
      <vt:lpstr>Before the break</vt:lpstr>
      <vt:lpstr>Diffie-Hellman</vt:lpstr>
      <vt:lpstr>Diffie-Hellman – example </vt:lpstr>
      <vt:lpstr>Diffie-Hellman</vt:lpstr>
      <vt:lpstr>Discrete logarithm (DLOG) problem</vt:lpstr>
      <vt:lpstr>Diffie-Hellman problem</vt:lpstr>
      <vt:lpstr>DLOG vs. DH</vt:lpstr>
      <vt:lpstr>Algorithms for solving DLOG</vt:lpstr>
      <vt:lpstr>Solving DLOG: the baby-step giant-step algorithm</vt:lpstr>
      <vt:lpstr>Generic algorithms for solving DLOG</vt:lpstr>
      <vt:lpstr>Non-generic algorithms for DLOG</vt:lpstr>
      <vt:lpstr>PowerPoint Presentation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E(Z_p ) – properties </vt:lpstr>
      <vt:lpstr>Cryptographic groups in practice</vt:lpstr>
      <vt:lpstr>N-party Diffie-Hellman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636</cp:revision>
  <dcterms:created xsi:type="dcterms:W3CDTF">2020-06-02T10:31:43Z</dcterms:created>
  <dcterms:modified xsi:type="dcterms:W3CDTF">2020-10-21T19:02:48Z</dcterms:modified>
</cp:coreProperties>
</file>