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76" r:id="rId1"/>
  </p:sldMasterIdLst>
  <p:notesMasterIdLst>
    <p:notesMasterId r:id="rId39"/>
  </p:notesMasterIdLst>
  <p:handoutMasterIdLst>
    <p:handoutMasterId r:id="rId40"/>
  </p:handoutMasterIdLst>
  <p:sldIdLst>
    <p:sldId id="327" r:id="rId2"/>
    <p:sldId id="342" r:id="rId3"/>
    <p:sldId id="387" r:id="rId4"/>
    <p:sldId id="370" r:id="rId5"/>
    <p:sldId id="363" r:id="rId6"/>
    <p:sldId id="362" r:id="rId7"/>
    <p:sldId id="339" r:id="rId8"/>
    <p:sldId id="345" r:id="rId9"/>
    <p:sldId id="369" r:id="rId10"/>
    <p:sldId id="335" r:id="rId11"/>
    <p:sldId id="349" r:id="rId12"/>
    <p:sldId id="353" r:id="rId13"/>
    <p:sldId id="350" r:id="rId14"/>
    <p:sldId id="351" r:id="rId15"/>
    <p:sldId id="352" r:id="rId16"/>
    <p:sldId id="331" r:id="rId17"/>
    <p:sldId id="364" r:id="rId18"/>
    <p:sldId id="355" r:id="rId19"/>
    <p:sldId id="356" r:id="rId20"/>
    <p:sldId id="373" r:id="rId21"/>
    <p:sldId id="375" r:id="rId22"/>
    <p:sldId id="377" r:id="rId23"/>
    <p:sldId id="357" r:id="rId24"/>
    <p:sldId id="378" r:id="rId25"/>
    <p:sldId id="359" r:id="rId26"/>
    <p:sldId id="376" r:id="rId27"/>
    <p:sldId id="374" r:id="rId28"/>
    <p:sldId id="379" r:id="rId29"/>
    <p:sldId id="371" r:id="rId30"/>
    <p:sldId id="386" r:id="rId31"/>
    <p:sldId id="365" r:id="rId32"/>
    <p:sldId id="366" r:id="rId33"/>
    <p:sldId id="367" r:id="rId34"/>
    <p:sldId id="382" r:id="rId35"/>
    <p:sldId id="383" r:id="rId36"/>
    <p:sldId id="384" r:id="rId37"/>
    <p:sldId id="385" r:id="rId3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hakoja" initials="h" lastIdx="4" clrIdx="0">
    <p:extLst>
      <p:ext uri="{19B8F6BF-5375-455C-9EA6-DF929625EA0E}">
        <p15:presenceInfo xmlns:p15="http://schemas.microsoft.com/office/powerpoint/2012/main" userId="hakoja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3CD"/>
    <a:srgbClr val="FFE285"/>
    <a:srgbClr val="F2B800"/>
    <a:srgbClr val="FFD5D5"/>
    <a:srgbClr val="EFEFFB"/>
    <a:srgbClr val="CC00FF"/>
    <a:srgbClr val="00D09E"/>
    <a:srgbClr val="EC1C24"/>
    <a:srgbClr val="6FA58E"/>
    <a:srgbClr val="0B0B9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85BE263C-DBD7-4A20-BB59-AAB30ACAA65A}" styleName="Medium Style 3 - 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EB344D84-9AFB-497E-A393-DC336BA19D2E}" styleName="Medium Style 3 - Accent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912C8C85-51F0-491E-9774-3900AFEF0FD7}" styleName="Light Style 2 - Accent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55" autoAdjust="0"/>
    <p:restoredTop sz="89988" autoAdjust="0"/>
  </p:normalViewPr>
  <p:slideViewPr>
    <p:cSldViewPr snapToGrid="0" showGuides="1">
      <p:cViewPr varScale="1">
        <p:scale>
          <a:sx n="116" d="100"/>
          <a:sy n="116" d="100"/>
        </p:scale>
        <p:origin x="102" y="108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88" d="100"/>
          <a:sy n="88" d="100"/>
        </p:scale>
        <p:origin x="3822" y="1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handoutMaster" Target="handoutMasters/handoutMaster1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0" Type="http://schemas.openxmlformats.org/officeDocument/2006/relationships/slide" Target="slides/slide19.xml"/><Relationship Id="rId41" Type="http://schemas.openxmlformats.org/officeDocument/2006/relationships/commentAuthors" Target="commentAuthor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ABCD62D-4B77-4A2F-93D6-13F9CCFC96B4}" type="datetimeFigureOut">
              <a:rPr lang="en-US" smtClean="0"/>
              <a:t>10/22/2020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E33420A-E794-4D2D-BB9A-E2B1E30EB83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027752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290113F-90F5-4A43-9A5C-028416E777E5}" type="datetimeFigureOut">
              <a:rPr lang="en-US" smtClean="0"/>
              <a:t>10/22/2020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910BB4F-27F5-4A35-A00F-14A545D5604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08207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10BB4F-27F5-4A35-A00F-14A545D56046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100248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10BB4F-27F5-4A35-A00F-14A545D56046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817473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10BB4F-27F5-4A35-A00F-14A545D56046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409110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10BB4F-27F5-4A35-A00F-14A545D56046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088765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10BB4F-27F5-4A35-A00F-14A545D56046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728663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10BB4F-27F5-4A35-A00F-14A545D56046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259986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10BB4F-27F5-4A35-A00F-14A545D56046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681171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10BB4F-27F5-4A35-A00F-14A545D56046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228287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10BB4F-27F5-4A35-A00F-14A545D56046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6606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10BB4F-27F5-4A35-A00F-14A545D56046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978711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10BB4F-27F5-4A35-A00F-14A545D56046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923603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10BB4F-27F5-4A35-A00F-14A545D56046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867643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10BB4F-27F5-4A35-A00F-14A545D56046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06977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10BB4F-27F5-4A35-A00F-14A545D56046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849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13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9385729" y="6386992"/>
            <a:ext cx="2540000" cy="324680"/>
          </a:xfrm>
          <a:prstGeom prst="rect">
            <a:avLst/>
          </a:prstGeom>
          <a:ln/>
        </p:spPr>
        <p:txBody>
          <a:bodyPr/>
          <a:lstStyle>
            <a:lvl1pPr algn="r">
              <a:defRPr>
                <a:solidFill>
                  <a:schemeClr val="accent3">
                    <a:lumMod val="50000"/>
                  </a:schemeClr>
                </a:solidFill>
              </a:defRPr>
            </a:lvl1pPr>
          </a:lstStyle>
          <a:p>
            <a:fld id="{F6590AF8-4F64-4D1C-B3C4-F65976908F5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15285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 noChangeArrowheads="1"/>
          </p:cNvSpPr>
          <p:nvPr>
            <p:ph type="dt" sz="half" idx="10"/>
          </p:nvPr>
        </p:nvSpPr>
        <p:spPr>
          <a:xfrm>
            <a:off x="623392" y="6248400"/>
            <a:ext cx="2540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25-Aug-20</a:t>
            </a:r>
            <a:endParaRPr lang="en-US" dirty="0"/>
          </a:p>
        </p:txBody>
      </p:sp>
      <p:sp>
        <p:nvSpPr>
          <p:cNvPr id="6" name="Footer Placeholder 5"/>
          <p:cNvSpPr>
            <a:spLocks noGrp="1" noChangeArrowheads="1"/>
          </p:cNvSpPr>
          <p:nvPr>
            <p:ph type="ftr" sz="quarter" idx="11"/>
          </p:nvPr>
        </p:nvSpPr>
        <p:spPr>
          <a:xfrm>
            <a:off x="4165600" y="6248400"/>
            <a:ext cx="38608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TEK 4500</a:t>
            </a:r>
            <a:endParaRPr lang="en-US" dirty="0"/>
          </a:p>
        </p:txBody>
      </p:sp>
      <p:sp>
        <p:nvSpPr>
          <p:cNvPr id="7" name="Slide Number Placeholder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9220629" y="6248400"/>
            <a:ext cx="2540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fld id="{F6590AF8-4F64-4D1C-B3C4-F65976908F5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36370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23392" y="6248400"/>
            <a:ext cx="2540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25-Aug-20</a:t>
            </a: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4165600" y="6248400"/>
            <a:ext cx="38608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TEK 4500</a:t>
            </a: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9220629" y="6248400"/>
            <a:ext cx="2540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fld id="{F6590AF8-4F64-4D1C-B3C4-F65976908F5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738566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6800" y="609600"/>
            <a:ext cx="25908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609600"/>
            <a:ext cx="75692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23392" y="6248400"/>
            <a:ext cx="2540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25-Aug-20</a:t>
            </a: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4165600" y="6248400"/>
            <a:ext cx="38608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TEK 4500</a:t>
            </a: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9220629" y="6248400"/>
            <a:ext cx="2540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fld id="{F6590AF8-4F64-4D1C-B3C4-F65976908F5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8212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609600"/>
            <a:ext cx="10363200" cy="4572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914400" y="1371600"/>
            <a:ext cx="5080000" cy="4724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6197600" y="1371600"/>
            <a:ext cx="5080000" cy="2286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197600" y="3810000"/>
            <a:ext cx="5080000" cy="2286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23392" y="6248400"/>
            <a:ext cx="2540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25-Aug-20</a:t>
            </a:r>
            <a:endParaRPr lang="en-US" dirty="0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4165600" y="6248400"/>
            <a:ext cx="38608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TEK 4500</a:t>
            </a:r>
            <a:endParaRPr lang="en-US" dirty="0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9220629" y="6248400"/>
            <a:ext cx="2540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fld id="{F6590AF8-4F64-4D1C-B3C4-F65976908F5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811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609600"/>
            <a:ext cx="10363200" cy="4572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914400" y="1371600"/>
            <a:ext cx="10363200" cy="4724400"/>
          </a:xfrm>
        </p:spPr>
        <p:txBody>
          <a:bodyPr/>
          <a:lstStyle/>
          <a:p>
            <a:pPr lvl="0"/>
            <a:r>
              <a:rPr lang="en-US" noProof="0" dirty="0" smtClean="0"/>
              <a:t>Click icon to add table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23392" y="6248400"/>
            <a:ext cx="2540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25-Aug-20</a:t>
            </a: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4165600" y="6248400"/>
            <a:ext cx="38608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TEK 4500</a:t>
            </a: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9220629" y="6248400"/>
            <a:ext cx="2540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fld id="{F6590AF8-4F64-4D1C-B3C4-F65976908F5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372478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391" y="278295"/>
            <a:ext cx="11137237" cy="4572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23392" y="1371600"/>
            <a:ext cx="6201478" cy="4724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050156" y="1371600"/>
            <a:ext cx="4710473" cy="4724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8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23392" y="6526692"/>
            <a:ext cx="2540000" cy="32468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25-Aug-20</a:t>
            </a:r>
            <a:endParaRPr lang="en-US" dirty="0"/>
          </a:p>
        </p:txBody>
      </p:sp>
      <p:sp>
        <p:nvSpPr>
          <p:cNvPr id="9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4165600" y="6526692"/>
            <a:ext cx="3860800" cy="324680"/>
          </a:xfrm>
          <a:prstGeom prst="rect">
            <a:avLst/>
          </a:prstGeom>
          <a:ln/>
        </p:spPr>
        <p:txBody>
          <a:bodyPr/>
          <a:lstStyle>
            <a:lvl1pPr algn="ctr">
              <a:defRPr/>
            </a:lvl1pPr>
          </a:lstStyle>
          <a:p>
            <a:r>
              <a:rPr lang="nb-NO" smtClean="0"/>
              <a:t>TEK 4500</a:t>
            </a:r>
            <a:endParaRPr lang="en-US" dirty="0"/>
          </a:p>
        </p:txBody>
      </p:sp>
      <p:sp>
        <p:nvSpPr>
          <p:cNvPr id="10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9220629" y="6526692"/>
            <a:ext cx="2540000" cy="324680"/>
          </a:xfrm>
          <a:prstGeom prst="rect">
            <a:avLst/>
          </a:prstGeom>
          <a:ln/>
        </p:spPr>
        <p:txBody>
          <a:bodyPr/>
          <a:lstStyle>
            <a:lvl1pPr algn="r">
              <a:defRPr/>
            </a:lvl1pPr>
          </a:lstStyle>
          <a:p>
            <a:fld id="{F6590AF8-4F64-4D1C-B3C4-F65976908F5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73477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2pPr>
              <a:defRPr sz="1800"/>
            </a:lvl2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11437619" y="6386992"/>
            <a:ext cx="488109" cy="324680"/>
          </a:xfrm>
          <a:prstGeom prst="rect">
            <a:avLst/>
          </a:prstGeom>
          <a:ln/>
        </p:spPr>
        <p:txBody>
          <a:bodyPr/>
          <a:lstStyle>
            <a:lvl1pPr algn="r">
              <a:defRPr>
                <a:solidFill>
                  <a:schemeClr val="accent3">
                    <a:lumMod val="50000"/>
                  </a:schemeClr>
                </a:solidFill>
              </a:defRPr>
            </a:lvl1pPr>
          </a:lstStyle>
          <a:p>
            <a:fld id="{F6590AF8-4F64-4D1C-B3C4-F65976908F5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00170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9385729" y="6386992"/>
            <a:ext cx="2540000" cy="324680"/>
          </a:xfrm>
          <a:prstGeom prst="rect">
            <a:avLst/>
          </a:prstGeom>
          <a:ln/>
        </p:spPr>
        <p:txBody>
          <a:bodyPr/>
          <a:lstStyle>
            <a:lvl1pPr algn="r">
              <a:defRPr>
                <a:solidFill>
                  <a:schemeClr val="accent3">
                    <a:lumMod val="50000"/>
                  </a:schemeClr>
                </a:solidFill>
              </a:defRPr>
            </a:lvl1pPr>
          </a:lstStyle>
          <a:p>
            <a:fld id="{F6590AF8-4F64-4D1C-B3C4-F65976908F5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90872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3392" y="1080848"/>
            <a:ext cx="5485309" cy="472440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48401" y="1080848"/>
            <a:ext cx="5512228" cy="472440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Date Placeholder 1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25-Aug-20</a:t>
            </a:r>
            <a:endParaRPr lang="en-US" dirty="0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smtClean="0"/>
              <a:t>TEK 4500</a:t>
            </a:r>
            <a:endParaRPr lang="en-US" dirty="0"/>
          </a:p>
        </p:txBody>
      </p:sp>
      <p:sp>
        <p:nvSpPr>
          <p:cNvPr id="21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11407139" y="6386992"/>
            <a:ext cx="518589" cy="324680"/>
          </a:xfrm>
          <a:prstGeom prst="rect">
            <a:avLst/>
          </a:prstGeom>
          <a:ln/>
        </p:spPr>
        <p:txBody>
          <a:bodyPr/>
          <a:lstStyle>
            <a:lvl1pPr algn="r">
              <a:defRPr>
                <a:solidFill>
                  <a:schemeClr val="accent3">
                    <a:lumMod val="50000"/>
                  </a:schemeClr>
                </a:solidFill>
              </a:defRPr>
            </a:lvl1pPr>
          </a:lstStyle>
          <a:p>
            <a:fld id="{F6590AF8-4F64-4D1C-B3C4-F65976908F5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08510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3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23392" y="6386992"/>
            <a:ext cx="2540000" cy="324680"/>
          </a:xfrm>
          <a:prstGeom prst="rect">
            <a:avLst/>
          </a:prstGeom>
          <a:ln/>
        </p:spPr>
        <p:txBody>
          <a:bodyPr/>
          <a:lstStyle>
            <a:lvl1pPr>
              <a:defRPr>
                <a:solidFill>
                  <a:schemeClr val="accent3">
                    <a:lumMod val="50000"/>
                  </a:schemeClr>
                </a:solidFill>
              </a:defRPr>
            </a:lvl1pPr>
          </a:lstStyle>
          <a:p>
            <a:r>
              <a:rPr lang="en-US" dirty="0" smtClean="0"/>
              <a:t>25-Aug-20</a:t>
            </a:r>
            <a:endParaRPr lang="en-US" dirty="0"/>
          </a:p>
        </p:txBody>
      </p:sp>
      <p:sp>
        <p:nvSpPr>
          <p:cNvPr id="14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4165600" y="6386992"/>
            <a:ext cx="3860800" cy="324680"/>
          </a:xfrm>
          <a:prstGeom prst="rect">
            <a:avLst/>
          </a:prstGeom>
          <a:ln/>
        </p:spPr>
        <p:txBody>
          <a:bodyPr/>
          <a:lstStyle>
            <a:lvl1pPr algn="ctr">
              <a:defRPr>
                <a:solidFill>
                  <a:schemeClr val="accent3">
                    <a:lumMod val="50000"/>
                  </a:schemeClr>
                </a:solidFill>
              </a:defRPr>
            </a:lvl1pPr>
          </a:lstStyle>
          <a:p>
            <a:r>
              <a:rPr lang="nb-NO" smtClean="0"/>
              <a:t>TEK 4500</a:t>
            </a:r>
            <a:endParaRPr lang="en-US" dirty="0"/>
          </a:p>
        </p:txBody>
      </p:sp>
      <p:sp>
        <p:nvSpPr>
          <p:cNvPr id="15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9220629" y="6386992"/>
            <a:ext cx="2540000" cy="324680"/>
          </a:xfrm>
          <a:prstGeom prst="rect">
            <a:avLst/>
          </a:prstGeom>
          <a:ln/>
        </p:spPr>
        <p:txBody>
          <a:bodyPr/>
          <a:lstStyle>
            <a:lvl1pPr algn="r">
              <a:defRPr>
                <a:solidFill>
                  <a:schemeClr val="accent3">
                    <a:lumMod val="50000"/>
                  </a:schemeClr>
                </a:solidFill>
              </a:defRPr>
            </a:lvl1pPr>
          </a:lstStyle>
          <a:p>
            <a:fld id="{F6590AF8-4F64-4D1C-B3C4-F65976908F5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050379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Rectangle 4"/>
          <p:cNvSpPr>
            <a:spLocks noGrp="1" noChangeArrowheads="1"/>
          </p:cNvSpPr>
          <p:nvPr>
            <p:ph type="dt" sz="half" idx="2"/>
          </p:nvPr>
        </p:nvSpPr>
        <p:spPr>
          <a:xfrm>
            <a:off x="623392" y="6386992"/>
            <a:ext cx="2540000" cy="324680"/>
          </a:xfrm>
          <a:prstGeom prst="rect">
            <a:avLst/>
          </a:prstGeom>
          <a:ln/>
        </p:spPr>
        <p:txBody>
          <a:bodyPr/>
          <a:lstStyle>
            <a:lvl1pPr>
              <a:defRPr>
                <a:solidFill>
                  <a:schemeClr val="accent3">
                    <a:lumMod val="50000"/>
                  </a:schemeClr>
                </a:solidFill>
              </a:defRPr>
            </a:lvl1pPr>
          </a:lstStyle>
          <a:p>
            <a:r>
              <a:rPr lang="en-US" dirty="0" smtClean="0"/>
              <a:t>25-Aug-20</a:t>
            </a:r>
            <a:endParaRPr lang="en-US" dirty="0"/>
          </a:p>
        </p:txBody>
      </p:sp>
      <p:sp>
        <p:nvSpPr>
          <p:cNvPr id="10" name="Rectangle 5"/>
          <p:cNvSpPr>
            <a:spLocks noGrp="1" noChangeArrowheads="1"/>
          </p:cNvSpPr>
          <p:nvPr>
            <p:ph type="ftr" sz="quarter" idx="3"/>
          </p:nvPr>
        </p:nvSpPr>
        <p:spPr>
          <a:xfrm>
            <a:off x="4165600" y="6386992"/>
            <a:ext cx="3860800" cy="324680"/>
          </a:xfrm>
          <a:prstGeom prst="rect">
            <a:avLst/>
          </a:prstGeom>
          <a:ln/>
        </p:spPr>
        <p:txBody>
          <a:bodyPr/>
          <a:lstStyle>
            <a:lvl1pPr algn="ctr">
              <a:defRPr>
                <a:solidFill>
                  <a:schemeClr val="accent3">
                    <a:lumMod val="50000"/>
                  </a:schemeClr>
                </a:solidFill>
              </a:defRPr>
            </a:lvl1pPr>
          </a:lstStyle>
          <a:p>
            <a:r>
              <a:rPr lang="nb-NO" smtClean="0"/>
              <a:t>TEK 4500</a:t>
            </a:r>
            <a:endParaRPr lang="en-US" dirty="0"/>
          </a:p>
        </p:txBody>
      </p:sp>
      <p:sp>
        <p:nvSpPr>
          <p:cNvPr id="12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9385729" y="6386992"/>
            <a:ext cx="2540000" cy="324680"/>
          </a:xfrm>
          <a:prstGeom prst="rect">
            <a:avLst/>
          </a:prstGeom>
          <a:ln/>
        </p:spPr>
        <p:txBody>
          <a:bodyPr/>
          <a:lstStyle>
            <a:lvl1pPr algn="r">
              <a:defRPr>
                <a:solidFill>
                  <a:schemeClr val="accent3">
                    <a:lumMod val="50000"/>
                  </a:schemeClr>
                </a:solidFill>
              </a:defRPr>
            </a:lvl1pPr>
          </a:lstStyle>
          <a:p>
            <a:fld id="{F6590AF8-4F64-4D1C-B3C4-F65976908F5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76606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4"/>
          <p:cNvSpPr>
            <a:spLocks noGrp="1" noChangeArrowheads="1"/>
          </p:cNvSpPr>
          <p:nvPr>
            <p:ph type="dt" sz="half" idx="2"/>
          </p:nvPr>
        </p:nvSpPr>
        <p:spPr>
          <a:xfrm>
            <a:off x="623392" y="6386992"/>
            <a:ext cx="2540000" cy="324680"/>
          </a:xfrm>
          <a:prstGeom prst="rect">
            <a:avLst/>
          </a:prstGeom>
          <a:ln/>
        </p:spPr>
        <p:txBody>
          <a:bodyPr/>
          <a:lstStyle>
            <a:lvl1pPr>
              <a:defRPr>
                <a:solidFill>
                  <a:schemeClr val="accent3">
                    <a:lumMod val="50000"/>
                  </a:schemeClr>
                </a:solidFill>
              </a:defRPr>
            </a:lvl1pPr>
          </a:lstStyle>
          <a:p>
            <a:r>
              <a:rPr lang="en-US" dirty="0" smtClean="0"/>
              <a:t>25-Aug-20</a:t>
            </a:r>
            <a:endParaRPr lang="en-US" dirty="0"/>
          </a:p>
        </p:txBody>
      </p:sp>
      <p:sp>
        <p:nvSpPr>
          <p:cNvPr id="9" name="Rectangle 5"/>
          <p:cNvSpPr>
            <a:spLocks noGrp="1" noChangeArrowheads="1"/>
          </p:cNvSpPr>
          <p:nvPr>
            <p:ph type="ftr" sz="quarter" idx="3"/>
          </p:nvPr>
        </p:nvSpPr>
        <p:spPr>
          <a:xfrm>
            <a:off x="4165600" y="6386992"/>
            <a:ext cx="3860800" cy="324680"/>
          </a:xfrm>
          <a:prstGeom prst="rect">
            <a:avLst/>
          </a:prstGeom>
          <a:ln/>
        </p:spPr>
        <p:txBody>
          <a:bodyPr/>
          <a:lstStyle>
            <a:lvl1pPr algn="ctr">
              <a:defRPr>
                <a:solidFill>
                  <a:schemeClr val="accent3">
                    <a:lumMod val="50000"/>
                  </a:schemeClr>
                </a:solidFill>
              </a:defRPr>
            </a:lvl1pPr>
          </a:lstStyle>
          <a:p>
            <a:r>
              <a:rPr lang="nb-NO" smtClean="0"/>
              <a:t>TEK 4500</a:t>
            </a:r>
            <a:endParaRPr lang="en-US" dirty="0"/>
          </a:p>
        </p:txBody>
      </p:sp>
      <p:sp>
        <p:nvSpPr>
          <p:cNvPr id="11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9385729" y="6386992"/>
            <a:ext cx="2540000" cy="324680"/>
          </a:xfrm>
          <a:prstGeom prst="rect">
            <a:avLst/>
          </a:prstGeom>
          <a:ln/>
        </p:spPr>
        <p:txBody>
          <a:bodyPr/>
          <a:lstStyle>
            <a:lvl1pPr algn="r">
              <a:defRPr>
                <a:solidFill>
                  <a:schemeClr val="accent3">
                    <a:lumMod val="50000"/>
                  </a:schemeClr>
                </a:solidFill>
              </a:defRPr>
            </a:lvl1pPr>
          </a:lstStyle>
          <a:p>
            <a:fld id="{F6590AF8-4F64-4D1C-B3C4-F65976908F5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47602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Header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2028342" y="2835345"/>
            <a:ext cx="7751762" cy="1776412"/>
          </a:xfrm>
        </p:spPr>
        <p:txBody>
          <a:bodyPr/>
          <a:lstStyle>
            <a:lvl1pPr>
              <a:defRPr sz="4000"/>
            </a:lvl1pPr>
            <a:lvl2pPr>
              <a:defRPr sz="2800"/>
            </a:lvl2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9951824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23392" y="6386992"/>
            <a:ext cx="2540000" cy="324680"/>
          </a:xfrm>
          <a:prstGeom prst="rect">
            <a:avLst/>
          </a:prstGeom>
          <a:ln/>
        </p:spPr>
        <p:txBody>
          <a:bodyPr/>
          <a:lstStyle>
            <a:lvl1pPr>
              <a:defRPr>
                <a:solidFill>
                  <a:schemeClr val="accent3">
                    <a:lumMod val="50000"/>
                  </a:schemeClr>
                </a:solidFill>
              </a:defRPr>
            </a:lvl1pPr>
          </a:lstStyle>
          <a:p>
            <a:r>
              <a:rPr lang="en-US" dirty="0" smtClean="0"/>
              <a:t>25-Aug-20</a:t>
            </a:r>
            <a:endParaRPr lang="en-US" dirty="0"/>
          </a:p>
        </p:txBody>
      </p:sp>
      <p:sp>
        <p:nvSpPr>
          <p:cNvPr id="9" name="Rectangle 5"/>
          <p:cNvSpPr>
            <a:spLocks noGrp="1" noChangeArrowheads="1"/>
          </p:cNvSpPr>
          <p:nvPr>
            <p:ph type="ftr" sz="quarter" idx="3"/>
          </p:nvPr>
        </p:nvSpPr>
        <p:spPr>
          <a:xfrm>
            <a:off x="4165600" y="6386992"/>
            <a:ext cx="3860800" cy="324680"/>
          </a:xfrm>
          <a:prstGeom prst="rect">
            <a:avLst/>
          </a:prstGeom>
          <a:ln/>
        </p:spPr>
        <p:txBody>
          <a:bodyPr/>
          <a:lstStyle>
            <a:lvl1pPr algn="ctr">
              <a:defRPr>
                <a:solidFill>
                  <a:schemeClr val="accent3">
                    <a:lumMod val="50000"/>
                  </a:schemeClr>
                </a:solidFill>
              </a:defRPr>
            </a:lvl1pPr>
          </a:lstStyle>
          <a:p>
            <a:r>
              <a:rPr lang="en-US" dirty="0" smtClean="0"/>
              <a:t>TEK 4500</a:t>
            </a:r>
            <a:endParaRPr lang="en-US" dirty="0"/>
          </a:p>
        </p:txBody>
      </p:sp>
      <p:sp>
        <p:nvSpPr>
          <p:cNvPr id="11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9385729" y="6386992"/>
            <a:ext cx="2540000" cy="324680"/>
          </a:xfrm>
          <a:prstGeom prst="rect">
            <a:avLst/>
          </a:prstGeom>
          <a:ln/>
        </p:spPr>
        <p:txBody>
          <a:bodyPr/>
          <a:lstStyle>
            <a:lvl1pPr algn="r">
              <a:defRPr>
                <a:solidFill>
                  <a:schemeClr val="accent3">
                    <a:lumMod val="50000"/>
                  </a:schemeClr>
                </a:solidFill>
              </a:defRPr>
            </a:lvl1pPr>
          </a:lstStyle>
          <a:p>
            <a:fld id="{F6590AF8-4F64-4D1C-B3C4-F65976908F5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11737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23392" y="332656"/>
            <a:ext cx="1113723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GB" dirty="0" smtClean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23392" y="1027586"/>
            <a:ext cx="11137237" cy="50684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 smtClean="0"/>
          </a:p>
        </p:txBody>
      </p:sp>
      <p:sp>
        <p:nvSpPr>
          <p:cNvPr id="1031" name="Line 7"/>
          <p:cNvSpPr>
            <a:spLocks noChangeShapeType="1"/>
          </p:cNvSpPr>
          <p:nvPr/>
        </p:nvSpPr>
        <p:spPr bwMode="auto">
          <a:xfrm>
            <a:off x="623392" y="908720"/>
            <a:ext cx="11137237" cy="0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nb-NO" sz="2400"/>
          </a:p>
        </p:txBody>
      </p:sp>
      <p:sp>
        <p:nvSpPr>
          <p:cNvPr id="8" name="Rectangle 4"/>
          <p:cNvSpPr>
            <a:spLocks noGrp="1" noChangeArrowheads="1"/>
          </p:cNvSpPr>
          <p:nvPr>
            <p:ph type="dt" sz="half" idx="2"/>
          </p:nvPr>
        </p:nvSpPr>
        <p:spPr>
          <a:xfrm>
            <a:off x="623392" y="6386992"/>
            <a:ext cx="2540000" cy="324680"/>
          </a:xfrm>
          <a:prstGeom prst="rect">
            <a:avLst/>
          </a:prstGeom>
          <a:ln/>
        </p:spPr>
        <p:txBody>
          <a:bodyPr/>
          <a:lstStyle>
            <a:lvl1pPr>
              <a:defRPr>
                <a:solidFill>
                  <a:schemeClr val="accent3">
                    <a:lumMod val="50000"/>
                  </a:schemeClr>
                </a:solidFill>
              </a:defRPr>
            </a:lvl1pPr>
          </a:lstStyle>
          <a:p>
            <a:r>
              <a:rPr lang="en-US" dirty="0" smtClean="0"/>
              <a:t>25-Aug-20</a:t>
            </a:r>
            <a:endParaRPr lang="en-US" dirty="0"/>
          </a:p>
        </p:txBody>
      </p:sp>
      <p:sp>
        <p:nvSpPr>
          <p:cNvPr id="9" name="Rectangle 5"/>
          <p:cNvSpPr>
            <a:spLocks noGrp="1" noChangeArrowheads="1"/>
          </p:cNvSpPr>
          <p:nvPr>
            <p:ph type="ftr" sz="quarter" idx="3"/>
          </p:nvPr>
        </p:nvSpPr>
        <p:spPr>
          <a:xfrm>
            <a:off x="4165600" y="6386992"/>
            <a:ext cx="3860800" cy="324680"/>
          </a:xfrm>
          <a:prstGeom prst="rect">
            <a:avLst/>
          </a:prstGeom>
          <a:ln/>
        </p:spPr>
        <p:txBody>
          <a:bodyPr/>
          <a:lstStyle>
            <a:lvl1pPr algn="ctr">
              <a:defRPr>
                <a:solidFill>
                  <a:schemeClr val="accent3">
                    <a:lumMod val="50000"/>
                  </a:schemeClr>
                </a:solidFill>
              </a:defRPr>
            </a:lvl1pPr>
          </a:lstStyle>
          <a:p>
            <a:r>
              <a:rPr lang="nb-NO" smtClean="0"/>
              <a:t>TEK 4500</a:t>
            </a:r>
            <a:endParaRPr lang="en-US" dirty="0"/>
          </a:p>
        </p:txBody>
      </p:sp>
      <p:sp>
        <p:nvSpPr>
          <p:cNvPr id="11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11445239" y="6386992"/>
            <a:ext cx="480489" cy="324680"/>
          </a:xfrm>
          <a:prstGeom prst="rect">
            <a:avLst/>
          </a:prstGeom>
          <a:ln/>
        </p:spPr>
        <p:txBody>
          <a:bodyPr/>
          <a:lstStyle>
            <a:lvl1pPr algn="r">
              <a:defRPr>
                <a:solidFill>
                  <a:schemeClr val="accent3">
                    <a:lumMod val="50000"/>
                  </a:schemeClr>
                </a:solidFill>
              </a:defRPr>
            </a:lvl1pPr>
          </a:lstStyle>
          <a:p>
            <a:fld id="{F6590AF8-4F64-4D1C-B3C4-F65976908F5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57200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78" r:id="rId2"/>
    <p:sldLayoutId id="2147483679" r:id="rId3"/>
    <p:sldLayoutId id="2147483680" r:id="rId4"/>
    <p:sldLayoutId id="2147483681" r:id="rId5"/>
    <p:sldLayoutId id="2147483682" r:id="rId6"/>
    <p:sldLayoutId id="2147483683" r:id="rId7"/>
    <p:sldLayoutId id="2147483684" r:id="rId8"/>
    <p:sldLayoutId id="2147483685" r:id="rId9"/>
    <p:sldLayoutId id="2147483686" r:id="rId10"/>
    <p:sldLayoutId id="2147483687" r:id="rId11"/>
    <p:sldLayoutId id="2147483688" r:id="rId12"/>
    <p:sldLayoutId id="2147483689" r:id="rId13"/>
    <p:sldLayoutId id="2147483690" r:id="rId14"/>
    <p:sldLayoutId id="2147483691" r:id="rId15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Times New Roman" pitchFamily="18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Times New Roman" pitchFamily="18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Times New Roman" pitchFamily="18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Times New Roman" pitchFamily="18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Times New Roman" pitchFamily="18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Times New Roman" pitchFamily="18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Times New Roman" pitchFamily="18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defRPr sz="2000">
          <a:solidFill>
            <a:schemeClr val="tx1"/>
          </a:solidFill>
          <a:latin typeface="+mn-lt"/>
          <a:ea typeface="+mn-ea"/>
          <a:cs typeface="+mn-cs"/>
        </a:defRPr>
      </a:lvl1pPr>
      <a:lvl2pPr marL="760413" indent="-285750" algn="l" rtl="0" eaLnBrk="1" fontAlgn="base" hangingPunct="1">
        <a:spcBef>
          <a:spcPct val="20000"/>
        </a:spcBef>
        <a:spcAft>
          <a:spcPct val="0"/>
        </a:spcAft>
        <a:defRPr sz="1800">
          <a:solidFill>
            <a:schemeClr val="tx1"/>
          </a:solidFill>
          <a:latin typeface="+mn-lt"/>
        </a:defRPr>
      </a:lvl2pPr>
      <a:lvl3pPr marL="1179513" indent="-228600" algn="l" rtl="0" eaLnBrk="1" fontAlgn="base" hangingPunct="1">
        <a:spcBef>
          <a:spcPct val="20000"/>
        </a:spcBef>
        <a:spcAft>
          <a:spcPct val="0"/>
        </a:spcAft>
        <a:defRPr sz="16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defRPr sz="16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defRPr sz="14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defRPr sz="16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defRPr sz="16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defRPr sz="16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hakon.jacobsen@its.uio.no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png"/><Relationship Id="rId3" Type="http://schemas.openxmlformats.org/officeDocument/2006/relationships/image" Target="../media/image1.png"/><Relationship Id="rId7" Type="http://schemas.openxmlformats.org/officeDocument/2006/relationships/image" Target="../media/image51.png"/><Relationship Id="rId2" Type="http://schemas.openxmlformats.org/officeDocument/2006/relationships/image" Target="../media/image3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0.png"/><Relationship Id="rId11" Type="http://schemas.openxmlformats.org/officeDocument/2006/relationships/image" Target="../media/image341.png"/><Relationship Id="rId5" Type="http://schemas.openxmlformats.org/officeDocument/2006/relationships/image" Target="../media/image37.png"/><Relationship Id="rId10" Type="http://schemas.openxmlformats.org/officeDocument/2006/relationships/image" Target="../media/image38.png"/><Relationship Id="rId4" Type="http://schemas.microsoft.com/office/2007/relationships/hdphoto" Target="../media/hdphoto1.wdp"/><Relationship Id="rId9" Type="http://schemas.openxmlformats.org/officeDocument/2006/relationships/image" Target="../media/image53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0.png"/><Relationship Id="rId13" Type="http://schemas.openxmlformats.org/officeDocument/2006/relationships/image" Target="../media/image320.png"/><Relationship Id="rId3" Type="http://schemas.openxmlformats.org/officeDocument/2006/relationships/image" Target="../media/image250.png"/><Relationship Id="rId7" Type="http://schemas.openxmlformats.org/officeDocument/2006/relationships/image" Target="../media/image260.png"/><Relationship Id="rId12" Type="http://schemas.openxmlformats.org/officeDocument/2006/relationships/image" Target="../media/image3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.png"/><Relationship Id="rId11" Type="http://schemas.openxmlformats.org/officeDocument/2006/relationships/image" Target="../media/image300.png"/><Relationship Id="rId5" Type="http://schemas.microsoft.com/office/2007/relationships/hdphoto" Target="../media/hdphoto1.wdp"/><Relationship Id="rId10" Type="http://schemas.openxmlformats.org/officeDocument/2006/relationships/image" Target="../media/image290.png"/><Relationship Id="rId4" Type="http://schemas.openxmlformats.org/officeDocument/2006/relationships/image" Target="../media/image1.png"/><Relationship Id="rId9" Type="http://schemas.openxmlformats.org/officeDocument/2006/relationships/image" Target="../media/image28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30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50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13" Type="http://schemas.openxmlformats.org/officeDocument/2006/relationships/image" Target="../media/image280.png"/><Relationship Id="rId18" Type="http://schemas.openxmlformats.org/officeDocument/2006/relationships/image" Target="../media/image310.png"/><Relationship Id="rId3" Type="http://schemas.openxmlformats.org/officeDocument/2006/relationships/image" Target="../media/image360.png"/><Relationship Id="rId21" Type="http://schemas.openxmlformats.org/officeDocument/2006/relationships/image" Target="../media/image44.png"/><Relationship Id="rId7" Type="http://schemas.openxmlformats.org/officeDocument/2006/relationships/image" Target="../media/image300.png"/><Relationship Id="rId12" Type="http://schemas.openxmlformats.org/officeDocument/2006/relationships/image" Target="../media/image270.png"/><Relationship Id="rId17" Type="http://schemas.openxmlformats.org/officeDocument/2006/relationships/image" Target="../media/image41.png"/><Relationship Id="rId2" Type="http://schemas.openxmlformats.org/officeDocument/2006/relationships/notesSlide" Target="../notesSlides/notesSlide6.xml"/><Relationship Id="rId16" Type="http://schemas.openxmlformats.org/officeDocument/2006/relationships/image" Target="../media/image40.png"/><Relationship Id="rId20" Type="http://schemas.openxmlformats.org/officeDocument/2006/relationships/image" Target="../media/image43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80.png"/><Relationship Id="rId11" Type="http://schemas.openxmlformats.org/officeDocument/2006/relationships/image" Target="../media/image260.png"/><Relationship Id="rId5" Type="http://schemas.openxmlformats.org/officeDocument/2006/relationships/image" Target="../media/image370.png"/><Relationship Id="rId15" Type="http://schemas.openxmlformats.org/officeDocument/2006/relationships/image" Target="../media/image390.png"/><Relationship Id="rId10" Type="http://schemas.openxmlformats.org/officeDocument/2006/relationships/image" Target="../media/image2.png"/><Relationship Id="rId19" Type="http://schemas.openxmlformats.org/officeDocument/2006/relationships/image" Target="../media/image42.png"/><Relationship Id="rId4" Type="http://schemas.openxmlformats.org/officeDocument/2006/relationships/image" Target="../media/image320.png"/><Relationship Id="rId9" Type="http://schemas.microsoft.com/office/2007/relationships/hdphoto" Target="../media/hdphoto1.wdp"/><Relationship Id="rId14" Type="http://schemas.openxmlformats.org/officeDocument/2006/relationships/image" Target="../media/image290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13" Type="http://schemas.openxmlformats.org/officeDocument/2006/relationships/image" Target="../media/image290.png"/><Relationship Id="rId18" Type="http://schemas.openxmlformats.org/officeDocument/2006/relationships/image" Target="../media/image43.png"/><Relationship Id="rId3" Type="http://schemas.openxmlformats.org/officeDocument/2006/relationships/image" Target="../media/image370.png"/><Relationship Id="rId7" Type="http://schemas.microsoft.com/office/2007/relationships/hdphoto" Target="../media/hdphoto1.wdp"/><Relationship Id="rId12" Type="http://schemas.openxmlformats.org/officeDocument/2006/relationships/image" Target="../media/image280.png"/><Relationship Id="rId17" Type="http://schemas.openxmlformats.org/officeDocument/2006/relationships/image" Target="../media/image42.png"/><Relationship Id="rId2" Type="http://schemas.openxmlformats.org/officeDocument/2006/relationships/notesSlide" Target="../notesSlides/notesSlide7.xml"/><Relationship Id="rId16" Type="http://schemas.openxmlformats.org/officeDocument/2006/relationships/image" Target="../media/image41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.png"/><Relationship Id="rId11" Type="http://schemas.openxmlformats.org/officeDocument/2006/relationships/image" Target="../media/image45.png"/><Relationship Id="rId5" Type="http://schemas.openxmlformats.org/officeDocument/2006/relationships/image" Target="../media/image300.png"/><Relationship Id="rId15" Type="http://schemas.openxmlformats.org/officeDocument/2006/relationships/image" Target="../media/image40.png"/><Relationship Id="rId10" Type="http://schemas.openxmlformats.org/officeDocument/2006/relationships/image" Target="../media/image440.png"/><Relationship Id="rId4" Type="http://schemas.openxmlformats.org/officeDocument/2006/relationships/image" Target="../media/image380.png"/><Relationship Id="rId9" Type="http://schemas.openxmlformats.org/officeDocument/2006/relationships/image" Target="../media/image360.png"/><Relationship Id="rId14" Type="http://schemas.openxmlformats.org/officeDocument/2006/relationships/image" Target="../media/image390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13" Type="http://schemas.openxmlformats.org/officeDocument/2006/relationships/image" Target="../media/image47.png"/><Relationship Id="rId18" Type="http://schemas.openxmlformats.org/officeDocument/2006/relationships/image" Target="../media/image43.png"/><Relationship Id="rId3" Type="http://schemas.openxmlformats.org/officeDocument/2006/relationships/image" Target="../media/image370.png"/><Relationship Id="rId7" Type="http://schemas.microsoft.com/office/2007/relationships/hdphoto" Target="../media/hdphoto1.wdp"/><Relationship Id="rId12" Type="http://schemas.openxmlformats.org/officeDocument/2006/relationships/image" Target="../media/image46.png"/><Relationship Id="rId17" Type="http://schemas.openxmlformats.org/officeDocument/2006/relationships/image" Target="../media/image42.png"/><Relationship Id="rId2" Type="http://schemas.openxmlformats.org/officeDocument/2006/relationships/notesSlide" Target="../notesSlides/notesSlide8.xml"/><Relationship Id="rId16" Type="http://schemas.openxmlformats.org/officeDocument/2006/relationships/image" Target="../media/image41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.png"/><Relationship Id="rId11" Type="http://schemas.openxmlformats.org/officeDocument/2006/relationships/image" Target="../media/image45.png"/><Relationship Id="rId5" Type="http://schemas.openxmlformats.org/officeDocument/2006/relationships/image" Target="../media/image300.png"/><Relationship Id="rId15" Type="http://schemas.openxmlformats.org/officeDocument/2006/relationships/image" Target="../media/image40.png"/><Relationship Id="rId10" Type="http://schemas.openxmlformats.org/officeDocument/2006/relationships/image" Target="../media/image440.png"/><Relationship Id="rId4" Type="http://schemas.openxmlformats.org/officeDocument/2006/relationships/image" Target="../media/image380.png"/><Relationship Id="rId9" Type="http://schemas.openxmlformats.org/officeDocument/2006/relationships/image" Target="../media/image360.png"/><Relationship Id="rId14" Type="http://schemas.openxmlformats.org/officeDocument/2006/relationships/image" Target="../media/image39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1.png"/><Relationship Id="rId13" Type="http://schemas.openxmlformats.org/officeDocument/2006/relationships/image" Target="../media/image66.png"/><Relationship Id="rId18" Type="http://schemas.openxmlformats.org/officeDocument/2006/relationships/image" Target="../media/image71.png"/><Relationship Id="rId26" Type="http://schemas.openxmlformats.org/officeDocument/2006/relationships/image" Target="../media/image79.png"/><Relationship Id="rId3" Type="http://schemas.openxmlformats.org/officeDocument/2006/relationships/image" Target="../media/image56.png"/><Relationship Id="rId21" Type="http://schemas.openxmlformats.org/officeDocument/2006/relationships/image" Target="../media/image74.png"/><Relationship Id="rId7" Type="http://schemas.openxmlformats.org/officeDocument/2006/relationships/image" Target="../media/image60.png"/><Relationship Id="rId12" Type="http://schemas.openxmlformats.org/officeDocument/2006/relationships/image" Target="../media/image65.png"/><Relationship Id="rId17" Type="http://schemas.openxmlformats.org/officeDocument/2006/relationships/image" Target="../media/image70.png"/><Relationship Id="rId25" Type="http://schemas.openxmlformats.org/officeDocument/2006/relationships/image" Target="../media/image78.png"/><Relationship Id="rId2" Type="http://schemas.openxmlformats.org/officeDocument/2006/relationships/image" Target="../media/image54.png"/><Relationship Id="rId16" Type="http://schemas.openxmlformats.org/officeDocument/2006/relationships/image" Target="../media/image69.png"/><Relationship Id="rId20" Type="http://schemas.openxmlformats.org/officeDocument/2006/relationships/image" Target="../media/image73.png"/><Relationship Id="rId29" Type="http://schemas.openxmlformats.org/officeDocument/2006/relationships/image" Target="../media/image8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9.png"/><Relationship Id="rId11" Type="http://schemas.openxmlformats.org/officeDocument/2006/relationships/image" Target="../media/image64.png"/><Relationship Id="rId24" Type="http://schemas.openxmlformats.org/officeDocument/2006/relationships/image" Target="../media/image77.png"/><Relationship Id="rId32" Type="http://schemas.openxmlformats.org/officeDocument/2006/relationships/image" Target="../media/image85.png"/><Relationship Id="rId5" Type="http://schemas.openxmlformats.org/officeDocument/2006/relationships/image" Target="../media/image58.png"/><Relationship Id="rId15" Type="http://schemas.openxmlformats.org/officeDocument/2006/relationships/image" Target="../media/image68.png"/><Relationship Id="rId23" Type="http://schemas.openxmlformats.org/officeDocument/2006/relationships/image" Target="../media/image76.png"/><Relationship Id="rId28" Type="http://schemas.openxmlformats.org/officeDocument/2006/relationships/image" Target="../media/image81.png"/><Relationship Id="rId10" Type="http://schemas.openxmlformats.org/officeDocument/2006/relationships/image" Target="../media/image63.png"/><Relationship Id="rId19" Type="http://schemas.openxmlformats.org/officeDocument/2006/relationships/image" Target="../media/image72.png"/><Relationship Id="rId31" Type="http://schemas.openxmlformats.org/officeDocument/2006/relationships/image" Target="../media/image84.png"/><Relationship Id="rId4" Type="http://schemas.openxmlformats.org/officeDocument/2006/relationships/image" Target="../media/image57.png"/><Relationship Id="rId9" Type="http://schemas.openxmlformats.org/officeDocument/2006/relationships/image" Target="../media/image62.png"/><Relationship Id="rId14" Type="http://schemas.openxmlformats.org/officeDocument/2006/relationships/image" Target="../media/image67.png"/><Relationship Id="rId22" Type="http://schemas.openxmlformats.org/officeDocument/2006/relationships/image" Target="../media/image75.png"/><Relationship Id="rId27" Type="http://schemas.openxmlformats.org/officeDocument/2006/relationships/image" Target="../media/image80.png"/><Relationship Id="rId30" Type="http://schemas.openxmlformats.org/officeDocument/2006/relationships/image" Target="../media/image83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1.png"/><Relationship Id="rId13" Type="http://schemas.openxmlformats.org/officeDocument/2006/relationships/image" Target="../media/image66.png"/><Relationship Id="rId18" Type="http://schemas.openxmlformats.org/officeDocument/2006/relationships/image" Target="../media/image71.png"/><Relationship Id="rId3" Type="http://schemas.openxmlformats.org/officeDocument/2006/relationships/image" Target="../media/image56.png"/><Relationship Id="rId7" Type="http://schemas.openxmlformats.org/officeDocument/2006/relationships/image" Target="../media/image60.png"/><Relationship Id="rId12" Type="http://schemas.openxmlformats.org/officeDocument/2006/relationships/image" Target="../media/image65.png"/><Relationship Id="rId17" Type="http://schemas.openxmlformats.org/officeDocument/2006/relationships/image" Target="../media/image70.png"/><Relationship Id="rId2" Type="http://schemas.openxmlformats.org/officeDocument/2006/relationships/image" Target="../media/image55.png"/><Relationship Id="rId16" Type="http://schemas.openxmlformats.org/officeDocument/2006/relationships/image" Target="../media/image69.png"/><Relationship Id="rId20" Type="http://schemas.openxmlformats.org/officeDocument/2006/relationships/image" Target="../media/image55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9.png"/><Relationship Id="rId11" Type="http://schemas.openxmlformats.org/officeDocument/2006/relationships/image" Target="../media/image64.png"/><Relationship Id="rId5" Type="http://schemas.openxmlformats.org/officeDocument/2006/relationships/image" Target="../media/image58.png"/><Relationship Id="rId15" Type="http://schemas.openxmlformats.org/officeDocument/2006/relationships/image" Target="../media/image68.png"/><Relationship Id="rId10" Type="http://schemas.openxmlformats.org/officeDocument/2006/relationships/image" Target="../media/image63.png"/><Relationship Id="rId19" Type="http://schemas.openxmlformats.org/officeDocument/2006/relationships/image" Target="../media/image72.png"/><Relationship Id="rId4" Type="http://schemas.openxmlformats.org/officeDocument/2006/relationships/image" Target="../media/image57.png"/><Relationship Id="rId9" Type="http://schemas.openxmlformats.org/officeDocument/2006/relationships/image" Target="../media/image62.png"/><Relationship Id="rId14" Type="http://schemas.openxmlformats.org/officeDocument/2006/relationships/image" Target="../media/image67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microsoft.com/office/2007/relationships/hdphoto" Target="../media/hdphoto1.wdp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7.png"/><Relationship Id="rId2" Type="http://schemas.openxmlformats.org/officeDocument/2006/relationships/image" Target="../media/image540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88.png"/><Relationship Id="rId5" Type="http://schemas.openxmlformats.org/officeDocument/2006/relationships/image" Target="../media/image89.png"/><Relationship Id="rId4" Type="http://schemas.openxmlformats.org/officeDocument/2006/relationships/image" Target="../media/image86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0.png"/><Relationship Id="rId2" Type="http://schemas.openxmlformats.org/officeDocument/2006/relationships/image" Target="../media/image9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4.png"/><Relationship Id="rId4" Type="http://schemas.openxmlformats.org/officeDocument/2006/relationships/image" Target="../media/image93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png"/><Relationship Id="rId3" Type="http://schemas.openxmlformats.org/officeDocument/2006/relationships/image" Target="../media/image1.png"/><Relationship Id="rId7" Type="http://schemas.openxmlformats.org/officeDocument/2006/relationships/image" Target="../media/image51.png"/><Relationship Id="rId2" Type="http://schemas.openxmlformats.org/officeDocument/2006/relationships/image" Target="../media/image3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0.png"/><Relationship Id="rId5" Type="http://schemas.openxmlformats.org/officeDocument/2006/relationships/image" Target="../media/image37.png"/><Relationship Id="rId10" Type="http://schemas.openxmlformats.org/officeDocument/2006/relationships/image" Target="../media/image38.png"/><Relationship Id="rId4" Type="http://schemas.microsoft.com/office/2007/relationships/hdphoto" Target="../media/hdphoto1.wdp"/><Relationship Id="rId9" Type="http://schemas.openxmlformats.org/officeDocument/2006/relationships/image" Target="../media/image53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20.png"/><Relationship Id="rId2" Type="http://schemas.openxmlformats.org/officeDocument/2006/relationships/image" Target="../media/image91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40.png"/><Relationship Id="rId4" Type="http://schemas.openxmlformats.org/officeDocument/2006/relationships/image" Target="../media/image930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20.png"/><Relationship Id="rId2" Type="http://schemas.openxmlformats.org/officeDocument/2006/relationships/image" Target="../media/image95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2.png"/><Relationship Id="rId13" Type="http://schemas.openxmlformats.org/officeDocument/2006/relationships/image" Target="../media/image107.png"/><Relationship Id="rId18" Type="http://schemas.openxmlformats.org/officeDocument/2006/relationships/image" Target="../media/image113.png"/><Relationship Id="rId3" Type="http://schemas.openxmlformats.org/officeDocument/2006/relationships/image" Target="../media/image97.png"/><Relationship Id="rId12" Type="http://schemas.openxmlformats.org/officeDocument/2006/relationships/image" Target="../media/image106.png"/><Relationship Id="rId17" Type="http://schemas.openxmlformats.org/officeDocument/2006/relationships/image" Target="../media/image112.png"/><Relationship Id="rId2" Type="http://schemas.openxmlformats.org/officeDocument/2006/relationships/image" Target="../media/image96.png"/><Relationship Id="rId16" Type="http://schemas.openxmlformats.org/officeDocument/2006/relationships/image" Target="../media/image111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00.png"/><Relationship Id="rId11" Type="http://schemas.openxmlformats.org/officeDocument/2006/relationships/image" Target="../media/image105.png"/><Relationship Id="rId5" Type="http://schemas.openxmlformats.org/officeDocument/2006/relationships/image" Target="../media/image99.png"/><Relationship Id="rId15" Type="http://schemas.openxmlformats.org/officeDocument/2006/relationships/image" Target="../media/image109.png"/><Relationship Id="rId10" Type="http://schemas.openxmlformats.org/officeDocument/2006/relationships/image" Target="../media/image104.png"/><Relationship Id="rId19" Type="http://schemas.openxmlformats.org/officeDocument/2006/relationships/image" Target="../media/image114.png"/><Relationship Id="rId4" Type="http://schemas.openxmlformats.org/officeDocument/2006/relationships/image" Target="../media/image98.png"/><Relationship Id="rId9" Type="http://schemas.openxmlformats.org/officeDocument/2006/relationships/image" Target="../media/image103.png"/><Relationship Id="rId14" Type="http://schemas.openxmlformats.org/officeDocument/2006/relationships/image" Target="../media/image108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6.png"/><Relationship Id="rId2" Type="http://schemas.openxmlformats.org/officeDocument/2006/relationships/image" Target="../media/image115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19.png"/><Relationship Id="rId5" Type="http://schemas.openxmlformats.org/officeDocument/2006/relationships/image" Target="../media/image118.png"/><Relationship Id="rId4" Type="http://schemas.openxmlformats.org/officeDocument/2006/relationships/image" Target="../media/image117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0.png"/><Relationship Id="rId7" Type="http://schemas.openxmlformats.org/officeDocument/2006/relationships/image" Target="../media/image125.png"/><Relationship Id="rId2" Type="http://schemas.openxmlformats.org/officeDocument/2006/relationships/image" Target="../media/image101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24.png"/><Relationship Id="rId5" Type="http://schemas.openxmlformats.org/officeDocument/2006/relationships/image" Target="../media/image123.png"/><Relationship Id="rId4" Type="http://schemas.openxmlformats.org/officeDocument/2006/relationships/image" Target="../media/image121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2.png"/><Relationship Id="rId2" Type="http://schemas.openxmlformats.org/officeDocument/2006/relationships/image" Target="../media/image126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8.png"/><Relationship Id="rId2" Type="http://schemas.openxmlformats.org/officeDocument/2006/relationships/image" Target="../media/image12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13" Type="http://schemas.microsoft.com/office/2007/relationships/hdphoto" Target="../media/hdphoto1.wdp"/><Relationship Id="rId3" Type="http://schemas.openxmlformats.org/officeDocument/2006/relationships/image" Target="../media/image157.png"/><Relationship Id="rId7" Type="http://schemas.openxmlformats.org/officeDocument/2006/relationships/image" Target="../media/image4.png"/><Relationship Id="rId12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11" Type="http://schemas.openxmlformats.org/officeDocument/2006/relationships/image" Target="../media/image2.png"/><Relationship Id="rId5" Type="http://schemas.openxmlformats.org/officeDocument/2006/relationships/image" Target="../media/image211.png"/><Relationship Id="rId10" Type="http://schemas.openxmlformats.org/officeDocument/2006/relationships/image" Target="../media/image7.png"/><Relationship Id="rId4" Type="http://schemas.openxmlformats.org/officeDocument/2006/relationships/image" Target="../media/image110.png"/><Relationship Id="rId9" Type="http://schemas.openxmlformats.org/officeDocument/2006/relationships/image" Target="../media/image6.png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png"/><Relationship Id="rId3" Type="http://schemas.openxmlformats.org/officeDocument/2006/relationships/image" Target="../media/image1.png"/><Relationship Id="rId7" Type="http://schemas.openxmlformats.org/officeDocument/2006/relationships/image" Target="../media/image51.png"/><Relationship Id="rId12" Type="http://schemas.openxmlformats.org/officeDocument/2006/relationships/image" Target="../media/image130.png"/><Relationship Id="rId2" Type="http://schemas.openxmlformats.org/officeDocument/2006/relationships/image" Target="../media/image3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0.png"/><Relationship Id="rId11" Type="http://schemas.openxmlformats.org/officeDocument/2006/relationships/image" Target="../media/image129.png"/><Relationship Id="rId5" Type="http://schemas.openxmlformats.org/officeDocument/2006/relationships/image" Target="../media/image37.png"/><Relationship Id="rId10" Type="http://schemas.openxmlformats.org/officeDocument/2006/relationships/image" Target="../media/image38.png"/><Relationship Id="rId4" Type="http://schemas.microsoft.com/office/2007/relationships/hdphoto" Target="../media/hdphoto1.wdp"/><Relationship Id="rId9" Type="http://schemas.openxmlformats.org/officeDocument/2006/relationships/image" Target="../media/image53.png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microsoft.com/office/2007/relationships/hdphoto" Target="../media/hdphoto2.wdp"/><Relationship Id="rId3" Type="http://schemas.openxmlformats.org/officeDocument/2006/relationships/image" Target="../media/image110.png"/><Relationship Id="rId7" Type="http://schemas.openxmlformats.org/officeDocument/2006/relationships/image" Target="../media/image5.png"/><Relationship Id="rId12" Type="http://schemas.openxmlformats.org/officeDocument/2006/relationships/image" Target="../media/image2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.png"/><Relationship Id="rId11" Type="http://schemas.microsoft.com/office/2007/relationships/hdphoto" Target="../media/hdphoto1.wdp"/><Relationship Id="rId5" Type="http://schemas.openxmlformats.org/officeDocument/2006/relationships/image" Target="../media/image3.png"/><Relationship Id="rId10" Type="http://schemas.openxmlformats.org/officeDocument/2006/relationships/image" Target="../media/image1.png"/><Relationship Id="rId4" Type="http://schemas.openxmlformats.org/officeDocument/2006/relationships/image" Target="../media/image211.png"/><Relationship Id="rId9" Type="http://schemas.openxmlformats.org/officeDocument/2006/relationships/image" Target="../media/image7.png"/><Relationship Id="rId14" Type="http://schemas.openxmlformats.org/officeDocument/2006/relationships/image" Target="../media/image2.png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18" Type="http://schemas.openxmlformats.org/officeDocument/2006/relationships/image" Target="../media/image1290.png"/><Relationship Id="rId3" Type="http://schemas.openxmlformats.org/officeDocument/2006/relationships/image" Target="../media/image110.png"/><Relationship Id="rId7" Type="http://schemas.openxmlformats.org/officeDocument/2006/relationships/image" Target="../media/image6.png"/><Relationship Id="rId12" Type="http://schemas.microsoft.com/office/2007/relationships/hdphoto" Target="../media/hdphoto2.wdp"/><Relationship Id="rId17" Type="http://schemas.openxmlformats.org/officeDocument/2006/relationships/image" Target="../media/image140.png"/><Relationship Id="rId2" Type="http://schemas.openxmlformats.org/officeDocument/2006/relationships/notesSlide" Target="../notesSlides/notesSlide10.xml"/><Relationship Id="rId16" Type="http://schemas.openxmlformats.org/officeDocument/2006/relationships/image" Target="../media/image211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.png"/><Relationship Id="rId11" Type="http://schemas.openxmlformats.org/officeDocument/2006/relationships/image" Target="../media/image25.png"/><Relationship Id="rId5" Type="http://schemas.openxmlformats.org/officeDocument/2006/relationships/image" Target="../media/image4.png"/><Relationship Id="rId15" Type="http://schemas.openxmlformats.org/officeDocument/2006/relationships/image" Target="../media/image1300.png"/><Relationship Id="rId10" Type="http://schemas.openxmlformats.org/officeDocument/2006/relationships/image" Target="../media/image2.png"/><Relationship Id="rId4" Type="http://schemas.openxmlformats.org/officeDocument/2006/relationships/image" Target="../media/image3.png"/><Relationship Id="rId9" Type="http://schemas.microsoft.com/office/2007/relationships/hdphoto" Target="../media/hdphoto1.wdp"/><Relationship Id="rId14" Type="http://schemas.openxmlformats.org/officeDocument/2006/relationships/image" Target="../media/image1200.png"/></Relationships>
</file>

<file path=ppt/slides/_rels/slide33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13" Type="http://schemas.openxmlformats.org/officeDocument/2006/relationships/image" Target="../media/image1200.png"/><Relationship Id="rId18" Type="http://schemas.openxmlformats.org/officeDocument/2006/relationships/image" Target="../media/image170.png"/><Relationship Id="rId26" Type="http://schemas.openxmlformats.org/officeDocument/2006/relationships/image" Target="../media/image1290.png"/><Relationship Id="rId3" Type="http://schemas.openxmlformats.org/officeDocument/2006/relationships/image" Target="../media/image3.png"/><Relationship Id="rId21" Type="http://schemas.openxmlformats.org/officeDocument/2006/relationships/image" Target="../media/image180.png"/><Relationship Id="rId7" Type="http://schemas.openxmlformats.org/officeDocument/2006/relationships/image" Target="../media/image1.png"/><Relationship Id="rId17" Type="http://schemas.openxmlformats.org/officeDocument/2006/relationships/image" Target="../media/image140.png"/><Relationship Id="rId25" Type="http://schemas.openxmlformats.org/officeDocument/2006/relationships/image" Target="../media/image220.png"/><Relationship Id="rId2" Type="http://schemas.openxmlformats.org/officeDocument/2006/relationships/notesSlide" Target="../notesSlides/notesSlide11.xml"/><Relationship Id="rId16" Type="http://schemas.openxmlformats.org/officeDocument/2006/relationships/image" Target="../media/image160.png"/><Relationship Id="rId20" Type="http://schemas.openxmlformats.org/officeDocument/2006/relationships/image" Target="../media/image211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6.png"/><Relationship Id="rId11" Type="http://schemas.microsoft.com/office/2007/relationships/hdphoto" Target="../media/hdphoto2.wdp"/><Relationship Id="rId24" Type="http://schemas.openxmlformats.org/officeDocument/2006/relationships/image" Target="../media/image210.png"/><Relationship Id="rId5" Type="http://schemas.openxmlformats.org/officeDocument/2006/relationships/image" Target="../media/image5.png"/><Relationship Id="rId15" Type="http://schemas.openxmlformats.org/officeDocument/2006/relationships/image" Target="../media/image150.png"/><Relationship Id="rId23" Type="http://schemas.openxmlformats.org/officeDocument/2006/relationships/image" Target="../media/image200.png"/><Relationship Id="rId10" Type="http://schemas.openxmlformats.org/officeDocument/2006/relationships/image" Target="../media/image25.png"/><Relationship Id="rId19" Type="http://schemas.openxmlformats.org/officeDocument/2006/relationships/image" Target="../media/image110.png"/><Relationship Id="rId4" Type="http://schemas.openxmlformats.org/officeDocument/2006/relationships/image" Target="../media/image4.png"/><Relationship Id="rId9" Type="http://schemas.openxmlformats.org/officeDocument/2006/relationships/image" Target="../media/image2.png"/><Relationship Id="rId14" Type="http://schemas.openxmlformats.org/officeDocument/2006/relationships/image" Target="../media/image1300.png"/><Relationship Id="rId22" Type="http://schemas.openxmlformats.org/officeDocument/2006/relationships/image" Target="../media/image190.png"/></Relationships>
</file>

<file path=ppt/slides/_rels/slide34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34.png"/><Relationship Id="rId18" Type="http://schemas.openxmlformats.org/officeDocument/2006/relationships/image" Target="../media/image144.png"/><Relationship Id="rId3" Type="http://schemas.openxmlformats.org/officeDocument/2006/relationships/image" Target="../media/image131.png"/><Relationship Id="rId12" Type="http://schemas.openxmlformats.org/officeDocument/2006/relationships/image" Target="../media/image2.png"/><Relationship Id="rId17" Type="http://schemas.openxmlformats.org/officeDocument/2006/relationships/image" Target="../media/image138.png"/><Relationship Id="rId2" Type="http://schemas.openxmlformats.org/officeDocument/2006/relationships/notesSlide" Target="../notesSlides/notesSlide12.xml"/><Relationship Id="rId16" Type="http://schemas.openxmlformats.org/officeDocument/2006/relationships/image" Target="../media/image137.png"/><Relationship Id="rId20" Type="http://schemas.openxmlformats.org/officeDocument/2006/relationships/image" Target="../media/image141.png"/><Relationship Id="rId1" Type="http://schemas.openxmlformats.org/officeDocument/2006/relationships/slideLayout" Target="../slideLayouts/slideLayout6.xml"/><Relationship Id="rId11" Type="http://schemas.microsoft.com/office/2007/relationships/hdphoto" Target="../media/hdphoto1.wdp"/><Relationship Id="rId5" Type="http://schemas.openxmlformats.org/officeDocument/2006/relationships/image" Target="../media/image133.png"/><Relationship Id="rId15" Type="http://schemas.openxmlformats.org/officeDocument/2006/relationships/image" Target="../media/image136.png"/><Relationship Id="rId10" Type="http://schemas.openxmlformats.org/officeDocument/2006/relationships/image" Target="../media/image1.png"/><Relationship Id="rId19" Type="http://schemas.openxmlformats.org/officeDocument/2006/relationships/image" Target="../media/image139.png"/><Relationship Id="rId4" Type="http://schemas.openxmlformats.org/officeDocument/2006/relationships/image" Target="../media/image132.png"/><Relationship Id="rId9" Type="http://schemas.openxmlformats.org/officeDocument/2006/relationships/image" Target="../media/image7.png"/><Relationship Id="rId14" Type="http://schemas.openxmlformats.org/officeDocument/2006/relationships/image" Target="../media/image135.png"/></Relationships>
</file>

<file path=ppt/slides/_rels/slide35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34.png"/><Relationship Id="rId18" Type="http://schemas.openxmlformats.org/officeDocument/2006/relationships/image" Target="../media/image1390.png"/><Relationship Id="rId26" Type="http://schemas.openxmlformats.org/officeDocument/2006/relationships/image" Target="../media/image151.png"/><Relationship Id="rId3" Type="http://schemas.openxmlformats.org/officeDocument/2006/relationships/image" Target="../media/image1330.png"/><Relationship Id="rId21" Type="http://schemas.openxmlformats.org/officeDocument/2006/relationships/image" Target="../media/image147.png"/><Relationship Id="rId12" Type="http://schemas.openxmlformats.org/officeDocument/2006/relationships/image" Target="../media/image2.png"/><Relationship Id="rId17" Type="http://schemas.openxmlformats.org/officeDocument/2006/relationships/image" Target="../media/image138.png"/><Relationship Id="rId25" Type="http://schemas.openxmlformats.org/officeDocument/2006/relationships/image" Target="../media/image149.png"/><Relationship Id="rId2" Type="http://schemas.openxmlformats.org/officeDocument/2006/relationships/notesSlide" Target="../notesSlides/notesSlide13.xml"/><Relationship Id="rId16" Type="http://schemas.openxmlformats.org/officeDocument/2006/relationships/image" Target="../media/image137.png"/><Relationship Id="rId20" Type="http://schemas.openxmlformats.org/officeDocument/2006/relationships/image" Target="../media/image1420.png"/><Relationship Id="rId29" Type="http://schemas.openxmlformats.org/officeDocument/2006/relationships/image" Target="../media/image154.png"/><Relationship Id="rId1" Type="http://schemas.openxmlformats.org/officeDocument/2006/relationships/slideLayout" Target="../slideLayouts/slideLayout6.xml"/><Relationship Id="rId11" Type="http://schemas.microsoft.com/office/2007/relationships/hdphoto" Target="../media/hdphoto1.wdp"/><Relationship Id="rId24" Type="http://schemas.microsoft.com/office/2007/relationships/hdphoto" Target="../media/hdphoto2.wdp"/><Relationship Id="rId15" Type="http://schemas.openxmlformats.org/officeDocument/2006/relationships/image" Target="../media/image136.png"/><Relationship Id="rId23" Type="http://schemas.openxmlformats.org/officeDocument/2006/relationships/image" Target="../media/image25.png"/><Relationship Id="rId28" Type="http://schemas.openxmlformats.org/officeDocument/2006/relationships/image" Target="../media/image153.png"/><Relationship Id="rId10" Type="http://schemas.openxmlformats.org/officeDocument/2006/relationships/image" Target="../media/image1.png"/><Relationship Id="rId19" Type="http://schemas.openxmlformats.org/officeDocument/2006/relationships/image" Target="../media/image142.png"/><Relationship Id="rId31" Type="http://schemas.openxmlformats.org/officeDocument/2006/relationships/image" Target="../media/image156.png"/><Relationship Id="rId9" Type="http://schemas.openxmlformats.org/officeDocument/2006/relationships/image" Target="../media/image7.png"/><Relationship Id="rId14" Type="http://schemas.openxmlformats.org/officeDocument/2006/relationships/image" Target="../media/image135.png"/><Relationship Id="rId22" Type="http://schemas.openxmlformats.org/officeDocument/2006/relationships/image" Target="../media/image148.png"/><Relationship Id="rId27" Type="http://schemas.openxmlformats.org/officeDocument/2006/relationships/image" Target="../media/image152.png"/><Relationship Id="rId30" Type="http://schemas.openxmlformats.org/officeDocument/2006/relationships/image" Target="../media/image155.png"/></Relationships>
</file>

<file path=ppt/slides/_rels/slide36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34.png"/><Relationship Id="rId18" Type="http://schemas.openxmlformats.org/officeDocument/2006/relationships/image" Target="../media/image144.png"/><Relationship Id="rId3" Type="http://schemas.openxmlformats.org/officeDocument/2006/relationships/image" Target="../media/image131.png"/><Relationship Id="rId21" Type="http://schemas.openxmlformats.org/officeDocument/2006/relationships/image" Target="../media/image146.png"/><Relationship Id="rId12" Type="http://schemas.openxmlformats.org/officeDocument/2006/relationships/image" Target="../media/image2.png"/><Relationship Id="rId17" Type="http://schemas.openxmlformats.org/officeDocument/2006/relationships/image" Target="../media/image138.png"/><Relationship Id="rId2" Type="http://schemas.openxmlformats.org/officeDocument/2006/relationships/notesSlide" Target="../notesSlides/notesSlide14.xml"/><Relationship Id="rId16" Type="http://schemas.openxmlformats.org/officeDocument/2006/relationships/image" Target="../media/image137.png"/><Relationship Id="rId20" Type="http://schemas.openxmlformats.org/officeDocument/2006/relationships/image" Target="../media/image145.png"/><Relationship Id="rId1" Type="http://schemas.openxmlformats.org/officeDocument/2006/relationships/slideLayout" Target="../slideLayouts/slideLayout6.xml"/><Relationship Id="rId11" Type="http://schemas.microsoft.com/office/2007/relationships/hdphoto" Target="../media/hdphoto1.wdp"/><Relationship Id="rId5" Type="http://schemas.openxmlformats.org/officeDocument/2006/relationships/image" Target="../media/image133.png"/><Relationship Id="rId15" Type="http://schemas.openxmlformats.org/officeDocument/2006/relationships/image" Target="../media/image136.png"/><Relationship Id="rId23" Type="http://schemas.openxmlformats.org/officeDocument/2006/relationships/image" Target="../media/image141.png"/><Relationship Id="rId10" Type="http://schemas.openxmlformats.org/officeDocument/2006/relationships/image" Target="../media/image1.png"/><Relationship Id="rId19" Type="http://schemas.openxmlformats.org/officeDocument/2006/relationships/image" Target="../media/image143.png"/><Relationship Id="rId4" Type="http://schemas.openxmlformats.org/officeDocument/2006/relationships/image" Target="../media/image132.png"/><Relationship Id="rId9" Type="http://schemas.openxmlformats.org/officeDocument/2006/relationships/image" Target="../media/image7.png"/><Relationship Id="rId14" Type="http://schemas.openxmlformats.org/officeDocument/2006/relationships/image" Target="../media/image135.png"/><Relationship Id="rId22" Type="http://schemas.openxmlformats.org/officeDocument/2006/relationships/image" Target="../media/image139.pn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12" Type="http://schemas.openxmlformats.org/officeDocument/2006/relationships/image" Target="../media/image20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11" Type="http://schemas.openxmlformats.org/officeDocument/2006/relationships/image" Target="../media/image19.png"/><Relationship Id="rId5" Type="http://schemas.openxmlformats.org/officeDocument/2006/relationships/image" Target="../media/image13.png"/><Relationship Id="rId10" Type="http://schemas.openxmlformats.org/officeDocument/2006/relationships/image" Target="../media/image18.png"/><Relationship Id="rId4" Type="http://schemas.openxmlformats.org/officeDocument/2006/relationships/image" Target="../media/image12.png"/><Relationship Id="rId9" Type="http://schemas.openxmlformats.org/officeDocument/2006/relationships/image" Target="../media/image17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9.png"/><Relationship Id="rId13" Type="http://schemas.openxmlformats.org/officeDocument/2006/relationships/image" Target="../media/image21.png"/><Relationship Id="rId7" Type="http://schemas.openxmlformats.org/officeDocument/2006/relationships/image" Target="../media/image188.png"/><Relationship Id="rId12" Type="http://schemas.openxmlformats.org/officeDocument/2006/relationships/image" Target="../media/image16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Relationship Id="rId11" Type="http://schemas.openxmlformats.org/officeDocument/2006/relationships/image" Target="../media/image192.png"/><Relationship Id="rId10" Type="http://schemas.openxmlformats.org/officeDocument/2006/relationships/image" Target="../media/image181.png"/><Relationship Id="rId4" Type="http://schemas.openxmlformats.org/officeDocument/2006/relationships/image" Target="../media/image194.png"/><Relationship Id="rId9" Type="http://schemas.openxmlformats.org/officeDocument/2006/relationships/image" Target="../media/image191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3.png"/><Relationship Id="rId13" Type="http://schemas.openxmlformats.org/officeDocument/2006/relationships/image" Target="../media/image230.png"/><Relationship Id="rId12" Type="http://schemas.openxmlformats.org/officeDocument/2006/relationships/image" Target="../media/image221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3.png"/><Relationship Id="rId11" Type="http://schemas.openxmlformats.org/officeDocument/2006/relationships/image" Target="../media/image198.png"/><Relationship Id="rId5" Type="http://schemas.openxmlformats.org/officeDocument/2006/relationships/image" Target="../media/image192.png"/><Relationship Id="rId10" Type="http://schemas.openxmlformats.org/officeDocument/2006/relationships/image" Target="../media/image197.png"/><Relationship Id="rId4" Type="http://schemas.openxmlformats.org/officeDocument/2006/relationships/image" Target="../media/image194.png"/><Relationship Id="rId9" Type="http://schemas.openxmlformats.org/officeDocument/2006/relationships/image" Target="../media/image196.png"/><Relationship Id="rId14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13" Type="http://schemas.openxmlformats.org/officeDocument/2006/relationships/image" Target="../media/image25.png"/><Relationship Id="rId3" Type="http://schemas.openxmlformats.org/officeDocument/2006/relationships/image" Target="../media/image24.png"/><Relationship Id="rId7" Type="http://schemas.openxmlformats.org/officeDocument/2006/relationships/image" Target="../media/image4.png"/><Relationship Id="rId12" Type="http://schemas.microsoft.com/office/2007/relationships/hdphoto" Target="../media/hdphoto1.wdp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11" Type="http://schemas.openxmlformats.org/officeDocument/2006/relationships/image" Target="../media/image1.png"/><Relationship Id="rId5" Type="http://schemas.openxmlformats.org/officeDocument/2006/relationships/image" Target="../media/image211.png"/><Relationship Id="rId15" Type="http://schemas.openxmlformats.org/officeDocument/2006/relationships/image" Target="../media/image2.png"/><Relationship Id="rId10" Type="http://schemas.openxmlformats.org/officeDocument/2006/relationships/image" Target="../media/image7.png"/><Relationship Id="rId4" Type="http://schemas.openxmlformats.org/officeDocument/2006/relationships/image" Target="../media/image110.png"/><Relationship Id="rId9" Type="http://schemas.openxmlformats.org/officeDocument/2006/relationships/image" Target="../media/image6.png"/><Relationship Id="rId14" Type="http://schemas.microsoft.com/office/2007/relationships/hdphoto" Target="../media/hdphoto2.wd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image" Target="../media/image271.png"/><Relationship Id="rId7" Type="http://schemas.openxmlformats.org/officeDocument/2006/relationships/image" Target="../media/image31.png"/><Relationship Id="rId12" Type="http://schemas.openxmlformats.org/officeDocument/2006/relationships/image" Target="../media/image36.png"/><Relationship Id="rId2" Type="http://schemas.openxmlformats.org/officeDocument/2006/relationships/image" Target="../media/image261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0.png"/><Relationship Id="rId11" Type="http://schemas.openxmlformats.org/officeDocument/2006/relationships/image" Target="../media/image35.png"/><Relationship Id="rId5" Type="http://schemas.openxmlformats.org/officeDocument/2006/relationships/image" Target="../media/image29.png"/><Relationship Id="rId10" Type="http://schemas.openxmlformats.org/officeDocument/2006/relationships/image" Target="../media/image34.png"/><Relationship Id="rId4" Type="http://schemas.openxmlformats.org/officeDocument/2006/relationships/image" Target="../media/image28.png"/><Relationship Id="rId9" Type="http://schemas.openxmlformats.org/officeDocument/2006/relationships/image" Target="../media/image3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en-US" dirty="0" smtClean="0"/>
              <a:t>Lecture 9 – </a:t>
            </a:r>
            <a:r>
              <a:rPr lang="en-US" dirty="0" err="1" smtClean="0"/>
              <a:t>Diffie</a:t>
            </a:r>
            <a:r>
              <a:rPr lang="en-US" dirty="0" smtClean="0"/>
              <a:t>-Hellman key exchange II,</a:t>
            </a:r>
            <a:br>
              <a:rPr lang="en-US" dirty="0" smtClean="0"/>
            </a:br>
            <a:r>
              <a:rPr lang="en-US" dirty="0" smtClean="0"/>
              <a:t>computational aspects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nb-NO" b="1" dirty="0" smtClean="0"/>
              <a:t>TEK4500</a:t>
            </a:r>
          </a:p>
          <a:p>
            <a:r>
              <a:rPr lang="nb-NO" dirty="0" smtClean="0"/>
              <a:t>20.10.2020 </a:t>
            </a:r>
          </a:p>
          <a:p>
            <a:r>
              <a:rPr lang="nb-NO" dirty="0" smtClean="0"/>
              <a:t>Håkon Jacobsen</a:t>
            </a:r>
          </a:p>
          <a:p>
            <a:r>
              <a:rPr lang="nb-NO" dirty="0" smtClean="0">
                <a:solidFill>
                  <a:schemeClr val="accent6"/>
                </a:solidFill>
                <a:hlinkClick r:id="rId3"/>
              </a:rPr>
              <a:t>hakon.jacobsen@its.uio.no</a:t>
            </a:r>
            <a:endParaRPr lang="nb-NO" dirty="0" smtClean="0">
              <a:solidFill>
                <a:schemeClr val="accent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73724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Diffie</a:t>
            </a:r>
            <a:r>
              <a:rPr lang="en-US" dirty="0" smtClean="0"/>
              <a:t>-Hellman – computations 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4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d>
                      <m:dPr>
                        <m:ctrlPr>
                          <a:rPr lang="nb-NO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Sup>
                          <m:sSubSupPr>
                            <m:ctrlPr>
                              <a:rPr lang="nb-NO" b="0" i="1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nb-NO" b="1" i="1" smtClean="0">
                                <a:latin typeface="Cambria Math" panose="02040503050406030204" pitchFamily="18" charset="0"/>
                              </a:rPr>
                              <m:t>𝒁</m:t>
                            </m:r>
                          </m:e>
                          <m:sub>
                            <m:r>
                              <a:rPr lang="nb-NO" b="0" i="1" smtClean="0">
                                <a:latin typeface="Cambria Math" panose="02040503050406030204" pitchFamily="18" charset="0"/>
                              </a:rPr>
                              <m:t>𝑝</m:t>
                            </m:r>
                          </m:sub>
                          <m:sup>
                            <m:r>
                              <a:rPr lang="nb-NO" b="0" i="1" smtClean="0">
                                <a:latin typeface="Cambria Math" panose="02040503050406030204" pitchFamily="18" charset="0"/>
                              </a:rPr>
                              <m:t>∗</m:t>
                            </m:r>
                          </m:sup>
                        </m:sSubSup>
                        <m:r>
                          <a:rPr lang="nb-NO" b="0" i="1" smtClean="0">
                            <a:latin typeface="Cambria Math" panose="02040503050406030204" pitchFamily="18" charset="0"/>
                          </a:rPr>
                          <m:t>,⋅</m:t>
                        </m:r>
                      </m:e>
                    </m:d>
                  </m:oMath>
                </a14:m>
                <a:endParaRPr lang="en-US" dirty="0" smtClean="0"/>
              </a:p>
              <a:p>
                <a:pPr lvl="1">
                  <a:buFont typeface="Arial" panose="020B0604020202020204" pitchFamily="34" charset="0"/>
                  <a:buChar char="•"/>
                </a:pPr>
                <a:r>
                  <a:rPr lang="en-US" dirty="0" smtClean="0"/>
                  <a:t>Find prime </a:t>
                </a:r>
                <a14:m>
                  <m:oMath xmlns:m="http://schemas.openxmlformats.org/officeDocument/2006/math">
                    <m:r>
                      <a:rPr lang="nb-NO" b="0" i="1" smtClean="0"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lang="en-US" dirty="0" smtClean="0"/>
                  <a:t>			(one-time)</a:t>
                </a:r>
              </a:p>
              <a:p>
                <a:pPr lvl="1">
                  <a:buFont typeface="Arial" panose="020B0604020202020204" pitchFamily="34" charset="0"/>
                  <a:buChar char="•"/>
                </a:pPr>
                <a:r>
                  <a:rPr lang="en-US" dirty="0" smtClean="0"/>
                  <a:t>Find generator </a:t>
                </a:r>
                <a14:m>
                  <m:oMath xmlns:m="http://schemas.openxmlformats.org/officeDocument/2006/math">
                    <m:d>
                      <m:dPr>
                        <m:begChr m:val="⟨"/>
                        <m:endChr m:val="⟩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nb-NO" b="0" i="1" smtClean="0"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</m:d>
                    <m:r>
                      <a:rPr lang="nb-NO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nb-NO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Sup>
                          <m:sSubSupPr>
                            <m:ctrlPr>
                              <a:rPr lang="nb-NO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nb-NO" b="1" i="1">
                                <a:latin typeface="Cambria Math" panose="02040503050406030204" pitchFamily="18" charset="0"/>
                              </a:rPr>
                              <m:t>𝒁</m:t>
                            </m:r>
                          </m:e>
                          <m:sub>
                            <m:r>
                              <a:rPr lang="nb-NO" i="1">
                                <a:latin typeface="Cambria Math" panose="02040503050406030204" pitchFamily="18" charset="0"/>
                              </a:rPr>
                              <m:t>𝑝</m:t>
                            </m:r>
                          </m:sub>
                          <m:sup>
                            <m:r>
                              <a:rPr lang="nb-NO" i="1">
                                <a:latin typeface="Cambria Math" panose="02040503050406030204" pitchFamily="18" charset="0"/>
                              </a:rPr>
                              <m:t>∗</m:t>
                            </m:r>
                          </m:sup>
                        </m:sSubSup>
                        <m:r>
                          <a:rPr lang="nb-NO" i="1">
                            <a:latin typeface="Cambria Math" panose="02040503050406030204" pitchFamily="18" charset="0"/>
                          </a:rPr>
                          <m:t>,⋅</m:t>
                        </m:r>
                      </m:e>
                    </m:d>
                  </m:oMath>
                </a14:m>
                <a:r>
                  <a:rPr lang="en-US" dirty="0" smtClean="0"/>
                  <a:t>		(one-time)</a:t>
                </a:r>
              </a:p>
              <a:p>
                <a:pPr lvl="1">
                  <a:buFont typeface="Arial" panose="020B0604020202020204" pitchFamily="34" charset="0"/>
                  <a:buChar char="•"/>
                </a:pPr>
                <a:r>
                  <a:rPr lang="en-US" dirty="0" smtClean="0"/>
                  <a:t>Compute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nb-NO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nb-NO" b="0" i="1" smtClean="0"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p>
                        <m:r>
                          <a:rPr lang="nb-NO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sup>
                    </m:sSup>
                    <m:r>
                      <a:rPr lang="nb-NO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nb-NO" b="0" i="1" smtClean="0">
                        <a:latin typeface="Cambria Math" panose="02040503050406030204" pitchFamily="18" charset="0"/>
                      </a:rPr>
                      <m:t>𝑔𝑔</m:t>
                    </m:r>
                    <m:r>
                      <a:rPr lang="nb-NO" b="0" i="1" smtClean="0">
                        <a:latin typeface="Cambria Math" panose="02040503050406030204" pitchFamily="18" charset="0"/>
                      </a:rPr>
                      <m:t>⋯</m:t>
                    </m:r>
                    <m:r>
                      <a:rPr lang="nb-NO" b="0" i="1" smtClean="0">
                        <a:latin typeface="Cambria Math" panose="02040503050406030204" pitchFamily="18" charset="0"/>
                      </a:rPr>
                      <m:t>𝑔</m:t>
                    </m:r>
                    <m:r>
                      <a:rPr lang="nb-NO" b="0" i="1" smtClean="0">
                        <a:latin typeface="Cambria Math" panose="02040503050406030204" pitchFamily="18" charset="0"/>
                      </a:rPr>
                      <m:t> </m:t>
                    </m:r>
                    <m:func>
                      <m:funcPr>
                        <m:ctrlPr>
                          <a:rPr lang="nb-NO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nb-NO" b="0" i="0" smtClean="0">
                            <a:latin typeface="Cambria Math" panose="02040503050406030204" pitchFamily="18" charset="0"/>
                          </a:rPr>
                          <m:t>mod</m:t>
                        </m:r>
                      </m:fName>
                      <m:e>
                        <m:r>
                          <a:rPr lang="nb-NO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</m:func>
                  </m:oMath>
                </a14:m>
                <a:endParaRPr lang="en-US" dirty="0" smtClean="0"/>
              </a:p>
              <a:p>
                <a:pPr lvl="2">
                  <a:buFont typeface="Arial" panose="020B0604020202020204" pitchFamily="34" charset="0"/>
                  <a:buChar char="•"/>
                </a:pPr>
                <a:r>
                  <a:rPr lang="en-US" dirty="0" smtClean="0"/>
                  <a:t>Multiply </a:t>
                </a:r>
                <a14:m>
                  <m:oMath xmlns:m="http://schemas.openxmlformats.org/officeDocument/2006/math">
                    <m:r>
                      <a:rPr lang="nb-NO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nb-NO" b="0" i="1" smtClean="0">
                        <a:latin typeface="Cambria Math" panose="02040503050406030204" pitchFamily="18" charset="0"/>
                      </a:rPr>
                      <m:t>⋅</m:t>
                    </m:r>
                    <m:r>
                      <a:rPr lang="nb-NO" b="0" i="1" smtClean="0">
                        <a:latin typeface="Cambria Math" panose="02040503050406030204" pitchFamily="18" charset="0"/>
                      </a:rPr>
                      <m:t>𝑦</m:t>
                    </m:r>
                    <m:func>
                      <m:funcPr>
                        <m:ctrlPr>
                          <a:rPr lang="nb-NO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nb-NO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nb-NO" b="0" i="0" smtClean="0">
                            <a:latin typeface="Cambria Math" panose="02040503050406030204" pitchFamily="18" charset="0"/>
                          </a:rPr>
                          <m:t>mod</m:t>
                        </m:r>
                      </m:fName>
                      <m:e>
                        <m:r>
                          <a:rPr lang="nb-NO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</m:func>
                  </m:oMath>
                </a14:m>
                <a:endParaRPr lang="en-US" dirty="0" smtClean="0"/>
              </a:p>
              <a:p>
                <a:pPr lvl="2">
                  <a:buFont typeface="Arial" panose="020B0604020202020204" pitchFamily="34" charset="0"/>
                  <a:buChar char="•"/>
                </a:pPr>
                <a:endParaRPr lang="en-US" dirty="0" smtClean="0"/>
              </a:p>
              <a:p>
                <a:pPr lvl="1">
                  <a:buFont typeface="Arial" panose="020B0604020202020204" pitchFamily="34" charset="0"/>
                  <a:buChar char="•"/>
                </a:pPr>
                <a:endParaRPr lang="en-US" dirty="0"/>
              </a:p>
              <a:p>
                <a:pPr lvl="1">
                  <a:buFont typeface="Arial" panose="020B0604020202020204" pitchFamily="34" charset="0"/>
                  <a:buChar char="•"/>
                </a:pPr>
                <a:endParaRPr lang="en-US" dirty="0" smtClean="0"/>
              </a:p>
              <a:p>
                <a:pPr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d>
                      <m:dPr>
                        <m:ctrlPr>
                          <a:rPr lang="nb-NO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nb-NO" i="1">
                            <a:latin typeface="Cambria Math" panose="02040503050406030204" pitchFamily="18" charset="0"/>
                          </a:rPr>
                          <m:t>𝐸</m:t>
                        </m:r>
                        <m:d>
                          <m:dPr>
                            <m:ctrlPr>
                              <a:rPr lang="nb-NO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nb-NO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nb-NO" b="1" i="1" smtClean="0">
                                    <a:latin typeface="Cambria Math" panose="02040503050406030204" pitchFamily="18" charset="0"/>
                                  </a:rPr>
                                  <m:t>𝑭</m:t>
                                </m:r>
                              </m:e>
                              <m:sub>
                                <m:r>
                                  <a:rPr lang="nb-NO" i="1">
                                    <a:latin typeface="Cambria Math" panose="02040503050406030204" pitchFamily="18" charset="0"/>
                                  </a:rPr>
                                  <m:t>𝑝</m:t>
                                </m:r>
                              </m:sub>
                            </m:sSub>
                          </m:e>
                        </m:d>
                        <m:r>
                          <a:rPr lang="nb-NO" b="0" i="1" smtClean="0">
                            <a:latin typeface="Cambria Math" panose="02040503050406030204" pitchFamily="18" charset="0"/>
                          </a:rPr>
                          <m:t>,+</m:t>
                        </m:r>
                      </m:e>
                    </m:d>
                  </m:oMath>
                </a14:m>
                <a:endParaRPr lang="en-US" dirty="0" smtClean="0"/>
              </a:p>
              <a:p>
                <a:pPr lvl="1">
                  <a:buFont typeface="Arial" panose="020B0604020202020204" pitchFamily="34" charset="0"/>
                  <a:buChar char="•"/>
                </a:pPr>
                <a:r>
                  <a:rPr lang="en-US" dirty="0" smtClean="0"/>
                  <a:t>Find prime </a:t>
                </a:r>
                <a14:m>
                  <m:oMath xmlns:m="http://schemas.openxmlformats.org/officeDocument/2006/math">
                    <m:r>
                      <a:rPr lang="nb-NO" b="0" i="1" smtClean="0"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lang="en-US" dirty="0" smtClean="0"/>
                  <a:t>				(one-time)</a:t>
                </a:r>
              </a:p>
              <a:p>
                <a:pPr lvl="1">
                  <a:buFont typeface="Arial" panose="020B0604020202020204" pitchFamily="34" charset="0"/>
                  <a:buChar char="•"/>
                </a:pPr>
                <a:r>
                  <a:rPr lang="en-US" dirty="0" smtClean="0"/>
                  <a:t>Generate curve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nb-NO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nb-NO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p>
                        <m:r>
                          <a:rPr lang="nb-NO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nb-NO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nb-NO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nb-NO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nb-NO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  <m:r>
                      <a:rPr lang="nb-NO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nb-NO" b="0" i="1" smtClean="0">
                        <a:latin typeface="Cambria Math" panose="02040503050406030204" pitchFamily="18" charset="0"/>
                      </a:rPr>
                      <m:t>𝑎𝑥</m:t>
                    </m:r>
                    <m:r>
                      <a:rPr lang="nb-NO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nb-NO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nb-NO" b="0" i="1" smtClean="0">
                        <a:latin typeface="Cambria Math" panose="02040503050406030204" pitchFamily="18" charset="0"/>
                      </a:rPr>
                      <m:t> </m:t>
                    </m:r>
                    <m:func>
                      <m:funcPr>
                        <m:ctrlPr>
                          <a:rPr lang="nb-NO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nb-NO" b="0" i="0" smtClean="0">
                            <a:latin typeface="Cambria Math" panose="02040503050406030204" pitchFamily="18" charset="0"/>
                          </a:rPr>
                          <m:t>mod</m:t>
                        </m:r>
                      </m:fName>
                      <m:e>
                        <m:r>
                          <a:rPr lang="nb-NO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</m:func>
                    <m:r>
                      <a:rPr lang="nb-NO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 smtClean="0"/>
                  <a:t>	(one-time)</a:t>
                </a:r>
              </a:p>
              <a:p>
                <a:pPr lvl="1">
                  <a:buFont typeface="Arial" panose="020B0604020202020204" pitchFamily="34" charset="0"/>
                  <a:buChar char="•"/>
                </a:pPr>
                <a:r>
                  <a:rPr lang="en-US" dirty="0" smtClean="0"/>
                  <a:t>Find curve group order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nb-NO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nb-NO" i="1">
                            <a:latin typeface="Cambria Math" panose="02040503050406030204" pitchFamily="18" charset="0"/>
                          </a:rPr>
                          <m:t>𝐸</m:t>
                        </m:r>
                        <m:d>
                          <m:dPr>
                            <m:ctrlPr>
                              <a:rPr lang="nb-NO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nb-NO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nb-NO" b="1" i="1" smtClean="0">
                                    <a:latin typeface="Cambria Math" panose="02040503050406030204" pitchFamily="18" charset="0"/>
                                  </a:rPr>
                                  <m:t>𝑭</m:t>
                                </m:r>
                              </m:e>
                              <m:sub>
                                <m:r>
                                  <a:rPr lang="nb-NO" i="1">
                                    <a:latin typeface="Cambria Math" panose="02040503050406030204" pitchFamily="18" charset="0"/>
                                  </a:rPr>
                                  <m:t>𝑝</m:t>
                                </m:r>
                              </m:sub>
                            </m:sSub>
                          </m:e>
                        </m:d>
                      </m:e>
                    </m:d>
                  </m:oMath>
                </a14:m>
                <a:r>
                  <a:rPr lang="en-US" dirty="0" smtClean="0"/>
                  <a:t>		(one-time)</a:t>
                </a:r>
              </a:p>
              <a:p>
                <a:pPr lvl="1">
                  <a:buFont typeface="Arial" panose="020B0604020202020204" pitchFamily="34" charset="0"/>
                  <a:buChar char="•"/>
                </a:pPr>
                <a:r>
                  <a:rPr lang="en-US" dirty="0" smtClean="0"/>
                  <a:t>Find generator </a:t>
                </a:r>
                <a14:m>
                  <m:oMath xmlns:m="http://schemas.openxmlformats.org/officeDocument/2006/math">
                    <m:r>
                      <a:rPr lang="nb-NO" b="0" i="1" smtClean="0">
                        <a:latin typeface="Cambria Math" panose="02040503050406030204" pitchFamily="18" charset="0"/>
                      </a:rPr>
                      <m:t>𝑃</m:t>
                    </m:r>
                  </m:oMath>
                </a14:m>
                <a:r>
                  <a:rPr lang="en-US" dirty="0" smtClean="0"/>
                  <a:t>				(one-time)</a:t>
                </a:r>
              </a:p>
              <a:p>
                <a:pPr lvl="1">
                  <a:buFont typeface="Arial" panose="020B0604020202020204" pitchFamily="34" charset="0"/>
                  <a:buChar char="•"/>
                </a:pPr>
                <a:r>
                  <a:rPr lang="en-US" dirty="0" smtClean="0"/>
                  <a:t>Compute </a:t>
                </a:r>
                <a14:m>
                  <m:oMath xmlns:m="http://schemas.openxmlformats.org/officeDocument/2006/math">
                    <m:r>
                      <a:rPr lang="nb-NO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𝑎</m:t>
                    </m:r>
                    <m:r>
                      <a:rPr lang="nb-NO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𝑃</m:t>
                    </m:r>
                    <m:r>
                      <a:rPr lang="nb-NO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nb-NO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nb-NO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nb-NO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nb-NO" b="0" i="1" smtClean="0">
                        <a:latin typeface="Cambria Math" panose="02040503050406030204" pitchFamily="18" charset="0"/>
                      </a:rPr>
                      <m:t>+⋯+</m:t>
                    </m:r>
                    <m:r>
                      <a:rPr lang="nb-NO" b="0" i="1" smtClean="0">
                        <a:latin typeface="Cambria Math" panose="02040503050406030204" pitchFamily="18" charset="0"/>
                      </a:rPr>
                      <m:t>𝑃</m:t>
                    </m:r>
                  </m:oMath>
                </a14:m>
                <a:endParaRPr lang="en-US" dirty="0" smtClean="0"/>
              </a:p>
              <a:p>
                <a:pPr lvl="2">
                  <a:buFont typeface="Arial" panose="020B0604020202020204" pitchFamily="34" charset="0"/>
                  <a:buChar char="•"/>
                </a:pPr>
                <a:r>
                  <a:rPr lang="en-US" dirty="0" smtClean="0"/>
                  <a:t>Point addition</a:t>
                </a:r>
              </a:p>
            </p:txBody>
          </p:sp>
        </mc:Choice>
        <mc:Fallback xmlns="">
          <p:sp>
            <p:nvSpPr>
              <p:cNvPr id="5" name="Content Placeholder 4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493" b="-288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6590AF8-4F64-4D1C-B3C4-F65976908F52}" type="slidenum">
              <a:rPr lang="en-US" smtClean="0"/>
              <a:pPr/>
              <a:t>10</a:t>
            </a:fld>
            <a:endParaRPr lang="en-US" dirty="0"/>
          </a:p>
        </p:txBody>
      </p:sp>
      <p:grpSp>
        <p:nvGrpSpPr>
          <p:cNvPr id="18" name="Group 17"/>
          <p:cNvGrpSpPr/>
          <p:nvPr/>
        </p:nvGrpSpPr>
        <p:grpSpPr>
          <a:xfrm>
            <a:off x="8995071" y="1413243"/>
            <a:ext cx="2412938" cy="1590239"/>
            <a:chOff x="8995071" y="1413243"/>
            <a:chExt cx="2412938" cy="1590239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796" b="99493" l="1630" r="9837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920660" y="1652567"/>
              <a:ext cx="406514" cy="763319"/>
            </a:xfrm>
            <a:prstGeom prst="rect">
              <a:avLst/>
            </a:prstGeom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8995071" y="1595417"/>
              <a:ext cx="488080" cy="908792"/>
            </a:xfrm>
            <a:prstGeom prst="rect">
              <a:avLst/>
            </a:prstGeom>
          </p:spPr>
        </p:pic>
        <p:cxnSp>
          <p:nvCxnSpPr>
            <p:cNvPr id="8" name="Straight Arrow Connector 7"/>
            <p:cNvCxnSpPr/>
            <p:nvPr/>
          </p:nvCxnSpPr>
          <p:spPr bwMode="auto">
            <a:xfrm>
              <a:off x="9746351" y="1823744"/>
              <a:ext cx="930160" cy="0"/>
            </a:xfrm>
            <a:prstGeom prst="straightConnector1">
              <a:avLst/>
            </a:prstGeom>
            <a:ln w="12700">
              <a:headEnd type="none" w="med" len="med"/>
              <a:tailEnd type="triangle" w="med" len="med"/>
            </a:ln>
            <a:extLst/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9" name="Straight Arrow Connector 8"/>
            <p:cNvCxnSpPr/>
            <p:nvPr/>
          </p:nvCxnSpPr>
          <p:spPr bwMode="auto">
            <a:xfrm>
              <a:off x="9725569" y="2215136"/>
              <a:ext cx="930160" cy="0"/>
            </a:xfrm>
            <a:prstGeom prst="straightConnector1">
              <a:avLst/>
            </a:prstGeom>
            <a:ln w="12700">
              <a:headEnd type="triangle" w="med" len="med"/>
              <a:tailEnd type="none" w="med" len="med"/>
            </a:ln>
            <a:extLst/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" name="TextBox 9"/>
                <p:cNvSpPr txBox="1"/>
                <p:nvPr/>
              </p:nvSpPr>
              <p:spPr>
                <a:xfrm>
                  <a:off x="9967244" y="1413243"/>
                  <a:ext cx="488373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nb-NO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nb-NO" b="0" i="1" smtClean="0">
                                <a:latin typeface="Cambria Math" panose="02040503050406030204" pitchFamily="18" charset="0"/>
                              </a:rPr>
                              <m:t>𝑔</m:t>
                            </m:r>
                          </m:e>
                          <m:sup>
                            <m:r>
                              <a:rPr lang="nb-NO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𝒂</m:t>
                            </m:r>
                          </m:sup>
                        </m:sSup>
                      </m:oMath>
                    </m:oMathPara>
                  </a14:m>
                  <a:endParaRPr lang="en-US" dirty="0" smtClean="0"/>
                </a:p>
              </p:txBody>
            </p:sp>
          </mc:Choice>
          <mc:Fallback xmlns="">
            <p:sp>
              <p:nvSpPr>
                <p:cNvPr id="10" name="TextBox 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967244" y="1413243"/>
                  <a:ext cx="488373" cy="369332"/>
                </a:xfrm>
                <a:prstGeom prst="rect">
                  <a:avLst/>
                </a:prstGeom>
                <a:blipFill rotWithShape="0">
                  <a:blip r:embed="rId6"/>
                  <a:stretch>
                    <a:fillRect b="-833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" name="TextBox 10"/>
                <p:cNvSpPr txBox="1"/>
                <p:nvPr/>
              </p:nvSpPr>
              <p:spPr>
                <a:xfrm>
                  <a:off x="9970178" y="1846198"/>
                  <a:ext cx="488373" cy="37978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nb-NO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nb-NO" b="0" i="1" smtClean="0">
                                <a:latin typeface="Cambria Math" panose="02040503050406030204" pitchFamily="18" charset="0"/>
                              </a:rPr>
                              <m:t>𝑔</m:t>
                            </m:r>
                          </m:e>
                          <m:sup>
                            <m:r>
                              <a:rPr lang="nb-NO" b="1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𝒃</m:t>
                            </m:r>
                          </m:sup>
                        </m:sSup>
                      </m:oMath>
                    </m:oMathPara>
                  </a14:m>
                  <a:endParaRPr lang="en-US" dirty="0" smtClean="0"/>
                </a:p>
              </p:txBody>
            </p:sp>
          </mc:Choice>
          <mc:Fallback xmlns="">
            <p:sp>
              <p:nvSpPr>
                <p:cNvPr id="11" name="TextBox 1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970178" y="1846198"/>
                  <a:ext cx="488373" cy="379784"/>
                </a:xfrm>
                <a:prstGeom prst="rect">
                  <a:avLst/>
                </a:prstGeom>
                <a:blipFill rotWithShape="0">
                  <a:blip r:embed="rId7"/>
                  <a:stretch>
                    <a:fillRect b="-8065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6" name="TextBox 15"/>
                <p:cNvSpPr txBox="1"/>
                <p:nvPr/>
              </p:nvSpPr>
              <p:spPr>
                <a:xfrm>
                  <a:off x="9043929" y="2623698"/>
                  <a:ext cx="488373" cy="37978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nb-NO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nb-NO" b="0" i="1" smtClean="0">
                                <a:latin typeface="Cambria Math" panose="02040503050406030204" pitchFamily="18" charset="0"/>
                              </a:rPr>
                              <m:t>𝑔</m:t>
                            </m:r>
                          </m:e>
                          <m:sup>
                            <m:r>
                              <a:rPr lang="nb-NO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𝒂</m:t>
                            </m:r>
                            <m:r>
                              <a:rPr lang="nb-NO" b="1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𝒃</m:t>
                            </m:r>
                          </m:sup>
                        </m:sSup>
                      </m:oMath>
                    </m:oMathPara>
                  </a14:m>
                  <a:endParaRPr lang="en-US" dirty="0" smtClean="0"/>
                </a:p>
              </p:txBody>
            </p:sp>
          </mc:Choice>
          <mc:Fallback xmlns="">
            <p:sp>
              <p:nvSpPr>
                <p:cNvPr id="16" name="TextBox 1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043929" y="2623698"/>
                  <a:ext cx="488373" cy="379784"/>
                </a:xfrm>
                <a:prstGeom prst="rect">
                  <a:avLst/>
                </a:prstGeom>
                <a:blipFill rotWithShape="0">
                  <a:blip r:embed="rId8"/>
                  <a:stretch>
                    <a:fillRect r="-5000" b="-793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7" name="TextBox 16"/>
                <p:cNvSpPr txBox="1"/>
                <p:nvPr/>
              </p:nvSpPr>
              <p:spPr>
                <a:xfrm>
                  <a:off x="10919636" y="2623698"/>
                  <a:ext cx="488373" cy="37978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nb-NO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nb-NO" b="0" i="1" smtClean="0">
                                <a:latin typeface="Cambria Math" panose="02040503050406030204" pitchFamily="18" charset="0"/>
                              </a:rPr>
                              <m:t>𝑔</m:t>
                            </m:r>
                          </m:e>
                          <m:sup>
                            <m:r>
                              <a:rPr lang="nb-NO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𝒂</m:t>
                            </m:r>
                            <m:r>
                              <a:rPr lang="nb-NO" b="1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𝒃</m:t>
                            </m:r>
                          </m:sup>
                        </m:sSup>
                      </m:oMath>
                    </m:oMathPara>
                  </a14:m>
                  <a:endParaRPr lang="en-US" dirty="0" smtClean="0"/>
                </a:p>
              </p:txBody>
            </p:sp>
          </mc:Choice>
          <mc:Fallback xmlns="">
            <p:sp>
              <p:nvSpPr>
                <p:cNvPr id="17" name="TextBox 1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919636" y="2623698"/>
                  <a:ext cx="488373" cy="379784"/>
                </a:xfrm>
                <a:prstGeom prst="rect">
                  <a:avLst/>
                </a:prstGeom>
                <a:blipFill rotWithShape="0">
                  <a:blip r:embed="rId9"/>
                  <a:stretch>
                    <a:fillRect r="-5000" b="-793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pic>
        <p:nvPicPr>
          <p:cNvPr id="19" name="Picture 18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2325" y="5327506"/>
            <a:ext cx="1149682" cy="1222465"/>
          </a:xfrm>
          <a:prstGeom prst="rect">
            <a:avLst/>
          </a:prstGeom>
        </p:spPr>
      </p:pic>
      <p:grpSp>
        <p:nvGrpSpPr>
          <p:cNvPr id="36" name="Group 35"/>
          <p:cNvGrpSpPr/>
          <p:nvPr/>
        </p:nvGrpSpPr>
        <p:grpSpPr>
          <a:xfrm>
            <a:off x="4343400" y="2415888"/>
            <a:ext cx="4300366" cy="3068880"/>
            <a:chOff x="4343400" y="2415888"/>
            <a:chExt cx="4300366" cy="306888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0" name="TextBox 19"/>
                <p:cNvSpPr txBox="1"/>
                <p:nvPr/>
              </p:nvSpPr>
              <p:spPr>
                <a:xfrm>
                  <a:off x="5367166" y="3382244"/>
                  <a:ext cx="3276600" cy="40011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2000" dirty="0" smtClean="0"/>
                    <a:t>Group exponentiation </a:t>
                  </a:r>
                  <a14:m>
                    <m:oMath xmlns:m="http://schemas.openxmlformats.org/officeDocument/2006/math">
                      <m:sSup>
                        <m:sSupPr>
                          <m:ctrlPr>
                            <a:rPr lang="nb-NO" sz="20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nb-NO" sz="2000" b="0" i="1" smtClean="0"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  <m:sup>
                          <m:r>
                            <a:rPr lang="nb-NO" sz="2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sup>
                      </m:sSup>
                    </m:oMath>
                  </a14:m>
                  <a:endParaRPr lang="en-US" sz="2000" dirty="0" smtClean="0"/>
                </a:p>
              </p:txBody>
            </p:sp>
          </mc:Choice>
          <mc:Fallback xmlns="">
            <p:sp>
              <p:nvSpPr>
                <p:cNvPr id="20" name="TextBox 1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367166" y="3382244"/>
                  <a:ext cx="3276600" cy="400110"/>
                </a:xfrm>
                <a:prstGeom prst="rect">
                  <a:avLst/>
                </a:prstGeom>
                <a:blipFill rotWithShape="0">
                  <a:blip r:embed="rId11"/>
                  <a:stretch>
                    <a:fillRect l="-1859" t="-7692" b="-29231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21" name="Straight Arrow Connector 20"/>
            <p:cNvCxnSpPr/>
            <p:nvPr/>
          </p:nvCxnSpPr>
          <p:spPr bwMode="auto">
            <a:xfrm flipH="1" flipV="1">
              <a:off x="4533901" y="2415888"/>
              <a:ext cx="933449" cy="987766"/>
            </a:xfrm>
            <a:prstGeom prst="straightConnector1">
              <a:avLst/>
            </a:prstGeom>
            <a:solidFill>
              <a:schemeClr val="accent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5" name="Straight Arrow Connector 24"/>
            <p:cNvCxnSpPr/>
            <p:nvPr/>
          </p:nvCxnSpPr>
          <p:spPr bwMode="auto">
            <a:xfrm flipH="1">
              <a:off x="4343400" y="3857625"/>
              <a:ext cx="1123952" cy="1627143"/>
            </a:xfrm>
            <a:prstGeom prst="straightConnector1">
              <a:avLst/>
            </a:prstGeom>
            <a:solidFill>
              <a:schemeClr val="accent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</p:spTree>
    <p:extLst>
      <p:ext uri="{BB962C8B-B14F-4D97-AF65-F5344CB8AC3E}">
        <p14:creationId xmlns:p14="http://schemas.microsoft.com/office/powerpoint/2010/main" val="38345286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0" dur="1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D8D8D8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41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2" dur="1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D8D8D8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43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4" dur="1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D8D8D8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45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6" dur="1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D8D8D8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47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8" dur="10" fill="hold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D8D8D8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49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0" dur="10" fill="hold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D8D8D8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51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2" dur="10" fill="hold"/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D8D8D8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53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4" dur="10" fill="hold"/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D8D8D8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itle 22"/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dirty="0" err="1" smtClean="0"/>
                  <a:t>Diffie</a:t>
                </a:r>
                <a:r>
                  <a:rPr lang="en-US" dirty="0" smtClean="0"/>
                  <a:t>-Hellman – in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nb-NO" b="1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Sup>
                          <m:sSubSupPr>
                            <m:ctrlPr>
                              <a:rPr lang="nb-NO" b="1" i="1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nb-NO" b="1" i="1" smtClean="0">
                                <a:latin typeface="Cambria Math" panose="02040503050406030204" pitchFamily="18" charset="0"/>
                              </a:rPr>
                              <m:t>𝒁</m:t>
                            </m:r>
                          </m:e>
                          <m:sub>
                            <m:r>
                              <a:rPr lang="nb-NO" b="0" i="1" smtClean="0">
                                <a:latin typeface="Cambria Math" panose="02040503050406030204" pitchFamily="18" charset="0"/>
                              </a:rPr>
                              <m:t>𝑝</m:t>
                            </m:r>
                          </m:sub>
                          <m:sup>
                            <m:r>
                              <a:rPr lang="nb-NO" b="1" i="1" smtClean="0">
                                <a:latin typeface="Cambria Math" panose="02040503050406030204" pitchFamily="18" charset="0"/>
                              </a:rPr>
                              <m:t>∗</m:t>
                            </m:r>
                          </m:sup>
                        </m:sSubSup>
                        <m:r>
                          <a:rPr lang="nb-NO" b="1" i="1" smtClean="0">
                            <a:latin typeface="Cambria Math" panose="02040503050406030204" pitchFamily="18" charset="0"/>
                          </a:rPr>
                          <m:t>,⋅</m:t>
                        </m:r>
                      </m:e>
                    </m:d>
                  </m:oMath>
                </a14:m>
                <a:r>
                  <a:rPr lang="en-US" dirty="0" smtClean="0"/>
                  <a:t> </a:t>
                </a:r>
                <a:endParaRPr lang="en-US" dirty="0"/>
              </a:p>
            </p:txBody>
          </p:sp>
        </mc:Choice>
        <mc:Fallback xmlns="">
          <p:sp>
            <p:nvSpPr>
              <p:cNvPr id="23" name="Title 2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 rotWithShape="0">
                <a:blip r:embed="rId3"/>
                <a:stretch>
                  <a:fillRect l="-1095" t="-24000" b="-4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6590AF8-4F64-4D1C-B3C4-F65976908F52}" type="slidenum">
              <a:rPr lang="en-US" smtClean="0"/>
              <a:pPr/>
              <a:t>11</a:t>
            </a:fld>
            <a:endParaRPr lang="en-US" dirty="0"/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796" b="99493" l="1630" r="9837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20378" y="2222682"/>
            <a:ext cx="429815" cy="807069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874852" y="2098338"/>
            <a:ext cx="524436" cy="976486"/>
          </a:xfrm>
          <a:prstGeom prst="rect">
            <a:avLst/>
          </a:prstGeom>
        </p:spPr>
      </p:pic>
      <p:cxnSp>
        <p:nvCxnSpPr>
          <p:cNvPr id="45" name="Straight Arrow Connector 44"/>
          <p:cNvCxnSpPr/>
          <p:nvPr/>
        </p:nvCxnSpPr>
        <p:spPr bwMode="auto">
          <a:xfrm>
            <a:off x="3928133" y="2956824"/>
            <a:ext cx="3907767" cy="0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10" name="Group 9"/>
          <p:cNvGrpSpPr/>
          <p:nvPr/>
        </p:nvGrpSpPr>
        <p:grpSpPr>
          <a:xfrm>
            <a:off x="4351423" y="1492170"/>
            <a:ext cx="3245119" cy="1382990"/>
            <a:chOff x="4770623" y="1709573"/>
            <a:chExt cx="3245119" cy="138299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" name="TextBox 5"/>
                <p:cNvSpPr txBox="1"/>
                <p:nvPr/>
              </p:nvSpPr>
              <p:spPr>
                <a:xfrm>
                  <a:off x="4770623" y="2758433"/>
                  <a:ext cx="3245119" cy="334130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nb-NO" sz="2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nb-NO" sz="2000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sSup>
                          <m:sSupPr>
                            <m:ctrlPr>
                              <a:rPr lang="nb-NO" sz="20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nb-NO" sz="20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  <m:sup/>
                        </m:sSup>
                        <m:r>
                          <a:rPr lang="nb-NO" sz="2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                             </m:t>
                        </m:r>
                        <m:func>
                          <m:funcPr>
                            <m:ctrlPr>
                              <a:rPr lang="nb-NO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nb-NO" sz="2000" b="0" i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mod</m:t>
                            </m:r>
                          </m:fName>
                          <m:e>
                            <m:r>
                              <a:rPr lang="nb-NO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</m:func>
                      </m:oMath>
                    </m:oMathPara>
                  </a14:m>
                  <a:endParaRPr lang="en-US" sz="2000" b="0" dirty="0" smtClean="0"/>
                </a:p>
              </p:txBody>
            </p:sp>
          </mc:Choice>
          <mc:Fallback xmlns="">
            <p:sp>
              <p:nvSpPr>
                <p:cNvPr id="6" name="TextBox 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770623" y="2758433"/>
                  <a:ext cx="3245119" cy="334130"/>
                </a:xfrm>
                <a:prstGeom prst="rect">
                  <a:avLst/>
                </a:prstGeom>
                <a:blipFill rotWithShape="0">
                  <a:blip r:embed="rId7"/>
                  <a:stretch>
                    <a:fillRect l="-1316" r="-1128" b="-25455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5" name="Rectangle 24"/>
            <p:cNvSpPr/>
            <p:nvPr/>
          </p:nvSpPr>
          <p:spPr>
            <a:xfrm>
              <a:off x="5309638" y="1709573"/>
              <a:ext cx="2520733" cy="120032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600" dirty="0" smtClean="0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32317006071311007300338913926423828248817941241140239112842009751400741706634354222619689417363569347117901737909704191754605873209195028853758986185622153212175412514901774520270235796078236248884246189477587641105928646099411723245426622522193230540919037680524235519125679715870117001058055877651038861847280257976054903569732561526167081339361799541336476559160368317896729073178384589680639671900977202194168647225871031411336429319536193471636533209717077448227988588565369208645296636077250268955505928362751121174096972998068410554359584866583291642136218231078990999448652468262416972035911852507045361090559</a:t>
              </a:r>
              <a:endParaRPr lang="en-US" sz="8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cxnSp>
        <p:nvCxnSpPr>
          <p:cNvPr id="33" name="Straight Arrow Connector 32"/>
          <p:cNvCxnSpPr/>
          <p:nvPr/>
        </p:nvCxnSpPr>
        <p:spPr bwMode="auto">
          <a:xfrm>
            <a:off x="3928132" y="4528708"/>
            <a:ext cx="3907767" cy="0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triangl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14" name="Group 13"/>
          <p:cNvGrpSpPr/>
          <p:nvPr/>
        </p:nvGrpSpPr>
        <p:grpSpPr>
          <a:xfrm>
            <a:off x="4251751" y="3123214"/>
            <a:ext cx="3255891" cy="1380094"/>
            <a:chOff x="4194446" y="3387981"/>
            <a:chExt cx="3255891" cy="1380094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6" name="TextBox 35"/>
                <p:cNvSpPr txBox="1"/>
                <p:nvPr/>
              </p:nvSpPr>
              <p:spPr>
                <a:xfrm>
                  <a:off x="4194446" y="4433945"/>
                  <a:ext cx="3255891" cy="334130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nb-NO" sz="2000" b="0" i="1" smtClean="0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</a:rPr>
                          <m:t>𝐵</m:t>
                        </m:r>
                        <m:r>
                          <a:rPr lang="nb-NO" sz="2000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sSup>
                          <m:sSupPr>
                            <m:ctrlPr>
                              <a:rPr lang="nb-NO" sz="20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nb-NO" sz="20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  <m:sup/>
                        </m:sSup>
                        <m:r>
                          <a:rPr lang="nb-NO" sz="2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                             </m:t>
                        </m:r>
                        <m:func>
                          <m:funcPr>
                            <m:ctrlPr>
                              <a:rPr lang="nb-NO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nb-NO" sz="2000" b="0" i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mod</m:t>
                            </m:r>
                          </m:fName>
                          <m:e>
                            <m:r>
                              <a:rPr lang="nb-NO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</m:func>
                      </m:oMath>
                    </m:oMathPara>
                  </a14:m>
                  <a:endParaRPr lang="en-US" sz="2000" b="0" dirty="0" smtClean="0"/>
                </a:p>
              </p:txBody>
            </p:sp>
          </mc:Choice>
          <mc:Fallback xmlns="">
            <p:sp>
              <p:nvSpPr>
                <p:cNvPr id="36" name="TextBox 3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194446" y="4433945"/>
                  <a:ext cx="3255891" cy="334130"/>
                </a:xfrm>
                <a:prstGeom prst="rect">
                  <a:avLst/>
                </a:prstGeom>
                <a:blipFill rotWithShape="0">
                  <a:blip r:embed="rId8"/>
                  <a:stretch>
                    <a:fillRect l="-1121" r="-935" b="-25455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39" name="Rectangle 38"/>
            <p:cNvSpPr/>
            <p:nvPr/>
          </p:nvSpPr>
          <p:spPr>
            <a:xfrm>
              <a:off x="4827974" y="3387981"/>
              <a:ext cx="2525892" cy="120032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600" dirty="0">
                  <a:solidFill>
                    <a:schemeClr val="accent6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6656800778101007340704764168984174080206703524413789679972241019001939572118548275696769332739359829978356380673807628090243118427154966601139766131314780517844873224468096081960318036912634861709126936255232497423832644764339784094340047703951670116142172795521980299361080233986439997465392018349331682208647898808374845365630679977612708266422235394375417910584167316831769953658998677202835904209324173779271068847731990805174776156086754909822550989805452920329083580939135314337020494290474130715255563072995414455143897212222563808337436279913337627773071183170408853057899100942935484815501309561942770687524</a:t>
              </a:r>
            </a:p>
          </p:txBody>
        </p:sp>
      </p:grpSp>
      <p:sp>
        <p:nvSpPr>
          <p:cNvPr id="41" name="Rectangle 40"/>
          <p:cNvSpPr/>
          <p:nvPr/>
        </p:nvSpPr>
        <p:spPr>
          <a:xfrm>
            <a:off x="393393" y="3228456"/>
            <a:ext cx="252073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600" dirty="0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32317006071311007300338913926423828248817941241140239112842009751400741706634354222619689417363569347117901737909704191754605873209195028853758986185622153212175412514901774520270235796078236248884246189477587641105928646099411723245426622522193230540919037680524235519125679715870117001058055877651038861847280257976054903569732561526167081339361799541336476559160368317896729073178384589680639671900977202194168647225871031411336429319536193471636533209717077448227988588565369208645296636077250268955505928362751121174096972998068410554359584866583291642136218231078990999448652468262416972035911852507045361090559  </a:t>
            </a:r>
            <a:endParaRPr lang="en-US" sz="800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8304764" y="3246705"/>
            <a:ext cx="252589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600" dirty="0">
                <a:solidFill>
                  <a:schemeClr val="accent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6656800778101007340704764168984174080206703524413789679972241019001939572118548275696769332739359829978356380673807628090243118427154966601139766131314780517844873224468096081960318036912634861709126936255232497423832644764339784094340047703951670116142172795521980299361080233986439997465392018349331682208647898808374845365630679977612708266422235394375417910584167316831769953658998677202835904209324173779271068847731990805174776156086754909822550989805452920329083580939135314337020494290474130715255563072995414455143897212222563808337436279913337627773071183170408853057899100942935484815501309561942770687524</a:t>
            </a:r>
          </a:p>
        </p:txBody>
      </p:sp>
      <p:grpSp>
        <p:nvGrpSpPr>
          <p:cNvPr id="16" name="Group 15"/>
          <p:cNvGrpSpPr/>
          <p:nvPr/>
        </p:nvGrpSpPr>
        <p:grpSpPr>
          <a:xfrm>
            <a:off x="3334130" y="5090096"/>
            <a:ext cx="6220677" cy="1457435"/>
            <a:chOff x="3334130" y="5090096"/>
            <a:chExt cx="6220677" cy="1457435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0" name="TextBox 29"/>
                <p:cNvSpPr txBox="1"/>
                <p:nvPr/>
              </p:nvSpPr>
              <p:spPr>
                <a:xfrm>
                  <a:off x="3334130" y="6213401"/>
                  <a:ext cx="6220677" cy="334130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14:m>
                    <m:oMath xmlns:m="http://schemas.openxmlformats.org/officeDocument/2006/math">
                      <m:r>
                        <a:rPr lang="nb-NO" sz="2000" b="0" i="1" smtClean="0">
                          <a:latin typeface="Cambria Math" panose="02040503050406030204" pitchFamily="18" charset="0"/>
                        </a:rPr>
                        <m:t>𝑍</m:t>
                      </m:r>
                      <m:r>
                        <a:rPr lang="nb-NO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←</m:t>
                      </m:r>
                      <m:sSup>
                        <m:sSupPr>
                          <m:ctrlPr>
                            <a:rPr lang="nb-NO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nb-NO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  <m:sup/>
                      </m:sSup>
                    </m:oMath>
                  </a14:m>
                  <a:r>
                    <a:rPr lang="en-US" sz="2000" b="0" dirty="0" smtClean="0"/>
                    <a:t>						</a:t>
                  </a:r>
                  <a14:m>
                    <m:oMath xmlns:m="http://schemas.openxmlformats.org/officeDocument/2006/math">
                      <m:func>
                        <m:funcPr>
                          <m:ctrlPr>
                            <a:rPr lang="nb-NO" sz="20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nb-NO" sz="2000" b="0" i="0" smtClean="0">
                              <a:latin typeface="Cambria Math" panose="02040503050406030204" pitchFamily="18" charset="0"/>
                            </a:rPr>
                            <m:t>mod</m:t>
                          </m:r>
                        </m:fName>
                        <m:e>
                          <m:r>
                            <a:rPr lang="nb-NO" sz="2000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</m:func>
                    </m:oMath>
                  </a14:m>
                  <a:endParaRPr lang="en-US" sz="2000" b="0" dirty="0" smtClean="0"/>
                </a:p>
              </p:txBody>
            </p:sp>
          </mc:Choice>
          <mc:Fallback xmlns="">
            <p:sp>
              <p:nvSpPr>
                <p:cNvPr id="30" name="TextBox 2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334130" y="6213401"/>
                  <a:ext cx="6220677" cy="334130"/>
                </a:xfrm>
                <a:prstGeom prst="rect">
                  <a:avLst/>
                </a:prstGeom>
                <a:blipFill rotWithShape="0">
                  <a:blip r:embed="rId9"/>
                  <a:stretch>
                    <a:fillRect l="-1471" r="-490" b="-25455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43" name="Rectangle 42"/>
            <p:cNvSpPr/>
            <p:nvPr/>
          </p:nvSpPr>
          <p:spPr>
            <a:xfrm>
              <a:off x="3928132" y="5130470"/>
              <a:ext cx="2520733" cy="120032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600" dirty="0" smtClean="0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32317006071311007300338913926423828248817941241140239112842009751400741706634354222619689417363569347117901737909704191754605873209195028853758986185622153212175412514901774520270235796078236248884246189477587641105928646099411723245426622522193230540919037680524235519125679715870117001058055877651038861847280257976054903569732561526167081339361799541336476559160368317896729073178384589680639671900977202194168647225871031411336429319536193471636533209717077448227988588565369208645296636077250268955505928362751121174096972998068410554359584866583291642136218231078990999448652468262416972035911852507045361090559</a:t>
              </a:r>
              <a:endParaRPr lang="en-US" sz="8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" name="TextBox 14"/>
                <p:cNvSpPr txBox="1"/>
                <p:nvPr/>
              </p:nvSpPr>
              <p:spPr>
                <a:xfrm>
                  <a:off x="6398065" y="5523196"/>
                  <a:ext cx="253274" cy="307777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nb-NO" sz="2000" b="0" i="1" smtClean="0">
                            <a:latin typeface="Cambria Math" panose="02040503050406030204" pitchFamily="18" charset="0"/>
                          </a:rPr>
                          <m:t>×</m:t>
                        </m:r>
                      </m:oMath>
                    </m:oMathPara>
                  </a14:m>
                  <a:endParaRPr lang="en-US" sz="2000" dirty="0" smtClean="0"/>
                </a:p>
              </p:txBody>
            </p:sp>
          </mc:Choice>
          <mc:Fallback xmlns="">
            <p:sp>
              <p:nvSpPr>
                <p:cNvPr id="15" name="TextBox 1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398065" y="5523196"/>
                  <a:ext cx="253274" cy="307777"/>
                </a:xfrm>
                <a:prstGeom prst="rect">
                  <a:avLst/>
                </a:prstGeom>
                <a:blipFill rotWithShape="0">
                  <a:blip r:embed="rId10"/>
                  <a:stretch>
                    <a:fillRect l="-14634" r="-17073" b="-3922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44" name="Rectangle 43"/>
            <p:cNvSpPr/>
            <p:nvPr/>
          </p:nvSpPr>
          <p:spPr>
            <a:xfrm>
              <a:off x="6608080" y="5090096"/>
              <a:ext cx="2525892" cy="120032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600" dirty="0">
                  <a:solidFill>
                    <a:schemeClr val="accent6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6656800778101007340704764168984174080206703524413789679972241019001939572118548275696769332739359829978356380673807628090243118427154966601139766131314780517844873224468096081960318036912634861709126936255232497423832644764339784094340047703951670116142172795521980299361080233986439997465392018349331682208647898808374845365630679977612708266422235394375417910584167316831769953658998677202835904209324173779271068847731990805174776156086754909822550989805452920329083580939135314337020494290474130715255563072995414455143897212222563808337436279913337627773071183170408853057899100942935484815501309561942770687524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/>
              <p:cNvSpPr txBox="1"/>
              <p:nvPr/>
            </p:nvSpPr>
            <p:spPr>
              <a:xfrm>
                <a:off x="698912" y="1019491"/>
                <a:ext cx="479940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nb-NO" sz="2000" b="0" i="1" smtClean="0">
                          <a:latin typeface="Cambria Math" panose="02040503050406030204" pitchFamily="18" charset="0"/>
                        </a:rPr>
                        <m:t>𝑝</m:t>
                      </m:r>
                      <m:r>
                        <a:rPr lang="nb-NO" sz="2000" b="0" i="1" smtClean="0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US" sz="2000" b="0" dirty="0" smtClean="0"/>
              </a:p>
            </p:txBody>
          </p:sp>
        </mc:Choice>
        <mc:Fallback xmlns="">
          <p:sp>
            <p:nvSpPr>
              <p:cNvPr id="31" name="TextBox 3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8912" y="1019491"/>
                <a:ext cx="479940" cy="307777"/>
              </a:xfrm>
              <a:prstGeom prst="rect">
                <a:avLst/>
              </a:prstGeom>
              <a:blipFill rotWithShape="0">
                <a:blip r:embed="rId11"/>
                <a:stretch>
                  <a:fillRect l="-19231" b="-274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2" name="Rectangle 1"/>
          <p:cNvSpPr>
            <a:spLocks noChangeArrowheads="1"/>
          </p:cNvSpPr>
          <p:nvPr/>
        </p:nvSpPr>
        <p:spPr bwMode="auto">
          <a:xfrm>
            <a:off x="1066600" y="1004930"/>
            <a:ext cx="928628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 panose="020B0604020202020204" pitchFamily="34" charset="-128"/>
              </a:rPr>
              <a:t>17125458317614137930196041979257577826408832324037508573393292981642667139747621778802438775238728592968344613589379932348475613503476932163166973813218698343816463289144185362912602522540494983090531497232965829536524507269848825658311420299335922295709743267508322525966773950394919257576842038771632742044142471053509850123605883815857162666917775193496157372656195558305727009891276006514000409365877218171388319923896309377791762590614311849642961380224851940460421710449368927252974870395873936387909672274883295377481008150475878590270591798350563488168080923804611822387520198054002990623911454389104774092183</a:t>
            </a:r>
            <a:r>
              <a:rPr kumimoji="0" lang="en-US" altLang="en-US" sz="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endParaRPr kumimoji="0" lang="en-US" altLang="en-US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/>
              <p:cNvSpPr txBox="1"/>
              <p:nvPr/>
            </p:nvSpPr>
            <p:spPr>
              <a:xfrm>
                <a:off x="10783321" y="3415491"/>
                <a:ext cx="1093248" cy="43473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groupChr>
                        <m:groupChrPr>
                          <m:chr m:val="←"/>
                          <m:vertJc m:val="bot"/>
                          <m:ctrlPr>
                            <a:rPr lang="nb-NO" sz="2000" b="0" i="1" smtClean="0">
                              <a:latin typeface="Cambria Math" panose="02040503050406030204" pitchFamily="18" charset="0"/>
                            </a:rPr>
                          </m:ctrlPr>
                        </m:groupChrPr>
                        <m:e>
                          <m:r>
                            <a:rPr lang="nb-NO" sz="2000" b="0" i="1" smtClean="0">
                              <a:latin typeface="Cambria Math" panose="02040503050406030204" pitchFamily="18" charset="0"/>
                            </a:rPr>
                            <m:t>$</m:t>
                          </m:r>
                        </m:e>
                      </m:groupChr>
                      <m:d>
                        <m:dPr>
                          <m:begChr m:val="{"/>
                          <m:endChr m:val="}"/>
                          <m:ctrlPr>
                            <a:rPr lang="nb-NO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nb-NO" sz="2000" b="0" i="1" smtClean="0">
                              <a:latin typeface="Cambria Math" panose="02040503050406030204" pitchFamily="18" charset="0"/>
                            </a:rPr>
                            <m:t>1…</m:t>
                          </m:r>
                          <m:r>
                            <a:rPr lang="nb-NO" sz="2000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</m:d>
                    </m:oMath>
                  </m:oMathPara>
                </a14:m>
                <a:endParaRPr lang="nb-NO" sz="2000" b="0" dirty="0" smtClean="0"/>
              </a:p>
            </p:txBody>
          </p:sp>
        </mc:Choice>
        <mc:Fallback xmlns="">
          <p:sp>
            <p:nvSpPr>
              <p:cNvPr id="35" name="TextBox 3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83321" y="3415491"/>
                <a:ext cx="1093248" cy="434734"/>
              </a:xfrm>
              <a:prstGeom prst="rect">
                <a:avLst/>
              </a:prstGeom>
              <a:blipFill rotWithShape="0"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7" name="TextBox 46"/>
              <p:cNvSpPr txBox="1"/>
              <p:nvPr/>
            </p:nvSpPr>
            <p:spPr>
              <a:xfrm>
                <a:off x="2859897" y="3372177"/>
                <a:ext cx="1093248" cy="43473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groupChr>
                        <m:groupChrPr>
                          <m:chr m:val="←"/>
                          <m:vertJc m:val="bot"/>
                          <m:ctrlPr>
                            <a:rPr lang="nb-NO" sz="2000" b="0" i="1" smtClean="0">
                              <a:latin typeface="Cambria Math" panose="02040503050406030204" pitchFamily="18" charset="0"/>
                            </a:rPr>
                          </m:ctrlPr>
                        </m:groupChrPr>
                        <m:e>
                          <m:r>
                            <a:rPr lang="nb-NO" sz="2000" b="0" i="1" smtClean="0">
                              <a:latin typeface="Cambria Math" panose="02040503050406030204" pitchFamily="18" charset="0"/>
                            </a:rPr>
                            <m:t>$</m:t>
                          </m:r>
                        </m:e>
                      </m:groupChr>
                      <m:d>
                        <m:dPr>
                          <m:begChr m:val="{"/>
                          <m:endChr m:val="}"/>
                          <m:ctrlPr>
                            <a:rPr lang="nb-NO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nb-NO" sz="2000" b="0" i="1" smtClean="0">
                              <a:latin typeface="Cambria Math" panose="02040503050406030204" pitchFamily="18" charset="0"/>
                            </a:rPr>
                            <m:t>1…</m:t>
                          </m:r>
                          <m:r>
                            <a:rPr lang="nb-NO" sz="2000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</m:d>
                    </m:oMath>
                  </m:oMathPara>
                </a14:m>
                <a:endParaRPr lang="nb-NO" sz="2000" b="0" dirty="0" smtClean="0"/>
              </a:p>
            </p:txBody>
          </p:sp>
        </mc:Choice>
        <mc:Fallback xmlns="">
          <p:sp>
            <p:nvSpPr>
              <p:cNvPr id="47" name="TextBox 4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59897" y="3372177"/>
                <a:ext cx="1093248" cy="434734"/>
              </a:xfrm>
              <a:prstGeom prst="rect">
                <a:avLst/>
              </a:prstGeom>
              <a:blipFill rotWithShape="0"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846033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/>
      <p:bldP spid="42" grpId="0"/>
      <p:bldP spid="35" grpId="0"/>
      <p:bldP spid="4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Recall 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6590AF8-4F64-4D1C-B3C4-F65976908F52}" type="slidenum">
              <a:rPr lang="en-US" smtClean="0"/>
              <a:pPr/>
              <a:t>12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ounded Rectangle 3"/>
              <p:cNvSpPr/>
              <p:nvPr/>
            </p:nvSpPr>
            <p:spPr bwMode="auto">
              <a:xfrm>
                <a:off x="637805" y="1187114"/>
                <a:ext cx="8650156" cy="1128174"/>
              </a:xfrm>
              <a:prstGeom prst="round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28575" cap="flat" cmpd="sng" algn="ctr">
                <a:solidFill>
                  <a:schemeClr val="accent1">
                    <a:lumMod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b="1" dirty="0" smtClean="0"/>
                  <a:t>Theorem:</a:t>
                </a:r>
                <a:r>
                  <a:rPr lang="en-US" dirty="0" smtClean="0"/>
                  <a:t>  if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nb-NO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nb-NO" b="0" i="1" smtClean="0">
                            <a:latin typeface="Cambria Math" panose="02040503050406030204" pitchFamily="18" charset="0"/>
                          </a:rPr>
                          <m:t>𝐺</m:t>
                        </m:r>
                        <m:r>
                          <a:rPr lang="nb-NO" b="0" i="1" smtClean="0">
                            <a:latin typeface="Cambria Math" panose="02040503050406030204" pitchFamily="18" charset="0"/>
                          </a:rPr>
                          <m:t>,∘</m:t>
                        </m:r>
                      </m:e>
                    </m:d>
                  </m:oMath>
                </a14:m>
                <a:r>
                  <a:rPr lang="en-US" dirty="0" smtClean="0"/>
                  <a:t> is a finite group, then for all </a:t>
                </a:r>
                <a14:m>
                  <m:oMath xmlns:m="http://schemas.openxmlformats.org/officeDocument/2006/math">
                    <m:r>
                      <a:rPr lang="nb-NO" b="0" i="1" smtClean="0">
                        <a:latin typeface="Cambria Math" panose="02040503050406030204" pitchFamily="18" charset="0"/>
                      </a:rPr>
                      <m:t>𝑔</m:t>
                    </m:r>
                    <m:r>
                      <a:rPr lang="nb-NO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nb-NO" b="0" i="1" smtClean="0"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en-US" dirty="0" smtClean="0"/>
                  <a:t>: </a:t>
                </a:r>
                <a:br>
                  <a:rPr lang="en-US" dirty="0" smtClean="0"/>
                </a:br>
                <a:endParaRPr lang="en-US" dirty="0" smtClean="0"/>
              </a:p>
              <a:p>
                <a:pPr marL="0" marR="0" indent="0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nb-NO" sz="20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nb-NO" sz="2000" b="0" i="1" smtClean="0"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  <m:sup>
                          <m:d>
                            <m:dPr>
                              <m:begChr m:val="|"/>
                              <m:endChr m:val="|"/>
                              <m:ctrlPr>
                                <a:rPr lang="nb-NO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nb-NO" sz="2000" b="0" i="1" smtClean="0">
                                  <a:latin typeface="Cambria Math" panose="02040503050406030204" pitchFamily="18" charset="0"/>
                                </a:rPr>
                                <m:t>𝐺</m:t>
                              </m:r>
                            </m:e>
                          </m:d>
                        </m:sup>
                      </m:sSup>
                      <m:r>
                        <a:rPr lang="nb-NO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nb-NO" sz="2000" b="0" i="1" smtClean="0">
                          <a:latin typeface="Cambria Math" panose="02040503050406030204" pitchFamily="18" charset="0"/>
                        </a:rPr>
                        <m:t>𝑒</m:t>
                      </m:r>
                    </m:oMath>
                  </m:oMathPara>
                </a14:m>
                <a:endParaRPr lang="en-US" sz="2000" b="1" dirty="0"/>
              </a:p>
              <a:p>
                <a:pPr marL="0" marR="0" indent="0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lang="en-US" dirty="0"/>
              </a:p>
            </p:txBody>
          </p:sp>
        </mc:Choice>
        <mc:Fallback xmlns="">
          <p:sp>
            <p:nvSpPr>
              <p:cNvPr id="4" name="Rounded 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37805" y="1187114"/>
                <a:ext cx="8650156" cy="1128174"/>
              </a:xfrm>
              <a:prstGeom prst="roundRect">
                <a:avLst/>
              </a:prstGeom>
              <a:blipFill rotWithShape="0">
                <a:blip r:embed="rId2"/>
                <a:stretch>
                  <a:fillRect/>
                </a:stretch>
              </a:blipFill>
              <a:ln w="28575" cap="flat" cmpd="sng" algn="ctr">
                <a:solidFill>
                  <a:schemeClr val="accent1">
                    <a:lumMod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Rounded Rectangle 4"/>
              <p:cNvSpPr/>
              <p:nvPr/>
            </p:nvSpPr>
            <p:spPr bwMode="auto">
              <a:xfrm>
                <a:off x="637805" y="2616036"/>
                <a:ext cx="8650157" cy="564087"/>
              </a:xfrm>
              <a:prstGeom prst="round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28575" cap="flat" cmpd="sng" algn="ctr">
                <a:solidFill>
                  <a:schemeClr val="accent1">
                    <a:lumMod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b="1" dirty="0" smtClean="0"/>
                  <a:t>Corollary I:</a:t>
                </a:r>
                <a:r>
                  <a:rPr lang="en-US" dirty="0" smtClean="0"/>
                  <a:t>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nb-NO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nb-NO" b="0" i="1" smtClean="0"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p>
                        <m:r>
                          <a:rPr lang="nb-NO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p>
                    </m:sSup>
                    <m:r>
                      <a:rPr lang="nb-NO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nb-NO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nb-NO" b="0" i="1" smtClean="0"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p>
                        <m:r>
                          <a:rPr lang="nb-NO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func>
                          <m:funcPr>
                            <m:ctrlPr>
                              <a:rPr lang="nb-NO" b="0" i="1" smtClean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nb-NO" b="0" i="0" smtClean="0">
                                <a:latin typeface="Cambria Math" panose="02040503050406030204" pitchFamily="18" charset="0"/>
                              </a:rPr>
                              <m:t>mod</m:t>
                            </m:r>
                          </m:fName>
                          <m:e>
                            <m:d>
                              <m:dPr>
                                <m:begChr m:val="|"/>
                                <m:endChr m:val="|"/>
                                <m:ctrlPr>
                                  <a:rPr lang="nb-NO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nb-NO" b="0" i="1" smtClean="0">
                                    <a:latin typeface="Cambria Math" panose="02040503050406030204" pitchFamily="18" charset="0"/>
                                  </a:rPr>
                                  <m:t>𝐺</m:t>
                                </m:r>
                              </m:e>
                            </m:d>
                          </m:e>
                        </m:func>
                      </m:sup>
                    </m:sSup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5" name="Rounded 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37805" y="2616036"/>
                <a:ext cx="8650157" cy="564087"/>
              </a:xfrm>
              <a:prstGeom prst="roundRect">
                <a:avLst/>
              </a:prstGeom>
              <a:blipFill rotWithShape="0">
                <a:blip r:embed="rId3"/>
                <a:stretch>
                  <a:fillRect l="-140"/>
                </a:stretch>
              </a:blipFill>
              <a:ln w="28575" cap="flat" cmpd="sng" algn="ctr">
                <a:solidFill>
                  <a:schemeClr val="accent1">
                    <a:lumMod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ounded Rectangle 5"/>
              <p:cNvSpPr/>
              <p:nvPr/>
            </p:nvSpPr>
            <p:spPr bwMode="auto">
              <a:xfrm>
                <a:off x="623392" y="3480872"/>
                <a:ext cx="8664569" cy="1262578"/>
              </a:xfrm>
              <a:prstGeom prst="round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28575" cap="flat" cmpd="sng" algn="ctr">
                <a:solidFill>
                  <a:schemeClr val="accent1">
                    <a:lumMod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b="1" dirty="0" smtClean="0"/>
                  <a:t>Corollary II (Lagrange's theorem): </a:t>
                </a:r>
                <a:br>
                  <a:rPr lang="en-US" b="1" dirty="0" smtClean="0"/>
                </a:br>
                <a:endParaRPr lang="en-US" b="1" dirty="0" smtClean="0"/>
              </a:p>
              <a:p>
                <a:pPr marL="0" marR="0" indent="0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b="1" dirty="0"/>
                  <a:t>	</a:t>
                </a:r>
                <a:r>
                  <a:rPr lang="en-US" dirty="0" smtClean="0"/>
                  <a:t>if </a:t>
                </a:r>
                <a14:m>
                  <m:oMath xmlns:m="http://schemas.openxmlformats.org/officeDocument/2006/math">
                    <m:r>
                      <a:rPr lang="nb-NO" b="0" i="1" smtClean="0">
                        <a:latin typeface="Cambria Math" panose="02040503050406030204" pitchFamily="18" charset="0"/>
                      </a:rPr>
                      <m:t>𝐻</m:t>
                    </m:r>
                    <m:r>
                      <a:rPr lang="nb-NO" b="0" i="1" smtClean="0">
                        <a:latin typeface="Cambria Math" panose="02040503050406030204" pitchFamily="18" charset="0"/>
                      </a:rPr>
                      <m:t>&lt;</m:t>
                    </m:r>
                    <m:r>
                      <a:rPr lang="nb-NO" b="0" i="1" smtClean="0"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en-US" dirty="0" smtClean="0"/>
                  <a:t> then the order of </a:t>
                </a:r>
                <a14:m>
                  <m:oMath xmlns:m="http://schemas.openxmlformats.org/officeDocument/2006/math">
                    <m:r>
                      <a:rPr lang="nb-NO" b="0" i="1" smtClean="0">
                        <a:latin typeface="Cambria Math" panose="02040503050406030204" pitchFamily="18" charset="0"/>
                      </a:rPr>
                      <m:t>𝐻</m:t>
                    </m:r>
                  </m:oMath>
                </a14:m>
                <a:r>
                  <a:rPr lang="en-US" dirty="0" smtClean="0"/>
                  <a:t> divides the order of </a:t>
                </a:r>
                <a14:m>
                  <m:oMath xmlns:m="http://schemas.openxmlformats.org/officeDocument/2006/math">
                    <m:r>
                      <a:rPr lang="nb-NO" b="0" i="1" smtClean="0"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en-US" dirty="0" smtClean="0"/>
                  <a:t>  (</a:t>
                </a:r>
                <a:r>
                  <a:rPr lang="en-US" dirty="0" err="1" smtClean="0"/>
                  <a:t>i.e</a:t>
                </a:r>
                <a:r>
                  <a:rPr lang="en-US" dirty="0" smtClean="0"/>
                  <a:t>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nb-NO" b="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nb-NO" b="0" i="1" dirty="0" smtClean="0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</m:d>
                    <m:r>
                      <a:rPr lang="nb-NO" b="0" i="1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lit/>
                      </m:rPr>
                      <a:rPr lang="nb-NO" b="0" i="1" dirty="0" smtClean="0">
                        <a:latin typeface="Cambria Math" panose="02040503050406030204" pitchFamily="18" charset="0"/>
                      </a:rPr>
                      <m:t>|</m:t>
                    </m:r>
                    <m:r>
                      <a:rPr lang="nb-NO" b="0" i="1" dirty="0" smtClean="0">
                        <a:latin typeface="Cambria Math" panose="02040503050406030204" pitchFamily="18" charset="0"/>
                      </a:rPr>
                      <m:t> </m:t>
                    </m:r>
                    <m:d>
                      <m:dPr>
                        <m:begChr m:val="|"/>
                        <m:endChr m:val="|"/>
                        <m:ctrlPr>
                          <a:rPr lang="nb-NO" b="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nb-NO" b="0" i="1" dirty="0" smtClean="0"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</m:d>
                  </m:oMath>
                </a14:m>
                <a:r>
                  <a:rPr lang="en-US" dirty="0" smtClean="0"/>
                  <a:t>)</a:t>
                </a:r>
                <a:endParaRPr lang="en-US" dirty="0"/>
              </a:p>
            </p:txBody>
          </p:sp>
        </mc:Choice>
        <mc:Fallback xmlns="">
          <p:sp>
            <p:nvSpPr>
              <p:cNvPr id="6" name="Rounded 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23392" y="3480872"/>
                <a:ext cx="8664569" cy="1262578"/>
              </a:xfrm>
              <a:prstGeom prst="roundRect">
                <a:avLst/>
              </a:prstGeom>
              <a:blipFill rotWithShape="0">
                <a:blip r:embed="rId4"/>
                <a:stretch>
                  <a:fillRect/>
                </a:stretch>
              </a:blipFill>
              <a:ln w="28575" cap="flat" cmpd="sng" algn="ctr">
                <a:solidFill>
                  <a:schemeClr val="accent1">
                    <a:lumMod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326404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/>
              <p:cNvSpPr txBox="1"/>
              <p:nvPr/>
            </p:nvSpPr>
            <p:spPr>
              <a:xfrm>
                <a:off x="2860778" y="3372177"/>
                <a:ext cx="1199944" cy="43473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groupChr>
                        <m:groupChrPr>
                          <m:chr m:val="←"/>
                          <m:vertJc m:val="bot"/>
                          <m:ctrlPr>
                            <a:rPr lang="nb-NO" sz="2000" b="0" i="1" smtClean="0">
                              <a:latin typeface="Cambria Math" panose="02040503050406030204" pitchFamily="18" charset="0"/>
                            </a:rPr>
                          </m:ctrlPr>
                        </m:groupChrPr>
                        <m:e>
                          <m:r>
                            <a:rPr lang="nb-NO" sz="2000" b="0" i="1" smtClean="0">
                              <a:latin typeface="Cambria Math" panose="02040503050406030204" pitchFamily="18" charset="0"/>
                            </a:rPr>
                            <m:t>$</m:t>
                          </m:r>
                        </m:e>
                      </m:groupChr>
                      <m:d>
                        <m:dPr>
                          <m:begChr m:val="{"/>
                          <m:endChr m:val="}"/>
                          <m:ctrlPr>
                            <a:rPr lang="nb-NO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nb-NO" sz="2000" b="0" i="1" smtClean="0">
                              <a:latin typeface="Cambria Math" panose="02040503050406030204" pitchFamily="18" charset="0"/>
                            </a:rPr>
                            <m:t>1…</m:t>
                          </m:r>
                          <m:sSub>
                            <m:sSubPr>
                              <m:ctrlPr>
                                <a:rPr lang="nb-NO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nb-NO" sz="2000" b="0" i="1" smtClean="0">
                                  <a:latin typeface="Cambria Math" panose="02040503050406030204" pitchFamily="18" charset="0"/>
                                </a:rPr>
                                <m:t>𝑞</m:t>
                              </m:r>
                            </m:e>
                            <m:sub>
                              <m:r>
                                <a:rPr lang="nb-NO" sz="2000" b="0" i="1" smtClean="0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nb-NO" sz="2000" b="0" dirty="0" smtClean="0"/>
              </a:p>
            </p:txBody>
          </p:sp>
        </mc:Choice>
        <mc:Fallback xmlns="">
          <p:sp>
            <p:nvSpPr>
              <p:cNvPr id="28" name="TextBox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60778" y="3372177"/>
                <a:ext cx="1199944" cy="434734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Box 39"/>
              <p:cNvSpPr txBox="1"/>
              <p:nvPr/>
            </p:nvSpPr>
            <p:spPr>
              <a:xfrm>
                <a:off x="2859897" y="3372177"/>
                <a:ext cx="1093248" cy="43473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groupChr>
                        <m:groupChrPr>
                          <m:chr m:val="←"/>
                          <m:vertJc m:val="bot"/>
                          <m:ctrlPr>
                            <a:rPr lang="nb-NO" sz="2000" b="0" i="1" smtClean="0">
                              <a:latin typeface="Cambria Math" panose="02040503050406030204" pitchFamily="18" charset="0"/>
                            </a:rPr>
                          </m:ctrlPr>
                        </m:groupChrPr>
                        <m:e>
                          <m:r>
                            <a:rPr lang="nb-NO" sz="2000" b="0" i="1" smtClean="0">
                              <a:latin typeface="Cambria Math" panose="02040503050406030204" pitchFamily="18" charset="0"/>
                            </a:rPr>
                            <m:t>$</m:t>
                          </m:r>
                        </m:e>
                      </m:groupChr>
                      <m:d>
                        <m:dPr>
                          <m:begChr m:val="{"/>
                          <m:endChr m:val="}"/>
                          <m:ctrlPr>
                            <a:rPr lang="nb-NO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nb-NO" sz="2000" b="0" i="1" smtClean="0">
                              <a:latin typeface="Cambria Math" panose="02040503050406030204" pitchFamily="18" charset="0"/>
                            </a:rPr>
                            <m:t>1…</m:t>
                          </m:r>
                          <m:r>
                            <a:rPr lang="nb-NO" sz="2000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</m:d>
                    </m:oMath>
                  </m:oMathPara>
                </a14:m>
                <a:endParaRPr lang="nb-NO" sz="2000" b="0" dirty="0" smtClean="0"/>
              </a:p>
            </p:txBody>
          </p:sp>
        </mc:Choice>
        <mc:Fallback xmlns="">
          <p:sp>
            <p:nvSpPr>
              <p:cNvPr id="40" name="TextBox 3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59897" y="3372177"/>
                <a:ext cx="1093248" cy="434734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itle 22"/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dirty="0" err="1" smtClean="0"/>
                  <a:t>Diffie</a:t>
                </a:r>
                <a:r>
                  <a:rPr lang="en-US" dirty="0" smtClean="0"/>
                  <a:t>-Hellman – in a </a:t>
                </a:r>
                <a:r>
                  <a:rPr lang="en-US" i="1" dirty="0" smtClean="0"/>
                  <a:t>subgroup </a:t>
                </a:r>
                <a:r>
                  <a:rPr lang="en-US" dirty="0" smtClean="0"/>
                  <a:t>of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nb-NO" b="1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Sup>
                          <m:sSubSupPr>
                            <m:ctrlPr>
                              <a:rPr lang="nb-NO" b="1" i="1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nb-NO" b="1" i="1" smtClean="0">
                                <a:latin typeface="Cambria Math" panose="02040503050406030204" pitchFamily="18" charset="0"/>
                              </a:rPr>
                              <m:t>𝒁</m:t>
                            </m:r>
                          </m:e>
                          <m:sub>
                            <m:r>
                              <a:rPr lang="nb-NO" b="0" i="1" smtClean="0">
                                <a:latin typeface="Cambria Math" panose="02040503050406030204" pitchFamily="18" charset="0"/>
                              </a:rPr>
                              <m:t>𝑝</m:t>
                            </m:r>
                          </m:sub>
                          <m:sup>
                            <m:r>
                              <a:rPr lang="nb-NO" b="1" i="1" smtClean="0">
                                <a:latin typeface="Cambria Math" panose="02040503050406030204" pitchFamily="18" charset="0"/>
                              </a:rPr>
                              <m:t>∗</m:t>
                            </m:r>
                          </m:sup>
                        </m:sSubSup>
                        <m:r>
                          <a:rPr lang="nb-NO" b="1" i="1" smtClean="0">
                            <a:latin typeface="Cambria Math" panose="02040503050406030204" pitchFamily="18" charset="0"/>
                          </a:rPr>
                          <m:t>,⋅</m:t>
                        </m:r>
                      </m:e>
                    </m:d>
                  </m:oMath>
                </a14:m>
                <a:r>
                  <a:rPr lang="en-US" dirty="0" smtClean="0"/>
                  <a:t> </a:t>
                </a:r>
                <a:endParaRPr lang="en-US" dirty="0"/>
              </a:p>
            </p:txBody>
          </p:sp>
        </mc:Choice>
        <mc:Fallback xmlns="">
          <p:sp>
            <p:nvSpPr>
              <p:cNvPr id="23" name="Title 2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 rotWithShape="0">
                <a:blip r:embed="rId5"/>
                <a:stretch>
                  <a:fillRect l="-1095" t="-24000" b="-4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6590AF8-4F64-4D1C-B3C4-F65976908F52}" type="slidenum">
              <a:rPr lang="en-US" smtClean="0"/>
              <a:pPr/>
              <a:t>13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/>
              <p:cNvSpPr txBox="1"/>
              <p:nvPr/>
            </p:nvSpPr>
            <p:spPr>
              <a:xfrm>
                <a:off x="10783321" y="3415491"/>
                <a:ext cx="1199944" cy="43473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groupChr>
                        <m:groupChrPr>
                          <m:chr m:val="←"/>
                          <m:vertJc m:val="bot"/>
                          <m:ctrlPr>
                            <a:rPr lang="nb-NO" sz="2000" b="0" i="1" smtClean="0">
                              <a:latin typeface="Cambria Math" panose="02040503050406030204" pitchFamily="18" charset="0"/>
                            </a:rPr>
                          </m:ctrlPr>
                        </m:groupChrPr>
                        <m:e>
                          <m:r>
                            <a:rPr lang="nb-NO" sz="2000" b="0" i="1" smtClean="0">
                              <a:latin typeface="Cambria Math" panose="02040503050406030204" pitchFamily="18" charset="0"/>
                            </a:rPr>
                            <m:t>$</m:t>
                          </m:r>
                        </m:e>
                      </m:groupChr>
                      <m:d>
                        <m:dPr>
                          <m:begChr m:val="{"/>
                          <m:endChr m:val="}"/>
                          <m:ctrlPr>
                            <a:rPr lang="nb-NO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nb-NO" sz="2000" b="0" i="1" smtClean="0">
                              <a:latin typeface="Cambria Math" panose="02040503050406030204" pitchFamily="18" charset="0"/>
                            </a:rPr>
                            <m:t>1…</m:t>
                          </m:r>
                          <m:sSub>
                            <m:sSubPr>
                              <m:ctrlPr>
                                <a:rPr lang="nb-NO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nb-NO" sz="2000" b="0" i="1" smtClean="0">
                                  <a:latin typeface="Cambria Math" panose="02040503050406030204" pitchFamily="18" charset="0"/>
                                </a:rPr>
                                <m:t>𝑞</m:t>
                              </m:r>
                            </m:e>
                            <m:sub>
                              <m:r>
                                <a:rPr lang="nb-NO" sz="2000" b="0" i="1" smtClean="0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nb-NO" sz="2000" b="0" dirty="0" smtClean="0"/>
              </a:p>
            </p:txBody>
          </p:sp>
        </mc:Choice>
        <mc:Fallback xmlns="">
          <p:sp>
            <p:nvSpPr>
              <p:cNvPr id="29" name="TextBox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83321" y="3415491"/>
                <a:ext cx="1199944" cy="434734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37"/>
              <p:cNvSpPr txBox="1"/>
              <p:nvPr/>
            </p:nvSpPr>
            <p:spPr>
              <a:xfrm>
                <a:off x="698912" y="1019491"/>
                <a:ext cx="479940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nb-NO" sz="2000" b="0" i="1" smtClean="0">
                          <a:latin typeface="Cambria Math" panose="02040503050406030204" pitchFamily="18" charset="0"/>
                        </a:rPr>
                        <m:t>𝑝</m:t>
                      </m:r>
                      <m:r>
                        <a:rPr lang="nb-NO" sz="2000" b="0" i="1" smtClean="0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US" sz="2000" b="0" dirty="0" smtClean="0"/>
              </a:p>
            </p:txBody>
          </p:sp>
        </mc:Choice>
        <mc:Fallback xmlns="">
          <p:sp>
            <p:nvSpPr>
              <p:cNvPr id="38" name="TextBox 3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8912" y="1019491"/>
                <a:ext cx="479940" cy="307777"/>
              </a:xfrm>
              <a:prstGeom prst="rect">
                <a:avLst/>
              </a:prstGeom>
              <a:blipFill rotWithShape="0">
                <a:blip r:embed="rId7"/>
                <a:stretch>
                  <a:fillRect l="-19231" b="-274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7" name="Picture 16"/>
          <p:cNvPicPr>
            <a:picLocks noChangeAspect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796" b="99493" l="1630" r="9837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20378" y="2222682"/>
            <a:ext cx="429815" cy="807069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874852" y="2098338"/>
            <a:ext cx="524436" cy="976486"/>
          </a:xfrm>
          <a:prstGeom prst="rect">
            <a:avLst/>
          </a:prstGeom>
        </p:spPr>
      </p:pic>
      <p:cxnSp>
        <p:nvCxnSpPr>
          <p:cNvPr id="45" name="Straight Arrow Connector 44"/>
          <p:cNvCxnSpPr/>
          <p:nvPr/>
        </p:nvCxnSpPr>
        <p:spPr bwMode="auto">
          <a:xfrm>
            <a:off x="3928133" y="2956824"/>
            <a:ext cx="3907767" cy="0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4351423" y="2541030"/>
                <a:ext cx="3245119" cy="33413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20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nb-NO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nb-NO" sz="20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nb-NO" sz="20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  <m:sup/>
                      </m:sSup>
                      <m:r>
                        <a:rPr lang="nb-NO" sz="20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                            </m:t>
                      </m:r>
                      <m:func>
                        <m:funcPr>
                          <m:ctrlPr>
                            <a:rPr lang="nb-NO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nb-NO" sz="2000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mod</m:t>
                          </m:r>
                        </m:fName>
                        <m:e>
                          <m:r>
                            <a:rPr lang="nb-NO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</m:func>
                    </m:oMath>
                  </m:oMathPara>
                </a14:m>
                <a:endParaRPr lang="en-US" sz="2000" b="0" dirty="0" smtClean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51423" y="2541030"/>
                <a:ext cx="3245119" cy="334130"/>
              </a:xfrm>
              <a:prstGeom prst="rect">
                <a:avLst/>
              </a:prstGeom>
              <a:blipFill rotWithShape="0">
                <a:blip r:embed="rId11"/>
                <a:stretch>
                  <a:fillRect l="-1316" r="-1128" b="-2545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5" name="Rectangle 24"/>
          <p:cNvSpPr/>
          <p:nvPr/>
        </p:nvSpPr>
        <p:spPr>
          <a:xfrm>
            <a:off x="4890438" y="1492170"/>
            <a:ext cx="252073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600" dirty="0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32317006071311007300338913926423828248817941241140239112842009751400741706634354222619689417363569347117901737909704191754605873209195028853758986185622153212175412514901774520270235796078236248884246189477587641105928646099411723245426622522193230540919037680524235519125679715870117001058055877651038861847280257976054903569732561526167081339361799541336476559160368317896729073178384589680639671900977202194168647225871031411336429319536193471636533209717077448227988588565369208645296636077250268955505928362751121174096972998068410554359584866583291642136218231078990999448652468262416972035911852507045361090559</a:t>
            </a:r>
            <a:endParaRPr lang="en-US" sz="800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cxnSp>
        <p:nvCxnSpPr>
          <p:cNvPr id="33" name="Straight Arrow Connector 32"/>
          <p:cNvCxnSpPr/>
          <p:nvPr/>
        </p:nvCxnSpPr>
        <p:spPr bwMode="auto">
          <a:xfrm>
            <a:off x="3928132" y="4528708"/>
            <a:ext cx="3907767" cy="0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triangl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/>
              <p:cNvSpPr txBox="1"/>
              <p:nvPr/>
            </p:nvSpPr>
            <p:spPr>
              <a:xfrm>
                <a:off x="4251751" y="4169178"/>
                <a:ext cx="3255891" cy="33413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2000" b="0" i="1" smtClean="0">
                          <a:solidFill>
                            <a:schemeClr val="accent6"/>
                          </a:solidFill>
                          <a:latin typeface="Cambria Math" panose="02040503050406030204" pitchFamily="18" charset="0"/>
                        </a:rPr>
                        <m:t>𝐵</m:t>
                      </m:r>
                      <m:r>
                        <a:rPr lang="nb-NO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nb-NO" sz="20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nb-NO" sz="20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  <m:sup/>
                      </m:sSup>
                      <m:r>
                        <a:rPr lang="nb-NO" sz="20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                            </m:t>
                      </m:r>
                      <m:func>
                        <m:funcPr>
                          <m:ctrlPr>
                            <a:rPr lang="nb-NO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nb-NO" sz="2000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mod</m:t>
                          </m:r>
                        </m:fName>
                        <m:e>
                          <m:r>
                            <a:rPr lang="nb-NO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</m:func>
                    </m:oMath>
                  </m:oMathPara>
                </a14:m>
                <a:endParaRPr lang="en-US" sz="2000" b="0" dirty="0" smtClean="0"/>
              </a:p>
            </p:txBody>
          </p:sp>
        </mc:Choice>
        <mc:Fallback xmlns="">
          <p:sp>
            <p:nvSpPr>
              <p:cNvPr id="36" name="TextBox 3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51751" y="4169178"/>
                <a:ext cx="3255891" cy="334130"/>
              </a:xfrm>
              <a:prstGeom prst="rect">
                <a:avLst/>
              </a:prstGeom>
              <a:blipFill rotWithShape="0">
                <a:blip r:embed="rId12"/>
                <a:stretch>
                  <a:fillRect l="-1121" r="-935" b="-2545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9" name="Rectangle 38"/>
          <p:cNvSpPr/>
          <p:nvPr/>
        </p:nvSpPr>
        <p:spPr>
          <a:xfrm>
            <a:off x="4885279" y="3123214"/>
            <a:ext cx="252589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600" dirty="0">
                <a:solidFill>
                  <a:schemeClr val="accent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6656800778101007340704764168984174080206703524413789679972241019001939572118548275696769332739359829978356380673807628090243118427154966601139766131314780517844873224468096081960318036912634861709126936255232497423832644764339784094340047703951670116142172795521980299361080233986439997465392018349331682208647898808374845365630679977612708266422235394375417910584167316831769953658998677202835904209324173779271068847731990805174776156086754909822550989805452920329083580939135314337020494290474130715255563072995414455143897212222563808337436279913337627773071183170408853057899100942935484815501309561942770687524</a:t>
            </a:r>
          </a:p>
        </p:txBody>
      </p:sp>
      <p:sp>
        <p:nvSpPr>
          <p:cNvPr id="41" name="Rectangle 40"/>
          <p:cNvSpPr/>
          <p:nvPr/>
        </p:nvSpPr>
        <p:spPr>
          <a:xfrm>
            <a:off x="393393" y="3228456"/>
            <a:ext cx="252073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600" dirty="0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32317006071311007300338913926423828248817941241140239112842009751400741706634354222619689417363569347117901737909704191754605873209195028853758986185622153212175412514901774520270235796078236248884246189477587641105928646099411723245426622522193230540919037680524235519125679715870117001058055877651038861847280257976054903569732561526167081339361799541336476559160368317896729073178384589680639671900977202194168647225871031411336429319536193471636533209717077448227988588565369208645296636077250268955505928362751121174096972998068410554359584866583291642136218231078990999448652468262416972035911852507045361090559  </a:t>
            </a:r>
            <a:endParaRPr lang="en-US" sz="800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8304764" y="3246705"/>
            <a:ext cx="252589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600" dirty="0">
                <a:solidFill>
                  <a:schemeClr val="accent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6656800778101007340704764168984174080206703524413789679972241019001939572118548275696769332739359829978356380673807628090243118427154966601139766131314780517844873224468096081960318036912634861709126936255232497423832644764339784094340047703951670116142172795521980299361080233986439997465392018349331682208647898808374845365630679977612708266422235394375417910584167316831769953658998677202835904209324173779271068847731990805174776156086754909822550989805452920329083580939135314337020494290474130715255563072995414455143897212222563808337436279913337627773071183170408853057899100942935484815501309561942770687524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/>
              <p:cNvSpPr txBox="1"/>
              <p:nvPr/>
            </p:nvSpPr>
            <p:spPr>
              <a:xfrm>
                <a:off x="3334130" y="6213401"/>
                <a:ext cx="6220677" cy="33413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nb-NO" sz="2000" b="0" i="1" smtClean="0">
                        <a:latin typeface="Cambria Math" panose="02040503050406030204" pitchFamily="18" charset="0"/>
                      </a:rPr>
                      <m:t>𝑍</m:t>
                    </m:r>
                    <m:r>
                      <a:rPr lang="nb-NO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←</m:t>
                    </m:r>
                    <m:sSup>
                      <m:sSupPr>
                        <m:ctrlPr>
                          <a:rPr lang="nb-NO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nb-NO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/>
                    </m:sSup>
                  </m:oMath>
                </a14:m>
                <a:r>
                  <a:rPr lang="en-US" sz="2000" b="0" dirty="0" smtClean="0"/>
                  <a:t>						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nb-NO" sz="2000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nb-NO" sz="2000" b="0" i="0" smtClean="0">
                            <a:latin typeface="Cambria Math" panose="02040503050406030204" pitchFamily="18" charset="0"/>
                          </a:rPr>
                          <m:t>mod</m:t>
                        </m:r>
                      </m:fName>
                      <m:e>
                        <m:r>
                          <a:rPr lang="nb-NO" sz="2000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</m:func>
                  </m:oMath>
                </a14:m>
                <a:endParaRPr lang="en-US" sz="2000" b="0" dirty="0" smtClean="0"/>
              </a:p>
            </p:txBody>
          </p:sp>
        </mc:Choice>
        <mc:Fallback xmlns="">
          <p:sp>
            <p:nvSpPr>
              <p:cNvPr id="30" name="TextBox 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34130" y="6213401"/>
                <a:ext cx="6220677" cy="334130"/>
              </a:xfrm>
              <a:prstGeom prst="rect">
                <a:avLst/>
              </a:prstGeom>
              <a:blipFill rotWithShape="0">
                <a:blip r:embed="rId13"/>
                <a:stretch>
                  <a:fillRect l="-1471" r="-490" b="-2545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3" name="Rectangle 42"/>
          <p:cNvSpPr/>
          <p:nvPr/>
        </p:nvSpPr>
        <p:spPr>
          <a:xfrm>
            <a:off x="3928132" y="5130470"/>
            <a:ext cx="252073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600" dirty="0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32317006071311007300338913926423828248817941241140239112842009751400741706634354222619689417363569347117901737909704191754605873209195028853758986185622153212175412514901774520270235796078236248884246189477587641105928646099411723245426622522193230540919037680524235519125679715870117001058055877651038861847280257976054903569732561526167081339361799541336476559160368317896729073178384589680639671900977202194168647225871031411336429319536193471636533209717077448227988588565369208645296636077250268955505928362751121174096972998068410554359584866583291642136218231078990999448652468262416972035911852507045361090559</a:t>
            </a:r>
            <a:endParaRPr lang="en-US" sz="800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6398065" y="5523196"/>
                <a:ext cx="253274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2000" b="0" i="1" smtClean="0">
                          <a:latin typeface="Cambria Math" panose="02040503050406030204" pitchFamily="18" charset="0"/>
                        </a:rPr>
                        <m:t>×</m:t>
                      </m:r>
                    </m:oMath>
                  </m:oMathPara>
                </a14:m>
                <a:endParaRPr lang="en-US" sz="2000" dirty="0" smtClean="0"/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98065" y="5523196"/>
                <a:ext cx="253274" cy="307777"/>
              </a:xfrm>
              <a:prstGeom prst="rect">
                <a:avLst/>
              </a:prstGeom>
              <a:blipFill rotWithShape="0">
                <a:blip r:embed="rId14"/>
                <a:stretch>
                  <a:fillRect l="-14634" r="-17073" b="-39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4" name="Rectangle 43"/>
          <p:cNvSpPr/>
          <p:nvPr/>
        </p:nvSpPr>
        <p:spPr>
          <a:xfrm>
            <a:off x="6608080" y="5090096"/>
            <a:ext cx="252589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600" dirty="0">
                <a:solidFill>
                  <a:schemeClr val="accent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6656800778101007340704764168984174080206703524413789679972241019001939572118548275696769332739359829978356380673807628090243118427154966601139766131314780517844873224468096081960318036912634861709126936255232497423832644764339784094340047703951670116142172795521980299361080233986439997465392018349331682208647898808374845365630679977612708266422235394375417910584167316831769953658998677202835904209324173779271068847731990805174776156086754909822550989805452920329083580939135314337020494290474130715255563072995414455143897212222563808337436279913337627773071183170408853057899100942935484815501309561942770687524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Rectangle 17"/>
              <p:cNvSpPr/>
              <p:nvPr/>
            </p:nvSpPr>
            <p:spPr>
              <a:xfrm>
                <a:off x="502151" y="1913302"/>
                <a:ext cx="2187330" cy="44589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2000" b="0" i="1" smtClean="0">
                          <a:latin typeface="Cambria Math" panose="02040503050406030204" pitchFamily="18" charset="0"/>
                        </a:rPr>
                        <m:t>𝐻</m:t>
                      </m:r>
                      <m:r>
                        <a:rPr lang="nb-NO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⟨"/>
                          <m:endChr m:val="⟩"/>
                          <m:ctrlPr>
                            <a:rPr lang="nb-NO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nb-NO" sz="2000" b="0" i="1" smtClean="0"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</m:d>
                      <m:r>
                        <a:rPr lang="nb-NO" sz="2000" b="0" i="1" smtClean="0">
                          <a:latin typeface="Cambria Math" panose="02040503050406030204" pitchFamily="18" charset="0"/>
                        </a:rPr>
                        <m:t>&lt;</m:t>
                      </m:r>
                      <m:d>
                        <m:dPr>
                          <m:ctrlPr>
                            <a:rPr lang="nb-NO" sz="20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Sup>
                            <m:sSubSupPr>
                              <m:ctrlPr>
                                <a:rPr lang="nb-NO" sz="2000" b="1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nb-NO" sz="2000" b="1" i="1">
                                  <a:latin typeface="Cambria Math" panose="02040503050406030204" pitchFamily="18" charset="0"/>
                                </a:rPr>
                                <m:t>𝒁</m:t>
                              </m:r>
                            </m:e>
                            <m:sub>
                              <m:r>
                                <a:rPr lang="nb-NO" sz="2000" i="1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sub>
                            <m:sup>
                              <m:r>
                                <a:rPr lang="nb-NO" sz="2000" b="1" i="1">
                                  <a:latin typeface="Cambria Math" panose="02040503050406030204" pitchFamily="18" charset="0"/>
                                </a:rPr>
                                <m:t>∗</m:t>
                              </m:r>
                            </m:sup>
                          </m:sSubSup>
                          <m:r>
                            <a:rPr lang="nb-NO" sz="2000" b="1" i="1">
                              <a:latin typeface="Cambria Math" panose="02040503050406030204" pitchFamily="18" charset="0"/>
                            </a:rPr>
                            <m:t>,⋅</m:t>
                          </m:r>
                        </m:e>
                      </m:d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18" name="Rectangle 1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2151" y="1913302"/>
                <a:ext cx="2187330" cy="445891"/>
              </a:xfrm>
              <a:prstGeom prst="rect">
                <a:avLst/>
              </a:prstGeom>
              <a:blipFill rotWithShape="0">
                <a:blip r:embed="rId15"/>
                <a:stretch>
                  <a:fillRect b="-411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Rectangle 25"/>
              <p:cNvSpPr/>
              <p:nvPr/>
            </p:nvSpPr>
            <p:spPr>
              <a:xfrm>
                <a:off x="502151" y="2411928"/>
                <a:ext cx="2010294" cy="40363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nb-NO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nb-NO" sz="2000" b="0" i="1" smtClean="0"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</m:d>
                      <m:r>
                        <a:rPr lang="nb-NO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nb-NO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sz="2000" b="0" i="1" smtClean="0">
                              <a:latin typeface="Cambria Math" panose="02040503050406030204" pitchFamily="18" charset="0"/>
                            </a:rPr>
                            <m:t>𝑞</m:t>
                          </m:r>
                        </m:e>
                        <m:sub>
                          <m:r>
                            <a:rPr lang="nb-NO" sz="20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  <m:r>
                        <a:rPr lang="nb-NO" sz="2000" b="0" i="1" smtClean="0">
                          <a:latin typeface="Cambria Math" panose="02040503050406030204" pitchFamily="18" charset="0"/>
                        </a:rPr>
                        <m:t>≈</m:t>
                      </m:r>
                      <m:sSup>
                        <m:sSupPr>
                          <m:ctrlPr>
                            <a:rPr lang="nb-NO" sz="20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nb-NO" sz="20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  <m:sup>
                          <m:r>
                            <a:rPr lang="nb-NO" sz="2000" b="0" i="1" smtClean="0">
                              <a:latin typeface="Cambria Math" panose="02040503050406030204" pitchFamily="18" charset="0"/>
                            </a:rPr>
                            <m:t>256</m:t>
                          </m:r>
                        </m:sup>
                      </m:sSup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26" name="Rectangle 2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2151" y="2411928"/>
                <a:ext cx="2010294" cy="403637"/>
              </a:xfrm>
              <a:prstGeom prst="rect">
                <a:avLst/>
              </a:prstGeom>
              <a:blipFill rotWithShape="0">
                <a:blip r:embed="rId16"/>
                <a:stretch>
                  <a:fillRect b="-90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1066600" y="1004930"/>
            <a:ext cx="928628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 panose="020B0604020202020204" pitchFamily="34" charset="-128"/>
              </a:rPr>
              <a:t>17125458317614137930196041979257577826408832324037508573393292981642667139747621778802438775238728592968344613589379932348475613503476932163166973813218698343816463289144185362912602522540494983090531497232965829536524507269848825658311420299335922295709743267508322525966773950394919257576842038771632742044142471053509850123605883815857162666917775193496157372656195558305727009891276006514000409365877218171388319923896309377791762590614311849642961380224851940460421710449368927252974870395873936387909672274883295377481008150475878590270591798350563488168080923804611822387520198054002990623911454389104774092183</a:t>
            </a:r>
            <a:r>
              <a:rPr kumimoji="0" lang="en-US" altLang="en-US" sz="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endParaRPr kumimoji="0" lang="en-US" altLang="en-US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/>
              <p:cNvSpPr txBox="1"/>
              <p:nvPr/>
            </p:nvSpPr>
            <p:spPr>
              <a:xfrm>
                <a:off x="924870" y="1469432"/>
                <a:ext cx="3913379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nb-NO" sz="2000" b="0" i="1" smtClean="0">
                          <a:latin typeface="Cambria Math" panose="02040503050406030204" pitchFamily="18" charset="0"/>
                        </a:rPr>
                        <m:t>=2⋅7⋅13⋅</m:t>
                      </m:r>
                      <m:sSub>
                        <m:sSubPr>
                          <m:ctrlPr>
                            <a:rPr lang="nb-NO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sz="2000" b="0" i="1" smtClean="0">
                              <a:latin typeface="Cambria Math" panose="02040503050406030204" pitchFamily="18" charset="0"/>
                            </a:rPr>
                            <m:t>𝑞</m:t>
                          </m:r>
                        </m:e>
                        <m:sub>
                          <m:r>
                            <a:rPr lang="nb-NO" sz="20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nb-NO" sz="2000" b="0" i="1" smtClean="0">
                          <a:latin typeface="Cambria Math" panose="02040503050406030204" pitchFamily="18" charset="0"/>
                        </a:rPr>
                        <m:t>⋅</m:t>
                      </m:r>
                      <m:sSub>
                        <m:sSubPr>
                          <m:ctrlPr>
                            <a:rPr lang="nb-NO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sz="2000" b="0" i="1" smtClean="0">
                              <a:latin typeface="Cambria Math" panose="02040503050406030204" pitchFamily="18" charset="0"/>
                            </a:rPr>
                            <m:t>𝑞</m:t>
                          </m:r>
                        </m:e>
                        <m:sub>
                          <m:r>
                            <a:rPr lang="nb-NO" sz="20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nb-NO" sz="2000" b="0" i="1" smtClean="0">
                          <a:latin typeface="Cambria Math" panose="02040503050406030204" pitchFamily="18" charset="0"/>
                        </a:rPr>
                        <m:t>⋅</m:t>
                      </m:r>
                      <m:sSub>
                        <m:sSubPr>
                          <m:ctrlPr>
                            <a:rPr lang="nb-NO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sz="2000" b="0" i="1" smtClean="0">
                              <a:latin typeface="Cambria Math" panose="02040503050406030204" pitchFamily="18" charset="0"/>
                            </a:rPr>
                            <m:t>𝑞</m:t>
                          </m:r>
                        </m:e>
                        <m:sub>
                          <m:r>
                            <a:rPr lang="nb-NO" sz="20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lang="nb-NO" sz="2000" b="0" i="1" smtClean="0">
                          <a:latin typeface="Cambria Math" panose="02040503050406030204" pitchFamily="18" charset="0"/>
                        </a:rPr>
                        <m:t>⋅</m:t>
                      </m:r>
                      <m:sSub>
                        <m:sSubPr>
                          <m:ctrlPr>
                            <a:rPr lang="nb-NO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sz="2000" i="1">
                              <a:latin typeface="Cambria Math" panose="02040503050406030204" pitchFamily="18" charset="0"/>
                            </a:rPr>
                            <m:t>𝑞</m:t>
                          </m:r>
                        </m:e>
                        <m:sub>
                          <m:r>
                            <a:rPr lang="nb-NO" sz="20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  <m:r>
                        <a:rPr lang="nb-NO" sz="2000" b="0" i="1" smtClean="0">
                          <a:latin typeface="Cambria Math" panose="02040503050406030204" pitchFamily="18" charset="0"/>
                        </a:rPr>
                        <m:t>⋅</m:t>
                      </m:r>
                      <m:sSub>
                        <m:sSubPr>
                          <m:ctrlPr>
                            <a:rPr lang="nb-NO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sz="2000" i="1">
                              <a:latin typeface="Cambria Math" panose="02040503050406030204" pitchFamily="18" charset="0"/>
                            </a:rPr>
                            <m:t>𝑞</m:t>
                          </m:r>
                        </m:e>
                        <m:sub>
                          <m:r>
                            <a:rPr lang="nb-NO" sz="2000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</m:sub>
                      </m:sSub>
                      <m:r>
                        <a:rPr lang="nb-NO" sz="2000" b="0" i="1" smtClean="0">
                          <a:latin typeface="Cambria Math" panose="02040503050406030204" pitchFamily="18" charset="0"/>
                        </a:rPr>
                        <m:t>+1</m:t>
                      </m:r>
                    </m:oMath>
                  </m:oMathPara>
                </a14:m>
                <a:endParaRPr lang="en-US" sz="2000" b="0" dirty="0" smtClean="0"/>
              </a:p>
            </p:txBody>
          </p:sp>
        </mc:Choice>
        <mc:Fallback xmlns="">
          <p:sp>
            <p:nvSpPr>
              <p:cNvPr id="27" name="TextBox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4870" y="1469432"/>
                <a:ext cx="3913379" cy="307777"/>
              </a:xfrm>
              <a:prstGeom prst="rect">
                <a:avLst/>
              </a:prstGeom>
              <a:blipFill rotWithShape="0">
                <a:blip r:embed="rId17"/>
                <a:stretch>
                  <a:fillRect l="-1558" b="-274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389997" y="3500641"/>
            <a:ext cx="2504465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6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 Unicode MS" panose="020B0604020202020204" pitchFamily="34" charset="-128"/>
              </a:rPr>
              <a:t>37057643464096444032584177823181028248580845940010937487506489964963471715816</a:t>
            </a:r>
            <a:r>
              <a:rPr kumimoji="0" lang="en-US" altLang="en-US" sz="6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</a:rPr>
              <a:t> </a:t>
            </a:r>
            <a:endParaRPr kumimoji="0" lang="en-US" altLang="en-US" sz="6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/>
              <p:cNvSpPr txBox="1"/>
              <p:nvPr/>
            </p:nvSpPr>
            <p:spPr>
              <a:xfrm>
                <a:off x="10783321" y="3415491"/>
                <a:ext cx="1093248" cy="43473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groupChr>
                        <m:groupChrPr>
                          <m:chr m:val="←"/>
                          <m:vertJc m:val="bot"/>
                          <m:ctrlPr>
                            <a:rPr lang="nb-NO" sz="2000" b="0" i="1" smtClean="0">
                              <a:latin typeface="Cambria Math" panose="02040503050406030204" pitchFamily="18" charset="0"/>
                            </a:rPr>
                          </m:ctrlPr>
                        </m:groupChrPr>
                        <m:e>
                          <m:r>
                            <a:rPr lang="nb-NO" sz="2000" b="0" i="1" smtClean="0">
                              <a:latin typeface="Cambria Math" panose="02040503050406030204" pitchFamily="18" charset="0"/>
                            </a:rPr>
                            <m:t>$</m:t>
                          </m:r>
                        </m:e>
                      </m:groupChr>
                      <m:d>
                        <m:dPr>
                          <m:begChr m:val="{"/>
                          <m:endChr m:val="}"/>
                          <m:ctrlPr>
                            <a:rPr lang="nb-NO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nb-NO" sz="2000" b="0" i="1" smtClean="0">
                              <a:latin typeface="Cambria Math" panose="02040503050406030204" pitchFamily="18" charset="0"/>
                            </a:rPr>
                            <m:t>1…</m:t>
                          </m:r>
                          <m:r>
                            <a:rPr lang="nb-NO" sz="2000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</m:d>
                    </m:oMath>
                  </m:oMathPara>
                </a14:m>
                <a:endParaRPr lang="nb-NO" sz="2000" b="0" dirty="0" smtClean="0"/>
              </a:p>
            </p:txBody>
          </p:sp>
        </mc:Choice>
        <mc:Fallback xmlns="">
          <p:sp>
            <p:nvSpPr>
              <p:cNvPr id="37" name="TextBox 3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83321" y="3415491"/>
                <a:ext cx="1093248" cy="434734"/>
              </a:xfrm>
              <a:prstGeom prst="rect">
                <a:avLst/>
              </a:prstGeom>
              <a:blipFill rotWithShape="0"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6" name="Rectangle 2"/>
          <p:cNvSpPr>
            <a:spLocks noChangeArrowheads="1"/>
          </p:cNvSpPr>
          <p:nvPr/>
        </p:nvSpPr>
        <p:spPr bwMode="auto">
          <a:xfrm>
            <a:off x="8304764" y="3569870"/>
            <a:ext cx="2525892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600" b="0" i="0" u="none" strike="noStrike" cap="none" normalizeH="0" baseline="0" dirty="0" smtClean="0">
                <a:ln>
                  <a:noFill/>
                </a:ln>
                <a:solidFill>
                  <a:schemeClr val="accent6"/>
                </a:solidFill>
                <a:effectLst/>
                <a:latin typeface="Arial Unicode MS" panose="020B0604020202020204" pitchFamily="34" charset="-128"/>
              </a:rPr>
              <a:t>29177641728484883278069152197089138002064929787753525736186058877137490281835</a:t>
            </a:r>
            <a:r>
              <a:rPr kumimoji="0" lang="en-US" altLang="en-US" sz="600" b="0" i="0" u="none" strike="noStrike" cap="none" normalizeH="0" baseline="0" dirty="0" smtClean="0">
                <a:ln>
                  <a:noFill/>
                </a:ln>
                <a:solidFill>
                  <a:schemeClr val="accent6"/>
                </a:solidFill>
                <a:effectLst/>
              </a:rPr>
              <a:t> </a:t>
            </a:r>
            <a:endParaRPr kumimoji="0" lang="en-US" altLang="en-US" sz="600" b="0" i="0" u="none" strike="noStrike" cap="none" normalizeH="0" baseline="0" dirty="0" smtClean="0">
              <a:ln>
                <a:noFill/>
              </a:ln>
              <a:solidFill>
                <a:schemeClr val="accent6"/>
              </a:solidFill>
              <a:effectLst/>
              <a:latin typeface="Arial" panose="020B0604020202020204" pitchFamily="34" charset="0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923278" y="2812038"/>
            <a:ext cx="1585147" cy="400110"/>
            <a:chOff x="823638" y="2917952"/>
            <a:chExt cx="1585147" cy="400110"/>
          </a:xfrm>
        </p:grpSpPr>
        <p:sp>
          <p:nvSpPr>
            <p:cNvPr id="7" name="Rectangle 3"/>
            <p:cNvSpPr>
              <a:spLocks noChangeArrowheads="1"/>
            </p:cNvSpPr>
            <p:nvPr/>
          </p:nvSpPr>
          <p:spPr bwMode="auto">
            <a:xfrm>
              <a:off x="1092577" y="2929640"/>
              <a:ext cx="1316208" cy="3693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6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63762351364972653564641699529205510489263266834182771617563631363277932854227 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7" name="Rectangle 46"/>
                <p:cNvSpPr/>
                <p:nvPr/>
              </p:nvSpPr>
              <p:spPr>
                <a:xfrm>
                  <a:off x="823638" y="2917952"/>
                  <a:ext cx="447558" cy="40011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nb-NO" sz="2000" b="0" i="1" smtClean="0">
                            <a:latin typeface="Cambria Math" panose="02040503050406030204" pitchFamily="18" charset="0"/>
                          </a:rPr>
                          <m:t>=</m:t>
                        </m:r>
                      </m:oMath>
                    </m:oMathPara>
                  </a14:m>
                  <a:endParaRPr lang="en-US" sz="2000" dirty="0"/>
                </a:p>
              </p:txBody>
            </p:sp>
          </mc:Choice>
          <mc:Fallback xmlns="">
            <p:sp>
              <p:nvSpPr>
                <p:cNvPr id="47" name="Rectangle 46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23638" y="2917952"/>
                  <a:ext cx="447558" cy="400110"/>
                </a:xfrm>
                <a:prstGeom prst="rect">
                  <a:avLst/>
                </a:prstGeom>
                <a:blipFill rotWithShape="0">
                  <a:blip r:embed="rId1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8" name="Rounded Rectangle 47"/>
              <p:cNvSpPr/>
              <p:nvPr/>
            </p:nvSpPr>
            <p:spPr bwMode="auto">
              <a:xfrm>
                <a:off x="502151" y="5101955"/>
                <a:ext cx="3181364" cy="628679"/>
              </a:xfrm>
              <a:prstGeom prst="round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28575" cap="flat" cmpd="sng" algn="ctr">
                <a:solidFill>
                  <a:schemeClr val="accent1">
                    <a:lumMod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b="1" dirty="0" smtClean="0"/>
                  <a:t>Corollary I:</a:t>
                </a:r>
                <a:r>
                  <a:rPr lang="en-US" dirty="0" smtClean="0"/>
                  <a:t>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nb-NO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nb-NO" b="0" i="1" smtClean="0"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p>
                        <m:r>
                          <a:rPr lang="nb-NO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p>
                    </m:sSup>
                    <m:r>
                      <a:rPr lang="nb-NO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nb-NO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nb-NO" b="0" i="1" smtClean="0"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p>
                        <m:r>
                          <a:rPr lang="nb-NO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func>
                          <m:funcPr>
                            <m:ctrlPr>
                              <a:rPr lang="nb-NO" b="0" i="1" smtClean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nb-NO" b="0" i="0" smtClean="0">
                                <a:latin typeface="Cambria Math" panose="02040503050406030204" pitchFamily="18" charset="0"/>
                              </a:rPr>
                              <m:t>mod</m:t>
                            </m:r>
                          </m:fName>
                          <m:e>
                            <m:d>
                              <m:dPr>
                                <m:begChr m:val="|"/>
                                <m:endChr m:val="|"/>
                                <m:ctrlPr>
                                  <a:rPr lang="nb-NO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nb-NO" b="0" i="1" smtClean="0">
                                    <a:latin typeface="Cambria Math" panose="02040503050406030204" pitchFamily="18" charset="0"/>
                                  </a:rPr>
                                  <m:t>𝐻</m:t>
                                </m:r>
                              </m:e>
                            </m:d>
                          </m:e>
                        </m:func>
                      </m:sup>
                    </m:sSup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48" name="Rounded Rectangle 4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02151" y="5101955"/>
                <a:ext cx="3181364" cy="628679"/>
              </a:xfrm>
              <a:prstGeom prst="roundRect">
                <a:avLst/>
              </a:prstGeom>
              <a:blipFill rotWithShape="0">
                <a:blip r:embed="rId20"/>
                <a:stretch>
                  <a:fillRect l="-190"/>
                </a:stretch>
              </a:blipFill>
              <a:ln w="28575" cap="flat" cmpd="sng" algn="ctr">
                <a:solidFill>
                  <a:schemeClr val="accent1">
                    <a:lumMod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9835376" y="1465547"/>
                <a:ext cx="1640706" cy="44589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nb-NO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Sup>
                            <m:sSubSupPr>
                              <m:ctrlPr>
                                <a:rPr lang="nb-NO" sz="2000" b="1" i="1" smtClean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nb-NO" sz="2000" b="1" i="1" smtClean="0">
                                  <a:latin typeface="Cambria Math" panose="02040503050406030204" pitchFamily="18" charset="0"/>
                                </a:rPr>
                                <m:t>𝒁</m:t>
                              </m:r>
                            </m:e>
                            <m:sub>
                              <m:r>
                                <a:rPr lang="nb-NO" sz="2000" b="0" i="1" smtClean="0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sub>
                            <m:sup>
                              <m:r>
                                <a:rPr lang="nb-NO" sz="2000" b="1" i="1" smtClean="0">
                                  <a:latin typeface="Cambria Math" panose="02040503050406030204" pitchFamily="18" charset="0"/>
                                </a:rPr>
                                <m:t>∗</m:t>
                              </m:r>
                            </m:sup>
                          </m:sSubSup>
                        </m:e>
                      </m:d>
                      <m:r>
                        <a:rPr lang="nb-NO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nb-NO" sz="2000" b="0" i="1" smtClean="0">
                          <a:latin typeface="Cambria Math" panose="02040503050406030204" pitchFamily="18" charset="0"/>
                        </a:rPr>
                        <m:t>𝑝</m:t>
                      </m:r>
                      <m:r>
                        <a:rPr lang="nb-NO" sz="2000" b="0" i="1" smtClean="0">
                          <a:latin typeface="Cambria Math" panose="02040503050406030204" pitchFamily="18" charset="0"/>
                        </a:rPr>
                        <m:t>−1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35376" y="1465547"/>
                <a:ext cx="1640706" cy="445891"/>
              </a:xfrm>
              <a:prstGeom prst="rect">
                <a:avLst/>
              </a:prstGeom>
              <a:blipFill rotWithShape="0">
                <a:blip r:embed="rId21"/>
                <a:stretch>
                  <a:fillRect b="-40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62655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40" grpId="0"/>
      <p:bldP spid="29" grpId="0"/>
      <p:bldP spid="41" grpId="0"/>
      <p:bldP spid="42" grpId="0"/>
      <p:bldP spid="18" grpId="0"/>
      <p:bldP spid="26" grpId="0"/>
      <p:bldP spid="27" grpId="0"/>
      <p:bldP spid="4" grpId="0"/>
      <p:bldP spid="37" grpId="0"/>
      <p:bldP spid="46" grpId="0"/>
      <p:bldP spid="48" grpId="0" animBg="1"/>
      <p:bldP spid="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itle 22"/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dirty="0" err="1" smtClean="0"/>
                  <a:t>Diffie</a:t>
                </a:r>
                <a:r>
                  <a:rPr lang="en-US" dirty="0"/>
                  <a:t>-Hellman – in a </a:t>
                </a:r>
                <a:r>
                  <a:rPr lang="en-US" i="1" dirty="0"/>
                  <a:t>subgroup </a:t>
                </a:r>
                <a:r>
                  <a:rPr lang="en-US" dirty="0"/>
                  <a:t>of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nb-NO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Sup>
                          <m:sSubSupPr>
                            <m:ctrlPr>
                              <a:rPr lang="nb-NO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nb-NO" i="1">
                                <a:latin typeface="Cambria Math" panose="02040503050406030204" pitchFamily="18" charset="0"/>
                              </a:rPr>
                              <m:t>𝒁</m:t>
                            </m:r>
                          </m:e>
                          <m:sub>
                            <m:r>
                              <a:rPr lang="nb-NO" b="0" i="1">
                                <a:latin typeface="Cambria Math" panose="02040503050406030204" pitchFamily="18" charset="0"/>
                              </a:rPr>
                              <m:t>𝑝</m:t>
                            </m:r>
                          </m:sub>
                          <m:sup>
                            <m:r>
                              <a:rPr lang="nb-NO" i="1">
                                <a:latin typeface="Cambria Math" panose="02040503050406030204" pitchFamily="18" charset="0"/>
                              </a:rPr>
                              <m:t>∗</m:t>
                            </m:r>
                          </m:sup>
                        </m:sSubSup>
                        <m:r>
                          <a:rPr lang="nb-NO" i="1">
                            <a:latin typeface="Cambria Math" panose="02040503050406030204" pitchFamily="18" charset="0"/>
                          </a:rPr>
                          <m:t>,⋅</m:t>
                        </m:r>
                      </m:e>
                    </m:d>
                  </m:oMath>
                </a14:m>
                <a:r>
                  <a:rPr lang="en-US" dirty="0"/>
                  <a:t> </a:t>
                </a:r>
              </a:p>
            </p:txBody>
          </p:sp>
        </mc:Choice>
        <mc:Fallback xmlns="">
          <p:sp>
            <p:nvSpPr>
              <p:cNvPr id="23" name="Title 2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 rotWithShape="0">
                <a:blip r:embed="rId3"/>
                <a:stretch>
                  <a:fillRect l="-1095" t="-24000" b="-4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6590AF8-4F64-4D1C-B3C4-F65976908F52}" type="slidenum">
              <a:rPr lang="en-US" smtClean="0"/>
              <a:pPr/>
              <a:t>14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/>
              <p:cNvSpPr txBox="1"/>
              <p:nvPr/>
            </p:nvSpPr>
            <p:spPr>
              <a:xfrm>
                <a:off x="10783321" y="3415491"/>
                <a:ext cx="1199944" cy="43473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groupChr>
                        <m:groupChrPr>
                          <m:chr m:val="←"/>
                          <m:vertJc m:val="bot"/>
                          <m:ctrlPr>
                            <a:rPr lang="nb-NO" sz="2000" b="0" i="1" smtClean="0">
                              <a:latin typeface="Cambria Math" panose="02040503050406030204" pitchFamily="18" charset="0"/>
                            </a:rPr>
                          </m:ctrlPr>
                        </m:groupChrPr>
                        <m:e>
                          <m:r>
                            <a:rPr lang="nb-NO" sz="2000" b="0" i="1" smtClean="0">
                              <a:latin typeface="Cambria Math" panose="02040503050406030204" pitchFamily="18" charset="0"/>
                            </a:rPr>
                            <m:t>$</m:t>
                          </m:r>
                        </m:e>
                      </m:groupChr>
                      <m:d>
                        <m:dPr>
                          <m:begChr m:val="{"/>
                          <m:endChr m:val="}"/>
                          <m:ctrlPr>
                            <a:rPr lang="nb-NO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nb-NO" sz="2000" b="0" i="1" smtClean="0">
                              <a:latin typeface="Cambria Math" panose="02040503050406030204" pitchFamily="18" charset="0"/>
                            </a:rPr>
                            <m:t>1…</m:t>
                          </m:r>
                          <m:sSub>
                            <m:sSubPr>
                              <m:ctrlPr>
                                <a:rPr lang="nb-NO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nb-NO" sz="2000" b="0" i="1" smtClean="0">
                                  <a:latin typeface="Cambria Math" panose="02040503050406030204" pitchFamily="18" charset="0"/>
                                </a:rPr>
                                <m:t>𝑞</m:t>
                              </m:r>
                            </m:e>
                            <m:sub>
                              <m:r>
                                <a:rPr lang="nb-NO" sz="2000" b="0" i="1" smtClean="0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nb-NO" sz="2000" b="0" dirty="0" smtClean="0"/>
              </a:p>
            </p:txBody>
          </p:sp>
        </mc:Choice>
        <mc:Fallback xmlns="">
          <p:sp>
            <p:nvSpPr>
              <p:cNvPr id="29" name="TextBox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83321" y="3415491"/>
                <a:ext cx="1199944" cy="434734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37"/>
              <p:cNvSpPr txBox="1"/>
              <p:nvPr/>
            </p:nvSpPr>
            <p:spPr>
              <a:xfrm>
                <a:off x="698912" y="1019491"/>
                <a:ext cx="479940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nb-NO" sz="2000" b="0" i="1" smtClean="0">
                          <a:latin typeface="Cambria Math" panose="02040503050406030204" pitchFamily="18" charset="0"/>
                        </a:rPr>
                        <m:t>𝑝</m:t>
                      </m:r>
                      <m:r>
                        <a:rPr lang="nb-NO" sz="2000" b="0" i="1" smtClean="0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US" sz="2000" b="0" dirty="0" smtClean="0"/>
              </a:p>
            </p:txBody>
          </p:sp>
        </mc:Choice>
        <mc:Fallback xmlns="">
          <p:sp>
            <p:nvSpPr>
              <p:cNvPr id="38" name="TextBox 3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8912" y="1019491"/>
                <a:ext cx="479940" cy="307777"/>
              </a:xfrm>
              <a:prstGeom prst="rect">
                <a:avLst/>
              </a:prstGeom>
              <a:blipFill rotWithShape="0">
                <a:blip r:embed="rId5"/>
                <a:stretch>
                  <a:fillRect l="-19231" b="-274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7" name="Picture 16"/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796" b="99493" l="1630" r="9837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20378" y="2222682"/>
            <a:ext cx="429815" cy="807069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874852" y="2098338"/>
            <a:ext cx="524436" cy="976486"/>
          </a:xfrm>
          <a:prstGeom prst="rect">
            <a:avLst/>
          </a:prstGeom>
        </p:spPr>
      </p:pic>
      <p:cxnSp>
        <p:nvCxnSpPr>
          <p:cNvPr id="45" name="Straight Arrow Connector 44"/>
          <p:cNvCxnSpPr/>
          <p:nvPr/>
        </p:nvCxnSpPr>
        <p:spPr bwMode="auto">
          <a:xfrm>
            <a:off x="3928133" y="2956824"/>
            <a:ext cx="3907767" cy="0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/>
              <p:cNvSpPr txBox="1"/>
              <p:nvPr/>
            </p:nvSpPr>
            <p:spPr>
              <a:xfrm>
                <a:off x="2860778" y="3372177"/>
                <a:ext cx="1199944" cy="43473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groupChr>
                        <m:groupChrPr>
                          <m:chr m:val="←"/>
                          <m:vertJc m:val="bot"/>
                          <m:ctrlPr>
                            <a:rPr lang="nb-NO" sz="2000" b="0" i="1" smtClean="0">
                              <a:latin typeface="Cambria Math" panose="02040503050406030204" pitchFamily="18" charset="0"/>
                            </a:rPr>
                          </m:ctrlPr>
                        </m:groupChrPr>
                        <m:e>
                          <m:r>
                            <a:rPr lang="nb-NO" sz="2000" b="0" i="1" smtClean="0">
                              <a:latin typeface="Cambria Math" panose="02040503050406030204" pitchFamily="18" charset="0"/>
                            </a:rPr>
                            <m:t>$</m:t>
                          </m:r>
                        </m:e>
                      </m:groupChr>
                      <m:d>
                        <m:dPr>
                          <m:begChr m:val="{"/>
                          <m:endChr m:val="}"/>
                          <m:ctrlPr>
                            <a:rPr lang="nb-NO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nb-NO" sz="2000" b="0" i="1" smtClean="0">
                              <a:latin typeface="Cambria Math" panose="02040503050406030204" pitchFamily="18" charset="0"/>
                            </a:rPr>
                            <m:t>1…</m:t>
                          </m:r>
                          <m:sSub>
                            <m:sSubPr>
                              <m:ctrlPr>
                                <a:rPr lang="nb-NO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nb-NO" sz="2000" b="0" i="1" smtClean="0">
                                  <a:latin typeface="Cambria Math" panose="02040503050406030204" pitchFamily="18" charset="0"/>
                                </a:rPr>
                                <m:t>𝑞</m:t>
                              </m:r>
                            </m:e>
                            <m:sub>
                              <m:r>
                                <a:rPr lang="nb-NO" sz="2000" b="0" i="1" smtClean="0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nb-NO" sz="2000" b="0" dirty="0" smtClean="0"/>
              </a:p>
            </p:txBody>
          </p:sp>
        </mc:Choice>
        <mc:Fallback xmlns="">
          <p:sp>
            <p:nvSpPr>
              <p:cNvPr id="28" name="TextBox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60778" y="3372177"/>
                <a:ext cx="1199944" cy="434734"/>
              </a:xfrm>
              <a:prstGeom prst="rect">
                <a:avLst/>
              </a:prstGeom>
              <a:blipFill rotWithShape="0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4351423" y="2541030"/>
                <a:ext cx="3263906" cy="33413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20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nb-NO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nb-NO" sz="20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nb-NO" sz="2000" b="0" i="1" smtClean="0"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  <m:sup/>
                      </m:sSup>
                      <m:r>
                        <a:rPr lang="nb-NO" sz="20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                            </m:t>
                      </m:r>
                      <m:func>
                        <m:funcPr>
                          <m:ctrlPr>
                            <a:rPr lang="nb-NO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nb-NO" sz="2000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mod</m:t>
                          </m:r>
                        </m:fName>
                        <m:e>
                          <m:r>
                            <a:rPr lang="nb-NO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</m:func>
                    </m:oMath>
                  </m:oMathPara>
                </a14:m>
                <a:endParaRPr lang="en-US" sz="2000" b="0" dirty="0" smtClean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51423" y="2541030"/>
                <a:ext cx="3263906" cy="334130"/>
              </a:xfrm>
              <a:prstGeom prst="rect">
                <a:avLst/>
              </a:prstGeom>
              <a:blipFill rotWithShape="0">
                <a:blip r:embed="rId10"/>
                <a:stretch>
                  <a:fillRect l="-1308" r="-1121" b="-2545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3" name="Straight Arrow Connector 32"/>
          <p:cNvCxnSpPr/>
          <p:nvPr/>
        </p:nvCxnSpPr>
        <p:spPr bwMode="auto">
          <a:xfrm>
            <a:off x="3928132" y="4528708"/>
            <a:ext cx="3907767" cy="0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triangl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/>
              <p:cNvSpPr txBox="1"/>
              <p:nvPr/>
            </p:nvSpPr>
            <p:spPr>
              <a:xfrm>
                <a:off x="4251751" y="4169178"/>
                <a:ext cx="3274678" cy="33413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2000" b="0" i="1" smtClean="0">
                          <a:solidFill>
                            <a:schemeClr val="accent6"/>
                          </a:solidFill>
                          <a:latin typeface="Cambria Math" panose="02040503050406030204" pitchFamily="18" charset="0"/>
                        </a:rPr>
                        <m:t>𝐵</m:t>
                      </m:r>
                      <m:r>
                        <a:rPr lang="nb-NO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nb-NO" sz="20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nb-NO" sz="2000" b="0" i="1" smtClean="0"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  <m:sup/>
                      </m:sSup>
                      <m:r>
                        <a:rPr lang="nb-NO" sz="20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                            </m:t>
                      </m:r>
                      <m:func>
                        <m:funcPr>
                          <m:ctrlPr>
                            <a:rPr lang="nb-NO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nb-NO" sz="2000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mod</m:t>
                          </m:r>
                        </m:fName>
                        <m:e>
                          <m:r>
                            <a:rPr lang="nb-NO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</m:func>
                    </m:oMath>
                  </m:oMathPara>
                </a14:m>
                <a:endParaRPr lang="en-US" sz="2000" b="0" dirty="0" smtClean="0"/>
              </a:p>
            </p:txBody>
          </p:sp>
        </mc:Choice>
        <mc:Fallback xmlns="">
          <p:sp>
            <p:nvSpPr>
              <p:cNvPr id="36" name="TextBox 3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51751" y="4169178"/>
                <a:ext cx="3274678" cy="334130"/>
              </a:xfrm>
              <a:prstGeom prst="rect">
                <a:avLst/>
              </a:prstGeom>
              <a:blipFill rotWithShape="0">
                <a:blip r:embed="rId11"/>
                <a:stretch>
                  <a:fillRect l="-1115" r="-929" b="-2545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/>
              <p:cNvSpPr txBox="1"/>
              <p:nvPr/>
            </p:nvSpPr>
            <p:spPr>
              <a:xfrm>
                <a:off x="3334130" y="6213401"/>
                <a:ext cx="6220677" cy="33413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nb-NO" sz="2000" b="0" i="1" smtClean="0">
                        <a:latin typeface="Cambria Math" panose="02040503050406030204" pitchFamily="18" charset="0"/>
                      </a:rPr>
                      <m:t>𝑍</m:t>
                    </m:r>
                    <m:r>
                      <a:rPr lang="nb-NO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←</m:t>
                    </m:r>
                    <m:sSup>
                      <m:sSupPr>
                        <m:ctrlPr>
                          <a:rPr lang="nb-NO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nb-NO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/>
                    </m:sSup>
                  </m:oMath>
                </a14:m>
                <a:r>
                  <a:rPr lang="en-US" sz="2000" b="0" dirty="0" smtClean="0"/>
                  <a:t>						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nb-NO" sz="2000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nb-NO" sz="2000" b="0" i="0" smtClean="0">
                            <a:latin typeface="Cambria Math" panose="02040503050406030204" pitchFamily="18" charset="0"/>
                          </a:rPr>
                          <m:t>mod</m:t>
                        </m:r>
                      </m:fName>
                      <m:e>
                        <m:r>
                          <a:rPr lang="nb-NO" sz="2000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</m:func>
                  </m:oMath>
                </a14:m>
                <a:endParaRPr lang="en-US" sz="2000" b="0" dirty="0" smtClean="0"/>
              </a:p>
            </p:txBody>
          </p:sp>
        </mc:Choice>
        <mc:Fallback xmlns="">
          <p:sp>
            <p:nvSpPr>
              <p:cNvPr id="30" name="TextBox 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34130" y="6213401"/>
                <a:ext cx="6220677" cy="334130"/>
              </a:xfrm>
              <a:prstGeom prst="rect">
                <a:avLst/>
              </a:prstGeom>
              <a:blipFill rotWithShape="0">
                <a:blip r:embed="rId12"/>
                <a:stretch>
                  <a:fillRect l="-1471" r="-490" b="-2545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3" name="Rectangle 42"/>
          <p:cNvSpPr/>
          <p:nvPr/>
        </p:nvSpPr>
        <p:spPr>
          <a:xfrm>
            <a:off x="3928132" y="5130470"/>
            <a:ext cx="252073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600" dirty="0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32317006071311007300338913926423828248817941241140239112842009751400741706634354222619689417363569347117901737909704191754605873209195028853758986185622153212175412514901774520270235796078236248884246189477587641105928646099411723245426622522193230540919037680524235519125679715870117001058055877651038861847280257976054903569732561526167081339361799541336476559160368317896729073178384589680639671900977202194168647225871031411336429319536193471636533209717077448227988588565369208645296636077250268955505928362751121174096972998068410554359584866583291642136218231078990999448652468262416972035911852507045361090559</a:t>
            </a:r>
            <a:endParaRPr lang="en-US" sz="800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6398065" y="5523196"/>
                <a:ext cx="253274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2000" b="0" i="1" smtClean="0">
                          <a:latin typeface="Cambria Math" panose="02040503050406030204" pitchFamily="18" charset="0"/>
                        </a:rPr>
                        <m:t>×</m:t>
                      </m:r>
                    </m:oMath>
                  </m:oMathPara>
                </a14:m>
                <a:endParaRPr lang="en-US" sz="2000" dirty="0" smtClean="0"/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98065" y="5523196"/>
                <a:ext cx="253274" cy="307777"/>
              </a:xfrm>
              <a:prstGeom prst="rect">
                <a:avLst/>
              </a:prstGeom>
              <a:blipFill rotWithShape="0">
                <a:blip r:embed="rId13"/>
                <a:stretch>
                  <a:fillRect l="-14634" r="-17073" b="-39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4" name="Rectangle 43"/>
          <p:cNvSpPr/>
          <p:nvPr/>
        </p:nvSpPr>
        <p:spPr>
          <a:xfrm>
            <a:off x="6608080" y="5090096"/>
            <a:ext cx="252589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600" dirty="0">
                <a:solidFill>
                  <a:schemeClr val="accent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6656800778101007340704764168984174080206703524413789679972241019001939572118548275696769332739359829978356380673807628090243118427154966601139766131314780517844873224468096081960318036912634861709126936255232497423832644764339784094340047703951670116142172795521980299361080233986439997465392018349331682208647898808374845365630679977612708266422235394375417910584167316831769953658998677202835904209324173779271068847731990805174776156086754909822550989805452920329083580939135314337020494290474130715255563072995414455143897212222563808337436279913337627773071183170408853057899100942935484815501309561942770687524</a:t>
            </a:r>
          </a:p>
        </p:txBody>
      </p:sp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1066600" y="1004930"/>
            <a:ext cx="928628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 panose="020B0604020202020204" pitchFamily="34" charset="-128"/>
              </a:rPr>
              <a:t>17125458317614137930196041979257577826408832324037508573393292981642667139747621778802438775238728592968344613589379932348475613503476932163166973813218698343816463289144185362912602522540494983090531497232965829536524507269848825658311420299335922295709743267508322525966773950394919257576842038771632742044142471053509850123605883815857162666917775193496157372656195558305727009891276006514000409365877218171388319923896309377791762590614311849642961380224851940460421710449368927252974870395873936387909672274883295377481008150475878590270591798350563488168080923804611822387520198054002990623911454389104774092183</a:t>
            </a:r>
            <a:r>
              <a:rPr kumimoji="0" lang="en-US" altLang="en-US" sz="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endParaRPr kumimoji="0" lang="en-US" altLang="en-US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389997" y="3500641"/>
            <a:ext cx="2504465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6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 Unicode MS" panose="020B0604020202020204" pitchFamily="34" charset="-128"/>
              </a:rPr>
              <a:t>37057643464096444032584177823181028248580845940010937487506489964963471715816</a:t>
            </a:r>
            <a:r>
              <a:rPr kumimoji="0" lang="en-US" altLang="en-US" sz="6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</a:rPr>
              <a:t> </a:t>
            </a:r>
            <a:endParaRPr kumimoji="0" lang="en-US" altLang="en-US" sz="6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8304764" y="3569870"/>
            <a:ext cx="2525892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600" b="0" i="0" u="none" strike="noStrike" cap="none" normalizeH="0" baseline="0" dirty="0" smtClean="0">
                <a:ln>
                  <a:noFill/>
                </a:ln>
                <a:solidFill>
                  <a:schemeClr val="accent6"/>
                </a:solidFill>
                <a:effectLst/>
                <a:latin typeface="Arial Unicode MS" panose="020B0604020202020204" pitchFamily="34" charset="-128"/>
              </a:rPr>
              <a:t>29177641728484883278069152197089138002064929787753525736186058877137490281835</a:t>
            </a:r>
            <a:r>
              <a:rPr kumimoji="0" lang="en-US" altLang="en-US" sz="600" b="0" i="0" u="none" strike="noStrike" cap="none" normalizeH="0" baseline="0" dirty="0" smtClean="0">
                <a:ln>
                  <a:noFill/>
                </a:ln>
                <a:solidFill>
                  <a:schemeClr val="accent6"/>
                </a:solidFill>
                <a:effectLst/>
              </a:rPr>
              <a:t> </a:t>
            </a:r>
            <a:endParaRPr kumimoji="0" lang="en-US" altLang="en-US" sz="600" b="0" i="0" u="none" strike="noStrike" cap="none" normalizeH="0" baseline="0" dirty="0" smtClean="0">
              <a:ln>
                <a:noFill/>
              </a:ln>
              <a:solidFill>
                <a:schemeClr val="accent6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1" name="Rectangle 2"/>
          <p:cNvSpPr>
            <a:spLocks noChangeArrowheads="1"/>
          </p:cNvSpPr>
          <p:nvPr/>
        </p:nvSpPr>
        <p:spPr bwMode="auto">
          <a:xfrm>
            <a:off x="4874007" y="4078470"/>
            <a:ext cx="2525892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600" b="0" i="0" u="none" strike="noStrike" cap="none" normalizeH="0" baseline="0" dirty="0" smtClean="0">
                <a:ln>
                  <a:noFill/>
                </a:ln>
                <a:solidFill>
                  <a:schemeClr val="accent6"/>
                </a:solidFill>
                <a:effectLst/>
                <a:latin typeface="Arial Unicode MS" panose="020B0604020202020204" pitchFamily="34" charset="-128"/>
              </a:rPr>
              <a:t>29177641728484883278069152197089138002064929787753525736186058877137490281835</a:t>
            </a:r>
            <a:r>
              <a:rPr kumimoji="0" lang="en-US" altLang="en-US" sz="600" b="0" i="0" u="none" strike="noStrike" cap="none" normalizeH="0" baseline="0" dirty="0" smtClean="0">
                <a:ln>
                  <a:noFill/>
                </a:ln>
                <a:solidFill>
                  <a:schemeClr val="accent6"/>
                </a:solidFill>
                <a:effectLst/>
              </a:rPr>
              <a:t> </a:t>
            </a:r>
            <a:endParaRPr kumimoji="0" lang="en-US" altLang="en-US" sz="600" b="0" i="0" u="none" strike="noStrike" cap="none" normalizeH="0" baseline="0" dirty="0" smtClean="0">
              <a:ln>
                <a:noFill/>
              </a:ln>
              <a:solidFill>
                <a:schemeClr val="accent6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2" name="Rectangle 1"/>
          <p:cNvSpPr>
            <a:spLocks noChangeArrowheads="1"/>
          </p:cNvSpPr>
          <p:nvPr/>
        </p:nvSpPr>
        <p:spPr bwMode="auto">
          <a:xfrm>
            <a:off x="4936202" y="2461991"/>
            <a:ext cx="2504465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6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 Unicode MS" panose="020B0604020202020204" pitchFamily="34" charset="-128"/>
              </a:rPr>
              <a:t>37057643464096444032584177823181028248580845940010937487506489964963471715816</a:t>
            </a:r>
            <a:r>
              <a:rPr kumimoji="0" lang="en-US" altLang="en-US" sz="6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</a:rPr>
              <a:t> </a:t>
            </a:r>
            <a:endParaRPr kumimoji="0" lang="en-US" altLang="en-US" sz="6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6" name="Rectangle 45"/>
              <p:cNvSpPr/>
              <p:nvPr/>
            </p:nvSpPr>
            <p:spPr>
              <a:xfrm>
                <a:off x="502151" y="1913302"/>
                <a:ext cx="2187330" cy="44589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2000" b="0" i="1" smtClean="0">
                          <a:latin typeface="Cambria Math" panose="02040503050406030204" pitchFamily="18" charset="0"/>
                        </a:rPr>
                        <m:t>𝐻</m:t>
                      </m:r>
                      <m:r>
                        <a:rPr lang="nb-NO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⟨"/>
                          <m:endChr m:val="⟩"/>
                          <m:ctrlPr>
                            <a:rPr lang="nb-NO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nb-NO" sz="2000" b="0" i="1" smtClean="0"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</m:d>
                      <m:r>
                        <a:rPr lang="nb-NO" sz="2000" b="0" i="1" smtClean="0">
                          <a:latin typeface="Cambria Math" panose="02040503050406030204" pitchFamily="18" charset="0"/>
                        </a:rPr>
                        <m:t>&lt;</m:t>
                      </m:r>
                      <m:d>
                        <m:dPr>
                          <m:ctrlPr>
                            <a:rPr lang="nb-NO" sz="20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Sup>
                            <m:sSubSupPr>
                              <m:ctrlPr>
                                <a:rPr lang="nb-NO" sz="2000" b="1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nb-NO" sz="2000" b="1" i="1">
                                  <a:latin typeface="Cambria Math" panose="02040503050406030204" pitchFamily="18" charset="0"/>
                                </a:rPr>
                                <m:t>𝒁</m:t>
                              </m:r>
                            </m:e>
                            <m:sub>
                              <m:r>
                                <a:rPr lang="nb-NO" sz="2000" i="1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sub>
                            <m:sup>
                              <m:r>
                                <a:rPr lang="nb-NO" sz="2000" b="1" i="1">
                                  <a:latin typeface="Cambria Math" panose="02040503050406030204" pitchFamily="18" charset="0"/>
                                </a:rPr>
                                <m:t>∗</m:t>
                              </m:r>
                            </m:sup>
                          </m:sSubSup>
                          <m:r>
                            <a:rPr lang="nb-NO" sz="2000" b="1" i="1">
                              <a:latin typeface="Cambria Math" panose="02040503050406030204" pitchFamily="18" charset="0"/>
                            </a:rPr>
                            <m:t>,⋅</m:t>
                          </m:r>
                        </m:e>
                      </m:d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46" name="Rectangle 4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2151" y="1913302"/>
                <a:ext cx="2187330" cy="445891"/>
              </a:xfrm>
              <a:prstGeom prst="rect">
                <a:avLst/>
              </a:prstGeom>
              <a:blipFill rotWithShape="0">
                <a:blip r:embed="rId14"/>
                <a:stretch>
                  <a:fillRect b="-411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7" name="Rectangle 46"/>
              <p:cNvSpPr/>
              <p:nvPr/>
            </p:nvSpPr>
            <p:spPr>
              <a:xfrm>
                <a:off x="502151" y="2411928"/>
                <a:ext cx="2010294" cy="40363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nb-NO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nb-NO" sz="2000" b="0" i="1" smtClean="0"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</m:d>
                      <m:r>
                        <a:rPr lang="nb-NO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nb-NO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sz="2000" b="0" i="1" smtClean="0">
                              <a:latin typeface="Cambria Math" panose="02040503050406030204" pitchFamily="18" charset="0"/>
                            </a:rPr>
                            <m:t>𝑞</m:t>
                          </m:r>
                        </m:e>
                        <m:sub>
                          <m:r>
                            <a:rPr lang="nb-NO" sz="20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  <m:r>
                        <a:rPr lang="nb-NO" sz="2000" b="0" i="1" smtClean="0">
                          <a:latin typeface="Cambria Math" panose="02040503050406030204" pitchFamily="18" charset="0"/>
                        </a:rPr>
                        <m:t>≈</m:t>
                      </m:r>
                      <m:sSup>
                        <m:sSupPr>
                          <m:ctrlPr>
                            <a:rPr lang="nb-NO" sz="20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nb-NO" sz="20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  <m:sup>
                          <m:r>
                            <a:rPr lang="nb-NO" sz="2000" b="0" i="1" smtClean="0">
                              <a:latin typeface="Cambria Math" panose="02040503050406030204" pitchFamily="18" charset="0"/>
                            </a:rPr>
                            <m:t>256</m:t>
                          </m:r>
                        </m:sup>
                      </m:sSup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47" name="Rectangle 4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2151" y="2411928"/>
                <a:ext cx="2010294" cy="403637"/>
              </a:xfrm>
              <a:prstGeom prst="rect">
                <a:avLst/>
              </a:prstGeom>
              <a:blipFill rotWithShape="0">
                <a:blip r:embed="rId15"/>
                <a:stretch>
                  <a:fillRect b="-90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8" name="TextBox 47"/>
              <p:cNvSpPr txBox="1"/>
              <p:nvPr/>
            </p:nvSpPr>
            <p:spPr>
              <a:xfrm>
                <a:off x="924870" y="1469432"/>
                <a:ext cx="3913379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nb-NO" sz="2000" b="0" i="1" smtClean="0">
                          <a:latin typeface="Cambria Math" panose="02040503050406030204" pitchFamily="18" charset="0"/>
                        </a:rPr>
                        <m:t>=2⋅7⋅13⋅</m:t>
                      </m:r>
                      <m:sSub>
                        <m:sSubPr>
                          <m:ctrlPr>
                            <a:rPr lang="nb-NO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sz="2000" b="0" i="1" smtClean="0">
                              <a:latin typeface="Cambria Math" panose="02040503050406030204" pitchFamily="18" charset="0"/>
                            </a:rPr>
                            <m:t>𝑞</m:t>
                          </m:r>
                        </m:e>
                        <m:sub>
                          <m:r>
                            <a:rPr lang="nb-NO" sz="20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nb-NO" sz="2000" b="0" i="1" smtClean="0">
                          <a:latin typeface="Cambria Math" panose="02040503050406030204" pitchFamily="18" charset="0"/>
                        </a:rPr>
                        <m:t>⋅</m:t>
                      </m:r>
                      <m:sSub>
                        <m:sSubPr>
                          <m:ctrlPr>
                            <a:rPr lang="nb-NO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sz="2000" b="0" i="1" smtClean="0">
                              <a:latin typeface="Cambria Math" panose="02040503050406030204" pitchFamily="18" charset="0"/>
                            </a:rPr>
                            <m:t>𝑞</m:t>
                          </m:r>
                        </m:e>
                        <m:sub>
                          <m:r>
                            <a:rPr lang="nb-NO" sz="20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nb-NO" sz="2000" b="0" i="1" smtClean="0">
                          <a:latin typeface="Cambria Math" panose="02040503050406030204" pitchFamily="18" charset="0"/>
                        </a:rPr>
                        <m:t>⋅</m:t>
                      </m:r>
                      <m:sSub>
                        <m:sSubPr>
                          <m:ctrlPr>
                            <a:rPr lang="nb-NO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sz="2000" b="0" i="1" smtClean="0">
                              <a:latin typeface="Cambria Math" panose="02040503050406030204" pitchFamily="18" charset="0"/>
                            </a:rPr>
                            <m:t>𝑞</m:t>
                          </m:r>
                        </m:e>
                        <m:sub>
                          <m:r>
                            <a:rPr lang="nb-NO" sz="20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lang="nb-NO" sz="2000" b="0" i="1" smtClean="0">
                          <a:latin typeface="Cambria Math" panose="02040503050406030204" pitchFamily="18" charset="0"/>
                        </a:rPr>
                        <m:t>⋅</m:t>
                      </m:r>
                      <m:sSub>
                        <m:sSubPr>
                          <m:ctrlPr>
                            <a:rPr lang="nb-NO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sz="2000" i="1">
                              <a:latin typeface="Cambria Math" panose="02040503050406030204" pitchFamily="18" charset="0"/>
                            </a:rPr>
                            <m:t>𝑞</m:t>
                          </m:r>
                        </m:e>
                        <m:sub>
                          <m:r>
                            <a:rPr lang="nb-NO" sz="20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  <m:r>
                        <a:rPr lang="nb-NO" sz="2000" b="0" i="1" smtClean="0">
                          <a:latin typeface="Cambria Math" panose="02040503050406030204" pitchFamily="18" charset="0"/>
                        </a:rPr>
                        <m:t>⋅</m:t>
                      </m:r>
                      <m:sSub>
                        <m:sSubPr>
                          <m:ctrlPr>
                            <a:rPr lang="nb-NO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sz="2000" i="1">
                              <a:latin typeface="Cambria Math" panose="02040503050406030204" pitchFamily="18" charset="0"/>
                            </a:rPr>
                            <m:t>𝑞</m:t>
                          </m:r>
                        </m:e>
                        <m:sub>
                          <m:r>
                            <a:rPr lang="nb-NO" sz="2000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</m:sub>
                      </m:sSub>
                      <m:r>
                        <a:rPr lang="nb-NO" sz="2000" b="0" i="1" smtClean="0">
                          <a:latin typeface="Cambria Math" panose="02040503050406030204" pitchFamily="18" charset="0"/>
                        </a:rPr>
                        <m:t>+1</m:t>
                      </m:r>
                    </m:oMath>
                  </m:oMathPara>
                </a14:m>
                <a:endParaRPr lang="en-US" sz="2000" b="0" dirty="0" smtClean="0"/>
              </a:p>
            </p:txBody>
          </p:sp>
        </mc:Choice>
        <mc:Fallback xmlns="">
          <p:sp>
            <p:nvSpPr>
              <p:cNvPr id="48" name="TextBox 4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4870" y="1469432"/>
                <a:ext cx="3913379" cy="307777"/>
              </a:xfrm>
              <a:prstGeom prst="rect">
                <a:avLst/>
              </a:prstGeom>
              <a:blipFill rotWithShape="0">
                <a:blip r:embed="rId16"/>
                <a:stretch>
                  <a:fillRect l="-1558" b="-274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9" name="Group 48"/>
          <p:cNvGrpSpPr/>
          <p:nvPr/>
        </p:nvGrpSpPr>
        <p:grpSpPr>
          <a:xfrm>
            <a:off x="923278" y="2812038"/>
            <a:ext cx="1585147" cy="400110"/>
            <a:chOff x="823638" y="2917952"/>
            <a:chExt cx="1585147" cy="400110"/>
          </a:xfrm>
        </p:grpSpPr>
        <p:sp>
          <p:nvSpPr>
            <p:cNvPr id="50" name="Rectangle 3"/>
            <p:cNvSpPr>
              <a:spLocks noChangeArrowheads="1"/>
            </p:cNvSpPr>
            <p:nvPr/>
          </p:nvSpPr>
          <p:spPr bwMode="auto">
            <a:xfrm>
              <a:off x="1092577" y="2929640"/>
              <a:ext cx="1316208" cy="3693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6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63762351364972653564641699529205510489263266834182771617563631363277932854227 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1" name="Rectangle 50"/>
                <p:cNvSpPr/>
                <p:nvPr/>
              </p:nvSpPr>
              <p:spPr>
                <a:xfrm>
                  <a:off x="823638" y="2917952"/>
                  <a:ext cx="447558" cy="40011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nb-NO" sz="2000" b="0" i="1" smtClean="0">
                            <a:latin typeface="Cambria Math" panose="02040503050406030204" pitchFamily="18" charset="0"/>
                          </a:rPr>
                          <m:t>=</m:t>
                        </m:r>
                      </m:oMath>
                    </m:oMathPara>
                  </a14:m>
                  <a:endParaRPr lang="en-US" sz="2000" dirty="0"/>
                </a:p>
              </p:txBody>
            </p:sp>
          </mc:Choice>
          <mc:Fallback xmlns="">
            <p:sp>
              <p:nvSpPr>
                <p:cNvPr id="51" name="Rectangle 50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23638" y="2917952"/>
                  <a:ext cx="447558" cy="400110"/>
                </a:xfrm>
                <a:prstGeom prst="rect">
                  <a:avLst/>
                </a:prstGeom>
                <a:blipFill rotWithShape="0">
                  <a:blip r:embed="rId1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2" name="Rounded Rectangle 51"/>
              <p:cNvSpPr/>
              <p:nvPr/>
            </p:nvSpPr>
            <p:spPr bwMode="auto">
              <a:xfrm>
                <a:off x="502151" y="5101955"/>
                <a:ext cx="3181364" cy="628679"/>
              </a:xfrm>
              <a:prstGeom prst="round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28575" cap="flat" cmpd="sng" algn="ctr">
                <a:solidFill>
                  <a:schemeClr val="accent1">
                    <a:lumMod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b="1" dirty="0" smtClean="0"/>
                  <a:t>Corollary I:</a:t>
                </a:r>
                <a:r>
                  <a:rPr lang="en-US" dirty="0" smtClean="0"/>
                  <a:t>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nb-NO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nb-NO" b="0" i="1" smtClean="0"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p>
                        <m:r>
                          <a:rPr lang="nb-NO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p>
                    </m:sSup>
                    <m:r>
                      <a:rPr lang="nb-NO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nb-NO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nb-NO" b="0" i="1" smtClean="0"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p>
                        <m:r>
                          <a:rPr lang="nb-NO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func>
                          <m:funcPr>
                            <m:ctrlPr>
                              <a:rPr lang="nb-NO" b="0" i="1" smtClean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nb-NO" b="0" i="0" smtClean="0">
                                <a:latin typeface="Cambria Math" panose="02040503050406030204" pitchFamily="18" charset="0"/>
                              </a:rPr>
                              <m:t>mod</m:t>
                            </m:r>
                          </m:fName>
                          <m:e>
                            <m:d>
                              <m:dPr>
                                <m:begChr m:val="|"/>
                                <m:endChr m:val="|"/>
                                <m:ctrlPr>
                                  <a:rPr lang="nb-NO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nb-NO" b="0" i="1" smtClean="0">
                                    <a:latin typeface="Cambria Math" panose="02040503050406030204" pitchFamily="18" charset="0"/>
                                  </a:rPr>
                                  <m:t>𝐻</m:t>
                                </m:r>
                              </m:e>
                            </m:d>
                          </m:e>
                        </m:func>
                      </m:sup>
                    </m:sSup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52" name="Rounded Rectangle 5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02151" y="5101955"/>
                <a:ext cx="3181364" cy="628679"/>
              </a:xfrm>
              <a:prstGeom prst="roundRect">
                <a:avLst/>
              </a:prstGeom>
              <a:blipFill rotWithShape="0">
                <a:blip r:embed="rId18"/>
                <a:stretch>
                  <a:fillRect l="-190"/>
                </a:stretch>
              </a:blipFill>
              <a:ln w="28575" cap="flat" cmpd="sng" algn="ctr">
                <a:solidFill>
                  <a:schemeClr val="accent1">
                    <a:lumMod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770888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itle 22"/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dirty="0" err="1" smtClean="0"/>
                  <a:t>Diffie</a:t>
                </a:r>
                <a:r>
                  <a:rPr lang="en-US" dirty="0"/>
                  <a:t>-Hellman – in a </a:t>
                </a:r>
                <a:r>
                  <a:rPr lang="en-US" i="1" dirty="0"/>
                  <a:t>subgroup </a:t>
                </a:r>
                <a:r>
                  <a:rPr lang="en-US" dirty="0"/>
                  <a:t>of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nb-NO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Sup>
                          <m:sSubSupPr>
                            <m:ctrlPr>
                              <a:rPr lang="nb-NO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nb-NO" i="1">
                                <a:latin typeface="Cambria Math" panose="02040503050406030204" pitchFamily="18" charset="0"/>
                              </a:rPr>
                              <m:t>𝒁</m:t>
                            </m:r>
                          </m:e>
                          <m:sub>
                            <m:r>
                              <a:rPr lang="nb-NO" b="0" i="1">
                                <a:latin typeface="Cambria Math" panose="02040503050406030204" pitchFamily="18" charset="0"/>
                              </a:rPr>
                              <m:t>𝑝</m:t>
                            </m:r>
                          </m:sub>
                          <m:sup>
                            <m:r>
                              <a:rPr lang="nb-NO" i="1">
                                <a:latin typeface="Cambria Math" panose="02040503050406030204" pitchFamily="18" charset="0"/>
                              </a:rPr>
                              <m:t>∗</m:t>
                            </m:r>
                          </m:sup>
                        </m:sSubSup>
                        <m:r>
                          <a:rPr lang="nb-NO" i="1">
                            <a:latin typeface="Cambria Math" panose="02040503050406030204" pitchFamily="18" charset="0"/>
                          </a:rPr>
                          <m:t>,⋅</m:t>
                        </m:r>
                      </m:e>
                    </m:d>
                  </m:oMath>
                </a14:m>
                <a:r>
                  <a:rPr lang="en-US" dirty="0"/>
                  <a:t> </a:t>
                </a:r>
              </a:p>
            </p:txBody>
          </p:sp>
        </mc:Choice>
        <mc:Fallback xmlns="">
          <p:sp>
            <p:nvSpPr>
              <p:cNvPr id="23" name="Title 2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 rotWithShape="0">
                <a:blip r:embed="rId3"/>
                <a:stretch>
                  <a:fillRect l="-1095" t="-24000" b="-4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6590AF8-4F64-4D1C-B3C4-F65976908F52}" type="slidenum">
              <a:rPr lang="en-US" smtClean="0"/>
              <a:pPr/>
              <a:t>15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/>
              <p:cNvSpPr txBox="1"/>
              <p:nvPr/>
            </p:nvSpPr>
            <p:spPr>
              <a:xfrm>
                <a:off x="10783321" y="3415491"/>
                <a:ext cx="1199944" cy="43473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groupChr>
                        <m:groupChrPr>
                          <m:chr m:val="←"/>
                          <m:vertJc m:val="bot"/>
                          <m:ctrlPr>
                            <a:rPr lang="nb-NO" sz="2000" b="0" i="1" smtClean="0">
                              <a:latin typeface="Cambria Math" panose="02040503050406030204" pitchFamily="18" charset="0"/>
                            </a:rPr>
                          </m:ctrlPr>
                        </m:groupChrPr>
                        <m:e>
                          <m:r>
                            <a:rPr lang="nb-NO" sz="2000" b="0" i="1" smtClean="0">
                              <a:latin typeface="Cambria Math" panose="02040503050406030204" pitchFamily="18" charset="0"/>
                            </a:rPr>
                            <m:t>$</m:t>
                          </m:r>
                        </m:e>
                      </m:groupChr>
                      <m:d>
                        <m:dPr>
                          <m:begChr m:val="{"/>
                          <m:endChr m:val="}"/>
                          <m:ctrlPr>
                            <a:rPr lang="nb-NO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nb-NO" sz="2000" b="0" i="1" smtClean="0">
                              <a:latin typeface="Cambria Math" panose="02040503050406030204" pitchFamily="18" charset="0"/>
                            </a:rPr>
                            <m:t>1…</m:t>
                          </m:r>
                          <m:sSub>
                            <m:sSubPr>
                              <m:ctrlPr>
                                <a:rPr lang="nb-NO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nb-NO" sz="2000" b="0" i="1" smtClean="0">
                                  <a:latin typeface="Cambria Math" panose="02040503050406030204" pitchFamily="18" charset="0"/>
                                </a:rPr>
                                <m:t>𝑞</m:t>
                              </m:r>
                            </m:e>
                            <m:sub>
                              <m:r>
                                <a:rPr lang="nb-NO" sz="2000" b="0" i="1" smtClean="0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nb-NO" sz="2000" b="0" dirty="0" smtClean="0"/>
              </a:p>
            </p:txBody>
          </p:sp>
        </mc:Choice>
        <mc:Fallback xmlns="">
          <p:sp>
            <p:nvSpPr>
              <p:cNvPr id="29" name="TextBox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83321" y="3415491"/>
                <a:ext cx="1199944" cy="434734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37"/>
              <p:cNvSpPr txBox="1"/>
              <p:nvPr/>
            </p:nvSpPr>
            <p:spPr>
              <a:xfrm>
                <a:off x="698912" y="1019491"/>
                <a:ext cx="479940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nb-NO" sz="2000" b="0" i="1" smtClean="0">
                          <a:latin typeface="Cambria Math" panose="02040503050406030204" pitchFamily="18" charset="0"/>
                        </a:rPr>
                        <m:t>𝑝</m:t>
                      </m:r>
                      <m:r>
                        <a:rPr lang="nb-NO" sz="2000" b="0" i="1" smtClean="0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US" sz="2000" b="0" dirty="0" smtClean="0"/>
              </a:p>
            </p:txBody>
          </p:sp>
        </mc:Choice>
        <mc:Fallback xmlns="">
          <p:sp>
            <p:nvSpPr>
              <p:cNvPr id="38" name="TextBox 3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8912" y="1019491"/>
                <a:ext cx="479940" cy="307777"/>
              </a:xfrm>
              <a:prstGeom prst="rect">
                <a:avLst/>
              </a:prstGeom>
              <a:blipFill rotWithShape="0">
                <a:blip r:embed="rId5"/>
                <a:stretch>
                  <a:fillRect l="-19231" b="-274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7" name="Picture 16"/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796" b="99493" l="1630" r="9837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20378" y="2222682"/>
            <a:ext cx="429815" cy="807069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874852" y="2098338"/>
            <a:ext cx="524436" cy="976486"/>
          </a:xfrm>
          <a:prstGeom prst="rect">
            <a:avLst/>
          </a:prstGeom>
        </p:spPr>
      </p:pic>
      <p:cxnSp>
        <p:nvCxnSpPr>
          <p:cNvPr id="45" name="Straight Arrow Connector 44"/>
          <p:cNvCxnSpPr/>
          <p:nvPr/>
        </p:nvCxnSpPr>
        <p:spPr bwMode="auto">
          <a:xfrm>
            <a:off x="3928133" y="2956824"/>
            <a:ext cx="3907767" cy="0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/>
              <p:cNvSpPr txBox="1"/>
              <p:nvPr/>
            </p:nvSpPr>
            <p:spPr>
              <a:xfrm>
                <a:off x="2860778" y="3372177"/>
                <a:ext cx="1199944" cy="43473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groupChr>
                        <m:groupChrPr>
                          <m:chr m:val="←"/>
                          <m:vertJc m:val="bot"/>
                          <m:ctrlPr>
                            <a:rPr lang="nb-NO" sz="2000" b="0" i="1" smtClean="0">
                              <a:latin typeface="Cambria Math" panose="02040503050406030204" pitchFamily="18" charset="0"/>
                            </a:rPr>
                          </m:ctrlPr>
                        </m:groupChrPr>
                        <m:e>
                          <m:r>
                            <a:rPr lang="nb-NO" sz="2000" b="0" i="1" smtClean="0">
                              <a:latin typeface="Cambria Math" panose="02040503050406030204" pitchFamily="18" charset="0"/>
                            </a:rPr>
                            <m:t>$</m:t>
                          </m:r>
                        </m:e>
                      </m:groupChr>
                      <m:d>
                        <m:dPr>
                          <m:begChr m:val="{"/>
                          <m:endChr m:val="}"/>
                          <m:ctrlPr>
                            <a:rPr lang="nb-NO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nb-NO" sz="2000" b="0" i="1" smtClean="0">
                              <a:latin typeface="Cambria Math" panose="02040503050406030204" pitchFamily="18" charset="0"/>
                            </a:rPr>
                            <m:t>1…</m:t>
                          </m:r>
                          <m:sSub>
                            <m:sSubPr>
                              <m:ctrlPr>
                                <a:rPr lang="nb-NO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nb-NO" sz="2000" b="0" i="1" smtClean="0">
                                  <a:latin typeface="Cambria Math" panose="02040503050406030204" pitchFamily="18" charset="0"/>
                                </a:rPr>
                                <m:t>𝑞</m:t>
                              </m:r>
                            </m:e>
                            <m:sub>
                              <m:r>
                                <a:rPr lang="nb-NO" sz="2000" b="0" i="1" smtClean="0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nb-NO" sz="2000" b="0" dirty="0" smtClean="0"/>
              </a:p>
            </p:txBody>
          </p:sp>
        </mc:Choice>
        <mc:Fallback xmlns="">
          <p:sp>
            <p:nvSpPr>
              <p:cNvPr id="28" name="TextBox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60778" y="3372177"/>
                <a:ext cx="1199944" cy="434734"/>
              </a:xfrm>
              <a:prstGeom prst="rect">
                <a:avLst/>
              </a:prstGeom>
              <a:blipFill rotWithShape="0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4351423" y="2541030"/>
                <a:ext cx="3263906" cy="33413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20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nb-NO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nb-NO" sz="20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nb-NO" sz="2000" b="0" i="1" smtClean="0"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  <m:sup/>
                      </m:sSup>
                      <m:r>
                        <a:rPr lang="nb-NO" sz="20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                            </m:t>
                      </m:r>
                      <m:func>
                        <m:funcPr>
                          <m:ctrlPr>
                            <a:rPr lang="nb-NO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nb-NO" sz="2000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mod</m:t>
                          </m:r>
                        </m:fName>
                        <m:e>
                          <m:r>
                            <a:rPr lang="nb-NO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</m:func>
                    </m:oMath>
                  </m:oMathPara>
                </a14:m>
                <a:endParaRPr lang="en-US" sz="2000" b="0" dirty="0" smtClean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51423" y="2541030"/>
                <a:ext cx="3263906" cy="334130"/>
              </a:xfrm>
              <a:prstGeom prst="rect">
                <a:avLst/>
              </a:prstGeom>
              <a:blipFill rotWithShape="0">
                <a:blip r:embed="rId10"/>
                <a:stretch>
                  <a:fillRect l="-1308" r="-1121" b="-2545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3" name="Straight Arrow Connector 32"/>
          <p:cNvCxnSpPr/>
          <p:nvPr/>
        </p:nvCxnSpPr>
        <p:spPr bwMode="auto">
          <a:xfrm>
            <a:off x="3928132" y="4528708"/>
            <a:ext cx="3907767" cy="0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triangl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/>
              <p:cNvSpPr txBox="1"/>
              <p:nvPr/>
            </p:nvSpPr>
            <p:spPr>
              <a:xfrm>
                <a:off x="4251751" y="4169178"/>
                <a:ext cx="3274678" cy="33413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2000" b="0" i="1" smtClean="0">
                          <a:solidFill>
                            <a:schemeClr val="accent6"/>
                          </a:solidFill>
                          <a:latin typeface="Cambria Math" panose="02040503050406030204" pitchFamily="18" charset="0"/>
                        </a:rPr>
                        <m:t>𝐵</m:t>
                      </m:r>
                      <m:r>
                        <a:rPr lang="nb-NO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nb-NO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nb-NO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  <m:sup/>
                      </m:sSup>
                      <m:r>
                        <a:rPr lang="nb-NO" sz="20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                            </m:t>
                      </m:r>
                      <m:func>
                        <m:funcPr>
                          <m:ctrlPr>
                            <a:rPr lang="nb-NO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nb-NO" sz="2000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mod</m:t>
                          </m:r>
                        </m:fName>
                        <m:e>
                          <m:r>
                            <a:rPr lang="nb-NO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</m:func>
                    </m:oMath>
                  </m:oMathPara>
                </a14:m>
                <a:endParaRPr lang="en-US" sz="2000" b="0" dirty="0" smtClean="0"/>
              </a:p>
            </p:txBody>
          </p:sp>
        </mc:Choice>
        <mc:Fallback xmlns="">
          <p:sp>
            <p:nvSpPr>
              <p:cNvPr id="36" name="TextBox 3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51751" y="4169178"/>
                <a:ext cx="3274678" cy="334130"/>
              </a:xfrm>
              <a:prstGeom prst="rect">
                <a:avLst/>
              </a:prstGeom>
              <a:blipFill rotWithShape="0">
                <a:blip r:embed="rId11"/>
                <a:stretch>
                  <a:fillRect l="-1115" r="-929" b="-2545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/>
              <p:cNvSpPr txBox="1"/>
              <p:nvPr/>
            </p:nvSpPr>
            <p:spPr>
              <a:xfrm>
                <a:off x="3334130" y="6213401"/>
                <a:ext cx="6220677" cy="33413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nb-NO" sz="2000" b="0" i="1" smtClean="0">
                        <a:latin typeface="Cambria Math" panose="02040503050406030204" pitchFamily="18" charset="0"/>
                      </a:rPr>
                      <m:t>𝑍</m:t>
                    </m:r>
                    <m:r>
                      <a:rPr lang="nb-NO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←</m:t>
                    </m:r>
                    <m:sSup>
                      <m:sSupPr>
                        <m:ctrlPr>
                          <a:rPr lang="nb-NO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nb-NO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p/>
                    </m:sSup>
                  </m:oMath>
                </a14:m>
                <a:r>
                  <a:rPr lang="en-US" sz="2000" b="0" dirty="0" smtClean="0"/>
                  <a:t>						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nb-NO" sz="2000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nb-NO" sz="2000" b="0" i="0" smtClean="0">
                            <a:latin typeface="Cambria Math" panose="02040503050406030204" pitchFamily="18" charset="0"/>
                          </a:rPr>
                          <m:t>mod</m:t>
                        </m:r>
                      </m:fName>
                      <m:e>
                        <m:r>
                          <a:rPr lang="nb-NO" sz="2000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</m:func>
                  </m:oMath>
                </a14:m>
                <a:endParaRPr lang="en-US" sz="2000" b="0" dirty="0" smtClean="0"/>
              </a:p>
            </p:txBody>
          </p:sp>
        </mc:Choice>
        <mc:Fallback xmlns="">
          <p:sp>
            <p:nvSpPr>
              <p:cNvPr id="30" name="TextBox 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34130" y="6213401"/>
                <a:ext cx="6220677" cy="334130"/>
              </a:xfrm>
              <a:prstGeom prst="rect">
                <a:avLst/>
              </a:prstGeom>
              <a:blipFill rotWithShape="0">
                <a:blip r:embed="rId12"/>
                <a:stretch>
                  <a:fillRect l="-1471" r="-490" b="-2545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6398065" y="6063974"/>
                <a:ext cx="253274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2000" b="0" i="1" smtClean="0">
                          <a:latin typeface="Cambria Math" panose="02040503050406030204" pitchFamily="18" charset="0"/>
                        </a:rPr>
                        <m:t>×</m:t>
                      </m:r>
                    </m:oMath>
                  </m:oMathPara>
                </a14:m>
                <a:endParaRPr lang="en-US" sz="2000" dirty="0" smtClean="0"/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98065" y="6063974"/>
                <a:ext cx="253274" cy="307777"/>
              </a:xfrm>
              <a:prstGeom prst="rect">
                <a:avLst/>
              </a:prstGeom>
              <a:blipFill rotWithShape="0">
                <a:blip r:embed="rId13"/>
                <a:stretch>
                  <a:fillRect l="-14634" r="-17073" b="-6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1066600" y="1004930"/>
            <a:ext cx="928628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 panose="020B0604020202020204" pitchFamily="34" charset="-128"/>
              </a:rPr>
              <a:t>17125458317614137930196041979257577826408832324037508573393292981642667139747621778802438775238728592968344613589379932348475613503476932163166973813218698343816463289144185362912602522540494983090531497232965829536524507269848825658311420299335922295709743267508322525966773950394919257576842038771632742044142471053509850123605883815857162666917775193496157372656195558305727009891276006514000409365877218171388319923896309377791762590614311849642961380224851940460421710449368927252974870395873936387909672274883295377481008150475878590270591798350563488168080923804611822387520198054002990623911454389104774092183</a:t>
            </a:r>
            <a:r>
              <a:rPr kumimoji="0" lang="en-US" altLang="en-US" sz="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endParaRPr kumimoji="0" lang="en-US" altLang="en-US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389997" y="3500641"/>
            <a:ext cx="2504465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6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 Unicode MS" panose="020B0604020202020204" pitchFamily="34" charset="-128"/>
              </a:rPr>
              <a:t>37057643464096444032584177823181028248580845940010937487506489964963471715816</a:t>
            </a:r>
            <a:r>
              <a:rPr kumimoji="0" lang="en-US" altLang="en-US" sz="6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</a:rPr>
              <a:t> </a:t>
            </a:r>
            <a:endParaRPr kumimoji="0" lang="en-US" altLang="en-US" sz="6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8304764" y="3569870"/>
            <a:ext cx="2525892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600" b="0" i="0" u="none" strike="noStrike" cap="none" normalizeH="0" baseline="0" dirty="0" smtClean="0">
                <a:ln>
                  <a:noFill/>
                </a:ln>
                <a:solidFill>
                  <a:schemeClr val="accent6"/>
                </a:solidFill>
                <a:effectLst/>
                <a:latin typeface="Arial Unicode MS" panose="020B0604020202020204" pitchFamily="34" charset="-128"/>
              </a:rPr>
              <a:t>29177641728484883278069152197089138002064929787753525736186058877137490281835</a:t>
            </a:r>
            <a:r>
              <a:rPr kumimoji="0" lang="en-US" altLang="en-US" sz="600" b="0" i="0" u="none" strike="noStrike" cap="none" normalizeH="0" baseline="0" dirty="0" smtClean="0">
                <a:ln>
                  <a:noFill/>
                </a:ln>
                <a:solidFill>
                  <a:schemeClr val="accent6"/>
                </a:solidFill>
                <a:effectLst/>
              </a:rPr>
              <a:t> </a:t>
            </a:r>
            <a:endParaRPr kumimoji="0" lang="en-US" altLang="en-US" sz="600" b="0" i="0" u="none" strike="noStrike" cap="none" normalizeH="0" baseline="0" dirty="0" smtClean="0">
              <a:ln>
                <a:noFill/>
              </a:ln>
              <a:solidFill>
                <a:schemeClr val="accent6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1" name="Rectangle 2"/>
          <p:cNvSpPr>
            <a:spLocks noChangeArrowheads="1"/>
          </p:cNvSpPr>
          <p:nvPr/>
        </p:nvSpPr>
        <p:spPr bwMode="auto">
          <a:xfrm>
            <a:off x="4874007" y="4078470"/>
            <a:ext cx="2525892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600" b="0" i="0" u="none" strike="noStrike" cap="none" normalizeH="0" baseline="0" dirty="0" smtClean="0">
                <a:ln>
                  <a:noFill/>
                </a:ln>
                <a:solidFill>
                  <a:schemeClr val="accent6"/>
                </a:solidFill>
                <a:effectLst/>
                <a:latin typeface="Arial Unicode MS" panose="020B0604020202020204" pitchFamily="34" charset="-128"/>
              </a:rPr>
              <a:t>29177641728484883278069152197089138002064929787753525736186058877137490281835</a:t>
            </a:r>
            <a:r>
              <a:rPr kumimoji="0" lang="en-US" altLang="en-US" sz="600" b="0" i="0" u="none" strike="noStrike" cap="none" normalizeH="0" baseline="0" dirty="0" smtClean="0">
                <a:ln>
                  <a:noFill/>
                </a:ln>
                <a:solidFill>
                  <a:schemeClr val="accent6"/>
                </a:solidFill>
                <a:effectLst/>
              </a:rPr>
              <a:t> </a:t>
            </a:r>
            <a:endParaRPr kumimoji="0" lang="en-US" altLang="en-US" sz="600" b="0" i="0" u="none" strike="noStrike" cap="none" normalizeH="0" baseline="0" dirty="0" smtClean="0">
              <a:ln>
                <a:noFill/>
              </a:ln>
              <a:solidFill>
                <a:schemeClr val="accent6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2" name="Rectangle 1"/>
          <p:cNvSpPr>
            <a:spLocks noChangeArrowheads="1"/>
          </p:cNvSpPr>
          <p:nvPr/>
        </p:nvSpPr>
        <p:spPr bwMode="auto">
          <a:xfrm>
            <a:off x="4936202" y="2461991"/>
            <a:ext cx="2504465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6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 Unicode MS" panose="020B0604020202020204" pitchFamily="34" charset="-128"/>
              </a:rPr>
              <a:t>37057643464096444032584177823181028248580845940010937487506489964963471715816</a:t>
            </a:r>
            <a:r>
              <a:rPr kumimoji="0" lang="en-US" altLang="en-US" sz="6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</a:rPr>
              <a:t> </a:t>
            </a:r>
            <a:endParaRPr kumimoji="0" lang="en-US" altLang="en-US" sz="6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4" name="Rectangle 1"/>
          <p:cNvSpPr>
            <a:spLocks noChangeArrowheads="1"/>
          </p:cNvSpPr>
          <p:nvPr/>
        </p:nvSpPr>
        <p:spPr bwMode="auto">
          <a:xfrm>
            <a:off x="3927524" y="6114260"/>
            <a:ext cx="2504465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6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 Unicode MS" panose="020B0604020202020204" pitchFamily="34" charset="-128"/>
              </a:rPr>
              <a:t>37057643464096444032584177823181028248580845940010937487506489964963471715816</a:t>
            </a:r>
            <a:r>
              <a:rPr kumimoji="0" lang="en-US" altLang="en-US" sz="6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</a:rPr>
              <a:t> </a:t>
            </a:r>
            <a:endParaRPr kumimoji="0" lang="en-US" altLang="en-US" sz="6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5" name="Rectangle 2"/>
          <p:cNvSpPr>
            <a:spLocks noChangeArrowheads="1"/>
          </p:cNvSpPr>
          <p:nvPr/>
        </p:nvSpPr>
        <p:spPr bwMode="auto">
          <a:xfrm>
            <a:off x="6612011" y="6107960"/>
            <a:ext cx="2525892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600" b="0" i="0" u="none" strike="noStrike" cap="none" normalizeH="0" baseline="0" dirty="0" smtClean="0">
                <a:ln>
                  <a:noFill/>
                </a:ln>
                <a:solidFill>
                  <a:schemeClr val="accent6"/>
                </a:solidFill>
                <a:effectLst/>
                <a:latin typeface="Arial Unicode MS" panose="020B0604020202020204" pitchFamily="34" charset="-128"/>
              </a:rPr>
              <a:t>29177641728484883278069152197089138002064929787753525736186058877137490281835</a:t>
            </a:r>
            <a:r>
              <a:rPr kumimoji="0" lang="en-US" altLang="en-US" sz="600" b="0" i="0" u="none" strike="noStrike" cap="none" normalizeH="0" baseline="0" dirty="0" smtClean="0">
                <a:ln>
                  <a:noFill/>
                </a:ln>
                <a:solidFill>
                  <a:schemeClr val="accent6"/>
                </a:solidFill>
                <a:effectLst/>
              </a:rPr>
              <a:t> </a:t>
            </a:r>
            <a:endParaRPr kumimoji="0" lang="en-US" altLang="en-US" sz="600" b="0" i="0" u="none" strike="noStrike" cap="none" normalizeH="0" baseline="0" dirty="0" smtClean="0">
              <a:ln>
                <a:noFill/>
              </a:ln>
              <a:solidFill>
                <a:schemeClr val="accent6"/>
              </a:solidFill>
              <a:effectLst/>
              <a:latin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9" name="Rectangle 38"/>
              <p:cNvSpPr/>
              <p:nvPr/>
            </p:nvSpPr>
            <p:spPr>
              <a:xfrm>
                <a:off x="502151" y="1913302"/>
                <a:ext cx="2187330" cy="44589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2000" b="0" i="1" smtClean="0">
                          <a:latin typeface="Cambria Math" panose="02040503050406030204" pitchFamily="18" charset="0"/>
                        </a:rPr>
                        <m:t>𝐻</m:t>
                      </m:r>
                      <m:r>
                        <a:rPr lang="nb-NO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⟨"/>
                          <m:endChr m:val="⟩"/>
                          <m:ctrlPr>
                            <a:rPr lang="nb-NO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nb-NO" sz="2000" b="0" i="1" smtClean="0"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</m:d>
                      <m:r>
                        <a:rPr lang="nb-NO" sz="2000" b="0" i="1" smtClean="0">
                          <a:latin typeface="Cambria Math" panose="02040503050406030204" pitchFamily="18" charset="0"/>
                        </a:rPr>
                        <m:t>&lt;</m:t>
                      </m:r>
                      <m:d>
                        <m:dPr>
                          <m:ctrlPr>
                            <a:rPr lang="nb-NO" sz="20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Sup>
                            <m:sSubSupPr>
                              <m:ctrlPr>
                                <a:rPr lang="nb-NO" sz="2000" b="1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nb-NO" sz="2000" b="1" i="1">
                                  <a:latin typeface="Cambria Math" panose="02040503050406030204" pitchFamily="18" charset="0"/>
                                </a:rPr>
                                <m:t>𝒁</m:t>
                              </m:r>
                            </m:e>
                            <m:sub>
                              <m:r>
                                <a:rPr lang="nb-NO" sz="2000" i="1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sub>
                            <m:sup>
                              <m:r>
                                <a:rPr lang="nb-NO" sz="2000" b="1" i="1">
                                  <a:latin typeface="Cambria Math" panose="02040503050406030204" pitchFamily="18" charset="0"/>
                                </a:rPr>
                                <m:t>∗</m:t>
                              </m:r>
                            </m:sup>
                          </m:sSubSup>
                          <m:r>
                            <a:rPr lang="nb-NO" sz="2000" b="1" i="1">
                              <a:latin typeface="Cambria Math" panose="02040503050406030204" pitchFamily="18" charset="0"/>
                            </a:rPr>
                            <m:t>,⋅</m:t>
                          </m:r>
                        </m:e>
                      </m:d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39" name="Rectangle 3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2151" y="1913302"/>
                <a:ext cx="2187330" cy="445891"/>
              </a:xfrm>
              <a:prstGeom prst="rect">
                <a:avLst/>
              </a:prstGeom>
              <a:blipFill rotWithShape="0">
                <a:blip r:embed="rId14"/>
                <a:stretch>
                  <a:fillRect b="-411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Rectangle 40"/>
              <p:cNvSpPr/>
              <p:nvPr/>
            </p:nvSpPr>
            <p:spPr>
              <a:xfrm>
                <a:off x="502151" y="2411928"/>
                <a:ext cx="2010294" cy="40363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nb-NO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nb-NO" sz="2000" b="0" i="1" smtClean="0"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</m:d>
                      <m:r>
                        <a:rPr lang="nb-NO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nb-NO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sz="2000" b="0" i="1" smtClean="0">
                              <a:latin typeface="Cambria Math" panose="02040503050406030204" pitchFamily="18" charset="0"/>
                            </a:rPr>
                            <m:t>𝑞</m:t>
                          </m:r>
                        </m:e>
                        <m:sub>
                          <m:r>
                            <a:rPr lang="nb-NO" sz="20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  <m:r>
                        <a:rPr lang="nb-NO" sz="2000" b="0" i="1" smtClean="0">
                          <a:latin typeface="Cambria Math" panose="02040503050406030204" pitchFamily="18" charset="0"/>
                        </a:rPr>
                        <m:t>≈</m:t>
                      </m:r>
                      <m:sSup>
                        <m:sSupPr>
                          <m:ctrlPr>
                            <a:rPr lang="nb-NO" sz="20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nb-NO" sz="20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  <m:sup>
                          <m:r>
                            <a:rPr lang="nb-NO" sz="2000" b="0" i="1" smtClean="0">
                              <a:latin typeface="Cambria Math" panose="02040503050406030204" pitchFamily="18" charset="0"/>
                            </a:rPr>
                            <m:t>256</m:t>
                          </m:r>
                        </m:sup>
                      </m:sSup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41" name="Rectangle 4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2151" y="2411928"/>
                <a:ext cx="2010294" cy="403637"/>
              </a:xfrm>
              <a:prstGeom prst="rect">
                <a:avLst/>
              </a:prstGeom>
              <a:blipFill rotWithShape="0">
                <a:blip r:embed="rId15"/>
                <a:stretch>
                  <a:fillRect b="-90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2" name="TextBox 41"/>
              <p:cNvSpPr txBox="1"/>
              <p:nvPr/>
            </p:nvSpPr>
            <p:spPr>
              <a:xfrm>
                <a:off x="924870" y="1469432"/>
                <a:ext cx="3913379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nb-NO" sz="2000" b="0" i="1" smtClean="0">
                          <a:latin typeface="Cambria Math" panose="02040503050406030204" pitchFamily="18" charset="0"/>
                        </a:rPr>
                        <m:t>=2⋅7⋅13⋅</m:t>
                      </m:r>
                      <m:sSub>
                        <m:sSubPr>
                          <m:ctrlPr>
                            <a:rPr lang="nb-NO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sz="2000" b="0" i="1" smtClean="0">
                              <a:latin typeface="Cambria Math" panose="02040503050406030204" pitchFamily="18" charset="0"/>
                            </a:rPr>
                            <m:t>𝑞</m:t>
                          </m:r>
                        </m:e>
                        <m:sub>
                          <m:r>
                            <a:rPr lang="nb-NO" sz="20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nb-NO" sz="2000" b="0" i="1" smtClean="0">
                          <a:latin typeface="Cambria Math" panose="02040503050406030204" pitchFamily="18" charset="0"/>
                        </a:rPr>
                        <m:t>⋅</m:t>
                      </m:r>
                      <m:sSub>
                        <m:sSubPr>
                          <m:ctrlPr>
                            <a:rPr lang="nb-NO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sz="2000" b="0" i="1" smtClean="0">
                              <a:latin typeface="Cambria Math" panose="02040503050406030204" pitchFamily="18" charset="0"/>
                            </a:rPr>
                            <m:t>𝑞</m:t>
                          </m:r>
                        </m:e>
                        <m:sub>
                          <m:r>
                            <a:rPr lang="nb-NO" sz="20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nb-NO" sz="2000" b="0" i="1" smtClean="0">
                          <a:latin typeface="Cambria Math" panose="02040503050406030204" pitchFamily="18" charset="0"/>
                        </a:rPr>
                        <m:t>⋅</m:t>
                      </m:r>
                      <m:sSub>
                        <m:sSubPr>
                          <m:ctrlPr>
                            <a:rPr lang="nb-NO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sz="2000" b="0" i="1" smtClean="0">
                              <a:latin typeface="Cambria Math" panose="02040503050406030204" pitchFamily="18" charset="0"/>
                            </a:rPr>
                            <m:t>𝑞</m:t>
                          </m:r>
                        </m:e>
                        <m:sub>
                          <m:r>
                            <a:rPr lang="nb-NO" sz="20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lang="nb-NO" sz="2000" b="0" i="1" smtClean="0">
                          <a:latin typeface="Cambria Math" panose="02040503050406030204" pitchFamily="18" charset="0"/>
                        </a:rPr>
                        <m:t>⋅</m:t>
                      </m:r>
                      <m:sSub>
                        <m:sSubPr>
                          <m:ctrlPr>
                            <a:rPr lang="nb-NO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sz="2000" i="1">
                              <a:latin typeface="Cambria Math" panose="02040503050406030204" pitchFamily="18" charset="0"/>
                            </a:rPr>
                            <m:t>𝑞</m:t>
                          </m:r>
                        </m:e>
                        <m:sub>
                          <m:r>
                            <a:rPr lang="nb-NO" sz="20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  <m:r>
                        <a:rPr lang="nb-NO" sz="2000" b="0" i="1" smtClean="0">
                          <a:latin typeface="Cambria Math" panose="02040503050406030204" pitchFamily="18" charset="0"/>
                        </a:rPr>
                        <m:t>⋅</m:t>
                      </m:r>
                      <m:sSub>
                        <m:sSubPr>
                          <m:ctrlPr>
                            <a:rPr lang="nb-NO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sz="2000" i="1">
                              <a:latin typeface="Cambria Math" panose="02040503050406030204" pitchFamily="18" charset="0"/>
                            </a:rPr>
                            <m:t>𝑞</m:t>
                          </m:r>
                        </m:e>
                        <m:sub>
                          <m:r>
                            <a:rPr lang="nb-NO" sz="2000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</m:sub>
                      </m:sSub>
                      <m:r>
                        <a:rPr lang="nb-NO" sz="2000" b="0" i="1" smtClean="0">
                          <a:latin typeface="Cambria Math" panose="02040503050406030204" pitchFamily="18" charset="0"/>
                        </a:rPr>
                        <m:t>+1</m:t>
                      </m:r>
                    </m:oMath>
                  </m:oMathPara>
                </a14:m>
                <a:endParaRPr lang="en-US" sz="2000" b="0" dirty="0" smtClean="0"/>
              </a:p>
            </p:txBody>
          </p:sp>
        </mc:Choice>
        <mc:Fallback xmlns="">
          <p:sp>
            <p:nvSpPr>
              <p:cNvPr id="42" name="TextBox 4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4870" y="1469432"/>
                <a:ext cx="3913379" cy="307777"/>
              </a:xfrm>
              <a:prstGeom prst="rect">
                <a:avLst/>
              </a:prstGeom>
              <a:blipFill rotWithShape="0">
                <a:blip r:embed="rId16"/>
                <a:stretch>
                  <a:fillRect l="-1558" b="-274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6" name="Group 45"/>
          <p:cNvGrpSpPr/>
          <p:nvPr/>
        </p:nvGrpSpPr>
        <p:grpSpPr>
          <a:xfrm>
            <a:off x="923278" y="2812038"/>
            <a:ext cx="1585147" cy="400110"/>
            <a:chOff x="823638" y="2917952"/>
            <a:chExt cx="1585147" cy="400110"/>
          </a:xfrm>
        </p:grpSpPr>
        <p:sp>
          <p:nvSpPr>
            <p:cNvPr id="47" name="Rectangle 3"/>
            <p:cNvSpPr>
              <a:spLocks noChangeArrowheads="1"/>
            </p:cNvSpPr>
            <p:nvPr/>
          </p:nvSpPr>
          <p:spPr bwMode="auto">
            <a:xfrm>
              <a:off x="1092577" y="2929640"/>
              <a:ext cx="1316208" cy="3693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6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63762351364972653564641699529205510489263266834182771617563631363277932854227 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8" name="Rectangle 47"/>
                <p:cNvSpPr/>
                <p:nvPr/>
              </p:nvSpPr>
              <p:spPr>
                <a:xfrm>
                  <a:off x="823638" y="2917952"/>
                  <a:ext cx="447558" cy="40011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nb-NO" sz="2000" b="0" i="1" smtClean="0">
                            <a:latin typeface="Cambria Math" panose="02040503050406030204" pitchFamily="18" charset="0"/>
                          </a:rPr>
                          <m:t>=</m:t>
                        </m:r>
                      </m:oMath>
                    </m:oMathPara>
                  </a14:m>
                  <a:endParaRPr lang="en-US" sz="2000" dirty="0"/>
                </a:p>
              </p:txBody>
            </p:sp>
          </mc:Choice>
          <mc:Fallback xmlns="">
            <p:sp>
              <p:nvSpPr>
                <p:cNvPr id="48" name="Rectangle 47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23638" y="2917952"/>
                  <a:ext cx="447558" cy="400110"/>
                </a:xfrm>
                <a:prstGeom prst="rect">
                  <a:avLst/>
                </a:prstGeom>
                <a:blipFill rotWithShape="0">
                  <a:blip r:embed="rId1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9" name="Rounded Rectangle 48"/>
              <p:cNvSpPr/>
              <p:nvPr/>
            </p:nvSpPr>
            <p:spPr bwMode="auto">
              <a:xfrm>
                <a:off x="502151" y="5101955"/>
                <a:ext cx="3181364" cy="628679"/>
              </a:xfrm>
              <a:prstGeom prst="round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28575" cap="flat" cmpd="sng" algn="ctr">
                <a:solidFill>
                  <a:schemeClr val="accent1">
                    <a:lumMod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b="1" dirty="0" smtClean="0"/>
                  <a:t>Corollary I:</a:t>
                </a:r>
                <a:r>
                  <a:rPr lang="en-US" dirty="0" smtClean="0"/>
                  <a:t>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nb-NO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nb-NO" b="0" i="1" smtClean="0"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p>
                        <m:r>
                          <a:rPr lang="nb-NO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p>
                    </m:sSup>
                    <m:r>
                      <a:rPr lang="nb-NO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nb-NO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nb-NO" b="0" i="1" smtClean="0"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p>
                        <m:r>
                          <a:rPr lang="nb-NO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func>
                          <m:funcPr>
                            <m:ctrlPr>
                              <a:rPr lang="nb-NO" b="0" i="1" smtClean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nb-NO" b="0" i="0" smtClean="0">
                                <a:latin typeface="Cambria Math" panose="02040503050406030204" pitchFamily="18" charset="0"/>
                              </a:rPr>
                              <m:t>mod</m:t>
                            </m:r>
                          </m:fName>
                          <m:e>
                            <m:d>
                              <m:dPr>
                                <m:begChr m:val="|"/>
                                <m:endChr m:val="|"/>
                                <m:ctrlPr>
                                  <a:rPr lang="nb-NO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nb-NO" b="0" i="1" smtClean="0">
                                    <a:latin typeface="Cambria Math" panose="02040503050406030204" pitchFamily="18" charset="0"/>
                                  </a:rPr>
                                  <m:t>𝐻</m:t>
                                </m:r>
                              </m:e>
                            </m:d>
                          </m:e>
                        </m:func>
                      </m:sup>
                    </m:sSup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49" name="Rounded Rectangle 4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02151" y="5101955"/>
                <a:ext cx="3181364" cy="628679"/>
              </a:xfrm>
              <a:prstGeom prst="roundRect">
                <a:avLst/>
              </a:prstGeom>
              <a:blipFill rotWithShape="0">
                <a:blip r:embed="rId18"/>
                <a:stretch>
                  <a:fillRect l="-190"/>
                </a:stretch>
              </a:blipFill>
              <a:ln w="28575" cap="flat" cmpd="sng" algn="ctr">
                <a:solidFill>
                  <a:schemeClr val="accent1">
                    <a:lumMod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73844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Computing in groups – exponentiation 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b="1" dirty="0" smtClean="0"/>
                  <a:t>Goal: </a:t>
                </a:r>
                <a:r>
                  <a:rPr lang="en-US" dirty="0"/>
                  <a:t>compute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nb-NO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nb-NO" i="1"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p>
                        <m:r>
                          <a:rPr lang="nb-NO" i="1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  <m:r>
                      <a:rPr lang="nb-NO" i="1">
                        <a:latin typeface="Cambria Math" panose="02040503050406030204" pitchFamily="18" charset="0"/>
                      </a:rPr>
                      <m:t>∈</m:t>
                    </m:r>
                    <m:r>
                      <a:rPr lang="nb-NO" i="1"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endParaRPr lang="en-US" b="1" dirty="0" smtClean="0"/>
              </a:p>
              <a:p>
                <a:endParaRPr lang="en-US" b="1" dirty="0"/>
              </a:p>
              <a:p>
                <a:endParaRPr lang="en-US" b="1" dirty="0" smtClean="0"/>
              </a:p>
              <a:p>
                <a:r>
                  <a:rPr lang="en-US" b="1" dirty="0" smtClean="0"/>
                  <a:t>Naïve approach:  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nb-NO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nb-NO" b="0" i="1" smtClean="0"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p>
                        <m:r>
                          <a:rPr lang="nb-NO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  <m:r>
                      <a:rPr lang="nb-NO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nb-NO" b="0" i="1" smtClean="0">
                        <a:latin typeface="Cambria Math" panose="02040503050406030204" pitchFamily="18" charset="0"/>
                      </a:rPr>
                      <m:t>𝑔</m:t>
                    </m:r>
                    <m:r>
                      <a:rPr lang="nb-NO" b="0" i="1" smtClean="0">
                        <a:latin typeface="Cambria Math" panose="02040503050406030204" pitchFamily="18" charset="0"/>
                      </a:rPr>
                      <m:t>∘</m:t>
                    </m:r>
                    <m:r>
                      <a:rPr lang="nb-NO" b="0" i="1" smtClean="0">
                        <a:latin typeface="Cambria Math" panose="02040503050406030204" pitchFamily="18" charset="0"/>
                      </a:rPr>
                      <m:t>𝑔</m:t>
                    </m:r>
                    <m:r>
                      <a:rPr lang="nb-NO" b="0" i="1" smtClean="0">
                        <a:latin typeface="Cambria Math" panose="02040503050406030204" pitchFamily="18" charset="0"/>
                      </a:rPr>
                      <m:t>∘</m:t>
                    </m:r>
                    <m:r>
                      <a:rPr lang="nb-NO" b="0" i="1" smtClean="0">
                        <a:latin typeface="Cambria Math" panose="02040503050406030204" pitchFamily="18" charset="0"/>
                      </a:rPr>
                      <m:t>𝑔</m:t>
                    </m:r>
                    <m:r>
                      <a:rPr lang="nb-NO" b="0" i="1" smtClean="0">
                        <a:latin typeface="Cambria Math" panose="02040503050406030204" pitchFamily="18" charset="0"/>
                      </a:rPr>
                      <m:t>∘…∘</m:t>
                    </m:r>
                    <m:r>
                      <a:rPr lang="nb-NO" b="0" i="1" smtClean="0">
                        <a:latin typeface="Cambria Math" panose="02040503050406030204" pitchFamily="18" charset="0"/>
                      </a:rPr>
                      <m:t>𝑔</m:t>
                    </m:r>
                  </m:oMath>
                </a14:m>
                <a:endParaRPr lang="en-US" dirty="0" smtClean="0"/>
              </a:p>
              <a:p>
                <a:endParaRPr lang="en-US" dirty="0"/>
              </a:p>
              <a:p>
                <a:pPr lvl="1">
                  <a:buFont typeface="Arial" panose="020B0604020202020204" pitchFamily="34" charset="0"/>
                  <a:buChar char="•"/>
                </a:pPr>
                <a:r>
                  <a:rPr lang="en-US" dirty="0" smtClean="0"/>
                  <a:t>Running time: 	</a:t>
                </a:r>
                <a14:m>
                  <m:oMath xmlns:m="http://schemas.openxmlformats.org/officeDocument/2006/math">
                    <m:r>
                      <a:rPr lang="nb-NO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nb-NO" b="0" i="1" smtClean="0">
                        <a:latin typeface="Cambria Math" panose="02040503050406030204" pitchFamily="18" charset="0"/>
                      </a:rPr>
                      <m:t>≈</m:t>
                    </m:r>
                    <m:sSup>
                      <m:sSupPr>
                        <m:ctrlPr>
                          <a:rPr lang="nb-NO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nb-NO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nb-NO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p>
                    </m:sSup>
                    <m:r>
                      <a:rPr lang="nb-NO" b="0" i="1" smtClean="0">
                        <a:latin typeface="Cambria Math" panose="02040503050406030204" pitchFamily="18" charset="0"/>
                      </a:rPr>
                      <m:t>  ⟹    </m:t>
                    </m:r>
                    <m:sSup>
                      <m:sSupPr>
                        <m:ctrlPr>
                          <a:rPr lang="nb-NO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nb-NO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nb-NO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p>
                    </m:sSup>
                  </m:oMath>
                </a14:m>
                <a:r>
                  <a:rPr lang="en-US" dirty="0" smtClean="0"/>
                  <a:t>  group operations!</a:t>
                </a:r>
              </a:p>
              <a:p>
                <a:pPr lvl="1">
                  <a:buFont typeface="Arial" panose="020B0604020202020204" pitchFamily="34" charset="0"/>
                  <a:buChar char="•"/>
                </a:pPr>
                <a:endParaRPr lang="en-US" dirty="0"/>
              </a:p>
              <a:p>
                <a:pPr lvl="1">
                  <a:buFont typeface="Arial" panose="020B0604020202020204" pitchFamily="34" charset="0"/>
                  <a:buChar char="•"/>
                </a:pPr>
                <a:r>
                  <a:rPr lang="en-US" dirty="0" smtClean="0"/>
                  <a:t>Doesn't work for exponent sizes used in cryptography</a:t>
                </a:r>
                <a:endParaRPr lang="en-US" dirty="0"/>
              </a:p>
              <a:p>
                <a:r>
                  <a:rPr lang="en-US" dirty="0" smtClean="0"/>
                  <a:t>	</a:t>
                </a:r>
              </a:p>
              <a:p>
                <a:r>
                  <a:rPr lang="en-US" dirty="0"/>
                  <a:t>	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547" t="-60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6590AF8-4F64-4D1C-B3C4-F65976908F52}" type="slidenum">
              <a:rPr lang="en-US" smtClean="0"/>
              <a:pPr/>
              <a:t>16</a:t>
            </a:fld>
            <a:endParaRPr lang="en-US" dirty="0"/>
          </a:p>
        </p:txBody>
      </p:sp>
      <p:sp>
        <p:nvSpPr>
          <p:cNvPr id="6" name="Left Brace 5"/>
          <p:cNvSpPr/>
          <p:nvPr/>
        </p:nvSpPr>
        <p:spPr>
          <a:xfrm rot="5400000">
            <a:off x="4414033" y="1313254"/>
            <a:ext cx="135509" cy="1733550"/>
          </a:xfrm>
          <a:prstGeom prst="leftBrace">
            <a:avLst>
              <a:gd name="adj1" fmla="val 105220"/>
              <a:gd name="adj2" fmla="val 50000"/>
            </a:avLst>
          </a:prstGeom>
          <a:ln w="19050" cmpd="sng">
            <a:solidFill>
              <a:schemeClr val="bg1">
                <a:lumMod val="6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4343036" y="1777485"/>
                <a:ext cx="377939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nb-NO" b="0" i="1" smtClean="0">
                        <a:solidFill>
                          <a:schemeClr val="bg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 smtClean="0">
                    <a:solidFill>
                      <a:schemeClr val="bg1">
                        <a:lumMod val="50000"/>
                      </a:schemeClr>
                    </a:solidFill>
                  </a:rPr>
                  <a:t> </a:t>
                </a: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43036" y="1777485"/>
                <a:ext cx="377939" cy="369332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625648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Computing in groups – exponentiation; square-and-multiply 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b="1" dirty="0"/>
                  <a:t>Goal: </a:t>
                </a:r>
                <a:r>
                  <a:rPr lang="en-US" dirty="0"/>
                  <a:t>compute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nb-NO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nb-NO" i="1"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p>
                        <m:r>
                          <a:rPr lang="nb-NO" i="1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  <m:r>
                      <a:rPr lang="nb-NO" i="1">
                        <a:latin typeface="Cambria Math" panose="02040503050406030204" pitchFamily="18" charset="0"/>
                      </a:rPr>
                      <m:t>∈</m:t>
                    </m:r>
                    <m:r>
                      <a:rPr lang="nb-NO" i="1"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endParaRPr lang="en-US" b="1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547" t="-60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6590AF8-4F64-4D1C-B3C4-F65976908F52}" type="slidenum">
              <a:rPr lang="en-US" smtClean="0"/>
              <a:pPr/>
              <a:t>17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1343025" y="1734805"/>
                <a:ext cx="3333750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nb-NO" sz="2000" b="0" i="1" smtClean="0"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nb-NO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nb-NO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d>
                            <m:dPr>
                              <m:ctrlPr>
                                <a:rPr lang="nb-NO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nb-NO" sz="2000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nb-NO" sz="2000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</m:e>
                                <m:sub>
                                  <m:r>
                                    <a:rPr lang="nb-NO" sz="2000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5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nb-NO" sz="2000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nb-NO" sz="2000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</m:e>
                                <m:sub>
                                  <m:r>
                                    <a:rPr lang="nb-NO" sz="2000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4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nb-NO" sz="2000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nb-NO" sz="2000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</m:e>
                                <m:sub>
                                  <m:r>
                                    <a:rPr lang="nb-NO" sz="2000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nb-NO" sz="2000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nb-NO" sz="2000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</m:e>
                                <m:sub>
                                  <m:r>
                                    <a:rPr lang="nb-NO" sz="2000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nb-NO" sz="2000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nb-NO" sz="2000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</m:e>
                                <m:sub>
                                  <m:r>
                                    <a:rPr lang="nb-NO" sz="2000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nb-NO" sz="2000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nb-NO" sz="2000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</m:e>
                                <m:sub>
                                  <m:r>
                                    <a:rPr lang="nb-NO" sz="2000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</m:e>
                          </m:d>
                        </m:e>
                        <m:sub>
                          <m:r>
                            <a:rPr lang="nb-NO" sz="20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2000" dirty="0" smtClean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43025" y="1734805"/>
                <a:ext cx="3333750" cy="400110"/>
              </a:xfrm>
              <a:prstGeom prst="rect">
                <a:avLst/>
              </a:prstGeom>
              <a:blipFill rotWithShape="0">
                <a:blip r:embed="rId3"/>
                <a:stretch>
                  <a:fillRect b="-46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1562100" y="2134915"/>
                <a:ext cx="5019675" cy="40363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nb-NO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nb-NO" sz="20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nb-NO" sz="20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  <m:sup>
                          <m:r>
                            <a:rPr lang="nb-NO" sz="2000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</m:sup>
                      </m:sSup>
                      <m:sSub>
                        <m:sSubPr>
                          <m:ctrlPr>
                            <a:rPr lang="nb-NO" sz="20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sz="20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nb-NO" sz="20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5</m:t>
                          </m:r>
                        </m:sub>
                      </m:sSub>
                      <m:r>
                        <a:rPr lang="nb-NO" sz="2000" b="0" i="1" smtClean="0"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nb-NO" sz="20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nb-NO" sz="20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  <m:sup>
                          <m:r>
                            <a:rPr lang="nb-NO" sz="20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p>
                      </m:sSup>
                      <m:sSub>
                        <m:sSubPr>
                          <m:ctrlPr>
                            <a:rPr lang="nb-NO" sz="20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sz="20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nb-NO" sz="20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  <m:r>
                        <a:rPr lang="nb-NO" sz="2000" b="0" i="1" smtClean="0"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nb-NO" sz="20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nb-NO" sz="20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  <m:sup>
                          <m:r>
                            <a:rPr lang="nb-NO" sz="20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  <m:sSub>
                        <m:sSubPr>
                          <m:ctrlPr>
                            <a:rPr lang="nb-NO" sz="20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sz="20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nb-NO" sz="20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lang="nb-NO" sz="2000" b="0" i="1" smtClean="0"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nb-NO" sz="20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nb-NO" sz="20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  <m:sup>
                          <m:r>
                            <a:rPr lang="nb-NO" sz="20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sSub>
                        <m:sSubPr>
                          <m:ctrlPr>
                            <a:rPr lang="nb-NO" sz="20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sz="20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nb-NO" sz="20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nb-NO" sz="2000" b="0" i="1" smtClean="0"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nb-NO" sz="20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nb-NO" sz="20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  <m:sup>
                          <m:r>
                            <a:rPr lang="nb-NO" sz="20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p>
                      </m:sSup>
                      <m:sSub>
                        <m:sSubPr>
                          <m:ctrlPr>
                            <a:rPr lang="nb-NO" sz="20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sz="20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nb-NO" sz="20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nb-NO" sz="2000" b="0" i="1" smtClean="0"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nb-NO" sz="20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nb-NO" sz="20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  <m:sup>
                          <m:r>
                            <a:rPr lang="nb-NO" sz="20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p>
                      </m:sSup>
                      <m:sSub>
                        <m:sSubPr>
                          <m:ctrlPr>
                            <a:rPr lang="nb-NO" sz="20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sz="20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nb-NO" sz="20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en-US" sz="2000" dirty="0" smtClean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62100" y="2134915"/>
                <a:ext cx="5019675" cy="403637"/>
              </a:xfrm>
              <a:prstGeom prst="rect">
                <a:avLst/>
              </a:prstGeom>
              <a:blipFill rotWithShape="0">
                <a:blip r:embed="rId4"/>
                <a:stretch>
                  <a:fillRect b="-30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7124700" y="1734805"/>
                <a:ext cx="3333750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nb-NO" sz="2000" b="0" i="1" smtClean="0">
                          <a:latin typeface="Cambria Math" panose="02040503050406030204" pitchFamily="18" charset="0"/>
                        </a:rPr>
                        <m:t>43=</m:t>
                      </m:r>
                      <m:sSub>
                        <m:sSubPr>
                          <m:ctrlPr>
                            <a:rPr lang="nb-NO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sz="2000" b="0" i="1" smtClean="0">
                              <a:latin typeface="Cambria Math" panose="02040503050406030204" pitchFamily="18" charset="0"/>
                            </a:rPr>
                            <m:t>101011</m:t>
                          </m:r>
                        </m:e>
                        <m:sub>
                          <m:r>
                            <a:rPr lang="nb-NO" sz="20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2000" dirty="0" smtClean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24700" y="1734805"/>
                <a:ext cx="3333750" cy="400110"/>
              </a:xfrm>
              <a:prstGeom prst="rect">
                <a:avLst/>
              </a:prstGeom>
              <a:blipFill rotWithShape="0">
                <a:blip r:embed="rId5"/>
                <a:stretch>
                  <a:fillRect b="-46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7472362" y="2134915"/>
                <a:ext cx="3133725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nb-NO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nb-NO" sz="20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nb-NO" sz="20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  <m:sup>
                          <m:r>
                            <a:rPr lang="nb-NO" sz="2000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</m:sup>
                      </m:sSup>
                      <m:r>
                        <a:rPr lang="nb-NO" sz="2000" b="0" i="1" smtClean="0"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nb-NO" sz="20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nb-NO" sz="20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  <m:sup>
                          <m:r>
                            <a:rPr lang="nb-NO" sz="20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  <m:r>
                        <a:rPr lang="nb-NO" sz="2000" b="0" i="1" smtClean="0"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nb-NO" sz="20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nb-NO" sz="20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  <m:sup>
                          <m:r>
                            <a:rPr lang="nb-NO" sz="20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p>
                      </m:sSup>
                      <m:r>
                        <a:rPr lang="nb-NO" sz="2000" b="0" i="1" smtClean="0"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nb-NO" sz="20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nb-NO" sz="20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  <m:sup>
                          <m:r>
                            <a:rPr lang="nb-NO" sz="20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p>
                      </m:sSup>
                    </m:oMath>
                  </m:oMathPara>
                </a14:m>
                <a:endParaRPr lang="en-US" sz="2000" dirty="0" smtClean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72362" y="2134915"/>
                <a:ext cx="3133725" cy="400110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1590675" y="2759596"/>
                <a:ext cx="3333750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nb-NO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sz="20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nb-NO" sz="2000" b="0" i="1" smtClean="0">
                              <a:latin typeface="Cambria Math" panose="02040503050406030204" pitchFamily="18" charset="0"/>
                            </a:rPr>
                            <m:t>6</m:t>
                          </m:r>
                        </m:sub>
                      </m:sSub>
                      <m:r>
                        <a:rPr lang="nb-NO" sz="2000" b="0" i="1" smtClean="0">
                          <a:latin typeface="Cambria Math" panose="02040503050406030204" pitchFamily="18" charset="0"/>
                        </a:rPr>
                        <m:t>←</m:t>
                      </m:r>
                      <m:r>
                        <a:rPr lang="nb-NO" sz="2000" b="0" i="1" smtClean="0">
                          <a:latin typeface="Cambria Math" panose="02040503050406030204" pitchFamily="18" charset="0"/>
                        </a:rPr>
                        <m:t>𝑒</m:t>
                      </m:r>
                    </m:oMath>
                  </m:oMathPara>
                </a14:m>
                <a:endParaRPr lang="en-US" sz="2000" dirty="0" smtClean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90675" y="2759596"/>
                <a:ext cx="3333750" cy="400110"/>
              </a:xfrm>
              <a:prstGeom prst="rect">
                <a:avLst/>
              </a:prstGeom>
              <a:blipFill rotWithShape="0">
                <a:blip r:embed="rId7"/>
                <a:stretch>
                  <a:fillRect b="-1076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1590675" y="3246416"/>
                <a:ext cx="1847850" cy="40774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nb-NO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sz="20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nb-NO" sz="2000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</m:sub>
                      </m:sSub>
                      <m:r>
                        <a:rPr lang="nb-NO" sz="2000" b="0" i="1" smtClean="0">
                          <a:latin typeface="Cambria Math" panose="02040503050406030204" pitchFamily="18" charset="0"/>
                        </a:rPr>
                        <m:t>←</m:t>
                      </m:r>
                      <m:sSubSup>
                        <m:sSubSupPr>
                          <m:ctrlPr>
                            <a:rPr lang="nb-NO" sz="2000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nb-NO" sz="20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nb-NO" sz="2000" b="0" i="1" smtClean="0">
                              <a:latin typeface="Cambria Math" panose="02040503050406030204" pitchFamily="18" charset="0"/>
                            </a:rPr>
                            <m:t>6</m:t>
                          </m:r>
                        </m:sub>
                        <m:sup>
                          <m:r>
                            <a:rPr lang="nb-NO" sz="2000" b="0" i="1" smtClean="0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  <m:r>
                        <a:rPr lang="nb-NO" sz="2000" b="0" i="1" smtClean="0">
                          <a:latin typeface="Cambria Math" panose="02040503050406030204" pitchFamily="18" charset="0"/>
                        </a:rPr>
                        <m:t>∘</m:t>
                      </m:r>
                      <m:sSup>
                        <m:sSupPr>
                          <m:ctrlPr>
                            <a:rPr lang="nb-NO" sz="20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nb-NO" sz="2000" b="0" i="1" smtClean="0"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  <m:sup>
                          <m:sSub>
                            <m:sSubPr>
                              <m:ctrlPr>
                                <a:rPr lang="nb-NO" sz="20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nb-NO" sz="20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  <m:sub>
                              <m:r>
                                <a:rPr lang="nb-NO" sz="20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</m:sub>
                          </m:sSub>
                        </m:sup>
                      </m:sSup>
                    </m:oMath>
                  </m:oMathPara>
                </a14:m>
                <a:endParaRPr lang="en-US" sz="2000" dirty="0" smtClean="0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90675" y="3246416"/>
                <a:ext cx="1847850" cy="407740"/>
              </a:xfrm>
              <a:prstGeom prst="rect">
                <a:avLst/>
              </a:prstGeom>
              <a:blipFill rotWithShape="0">
                <a:blip r:embed="rId8"/>
                <a:stretch>
                  <a:fillRect b="-1060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3333750" y="3254730"/>
                <a:ext cx="1847850" cy="40562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nb-NO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nb-NO" sz="20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nb-NO" sz="2000" b="0" i="1" smtClean="0"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  <m:sup>
                          <m:sSub>
                            <m:sSubPr>
                              <m:ctrlPr>
                                <a:rPr lang="nb-NO" sz="20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nb-NO" sz="20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  <m:sub>
                              <m:r>
                                <a:rPr lang="nb-NO" sz="20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</m:sub>
                          </m:sSub>
                        </m:sup>
                      </m:sSup>
                    </m:oMath>
                  </m:oMathPara>
                </a14:m>
                <a:endParaRPr lang="en-US" sz="2000" dirty="0" smtClean="0"/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33750" y="3254730"/>
                <a:ext cx="1847850" cy="405624"/>
              </a:xfrm>
              <a:prstGeom prst="rect">
                <a:avLst/>
              </a:prstGeom>
              <a:blipFill rotWithShape="0">
                <a:blip r:embed="rId9"/>
                <a:stretch>
                  <a:fillRect b="-90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1590675" y="3755378"/>
                <a:ext cx="1847850" cy="41056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nb-NO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sz="20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nb-NO" sz="20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  <m:r>
                        <a:rPr lang="nb-NO" sz="2000" b="0" i="1" smtClean="0">
                          <a:latin typeface="Cambria Math" panose="02040503050406030204" pitchFamily="18" charset="0"/>
                        </a:rPr>
                        <m:t>←</m:t>
                      </m:r>
                      <m:sSubSup>
                        <m:sSubSupPr>
                          <m:ctrlPr>
                            <a:rPr lang="nb-NO" sz="2000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nb-NO" sz="20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nb-NO" sz="2000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</m:sub>
                        <m:sup>
                          <m:r>
                            <a:rPr lang="nb-NO" sz="2000" b="0" i="1" smtClean="0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  <m:r>
                        <a:rPr lang="nb-NO" sz="2000" b="0" i="1" smtClean="0">
                          <a:latin typeface="Cambria Math" panose="02040503050406030204" pitchFamily="18" charset="0"/>
                        </a:rPr>
                        <m:t>∘</m:t>
                      </m:r>
                      <m:sSup>
                        <m:sSupPr>
                          <m:ctrlPr>
                            <a:rPr lang="nb-NO" sz="20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nb-NO" sz="2000" b="0" i="1" smtClean="0"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  <m:sup>
                          <m:sSub>
                            <m:sSubPr>
                              <m:ctrlPr>
                                <a:rPr lang="nb-NO" sz="20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nb-NO" sz="20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  <m:sub>
                              <m:r>
                                <a:rPr lang="nb-NO" sz="20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sub>
                          </m:sSub>
                        </m:sup>
                      </m:sSup>
                    </m:oMath>
                  </m:oMathPara>
                </a14:m>
                <a:endParaRPr lang="en-US" sz="2000" dirty="0" smtClean="0"/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90675" y="3755378"/>
                <a:ext cx="1847850" cy="410562"/>
              </a:xfrm>
              <a:prstGeom prst="rect">
                <a:avLst/>
              </a:prstGeom>
              <a:blipFill rotWithShape="0">
                <a:blip r:embed="rId10"/>
                <a:stretch>
                  <a:fillRect b="-104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3333750" y="3761576"/>
                <a:ext cx="1847850" cy="40562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nb-NO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nb-NO" sz="20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nb-NO" sz="2000" b="0" i="1" smtClean="0"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  <m:sup>
                          <m:r>
                            <a:rPr lang="nb-NO" sz="20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sSub>
                            <m:sSubPr>
                              <m:ctrlPr>
                                <a:rPr lang="nb-NO" sz="20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nb-NO" sz="20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  <m:sub>
                              <m:r>
                                <a:rPr lang="nb-NO" sz="20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</m:sub>
                          </m:sSub>
                          <m:r>
                            <a:rPr lang="nb-NO" sz="20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nb-NO" sz="20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nb-NO" sz="20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  <m:sub>
                              <m:r>
                                <a:rPr lang="nb-NO" sz="20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sub>
                          </m:sSub>
                        </m:sup>
                      </m:sSup>
                    </m:oMath>
                  </m:oMathPara>
                </a14:m>
                <a:endParaRPr lang="en-US" sz="2000" dirty="0" smtClean="0"/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33750" y="3761576"/>
                <a:ext cx="1847850" cy="405624"/>
              </a:xfrm>
              <a:prstGeom prst="rect">
                <a:avLst/>
              </a:prstGeom>
              <a:blipFill rotWithShape="0">
                <a:blip r:embed="rId11"/>
                <a:stretch>
                  <a:fillRect b="-895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1590675" y="4268422"/>
                <a:ext cx="1847850" cy="40562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nb-NO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sz="20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nb-NO" sz="20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lang="nb-NO" sz="2000" b="0" i="1" smtClean="0">
                          <a:latin typeface="Cambria Math" panose="02040503050406030204" pitchFamily="18" charset="0"/>
                        </a:rPr>
                        <m:t>←</m:t>
                      </m:r>
                      <m:sSubSup>
                        <m:sSubSupPr>
                          <m:ctrlPr>
                            <a:rPr lang="nb-NO" sz="2000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nb-NO" sz="20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nb-NO" sz="20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  <m:sup>
                          <m:r>
                            <a:rPr lang="nb-NO" sz="2000" b="0" i="1" smtClean="0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  <m:r>
                        <a:rPr lang="nb-NO" sz="2000" b="0" i="1" smtClean="0">
                          <a:latin typeface="Cambria Math" panose="02040503050406030204" pitchFamily="18" charset="0"/>
                        </a:rPr>
                        <m:t>∘</m:t>
                      </m:r>
                      <m:sSup>
                        <m:sSupPr>
                          <m:ctrlPr>
                            <a:rPr lang="nb-NO" sz="20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nb-NO" sz="2000" b="0" i="1" smtClean="0"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  <m:sup>
                          <m:sSub>
                            <m:sSubPr>
                              <m:ctrlPr>
                                <a:rPr lang="nb-NO" sz="20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nb-NO" sz="20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  <m:sub>
                              <m:r>
                                <a:rPr lang="nb-NO" sz="20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</m:sup>
                      </m:sSup>
                    </m:oMath>
                  </m:oMathPara>
                </a14:m>
                <a:endParaRPr lang="en-US" sz="2000" dirty="0" smtClean="0"/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90675" y="4268422"/>
                <a:ext cx="1847850" cy="405624"/>
              </a:xfrm>
              <a:prstGeom prst="rect">
                <a:avLst/>
              </a:prstGeom>
              <a:blipFill rotWithShape="0">
                <a:blip r:embed="rId12"/>
                <a:stretch>
                  <a:fillRect b="-895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3333750" y="4268422"/>
                <a:ext cx="1847850" cy="4424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nb-NO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nb-NO" sz="20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nb-NO" sz="2000" b="0" i="1" smtClean="0"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  <m:sup>
                          <m:sSub>
                            <m:sSubPr>
                              <m:ctrlPr>
                                <a:rPr lang="nb-NO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sSup>
                                <m:sSupPr>
                                  <m:ctrlPr>
                                    <a:rPr lang="nb-NO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nb-NO" sz="20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e>
                                <m:sup>
                                  <m:r>
                                    <a:rPr lang="nb-NO" sz="20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nb-NO" sz="20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  <m:sub>
                              <m:r>
                                <a:rPr lang="nb-NO" sz="20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</m:sub>
                          </m:sSub>
                          <m:r>
                            <a:rPr lang="nb-NO" sz="20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nb-NO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nb-NO" sz="20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nb-NO" sz="20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  <m:sub>
                              <m:r>
                                <a:rPr lang="nb-NO" sz="20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sub>
                          </m:sSub>
                          <m:r>
                            <a:rPr lang="nb-NO" sz="20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nb-NO" sz="20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nb-NO" sz="20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  <m:sub>
                              <m:r>
                                <a:rPr lang="nb-NO" sz="20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</m:sup>
                      </m:sSup>
                    </m:oMath>
                  </m:oMathPara>
                </a14:m>
                <a:endParaRPr lang="en-US" sz="2000" dirty="0" smtClean="0"/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33750" y="4268422"/>
                <a:ext cx="1847850" cy="442429"/>
              </a:xfrm>
              <a:prstGeom prst="rect">
                <a:avLst/>
              </a:prstGeom>
              <a:blipFill rotWithShape="0">
                <a:blip r:embed="rId13"/>
                <a:stretch>
                  <a:fillRect b="-821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1590675" y="4775268"/>
                <a:ext cx="1847850" cy="40741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nb-NO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sz="20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nb-NO" sz="20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nb-NO" sz="2000" b="0" i="1" smtClean="0">
                          <a:latin typeface="Cambria Math" panose="02040503050406030204" pitchFamily="18" charset="0"/>
                        </a:rPr>
                        <m:t>←</m:t>
                      </m:r>
                      <m:sSubSup>
                        <m:sSubSupPr>
                          <m:ctrlPr>
                            <a:rPr lang="nb-NO" sz="2000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nb-NO" sz="20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nb-NO" sz="20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  <m:sup>
                          <m:r>
                            <a:rPr lang="nb-NO" sz="2000" b="0" i="1" smtClean="0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  <m:r>
                        <a:rPr lang="nb-NO" sz="2000" b="0" i="1" smtClean="0">
                          <a:latin typeface="Cambria Math" panose="02040503050406030204" pitchFamily="18" charset="0"/>
                        </a:rPr>
                        <m:t>∘</m:t>
                      </m:r>
                      <m:sSup>
                        <m:sSupPr>
                          <m:ctrlPr>
                            <a:rPr lang="nb-NO" sz="20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nb-NO" sz="2000" b="0" i="1" smtClean="0"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  <m:sup>
                          <m:sSub>
                            <m:sSubPr>
                              <m:ctrlPr>
                                <a:rPr lang="nb-NO" sz="20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nb-NO" sz="20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  <m:sub>
                              <m:r>
                                <a:rPr lang="nb-NO" sz="20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sup>
                      </m:sSup>
                    </m:oMath>
                  </m:oMathPara>
                </a14:m>
                <a:endParaRPr lang="en-US" sz="2000" dirty="0" smtClean="0"/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90675" y="4775268"/>
                <a:ext cx="1847850" cy="407419"/>
              </a:xfrm>
              <a:prstGeom prst="rect">
                <a:avLst/>
              </a:prstGeom>
              <a:blipFill rotWithShape="0">
                <a:blip r:embed="rId14"/>
                <a:stretch>
                  <a:fillRect b="-104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3333748" y="4776812"/>
                <a:ext cx="3952875" cy="4424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nb-NO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nb-NO" sz="20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nb-NO" sz="2000" b="0" i="1" smtClean="0"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  <m:sup>
                          <m:sSub>
                            <m:sSubPr>
                              <m:ctrlPr>
                                <a:rPr lang="nb-NO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sSup>
                                <m:sSupPr>
                                  <m:ctrlPr>
                                    <a:rPr lang="nb-NO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nb-NO" sz="20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e>
                                <m:sup>
                                  <m:r>
                                    <a:rPr lang="nb-NO" sz="2000" b="0" i="1" smtClean="0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sup>
                              </m:sSup>
                              <m:r>
                                <a:rPr lang="nb-NO" sz="20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  <m:sub>
                              <m:r>
                                <a:rPr lang="nb-NO" sz="20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</m:sub>
                          </m:sSub>
                          <m:r>
                            <a:rPr lang="nb-NO" sz="20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nb-NO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sSup>
                                <m:sSupPr>
                                  <m:ctrlPr>
                                    <a:rPr lang="nb-NO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nb-NO" sz="20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e>
                                <m:sup>
                                  <m:r>
                                    <a:rPr lang="nb-NO" sz="20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nb-NO" sz="20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  <m:sub>
                              <m:r>
                                <a:rPr lang="nb-NO" sz="20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sub>
                          </m:sSub>
                          <m:r>
                            <a:rPr lang="nb-NO" sz="20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nb-NO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nb-NO" sz="20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nb-NO" sz="20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  <m:sub>
                              <m:r>
                                <a:rPr lang="nb-NO" sz="20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  <m:r>
                            <a:rPr lang="nb-NO" sz="20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nb-NO" sz="20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nb-NO" sz="20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  <m:sub>
                              <m:r>
                                <a:rPr lang="nb-NO" sz="20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sup>
                      </m:sSup>
                    </m:oMath>
                  </m:oMathPara>
                </a14:m>
                <a:endParaRPr lang="en-US" sz="2000" dirty="0" smtClean="0"/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33748" y="4776812"/>
                <a:ext cx="3952875" cy="442429"/>
              </a:xfrm>
              <a:prstGeom prst="rect">
                <a:avLst/>
              </a:prstGeom>
              <a:blipFill rotWithShape="0">
                <a:blip r:embed="rId15"/>
                <a:stretch>
                  <a:fillRect b="-8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1590675" y="5283909"/>
                <a:ext cx="1847850" cy="40581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nb-NO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sz="20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nb-NO" sz="20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nb-NO" sz="2000" b="0" i="1" smtClean="0">
                          <a:latin typeface="Cambria Math" panose="02040503050406030204" pitchFamily="18" charset="0"/>
                        </a:rPr>
                        <m:t>←</m:t>
                      </m:r>
                      <m:sSubSup>
                        <m:sSubSupPr>
                          <m:ctrlPr>
                            <a:rPr lang="nb-NO" sz="2000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nb-NO" sz="20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nb-NO" sz="20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  <m:sup>
                          <m:r>
                            <a:rPr lang="nb-NO" sz="2000" b="0" i="1" smtClean="0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  <m:r>
                        <a:rPr lang="nb-NO" sz="2000" b="0" i="1" smtClean="0">
                          <a:latin typeface="Cambria Math" panose="02040503050406030204" pitchFamily="18" charset="0"/>
                        </a:rPr>
                        <m:t>∘</m:t>
                      </m:r>
                      <m:sSup>
                        <m:sSupPr>
                          <m:ctrlPr>
                            <a:rPr lang="nb-NO" sz="20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nb-NO" sz="2000" b="0" i="1" smtClean="0"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  <m:sup>
                          <m:sSub>
                            <m:sSubPr>
                              <m:ctrlPr>
                                <a:rPr lang="nb-NO" sz="20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nb-NO" sz="20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  <m:sub>
                              <m:r>
                                <a:rPr lang="nb-NO" sz="20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sup>
                      </m:sSup>
                    </m:oMath>
                  </m:oMathPara>
                </a14:m>
                <a:endParaRPr lang="en-US" sz="2000" dirty="0" smtClean="0"/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90675" y="5283909"/>
                <a:ext cx="1847850" cy="405817"/>
              </a:xfrm>
              <a:prstGeom prst="rect">
                <a:avLst/>
              </a:prstGeom>
              <a:blipFill rotWithShape="0">
                <a:blip r:embed="rId16"/>
                <a:stretch>
                  <a:fillRect b="-90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3333748" y="5291307"/>
                <a:ext cx="3952875" cy="4424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nb-NO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nb-NO" sz="20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nb-NO" sz="2000" b="0" i="1" smtClean="0"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  <m:sup>
                          <m:sSub>
                            <m:sSubPr>
                              <m:ctrlPr>
                                <a:rPr lang="nb-NO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sSup>
                                <m:sSupPr>
                                  <m:ctrlPr>
                                    <a:rPr lang="nb-NO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nb-NO" sz="20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e>
                                <m:sup>
                                  <m:r>
                                    <a:rPr lang="nb-NO" sz="2000" b="0" i="1" smtClean="0">
                                      <a:latin typeface="Cambria Math" panose="02040503050406030204" pitchFamily="18" charset="0"/>
                                    </a:rPr>
                                    <m:t>4</m:t>
                                  </m:r>
                                </m:sup>
                              </m:sSup>
                              <m:r>
                                <a:rPr lang="nb-NO" sz="20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  <m:sub>
                              <m:r>
                                <a:rPr lang="nb-NO" sz="20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</m:sub>
                          </m:sSub>
                          <m:r>
                            <a:rPr lang="nb-NO" sz="20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nb-NO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sSup>
                                <m:sSupPr>
                                  <m:ctrlPr>
                                    <a:rPr lang="nb-NO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nb-NO" sz="20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e>
                                <m:sup>
                                  <m:r>
                                    <a:rPr lang="nb-NO" sz="2000" b="0" i="1" smtClean="0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sup>
                              </m:sSup>
                              <m:r>
                                <a:rPr lang="nb-NO" sz="20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  <m:sub>
                              <m:r>
                                <a:rPr lang="nb-NO" sz="20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sub>
                          </m:sSub>
                          <m:r>
                            <a:rPr lang="nb-NO" sz="20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nb-NO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sSup>
                                <m:sSupPr>
                                  <m:ctrlPr>
                                    <a:rPr lang="nb-NO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nb-NO" sz="20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e>
                                <m:sup>
                                  <m:r>
                                    <a:rPr lang="nb-NO" sz="20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nb-NO" sz="20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  <m:sub>
                              <m:r>
                                <a:rPr lang="nb-NO" sz="20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  <m:r>
                            <a:rPr lang="nb-NO" sz="20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nb-NO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nb-NO" sz="20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nb-NO" sz="20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  <m:sub>
                              <m:r>
                                <a:rPr lang="nb-NO" sz="20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nb-NO" sz="20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nb-NO" sz="20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nb-NO" sz="20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  <m:sub>
                              <m:r>
                                <a:rPr lang="nb-NO" sz="20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sup>
                      </m:sSup>
                    </m:oMath>
                  </m:oMathPara>
                </a14:m>
                <a:endParaRPr lang="en-US" sz="2000" dirty="0" smtClean="0"/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33748" y="5291307"/>
                <a:ext cx="3952875" cy="442429"/>
              </a:xfrm>
              <a:prstGeom prst="rect">
                <a:avLst/>
              </a:prstGeom>
              <a:blipFill rotWithShape="0">
                <a:blip r:embed="rId17"/>
                <a:stretch>
                  <a:fillRect b="-684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/>
              <p:cNvSpPr txBox="1"/>
              <p:nvPr/>
            </p:nvSpPr>
            <p:spPr>
              <a:xfrm>
                <a:off x="1590675" y="5754394"/>
                <a:ext cx="1847850" cy="40562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nb-NO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sz="20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nb-NO" sz="20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nb-NO" sz="2000" b="0" i="1" smtClean="0">
                          <a:latin typeface="Cambria Math" panose="02040503050406030204" pitchFamily="18" charset="0"/>
                        </a:rPr>
                        <m:t>←</m:t>
                      </m:r>
                      <m:sSubSup>
                        <m:sSubSupPr>
                          <m:ctrlPr>
                            <a:rPr lang="nb-NO" sz="2000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nb-NO" sz="20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nb-NO" sz="20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nb-NO" sz="2000" b="0" i="1" smtClean="0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  <m:r>
                        <a:rPr lang="nb-NO" sz="2000" b="0" i="1" smtClean="0">
                          <a:latin typeface="Cambria Math" panose="02040503050406030204" pitchFamily="18" charset="0"/>
                        </a:rPr>
                        <m:t>∘</m:t>
                      </m:r>
                      <m:sSup>
                        <m:sSupPr>
                          <m:ctrlPr>
                            <a:rPr lang="nb-NO" sz="20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nb-NO" sz="2000" b="0" i="1" smtClean="0"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  <m:sup>
                          <m:sSub>
                            <m:sSubPr>
                              <m:ctrlPr>
                                <a:rPr lang="nb-NO" sz="20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nb-NO" sz="20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  <m:sub>
                              <m:r>
                                <a:rPr lang="nb-NO" sz="20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sup>
                      </m:sSup>
                    </m:oMath>
                  </m:oMathPara>
                </a14:m>
                <a:endParaRPr lang="en-US" sz="2000" dirty="0" smtClean="0"/>
              </a:p>
            </p:txBody>
          </p:sp>
        </mc:Choice>
        <mc:Fallback xmlns=""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90675" y="5754394"/>
                <a:ext cx="1847850" cy="405624"/>
              </a:xfrm>
              <a:prstGeom prst="rect">
                <a:avLst/>
              </a:prstGeom>
              <a:blipFill rotWithShape="0">
                <a:blip r:embed="rId18"/>
                <a:stretch>
                  <a:fillRect b="-74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/>
              <p:cNvSpPr txBox="1"/>
              <p:nvPr/>
            </p:nvSpPr>
            <p:spPr>
              <a:xfrm>
                <a:off x="3333747" y="5805802"/>
                <a:ext cx="3952875" cy="44582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nb-NO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nb-NO" sz="20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nb-NO" sz="2000" b="0" i="1" smtClean="0"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  <m:sup>
                          <m:sSub>
                            <m:sSubPr>
                              <m:ctrlPr>
                                <a:rPr lang="nb-NO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sSup>
                                <m:sSupPr>
                                  <m:ctrlPr>
                                    <a:rPr lang="nb-NO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nb-NO" sz="20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e>
                                <m:sup>
                                  <m:r>
                                    <a:rPr lang="nb-NO" sz="2000" b="0" i="1" smtClean="0">
                                      <a:latin typeface="Cambria Math" panose="02040503050406030204" pitchFamily="18" charset="0"/>
                                    </a:rPr>
                                    <m:t>5</m:t>
                                  </m:r>
                                </m:sup>
                              </m:sSup>
                              <m:r>
                                <a:rPr lang="nb-NO" sz="20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  <m:sub>
                              <m:r>
                                <a:rPr lang="nb-NO" sz="20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</m:sub>
                          </m:sSub>
                          <m:r>
                            <a:rPr lang="nb-NO" sz="20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nb-NO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sSup>
                                <m:sSupPr>
                                  <m:ctrlPr>
                                    <a:rPr lang="nb-NO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nb-NO" sz="20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e>
                                <m:sup>
                                  <m:r>
                                    <a:rPr lang="nb-NO" sz="2000" b="0" i="1" smtClean="0">
                                      <a:latin typeface="Cambria Math" panose="02040503050406030204" pitchFamily="18" charset="0"/>
                                    </a:rPr>
                                    <m:t>4</m:t>
                                  </m:r>
                                </m:sup>
                              </m:sSup>
                              <m:r>
                                <a:rPr lang="nb-NO" sz="20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  <m:sub>
                              <m:r>
                                <a:rPr lang="nb-NO" sz="20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sub>
                          </m:sSub>
                          <m:r>
                            <a:rPr lang="nb-NO" sz="20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nb-NO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sSup>
                                <m:sSupPr>
                                  <m:ctrlPr>
                                    <a:rPr lang="nb-NO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nb-NO" sz="20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e>
                                <m:sup>
                                  <m:r>
                                    <a:rPr lang="nb-NO" sz="2000" b="0" i="1" smtClean="0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sup>
                              </m:sSup>
                              <m:r>
                                <a:rPr lang="nb-NO" sz="20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  <m:sub>
                              <m:r>
                                <a:rPr lang="nb-NO" sz="20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  <m:r>
                            <a:rPr lang="nb-NO" sz="20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nb-NO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sSup>
                                <m:sSupPr>
                                  <m:ctrlPr>
                                    <a:rPr lang="nb-NO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nb-NO" sz="20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e>
                                <m:sup>
                                  <m:r>
                                    <a:rPr lang="nb-NO" sz="20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nb-NO" sz="20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  <m:sub>
                              <m:r>
                                <a:rPr lang="nb-NO" sz="20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nb-NO" sz="20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nb-NO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nb-NO" sz="20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nb-NO" sz="20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  <m:sub>
                              <m:r>
                                <a:rPr lang="nb-NO" sz="20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nb-NO" sz="20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nb-NO" sz="20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nb-NO" sz="20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  <m:sub>
                              <m:r>
                                <a:rPr lang="nb-NO" sz="20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sup>
                      </m:sSup>
                    </m:oMath>
                  </m:oMathPara>
                </a14:m>
                <a:endParaRPr lang="en-US" sz="2000" dirty="0" smtClean="0"/>
              </a:p>
            </p:txBody>
          </p:sp>
        </mc:Choice>
        <mc:Fallback xmlns=""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33747" y="5805802"/>
                <a:ext cx="3952875" cy="445828"/>
              </a:xfrm>
              <a:prstGeom prst="rect">
                <a:avLst/>
              </a:prstGeom>
              <a:blipFill rotWithShape="0">
                <a:blip r:embed="rId19"/>
                <a:stretch>
                  <a:fillRect b="-81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/>
              <p:cNvSpPr txBox="1"/>
              <p:nvPr/>
            </p:nvSpPr>
            <p:spPr>
              <a:xfrm>
                <a:off x="7500937" y="2756069"/>
                <a:ext cx="3333750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nb-NO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sz="20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nb-NO" sz="2000" b="0" i="1" smtClean="0">
                              <a:latin typeface="Cambria Math" panose="02040503050406030204" pitchFamily="18" charset="0"/>
                            </a:rPr>
                            <m:t>6</m:t>
                          </m:r>
                        </m:sub>
                      </m:sSub>
                      <m:r>
                        <a:rPr lang="nb-NO" sz="2000" b="0" i="1" smtClean="0">
                          <a:latin typeface="Cambria Math" panose="02040503050406030204" pitchFamily="18" charset="0"/>
                        </a:rPr>
                        <m:t>←</m:t>
                      </m:r>
                      <m:r>
                        <a:rPr lang="nb-NO" sz="2000" b="0" i="1" smtClean="0">
                          <a:latin typeface="Cambria Math" panose="02040503050406030204" pitchFamily="18" charset="0"/>
                        </a:rPr>
                        <m:t>𝑒</m:t>
                      </m:r>
                    </m:oMath>
                  </m:oMathPara>
                </a14:m>
                <a:endParaRPr lang="en-US" sz="2000" dirty="0" smtClean="0"/>
              </a:p>
            </p:txBody>
          </p:sp>
        </mc:Choice>
        <mc:Fallback xmlns="">
          <p:sp>
            <p:nvSpPr>
              <p:cNvPr id="23" name="Text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00937" y="2756069"/>
                <a:ext cx="3333750" cy="400110"/>
              </a:xfrm>
              <a:prstGeom prst="rect">
                <a:avLst/>
              </a:prstGeom>
              <a:blipFill rotWithShape="0">
                <a:blip r:embed="rId20"/>
                <a:stretch>
                  <a:fillRect b="-1060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/>
              <p:cNvSpPr txBox="1"/>
              <p:nvPr/>
            </p:nvSpPr>
            <p:spPr>
              <a:xfrm>
                <a:off x="7500937" y="3251695"/>
                <a:ext cx="1847850" cy="40613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nb-NO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sz="20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nb-NO" sz="2000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</m:sub>
                      </m:sSub>
                      <m:r>
                        <a:rPr lang="nb-NO" sz="2000" b="0" i="1" smtClean="0">
                          <a:latin typeface="Cambria Math" panose="02040503050406030204" pitchFamily="18" charset="0"/>
                        </a:rPr>
                        <m:t>←</m:t>
                      </m:r>
                      <m:sSubSup>
                        <m:sSubSupPr>
                          <m:ctrlPr>
                            <a:rPr lang="nb-NO" sz="2000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nb-NO" sz="20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nb-NO" sz="2000" b="0" i="1" smtClean="0">
                              <a:latin typeface="Cambria Math" panose="02040503050406030204" pitchFamily="18" charset="0"/>
                            </a:rPr>
                            <m:t>6</m:t>
                          </m:r>
                        </m:sub>
                        <m:sup>
                          <m:r>
                            <a:rPr lang="nb-NO" sz="2000" b="0" i="1" smtClean="0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  <m:r>
                        <a:rPr lang="nb-NO" sz="2000" b="0" i="1" smtClean="0">
                          <a:latin typeface="Cambria Math" panose="02040503050406030204" pitchFamily="18" charset="0"/>
                        </a:rPr>
                        <m:t>∘</m:t>
                      </m:r>
                      <m:sSup>
                        <m:sSupPr>
                          <m:ctrlPr>
                            <a:rPr lang="nb-NO" sz="20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nb-NO" sz="2000" b="0" i="1" smtClean="0"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  <m:sup>
                          <m:r>
                            <a:rPr lang="nb-NO" sz="20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p>
                      </m:sSup>
                    </m:oMath>
                  </m:oMathPara>
                </a14:m>
                <a:endParaRPr lang="en-US" sz="2000" dirty="0" smtClean="0"/>
              </a:p>
            </p:txBody>
          </p:sp>
        </mc:Choice>
        <mc:Fallback xmlns="">
          <p:sp>
            <p:nvSpPr>
              <p:cNvPr id="24" name="Text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00937" y="3251695"/>
                <a:ext cx="1847850" cy="406137"/>
              </a:xfrm>
              <a:prstGeom prst="rect">
                <a:avLst/>
              </a:prstGeom>
              <a:blipFill rotWithShape="0">
                <a:blip r:embed="rId21"/>
                <a:stretch>
                  <a:fillRect b="-895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/>
              <p:cNvSpPr txBox="1"/>
              <p:nvPr/>
            </p:nvSpPr>
            <p:spPr>
              <a:xfrm>
                <a:off x="9244012" y="3246416"/>
                <a:ext cx="1847850" cy="40562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nb-NO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nb-NO" sz="20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nb-NO" sz="2000" b="0" i="1" smtClean="0"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  <m:sup>
                          <m:r>
                            <a:rPr lang="nb-NO" sz="20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p>
                      </m:sSup>
                    </m:oMath>
                  </m:oMathPara>
                </a14:m>
                <a:endParaRPr lang="en-US" sz="2000" dirty="0" smtClean="0"/>
              </a:p>
            </p:txBody>
          </p:sp>
        </mc:Choice>
        <mc:Fallback xmlns="">
          <p:sp>
            <p:nvSpPr>
              <p:cNvPr id="25" name="TextBox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44012" y="3246416"/>
                <a:ext cx="1847850" cy="405624"/>
              </a:xfrm>
              <a:prstGeom prst="rect">
                <a:avLst/>
              </a:prstGeom>
              <a:blipFill rotWithShape="0">
                <a:blip r:embed="rId22"/>
                <a:stretch>
                  <a:fillRect b="-90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/>
              <p:cNvSpPr txBox="1"/>
              <p:nvPr/>
            </p:nvSpPr>
            <p:spPr>
              <a:xfrm>
                <a:off x="7500937" y="3755378"/>
                <a:ext cx="1847850" cy="41056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nb-NO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sz="20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nb-NO" sz="20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  <m:r>
                        <a:rPr lang="nb-NO" sz="2000" b="0" i="1" smtClean="0">
                          <a:latin typeface="Cambria Math" panose="02040503050406030204" pitchFamily="18" charset="0"/>
                        </a:rPr>
                        <m:t>←</m:t>
                      </m:r>
                      <m:sSubSup>
                        <m:sSubSupPr>
                          <m:ctrlPr>
                            <a:rPr lang="nb-NO" sz="2000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nb-NO" sz="20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nb-NO" sz="2000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</m:sub>
                        <m:sup>
                          <m:r>
                            <a:rPr lang="nb-NO" sz="2000" b="0" i="1" smtClean="0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  <m:r>
                        <a:rPr lang="nb-NO" sz="2000" b="0" i="1" smtClean="0">
                          <a:latin typeface="Cambria Math" panose="02040503050406030204" pitchFamily="18" charset="0"/>
                        </a:rPr>
                        <m:t>∘</m:t>
                      </m:r>
                      <m:sSup>
                        <m:sSupPr>
                          <m:ctrlPr>
                            <a:rPr lang="nb-NO" sz="20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nb-NO" sz="2000" b="0" i="1" smtClean="0"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  <m:sup>
                          <m:r>
                            <a:rPr lang="nb-NO" sz="20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p>
                      </m:sSup>
                    </m:oMath>
                  </m:oMathPara>
                </a14:m>
                <a:endParaRPr lang="en-US" sz="2000" dirty="0" smtClean="0"/>
              </a:p>
            </p:txBody>
          </p:sp>
        </mc:Choice>
        <mc:Fallback xmlns="">
          <p:sp>
            <p:nvSpPr>
              <p:cNvPr id="26" name="TextBox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00937" y="3755378"/>
                <a:ext cx="1847850" cy="410562"/>
              </a:xfrm>
              <a:prstGeom prst="rect">
                <a:avLst/>
              </a:prstGeom>
              <a:blipFill rotWithShape="0">
                <a:blip r:embed="rId23"/>
                <a:stretch>
                  <a:fillRect b="-104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/>
              <p:cNvSpPr txBox="1"/>
              <p:nvPr/>
            </p:nvSpPr>
            <p:spPr>
              <a:xfrm>
                <a:off x="9244012" y="3761576"/>
                <a:ext cx="1847850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nb-NO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nb-NO" sz="20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nb-NO" sz="2000" b="0" i="1" smtClean="0"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  <m:sup>
                          <m:r>
                            <a:rPr lang="nb-NO" sz="20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sz="2000" dirty="0" smtClean="0"/>
              </a:p>
            </p:txBody>
          </p:sp>
        </mc:Choice>
        <mc:Fallback xmlns="">
          <p:sp>
            <p:nvSpPr>
              <p:cNvPr id="27" name="TextBox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44012" y="3761576"/>
                <a:ext cx="1847850" cy="400110"/>
              </a:xfrm>
              <a:prstGeom prst="rect">
                <a:avLst/>
              </a:prstGeom>
              <a:blipFill rotWithShape="0">
                <a:blip r:embed="rId24"/>
                <a:stretch>
                  <a:fillRect b="-1060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/>
              <p:cNvSpPr txBox="1"/>
              <p:nvPr/>
            </p:nvSpPr>
            <p:spPr>
              <a:xfrm>
                <a:off x="7500937" y="4268422"/>
                <a:ext cx="1847850" cy="40338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nb-NO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sz="20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nb-NO" sz="20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lang="nb-NO" sz="2000" b="0" i="1" smtClean="0">
                          <a:latin typeface="Cambria Math" panose="02040503050406030204" pitchFamily="18" charset="0"/>
                        </a:rPr>
                        <m:t>←</m:t>
                      </m:r>
                      <m:sSubSup>
                        <m:sSubSupPr>
                          <m:ctrlPr>
                            <a:rPr lang="nb-NO" sz="2000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nb-NO" sz="20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nb-NO" sz="20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  <m:sup>
                          <m:r>
                            <a:rPr lang="nb-NO" sz="2000" b="0" i="1" smtClean="0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  <m:r>
                        <a:rPr lang="nb-NO" sz="2000" b="0" i="1" smtClean="0">
                          <a:latin typeface="Cambria Math" panose="02040503050406030204" pitchFamily="18" charset="0"/>
                        </a:rPr>
                        <m:t>∘</m:t>
                      </m:r>
                      <m:sSup>
                        <m:sSupPr>
                          <m:ctrlPr>
                            <a:rPr lang="nb-NO" sz="20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nb-NO" sz="2000" b="0" i="1" smtClean="0"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  <m:sup>
                          <m:r>
                            <a:rPr lang="nb-NO" sz="20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p>
                      </m:sSup>
                    </m:oMath>
                  </m:oMathPara>
                </a14:m>
                <a:endParaRPr lang="en-US" sz="2000" dirty="0" smtClean="0"/>
              </a:p>
            </p:txBody>
          </p:sp>
        </mc:Choice>
        <mc:Fallback xmlns="">
          <p:sp>
            <p:nvSpPr>
              <p:cNvPr id="28" name="TextBox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00937" y="4268422"/>
                <a:ext cx="1847850" cy="403380"/>
              </a:xfrm>
              <a:prstGeom prst="rect">
                <a:avLst/>
              </a:prstGeom>
              <a:blipFill rotWithShape="0">
                <a:blip r:embed="rId25"/>
                <a:stretch>
                  <a:fillRect b="-1060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/>
              <p:cNvSpPr txBox="1"/>
              <p:nvPr/>
            </p:nvSpPr>
            <p:spPr>
              <a:xfrm>
                <a:off x="9244012" y="4285985"/>
                <a:ext cx="1847850" cy="40363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nb-NO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nb-NO" sz="20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nb-NO" sz="2000" b="0" i="1" smtClean="0"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  <m:sup>
                          <m:r>
                            <a:rPr lang="nb-NO" sz="20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  <m:r>
                            <a:rPr lang="nb-NO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nb-NO" sz="20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p>
                      </m:sSup>
                      <m:r>
                        <a:rPr lang="nb-NO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nb-NO" sz="20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nb-NO" sz="2000" b="0" i="1" smtClean="0"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  <m:sup>
                          <m:r>
                            <a:rPr lang="nb-NO" sz="20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5</m:t>
                          </m:r>
                        </m:sup>
                      </m:sSup>
                    </m:oMath>
                  </m:oMathPara>
                </a14:m>
                <a:endParaRPr lang="en-US" sz="2000" dirty="0" smtClean="0"/>
              </a:p>
            </p:txBody>
          </p:sp>
        </mc:Choice>
        <mc:Fallback xmlns="">
          <p:sp>
            <p:nvSpPr>
              <p:cNvPr id="29" name="TextBox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44012" y="4285985"/>
                <a:ext cx="1847850" cy="403637"/>
              </a:xfrm>
              <a:prstGeom prst="rect">
                <a:avLst/>
              </a:prstGeom>
              <a:blipFill rotWithShape="0">
                <a:blip r:embed="rId26"/>
                <a:stretch>
                  <a:fillRect b="-1060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/>
              <p:cNvSpPr txBox="1"/>
              <p:nvPr/>
            </p:nvSpPr>
            <p:spPr>
              <a:xfrm>
                <a:off x="7500937" y="4774284"/>
                <a:ext cx="1847850" cy="40581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nb-NO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sz="20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nb-NO" sz="20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nb-NO" sz="2000" b="0" i="1" smtClean="0">
                          <a:latin typeface="Cambria Math" panose="02040503050406030204" pitchFamily="18" charset="0"/>
                        </a:rPr>
                        <m:t>←</m:t>
                      </m:r>
                      <m:sSubSup>
                        <m:sSubSupPr>
                          <m:ctrlPr>
                            <a:rPr lang="nb-NO" sz="2000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nb-NO" sz="20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nb-NO" sz="20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  <m:sup>
                          <m:r>
                            <a:rPr lang="nb-NO" sz="2000" b="0" i="1" smtClean="0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  <m:r>
                        <a:rPr lang="nb-NO" sz="2000" b="0" i="1" smtClean="0">
                          <a:latin typeface="Cambria Math" panose="02040503050406030204" pitchFamily="18" charset="0"/>
                        </a:rPr>
                        <m:t>∘</m:t>
                      </m:r>
                      <m:sSup>
                        <m:sSupPr>
                          <m:ctrlPr>
                            <a:rPr lang="nb-NO" sz="20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nb-NO" sz="2000" b="0" i="1" smtClean="0"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  <m:sup>
                          <m:r>
                            <a:rPr lang="nb-NO" sz="20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p>
                      </m:sSup>
                    </m:oMath>
                  </m:oMathPara>
                </a14:m>
                <a:endParaRPr lang="en-US" sz="2000" dirty="0" smtClean="0"/>
              </a:p>
            </p:txBody>
          </p:sp>
        </mc:Choice>
        <mc:Fallback xmlns="">
          <p:sp>
            <p:nvSpPr>
              <p:cNvPr id="30" name="TextBox 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00937" y="4774284"/>
                <a:ext cx="1847850" cy="405817"/>
              </a:xfrm>
              <a:prstGeom prst="rect">
                <a:avLst/>
              </a:prstGeom>
              <a:blipFill rotWithShape="0">
                <a:blip r:embed="rId27"/>
                <a:stretch>
                  <a:fillRect b="-895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/>
              <p:cNvSpPr txBox="1"/>
              <p:nvPr/>
            </p:nvSpPr>
            <p:spPr>
              <a:xfrm>
                <a:off x="9244012" y="4771039"/>
                <a:ext cx="1847850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nb-NO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nb-NO" sz="20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nb-NO" sz="2000" b="0" i="1" smtClean="0"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  <m:sup>
                          <m:r>
                            <a:rPr lang="nb-NO" sz="20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10</m:t>
                          </m:r>
                        </m:sup>
                      </m:sSup>
                    </m:oMath>
                  </m:oMathPara>
                </a14:m>
                <a:endParaRPr lang="en-US" sz="2000" dirty="0" smtClean="0"/>
              </a:p>
            </p:txBody>
          </p:sp>
        </mc:Choice>
        <mc:Fallback xmlns="">
          <p:sp>
            <p:nvSpPr>
              <p:cNvPr id="31" name="TextBox 3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44012" y="4771039"/>
                <a:ext cx="1847850" cy="400110"/>
              </a:xfrm>
              <a:prstGeom prst="rect">
                <a:avLst/>
              </a:prstGeom>
              <a:blipFill rotWithShape="0">
                <a:blip r:embed="rId28"/>
                <a:stretch>
                  <a:fillRect b="-1076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/>
              <p:cNvSpPr txBox="1"/>
              <p:nvPr/>
            </p:nvSpPr>
            <p:spPr>
              <a:xfrm>
                <a:off x="7500937" y="5283909"/>
                <a:ext cx="1847850" cy="40421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nb-NO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sz="20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nb-NO" sz="20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nb-NO" sz="2000" b="0" i="1" smtClean="0">
                          <a:latin typeface="Cambria Math" panose="02040503050406030204" pitchFamily="18" charset="0"/>
                        </a:rPr>
                        <m:t>←</m:t>
                      </m:r>
                      <m:sSubSup>
                        <m:sSubSupPr>
                          <m:ctrlPr>
                            <a:rPr lang="nb-NO" sz="2000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nb-NO" sz="20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nb-NO" sz="20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  <m:sup>
                          <m:r>
                            <a:rPr lang="nb-NO" sz="2000" b="0" i="1" smtClean="0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  <m:r>
                        <a:rPr lang="nb-NO" sz="2000" b="0" i="1" smtClean="0">
                          <a:latin typeface="Cambria Math" panose="02040503050406030204" pitchFamily="18" charset="0"/>
                        </a:rPr>
                        <m:t>∘</m:t>
                      </m:r>
                      <m:sSup>
                        <m:sSupPr>
                          <m:ctrlPr>
                            <a:rPr lang="nb-NO" sz="20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nb-NO" sz="2000" b="0" i="1" smtClean="0"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  <m:sup>
                          <m:r>
                            <a:rPr lang="nb-NO" sz="20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p>
                      </m:sSup>
                    </m:oMath>
                  </m:oMathPara>
                </a14:m>
                <a:endParaRPr lang="en-US" sz="2000" dirty="0" smtClean="0"/>
              </a:p>
            </p:txBody>
          </p:sp>
        </mc:Choice>
        <mc:Fallback xmlns="">
          <p:sp>
            <p:nvSpPr>
              <p:cNvPr id="33" name="TextBox 3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00937" y="5283909"/>
                <a:ext cx="1847850" cy="404213"/>
              </a:xfrm>
              <a:prstGeom prst="rect">
                <a:avLst/>
              </a:prstGeom>
              <a:blipFill rotWithShape="0">
                <a:blip r:embed="rId29"/>
                <a:stretch>
                  <a:fillRect b="-90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/>
              <p:cNvSpPr txBox="1"/>
              <p:nvPr/>
            </p:nvSpPr>
            <p:spPr>
              <a:xfrm>
                <a:off x="9244012" y="5294565"/>
                <a:ext cx="1847850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nb-NO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nb-NO" sz="20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nb-NO" sz="2000" b="0" i="1" smtClean="0"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  <m:sup>
                          <m:r>
                            <a:rPr lang="nb-NO" sz="20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20</m:t>
                          </m:r>
                          <m:r>
                            <a:rPr lang="nb-NO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nb-NO" sz="20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p>
                      </m:sSup>
                      <m:r>
                        <a:rPr lang="nb-NO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nb-NO" sz="20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nb-NO" sz="2000" b="0" i="1" smtClean="0"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  <m:sup>
                          <m:r>
                            <a:rPr lang="nb-NO" sz="20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21</m:t>
                          </m:r>
                        </m:sup>
                      </m:sSup>
                    </m:oMath>
                  </m:oMathPara>
                </a14:m>
                <a:endParaRPr lang="en-US" sz="2000" dirty="0" smtClean="0"/>
              </a:p>
            </p:txBody>
          </p:sp>
        </mc:Choice>
        <mc:Fallback xmlns="">
          <p:sp>
            <p:nvSpPr>
              <p:cNvPr id="34" name="TextBox 3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44012" y="5294565"/>
                <a:ext cx="1847850" cy="400110"/>
              </a:xfrm>
              <a:prstGeom prst="rect">
                <a:avLst/>
              </a:prstGeom>
              <a:blipFill rotWithShape="0">
                <a:blip r:embed="rId30"/>
                <a:stretch>
                  <a:fillRect b="-1076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/>
              <p:cNvSpPr txBox="1"/>
              <p:nvPr/>
            </p:nvSpPr>
            <p:spPr>
              <a:xfrm>
                <a:off x="7500937" y="5754392"/>
                <a:ext cx="1847850" cy="40370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nb-NO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sz="20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nb-NO" sz="20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nb-NO" sz="2000" b="0" i="1" smtClean="0">
                          <a:latin typeface="Cambria Math" panose="02040503050406030204" pitchFamily="18" charset="0"/>
                        </a:rPr>
                        <m:t>←</m:t>
                      </m:r>
                      <m:sSubSup>
                        <m:sSubSupPr>
                          <m:ctrlPr>
                            <a:rPr lang="nb-NO" sz="2000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nb-NO" sz="20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nb-NO" sz="20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nb-NO" sz="2000" b="0" i="1" smtClean="0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  <m:r>
                        <a:rPr lang="nb-NO" sz="2000" b="0" i="1" smtClean="0">
                          <a:latin typeface="Cambria Math" panose="02040503050406030204" pitchFamily="18" charset="0"/>
                        </a:rPr>
                        <m:t>∘</m:t>
                      </m:r>
                      <m:sSup>
                        <m:sSupPr>
                          <m:ctrlPr>
                            <a:rPr lang="nb-NO" sz="20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nb-NO" sz="2000" b="0" i="1" smtClean="0"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  <m:sup>
                          <m:r>
                            <a:rPr lang="nb-NO" sz="20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p>
                      </m:sSup>
                    </m:oMath>
                  </m:oMathPara>
                </a14:m>
                <a:endParaRPr lang="en-US" sz="2000" dirty="0" smtClean="0"/>
              </a:p>
            </p:txBody>
          </p:sp>
        </mc:Choice>
        <mc:Fallback xmlns="">
          <p:sp>
            <p:nvSpPr>
              <p:cNvPr id="35" name="TextBox 3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00937" y="5754392"/>
                <a:ext cx="1847850" cy="403700"/>
              </a:xfrm>
              <a:prstGeom prst="rect">
                <a:avLst/>
              </a:prstGeom>
              <a:blipFill rotWithShape="0">
                <a:blip r:embed="rId31"/>
                <a:stretch>
                  <a:fillRect b="-90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/>
              <p:cNvSpPr txBox="1"/>
              <p:nvPr/>
            </p:nvSpPr>
            <p:spPr>
              <a:xfrm>
                <a:off x="9244012" y="5813142"/>
                <a:ext cx="1847850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nb-NO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nb-NO" sz="20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nb-NO" sz="2000" b="0" i="1" smtClean="0"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  <m:sup>
                          <m:r>
                            <a:rPr lang="nb-NO" sz="20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42</m:t>
                          </m:r>
                          <m:r>
                            <a:rPr lang="nb-NO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nb-NO" sz="20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p>
                      </m:sSup>
                      <m:r>
                        <a:rPr lang="nb-NO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nb-NO" sz="20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nb-NO" sz="2000" b="0" i="1" smtClean="0"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  <m:sup>
                          <m:r>
                            <a:rPr lang="nb-NO" sz="20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43</m:t>
                          </m:r>
                        </m:sup>
                      </m:sSup>
                    </m:oMath>
                  </m:oMathPara>
                </a14:m>
                <a:endParaRPr lang="en-US" sz="2000" dirty="0" smtClean="0"/>
              </a:p>
            </p:txBody>
          </p:sp>
        </mc:Choice>
        <mc:Fallback xmlns="">
          <p:sp>
            <p:nvSpPr>
              <p:cNvPr id="36" name="TextBox 3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44012" y="5813142"/>
                <a:ext cx="1847850" cy="400110"/>
              </a:xfrm>
              <a:prstGeom prst="rect">
                <a:avLst/>
              </a:prstGeom>
              <a:blipFill rotWithShape="0">
                <a:blip r:embed="rId32"/>
                <a:stretch>
                  <a:fillRect b="-1076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355134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5" grpId="0"/>
      <p:bldP spid="16" grpId="0"/>
      <p:bldP spid="17" grpId="0"/>
      <p:bldP spid="18" grpId="0"/>
      <p:bldP spid="19" grpId="0"/>
      <p:bldP spid="20" grpId="0"/>
      <p:bldP spid="21" grpId="0"/>
      <p:bldP spid="22" grpId="0"/>
      <p:bldP spid="23" grpId="0"/>
      <p:bldP spid="24" grpId="0"/>
      <p:bldP spid="25" grpId="0"/>
      <p:bldP spid="26" grpId="0"/>
      <p:bldP spid="27" grpId="0"/>
      <p:bldP spid="28" grpId="0"/>
      <p:bldP spid="29" grpId="0"/>
      <p:bldP spid="30" grpId="0"/>
      <p:bldP spid="31" grpId="0"/>
      <p:bldP spid="33" grpId="0"/>
      <p:bldP spid="34" grpId="0"/>
      <p:bldP spid="35" grpId="0"/>
      <p:bldP spid="3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Computing in groups – exponentiation; square-and-multiply 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4" name="Content Placeholder 13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b="1" dirty="0"/>
                  <a:t>Goal: </a:t>
                </a:r>
                <a:r>
                  <a:rPr lang="en-US" dirty="0"/>
                  <a:t>compute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nb-NO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nb-NO" i="1"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p>
                        <m:r>
                          <a:rPr lang="nb-NO" i="1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  <m:r>
                      <a:rPr lang="nb-NO" i="1">
                        <a:latin typeface="Cambria Math" panose="02040503050406030204" pitchFamily="18" charset="0"/>
                      </a:rPr>
                      <m:t>∈</m:t>
                    </m:r>
                    <m:r>
                      <a:rPr lang="nb-NO" i="1"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endParaRPr lang="en-US" b="1" dirty="0"/>
              </a:p>
              <a:p>
                <a:endParaRPr lang="en-US" dirty="0"/>
              </a:p>
            </p:txBody>
          </p:sp>
        </mc:Choice>
        <mc:Fallback>
          <p:sp>
            <p:nvSpPr>
              <p:cNvPr id="14" name="Content Placeholder 1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547" t="-60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6590AF8-4F64-4D1C-B3C4-F65976908F52}" type="slidenum">
              <a:rPr lang="en-US" smtClean="0"/>
              <a:pPr/>
              <a:t>18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1343025" y="1734805"/>
                <a:ext cx="3333750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nb-NO" sz="2000" b="0" i="1" smtClean="0"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nb-NO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nb-NO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d>
                            <m:dPr>
                              <m:ctrlPr>
                                <a:rPr lang="nb-NO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nb-NO" sz="2000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nb-NO" sz="2000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</m:e>
                                <m:sub>
                                  <m:r>
                                    <a:rPr lang="nb-NO" sz="2000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5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nb-NO" sz="2000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nb-NO" sz="2000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</m:e>
                                <m:sub>
                                  <m:r>
                                    <a:rPr lang="nb-NO" sz="2000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4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nb-NO" sz="2000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nb-NO" sz="2000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</m:e>
                                <m:sub>
                                  <m:r>
                                    <a:rPr lang="nb-NO" sz="2000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nb-NO" sz="2000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nb-NO" sz="2000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</m:e>
                                <m:sub>
                                  <m:r>
                                    <a:rPr lang="nb-NO" sz="2000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nb-NO" sz="2000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nb-NO" sz="2000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</m:e>
                                <m:sub>
                                  <m:r>
                                    <a:rPr lang="nb-NO" sz="2000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nb-NO" sz="2000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nb-NO" sz="2000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</m:e>
                                <m:sub>
                                  <m:r>
                                    <a:rPr lang="nb-NO" sz="2000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</m:e>
                          </m:d>
                        </m:e>
                        <m:sub>
                          <m:r>
                            <a:rPr lang="nb-NO" sz="20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2000" dirty="0" smtClean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43025" y="1734805"/>
                <a:ext cx="3333750" cy="400110"/>
              </a:xfrm>
              <a:prstGeom prst="rect">
                <a:avLst/>
              </a:prstGeom>
              <a:blipFill rotWithShape="0">
                <a:blip r:embed="rId3"/>
                <a:stretch>
                  <a:fillRect b="-46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1562100" y="2134915"/>
                <a:ext cx="5019675" cy="40363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nb-NO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nb-NO" sz="20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nb-NO" sz="20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  <m:sup>
                          <m:r>
                            <a:rPr lang="nb-NO" sz="2000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</m:sup>
                      </m:sSup>
                      <m:sSub>
                        <m:sSubPr>
                          <m:ctrlPr>
                            <a:rPr lang="nb-NO" sz="20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sz="20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nb-NO" sz="20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5</m:t>
                          </m:r>
                        </m:sub>
                      </m:sSub>
                      <m:r>
                        <a:rPr lang="nb-NO" sz="2000" b="0" i="1" smtClean="0"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nb-NO" sz="20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nb-NO" sz="20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  <m:sup>
                          <m:r>
                            <a:rPr lang="nb-NO" sz="20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p>
                      </m:sSup>
                      <m:sSub>
                        <m:sSubPr>
                          <m:ctrlPr>
                            <a:rPr lang="nb-NO" sz="20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sz="20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nb-NO" sz="20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  <m:r>
                        <a:rPr lang="nb-NO" sz="2000" b="0" i="1" smtClean="0"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nb-NO" sz="20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nb-NO" sz="20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  <m:sup>
                          <m:r>
                            <a:rPr lang="nb-NO" sz="20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  <m:sSub>
                        <m:sSubPr>
                          <m:ctrlPr>
                            <a:rPr lang="nb-NO" sz="20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sz="20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nb-NO" sz="20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lang="nb-NO" sz="2000" b="0" i="1" smtClean="0"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nb-NO" sz="20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nb-NO" sz="20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  <m:sup>
                          <m:r>
                            <a:rPr lang="nb-NO" sz="20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sSub>
                        <m:sSubPr>
                          <m:ctrlPr>
                            <a:rPr lang="nb-NO" sz="20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sz="20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nb-NO" sz="20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nb-NO" sz="2000" b="0" i="1" smtClean="0"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nb-NO" sz="20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nb-NO" sz="20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  <m:sup>
                          <m:r>
                            <a:rPr lang="nb-NO" sz="20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p>
                      </m:sSup>
                      <m:sSub>
                        <m:sSubPr>
                          <m:ctrlPr>
                            <a:rPr lang="nb-NO" sz="20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sz="20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nb-NO" sz="20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nb-NO" sz="2000" b="0" i="1" smtClean="0"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nb-NO" sz="20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nb-NO" sz="20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  <m:sup>
                          <m:r>
                            <a:rPr lang="nb-NO" sz="20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p>
                      </m:sSup>
                      <m:sSub>
                        <m:sSubPr>
                          <m:ctrlPr>
                            <a:rPr lang="nb-NO" sz="20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sz="20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nb-NO" sz="20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en-US" sz="2000" dirty="0" smtClean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62100" y="2134915"/>
                <a:ext cx="5019675" cy="403637"/>
              </a:xfrm>
              <a:prstGeom prst="rect">
                <a:avLst/>
              </a:prstGeom>
              <a:blipFill rotWithShape="0">
                <a:blip r:embed="rId4"/>
                <a:stretch>
                  <a:fillRect b="-30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7124700" y="1734805"/>
                <a:ext cx="3333750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nb-NO" sz="2000" b="0" i="1" smtClean="0">
                          <a:latin typeface="Cambria Math" panose="02040503050406030204" pitchFamily="18" charset="0"/>
                        </a:rPr>
                        <m:t>43=</m:t>
                      </m:r>
                      <m:sSub>
                        <m:sSubPr>
                          <m:ctrlPr>
                            <a:rPr lang="nb-NO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sz="2000" b="0" i="1" smtClean="0">
                              <a:latin typeface="Cambria Math" panose="02040503050406030204" pitchFamily="18" charset="0"/>
                            </a:rPr>
                            <m:t>101011</m:t>
                          </m:r>
                        </m:e>
                        <m:sub>
                          <m:r>
                            <a:rPr lang="nb-NO" sz="20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2000" dirty="0" smtClean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24700" y="1734805"/>
                <a:ext cx="3333750" cy="400110"/>
              </a:xfrm>
              <a:prstGeom prst="rect">
                <a:avLst/>
              </a:prstGeom>
              <a:blipFill rotWithShape="0">
                <a:blip r:embed="rId5"/>
                <a:stretch>
                  <a:fillRect b="-46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7472362" y="2134915"/>
                <a:ext cx="3133725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nb-NO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nb-NO" sz="20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nb-NO" sz="20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  <m:sup>
                          <m:r>
                            <a:rPr lang="nb-NO" sz="2000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</m:sup>
                      </m:sSup>
                      <m:r>
                        <a:rPr lang="nb-NO" sz="2000" b="0" i="1" smtClean="0"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nb-NO" sz="20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nb-NO" sz="20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  <m:sup>
                          <m:r>
                            <a:rPr lang="nb-NO" sz="20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  <m:r>
                        <a:rPr lang="nb-NO" sz="2000" b="0" i="1" smtClean="0"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nb-NO" sz="20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nb-NO" sz="20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  <m:sup>
                          <m:r>
                            <a:rPr lang="nb-NO" sz="20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p>
                      </m:sSup>
                      <m:r>
                        <a:rPr lang="nb-NO" sz="2000" b="0" i="1" smtClean="0"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nb-NO" sz="20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nb-NO" sz="20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  <m:sup>
                          <m:r>
                            <a:rPr lang="nb-NO" sz="20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p>
                      </m:sSup>
                    </m:oMath>
                  </m:oMathPara>
                </a14:m>
                <a:endParaRPr lang="en-US" sz="2000" dirty="0" smtClean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72362" y="2134915"/>
                <a:ext cx="3133725" cy="400110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1590675" y="2759596"/>
                <a:ext cx="3333750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nb-NO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sz="20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nb-NO" sz="2000" b="0" i="1" smtClean="0">
                              <a:latin typeface="Cambria Math" panose="02040503050406030204" pitchFamily="18" charset="0"/>
                            </a:rPr>
                            <m:t>6</m:t>
                          </m:r>
                        </m:sub>
                      </m:sSub>
                      <m:r>
                        <a:rPr lang="nb-NO" sz="2000" b="0" i="1" smtClean="0">
                          <a:latin typeface="Cambria Math" panose="02040503050406030204" pitchFamily="18" charset="0"/>
                        </a:rPr>
                        <m:t>←</m:t>
                      </m:r>
                      <m:r>
                        <a:rPr lang="nb-NO" sz="2000" b="0" i="1" smtClean="0">
                          <a:latin typeface="Cambria Math" panose="02040503050406030204" pitchFamily="18" charset="0"/>
                        </a:rPr>
                        <m:t>𝑒</m:t>
                      </m:r>
                    </m:oMath>
                  </m:oMathPara>
                </a14:m>
                <a:endParaRPr lang="en-US" sz="2000" dirty="0" smtClean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90675" y="2759596"/>
                <a:ext cx="3333750" cy="400110"/>
              </a:xfrm>
              <a:prstGeom prst="rect">
                <a:avLst/>
              </a:prstGeom>
              <a:blipFill rotWithShape="0">
                <a:blip r:embed="rId7"/>
                <a:stretch>
                  <a:fillRect b="-1076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1590675" y="3246416"/>
                <a:ext cx="1847850" cy="40774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nb-NO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sz="20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nb-NO" sz="2000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</m:sub>
                      </m:sSub>
                      <m:r>
                        <a:rPr lang="nb-NO" sz="2000" b="0" i="1" smtClean="0">
                          <a:latin typeface="Cambria Math" panose="02040503050406030204" pitchFamily="18" charset="0"/>
                        </a:rPr>
                        <m:t>←</m:t>
                      </m:r>
                      <m:sSubSup>
                        <m:sSubSupPr>
                          <m:ctrlPr>
                            <a:rPr lang="nb-NO" sz="2000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nb-NO" sz="20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nb-NO" sz="2000" b="0" i="1" smtClean="0">
                              <a:latin typeface="Cambria Math" panose="02040503050406030204" pitchFamily="18" charset="0"/>
                            </a:rPr>
                            <m:t>6</m:t>
                          </m:r>
                        </m:sub>
                        <m:sup>
                          <m:r>
                            <a:rPr lang="nb-NO" sz="2000" b="0" i="1" smtClean="0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  <m:r>
                        <a:rPr lang="nb-NO" sz="2000" b="0" i="1" smtClean="0">
                          <a:latin typeface="Cambria Math" panose="02040503050406030204" pitchFamily="18" charset="0"/>
                        </a:rPr>
                        <m:t>∘</m:t>
                      </m:r>
                      <m:sSup>
                        <m:sSupPr>
                          <m:ctrlPr>
                            <a:rPr lang="nb-NO" sz="20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nb-NO" sz="2000" b="0" i="1" smtClean="0"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  <m:sup>
                          <m:sSub>
                            <m:sSubPr>
                              <m:ctrlPr>
                                <a:rPr lang="nb-NO" sz="20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nb-NO" sz="20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  <m:sub>
                              <m:r>
                                <a:rPr lang="nb-NO" sz="20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</m:sub>
                          </m:sSub>
                        </m:sup>
                      </m:sSup>
                    </m:oMath>
                  </m:oMathPara>
                </a14:m>
                <a:endParaRPr lang="en-US" sz="2000" dirty="0" smtClean="0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90675" y="3246416"/>
                <a:ext cx="1847850" cy="407740"/>
              </a:xfrm>
              <a:prstGeom prst="rect">
                <a:avLst/>
              </a:prstGeom>
              <a:blipFill rotWithShape="0">
                <a:blip r:embed="rId8"/>
                <a:stretch>
                  <a:fillRect b="-1060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3333750" y="3254730"/>
                <a:ext cx="1847850" cy="40562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nb-NO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nb-NO" sz="20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nb-NO" sz="2000" b="0" i="1" smtClean="0"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  <m:sup>
                          <m:sSub>
                            <m:sSubPr>
                              <m:ctrlPr>
                                <a:rPr lang="nb-NO" sz="20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nb-NO" sz="20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  <m:sub>
                              <m:r>
                                <a:rPr lang="nb-NO" sz="20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</m:sub>
                          </m:sSub>
                        </m:sup>
                      </m:sSup>
                    </m:oMath>
                  </m:oMathPara>
                </a14:m>
                <a:endParaRPr lang="en-US" sz="2000" dirty="0" smtClean="0"/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33750" y="3254730"/>
                <a:ext cx="1847850" cy="405624"/>
              </a:xfrm>
              <a:prstGeom prst="rect">
                <a:avLst/>
              </a:prstGeom>
              <a:blipFill rotWithShape="0">
                <a:blip r:embed="rId9"/>
                <a:stretch>
                  <a:fillRect b="-90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1590675" y="3755378"/>
                <a:ext cx="1847850" cy="41056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nb-NO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sz="20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nb-NO" sz="20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  <m:r>
                        <a:rPr lang="nb-NO" sz="2000" b="0" i="1" smtClean="0">
                          <a:latin typeface="Cambria Math" panose="02040503050406030204" pitchFamily="18" charset="0"/>
                        </a:rPr>
                        <m:t>←</m:t>
                      </m:r>
                      <m:sSubSup>
                        <m:sSubSupPr>
                          <m:ctrlPr>
                            <a:rPr lang="nb-NO" sz="2000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nb-NO" sz="20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nb-NO" sz="2000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</m:sub>
                        <m:sup>
                          <m:r>
                            <a:rPr lang="nb-NO" sz="2000" b="0" i="1" smtClean="0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  <m:r>
                        <a:rPr lang="nb-NO" sz="2000" b="0" i="1" smtClean="0">
                          <a:latin typeface="Cambria Math" panose="02040503050406030204" pitchFamily="18" charset="0"/>
                        </a:rPr>
                        <m:t>∘</m:t>
                      </m:r>
                      <m:sSup>
                        <m:sSupPr>
                          <m:ctrlPr>
                            <a:rPr lang="nb-NO" sz="20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nb-NO" sz="2000" b="0" i="1" smtClean="0"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  <m:sup>
                          <m:sSub>
                            <m:sSubPr>
                              <m:ctrlPr>
                                <a:rPr lang="nb-NO" sz="20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nb-NO" sz="20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  <m:sub>
                              <m:r>
                                <a:rPr lang="nb-NO" sz="20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sub>
                          </m:sSub>
                        </m:sup>
                      </m:sSup>
                    </m:oMath>
                  </m:oMathPara>
                </a14:m>
                <a:endParaRPr lang="en-US" sz="2000" dirty="0" smtClean="0"/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90675" y="3755378"/>
                <a:ext cx="1847850" cy="410562"/>
              </a:xfrm>
              <a:prstGeom prst="rect">
                <a:avLst/>
              </a:prstGeom>
              <a:blipFill rotWithShape="0">
                <a:blip r:embed="rId10"/>
                <a:stretch>
                  <a:fillRect b="-104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3333750" y="3761576"/>
                <a:ext cx="1847850" cy="40562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nb-NO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nb-NO" sz="20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nb-NO" sz="2000" b="0" i="1" smtClean="0"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  <m:sup>
                          <m:r>
                            <a:rPr lang="nb-NO" sz="20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sSub>
                            <m:sSubPr>
                              <m:ctrlPr>
                                <a:rPr lang="nb-NO" sz="20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nb-NO" sz="20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  <m:sub>
                              <m:r>
                                <a:rPr lang="nb-NO" sz="20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</m:sub>
                          </m:sSub>
                          <m:r>
                            <a:rPr lang="nb-NO" sz="20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nb-NO" sz="20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nb-NO" sz="20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  <m:sub>
                              <m:r>
                                <a:rPr lang="nb-NO" sz="20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sub>
                          </m:sSub>
                        </m:sup>
                      </m:sSup>
                    </m:oMath>
                  </m:oMathPara>
                </a14:m>
                <a:endParaRPr lang="en-US" sz="2000" dirty="0" smtClean="0"/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33750" y="3761576"/>
                <a:ext cx="1847850" cy="405624"/>
              </a:xfrm>
              <a:prstGeom prst="rect">
                <a:avLst/>
              </a:prstGeom>
              <a:blipFill rotWithShape="0">
                <a:blip r:embed="rId11"/>
                <a:stretch>
                  <a:fillRect b="-895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1590675" y="4268422"/>
                <a:ext cx="1847850" cy="40562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nb-NO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sz="20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nb-NO" sz="20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lang="nb-NO" sz="2000" b="0" i="1" smtClean="0">
                          <a:latin typeface="Cambria Math" panose="02040503050406030204" pitchFamily="18" charset="0"/>
                        </a:rPr>
                        <m:t>←</m:t>
                      </m:r>
                      <m:sSubSup>
                        <m:sSubSupPr>
                          <m:ctrlPr>
                            <a:rPr lang="nb-NO" sz="2000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nb-NO" sz="20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nb-NO" sz="20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  <m:sup>
                          <m:r>
                            <a:rPr lang="nb-NO" sz="2000" b="0" i="1" smtClean="0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  <m:r>
                        <a:rPr lang="nb-NO" sz="2000" b="0" i="1" smtClean="0">
                          <a:latin typeface="Cambria Math" panose="02040503050406030204" pitchFamily="18" charset="0"/>
                        </a:rPr>
                        <m:t>∘</m:t>
                      </m:r>
                      <m:sSup>
                        <m:sSupPr>
                          <m:ctrlPr>
                            <a:rPr lang="nb-NO" sz="20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nb-NO" sz="2000" b="0" i="1" smtClean="0"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  <m:sup>
                          <m:sSub>
                            <m:sSubPr>
                              <m:ctrlPr>
                                <a:rPr lang="nb-NO" sz="20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nb-NO" sz="20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  <m:sub>
                              <m:r>
                                <a:rPr lang="nb-NO" sz="20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</m:sup>
                      </m:sSup>
                    </m:oMath>
                  </m:oMathPara>
                </a14:m>
                <a:endParaRPr lang="en-US" sz="2000" dirty="0" smtClean="0"/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90675" y="4268422"/>
                <a:ext cx="1847850" cy="405624"/>
              </a:xfrm>
              <a:prstGeom prst="rect">
                <a:avLst/>
              </a:prstGeom>
              <a:blipFill rotWithShape="0">
                <a:blip r:embed="rId12"/>
                <a:stretch>
                  <a:fillRect b="-895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3333750" y="4268422"/>
                <a:ext cx="1847850" cy="4424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nb-NO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nb-NO" sz="20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nb-NO" sz="2000" b="0" i="1" smtClean="0"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  <m:sup>
                          <m:sSub>
                            <m:sSubPr>
                              <m:ctrlPr>
                                <a:rPr lang="nb-NO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sSup>
                                <m:sSupPr>
                                  <m:ctrlPr>
                                    <a:rPr lang="nb-NO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nb-NO" sz="20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e>
                                <m:sup>
                                  <m:r>
                                    <a:rPr lang="nb-NO" sz="20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nb-NO" sz="20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  <m:sub>
                              <m:r>
                                <a:rPr lang="nb-NO" sz="20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</m:sub>
                          </m:sSub>
                          <m:r>
                            <a:rPr lang="nb-NO" sz="20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nb-NO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nb-NO" sz="20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nb-NO" sz="20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  <m:sub>
                              <m:r>
                                <a:rPr lang="nb-NO" sz="20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sub>
                          </m:sSub>
                          <m:r>
                            <a:rPr lang="nb-NO" sz="20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nb-NO" sz="20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nb-NO" sz="20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  <m:sub>
                              <m:r>
                                <a:rPr lang="nb-NO" sz="20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</m:sup>
                      </m:sSup>
                    </m:oMath>
                  </m:oMathPara>
                </a14:m>
                <a:endParaRPr lang="en-US" sz="2000" dirty="0" smtClean="0"/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33750" y="4268422"/>
                <a:ext cx="1847850" cy="442429"/>
              </a:xfrm>
              <a:prstGeom prst="rect">
                <a:avLst/>
              </a:prstGeom>
              <a:blipFill rotWithShape="0">
                <a:blip r:embed="rId13"/>
                <a:stretch>
                  <a:fillRect b="-821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1590675" y="4775268"/>
                <a:ext cx="1847850" cy="40741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nb-NO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sz="20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nb-NO" sz="20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nb-NO" sz="2000" b="0" i="1" smtClean="0">
                          <a:latin typeface="Cambria Math" panose="02040503050406030204" pitchFamily="18" charset="0"/>
                        </a:rPr>
                        <m:t>←</m:t>
                      </m:r>
                      <m:sSubSup>
                        <m:sSubSupPr>
                          <m:ctrlPr>
                            <a:rPr lang="nb-NO" sz="2000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nb-NO" sz="20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nb-NO" sz="20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  <m:sup>
                          <m:r>
                            <a:rPr lang="nb-NO" sz="2000" b="0" i="1" smtClean="0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  <m:r>
                        <a:rPr lang="nb-NO" sz="2000" b="0" i="1" smtClean="0">
                          <a:latin typeface="Cambria Math" panose="02040503050406030204" pitchFamily="18" charset="0"/>
                        </a:rPr>
                        <m:t>∘</m:t>
                      </m:r>
                      <m:sSup>
                        <m:sSupPr>
                          <m:ctrlPr>
                            <a:rPr lang="nb-NO" sz="20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nb-NO" sz="2000" b="0" i="1" smtClean="0"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  <m:sup>
                          <m:sSub>
                            <m:sSubPr>
                              <m:ctrlPr>
                                <a:rPr lang="nb-NO" sz="20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nb-NO" sz="20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  <m:sub>
                              <m:r>
                                <a:rPr lang="nb-NO" sz="20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sup>
                      </m:sSup>
                    </m:oMath>
                  </m:oMathPara>
                </a14:m>
                <a:endParaRPr lang="en-US" sz="2000" dirty="0" smtClean="0"/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90675" y="4775268"/>
                <a:ext cx="1847850" cy="407419"/>
              </a:xfrm>
              <a:prstGeom prst="rect">
                <a:avLst/>
              </a:prstGeom>
              <a:blipFill rotWithShape="0">
                <a:blip r:embed="rId14"/>
                <a:stretch>
                  <a:fillRect b="-104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3333748" y="4776812"/>
                <a:ext cx="3952875" cy="4424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nb-NO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nb-NO" sz="20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nb-NO" sz="2000" b="0" i="1" smtClean="0"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  <m:sup>
                          <m:sSub>
                            <m:sSubPr>
                              <m:ctrlPr>
                                <a:rPr lang="nb-NO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sSup>
                                <m:sSupPr>
                                  <m:ctrlPr>
                                    <a:rPr lang="nb-NO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nb-NO" sz="20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e>
                                <m:sup>
                                  <m:r>
                                    <a:rPr lang="nb-NO" sz="2000" b="0" i="1" smtClean="0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sup>
                              </m:sSup>
                              <m:r>
                                <a:rPr lang="nb-NO" sz="20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  <m:sub>
                              <m:r>
                                <a:rPr lang="nb-NO" sz="20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</m:sub>
                          </m:sSub>
                          <m:r>
                            <a:rPr lang="nb-NO" sz="20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nb-NO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sSup>
                                <m:sSupPr>
                                  <m:ctrlPr>
                                    <a:rPr lang="nb-NO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nb-NO" sz="20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e>
                                <m:sup>
                                  <m:r>
                                    <a:rPr lang="nb-NO" sz="20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nb-NO" sz="20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  <m:sub>
                              <m:r>
                                <a:rPr lang="nb-NO" sz="20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sub>
                          </m:sSub>
                          <m:r>
                            <a:rPr lang="nb-NO" sz="20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nb-NO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nb-NO" sz="20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nb-NO" sz="20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  <m:sub>
                              <m:r>
                                <a:rPr lang="nb-NO" sz="20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  <m:r>
                            <a:rPr lang="nb-NO" sz="20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nb-NO" sz="20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nb-NO" sz="20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  <m:sub>
                              <m:r>
                                <a:rPr lang="nb-NO" sz="20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sup>
                      </m:sSup>
                    </m:oMath>
                  </m:oMathPara>
                </a14:m>
                <a:endParaRPr lang="en-US" sz="2000" dirty="0" smtClean="0"/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33748" y="4776812"/>
                <a:ext cx="3952875" cy="442429"/>
              </a:xfrm>
              <a:prstGeom prst="rect">
                <a:avLst/>
              </a:prstGeom>
              <a:blipFill rotWithShape="0">
                <a:blip r:embed="rId15"/>
                <a:stretch>
                  <a:fillRect b="-8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1590675" y="5283909"/>
                <a:ext cx="1847850" cy="40581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nb-NO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sz="20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nb-NO" sz="20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nb-NO" sz="2000" b="0" i="1" smtClean="0">
                          <a:latin typeface="Cambria Math" panose="02040503050406030204" pitchFamily="18" charset="0"/>
                        </a:rPr>
                        <m:t>←</m:t>
                      </m:r>
                      <m:sSubSup>
                        <m:sSubSupPr>
                          <m:ctrlPr>
                            <a:rPr lang="nb-NO" sz="2000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nb-NO" sz="20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nb-NO" sz="20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  <m:sup>
                          <m:r>
                            <a:rPr lang="nb-NO" sz="2000" b="0" i="1" smtClean="0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  <m:r>
                        <a:rPr lang="nb-NO" sz="2000" b="0" i="1" smtClean="0">
                          <a:latin typeface="Cambria Math" panose="02040503050406030204" pitchFamily="18" charset="0"/>
                        </a:rPr>
                        <m:t>∘</m:t>
                      </m:r>
                      <m:sSup>
                        <m:sSupPr>
                          <m:ctrlPr>
                            <a:rPr lang="nb-NO" sz="20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nb-NO" sz="2000" b="0" i="1" smtClean="0"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  <m:sup>
                          <m:sSub>
                            <m:sSubPr>
                              <m:ctrlPr>
                                <a:rPr lang="nb-NO" sz="20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nb-NO" sz="20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  <m:sub>
                              <m:r>
                                <a:rPr lang="nb-NO" sz="20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sup>
                      </m:sSup>
                    </m:oMath>
                  </m:oMathPara>
                </a14:m>
                <a:endParaRPr lang="en-US" sz="2000" dirty="0" smtClean="0"/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90675" y="5283909"/>
                <a:ext cx="1847850" cy="405817"/>
              </a:xfrm>
              <a:prstGeom prst="rect">
                <a:avLst/>
              </a:prstGeom>
              <a:blipFill rotWithShape="0">
                <a:blip r:embed="rId16"/>
                <a:stretch>
                  <a:fillRect b="-90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3333748" y="5291307"/>
                <a:ext cx="3952875" cy="4424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nb-NO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nb-NO" sz="20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nb-NO" sz="2000" b="0" i="1" smtClean="0"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  <m:sup>
                          <m:sSub>
                            <m:sSubPr>
                              <m:ctrlPr>
                                <a:rPr lang="nb-NO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sSup>
                                <m:sSupPr>
                                  <m:ctrlPr>
                                    <a:rPr lang="nb-NO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nb-NO" sz="20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e>
                                <m:sup>
                                  <m:r>
                                    <a:rPr lang="nb-NO" sz="2000" b="0" i="1" smtClean="0">
                                      <a:latin typeface="Cambria Math" panose="02040503050406030204" pitchFamily="18" charset="0"/>
                                    </a:rPr>
                                    <m:t>4</m:t>
                                  </m:r>
                                </m:sup>
                              </m:sSup>
                              <m:r>
                                <a:rPr lang="nb-NO" sz="20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  <m:sub>
                              <m:r>
                                <a:rPr lang="nb-NO" sz="20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</m:sub>
                          </m:sSub>
                          <m:r>
                            <a:rPr lang="nb-NO" sz="20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nb-NO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sSup>
                                <m:sSupPr>
                                  <m:ctrlPr>
                                    <a:rPr lang="nb-NO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nb-NO" sz="20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e>
                                <m:sup>
                                  <m:r>
                                    <a:rPr lang="nb-NO" sz="2000" b="0" i="1" smtClean="0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sup>
                              </m:sSup>
                              <m:r>
                                <a:rPr lang="nb-NO" sz="20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  <m:sub>
                              <m:r>
                                <a:rPr lang="nb-NO" sz="20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sub>
                          </m:sSub>
                          <m:r>
                            <a:rPr lang="nb-NO" sz="20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nb-NO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sSup>
                                <m:sSupPr>
                                  <m:ctrlPr>
                                    <a:rPr lang="nb-NO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nb-NO" sz="20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e>
                                <m:sup>
                                  <m:r>
                                    <a:rPr lang="nb-NO" sz="20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nb-NO" sz="20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  <m:sub>
                              <m:r>
                                <a:rPr lang="nb-NO" sz="20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  <m:r>
                            <a:rPr lang="nb-NO" sz="20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nb-NO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nb-NO" sz="20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nb-NO" sz="20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  <m:sub>
                              <m:r>
                                <a:rPr lang="nb-NO" sz="20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nb-NO" sz="20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nb-NO" sz="20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nb-NO" sz="20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  <m:sub>
                              <m:r>
                                <a:rPr lang="nb-NO" sz="20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sup>
                      </m:sSup>
                    </m:oMath>
                  </m:oMathPara>
                </a14:m>
                <a:endParaRPr lang="en-US" sz="2000" dirty="0" smtClean="0"/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33748" y="5291307"/>
                <a:ext cx="3952875" cy="442429"/>
              </a:xfrm>
              <a:prstGeom prst="rect">
                <a:avLst/>
              </a:prstGeom>
              <a:blipFill rotWithShape="0">
                <a:blip r:embed="rId17"/>
                <a:stretch>
                  <a:fillRect b="-684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/>
              <p:cNvSpPr txBox="1"/>
              <p:nvPr/>
            </p:nvSpPr>
            <p:spPr>
              <a:xfrm>
                <a:off x="1590675" y="5754394"/>
                <a:ext cx="1847850" cy="40562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nb-NO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sz="20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nb-NO" sz="20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nb-NO" sz="2000" b="0" i="1" smtClean="0">
                          <a:latin typeface="Cambria Math" panose="02040503050406030204" pitchFamily="18" charset="0"/>
                        </a:rPr>
                        <m:t>←</m:t>
                      </m:r>
                      <m:sSubSup>
                        <m:sSubSupPr>
                          <m:ctrlPr>
                            <a:rPr lang="nb-NO" sz="2000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nb-NO" sz="20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nb-NO" sz="20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nb-NO" sz="2000" b="0" i="1" smtClean="0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  <m:r>
                        <a:rPr lang="nb-NO" sz="2000" b="0" i="1" smtClean="0">
                          <a:latin typeface="Cambria Math" panose="02040503050406030204" pitchFamily="18" charset="0"/>
                        </a:rPr>
                        <m:t>∘</m:t>
                      </m:r>
                      <m:sSup>
                        <m:sSupPr>
                          <m:ctrlPr>
                            <a:rPr lang="nb-NO" sz="20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nb-NO" sz="2000" b="0" i="1" smtClean="0"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  <m:sup>
                          <m:sSub>
                            <m:sSubPr>
                              <m:ctrlPr>
                                <a:rPr lang="nb-NO" sz="20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nb-NO" sz="20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  <m:sub>
                              <m:r>
                                <a:rPr lang="nb-NO" sz="20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sup>
                      </m:sSup>
                    </m:oMath>
                  </m:oMathPara>
                </a14:m>
                <a:endParaRPr lang="en-US" sz="2000" dirty="0" smtClean="0"/>
              </a:p>
            </p:txBody>
          </p:sp>
        </mc:Choice>
        <mc:Fallback xmlns=""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90675" y="5754394"/>
                <a:ext cx="1847850" cy="405624"/>
              </a:xfrm>
              <a:prstGeom prst="rect">
                <a:avLst/>
              </a:prstGeom>
              <a:blipFill rotWithShape="0">
                <a:blip r:embed="rId18"/>
                <a:stretch>
                  <a:fillRect b="-74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/>
              <p:cNvSpPr txBox="1"/>
              <p:nvPr/>
            </p:nvSpPr>
            <p:spPr>
              <a:xfrm>
                <a:off x="3333747" y="5805802"/>
                <a:ext cx="3952875" cy="44582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nb-NO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nb-NO" sz="20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nb-NO" sz="2000" b="0" i="1" smtClean="0"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  <m:sup>
                          <m:sSub>
                            <m:sSubPr>
                              <m:ctrlPr>
                                <a:rPr lang="nb-NO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sSup>
                                <m:sSupPr>
                                  <m:ctrlPr>
                                    <a:rPr lang="nb-NO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nb-NO" sz="20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e>
                                <m:sup>
                                  <m:r>
                                    <a:rPr lang="nb-NO" sz="2000" b="0" i="1" smtClean="0">
                                      <a:latin typeface="Cambria Math" panose="02040503050406030204" pitchFamily="18" charset="0"/>
                                    </a:rPr>
                                    <m:t>5</m:t>
                                  </m:r>
                                </m:sup>
                              </m:sSup>
                              <m:r>
                                <a:rPr lang="nb-NO" sz="20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  <m:sub>
                              <m:r>
                                <a:rPr lang="nb-NO" sz="20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</m:sub>
                          </m:sSub>
                          <m:r>
                            <a:rPr lang="nb-NO" sz="20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nb-NO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sSup>
                                <m:sSupPr>
                                  <m:ctrlPr>
                                    <a:rPr lang="nb-NO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nb-NO" sz="20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e>
                                <m:sup>
                                  <m:r>
                                    <a:rPr lang="nb-NO" sz="2000" b="0" i="1" smtClean="0">
                                      <a:latin typeface="Cambria Math" panose="02040503050406030204" pitchFamily="18" charset="0"/>
                                    </a:rPr>
                                    <m:t>4</m:t>
                                  </m:r>
                                </m:sup>
                              </m:sSup>
                              <m:r>
                                <a:rPr lang="nb-NO" sz="20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  <m:sub>
                              <m:r>
                                <a:rPr lang="nb-NO" sz="20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sub>
                          </m:sSub>
                          <m:r>
                            <a:rPr lang="nb-NO" sz="20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nb-NO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sSup>
                                <m:sSupPr>
                                  <m:ctrlPr>
                                    <a:rPr lang="nb-NO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nb-NO" sz="20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e>
                                <m:sup>
                                  <m:r>
                                    <a:rPr lang="nb-NO" sz="2000" b="0" i="1" smtClean="0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sup>
                              </m:sSup>
                              <m:r>
                                <a:rPr lang="nb-NO" sz="20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  <m:sub>
                              <m:r>
                                <a:rPr lang="nb-NO" sz="20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  <m:r>
                            <a:rPr lang="nb-NO" sz="20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nb-NO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sSup>
                                <m:sSupPr>
                                  <m:ctrlPr>
                                    <a:rPr lang="nb-NO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nb-NO" sz="20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e>
                                <m:sup>
                                  <m:r>
                                    <a:rPr lang="nb-NO" sz="20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nb-NO" sz="20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  <m:sub>
                              <m:r>
                                <a:rPr lang="nb-NO" sz="20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nb-NO" sz="20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nb-NO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nb-NO" sz="20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nb-NO" sz="20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  <m:sub>
                              <m:r>
                                <a:rPr lang="nb-NO" sz="20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nb-NO" sz="20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nb-NO" sz="20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nb-NO" sz="20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  <m:sub>
                              <m:r>
                                <a:rPr lang="nb-NO" sz="20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sup>
                      </m:sSup>
                    </m:oMath>
                  </m:oMathPara>
                </a14:m>
                <a:endParaRPr lang="en-US" sz="2000" dirty="0" smtClean="0"/>
              </a:p>
            </p:txBody>
          </p:sp>
        </mc:Choice>
        <mc:Fallback xmlns=""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33747" y="5805802"/>
                <a:ext cx="3952875" cy="445828"/>
              </a:xfrm>
              <a:prstGeom prst="rect">
                <a:avLst/>
              </a:prstGeom>
              <a:blipFill rotWithShape="0">
                <a:blip r:embed="rId19"/>
                <a:stretch>
                  <a:fillRect b="-81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38" name="Table 37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62353017"/>
                  </p:ext>
                </p:extLst>
              </p:nvPr>
            </p:nvGraphicFramePr>
            <p:xfrm>
              <a:off x="7472362" y="3079864"/>
              <a:ext cx="3545150" cy="2471543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3545150">
                      <a:extLst>
                        <a:ext uri="{9D8B030D-6E8A-4147-A177-3AD203B41FA5}">
                          <a16:colId xmlns="" xmlns:a16="http://schemas.microsoft.com/office/drawing/2014/main" val="20000"/>
                        </a:ext>
                      </a:extLst>
                    </a:gridCol>
                  </a:tblGrid>
                  <a:tr h="396389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r>
                                  <m:rPr>
                                    <m:nor/>
                                  </m:rPr>
                                  <a:rPr lang="en-US" sz="1400" dirty="0" smtClean="0">
                                    <a:solidFill>
                                      <a:schemeClr val="tx1"/>
                                    </a:solidFill>
                                    <a:latin typeface="Cambria" panose="02040503050406030204" pitchFamily="18" charset="0"/>
                                    <a:ea typeface="Cambria" panose="02040503050406030204" pitchFamily="18" charset="0"/>
                                  </a:rPr>
                                  <m:t>Square</m:t>
                                </m:r>
                                <m:r>
                                  <m:rPr>
                                    <m:nor/>
                                  </m:rPr>
                                  <a:rPr lang="nb-NO" sz="1400" b="1" i="0" dirty="0" smtClean="0">
                                    <a:solidFill>
                                      <a:schemeClr val="tx1"/>
                                    </a:solidFill>
                                    <a:latin typeface="Cambria" panose="02040503050406030204" pitchFamily="18" charset="0"/>
                                    <a:ea typeface="Cambria" panose="02040503050406030204" pitchFamily="18" charset="0"/>
                                  </a:rPr>
                                  <m:t>−</m:t>
                                </m:r>
                                <m:r>
                                  <m:rPr>
                                    <m:nor/>
                                  </m:rPr>
                                  <a:rPr lang="nb-NO" sz="1400" b="1" i="0" dirty="0" smtClean="0">
                                    <a:solidFill>
                                      <a:schemeClr val="tx1"/>
                                    </a:solidFill>
                                    <a:latin typeface="Cambria" panose="02040503050406030204" pitchFamily="18" charset="0"/>
                                    <a:ea typeface="Cambria" panose="02040503050406030204" pitchFamily="18" charset="0"/>
                                  </a:rPr>
                                  <m:t>and</m:t>
                                </m:r>
                                <m:r>
                                  <m:rPr>
                                    <m:nor/>
                                  </m:rPr>
                                  <a:rPr lang="nb-NO" sz="1400" b="1" i="0" dirty="0" smtClean="0">
                                    <a:solidFill>
                                      <a:schemeClr val="tx1"/>
                                    </a:solidFill>
                                    <a:latin typeface="Cambria" panose="02040503050406030204" pitchFamily="18" charset="0"/>
                                    <a:ea typeface="Cambria" panose="02040503050406030204" pitchFamily="18" charset="0"/>
                                  </a:rPr>
                                  <m:t>−</m:t>
                                </m:r>
                                <m:r>
                                  <m:rPr>
                                    <m:nor/>
                                  </m:rPr>
                                  <a:rPr lang="en-US" sz="1400" dirty="0" smtClean="0">
                                    <a:solidFill>
                                      <a:schemeClr val="tx1"/>
                                    </a:solidFill>
                                    <a:latin typeface="Cambria" panose="02040503050406030204" pitchFamily="18" charset="0"/>
                                    <a:ea typeface="Cambria" panose="02040503050406030204" pitchFamily="18" charset="0"/>
                                  </a:rPr>
                                  <m:t>Multiply</m:t>
                                </m:r>
                                <m:d>
                                  <m:dPr>
                                    <m:ctrlPr>
                                      <a:rPr lang="nb-NO" sz="1400" b="1" i="1" dirty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mbria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nb-NO" sz="1400" b="0" i="1" dirty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mbria" panose="02040503050406030204" pitchFamily="18" charset="0"/>
                                      </a:rPr>
                                      <m:t>𝑔</m:t>
                                    </m:r>
                                    <m:r>
                                      <a:rPr lang="nb-NO" sz="1400" b="0" i="1" dirty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mbria" panose="02040503050406030204" pitchFamily="18" charset="0"/>
                                      </a:rPr>
                                      <m:t>∈</m:t>
                                    </m:r>
                                    <m:r>
                                      <a:rPr lang="nb-NO" sz="1400" b="0" i="1" dirty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mbria" panose="02040503050406030204" pitchFamily="18" charset="0"/>
                                      </a:rPr>
                                      <m:t>𝐺</m:t>
                                    </m:r>
                                    <m:r>
                                      <a:rPr lang="nb-NO" sz="1400" b="0" i="1" dirty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mbria" panose="02040503050406030204" pitchFamily="18" charset="0"/>
                                      </a:rPr>
                                      <m:t> , </m:t>
                                    </m:r>
                                    <m:r>
                                      <a:rPr lang="nb-NO" sz="1400" b="0" i="1" dirty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mbria" panose="02040503050406030204" pitchFamily="18" charset="0"/>
                                      </a:rPr>
                                      <m:t>𝑛</m:t>
                                    </m:r>
                                    <m:r>
                                      <a:rPr lang="nb-NO" sz="1400" b="0" i="1" dirty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mbria" panose="02040503050406030204" pitchFamily="18" charset="0"/>
                                      </a:rPr>
                                      <m:t>∈</m:t>
                                    </m:r>
                                    <m:r>
                                      <a:rPr lang="nb-NO" sz="1400" b="1" i="1" dirty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mbria" panose="02040503050406030204" pitchFamily="18" charset="0"/>
                                      </a:rPr>
                                      <m:t>𝒁</m:t>
                                    </m:r>
                                  </m:e>
                                </m:d>
                              </m:oMath>
                            </m:oMathPara>
                          </a14:m>
                          <a:endParaRPr lang="en-US" sz="1400" dirty="0" smtClean="0">
                            <a:solidFill>
                              <a:schemeClr val="tx1"/>
                            </a:solidFill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="" xmlns:a16="http://schemas.microsoft.com/office/drawing/2014/main" val="10000"/>
                      </a:ext>
                    </a:extLst>
                  </a:tr>
                  <a:tr h="2075154">
                    <a:tc>
                      <a:txBody>
                        <a:bodyPr/>
                        <a:lstStyle/>
                        <a:p>
                          <a:pPr marL="457200" marR="0" indent="-457200" defTabSz="914400" rtl="0" eaLnBrk="1" fontAlgn="base" latinLnBrk="0" hangingPunct="1">
                            <a:lnSpc>
                              <a:spcPct val="15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AutoNum type="arabicPeriod"/>
                            <a:tabLst/>
                          </a:pPr>
                          <a:r>
                            <a:rPr lang="nb-NO" sz="1400" b="0" i="0" baseline="0" dirty="0" smtClean="0">
                              <a:solidFill>
                                <a:schemeClr val="tx1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 </a:t>
                          </a:r>
                          <a:r>
                            <a:rPr lang="nb-NO" sz="1400" b="1" i="0" baseline="0" dirty="0" smtClean="0">
                              <a:solidFill>
                                <a:schemeClr val="tx1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if</a:t>
                          </a:r>
                          <a:r>
                            <a:rPr lang="nb-NO" sz="1400" b="0" i="0" baseline="0" dirty="0" smtClean="0">
                              <a:solidFill>
                                <a:schemeClr val="tx1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nb-NO" sz="1400" b="0" i="1" baseline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</a:rPr>
                                <m:t>𝑛</m:t>
                              </m:r>
                              <m:r>
                                <a:rPr lang="nb-NO" sz="1400" b="0" i="1" baseline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</a:rPr>
                                <m:t>&lt;0</m:t>
                              </m:r>
                            </m:oMath>
                          </a14:m>
                          <a:r>
                            <a:rPr lang="nb-NO" sz="1400" b="0" i="0" dirty="0" smtClean="0">
                              <a:solidFill>
                                <a:schemeClr val="tx1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 </a:t>
                          </a:r>
                          <a:r>
                            <a:rPr lang="nb-NO" sz="1400" b="1" i="0" dirty="0" smtClean="0">
                              <a:solidFill>
                                <a:schemeClr val="tx1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then</a:t>
                          </a:r>
                          <a:r>
                            <a:rPr lang="nb-NO" sz="1400" b="0" i="0" dirty="0" smtClean="0">
                              <a:solidFill>
                                <a:schemeClr val="tx1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nb-NO" sz="1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</a:rPr>
                                <m:t>𝑔</m:t>
                              </m:r>
                              <m:r>
                                <a:rPr lang="nb-NO" sz="1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</a:rPr>
                                <m:t>←</m:t>
                              </m:r>
                              <m:sSup>
                                <m:sSupPr>
                                  <m:ctrlPr>
                                    <a:rPr lang="nb-NO" sz="1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nb-NO" sz="1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" panose="02040503050406030204" pitchFamily="18" charset="0"/>
                                    </a:rPr>
                                    <m:t>𝑔</m:t>
                                  </m:r>
                                </m:e>
                                <m:sup>
                                  <m:r>
                                    <a:rPr lang="nb-NO" sz="1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" panose="02040503050406030204" pitchFamily="18" charset="0"/>
                                    </a:rPr>
                                    <m:t>−1</m:t>
                                  </m:r>
                                </m:sup>
                              </m:sSup>
                            </m:oMath>
                          </a14:m>
                          <a:r>
                            <a:rPr lang="nb-NO" sz="1400" b="0" i="0" dirty="0" smtClean="0">
                              <a:solidFill>
                                <a:schemeClr val="tx1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 and </a:t>
                          </a:r>
                          <a14:m>
                            <m:oMath xmlns:m="http://schemas.openxmlformats.org/officeDocument/2006/math">
                              <m:r>
                                <a:rPr lang="nb-NO" sz="1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</a:rPr>
                                <m:t>𝑛</m:t>
                              </m:r>
                              <m:r>
                                <a:rPr lang="nb-NO" sz="1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</a:rPr>
                                <m:t>←</m:t>
                              </m:r>
                              <m:d>
                                <m:dPr>
                                  <m:begChr m:val="|"/>
                                  <m:endChr m:val="|"/>
                                  <m:ctrlPr>
                                    <a:rPr lang="nb-NO" sz="1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nb-NO" sz="1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" panose="02040503050406030204" pitchFamily="18" charset="0"/>
                                    </a:rPr>
                                    <m:t>𝑛</m:t>
                                  </m:r>
                                </m:e>
                              </m:d>
                            </m:oMath>
                          </a14:m>
                          <a:endParaRPr lang="nb-NO" sz="1400" b="0" i="0" dirty="0" smtClean="0">
                            <a:solidFill>
                              <a:schemeClr val="tx1"/>
                            </a:solidFill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  <a:p>
                          <a:pPr marL="457200" marR="0" indent="-457200" defTabSz="914400" rtl="0" eaLnBrk="1" fontAlgn="base" latinLnBrk="0" hangingPunct="1">
                            <a:lnSpc>
                              <a:spcPct val="15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AutoNum type="arabicPeriod"/>
                            <a:tabLst/>
                          </a:pPr>
                          <a:r>
                            <a:rPr lang="nb-NO" sz="1400" b="0" i="0" dirty="0" smtClean="0">
                              <a:solidFill>
                                <a:schemeClr val="tx1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nb-NO" sz="1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</a:rPr>
                                <m:t>𝑛</m:t>
                              </m:r>
                              <m:r>
                                <a:rPr lang="nb-NO" sz="1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</a:rPr>
                                <m:t>=</m:t>
                              </m:r>
                              <m:sSub>
                                <m:sSubPr>
                                  <m:ctrlPr>
                                    <a:rPr lang="nb-NO" sz="1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" panose="02040503050406030204" pitchFamily="18" charset="0"/>
                                    </a:rPr>
                                  </m:ctrlPr>
                                </m:sSubPr>
                                <m:e>
                                  <m:d>
                                    <m:dPr>
                                      <m:ctrlPr>
                                        <a:rPr lang="nb-NO" sz="14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ea typeface="Cambria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nb-NO" sz="1400" b="0" i="1" smtClean="0">
                                              <a:solidFill>
                                                <a:srgbClr val="C00000"/>
                                              </a:solidFill>
                                              <a:latin typeface="Cambria Math" panose="02040503050406030204" pitchFamily="18" charset="0"/>
                                              <a:ea typeface="Cambria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nb-NO" sz="1400" b="0" i="1" smtClean="0">
                                              <a:solidFill>
                                                <a:srgbClr val="C00000"/>
                                              </a:solidFill>
                                              <a:latin typeface="Cambria Math" panose="02040503050406030204" pitchFamily="18" charset="0"/>
                                              <a:ea typeface="Cambria" panose="02040503050406030204" pitchFamily="18" charset="0"/>
                                            </a:rPr>
                                            <m:t>𝑏</m:t>
                                          </m:r>
                                        </m:e>
                                        <m:sub>
                                          <m:r>
                                            <a:rPr lang="nb-NO" sz="1400" b="0" i="1" smtClean="0">
                                              <a:solidFill>
                                                <a:srgbClr val="C00000"/>
                                              </a:solidFill>
                                              <a:latin typeface="Cambria Math" panose="02040503050406030204" pitchFamily="18" charset="0"/>
                                              <a:ea typeface="Cambria" panose="02040503050406030204" pitchFamily="18" charset="0"/>
                                            </a:rPr>
                                            <m:t>𝑡</m:t>
                                          </m:r>
                                          <m:r>
                                            <a:rPr lang="nb-NO" sz="1400" b="0" i="1" smtClean="0">
                                              <a:solidFill>
                                                <a:srgbClr val="C00000"/>
                                              </a:solidFill>
                                              <a:latin typeface="Cambria Math" panose="02040503050406030204" pitchFamily="18" charset="0"/>
                                              <a:ea typeface="Cambria" panose="02040503050406030204" pitchFamily="18" charset="0"/>
                                            </a:rPr>
                                            <m:t>−1</m:t>
                                          </m:r>
                                        </m:sub>
                                      </m:sSub>
                                      <m:r>
                                        <a:rPr lang="nb-NO" sz="1400" b="0" i="1" smtClean="0">
                                          <a:solidFill>
                                            <a:srgbClr val="C00000"/>
                                          </a:solidFill>
                                          <a:latin typeface="Cambria Math" panose="02040503050406030204" pitchFamily="18" charset="0"/>
                                          <a:ea typeface="Cambria" panose="02040503050406030204" pitchFamily="18" charset="0"/>
                                        </a:rPr>
                                        <m:t>…</m:t>
                                      </m:r>
                                      <m:sSub>
                                        <m:sSubPr>
                                          <m:ctrlPr>
                                            <a:rPr lang="nb-NO" sz="1400" b="0" i="1" smtClean="0">
                                              <a:solidFill>
                                                <a:srgbClr val="C00000"/>
                                              </a:solidFill>
                                              <a:latin typeface="Cambria Math" panose="02040503050406030204" pitchFamily="18" charset="0"/>
                                              <a:ea typeface="Cambria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nb-NO" sz="1400" b="0" i="1" smtClean="0">
                                              <a:solidFill>
                                                <a:srgbClr val="C00000"/>
                                              </a:solidFill>
                                              <a:latin typeface="Cambria Math" panose="02040503050406030204" pitchFamily="18" charset="0"/>
                                              <a:ea typeface="Cambria" panose="02040503050406030204" pitchFamily="18" charset="0"/>
                                            </a:rPr>
                                            <m:t>𝑏</m:t>
                                          </m:r>
                                        </m:e>
                                        <m:sub>
                                          <m:r>
                                            <a:rPr lang="nb-NO" sz="1400" b="0" i="1" smtClean="0">
                                              <a:solidFill>
                                                <a:srgbClr val="C00000"/>
                                              </a:solidFill>
                                              <a:latin typeface="Cambria Math" panose="02040503050406030204" pitchFamily="18" charset="0"/>
                                              <a:ea typeface="Cambria" panose="02040503050406030204" pitchFamily="18" charset="0"/>
                                            </a:rPr>
                                            <m:t>1</m:t>
                                          </m:r>
                                        </m:sub>
                                      </m:sSub>
                                      <m:sSub>
                                        <m:sSubPr>
                                          <m:ctrlPr>
                                            <a:rPr lang="nb-NO" sz="1400" b="0" i="1" smtClean="0">
                                              <a:solidFill>
                                                <a:srgbClr val="C00000"/>
                                              </a:solidFill>
                                              <a:latin typeface="Cambria Math" panose="02040503050406030204" pitchFamily="18" charset="0"/>
                                              <a:ea typeface="Cambria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nb-NO" sz="1400" b="0" i="1" smtClean="0">
                                              <a:solidFill>
                                                <a:srgbClr val="C00000"/>
                                              </a:solidFill>
                                              <a:latin typeface="Cambria Math" panose="02040503050406030204" pitchFamily="18" charset="0"/>
                                              <a:ea typeface="Cambria" panose="02040503050406030204" pitchFamily="18" charset="0"/>
                                            </a:rPr>
                                            <m:t>𝑏</m:t>
                                          </m:r>
                                        </m:e>
                                        <m:sub>
                                          <m:r>
                                            <a:rPr lang="nb-NO" sz="1400" b="0" i="1" smtClean="0">
                                              <a:solidFill>
                                                <a:srgbClr val="C00000"/>
                                              </a:solidFill>
                                              <a:latin typeface="Cambria Math" panose="02040503050406030204" pitchFamily="18" charset="0"/>
                                              <a:ea typeface="Cambria" panose="02040503050406030204" pitchFamily="18" charset="0"/>
                                            </a:rPr>
                                            <m:t>0</m:t>
                                          </m:r>
                                        </m:sub>
                                      </m:sSub>
                                    </m:e>
                                  </m:d>
                                </m:e>
                                <m:sub>
                                  <m:r>
                                    <a:rPr lang="nb-NO" sz="1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oMath>
                          </a14:m>
                          <a:endParaRPr lang="nb-NO" sz="1400" b="0" i="1" dirty="0" smtClean="0">
                            <a:solidFill>
                              <a:schemeClr val="tx1"/>
                            </a:solidFill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  <a:p>
                          <a:pPr marL="457200" marR="0" indent="-457200" defTabSz="914400" rtl="0" eaLnBrk="1" fontAlgn="base" latinLnBrk="0" hangingPunct="1">
                            <a:lnSpc>
                              <a:spcPct val="15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AutoNum type="arabicPeriod"/>
                            <a:tabLst/>
                          </a:pPr>
                          <a:r>
                            <a:rPr lang="nb-NO" sz="1400" b="0" i="0" dirty="0" smtClean="0">
                              <a:solidFill>
                                <a:schemeClr val="tx1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nb-NO" sz="1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</a:rPr>
                                <m:t>𝑦</m:t>
                              </m:r>
                              <m:r>
                                <a:rPr lang="nb-NO" sz="1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</a:rPr>
                                <m:t>←</m:t>
                              </m:r>
                              <m:r>
                                <a:rPr lang="nb-NO" sz="1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</a:rPr>
                                <m:t>𝑒</m:t>
                              </m:r>
                            </m:oMath>
                          </a14:m>
                          <a:endParaRPr lang="nb-NO" sz="1400" b="0" i="0" dirty="0" smtClean="0">
                            <a:solidFill>
                              <a:schemeClr val="tx1"/>
                            </a:solidFill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  <a:p>
                          <a:pPr marL="457200" marR="0" indent="-457200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AutoNum type="arabicPeriod"/>
                            <a:tabLst/>
                          </a:pPr>
                          <a:r>
                            <a:rPr lang="nb-NO" sz="1400" b="0" i="0" dirty="0" smtClean="0">
                              <a:solidFill>
                                <a:schemeClr val="tx1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 </a:t>
                          </a:r>
                          <a:r>
                            <a:rPr lang="nb-NO" sz="1400" b="1" i="0" dirty="0" smtClean="0">
                              <a:solidFill>
                                <a:schemeClr val="tx1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for</a:t>
                          </a:r>
                          <a:r>
                            <a:rPr lang="nb-NO" sz="1400" b="0" i="0" baseline="0" dirty="0" smtClean="0">
                              <a:solidFill>
                                <a:schemeClr val="tx1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nb-NO" sz="1400" b="0" i="1" baseline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</a:rPr>
                                <m:t>𝑖</m:t>
                              </m:r>
                              <m:r>
                                <a:rPr lang="nb-NO" sz="1400" b="0" i="1" baseline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</a:rPr>
                                <m:t>=</m:t>
                              </m:r>
                              <m:r>
                                <a:rPr lang="nb-NO" sz="1400" b="0" i="1" baseline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</a:rPr>
                                <m:t>𝑡</m:t>
                              </m:r>
                              <m:r>
                                <a:rPr lang="nb-NO" sz="1400" b="0" i="1" baseline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</a:rPr>
                                <m:t>−1 </m:t>
                              </m:r>
                            </m:oMath>
                          </a14:m>
                          <a:r>
                            <a:rPr lang="nb-NO" sz="1400" b="1" i="0" dirty="0" smtClean="0">
                              <a:solidFill>
                                <a:schemeClr val="tx1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downto</a:t>
                          </a:r>
                          <a:r>
                            <a:rPr lang="nb-NO" sz="1400" b="0" i="0" dirty="0" smtClean="0">
                              <a:solidFill>
                                <a:schemeClr val="tx1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nb-NO" sz="1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</a:rPr>
                                <m:t>0</m:t>
                              </m:r>
                            </m:oMath>
                          </a14:m>
                          <a:r>
                            <a:rPr lang="nb-NO" sz="1400" b="0" i="0" dirty="0" smtClean="0">
                              <a:solidFill>
                                <a:schemeClr val="tx1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 </a:t>
                          </a:r>
                          <a:r>
                            <a:rPr lang="nb-NO" sz="1400" b="1" i="0" dirty="0" smtClean="0">
                              <a:solidFill>
                                <a:schemeClr val="tx1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do</a:t>
                          </a:r>
                        </a:p>
                        <a:p>
                          <a:pPr marL="457200" marR="0" indent="-457200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AutoNum type="arabicPeriod"/>
                            <a:tabLst/>
                          </a:pPr>
                          <a:r>
                            <a:rPr lang="nb-NO" sz="1400" b="0" i="0" dirty="0" smtClean="0">
                              <a:solidFill>
                                <a:schemeClr val="tx1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        </a:t>
                          </a:r>
                          <a14:m>
                            <m:oMath xmlns:m="http://schemas.openxmlformats.org/officeDocument/2006/math">
                              <m:r>
                                <a:rPr lang="nb-NO" sz="1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</a:rPr>
                                <m:t>𝑦</m:t>
                              </m:r>
                              <m:r>
                                <a:rPr lang="nb-NO" sz="1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</a:rPr>
                                <m:t>←</m:t>
                              </m:r>
                              <m:sSup>
                                <m:sSupPr>
                                  <m:ctrlPr>
                                    <a:rPr lang="nb-NO" sz="1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nb-NO" sz="1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" panose="02040503050406030204" pitchFamily="18" charset="0"/>
                                    </a:rPr>
                                    <m:t>𝑦</m:t>
                                  </m:r>
                                </m:e>
                                <m:sup>
                                  <m:r>
                                    <a:rPr lang="nb-NO" sz="1400" b="0" i="1" smtClean="0">
                                      <a:solidFill>
                                        <a:schemeClr val="accent6"/>
                                      </a:solidFill>
                                      <a:latin typeface="Cambria Math" panose="02040503050406030204" pitchFamily="18" charset="0"/>
                                      <a:ea typeface="Cambria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nb-NO" sz="1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</a:rPr>
                                <m:t>∘</m:t>
                              </m:r>
                              <m:sSup>
                                <m:sSupPr>
                                  <m:ctrlPr>
                                    <a:rPr lang="nb-NO" sz="1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nb-NO" sz="1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" panose="02040503050406030204" pitchFamily="18" charset="0"/>
                                    </a:rPr>
                                    <m:t>𝑔</m:t>
                                  </m:r>
                                </m:e>
                                <m:sup>
                                  <m:sSub>
                                    <m:sSubPr>
                                      <m:ctrlPr>
                                        <a:rPr lang="nb-NO" sz="1400" b="0" i="1" smtClean="0">
                                          <a:solidFill>
                                            <a:srgbClr val="C00000"/>
                                          </a:solidFill>
                                          <a:latin typeface="Cambria Math" panose="02040503050406030204" pitchFamily="18" charset="0"/>
                                          <a:ea typeface="Cambria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nb-NO" sz="1400" b="0" i="1" smtClean="0">
                                          <a:solidFill>
                                            <a:srgbClr val="C00000"/>
                                          </a:solidFill>
                                          <a:latin typeface="Cambria Math" panose="02040503050406030204" pitchFamily="18" charset="0"/>
                                          <a:ea typeface="Cambria" panose="02040503050406030204" pitchFamily="18" charset="0"/>
                                        </a:rPr>
                                        <m:t>𝑏</m:t>
                                      </m:r>
                                    </m:e>
                                    <m:sub>
                                      <m:r>
                                        <a:rPr lang="nb-NO" sz="1400" b="0" i="1" smtClean="0">
                                          <a:solidFill>
                                            <a:srgbClr val="C00000"/>
                                          </a:solidFill>
                                          <a:latin typeface="Cambria Math" panose="02040503050406030204" pitchFamily="18" charset="0"/>
                                          <a:ea typeface="Cambria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</m:sup>
                              </m:sSup>
                            </m:oMath>
                          </a14:m>
                          <a:endParaRPr lang="nb-NO" sz="1400" b="0" i="0" dirty="0" smtClean="0">
                            <a:solidFill>
                              <a:schemeClr val="tx1"/>
                            </a:solidFill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  <a:p>
                          <a:pPr marL="457200" marR="0" indent="-457200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AutoNum type="arabicPeriod"/>
                            <a:tabLst/>
                          </a:pPr>
                          <a:r>
                            <a:rPr lang="nb-NO" sz="1400" b="0" i="0" dirty="0" smtClean="0">
                              <a:solidFill>
                                <a:schemeClr val="tx1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 </a:t>
                          </a:r>
                        </a:p>
                        <a:p>
                          <a:pPr marL="457200" marR="0" indent="-457200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AutoNum type="arabicPeriod"/>
                            <a:tabLst/>
                          </a:pPr>
                          <a:r>
                            <a:rPr lang="nb-NO" sz="1400" b="0" i="0" dirty="0" smtClean="0">
                              <a:solidFill>
                                <a:schemeClr val="tx1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 </a:t>
                          </a:r>
                          <a:r>
                            <a:rPr lang="nb-NO" sz="1400" b="1" i="0" dirty="0" smtClean="0">
                              <a:solidFill>
                                <a:schemeClr val="tx1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return</a:t>
                          </a:r>
                          <a:r>
                            <a:rPr lang="nb-NO" sz="1400" b="1" i="0" baseline="0" dirty="0" smtClean="0">
                              <a:solidFill>
                                <a:schemeClr val="tx1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nb-NO" sz="1400" b="0" i="1" baseline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</a:rPr>
                                <m:t>𝑦</m:t>
                              </m:r>
                            </m:oMath>
                          </a14:m>
                          <a:endParaRPr lang="nb-NO" sz="1400" b="0" i="0" dirty="0" smtClean="0">
                            <a:solidFill>
                              <a:schemeClr val="tx1"/>
                            </a:solidFill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="" xmlns:a16="http://schemas.microsoft.com/office/drawing/2014/main" val="10001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38" name="Table 37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62353017"/>
                  </p:ext>
                </p:extLst>
              </p:nvPr>
            </p:nvGraphicFramePr>
            <p:xfrm>
              <a:off x="7472362" y="3079864"/>
              <a:ext cx="3545150" cy="2471543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3545150">
                      <a:extLst>
                        <a:ext uri="{9D8B030D-6E8A-4147-A177-3AD203B41FA5}">
                          <a16:colId xmlns="" xmlns:a16="http://schemas.microsoft.com/office/drawing/2014/main" xmlns:a14="http://schemas.microsoft.com/office/drawing/2010/main" val="20000"/>
                        </a:ext>
                      </a:extLst>
                    </a:gridCol>
                  </a:tblGrid>
                  <a:tr h="396389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20"/>
                          <a:stretch>
                            <a:fillRect l="-172" t="-1538" r="-343" b="-527692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="" xmlns:a16="http://schemas.microsoft.com/office/drawing/2014/main" xmlns:a14="http://schemas.microsoft.com/office/drawing/2010/main" val="10000"/>
                      </a:ext>
                    </a:extLst>
                  </a:tr>
                  <a:tr h="2075154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20"/>
                          <a:stretch>
                            <a:fillRect l="-172" t="-19355" r="-343" b="-58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="" xmlns:a16="http://schemas.microsoft.com/office/drawing/2014/main" xmlns:a14="http://schemas.microsoft.com/office/drawing/2010/main" val="10001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1667050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Square-and-multiply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3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d>
                      <m:dPr>
                        <m:ctrlPr>
                          <a:rPr lang="nb-NO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Sup>
                          <m:sSubSupPr>
                            <m:ctrlPr>
                              <a:rPr lang="nb-NO" b="1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nb-NO" b="1" i="1">
                                <a:latin typeface="Cambria Math" panose="02040503050406030204" pitchFamily="18" charset="0"/>
                              </a:rPr>
                              <m:t>𝒁</m:t>
                            </m:r>
                          </m:e>
                          <m:sub>
                            <m:r>
                              <a:rPr lang="nb-NO" i="1">
                                <a:latin typeface="Cambria Math" panose="02040503050406030204" pitchFamily="18" charset="0"/>
                              </a:rPr>
                              <m:t>𝑝</m:t>
                            </m:r>
                          </m:sub>
                          <m:sup>
                            <m:r>
                              <a:rPr lang="nb-NO" b="1" i="1">
                                <a:latin typeface="Cambria Math" panose="02040503050406030204" pitchFamily="18" charset="0"/>
                              </a:rPr>
                              <m:t>∗</m:t>
                            </m:r>
                          </m:sup>
                        </m:sSubSup>
                        <m:r>
                          <a:rPr lang="nb-NO" b="1" i="1">
                            <a:latin typeface="Cambria Math" panose="02040503050406030204" pitchFamily="18" charset="0"/>
                          </a:rPr>
                          <m:t>,⋅</m:t>
                        </m:r>
                      </m:e>
                    </m:d>
                  </m:oMath>
                </a14:m>
                <a:endParaRPr lang="en-US" dirty="0" smtClean="0"/>
              </a:p>
              <a:p>
                <a:pPr lvl="1">
                  <a:buFont typeface="Arial" panose="020B0604020202020204" pitchFamily="34" charset="0"/>
                  <a:buChar char="•"/>
                </a:pPr>
                <a:r>
                  <a:rPr lang="en-US" dirty="0" smtClean="0"/>
                  <a:t>Naïve exponentiation:	</a:t>
                </a:r>
                <a14:m>
                  <m:oMath xmlns:m="http://schemas.openxmlformats.org/officeDocument/2006/math">
                    <m:r>
                      <a:rPr lang="nb-NO" b="0" i="1" smtClean="0">
                        <a:latin typeface="Cambria Math" panose="02040503050406030204" pitchFamily="18" charset="0"/>
                      </a:rPr>
                      <m:t>𝒪</m:t>
                    </m:r>
                    <m:d>
                      <m:dPr>
                        <m:ctrlPr>
                          <a:rPr lang="nb-NO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nb-NO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  <m:r>
                      <a:rPr lang="nb-NO" b="0" i="1" smtClean="0">
                        <a:latin typeface="Cambria Math" panose="02040503050406030204" pitchFamily="18" charset="0"/>
                      </a:rPr>
                      <m:t>≈</m:t>
                    </m:r>
                    <m:r>
                      <a:rPr lang="nb-NO" b="0" i="1" smtClean="0"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lang="en-US" dirty="0" smtClean="0"/>
                  <a:t>			</a:t>
                </a:r>
              </a:p>
              <a:p>
                <a:pPr lvl="1">
                  <a:buFont typeface="Arial" panose="020B0604020202020204" pitchFamily="34" charset="0"/>
                  <a:buChar char="•"/>
                </a:pPr>
                <a:r>
                  <a:rPr lang="en-US" dirty="0" smtClean="0"/>
                  <a:t>Square-and-multiply:	</a:t>
                </a:r>
                <a14:m>
                  <m:oMath xmlns:m="http://schemas.openxmlformats.org/officeDocument/2006/math">
                    <m:r>
                      <a:rPr lang="nb-NO" b="0" i="1" smtClean="0">
                        <a:latin typeface="Cambria Math" panose="02040503050406030204" pitchFamily="18" charset="0"/>
                      </a:rPr>
                      <m:t>𝒪</m:t>
                    </m:r>
                    <m:d>
                      <m:dPr>
                        <m:ctrlPr>
                          <a:rPr lang="nb-NO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nb-NO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  <m:r>
                      <a:rPr lang="nb-NO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nb-NO" b="0" i="1" smtClean="0">
                        <a:latin typeface="Cambria Math" panose="02040503050406030204" pitchFamily="18" charset="0"/>
                      </a:rPr>
                      <m:t>𝒪</m:t>
                    </m:r>
                    <m:d>
                      <m:dPr>
                        <m:ctrlPr>
                          <a:rPr lang="nb-NO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unc>
                          <m:funcPr>
                            <m:ctrlPr>
                              <a:rPr lang="nb-NO" b="0" i="1" smtClean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sSub>
                              <m:sSubPr>
                                <m:ctrlPr>
                                  <a:rPr lang="nb-NO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sty m:val="p"/>
                                  </m:rPr>
                                  <a:rPr lang="nb-NO" b="0" i="0" smtClean="0">
                                    <a:latin typeface="Cambria Math" panose="02040503050406030204" pitchFamily="18" charset="0"/>
                                  </a:rPr>
                                  <m:t>log</m:t>
                                </m:r>
                              </m:e>
                              <m:sub>
                                <m:r>
                                  <a:rPr lang="nb-NO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</m:fName>
                          <m:e>
                            <m:r>
                              <a:rPr lang="nb-NO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</m:func>
                      </m:e>
                    </m:d>
                    <m:r>
                      <a:rPr lang="nb-NO" b="0" i="1" smtClean="0">
                        <a:latin typeface="Cambria Math" panose="02040503050406030204" pitchFamily="18" charset="0"/>
                      </a:rPr>
                      <m:t>≈</m:t>
                    </m:r>
                    <m:func>
                      <m:funcPr>
                        <m:ctrlPr>
                          <a:rPr lang="nb-NO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nb-NO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nb-NO" b="0" i="0" smtClean="0">
                                <a:latin typeface="Cambria Math" panose="02040503050406030204" pitchFamily="18" charset="0"/>
                              </a:rPr>
                              <m:t>log</m:t>
                            </m:r>
                          </m:e>
                          <m:sub>
                            <m:r>
                              <a:rPr lang="nb-NO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fName>
                      <m:e>
                        <m:r>
                          <a:rPr lang="nb-NO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</m:func>
                  </m:oMath>
                </a14:m>
                <a:r>
                  <a:rPr lang="en-US" dirty="0" smtClean="0"/>
                  <a:t> </a:t>
                </a:r>
              </a:p>
              <a:p>
                <a:pPr lvl="1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nb-NO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nb-NO" b="0" i="1" smtClean="0">
                            <a:latin typeface="Cambria Math" panose="02040503050406030204" pitchFamily="18" charset="0"/>
                          </a:rPr>
                          <m:t>≈2</m:t>
                        </m:r>
                      </m:e>
                      <m:sup>
                        <m:r>
                          <a:rPr lang="nb-NO" b="0" i="1" smtClean="0">
                            <a:latin typeface="Cambria Math" panose="02040503050406030204" pitchFamily="18" charset="0"/>
                          </a:rPr>
                          <m:t>2048</m:t>
                        </m:r>
                      </m:sup>
                    </m:sSup>
                  </m:oMath>
                </a14:m>
                <a:r>
                  <a:rPr lang="en-US" dirty="0" smtClean="0"/>
                  <a:t> vs.  </a:t>
                </a:r>
                <a14:m>
                  <m:oMath xmlns:m="http://schemas.openxmlformats.org/officeDocument/2006/math">
                    <m:r>
                      <a:rPr lang="nb-NO" b="0" i="1" smtClean="0">
                        <a:latin typeface="Cambria Math" panose="02040503050406030204" pitchFamily="18" charset="0"/>
                      </a:rPr>
                      <m:t>≈2048</m:t>
                    </m:r>
                  </m:oMath>
                </a14:m>
                <a:r>
                  <a:rPr lang="en-US" dirty="0" smtClean="0"/>
                  <a:t> multiplications for </a:t>
                </a:r>
                <a14:m>
                  <m:oMath xmlns:m="http://schemas.openxmlformats.org/officeDocument/2006/math">
                    <m:r>
                      <a:rPr lang="nb-NO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nb-NO" b="0" i="1" smtClean="0">
                        <a:latin typeface="Cambria Math" panose="02040503050406030204" pitchFamily="18" charset="0"/>
                      </a:rPr>
                      <m:t>≈</m:t>
                    </m:r>
                    <m:sSup>
                      <m:sSupPr>
                        <m:ctrlPr>
                          <a:rPr lang="nb-NO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nb-NO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nb-NO" b="0" i="1" smtClean="0">
                            <a:latin typeface="Cambria Math" panose="02040503050406030204" pitchFamily="18" charset="0"/>
                          </a:rPr>
                          <m:t>2048</m:t>
                        </m:r>
                      </m:sup>
                    </m:sSup>
                  </m:oMath>
                </a14:m>
                <a:endParaRPr lang="nb-NO" b="0" dirty="0" smtClean="0"/>
              </a:p>
              <a:p>
                <a:pPr marL="474663" lvl="1" indent="0"/>
                <a:endParaRPr lang="en-US" dirty="0" smtClean="0"/>
              </a:p>
              <a:p>
                <a:pPr>
                  <a:buFont typeface="Arial" panose="020B0604020202020204" pitchFamily="34" charset="0"/>
                  <a:buChar char="•"/>
                </a:pPr>
                <a:r>
                  <a:rPr lang="nb-NO" b="0" dirty="0" smtClean="0"/>
                  <a:t>Prime-order subgroup </a:t>
                </a:r>
                <a14:m>
                  <m:oMath xmlns:m="http://schemas.openxmlformats.org/officeDocument/2006/math">
                    <m:r>
                      <a:rPr lang="nb-NO" b="0" i="1" smtClean="0">
                        <a:latin typeface="Cambria Math" panose="02040503050406030204" pitchFamily="18" charset="0"/>
                      </a:rPr>
                      <m:t>𝐻</m:t>
                    </m:r>
                    <m:r>
                      <a:rPr lang="nb-NO" b="0" i="1" smtClean="0">
                        <a:latin typeface="Cambria Math" panose="02040503050406030204" pitchFamily="18" charset="0"/>
                      </a:rPr>
                      <m:t>&lt;</m:t>
                    </m:r>
                    <m:d>
                      <m:dPr>
                        <m:ctrlPr>
                          <a:rPr lang="nb-NO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Sup>
                          <m:sSubSupPr>
                            <m:ctrlPr>
                              <a:rPr lang="nb-NO" b="1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nb-NO" b="1" i="1">
                                <a:latin typeface="Cambria Math" panose="02040503050406030204" pitchFamily="18" charset="0"/>
                              </a:rPr>
                              <m:t>𝒁</m:t>
                            </m:r>
                          </m:e>
                          <m:sub>
                            <m:r>
                              <a:rPr lang="nb-NO" i="1">
                                <a:latin typeface="Cambria Math" panose="02040503050406030204" pitchFamily="18" charset="0"/>
                              </a:rPr>
                              <m:t>𝑝</m:t>
                            </m:r>
                          </m:sub>
                          <m:sup>
                            <m:r>
                              <a:rPr lang="nb-NO" b="1" i="1">
                                <a:latin typeface="Cambria Math" panose="02040503050406030204" pitchFamily="18" charset="0"/>
                              </a:rPr>
                              <m:t>∗</m:t>
                            </m:r>
                          </m:sup>
                        </m:sSubSup>
                        <m:r>
                          <a:rPr lang="nb-NO" b="1" i="1">
                            <a:latin typeface="Cambria Math" panose="02040503050406030204" pitchFamily="18" charset="0"/>
                          </a:rPr>
                          <m:t>,⋅</m:t>
                        </m:r>
                      </m:e>
                    </m:d>
                  </m:oMath>
                </a14:m>
                <a:r>
                  <a:rPr lang="en-US" dirty="0" smtClean="0"/>
                  <a:t>				</a:t>
                </a:r>
              </a:p>
              <a:p>
                <a:pPr lvl="1">
                  <a:buFont typeface="Arial" panose="020B0604020202020204" pitchFamily="34" charset="0"/>
                  <a:buChar char="•"/>
                </a:pPr>
                <a:r>
                  <a:rPr lang="en-US" dirty="0" smtClean="0"/>
                  <a:t>Naïve </a:t>
                </a:r>
                <a:r>
                  <a:rPr lang="en-US" dirty="0"/>
                  <a:t>exponentiation:	</a:t>
                </a:r>
                <a14:m>
                  <m:oMath xmlns:m="http://schemas.openxmlformats.org/officeDocument/2006/math">
                    <m:r>
                      <a:rPr lang="nb-NO" i="1">
                        <a:latin typeface="Cambria Math" panose="02040503050406030204" pitchFamily="18" charset="0"/>
                      </a:rPr>
                      <m:t>𝒪</m:t>
                    </m:r>
                    <m:d>
                      <m:dPr>
                        <m:ctrlPr>
                          <a:rPr lang="nb-NO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nb-NO" i="1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  <m:r>
                      <a:rPr lang="nb-NO" i="1">
                        <a:latin typeface="Cambria Math" panose="02040503050406030204" pitchFamily="18" charset="0"/>
                      </a:rPr>
                      <m:t>≈</m:t>
                    </m:r>
                    <m:r>
                      <a:rPr lang="nb-NO" b="0" i="1" smtClean="0">
                        <a:latin typeface="Cambria Math" panose="02040503050406030204" pitchFamily="18" charset="0"/>
                      </a:rPr>
                      <m:t>𝑞</m:t>
                    </m:r>
                  </m:oMath>
                </a14:m>
                <a:r>
                  <a:rPr lang="en-US" dirty="0"/>
                  <a:t>		</a:t>
                </a:r>
                <a:r>
                  <a:rPr lang="en-US" dirty="0" smtClean="0"/>
                  <a:t>		</a:t>
                </a:r>
                <a:r>
                  <a:rPr lang="en-US" dirty="0"/>
                  <a:t>	</a:t>
                </a:r>
              </a:p>
              <a:p>
                <a:pPr lvl="1">
                  <a:buFont typeface="Arial" panose="020B0604020202020204" pitchFamily="34" charset="0"/>
                  <a:buChar char="•"/>
                </a:pPr>
                <a:r>
                  <a:rPr lang="en-US" dirty="0"/>
                  <a:t>Square-and-multiply:	</a:t>
                </a:r>
                <a14:m>
                  <m:oMath xmlns:m="http://schemas.openxmlformats.org/officeDocument/2006/math">
                    <m:r>
                      <a:rPr lang="nb-NO" i="1">
                        <a:latin typeface="Cambria Math" panose="02040503050406030204" pitchFamily="18" charset="0"/>
                      </a:rPr>
                      <m:t>𝒪</m:t>
                    </m:r>
                    <m:d>
                      <m:dPr>
                        <m:ctrlPr>
                          <a:rPr lang="nb-NO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nb-NO" i="1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  <m:r>
                      <a:rPr lang="nb-NO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nb-NO" i="1">
                        <a:latin typeface="Cambria Math" panose="02040503050406030204" pitchFamily="18" charset="0"/>
                      </a:rPr>
                      <m:t>𝒪</m:t>
                    </m:r>
                    <m:d>
                      <m:dPr>
                        <m:ctrlPr>
                          <a:rPr lang="nb-NO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unc>
                          <m:funcPr>
                            <m:ctrlPr>
                              <a:rPr lang="nb-NO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sSub>
                              <m:sSubPr>
                                <m:ctrlPr>
                                  <a:rPr lang="nb-NO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sty m:val="p"/>
                                  </m:rPr>
                                  <a:rPr lang="nb-NO">
                                    <a:latin typeface="Cambria Math" panose="02040503050406030204" pitchFamily="18" charset="0"/>
                                  </a:rPr>
                                  <m:t>log</m:t>
                                </m:r>
                              </m:e>
                              <m:sub>
                                <m:r>
                                  <a:rPr lang="nb-NO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</m:fName>
                          <m:e>
                            <m:r>
                              <a:rPr lang="nb-NO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</m:func>
                      </m:e>
                    </m:d>
                    <m:r>
                      <a:rPr lang="nb-NO" i="1">
                        <a:latin typeface="Cambria Math" panose="02040503050406030204" pitchFamily="18" charset="0"/>
                      </a:rPr>
                      <m:t>≈</m:t>
                    </m:r>
                    <m:func>
                      <m:funcPr>
                        <m:ctrlPr>
                          <a:rPr lang="nb-NO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nb-NO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nb-NO">
                                <a:latin typeface="Cambria Math" panose="02040503050406030204" pitchFamily="18" charset="0"/>
                              </a:rPr>
                              <m:t>log</m:t>
                            </m:r>
                          </m:e>
                          <m:sub>
                            <m:r>
                              <a:rPr lang="nb-NO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fName>
                      <m:e>
                        <m:r>
                          <a:rPr lang="nb-NO" b="0" i="1" smtClean="0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</m:func>
                  </m:oMath>
                </a14:m>
                <a:r>
                  <a:rPr lang="en-US" dirty="0"/>
                  <a:t> </a:t>
                </a:r>
              </a:p>
              <a:p>
                <a:pPr lvl="1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nb-NO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nb-NO" i="1">
                            <a:latin typeface="Cambria Math" panose="02040503050406030204" pitchFamily="18" charset="0"/>
                          </a:rPr>
                          <m:t>≈2</m:t>
                        </m:r>
                      </m:e>
                      <m:sup>
                        <m:r>
                          <a:rPr lang="nb-NO" i="1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nb-NO" b="0" i="1" smtClean="0">
                            <a:latin typeface="Cambria Math" panose="02040503050406030204" pitchFamily="18" charset="0"/>
                          </a:rPr>
                          <m:t>56</m:t>
                        </m:r>
                      </m:sup>
                    </m:sSup>
                  </m:oMath>
                </a14:m>
                <a:r>
                  <a:rPr lang="en-US" dirty="0"/>
                  <a:t> vs.  </a:t>
                </a:r>
                <a14:m>
                  <m:oMath xmlns:m="http://schemas.openxmlformats.org/officeDocument/2006/math">
                    <m:r>
                      <a:rPr lang="nb-NO" i="1">
                        <a:latin typeface="Cambria Math" panose="02040503050406030204" pitchFamily="18" charset="0"/>
                      </a:rPr>
                      <m:t>≈</m:t>
                    </m:r>
                    <m:r>
                      <a:rPr lang="nb-NO" b="0" i="1" smtClean="0">
                        <a:latin typeface="Cambria Math" panose="02040503050406030204" pitchFamily="18" charset="0"/>
                      </a:rPr>
                      <m:t>256</m:t>
                    </m:r>
                  </m:oMath>
                </a14:m>
                <a:r>
                  <a:rPr lang="en-US" dirty="0"/>
                  <a:t> multiplications for </a:t>
                </a:r>
                <a14:m>
                  <m:oMath xmlns:m="http://schemas.openxmlformats.org/officeDocument/2006/math">
                    <m:r>
                      <a:rPr lang="nb-NO" b="0" i="1" smtClean="0">
                        <a:latin typeface="Cambria Math" panose="02040503050406030204" pitchFamily="18" charset="0"/>
                      </a:rPr>
                      <m:t>𝑞</m:t>
                    </m:r>
                    <m:r>
                      <a:rPr lang="nb-NO" i="1">
                        <a:latin typeface="Cambria Math" panose="02040503050406030204" pitchFamily="18" charset="0"/>
                      </a:rPr>
                      <m:t>≈</m:t>
                    </m:r>
                    <m:sSup>
                      <m:sSupPr>
                        <m:ctrlPr>
                          <a:rPr lang="nb-NO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nb-NO" i="1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nb-NO" b="0" i="1" smtClean="0">
                            <a:latin typeface="Cambria Math" panose="02040503050406030204" pitchFamily="18" charset="0"/>
                          </a:rPr>
                          <m:t>256</m:t>
                        </m:r>
                      </m:sup>
                    </m:sSup>
                  </m:oMath>
                </a14:m>
                <a:r>
                  <a:rPr lang="en-US" dirty="0" smtClean="0"/>
                  <a:t> and </a:t>
                </a:r>
                <a14:m>
                  <m:oMath xmlns:m="http://schemas.openxmlformats.org/officeDocument/2006/math">
                    <m:r>
                      <a:rPr lang="nb-NO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nb-NO" b="0" i="1" smtClean="0">
                        <a:latin typeface="Cambria Math" panose="02040503050406030204" pitchFamily="18" charset="0"/>
                      </a:rPr>
                      <m:t>≈</m:t>
                    </m:r>
                    <m:sSup>
                      <m:sSupPr>
                        <m:ctrlPr>
                          <a:rPr lang="nb-NO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nb-NO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nb-NO" b="0" i="1" smtClean="0">
                            <a:latin typeface="Cambria Math" panose="02040503050406030204" pitchFamily="18" charset="0"/>
                          </a:rPr>
                          <m:t>2048</m:t>
                        </m:r>
                      </m:sup>
                    </m:sSup>
                  </m:oMath>
                </a14:m>
                <a:endParaRPr lang="en-US" dirty="0" smtClean="0"/>
              </a:p>
              <a:p>
                <a:pPr lvl="1">
                  <a:buFont typeface="Arial" panose="020B0604020202020204" pitchFamily="34" charset="0"/>
                  <a:buChar char="•"/>
                </a:pPr>
                <a:endParaRPr lang="en-US" dirty="0"/>
              </a:p>
              <a:p>
                <a:pPr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d>
                      <m:dPr>
                        <m:ctrlPr>
                          <a:rPr lang="nb-NO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nb-NO" b="0" i="1" smtClean="0">
                            <a:latin typeface="Cambria Math" panose="02040503050406030204" pitchFamily="18" charset="0"/>
                          </a:rPr>
                          <m:t>𝐸</m:t>
                        </m:r>
                        <m:d>
                          <m:dPr>
                            <m:ctrlPr>
                              <a:rPr lang="nb-NO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nb-NO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nb-NO" b="1" i="1" smtClean="0">
                                    <a:latin typeface="Cambria Math" panose="02040503050406030204" pitchFamily="18" charset="0"/>
                                  </a:rPr>
                                  <m:t>𝑭</m:t>
                                </m:r>
                              </m:e>
                              <m:sub>
                                <m:r>
                                  <a:rPr lang="nb-NO" b="0" i="1" smtClean="0">
                                    <a:latin typeface="Cambria Math" panose="02040503050406030204" pitchFamily="18" charset="0"/>
                                  </a:rPr>
                                  <m:t>𝑝</m:t>
                                </m:r>
                              </m:sub>
                            </m:sSub>
                          </m:e>
                        </m:d>
                        <m:r>
                          <a:rPr lang="nb-NO" b="0" i="1" smtClean="0">
                            <a:latin typeface="Cambria Math" panose="02040503050406030204" pitchFamily="18" charset="0"/>
                          </a:rPr>
                          <m:t>,+</m:t>
                        </m:r>
                      </m:e>
                    </m:d>
                  </m:oMath>
                </a14:m>
                <a:endParaRPr lang="en-US" dirty="0" smtClean="0"/>
              </a:p>
              <a:p>
                <a:pPr lvl="1">
                  <a:buFont typeface="Arial" panose="020B0604020202020204" pitchFamily="34" charset="0"/>
                  <a:buChar char="•"/>
                </a:pPr>
                <a:r>
                  <a:rPr lang="en-US" dirty="0" smtClean="0"/>
                  <a:t>Naïve "exponentiation" (i.e., point multiplication </a:t>
                </a:r>
                <a14:m>
                  <m:oMath xmlns:m="http://schemas.openxmlformats.org/officeDocument/2006/math">
                    <m:r>
                      <a:rPr lang="nb-NO" b="0" i="1" smtClean="0">
                        <a:latin typeface="Cambria Math" panose="02040503050406030204" pitchFamily="18" charset="0"/>
                      </a:rPr>
                      <m:t>𝑛𝑃</m:t>
                    </m:r>
                  </m:oMath>
                </a14:m>
                <a:r>
                  <a:rPr lang="en-US" dirty="0" smtClean="0"/>
                  <a:t>):	</a:t>
                </a:r>
                <a14:m>
                  <m:oMath xmlns:m="http://schemas.openxmlformats.org/officeDocument/2006/math">
                    <m:r>
                      <a:rPr lang="nb-NO" b="0" i="1" smtClean="0">
                        <a:latin typeface="Cambria Math" panose="02040503050406030204" pitchFamily="18" charset="0"/>
                      </a:rPr>
                      <m:t>𝒪</m:t>
                    </m:r>
                    <m:d>
                      <m:dPr>
                        <m:ctrlPr>
                          <a:rPr lang="nb-NO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nb-NO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  <m:r>
                      <a:rPr lang="nb-NO" b="0" i="1" smtClean="0">
                        <a:latin typeface="Cambria Math" panose="02040503050406030204" pitchFamily="18" charset="0"/>
                      </a:rPr>
                      <m:t>≈</m:t>
                    </m:r>
                    <m:d>
                      <m:dPr>
                        <m:begChr m:val="|"/>
                        <m:endChr m:val="|"/>
                        <m:ctrlPr>
                          <a:rPr lang="nb-NO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nb-NO" b="0" i="1" smtClean="0">
                            <a:latin typeface="Cambria Math" panose="02040503050406030204" pitchFamily="18" charset="0"/>
                          </a:rPr>
                          <m:t>𝐸</m:t>
                        </m:r>
                        <m:d>
                          <m:dPr>
                            <m:ctrlPr>
                              <a:rPr lang="nb-NO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nb-NO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nb-NO" b="1" i="1" smtClean="0">
                                    <a:latin typeface="Cambria Math" panose="02040503050406030204" pitchFamily="18" charset="0"/>
                                  </a:rPr>
                                  <m:t>𝑭</m:t>
                                </m:r>
                              </m:e>
                              <m:sub>
                                <m:r>
                                  <a:rPr lang="nb-NO" b="0" i="1" smtClean="0">
                                    <a:latin typeface="Cambria Math" panose="02040503050406030204" pitchFamily="18" charset="0"/>
                                  </a:rPr>
                                  <m:t>𝑝</m:t>
                                </m:r>
                              </m:sub>
                            </m:sSub>
                          </m:e>
                        </m:d>
                      </m:e>
                    </m:d>
                  </m:oMath>
                </a14:m>
                <a:endParaRPr lang="en-US" dirty="0" smtClean="0"/>
              </a:p>
              <a:p>
                <a:pPr lvl="1">
                  <a:buFont typeface="Arial" panose="020B0604020202020204" pitchFamily="34" charset="0"/>
                  <a:buChar char="•"/>
                </a:pPr>
                <a:r>
                  <a:rPr lang="en-US" dirty="0" smtClean="0"/>
                  <a:t>"Square-and-multiply" (i.e., double-and-add):</a:t>
                </a:r>
                <a:r>
                  <a:rPr lang="en-US" dirty="0"/>
                  <a:t>	</a:t>
                </a:r>
                <a:r>
                  <a:rPr lang="en-US" dirty="0" smtClean="0"/>
                  <a:t>	</a:t>
                </a:r>
                <a14:m>
                  <m:oMath xmlns:m="http://schemas.openxmlformats.org/officeDocument/2006/math">
                    <m:r>
                      <a:rPr lang="nb-NO" b="0" i="1" smtClean="0">
                        <a:latin typeface="Cambria Math" panose="02040503050406030204" pitchFamily="18" charset="0"/>
                      </a:rPr>
                      <m:t>𝒪</m:t>
                    </m:r>
                    <m:d>
                      <m:dPr>
                        <m:ctrlPr>
                          <a:rPr lang="nb-NO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nb-NO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  <m:r>
                      <a:rPr lang="nb-NO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nb-NO" i="1">
                        <a:latin typeface="Cambria Math" panose="02040503050406030204" pitchFamily="18" charset="0"/>
                      </a:rPr>
                      <m:t>𝒪</m:t>
                    </m:r>
                    <m:d>
                      <m:dPr>
                        <m:ctrlPr>
                          <a:rPr lang="nb-NO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unc>
                          <m:funcPr>
                            <m:ctrlPr>
                              <a:rPr lang="nb-NO" i="1" smtClean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sSub>
                              <m:sSubPr>
                                <m:ctrlPr>
                                  <a:rPr lang="nb-NO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sty m:val="p"/>
                                  </m:rPr>
                                  <a:rPr lang="nb-NO" i="0" smtClean="0">
                                    <a:latin typeface="Cambria Math" panose="02040503050406030204" pitchFamily="18" charset="0"/>
                                  </a:rPr>
                                  <m:t>log</m:t>
                                </m:r>
                              </m:e>
                              <m:sub>
                                <m:r>
                                  <a:rPr lang="nb-NO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</m:fName>
                          <m:e>
                            <m:r>
                              <a:rPr lang="nb-NO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</m:func>
                      </m:e>
                    </m:d>
                    <m:r>
                      <a:rPr lang="nb-NO" i="1">
                        <a:latin typeface="Cambria Math" panose="02040503050406030204" pitchFamily="18" charset="0"/>
                      </a:rPr>
                      <m:t>≈</m:t>
                    </m:r>
                    <m:func>
                      <m:funcPr>
                        <m:ctrlPr>
                          <a:rPr lang="nb-NO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nb-NO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nb-NO" i="0" smtClean="0">
                                <a:latin typeface="Cambria Math" panose="02040503050406030204" pitchFamily="18" charset="0"/>
                              </a:rPr>
                              <m:t>log</m:t>
                            </m:r>
                          </m:e>
                          <m:sub>
                            <m:r>
                              <a:rPr lang="nb-NO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fName>
                      <m:e>
                        <m:d>
                          <m:dPr>
                            <m:begChr m:val="|"/>
                            <m:endChr m:val="|"/>
                            <m:ctrlPr>
                              <a:rPr lang="nb-NO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nb-NO" i="1">
                                <a:latin typeface="Cambria Math" panose="02040503050406030204" pitchFamily="18" charset="0"/>
                              </a:rPr>
                              <m:t>𝐸</m:t>
                            </m:r>
                            <m:d>
                              <m:dPr>
                                <m:ctrlPr>
                                  <a:rPr lang="nb-NO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nb-NO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nb-NO" b="1" i="1" smtClean="0">
                                        <a:latin typeface="Cambria Math" panose="02040503050406030204" pitchFamily="18" charset="0"/>
                                      </a:rPr>
                                      <m:t>𝑭</m:t>
                                    </m:r>
                                  </m:e>
                                  <m:sub>
                                    <m:r>
                                      <a:rPr lang="nb-NO" i="1">
                                        <a:latin typeface="Cambria Math" panose="02040503050406030204" pitchFamily="18" charset="0"/>
                                      </a:rPr>
                                      <m:t>𝑝</m:t>
                                    </m:r>
                                  </m:sub>
                                </m:sSub>
                              </m:e>
                            </m:d>
                          </m:e>
                        </m:d>
                      </m:e>
                    </m:func>
                  </m:oMath>
                </a14:m>
                <a:endParaRPr lang="en-US" dirty="0" smtClean="0"/>
              </a:p>
              <a:p>
                <a:pPr lvl="1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nb-NO" b="0" i="1" smtClean="0">
                        <a:latin typeface="Cambria Math" panose="02040503050406030204" pitchFamily="18" charset="0"/>
                      </a:rPr>
                      <m:t>≈</m:t>
                    </m:r>
                    <m:sSup>
                      <m:sSupPr>
                        <m:ctrlPr>
                          <a:rPr lang="nb-NO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nb-NO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nb-NO" b="0" i="1" smtClean="0">
                            <a:latin typeface="Cambria Math" panose="02040503050406030204" pitchFamily="18" charset="0"/>
                          </a:rPr>
                          <m:t>256</m:t>
                        </m:r>
                      </m:sup>
                    </m:sSup>
                  </m:oMath>
                </a14:m>
                <a:r>
                  <a:rPr lang="en-US" dirty="0" smtClean="0"/>
                  <a:t> vs. </a:t>
                </a:r>
                <a14:m>
                  <m:oMath xmlns:m="http://schemas.openxmlformats.org/officeDocument/2006/math">
                    <m:r>
                      <a:rPr lang="nb-NO" b="0" i="1" smtClean="0">
                        <a:latin typeface="Cambria Math" panose="02040503050406030204" pitchFamily="18" charset="0"/>
                      </a:rPr>
                      <m:t>≈256</m:t>
                    </m:r>
                  </m:oMath>
                </a14:m>
                <a:r>
                  <a:rPr lang="en-US" dirty="0" smtClean="0"/>
                  <a:t> elliptic-curve additions for NIST P-256 or Curve25519</a:t>
                </a:r>
                <a:endParaRPr lang="en-US" dirty="0"/>
              </a:p>
            </p:txBody>
          </p:sp>
        </mc:Choice>
        <mc:Fallback xmlns="">
          <p:sp>
            <p:nvSpPr>
              <p:cNvPr id="4" name="Content Placeholder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493" b="-84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6590AF8-4F64-4D1C-B3C4-F65976908F52}" type="slidenum">
              <a:rPr lang="en-US" smtClean="0"/>
              <a:pPr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95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itle 2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Diffie</a:t>
            </a:r>
            <a:r>
              <a:rPr lang="en-US" dirty="0" smtClean="0"/>
              <a:t>-Hellman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endParaRPr lang="en-US" dirty="0" smtClean="0"/>
          </a:p>
          <a:p>
            <a:pPr>
              <a:buFont typeface="Arial" panose="020B0604020202020204" pitchFamily="34" charset="0"/>
              <a:buChar char="•"/>
            </a:pPr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endParaRPr lang="en-US" dirty="0" smtClean="0"/>
          </a:p>
          <a:p>
            <a:pPr>
              <a:buFont typeface="Arial" panose="020B0604020202020204" pitchFamily="34" charset="0"/>
              <a:buChar char="•"/>
            </a:pPr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endParaRPr lang="en-US" dirty="0" smtClean="0"/>
          </a:p>
          <a:p>
            <a:pPr>
              <a:buFont typeface="Arial" panose="020B0604020202020204" pitchFamily="34" charset="0"/>
              <a:buChar char="•"/>
            </a:pPr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endParaRPr lang="en-US" dirty="0" smtClean="0"/>
          </a:p>
          <a:p>
            <a:pPr>
              <a:buFont typeface="Arial" panose="020B0604020202020204" pitchFamily="34" charset="0"/>
              <a:buChar char="•"/>
            </a:pPr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endParaRPr lang="en-US" dirty="0" smtClean="0"/>
          </a:p>
          <a:p>
            <a:pPr>
              <a:buFont typeface="Arial" panose="020B0604020202020204" pitchFamily="34" charset="0"/>
              <a:buChar char="•"/>
            </a:pPr>
            <a:endParaRPr lang="en-US" dirty="0"/>
          </a:p>
          <a:p>
            <a:pPr marL="0" indent="0"/>
            <a:endParaRPr lang="en-US" dirty="0" smtClean="0"/>
          </a:p>
          <a:p>
            <a:pPr>
              <a:buFont typeface="Arial" panose="020B0604020202020204" pitchFamily="34" charset="0"/>
              <a:buChar char="•"/>
            </a:pPr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endParaRPr lang="en-US" dirty="0" smtClean="0"/>
          </a:p>
          <a:p>
            <a:pPr>
              <a:buFont typeface="Arial" panose="020B0604020202020204" pitchFamily="34" charset="0"/>
              <a:buChar char="•"/>
            </a:pPr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endParaRPr lang="en-US" dirty="0" smtClean="0"/>
          </a:p>
          <a:p>
            <a:pPr>
              <a:buFont typeface="Arial" panose="020B0604020202020204" pitchFamily="34" charset="0"/>
              <a:buChar char="•"/>
            </a:pPr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endParaRPr lang="en-US" dirty="0" smtClean="0"/>
          </a:p>
          <a:p>
            <a:pPr>
              <a:buFont typeface="Arial" panose="020B0604020202020204" pitchFamily="34" charset="0"/>
              <a:buChar char="•"/>
            </a:pPr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endParaRPr lang="en-US" dirty="0" smtClean="0"/>
          </a:p>
          <a:p>
            <a:pPr>
              <a:buFont typeface="Arial" panose="020B0604020202020204" pitchFamily="34" charset="0"/>
              <a:buChar char="•"/>
            </a:pPr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6590AF8-4F64-4D1C-B3C4-F65976908F52}" type="slidenum">
              <a:rPr lang="en-US" smtClean="0"/>
              <a:pPr/>
              <a:t>2</a:t>
            </a:fld>
            <a:endParaRPr lang="en-US" dirty="0"/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796" b="99493" l="1630" r="9837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23003" y="1714682"/>
            <a:ext cx="429815" cy="807069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677477" y="1590338"/>
            <a:ext cx="524436" cy="976486"/>
          </a:xfrm>
          <a:prstGeom prst="rect">
            <a:avLst/>
          </a:prstGeom>
        </p:spPr>
      </p:pic>
      <p:cxnSp>
        <p:nvCxnSpPr>
          <p:cNvPr id="35" name="Straight Arrow Connector 34"/>
          <p:cNvCxnSpPr/>
          <p:nvPr/>
        </p:nvCxnSpPr>
        <p:spPr bwMode="auto">
          <a:xfrm flipH="1" flipV="1">
            <a:off x="4381501" y="2854326"/>
            <a:ext cx="3114674" cy="3174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5" name="Straight Arrow Connector 44"/>
          <p:cNvCxnSpPr/>
          <p:nvPr/>
        </p:nvCxnSpPr>
        <p:spPr bwMode="auto">
          <a:xfrm flipV="1">
            <a:off x="4419600" y="2352675"/>
            <a:ext cx="3076575" cy="2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4" name="Group 3"/>
          <p:cNvGrpSpPr/>
          <p:nvPr/>
        </p:nvGrpSpPr>
        <p:grpSpPr>
          <a:xfrm>
            <a:off x="3165379" y="4179417"/>
            <a:ext cx="5546917" cy="592931"/>
            <a:chOff x="3286023" y="4776264"/>
            <a:chExt cx="5546917" cy="592931"/>
          </a:xfrm>
        </p:grpSpPr>
        <p:cxnSp>
          <p:nvCxnSpPr>
            <p:cNvPr id="37" name="Straight Arrow Connector 36"/>
            <p:cNvCxnSpPr/>
            <p:nvPr/>
          </p:nvCxnSpPr>
          <p:spPr bwMode="auto">
            <a:xfrm>
              <a:off x="3286023" y="5072730"/>
              <a:ext cx="5546917" cy="0"/>
            </a:xfrm>
            <a:prstGeom prst="straightConnector1">
              <a:avLst/>
            </a:prstGeom>
            <a:solidFill>
              <a:schemeClr val="accent1"/>
            </a:solidFill>
            <a:ln w="38100" cap="flat" cmpd="sng" algn="ctr">
              <a:solidFill>
                <a:schemeClr val="tx2"/>
              </a:solidFill>
              <a:prstDash val="solid"/>
              <a:round/>
              <a:headEnd type="triangle" w="med" len="med"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grpSp>
          <p:nvGrpSpPr>
            <p:cNvPr id="33" name="Group 32"/>
            <p:cNvGrpSpPr/>
            <p:nvPr/>
          </p:nvGrpSpPr>
          <p:grpSpPr>
            <a:xfrm>
              <a:off x="3704931" y="4776264"/>
              <a:ext cx="4635502" cy="592931"/>
              <a:chOff x="3874259" y="2935079"/>
              <a:chExt cx="4635502" cy="592931"/>
            </a:xfrm>
          </p:grpSpPr>
          <p:sp>
            <p:nvSpPr>
              <p:cNvPr id="34" name="Can 33"/>
              <p:cNvSpPr/>
              <p:nvPr/>
            </p:nvSpPr>
            <p:spPr bwMode="auto">
              <a:xfrm rot="16200000">
                <a:off x="5895544" y="913794"/>
                <a:ext cx="592931" cy="4635502"/>
              </a:xfrm>
              <a:prstGeom prst="can">
                <a:avLst>
                  <a:gd name="adj" fmla="val 49096"/>
                </a:avLst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vert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2400" i="0" u="none" strike="noStrike" cap="none" normalizeH="0" baseline="0" dirty="0" smtClean="0">
                    <a:ln>
                      <a:noFill/>
                    </a:ln>
                    <a:solidFill>
                      <a:schemeClr val="bg1"/>
                    </a:solidFill>
                    <a:effectLst/>
                  </a:rPr>
                  <a:t>AES-GCM</a:t>
                </a:r>
              </a:p>
            </p:txBody>
          </p:sp>
          <p:cxnSp>
            <p:nvCxnSpPr>
              <p:cNvPr id="36" name="Straight Arrow Connector 35"/>
              <p:cNvCxnSpPr/>
              <p:nvPr/>
            </p:nvCxnSpPr>
            <p:spPr bwMode="auto">
              <a:xfrm>
                <a:off x="3875845" y="3235202"/>
                <a:ext cx="188417" cy="0"/>
              </a:xfrm>
              <a:prstGeom prst="straightConnector1">
                <a:avLst/>
              </a:prstGeom>
              <a:solidFill>
                <a:schemeClr val="accent1"/>
              </a:solidFill>
              <a:ln w="38100" cap="flat" cmpd="sng" algn="ctr">
                <a:solidFill>
                  <a:schemeClr val="tx2"/>
                </a:solidFill>
                <a:prstDash val="solid"/>
                <a:round/>
                <a:headEnd type="none" w="med" len="med"/>
                <a:tailEnd type="none" w="lg" len="lg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</p:grpSp>
      <p:sp>
        <p:nvSpPr>
          <p:cNvPr id="5" name="Cloud 4"/>
          <p:cNvSpPr/>
          <p:nvPr/>
        </p:nvSpPr>
        <p:spPr bwMode="auto">
          <a:xfrm>
            <a:off x="4863255" y="1659636"/>
            <a:ext cx="2250345" cy="1814376"/>
          </a:xfrm>
          <a:prstGeom prst="cloud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000" b="1" dirty="0" smtClean="0"/>
              <a:t>Key exchange</a:t>
            </a:r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20387338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64" name="Table 6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539038"/>
                  </p:ext>
                </p:extLst>
              </p:nvPr>
            </p:nvGraphicFramePr>
            <p:xfrm>
              <a:off x="3134109" y="3172181"/>
              <a:ext cx="3545150" cy="2483004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3545150">
                      <a:extLst>
                        <a:ext uri="{9D8B030D-6E8A-4147-A177-3AD203B41FA5}">
                          <a16:colId xmlns="" xmlns:a16="http://schemas.microsoft.com/office/drawing/2014/main" val="20000"/>
                        </a:ext>
                      </a:extLst>
                    </a:gridCol>
                  </a:tblGrid>
                  <a:tr h="368454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r>
                                  <m:rPr>
                                    <m:nor/>
                                  </m:rPr>
                                  <a:rPr lang="en-US" sz="1400" dirty="0" smtClean="0">
                                    <a:solidFill>
                                      <a:schemeClr val="tx1"/>
                                    </a:solidFill>
                                    <a:latin typeface="Cambria" panose="02040503050406030204" pitchFamily="18" charset="0"/>
                                    <a:ea typeface="Cambria" panose="02040503050406030204" pitchFamily="18" charset="0"/>
                                  </a:rPr>
                                  <m:t>Square</m:t>
                                </m:r>
                                <m:r>
                                  <m:rPr>
                                    <m:nor/>
                                  </m:rPr>
                                  <a:rPr lang="nb-NO" sz="1400" b="1" i="0" dirty="0" smtClean="0">
                                    <a:solidFill>
                                      <a:schemeClr val="tx1"/>
                                    </a:solidFill>
                                    <a:latin typeface="Cambria" panose="02040503050406030204" pitchFamily="18" charset="0"/>
                                    <a:ea typeface="Cambria" panose="02040503050406030204" pitchFamily="18" charset="0"/>
                                  </a:rPr>
                                  <m:t>−</m:t>
                                </m:r>
                                <m:r>
                                  <m:rPr>
                                    <m:nor/>
                                  </m:rPr>
                                  <a:rPr lang="nb-NO" sz="1400" b="1" i="0" dirty="0" smtClean="0">
                                    <a:solidFill>
                                      <a:schemeClr val="tx1"/>
                                    </a:solidFill>
                                    <a:latin typeface="Cambria" panose="02040503050406030204" pitchFamily="18" charset="0"/>
                                    <a:ea typeface="Cambria" panose="02040503050406030204" pitchFamily="18" charset="0"/>
                                  </a:rPr>
                                  <m:t>and</m:t>
                                </m:r>
                                <m:r>
                                  <m:rPr>
                                    <m:nor/>
                                  </m:rPr>
                                  <a:rPr lang="nb-NO" sz="1400" b="1" i="0" dirty="0" smtClean="0">
                                    <a:solidFill>
                                      <a:schemeClr val="tx1"/>
                                    </a:solidFill>
                                    <a:latin typeface="Cambria" panose="02040503050406030204" pitchFamily="18" charset="0"/>
                                    <a:ea typeface="Cambria" panose="02040503050406030204" pitchFamily="18" charset="0"/>
                                  </a:rPr>
                                  <m:t>−</m:t>
                                </m:r>
                                <m:r>
                                  <m:rPr>
                                    <m:nor/>
                                  </m:rPr>
                                  <a:rPr lang="en-US" sz="1400" dirty="0" smtClean="0">
                                    <a:solidFill>
                                      <a:schemeClr val="tx1"/>
                                    </a:solidFill>
                                    <a:latin typeface="Cambria" panose="02040503050406030204" pitchFamily="18" charset="0"/>
                                    <a:ea typeface="Cambria" panose="02040503050406030204" pitchFamily="18" charset="0"/>
                                  </a:rPr>
                                  <m:t>Multiply</m:t>
                                </m:r>
                                <m:d>
                                  <m:dPr>
                                    <m:ctrlPr>
                                      <a:rPr lang="nb-NO" sz="1400" b="1" i="1" dirty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mbria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nb-NO" sz="1400" b="0" i="1" dirty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mbria" panose="02040503050406030204" pitchFamily="18" charset="0"/>
                                      </a:rPr>
                                      <m:t>𝑔</m:t>
                                    </m:r>
                                    <m:r>
                                      <a:rPr lang="nb-NO" sz="1400" b="0" i="1" dirty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mbria" panose="02040503050406030204" pitchFamily="18" charset="0"/>
                                      </a:rPr>
                                      <m:t>∈</m:t>
                                    </m:r>
                                    <m:r>
                                      <a:rPr lang="nb-NO" sz="1400" b="0" i="1" dirty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mbria" panose="02040503050406030204" pitchFamily="18" charset="0"/>
                                      </a:rPr>
                                      <m:t>𝐺</m:t>
                                    </m:r>
                                    <m:r>
                                      <a:rPr lang="nb-NO" sz="1400" b="0" i="1" dirty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mbria" panose="02040503050406030204" pitchFamily="18" charset="0"/>
                                      </a:rPr>
                                      <m:t> , </m:t>
                                    </m:r>
                                    <m:r>
                                      <a:rPr lang="nb-NO" sz="1400" b="0" i="1" dirty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mbria" panose="02040503050406030204" pitchFamily="18" charset="0"/>
                                      </a:rPr>
                                      <m:t>𝑛</m:t>
                                    </m:r>
                                    <m:r>
                                      <a:rPr lang="nb-NO" sz="1400" b="0" i="1" dirty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mbria" panose="02040503050406030204" pitchFamily="18" charset="0"/>
                                      </a:rPr>
                                      <m:t>∈</m:t>
                                    </m:r>
                                    <m:r>
                                      <a:rPr lang="nb-NO" sz="1400" b="1" i="1" dirty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mbria" panose="02040503050406030204" pitchFamily="18" charset="0"/>
                                      </a:rPr>
                                      <m:t>𝒁</m:t>
                                    </m:r>
                                  </m:e>
                                </m:d>
                              </m:oMath>
                            </m:oMathPara>
                          </a14:m>
                          <a:endParaRPr lang="en-US" sz="1400" dirty="0" smtClean="0">
                            <a:solidFill>
                              <a:schemeClr val="tx1"/>
                            </a:solidFill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="" xmlns:a16="http://schemas.microsoft.com/office/drawing/2014/main" val="10000"/>
                      </a:ext>
                    </a:extLst>
                  </a:tr>
                  <a:tr h="2114550">
                    <a:tc>
                      <a:txBody>
                        <a:bodyPr/>
                        <a:lstStyle/>
                        <a:p>
                          <a:pPr marL="457200" marR="0" indent="-457200" defTabSz="914400" rtl="0" eaLnBrk="1" fontAlgn="base" latinLnBrk="0" hangingPunct="1">
                            <a:lnSpc>
                              <a:spcPct val="15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AutoNum type="arabicPeriod"/>
                            <a:tabLst/>
                          </a:pPr>
                          <a:r>
                            <a:rPr lang="nb-NO" sz="1400" b="0" i="0" baseline="0" dirty="0" smtClean="0">
                              <a:solidFill>
                                <a:schemeClr val="tx1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 </a:t>
                          </a:r>
                          <a:r>
                            <a:rPr lang="nb-NO" sz="1400" b="1" i="0" baseline="0" dirty="0" smtClean="0">
                              <a:solidFill>
                                <a:schemeClr val="tx1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if</a:t>
                          </a:r>
                          <a:r>
                            <a:rPr lang="nb-NO" sz="1400" b="0" i="0" baseline="0" dirty="0" smtClean="0">
                              <a:solidFill>
                                <a:schemeClr val="tx1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nb-NO" sz="1400" b="0" i="1" baseline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</a:rPr>
                                <m:t>𝑛</m:t>
                              </m:r>
                              <m:r>
                                <a:rPr lang="nb-NO" sz="1400" b="0" i="1" baseline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</a:rPr>
                                <m:t>&lt;0</m:t>
                              </m:r>
                            </m:oMath>
                          </a14:m>
                          <a:r>
                            <a:rPr lang="nb-NO" sz="1400" b="0" i="0" dirty="0" smtClean="0">
                              <a:solidFill>
                                <a:schemeClr val="tx1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 </a:t>
                          </a:r>
                          <a:r>
                            <a:rPr lang="nb-NO" sz="1400" b="1" i="0" dirty="0" smtClean="0">
                              <a:solidFill>
                                <a:schemeClr val="tx1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then</a:t>
                          </a:r>
                          <a:r>
                            <a:rPr lang="nb-NO" sz="1400" b="0" i="0" dirty="0" smtClean="0">
                              <a:solidFill>
                                <a:schemeClr val="tx1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nb-NO" sz="1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</a:rPr>
                                <m:t>𝑔</m:t>
                              </m:r>
                              <m:r>
                                <a:rPr lang="nb-NO" sz="1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</a:rPr>
                                <m:t>←</m:t>
                              </m:r>
                              <m:sSup>
                                <m:sSupPr>
                                  <m:ctrlPr>
                                    <a:rPr lang="nb-NO" sz="1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nb-NO" sz="1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" panose="02040503050406030204" pitchFamily="18" charset="0"/>
                                    </a:rPr>
                                    <m:t>𝑔</m:t>
                                  </m:r>
                                </m:e>
                                <m:sup>
                                  <m:r>
                                    <a:rPr lang="nb-NO" sz="1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" panose="02040503050406030204" pitchFamily="18" charset="0"/>
                                    </a:rPr>
                                    <m:t>−1</m:t>
                                  </m:r>
                                </m:sup>
                              </m:sSup>
                            </m:oMath>
                          </a14:m>
                          <a:r>
                            <a:rPr lang="nb-NO" sz="1400" b="0" i="0" dirty="0" smtClean="0">
                              <a:solidFill>
                                <a:schemeClr val="tx1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 and </a:t>
                          </a:r>
                          <a14:m>
                            <m:oMath xmlns:m="http://schemas.openxmlformats.org/officeDocument/2006/math">
                              <m:r>
                                <a:rPr lang="nb-NO" sz="1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</a:rPr>
                                <m:t>𝑛</m:t>
                              </m:r>
                              <m:r>
                                <a:rPr lang="nb-NO" sz="1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</a:rPr>
                                <m:t>←</m:t>
                              </m:r>
                              <m:d>
                                <m:dPr>
                                  <m:begChr m:val="|"/>
                                  <m:endChr m:val="|"/>
                                  <m:ctrlPr>
                                    <a:rPr lang="nb-NO" sz="1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nb-NO" sz="1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" panose="02040503050406030204" pitchFamily="18" charset="0"/>
                                    </a:rPr>
                                    <m:t>𝑛</m:t>
                                  </m:r>
                                </m:e>
                              </m:d>
                            </m:oMath>
                          </a14:m>
                          <a:endParaRPr lang="nb-NO" sz="1400" b="0" i="0" dirty="0" smtClean="0">
                            <a:solidFill>
                              <a:schemeClr val="tx1"/>
                            </a:solidFill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  <a:p>
                          <a:pPr marL="457200" marR="0" indent="-457200" defTabSz="914400" rtl="0" eaLnBrk="1" fontAlgn="base" latinLnBrk="0" hangingPunct="1">
                            <a:lnSpc>
                              <a:spcPct val="15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AutoNum type="arabicPeriod"/>
                            <a:tabLst/>
                          </a:pPr>
                          <a:r>
                            <a:rPr lang="nb-NO" sz="1400" b="0" i="0" dirty="0" smtClean="0">
                              <a:solidFill>
                                <a:schemeClr val="tx1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nb-NO" sz="1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</a:rPr>
                                <m:t>𝑛</m:t>
                              </m:r>
                              <m:r>
                                <a:rPr lang="nb-NO" sz="1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</a:rPr>
                                <m:t>=</m:t>
                              </m:r>
                              <m:sSub>
                                <m:sSubPr>
                                  <m:ctrlPr>
                                    <a:rPr lang="nb-NO" sz="1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" panose="02040503050406030204" pitchFamily="18" charset="0"/>
                                    </a:rPr>
                                  </m:ctrlPr>
                                </m:sSubPr>
                                <m:e>
                                  <m:d>
                                    <m:dPr>
                                      <m:ctrlPr>
                                        <a:rPr lang="nb-NO" sz="14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ea typeface="Cambria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nb-NO" sz="1400" b="0" i="1" smtClean="0">
                                              <a:solidFill>
                                                <a:srgbClr val="C00000"/>
                                              </a:solidFill>
                                              <a:latin typeface="Cambria Math" panose="02040503050406030204" pitchFamily="18" charset="0"/>
                                              <a:ea typeface="Cambria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nb-NO" sz="1400" b="0" i="1" smtClean="0">
                                              <a:solidFill>
                                                <a:srgbClr val="C00000"/>
                                              </a:solidFill>
                                              <a:latin typeface="Cambria Math" panose="02040503050406030204" pitchFamily="18" charset="0"/>
                                              <a:ea typeface="Cambria" panose="02040503050406030204" pitchFamily="18" charset="0"/>
                                            </a:rPr>
                                            <m:t>𝑏</m:t>
                                          </m:r>
                                        </m:e>
                                        <m:sub>
                                          <m:r>
                                            <a:rPr lang="nb-NO" sz="1400" b="0" i="1" smtClean="0">
                                              <a:solidFill>
                                                <a:srgbClr val="C00000"/>
                                              </a:solidFill>
                                              <a:latin typeface="Cambria Math" panose="02040503050406030204" pitchFamily="18" charset="0"/>
                                              <a:ea typeface="Cambria" panose="02040503050406030204" pitchFamily="18" charset="0"/>
                                            </a:rPr>
                                            <m:t>𝑡</m:t>
                                          </m:r>
                                          <m:r>
                                            <a:rPr lang="nb-NO" sz="1400" b="0" i="1" smtClean="0">
                                              <a:solidFill>
                                                <a:srgbClr val="C00000"/>
                                              </a:solidFill>
                                              <a:latin typeface="Cambria Math" panose="02040503050406030204" pitchFamily="18" charset="0"/>
                                              <a:ea typeface="Cambria" panose="02040503050406030204" pitchFamily="18" charset="0"/>
                                            </a:rPr>
                                            <m:t>−1</m:t>
                                          </m:r>
                                        </m:sub>
                                      </m:sSub>
                                      <m:r>
                                        <a:rPr lang="nb-NO" sz="1400" b="0" i="1" smtClean="0">
                                          <a:solidFill>
                                            <a:srgbClr val="C00000"/>
                                          </a:solidFill>
                                          <a:latin typeface="Cambria Math" panose="02040503050406030204" pitchFamily="18" charset="0"/>
                                          <a:ea typeface="Cambria" panose="02040503050406030204" pitchFamily="18" charset="0"/>
                                        </a:rPr>
                                        <m:t>…</m:t>
                                      </m:r>
                                      <m:sSub>
                                        <m:sSubPr>
                                          <m:ctrlPr>
                                            <a:rPr lang="nb-NO" sz="1400" b="0" i="1" smtClean="0">
                                              <a:solidFill>
                                                <a:srgbClr val="C00000"/>
                                              </a:solidFill>
                                              <a:latin typeface="Cambria Math" panose="02040503050406030204" pitchFamily="18" charset="0"/>
                                              <a:ea typeface="Cambria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nb-NO" sz="1400" b="0" i="1" smtClean="0">
                                              <a:solidFill>
                                                <a:srgbClr val="C00000"/>
                                              </a:solidFill>
                                              <a:latin typeface="Cambria Math" panose="02040503050406030204" pitchFamily="18" charset="0"/>
                                              <a:ea typeface="Cambria" panose="02040503050406030204" pitchFamily="18" charset="0"/>
                                            </a:rPr>
                                            <m:t>𝑏</m:t>
                                          </m:r>
                                        </m:e>
                                        <m:sub>
                                          <m:r>
                                            <a:rPr lang="nb-NO" sz="1400" b="0" i="1" smtClean="0">
                                              <a:solidFill>
                                                <a:srgbClr val="C00000"/>
                                              </a:solidFill>
                                              <a:latin typeface="Cambria Math" panose="02040503050406030204" pitchFamily="18" charset="0"/>
                                              <a:ea typeface="Cambria" panose="02040503050406030204" pitchFamily="18" charset="0"/>
                                            </a:rPr>
                                            <m:t>1</m:t>
                                          </m:r>
                                        </m:sub>
                                      </m:sSub>
                                      <m:sSub>
                                        <m:sSubPr>
                                          <m:ctrlPr>
                                            <a:rPr lang="nb-NO" sz="1400" b="0" i="1" smtClean="0">
                                              <a:solidFill>
                                                <a:srgbClr val="C00000"/>
                                              </a:solidFill>
                                              <a:latin typeface="Cambria Math" panose="02040503050406030204" pitchFamily="18" charset="0"/>
                                              <a:ea typeface="Cambria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nb-NO" sz="1400" b="0" i="1" smtClean="0">
                                              <a:solidFill>
                                                <a:srgbClr val="C00000"/>
                                              </a:solidFill>
                                              <a:latin typeface="Cambria Math" panose="02040503050406030204" pitchFamily="18" charset="0"/>
                                              <a:ea typeface="Cambria" panose="02040503050406030204" pitchFamily="18" charset="0"/>
                                            </a:rPr>
                                            <m:t>𝑏</m:t>
                                          </m:r>
                                        </m:e>
                                        <m:sub>
                                          <m:r>
                                            <a:rPr lang="nb-NO" sz="1400" b="0" i="1" smtClean="0">
                                              <a:solidFill>
                                                <a:srgbClr val="C00000"/>
                                              </a:solidFill>
                                              <a:latin typeface="Cambria Math" panose="02040503050406030204" pitchFamily="18" charset="0"/>
                                              <a:ea typeface="Cambria" panose="02040503050406030204" pitchFamily="18" charset="0"/>
                                            </a:rPr>
                                            <m:t>0</m:t>
                                          </m:r>
                                        </m:sub>
                                      </m:sSub>
                                    </m:e>
                                  </m:d>
                                </m:e>
                                <m:sub>
                                  <m:r>
                                    <a:rPr lang="nb-NO" sz="1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oMath>
                          </a14:m>
                          <a:endParaRPr lang="nb-NO" sz="1400" b="0" i="1" dirty="0" smtClean="0">
                            <a:solidFill>
                              <a:schemeClr val="tx1"/>
                            </a:solidFill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  <a:p>
                          <a:pPr marL="457200" marR="0" indent="-457200" defTabSz="914400" rtl="0" eaLnBrk="1" fontAlgn="base" latinLnBrk="0" hangingPunct="1">
                            <a:lnSpc>
                              <a:spcPct val="15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AutoNum type="arabicPeriod"/>
                            <a:tabLst/>
                          </a:pPr>
                          <a:r>
                            <a:rPr lang="nb-NO" sz="1400" b="0" i="0" dirty="0" smtClean="0">
                              <a:solidFill>
                                <a:schemeClr val="tx1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nb-NO" sz="1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</a:rPr>
                                <m:t>𝑦</m:t>
                              </m:r>
                              <m:r>
                                <a:rPr lang="nb-NO" sz="1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</a:rPr>
                                <m:t>←</m:t>
                              </m:r>
                              <m:r>
                                <a:rPr lang="nb-NO" sz="1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</a:rPr>
                                <m:t>𝑒</m:t>
                              </m:r>
                            </m:oMath>
                          </a14:m>
                          <a:endParaRPr lang="nb-NO" sz="1400" b="0" i="0" dirty="0" smtClean="0">
                            <a:solidFill>
                              <a:schemeClr val="tx1"/>
                            </a:solidFill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  <a:p>
                          <a:pPr marL="457200" marR="0" indent="-457200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AutoNum type="arabicPeriod"/>
                            <a:tabLst/>
                          </a:pPr>
                          <a:r>
                            <a:rPr lang="nb-NO" sz="1400" b="0" i="0" dirty="0" smtClean="0">
                              <a:solidFill>
                                <a:schemeClr val="tx1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 </a:t>
                          </a:r>
                          <a:r>
                            <a:rPr lang="nb-NO" sz="1400" b="1" i="0" dirty="0" smtClean="0">
                              <a:solidFill>
                                <a:schemeClr val="tx1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for</a:t>
                          </a:r>
                          <a:r>
                            <a:rPr lang="nb-NO" sz="1400" b="0" i="0" baseline="0" dirty="0" smtClean="0">
                              <a:solidFill>
                                <a:schemeClr val="tx1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nb-NO" sz="1400" b="0" i="1" baseline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</a:rPr>
                                <m:t>𝑖</m:t>
                              </m:r>
                              <m:r>
                                <a:rPr lang="nb-NO" sz="1400" b="0" i="1" baseline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</a:rPr>
                                <m:t>=</m:t>
                              </m:r>
                              <m:r>
                                <a:rPr lang="nb-NO" sz="1400" b="0" i="1" baseline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</a:rPr>
                                <m:t>𝑡</m:t>
                              </m:r>
                              <m:r>
                                <a:rPr lang="nb-NO" sz="1400" b="0" i="1" baseline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</a:rPr>
                                <m:t>−1 </m:t>
                              </m:r>
                            </m:oMath>
                          </a14:m>
                          <a:r>
                            <a:rPr lang="nb-NO" sz="1400" b="1" i="0" dirty="0" smtClean="0">
                              <a:solidFill>
                                <a:schemeClr val="tx1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downto</a:t>
                          </a:r>
                          <a:r>
                            <a:rPr lang="nb-NO" sz="1400" b="0" i="0" dirty="0" smtClean="0">
                              <a:solidFill>
                                <a:schemeClr val="tx1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nb-NO" sz="1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</a:rPr>
                                <m:t>0</m:t>
                              </m:r>
                            </m:oMath>
                          </a14:m>
                          <a:r>
                            <a:rPr lang="nb-NO" sz="1400" b="0" i="0" dirty="0" smtClean="0">
                              <a:solidFill>
                                <a:schemeClr val="tx1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 </a:t>
                          </a:r>
                          <a:r>
                            <a:rPr lang="nb-NO" sz="1400" b="1" i="0" dirty="0" smtClean="0">
                              <a:solidFill>
                                <a:schemeClr val="tx1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do</a:t>
                          </a:r>
                        </a:p>
                        <a:p>
                          <a:pPr marL="457200" marR="0" indent="-457200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AutoNum type="arabicPeriod"/>
                            <a:tabLst/>
                          </a:pPr>
                          <a:r>
                            <a:rPr lang="nb-NO" sz="1400" b="0" i="0" dirty="0" smtClean="0">
                              <a:solidFill>
                                <a:schemeClr val="tx1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        </a:t>
                          </a:r>
                          <a14:m>
                            <m:oMath xmlns:m="http://schemas.openxmlformats.org/officeDocument/2006/math">
                              <m:r>
                                <a:rPr lang="nb-NO" sz="1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</a:rPr>
                                <m:t>𝑦</m:t>
                              </m:r>
                              <m:r>
                                <a:rPr lang="nb-NO" sz="1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</a:rPr>
                                <m:t>←</m:t>
                              </m:r>
                              <m:sSup>
                                <m:sSupPr>
                                  <m:ctrlPr>
                                    <a:rPr lang="nb-NO" sz="1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nb-NO" sz="1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" panose="02040503050406030204" pitchFamily="18" charset="0"/>
                                    </a:rPr>
                                    <m:t>𝑦</m:t>
                                  </m:r>
                                </m:e>
                                <m:sup>
                                  <m:r>
                                    <a:rPr lang="nb-NO" sz="1400" b="0" i="1" smtClean="0">
                                      <a:solidFill>
                                        <a:schemeClr val="accent6"/>
                                      </a:solidFill>
                                      <a:latin typeface="Cambria Math" panose="02040503050406030204" pitchFamily="18" charset="0"/>
                                      <a:ea typeface="Cambria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nb-NO" sz="1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</a:rPr>
                                <m:t>∘</m:t>
                              </m:r>
                              <m:sSup>
                                <m:sSupPr>
                                  <m:ctrlPr>
                                    <a:rPr lang="nb-NO" sz="1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nb-NO" sz="1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" panose="02040503050406030204" pitchFamily="18" charset="0"/>
                                    </a:rPr>
                                    <m:t>𝑔</m:t>
                                  </m:r>
                                </m:e>
                                <m:sup>
                                  <m:sSub>
                                    <m:sSubPr>
                                      <m:ctrlPr>
                                        <a:rPr lang="nb-NO" sz="1400" b="0" i="1" smtClean="0">
                                          <a:solidFill>
                                            <a:srgbClr val="C00000"/>
                                          </a:solidFill>
                                          <a:latin typeface="Cambria Math" panose="02040503050406030204" pitchFamily="18" charset="0"/>
                                          <a:ea typeface="Cambria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nb-NO" sz="1400" b="0" i="1" smtClean="0">
                                          <a:solidFill>
                                            <a:srgbClr val="C00000"/>
                                          </a:solidFill>
                                          <a:latin typeface="Cambria Math" panose="02040503050406030204" pitchFamily="18" charset="0"/>
                                          <a:ea typeface="Cambria" panose="02040503050406030204" pitchFamily="18" charset="0"/>
                                        </a:rPr>
                                        <m:t>𝑏</m:t>
                                      </m:r>
                                    </m:e>
                                    <m:sub>
                                      <m:r>
                                        <a:rPr lang="nb-NO" sz="1400" b="0" i="1" smtClean="0">
                                          <a:solidFill>
                                            <a:srgbClr val="C00000"/>
                                          </a:solidFill>
                                          <a:latin typeface="Cambria Math" panose="02040503050406030204" pitchFamily="18" charset="0"/>
                                          <a:ea typeface="Cambria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</m:sup>
                              </m:sSup>
                            </m:oMath>
                          </a14:m>
                          <a:endParaRPr lang="nb-NO" sz="1400" b="0" i="0" dirty="0" smtClean="0">
                            <a:solidFill>
                              <a:schemeClr val="tx1"/>
                            </a:solidFill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  <a:p>
                          <a:pPr marL="457200" marR="0" indent="-457200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AutoNum type="arabicPeriod"/>
                            <a:tabLst/>
                          </a:pPr>
                          <a:r>
                            <a:rPr lang="nb-NO" sz="1400" b="0" i="0" dirty="0" smtClean="0">
                              <a:solidFill>
                                <a:schemeClr val="tx1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 </a:t>
                          </a:r>
                        </a:p>
                        <a:p>
                          <a:pPr marL="457200" marR="0" indent="-457200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AutoNum type="arabicPeriod"/>
                            <a:tabLst/>
                          </a:pPr>
                          <a:r>
                            <a:rPr lang="nb-NO" sz="1400" b="0" i="0" dirty="0" smtClean="0">
                              <a:solidFill>
                                <a:schemeClr val="tx1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 </a:t>
                          </a:r>
                          <a:r>
                            <a:rPr lang="nb-NO" sz="1400" b="1" i="0" dirty="0" smtClean="0">
                              <a:solidFill>
                                <a:schemeClr val="tx1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return</a:t>
                          </a:r>
                          <a:r>
                            <a:rPr lang="nb-NO" sz="1400" b="1" i="0" baseline="0" dirty="0" smtClean="0">
                              <a:solidFill>
                                <a:schemeClr val="tx1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nb-NO" sz="1400" b="0" i="1" baseline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</a:rPr>
                                <m:t>𝑦</m:t>
                              </m:r>
                            </m:oMath>
                          </a14:m>
                          <a:endParaRPr lang="nb-NO" sz="1400" b="0" i="0" dirty="0" smtClean="0">
                            <a:solidFill>
                              <a:schemeClr val="tx1"/>
                            </a:solidFill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="" xmlns:a16="http://schemas.microsoft.com/office/drawing/2014/main" val="10001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64" name="Table 6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539038"/>
                  </p:ext>
                </p:extLst>
              </p:nvPr>
            </p:nvGraphicFramePr>
            <p:xfrm>
              <a:off x="3134109" y="3172181"/>
              <a:ext cx="3545150" cy="2483004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3545150">
                      <a:extLst>
                        <a:ext uri="{9D8B030D-6E8A-4147-A177-3AD203B41FA5}">
                          <a16:colId xmlns:a16="http://schemas.microsoft.com/office/drawing/2014/main" xmlns="" xmlns:a14="http://schemas.microsoft.com/office/drawing/2010/main" val="20000"/>
                        </a:ext>
                      </a:extLst>
                    </a:gridCol>
                  </a:tblGrid>
                  <a:tr h="368454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2"/>
                          <a:stretch>
                            <a:fillRect l="-172" t="-1639" r="-344" b="-572131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xmlns="" xmlns:a14="http://schemas.microsoft.com/office/drawing/2010/main" val="10000"/>
                      </a:ext>
                    </a:extLst>
                  </a:tr>
                  <a:tr h="211455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2"/>
                          <a:stretch>
                            <a:fillRect l="-172" t="-17867" r="-344" b="-576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xmlns="" xmlns:a14="http://schemas.microsoft.com/office/drawing/2010/main" val="10001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5" name="TextBox 64"/>
              <p:cNvSpPr txBox="1"/>
              <p:nvPr/>
            </p:nvSpPr>
            <p:spPr>
              <a:xfrm>
                <a:off x="6671475" y="4152073"/>
                <a:ext cx="1202724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2800" b="0" i="1" smtClean="0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US" sz="2800" dirty="0" smtClean="0"/>
              </a:p>
            </p:txBody>
          </p:sp>
        </mc:Choice>
        <mc:Fallback xmlns="">
          <p:sp>
            <p:nvSpPr>
              <p:cNvPr id="65" name="TextBox 6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71475" y="4152073"/>
                <a:ext cx="1202724" cy="523220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" name="Group 4"/>
          <p:cNvGrpSpPr>
            <a:grpSpLocks noChangeAspect="1"/>
          </p:cNvGrpSpPr>
          <p:nvPr/>
        </p:nvGrpSpPr>
        <p:grpSpPr>
          <a:xfrm>
            <a:off x="476181" y="1253018"/>
            <a:ext cx="7476325" cy="5133974"/>
            <a:chOff x="252117" y="1253018"/>
            <a:chExt cx="7993959" cy="5489432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953" b="2298"/>
            <a:stretch/>
          </p:blipFill>
          <p:spPr>
            <a:xfrm>
              <a:off x="963828" y="1253018"/>
              <a:ext cx="7282248" cy="5015978"/>
            </a:xfrm>
            <a:prstGeom prst="rect">
              <a:avLst/>
            </a:prstGeom>
          </p:spPr>
        </p:pic>
        <p:sp>
          <p:nvSpPr>
            <p:cNvPr id="3" name="TextBox 2"/>
            <p:cNvSpPr txBox="1"/>
            <p:nvPr/>
          </p:nvSpPr>
          <p:spPr>
            <a:xfrm>
              <a:off x="766120" y="3896497"/>
              <a:ext cx="260927" cy="27972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100" dirty="0" smtClean="0">
                  <a:solidFill>
                    <a:schemeClr val="accent3">
                      <a:lumMod val="50000"/>
                    </a:schemeClr>
                  </a:solidFill>
                </a:rPr>
                <a:t>0</a:t>
              </a: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766120" y="2805418"/>
              <a:ext cx="260927" cy="27972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100" dirty="0">
                  <a:solidFill>
                    <a:schemeClr val="accent3">
                      <a:lumMod val="50000"/>
                    </a:schemeClr>
                  </a:solidFill>
                </a:rPr>
                <a:t>1</a:t>
              </a:r>
              <a:endParaRPr lang="en-US" sz="1100" dirty="0" smtClean="0">
                <a:solidFill>
                  <a:schemeClr val="accent3">
                    <a:lumMod val="50000"/>
                  </a:schemeClr>
                </a:solidFill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766120" y="1689625"/>
              <a:ext cx="260927" cy="27972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100" dirty="0" smtClean="0">
                  <a:solidFill>
                    <a:schemeClr val="accent3">
                      <a:lumMod val="50000"/>
                    </a:schemeClr>
                  </a:solidFill>
                </a:rPr>
                <a:t>2</a:t>
              </a: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686674" y="5015110"/>
              <a:ext cx="356601" cy="27972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100" dirty="0" smtClean="0">
                  <a:solidFill>
                    <a:schemeClr val="accent3">
                      <a:lumMod val="50000"/>
                    </a:schemeClr>
                  </a:solidFill>
                </a:rPr>
                <a:t>-1</a:t>
              </a: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1272747" y="6239381"/>
              <a:ext cx="260927" cy="27972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100" dirty="0">
                  <a:solidFill>
                    <a:schemeClr val="accent3">
                      <a:lumMod val="50000"/>
                    </a:schemeClr>
                  </a:solidFill>
                </a:rPr>
                <a:t>0</a:t>
              </a:r>
              <a:endParaRPr lang="en-US" sz="1100" dirty="0" smtClean="0">
                <a:solidFill>
                  <a:schemeClr val="accent3">
                    <a:lumMod val="50000"/>
                  </a:schemeClr>
                </a:solidFill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2158313" y="6236044"/>
              <a:ext cx="420129" cy="27972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100" dirty="0" smtClean="0">
                  <a:solidFill>
                    <a:schemeClr val="accent3">
                      <a:lumMod val="50000"/>
                    </a:schemeClr>
                  </a:solidFill>
                </a:rPr>
                <a:t>10</a:t>
              </a: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3134498" y="6236045"/>
              <a:ext cx="420129" cy="27972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100" dirty="0" smtClean="0">
                  <a:solidFill>
                    <a:schemeClr val="accent3">
                      <a:lumMod val="50000"/>
                    </a:schemeClr>
                  </a:solidFill>
                </a:rPr>
                <a:t>20</a:t>
              </a: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4110683" y="6236044"/>
              <a:ext cx="420129" cy="27972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100" dirty="0" smtClean="0">
                  <a:solidFill>
                    <a:schemeClr val="accent3">
                      <a:lumMod val="50000"/>
                    </a:schemeClr>
                  </a:solidFill>
                </a:rPr>
                <a:t>30</a:t>
              </a: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5086868" y="6236044"/>
              <a:ext cx="420129" cy="27972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100" dirty="0" smtClean="0">
                  <a:solidFill>
                    <a:schemeClr val="accent3">
                      <a:lumMod val="50000"/>
                    </a:schemeClr>
                  </a:solidFill>
                </a:rPr>
                <a:t>40</a:t>
              </a: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6063053" y="6236044"/>
              <a:ext cx="420129" cy="27972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100" dirty="0">
                  <a:solidFill>
                    <a:schemeClr val="accent3">
                      <a:lumMod val="50000"/>
                    </a:schemeClr>
                  </a:solidFill>
                </a:rPr>
                <a:t>5</a:t>
              </a:r>
              <a:r>
                <a:rPr lang="en-US" sz="1100" dirty="0" smtClean="0">
                  <a:solidFill>
                    <a:schemeClr val="accent3">
                      <a:lumMod val="50000"/>
                    </a:schemeClr>
                  </a:solidFill>
                </a:rPr>
                <a:t>0</a:t>
              </a: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7039239" y="6236044"/>
              <a:ext cx="420129" cy="27972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100" dirty="0" smtClean="0">
                  <a:solidFill>
                    <a:schemeClr val="accent3">
                      <a:lumMod val="50000"/>
                    </a:schemeClr>
                  </a:solidFill>
                </a:rPr>
                <a:t>60</a:t>
              </a: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4402024" y="6434673"/>
              <a:ext cx="813631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 smtClean="0">
                  <a:solidFill>
                    <a:schemeClr val="accent3">
                      <a:lumMod val="50000"/>
                    </a:schemeClr>
                  </a:solidFill>
                </a:rPr>
                <a:t>[</a:t>
              </a:r>
              <a:r>
                <a:rPr lang="en-US" sz="1200" dirty="0" err="1" smtClean="0">
                  <a:solidFill>
                    <a:schemeClr val="accent3">
                      <a:lumMod val="50000"/>
                    </a:schemeClr>
                  </a:solidFill>
                </a:rPr>
                <a:t>ms</a:t>
              </a:r>
              <a:r>
                <a:rPr lang="en-US" sz="1200" dirty="0" smtClean="0">
                  <a:solidFill>
                    <a:schemeClr val="accent3">
                      <a:lumMod val="50000"/>
                    </a:schemeClr>
                  </a:solidFill>
                </a:rPr>
                <a:t>]</a:t>
              </a: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252117" y="3442342"/>
              <a:ext cx="813631" cy="3077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dirty="0" smtClean="0">
                  <a:solidFill>
                    <a:schemeClr val="accent3">
                      <a:lumMod val="50000"/>
                    </a:schemeClr>
                  </a:solidFill>
                </a:rPr>
                <a:t>[V]</a:t>
              </a:r>
            </a:p>
          </p:txBody>
        </p:sp>
      </p:grp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Side-channel attacks – power analysis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6590AF8-4F64-4D1C-B3C4-F65976908F52}" type="slidenum">
              <a:rPr lang="en-US" smtClean="0"/>
              <a:pPr/>
              <a:t>20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0" name="Table 19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96036353"/>
                  </p:ext>
                </p:extLst>
              </p:nvPr>
            </p:nvGraphicFramePr>
            <p:xfrm>
              <a:off x="7966774" y="3172181"/>
              <a:ext cx="3496218" cy="2698616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3496218">
                      <a:extLst>
                        <a:ext uri="{9D8B030D-6E8A-4147-A177-3AD203B41FA5}">
                          <a16:colId xmlns="" xmlns:a16="http://schemas.microsoft.com/office/drawing/2014/main" val="20000"/>
                        </a:ext>
                      </a:extLst>
                    </a:gridCol>
                  </a:tblGrid>
                  <a:tr h="366896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r>
                                  <m:rPr>
                                    <m:nor/>
                                  </m:rPr>
                                  <a:rPr lang="en-US" sz="1400" dirty="0" smtClean="0">
                                    <a:solidFill>
                                      <a:schemeClr val="tx1"/>
                                    </a:solidFill>
                                    <a:latin typeface="Cambria" panose="02040503050406030204" pitchFamily="18" charset="0"/>
                                    <a:ea typeface="Cambria" panose="02040503050406030204" pitchFamily="18" charset="0"/>
                                  </a:rPr>
                                  <m:t>Square</m:t>
                                </m:r>
                                <m:r>
                                  <m:rPr>
                                    <m:nor/>
                                  </m:rPr>
                                  <a:rPr lang="nb-NO" sz="1400" b="1" i="0" dirty="0" smtClean="0">
                                    <a:solidFill>
                                      <a:schemeClr val="tx1"/>
                                    </a:solidFill>
                                    <a:latin typeface="Cambria" panose="02040503050406030204" pitchFamily="18" charset="0"/>
                                    <a:ea typeface="Cambria" panose="02040503050406030204" pitchFamily="18" charset="0"/>
                                  </a:rPr>
                                  <m:t>−</m:t>
                                </m:r>
                                <m:r>
                                  <m:rPr>
                                    <m:nor/>
                                  </m:rPr>
                                  <a:rPr lang="nb-NO" sz="1400" b="1" i="0" dirty="0" smtClean="0">
                                    <a:solidFill>
                                      <a:schemeClr val="tx1"/>
                                    </a:solidFill>
                                    <a:latin typeface="Cambria" panose="02040503050406030204" pitchFamily="18" charset="0"/>
                                    <a:ea typeface="Cambria" panose="02040503050406030204" pitchFamily="18" charset="0"/>
                                  </a:rPr>
                                  <m:t>and</m:t>
                                </m:r>
                                <m:r>
                                  <m:rPr>
                                    <m:nor/>
                                  </m:rPr>
                                  <a:rPr lang="nb-NO" sz="1400" b="1" i="0" dirty="0" smtClean="0">
                                    <a:solidFill>
                                      <a:schemeClr val="tx1"/>
                                    </a:solidFill>
                                    <a:latin typeface="Cambria" panose="02040503050406030204" pitchFamily="18" charset="0"/>
                                    <a:ea typeface="Cambria" panose="02040503050406030204" pitchFamily="18" charset="0"/>
                                  </a:rPr>
                                  <m:t>−</m:t>
                                </m:r>
                                <m:r>
                                  <m:rPr>
                                    <m:nor/>
                                  </m:rPr>
                                  <a:rPr lang="en-US" sz="1400" dirty="0" smtClean="0">
                                    <a:solidFill>
                                      <a:schemeClr val="tx1"/>
                                    </a:solidFill>
                                    <a:latin typeface="Cambria" panose="02040503050406030204" pitchFamily="18" charset="0"/>
                                    <a:ea typeface="Cambria" panose="02040503050406030204" pitchFamily="18" charset="0"/>
                                  </a:rPr>
                                  <m:t>Multiply</m:t>
                                </m:r>
                                <m:d>
                                  <m:dPr>
                                    <m:ctrlPr>
                                      <a:rPr lang="nb-NO" sz="1400" b="1" i="1" dirty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mbria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nb-NO" sz="1400" b="0" i="1" dirty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mbria" panose="02040503050406030204" pitchFamily="18" charset="0"/>
                                      </a:rPr>
                                      <m:t>𝑔</m:t>
                                    </m:r>
                                    <m:r>
                                      <a:rPr lang="nb-NO" sz="1400" b="0" i="1" dirty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mbria" panose="02040503050406030204" pitchFamily="18" charset="0"/>
                                      </a:rPr>
                                      <m:t>∈</m:t>
                                    </m:r>
                                    <m:r>
                                      <a:rPr lang="nb-NO" sz="1400" b="0" i="1" dirty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mbria" panose="02040503050406030204" pitchFamily="18" charset="0"/>
                                      </a:rPr>
                                      <m:t>𝐺</m:t>
                                    </m:r>
                                    <m:r>
                                      <a:rPr lang="nb-NO" sz="1400" b="0" i="1" dirty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mbria" panose="02040503050406030204" pitchFamily="18" charset="0"/>
                                      </a:rPr>
                                      <m:t> , </m:t>
                                    </m:r>
                                    <m:r>
                                      <a:rPr lang="nb-NO" sz="1400" b="0" i="1" dirty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mbria" panose="02040503050406030204" pitchFamily="18" charset="0"/>
                                      </a:rPr>
                                      <m:t>𝑛</m:t>
                                    </m:r>
                                    <m:r>
                                      <a:rPr lang="nb-NO" sz="1400" b="0" i="1" dirty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mbria" panose="02040503050406030204" pitchFamily="18" charset="0"/>
                                      </a:rPr>
                                      <m:t>∈</m:t>
                                    </m:r>
                                    <m:r>
                                      <a:rPr lang="nb-NO" sz="1400" b="1" i="1" dirty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mbria" panose="02040503050406030204" pitchFamily="18" charset="0"/>
                                      </a:rPr>
                                      <m:t>𝒁</m:t>
                                    </m:r>
                                  </m:e>
                                </m:d>
                              </m:oMath>
                            </m:oMathPara>
                          </a14:m>
                          <a:endParaRPr lang="en-US" sz="1400" dirty="0" smtClean="0">
                            <a:solidFill>
                              <a:schemeClr val="tx1"/>
                            </a:solidFill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="" xmlns:a16="http://schemas.microsoft.com/office/drawing/2014/main" val="10000"/>
                      </a:ext>
                    </a:extLst>
                  </a:tr>
                  <a:tr h="1920752">
                    <a:tc>
                      <a:txBody>
                        <a:bodyPr/>
                        <a:lstStyle/>
                        <a:p>
                          <a:pPr marL="457200" marR="0" indent="-457200" defTabSz="914400" rtl="0" eaLnBrk="1" fontAlgn="base" latinLnBrk="0" hangingPunct="1">
                            <a:lnSpc>
                              <a:spcPct val="15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AutoNum type="arabicPeriod"/>
                            <a:tabLst/>
                          </a:pPr>
                          <a:r>
                            <a:rPr lang="nb-NO" sz="1400" b="0" i="0" baseline="0" dirty="0" smtClean="0">
                              <a:solidFill>
                                <a:schemeClr val="tx1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 </a:t>
                          </a:r>
                          <a:r>
                            <a:rPr lang="nb-NO" sz="1400" b="1" i="0" baseline="0" dirty="0" smtClean="0">
                              <a:solidFill>
                                <a:schemeClr val="tx1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if</a:t>
                          </a:r>
                          <a:r>
                            <a:rPr lang="nb-NO" sz="1400" b="0" i="0" baseline="0" dirty="0" smtClean="0">
                              <a:solidFill>
                                <a:schemeClr val="tx1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nb-NO" sz="1400" b="0" i="1" baseline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</a:rPr>
                                <m:t>𝑛</m:t>
                              </m:r>
                              <m:r>
                                <a:rPr lang="nb-NO" sz="1400" b="0" i="1" baseline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</a:rPr>
                                <m:t>&lt;0</m:t>
                              </m:r>
                            </m:oMath>
                          </a14:m>
                          <a:r>
                            <a:rPr lang="nb-NO" sz="1400" b="0" i="0" dirty="0" smtClean="0">
                              <a:solidFill>
                                <a:schemeClr val="tx1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 </a:t>
                          </a:r>
                          <a:r>
                            <a:rPr lang="nb-NO" sz="1400" b="1" i="0" dirty="0" smtClean="0">
                              <a:solidFill>
                                <a:schemeClr val="tx1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then</a:t>
                          </a:r>
                          <a:r>
                            <a:rPr lang="nb-NO" sz="1400" b="0" i="0" dirty="0" smtClean="0">
                              <a:solidFill>
                                <a:schemeClr val="tx1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nb-NO" sz="1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</a:rPr>
                                <m:t>𝑔</m:t>
                              </m:r>
                              <m:r>
                                <a:rPr lang="nb-NO" sz="1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</a:rPr>
                                <m:t>←</m:t>
                              </m:r>
                              <m:sSup>
                                <m:sSupPr>
                                  <m:ctrlPr>
                                    <a:rPr lang="nb-NO" sz="1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nb-NO" sz="1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" panose="02040503050406030204" pitchFamily="18" charset="0"/>
                                    </a:rPr>
                                    <m:t>𝑔</m:t>
                                  </m:r>
                                </m:e>
                                <m:sup>
                                  <m:r>
                                    <a:rPr lang="nb-NO" sz="1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" panose="02040503050406030204" pitchFamily="18" charset="0"/>
                                    </a:rPr>
                                    <m:t>−1</m:t>
                                  </m:r>
                                </m:sup>
                              </m:sSup>
                            </m:oMath>
                          </a14:m>
                          <a:r>
                            <a:rPr lang="nb-NO" sz="1400" b="0" i="0" dirty="0" smtClean="0">
                              <a:solidFill>
                                <a:schemeClr val="tx1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 and </a:t>
                          </a:r>
                          <a14:m>
                            <m:oMath xmlns:m="http://schemas.openxmlformats.org/officeDocument/2006/math">
                              <m:r>
                                <a:rPr lang="nb-NO" sz="1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</a:rPr>
                                <m:t>𝑛</m:t>
                              </m:r>
                              <m:r>
                                <a:rPr lang="nb-NO" sz="1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</a:rPr>
                                <m:t>←</m:t>
                              </m:r>
                              <m:d>
                                <m:dPr>
                                  <m:begChr m:val="|"/>
                                  <m:endChr m:val="|"/>
                                  <m:ctrlPr>
                                    <a:rPr lang="nb-NO" sz="1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nb-NO" sz="1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" panose="02040503050406030204" pitchFamily="18" charset="0"/>
                                    </a:rPr>
                                    <m:t>𝑛</m:t>
                                  </m:r>
                                </m:e>
                              </m:d>
                            </m:oMath>
                          </a14:m>
                          <a:endParaRPr lang="nb-NO" sz="1400" b="0" i="0" dirty="0" smtClean="0">
                            <a:solidFill>
                              <a:schemeClr val="tx1"/>
                            </a:solidFill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  <a:p>
                          <a:pPr marL="457200" marR="0" indent="-457200" defTabSz="914400" rtl="0" eaLnBrk="1" fontAlgn="base" latinLnBrk="0" hangingPunct="1">
                            <a:lnSpc>
                              <a:spcPct val="15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AutoNum type="arabicPeriod"/>
                            <a:tabLst/>
                          </a:pPr>
                          <a:r>
                            <a:rPr lang="nb-NO" sz="1400" b="0" i="0" dirty="0" smtClean="0">
                              <a:solidFill>
                                <a:schemeClr val="tx1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nb-NO" sz="1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</a:rPr>
                                <m:t>𝑛</m:t>
                              </m:r>
                              <m:r>
                                <a:rPr lang="nb-NO" sz="1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</a:rPr>
                                <m:t>=</m:t>
                              </m:r>
                              <m:sSub>
                                <m:sSubPr>
                                  <m:ctrlPr>
                                    <a:rPr lang="nb-NO" sz="1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" panose="02040503050406030204" pitchFamily="18" charset="0"/>
                                    </a:rPr>
                                  </m:ctrlPr>
                                </m:sSubPr>
                                <m:e>
                                  <m:d>
                                    <m:dPr>
                                      <m:ctrlPr>
                                        <a:rPr lang="nb-NO" sz="14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ea typeface="Cambria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nb-NO" sz="1400" b="0" i="1" smtClean="0">
                                              <a:solidFill>
                                                <a:srgbClr val="C00000"/>
                                              </a:solidFill>
                                              <a:latin typeface="Cambria Math" panose="02040503050406030204" pitchFamily="18" charset="0"/>
                                              <a:ea typeface="Cambria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nb-NO" sz="1400" b="0" i="1" smtClean="0">
                                              <a:solidFill>
                                                <a:srgbClr val="C00000"/>
                                              </a:solidFill>
                                              <a:latin typeface="Cambria Math" panose="02040503050406030204" pitchFamily="18" charset="0"/>
                                              <a:ea typeface="Cambria" panose="02040503050406030204" pitchFamily="18" charset="0"/>
                                            </a:rPr>
                                            <m:t>𝑏</m:t>
                                          </m:r>
                                        </m:e>
                                        <m:sub>
                                          <m:r>
                                            <a:rPr lang="nb-NO" sz="1400" b="0" i="1" smtClean="0">
                                              <a:solidFill>
                                                <a:srgbClr val="C00000"/>
                                              </a:solidFill>
                                              <a:latin typeface="Cambria Math" panose="02040503050406030204" pitchFamily="18" charset="0"/>
                                              <a:ea typeface="Cambria" panose="02040503050406030204" pitchFamily="18" charset="0"/>
                                            </a:rPr>
                                            <m:t>𝑡</m:t>
                                          </m:r>
                                          <m:r>
                                            <a:rPr lang="nb-NO" sz="1400" b="0" i="1" smtClean="0">
                                              <a:solidFill>
                                                <a:srgbClr val="C00000"/>
                                              </a:solidFill>
                                              <a:latin typeface="Cambria Math" panose="02040503050406030204" pitchFamily="18" charset="0"/>
                                              <a:ea typeface="Cambria" panose="02040503050406030204" pitchFamily="18" charset="0"/>
                                            </a:rPr>
                                            <m:t>−1</m:t>
                                          </m:r>
                                        </m:sub>
                                      </m:sSub>
                                      <m:r>
                                        <a:rPr lang="nb-NO" sz="1400" b="0" i="1" smtClean="0">
                                          <a:solidFill>
                                            <a:srgbClr val="C00000"/>
                                          </a:solidFill>
                                          <a:latin typeface="Cambria Math" panose="02040503050406030204" pitchFamily="18" charset="0"/>
                                          <a:ea typeface="Cambria" panose="02040503050406030204" pitchFamily="18" charset="0"/>
                                        </a:rPr>
                                        <m:t>…</m:t>
                                      </m:r>
                                      <m:sSub>
                                        <m:sSubPr>
                                          <m:ctrlPr>
                                            <a:rPr lang="nb-NO" sz="1400" b="0" i="1" smtClean="0">
                                              <a:solidFill>
                                                <a:srgbClr val="C00000"/>
                                              </a:solidFill>
                                              <a:latin typeface="Cambria Math" panose="02040503050406030204" pitchFamily="18" charset="0"/>
                                              <a:ea typeface="Cambria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nb-NO" sz="1400" b="0" i="1" smtClean="0">
                                              <a:solidFill>
                                                <a:srgbClr val="C00000"/>
                                              </a:solidFill>
                                              <a:latin typeface="Cambria Math" panose="02040503050406030204" pitchFamily="18" charset="0"/>
                                              <a:ea typeface="Cambria" panose="02040503050406030204" pitchFamily="18" charset="0"/>
                                            </a:rPr>
                                            <m:t>𝑏</m:t>
                                          </m:r>
                                        </m:e>
                                        <m:sub>
                                          <m:r>
                                            <a:rPr lang="nb-NO" sz="1400" b="0" i="1" smtClean="0">
                                              <a:solidFill>
                                                <a:srgbClr val="C00000"/>
                                              </a:solidFill>
                                              <a:latin typeface="Cambria Math" panose="02040503050406030204" pitchFamily="18" charset="0"/>
                                              <a:ea typeface="Cambria" panose="02040503050406030204" pitchFamily="18" charset="0"/>
                                            </a:rPr>
                                            <m:t>1</m:t>
                                          </m:r>
                                        </m:sub>
                                      </m:sSub>
                                      <m:sSub>
                                        <m:sSubPr>
                                          <m:ctrlPr>
                                            <a:rPr lang="nb-NO" sz="1400" b="0" i="1" smtClean="0">
                                              <a:solidFill>
                                                <a:srgbClr val="C00000"/>
                                              </a:solidFill>
                                              <a:latin typeface="Cambria Math" panose="02040503050406030204" pitchFamily="18" charset="0"/>
                                              <a:ea typeface="Cambria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nb-NO" sz="1400" b="0" i="1" smtClean="0">
                                              <a:solidFill>
                                                <a:srgbClr val="C00000"/>
                                              </a:solidFill>
                                              <a:latin typeface="Cambria Math" panose="02040503050406030204" pitchFamily="18" charset="0"/>
                                              <a:ea typeface="Cambria" panose="02040503050406030204" pitchFamily="18" charset="0"/>
                                            </a:rPr>
                                            <m:t>𝑏</m:t>
                                          </m:r>
                                        </m:e>
                                        <m:sub>
                                          <m:r>
                                            <a:rPr lang="nb-NO" sz="1400" b="0" i="1" smtClean="0">
                                              <a:solidFill>
                                                <a:srgbClr val="C00000"/>
                                              </a:solidFill>
                                              <a:latin typeface="Cambria Math" panose="02040503050406030204" pitchFamily="18" charset="0"/>
                                              <a:ea typeface="Cambria" panose="02040503050406030204" pitchFamily="18" charset="0"/>
                                            </a:rPr>
                                            <m:t>0</m:t>
                                          </m:r>
                                        </m:sub>
                                      </m:sSub>
                                    </m:e>
                                  </m:d>
                                </m:e>
                                <m:sub>
                                  <m:r>
                                    <a:rPr lang="nb-NO" sz="1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oMath>
                          </a14:m>
                          <a:endParaRPr lang="nb-NO" sz="1400" b="0" i="1" dirty="0" smtClean="0">
                            <a:solidFill>
                              <a:schemeClr val="tx1"/>
                            </a:solidFill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  <a:p>
                          <a:pPr marL="457200" marR="0" indent="-457200" defTabSz="914400" rtl="0" eaLnBrk="1" fontAlgn="base" latinLnBrk="0" hangingPunct="1">
                            <a:lnSpc>
                              <a:spcPct val="15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AutoNum type="arabicPeriod"/>
                            <a:tabLst/>
                          </a:pPr>
                          <a:r>
                            <a:rPr lang="nb-NO" sz="1400" b="0" i="0" dirty="0" smtClean="0">
                              <a:solidFill>
                                <a:schemeClr val="tx1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nb-NO" sz="1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</a:rPr>
                                <m:t>𝑦</m:t>
                              </m:r>
                              <m:r>
                                <a:rPr lang="nb-NO" sz="1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</a:rPr>
                                <m:t>←</m:t>
                              </m:r>
                              <m:r>
                                <a:rPr lang="nb-NO" sz="1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</a:rPr>
                                <m:t>𝑒</m:t>
                              </m:r>
                            </m:oMath>
                          </a14:m>
                          <a:endParaRPr lang="nb-NO" sz="1400" b="0" i="0" dirty="0" smtClean="0">
                            <a:solidFill>
                              <a:schemeClr val="tx1"/>
                            </a:solidFill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  <a:p>
                          <a:pPr marL="457200" marR="0" indent="-457200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AutoNum type="arabicPeriod"/>
                            <a:tabLst/>
                          </a:pPr>
                          <a:r>
                            <a:rPr lang="nb-NO" sz="1400" b="0" i="0" dirty="0" smtClean="0">
                              <a:solidFill>
                                <a:schemeClr val="tx1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 </a:t>
                          </a:r>
                          <a:r>
                            <a:rPr lang="nb-NO" sz="1400" b="1" i="0" dirty="0" smtClean="0">
                              <a:solidFill>
                                <a:schemeClr val="tx1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for</a:t>
                          </a:r>
                          <a:r>
                            <a:rPr lang="nb-NO" sz="1400" b="0" i="0" baseline="0" dirty="0" smtClean="0">
                              <a:solidFill>
                                <a:schemeClr val="tx1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nb-NO" sz="1400" b="0" i="1" baseline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</a:rPr>
                                <m:t>𝑖</m:t>
                              </m:r>
                              <m:r>
                                <a:rPr lang="nb-NO" sz="1400" b="0" i="1" baseline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</a:rPr>
                                <m:t>=</m:t>
                              </m:r>
                              <m:r>
                                <a:rPr lang="nb-NO" sz="1400" b="0" i="1" baseline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</a:rPr>
                                <m:t>𝑡</m:t>
                              </m:r>
                              <m:r>
                                <a:rPr lang="nb-NO" sz="1400" b="0" i="1" baseline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</a:rPr>
                                <m:t>−1 </m:t>
                              </m:r>
                            </m:oMath>
                          </a14:m>
                          <a:r>
                            <a:rPr lang="nb-NO" sz="1400" b="1" i="0" dirty="0" smtClean="0">
                              <a:solidFill>
                                <a:schemeClr val="tx1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downto</a:t>
                          </a:r>
                          <a:r>
                            <a:rPr lang="nb-NO" sz="1400" b="0" i="0" dirty="0" smtClean="0">
                              <a:solidFill>
                                <a:schemeClr val="tx1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nb-NO" sz="1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</a:rPr>
                                <m:t>0</m:t>
                              </m:r>
                            </m:oMath>
                          </a14:m>
                          <a:r>
                            <a:rPr lang="nb-NO" sz="1400" b="0" i="0" dirty="0" smtClean="0">
                              <a:solidFill>
                                <a:schemeClr val="tx1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 </a:t>
                          </a:r>
                          <a:r>
                            <a:rPr lang="nb-NO" sz="1400" b="1" i="0" dirty="0" smtClean="0">
                              <a:solidFill>
                                <a:schemeClr val="tx1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do</a:t>
                          </a:r>
                        </a:p>
                        <a:p>
                          <a:pPr marL="457200" marR="0" indent="-457200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AutoNum type="arabicPeriod"/>
                            <a:tabLst/>
                          </a:pPr>
                          <a:r>
                            <a:rPr lang="nb-NO" sz="1400" b="0" i="0" dirty="0" smtClean="0">
                              <a:solidFill>
                                <a:schemeClr val="tx1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        </a:t>
                          </a:r>
                          <a14:m>
                            <m:oMath xmlns:m="http://schemas.openxmlformats.org/officeDocument/2006/math">
                              <m:r>
                                <a:rPr lang="nb-NO" sz="1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</a:rPr>
                                <m:t>𝑦</m:t>
                              </m:r>
                              <m:r>
                                <a:rPr lang="nb-NO" sz="1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</a:rPr>
                                <m:t>←</m:t>
                              </m:r>
                              <m:sSup>
                                <m:sSupPr>
                                  <m:ctrlPr>
                                    <a:rPr lang="nb-NO" sz="1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nb-NO" sz="1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" panose="02040503050406030204" pitchFamily="18" charset="0"/>
                                    </a:rPr>
                                    <m:t>𝑦</m:t>
                                  </m:r>
                                </m:e>
                                <m:sup>
                                  <m:r>
                                    <a:rPr lang="nb-NO" sz="1400" b="0" i="1" smtClean="0">
                                      <a:solidFill>
                                        <a:schemeClr val="accent6"/>
                                      </a:solidFill>
                                      <a:latin typeface="Cambria Math" panose="02040503050406030204" pitchFamily="18" charset="0"/>
                                      <a:ea typeface="Cambria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oMath>
                          </a14:m>
                          <a:endParaRPr lang="nb-NO" sz="1400" b="0" i="0" dirty="0" smtClean="0">
                            <a:solidFill>
                              <a:schemeClr val="tx1"/>
                            </a:solidFill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  <a:p>
                          <a:pPr marL="457200" marR="0" indent="-457200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AutoNum type="arabicPeriod"/>
                            <a:tabLst/>
                          </a:pPr>
                          <a:r>
                            <a:rPr lang="nb-NO" sz="1400" b="0" i="0" dirty="0" smtClean="0">
                              <a:solidFill>
                                <a:schemeClr val="tx1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        </a:t>
                          </a:r>
                          <a:r>
                            <a:rPr lang="nb-NO" sz="1400" b="1" i="0" dirty="0" smtClean="0">
                              <a:solidFill>
                                <a:schemeClr val="tx1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if</a:t>
                          </a:r>
                          <a:r>
                            <a:rPr lang="nb-NO" sz="1400" b="0" i="0" dirty="0" smtClean="0">
                              <a:solidFill>
                                <a:schemeClr val="tx1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nb-NO" sz="1400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  <a:ea typeface="Cambria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nb-NO" sz="1400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  <a:ea typeface="Cambria" panose="02040503050406030204" pitchFamily="18" charset="0"/>
                                    </a:rPr>
                                    <m:t>𝑏</m:t>
                                  </m:r>
                                </m:e>
                                <m:sub>
                                  <m:r>
                                    <a:rPr lang="nb-NO" sz="1400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  <a:ea typeface="Cambria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a:rPr lang="nb-NO" sz="1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</a:rPr>
                                <m:t>=1</m:t>
                              </m:r>
                            </m:oMath>
                          </a14:m>
                          <a:r>
                            <a:rPr lang="nb-NO" sz="1400" b="0" i="0" dirty="0" smtClean="0">
                              <a:solidFill>
                                <a:schemeClr val="tx1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 </a:t>
                          </a:r>
                          <a:r>
                            <a:rPr lang="nb-NO" sz="1400" b="1" i="0" dirty="0" smtClean="0">
                              <a:solidFill>
                                <a:schemeClr val="tx1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then</a:t>
                          </a:r>
                        </a:p>
                        <a:p>
                          <a:pPr marL="457200" marR="0" indent="-457200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AutoNum type="arabicPeriod"/>
                            <a:tabLst/>
                          </a:pPr>
                          <a:r>
                            <a:rPr lang="nb-NO" sz="1400" b="0" i="0" dirty="0" smtClean="0">
                              <a:solidFill>
                                <a:schemeClr val="tx1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                </a:t>
                          </a:r>
                          <a14:m>
                            <m:oMath xmlns:m="http://schemas.openxmlformats.org/officeDocument/2006/math">
                              <m:r>
                                <a:rPr lang="nb-NO" sz="1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</a:rPr>
                                <m:t>𝑦</m:t>
                              </m:r>
                              <m:r>
                                <a:rPr lang="nb-NO" sz="1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</a:rPr>
                                <m:t>←</m:t>
                              </m:r>
                              <m:r>
                                <a:rPr lang="nb-NO" sz="1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</a:rPr>
                                <m:t>𝑦</m:t>
                              </m:r>
                              <m:r>
                                <a:rPr lang="nb-NO" sz="1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</a:rPr>
                                <m:t>∘</m:t>
                              </m:r>
                              <m:r>
                                <a:rPr lang="nb-NO" sz="1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</a:rPr>
                                <m:t>𝑔</m:t>
                              </m:r>
                            </m:oMath>
                          </a14:m>
                          <a:endParaRPr lang="nb-NO" sz="1400" b="0" i="0" dirty="0" smtClean="0">
                            <a:solidFill>
                              <a:schemeClr val="tx1"/>
                            </a:solidFill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  <a:p>
                          <a:pPr marL="457200" marR="0" indent="-457200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AutoNum type="arabicPeriod"/>
                            <a:tabLst/>
                          </a:pPr>
                          <a:r>
                            <a:rPr lang="nb-NO" sz="1400" b="0" i="0" dirty="0" smtClean="0">
                              <a:solidFill>
                                <a:schemeClr val="tx1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 </a:t>
                          </a:r>
                          <a:r>
                            <a:rPr lang="nb-NO" sz="1400" b="1" i="0" dirty="0" smtClean="0">
                              <a:solidFill>
                                <a:schemeClr val="tx1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return</a:t>
                          </a:r>
                          <a:r>
                            <a:rPr lang="nb-NO" sz="1400" b="1" i="0" baseline="0" dirty="0" smtClean="0">
                              <a:solidFill>
                                <a:schemeClr val="tx1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nb-NO" sz="1400" b="0" i="1" baseline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</a:rPr>
                                <m:t>𝑦</m:t>
                              </m:r>
                            </m:oMath>
                          </a14:m>
                          <a:endParaRPr lang="nb-NO" sz="1400" b="0" i="0" dirty="0" smtClean="0">
                            <a:solidFill>
                              <a:schemeClr val="tx1"/>
                            </a:solidFill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  <a:p>
                          <a:pPr marL="457200" marR="0" indent="-457200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AutoNum type="arabicPeriod"/>
                            <a:tabLst/>
                          </a:pPr>
                          <a:endParaRPr lang="nb-NO" sz="1400" b="0" i="0" dirty="0" smtClean="0">
                            <a:solidFill>
                              <a:schemeClr val="tx1"/>
                            </a:solidFill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="" xmlns:a16="http://schemas.microsoft.com/office/drawing/2014/main" val="10001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20" name="Table 19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96036353"/>
                  </p:ext>
                </p:extLst>
              </p:nvPr>
            </p:nvGraphicFramePr>
            <p:xfrm>
              <a:off x="7966774" y="3172181"/>
              <a:ext cx="3496218" cy="2698616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3496218">
                      <a:extLst>
                        <a:ext uri="{9D8B030D-6E8A-4147-A177-3AD203B41FA5}">
                          <a16:colId xmlns:a16="http://schemas.microsoft.com/office/drawing/2014/main" xmlns="" xmlns:a14="http://schemas.microsoft.com/office/drawing/2010/main" val="20000"/>
                        </a:ext>
                      </a:extLst>
                    </a:gridCol>
                  </a:tblGrid>
                  <a:tr h="366896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5"/>
                          <a:stretch>
                            <a:fillRect l="-174" t="-1667" r="-348" b="-64333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xmlns="" xmlns:a14="http://schemas.microsoft.com/office/drawing/2010/main" val="10000"/>
                      </a:ext>
                    </a:extLst>
                  </a:tr>
                  <a:tr h="233172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5"/>
                          <a:stretch>
                            <a:fillRect l="-174" t="-15885" r="-348" b="-521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xmlns="" xmlns:a14="http://schemas.microsoft.com/office/drawing/2010/main" val="10001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7" name="Rectangle 6"/>
          <p:cNvSpPr/>
          <p:nvPr/>
        </p:nvSpPr>
        <p:spPr bwMode="auto">
          <a:xfrm>
            <a:off x="3784601" y="1498601"/>
            <a:ext cx="361950" cy="4166428"/>
          </a:xfrm>
          <a:prstGeom prst="rect">
            <a:avLst/>
          </a:prstGeom>
          <a:noFill/>
          <a:ln w="19050">
            <a:headEnd type="none" w="med" len="med"/>
            <a:tailEnd type="none" w="med" len="med"/>
          </a:ln>
          <a:extLst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2400" b="1" dirty="0"/>
          </a:p>
        </p:txBody>
      </p:sp>
      <p:sp>
        <p:nvSpPr>
          <p:cNvPr id="23" name="Rectangle 22"/>
          <p:cNvSpPr/>
          <p:nvPr/>
        </p:nvSpPr>
        <p:spPr bwMode="auto">
          <a:xfrm>
            <a:off x="4144131" y="1498601"/>
            <a:ext cx="361950" cy="4166428"/>
          </a:xfrm>
          <a:prstGeom prst="rect">
            <a:avLst/>
          </a:prstGeom>
          <a:noFill/>
          <a:ln w="19050">
            <a:headEnd type="none" w="med" len="med"/>
            <a:tailEnd type="none" w="med" len="med"/>
          </a:ln>
          <a:extLst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2400" b="1" dirty="0"/>
          </a:p>
        </p:txBody>
      </p:sp>
      <p:sp>
        <p:nvSpPr>
          <p:cNvPr id="24" name="Rectangle 23"/>
          <p:cNvSpPr/>
          <p:nvPr/>
        </p:nvSpPr>
        <p:spPr bwMode="auto">
          <a:xfrm>
            <a:off x="4506081" y="1498601"/>
            <a:ext cx="361950" cy="4166428"/>
          </a:xfrm>
          <a:prstGeom prst="rect">
            <a:avLst/>
          </a:prstGeom>
          <a:noFill/>
          <a:ln w="19050">
            <a:headEnd type="none" w="med" len="med"/>
            <a:tailEnd type="none" w="med" len="med"/>
          </a:ln>
          <a:extLst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2400" b="1" dirty="0"/>
          </a:p>
        </p:txBody>
      </p:sp>
      <p:sp>
        <p:nvSpPr>
          <p:cNvPr id="28" name="Rectangle 27"/>
          <p:cNvSpPr/>
          <p:nvPr/>
        </p:nvSpPr>
        <p:spPr bwMode="auto">
          <a:xfrm>
            <a:off x="5751703" y="1498601"/>
            <a:ext cx="361950" cy="4166428"/>
          </a:xfrm>
          <a:prstGeom prst="rect">
            <a:avLst/>
          </a:prstGeom>
          <a:noFill/>
          <a:ln w="19050">
            <a:headEnd type="none" w="med" len="med"/>
            <a:tailEnd type="none" w="med" len="med"/>
          </a:ln>
          <a:extLst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2400" b="1" dirty="0"/>
          </a:p>
        </p:txBody>
      </p:sp>
      <p:sp>
        <p:nvSpPr>
          <p:cNvPr id="27" name="Rectangle 26"/>
          <p:cNvSpPr/>
          <p:nvPr/>
        </p:nvSpPr>
        <p:spPr bwMode="auto">
          <a:xfrm>
            <a:off x="3420683" y="1498601"/>
            <a:ext cx="361950" cy="4166428"/>
          </a:xfrm>
          <a:prstGeom prst="rect">
            <a:avLst/>
          </a:prstGeom>
          <a:noFill/>
          <a:ln w="19050">
            <a:headEnd type="none" w="med" len="med"/>
            <a:tailEnd type="none" w="med" len="med"/>
          </a:ln>
          <a:extLst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2400" b="1" dirty="0"/>
          </a:p>
        </p:txBody>
      </p:sp>
      <p:sp>
        <p:nvSpPr>
          <p:cNvPr id="30" name="Rectangle 29"/>
          <p:cNvSpPr/>
          <p:nvPr/>
        </p:nvSpPr>
        <p:spPr bwMode="auto">
          <a:xfrm>
            <a:off x="2529810" y="1575881"/>
            <a:ext cx="872744" cy="3978613"/>
          </a:xfrm>
          <a:prstGeom prst="rect">
            <a:avLst/>
          </a:prstGeom>
          <a:noFill/>
          <a:ln w="19050">
            <a:solidFill>
              <a:srgbClr val="CC00FF"/>
            </a:solidFill>
            <a:headEnd type="none" w="med" len="med"/>
            <a:tailEnd type="none" w="med" len="med"/>
          </a:ln>
          <a:extLst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2400" b="1" dirty="0"/>
          </a:p>
        </p:txBody>
      </p:sp>
      <p:sp>
        <p:nvSpPr>
          <p:cNvPr id="26" name="Rectangle 25"/>
          <p:cNvSpPr/>
          <p:nvPr/>
        </p:nvSpPr>
        <p:spPr bwMode="auto">
          <a:xfrm>
            <a:off x="4885684" y="1575881"/>
            <a:ext cx="848366" cy="3978613"/>
          </a:xfrm>
          <a:prstGeom prst="rect">
            <a:avLst/>
          </a:prstGeom>
          <a:noFill/>
          <a:ln w="19050">
            <a:solidFill>
              <a:srgbClr val="CC00FF"/>
            </a:solidFill>
            <a:headEnd type="none" w="med" len="med"/>
            <a:tailEnd type="none" w="med" len="med"/>
          </a:ln>
          <a:extLst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2400" b="1" dirty="0"/>
          </a:p>
        </p:txBody>
      </p:sp>
      <p:sp>
        <p:nvSpPr>
          <p:cNvPr id="29" name="Rectangle 28"/>
          <p:cNvSpPr/>
          <p:nvPr/>
        </p:nvSpPr>
        <p:spPr bwMode="auto">
          <a:xfrm>
            <a:off x="6126226" y="1575881"/>
            <a:ext cx="850837" cy="3978613"/>
          </a:xfrm>
          <a:prstGeom prst="rect">
            <a:avLst/>
          </a:prstGeom>
          <a:noFill/>
          <a:ln w="19050">
            <a:solidFill>
              <a:srgbClr val="CC00FF"/>
            </a:solidFill>
            <a:headEnd type="none" w="med" len="med"/>
            <a:tailEnd type="none" w="med" len="med"/>
          </a:ln>
          <a:extLst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2400" b="1" dirty="0"/>
          </a:p>
        </p:txBody>
      </p:sp>
      <p:sp>
        <p:nvSpPr>
          <p:cNvPr id="32" name="TextBox 31"/>
          <p:cNvSpPr txBox="1"/>
          <p:nvPr/>
        </p:nvSpPr>
        <p:spPr>
          <a:xfrm rot="18131929">
            <a:off x="3357456" y="1042480"/>
            <a:ext cx="72957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/>
              <a:t>Square</a:t>
            </a:r>
          </a:p>
        </p:txBody>
      </p:sp>
      <p:sp>
        <p:nvSpPr>
          <p:cNvPr id="33" name="TextBox 32"/>
          <p:cNvSpPr txBox="1"/>
          <p:nvPr/>
        </p:nvSpPr>
        <p:spPr>
          <a:xfrm rot="18131929">
            <a:off x="3722462" y="1037436"/>
            <a:ext cx="72957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/>
              <a:t>Square</a:t>
            </a:r>
          </a:p>
        </p:txBody>
      </p:sp>
      <p:sp>
        <p:nvSpPr>
          <p:cNvPr id="34" name="TextBox 33"/>
          <p:cNvSpPr txBox="1"/>
          <p:nvPr/>
        </p:nvSpPr>
        <p:spPr>
          <a:xfrm rot="18131929">
            <a:off x="4087919" y="1021898"/>
            <a:ext cx="72957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/>
              <a:t>Square</a:t>
            </a:r>
          </a:p>
        </p:txBody>
      </p:sp>
      <p:sp>
        <p:nvSpPr>
          <p:cNvPr id="35" name="TextBox 34"/>
          <p:cNvSpPr txBox="1"/>
          <p:nvPr/>
        </p:nvSpPr>
        <p:spPr>
          <a:xfrm rot="18131929">
            <a:off x="4432462" y="1016854"/>
            <a:ext cx="72957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/>
              <a:t>Square</a:t>
            </a:r>
          </a:p>
        </p:txBody>
      </p:sp>
      <p:sp>
        <p:nvSpPr>
          <p:cNvPr id="36" name="TextBox 35"/>
          <p:cNvSpPr txBox="1"/>
          <p:nvPr/>
        </p:nvSpPr>
        <p:spPr>
          <a:xfrm rot="18131929">
            <a:off x="5655281" y="1037433"/>
            <a:ext cx="72957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/>
              <a:t>Square</a:t>
            </a:r>
          </a:p>
        </p:txBody>
      </p:sp>
      <p:grpSp>
        <p:nvGrpSpPr>
          <p:cNvPr id="41" name="Group 40"/>
          <p:cNvGrpSpPr/>
          <p:nvPr/>
        </p:nvGrpSpPr>
        <p:grpSpPr>
          <a:xfrm>
            <a:off x="5041295" y="793948"/>
            <a:ext cx="715273" cy="734619"/>
            <a:chOff x="5050624" y="823188"/>
            <a:chExt cx="715273" cy="734619"/>
          </a:xfrm>
        </p:grpSpPr>
        <p:sp>
          <p:nvSpPr>
            <p:cNvPr id="38" name="TextBox 37"/>
            <p:cNvSpPr txBox="1"/>
            <p:nvPr/>
          </p:nvSpPr>
          <p:spPr>
            <a:xfrm rot="18131929">
              <a:off x="4816641" y="1057171"/>
              <a:ext cx="729575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100" dirty="0" smtClean="0"/>
                <a:t>Square</a:t>
              </a:r>
            </a:p>
          </p:txBody>
        </p:sp>
        <p:sp>
          <p:nvSpPr>
            <p:cNvPr id="39" name="TextBox 38"/>
            <p:cNvSpPr txBox="1"/>
            <p:nvPr/>
          </p:nvSpPr>
          <p:spPr>
            <a:xfrm rot="18131929">
              <a:off x="5232066" y="1055374"/>
              <a:ext cx="324010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100" dirty="0"/>
                <a:t>+</a:t>
              </a:r>
              <a:endParaRPr lang="en-US" sz="1100" dirty="0" smtClean="0"/>
            </a:p>
          </p:txBody>
        </p:sp>
        <p:sp>
          <p:nvSpPr>
            <p:cNvPr id="40" name="TextBox 39"/>
            <p:cNvSpPr txBox="1"/>
            <p:nvPr/>
          </p:nvSpPr>
          <p:spPr>
            <a:xfrm rot="18131929">
              <a:off x="5270304" y="1062215"/>
              <a:ext cx="729575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100" dirty="0" smtClean="0"/>
                <a:t>Multiply</a:t>
              </a:r>
            </a:p>
          </p:txBody>
        </p:sp>
      </p:grpSp>
      <p:grpSp>
        <p:nvGrpSpPr>
          <p:cNvPr id="42" name="Group 41"/>
          <p:cNvGrpSpPr/>
          <p:nvPr/>
        </p:nvGrpSpPr>
        <p:grpSpPr>
          <a:xfrm>
            <a:off x="6294687" y="800928"/>
            <a:ext cx="715273" cy="734619"/>
            <a:chOff x="5050624" y="823188"/>
            <a:chExt cx="715273" cy="734619"/>
          </a:xfrm>
        </p:grpSpPr>
        <p:sp>
          <p:nvSpPr>
            <p:cNvPr id="43" name="TextBox 42"/>
            <p:cNvSpPr txBox="1"/>
            <p:nvPr/>
          </p:nvSpPr>
          <p:spPr>
            <a:xfrm rot="18131929">
              <a:off x="4816641" y="1057171"/>
              <a:ext cx="729575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100" dirty="0" smtClean="0"/>
                <a:t>Square</a:t>
              </a:r>
            </a:p>
          </p:txBody>
        </p:sp>
        <p:sp>
          <p:nvSpPr>
            <p:cNvPr id="44" name="TextBox 43"/>
            <p:cNvSpPr txBox="1"/>
            <p:nvPr/>
          </p:nvSpPr>
          <p:spPr>
            <a:xfrm rot="18131929">
              <a:off x="5232066" y="1055374"/>
              <a:ext cx="324010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100" dirty="0"/>
                <a:t>+</a:t>
              </a:r>
              <a:endParaRPr lang="en-US" sz="1100" dirty="0" smtClean="0"/>
            </a:p>
          </p:txBody>
        </p:sp>
        <p:sp>
          <p:nvSpPr>
            <p:cNvPr id="45" name="TextBox 44"/>
            <p:cNvSpPr txBox="1"/>
            <p:nvPr/>
          </p:nvSpPr>
          <p:spPr>
            <a:xfrm rot="18131929">
              <a:off x="5270304" y="1062215"/>
              <a:ext cx="729575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100" dirty="0" smtClean="0"/>
                <a:t>Multiply</a:t>
              </a:r>
            </a:p>
          </p:txBody>
        </p:sp>
      </p:grpSp>
      <p:grpSp>
        <p:nvGrpSpPr>
          <p:cNvPr id="46" name="Group 45"/>
          <p:cNvGrpSpPr/>
          <p:nvPr/>
        </p:nvGrpSpPr>
        <p:grpSpPr>
          <a:xfrm>
            <a:off x="2636054" y="791426"/>
            <a:ext cx="715273" cy="734619"/>
            <a:chOff x="5050624" y="823188"/>
            <a:chExt cx="715273" cy="734619"/>
          </a:xfrm>
        </p:grpSpPr>
        <p:sp>
          <p:nvSpPr>
            <p:cNvPr id="47" name="TextBox 46"/>
            <p:cNvSpPr txBox="1"/>
            <p:nvPr/>
          </p:nvSpPr>
          <p:spPr>
            <a:xfrm rot="18131929">
              <a:off x="4816641" y="1057171"/>
              <a:ext cx="729575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100" dirty="0" smtClean="0"/>
                <a:t>Square</a:t>
              </a:r>
            </a:p>
          </p:txBody>
        </p:sp>
        <p:sp>
          <p:nvSpPr>
            <p:cNvPr id="48" name="TextBox 47"/>
            <p:cNvSpPr txBox="1"/>
            <p:nvPr/>
          </p:nvSpPr>
          <p:spPr>
            <a:xfrm rot="18131929">
              <a:off x="5232066" y="1055374"/>
              <a:ext cx="324010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100" dirty="0"/>
                <a:t>+</a:t>
              </a:r>
              <a:endParaRPr lang="en-US" sz="1100" dirty="0" smtClean="0"/>
            </a:p>
          </p:txBody>
        </p:sp>
        <p:sp>
          <p:nvSpPr>
            <p:cNvPr id="49" name="TextBox 48"/>
            <p:cNvSpPr txBox="1"/>
            <p:nvPr/>
          </p:nvSpPr>
          <p:spPr>
            <a:xfrm rot="18131929">
              <a:off x="5270304" y="1062215"/>
              <a:ext cx="729575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100" dirty="0" smtClean="0"/>
                <a:t>Multiply</a:t>
              </a:r>
            </a:p>
          </p:txBody>
        </p:sp>
      </p:grpSp>
      <p:sp>
        <p:nvSpPr>
          <p:cNvPr id="54" name="TextBox 53"/>
          <p:cNvSpPr txBox="1"/>
          <p:nvPr/>
        </p:nvSpPr>
        <p:spPr>
          <a:xfrm>
            <a:off x="2760280" y="1611610"/>
            <a:ext cx="33420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1</a:t>
            </a:r>
          </a:p>
        </p:txBody>
      </p:sp>
      <p:sp>
        <p:nvSpPr>
          <p:cNvPr id="55" name="TextBox 54"/>
          <p:cNvSpPr txBox="1"/>
          <p:nvPr/>
        </p:nvSpPr>
        <p:spPr>
          <a:xfrm>
            <a:off x="3435885" y="1609679"/>
            <a:ext cx="33420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0</a:t>
            </a:r>
          </a:p>
        </p:txBody>
      </p:sp>
      <p:sp>
        <p:nvSpPr>
          <p:cNvPr id="56" name="TextBox 55"/>
          <p:cNvSpPr txBox="1"/>
          <p:nvPr/>
        </p:nvSpPr>
        <p:spPr>
          <a:xfrm>
            <a:off x="3802103" y="1617310"/>
            <a:ext cx="33420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0</a:t>
            </a:r>
          </a:p>
        </p:txBody>
      </p:sp>
      <p:sp>
        <p:nvSpPr>
          <p:cNvPr id="57" name="TextBox 56"/>
          <p:cNvSpPr txBox="1"/>
          <p:nvPr/>
        </p:nvSpPr>
        <p:spPr>
          <a:xfrm>
            <a:off x="4178580" y="1611705"/>
            <a:ext cx="33420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0</a:t>
            </a:r>
          </a:p>
        </p:txBody>
      </p:sp>
      <p:sp>
        <p:nvSpPr>
          <p:cNvPr id="58" name="TextBox 57"/>
          <p:cNvSpPr txBox="1"/>
          <p:nvPr/>
        </p:nvSpPr>
        <p:spPr>
          <a:xfrm>
            <a:off x="4537212" y="1599458"/>
            <a:ext cx="33420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0</a:t>
            </a:r>
          </a:p>
        </p:txBody>
      </p:sp>
      <p:sp>
        <p:nvSpPr>
          <p:cNvPr id="59" name="TextBox 58"/>
          <p:cNvSpPr txBox="1"/>
          <p:nvPr/>
        </p:nvSpPr>
        <p:spPr>
          <a:xfrm>
            <a:off x="5152293" y="1599458"/>
            <a:ext cx="33420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1</a:t>
            </a:r>
          </a:p>
        </p:txBody>
      </p:sp>
      <p:sp>
        <p:nvSpPr>
          <p:cNvPr id="60" name="TextBox 59"/>
          <p:cNvSpPr txBox="1"/>
          <p:nvPr/>
        </p:nvSpPr>
        <p:spPr>
          <a:xfrm>
            <a:off x="6425491" y="1608662"/>
            <a:ext cx="33420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1</a:t>
            </a:r>
          </a:p>
        </p:txBody>
      </p:sp>
      <p:sp>
        <p:nvSpPr>
          <p:cNvPr id="62" name="TextBox 61"/>
          <p:cNvSpPr txBox="1"/>
          <p:nvPr/>
        </p:nvSpPr>
        <p:spPr>
          <a:xfrm>
            <a:off x="5765576" y="1614724"/>
            <a:ext cx="33420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0</a:t>
            </a:r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74870" y="1039706"/>
            <a:ext cx="2476530" cy="19554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74984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" grpId="0"/>
      <p:bldP spid="65" grpId="1"/>
      <p:bldP spid="7" grpId="0" animBg="1"/>
      <p:bldP spid="23" grpId="0" animBg="1"/>
      <p:bldP spid="24" grpId="0" animBg="1"/>
      <p:bldP spid="28" grpId="0" animBg="1"/>
      <p:bldP spid="27" grpId="0" animBg="1"/>
      <p:bldP spid="30" grpId="0" animBg="1"/>
      <p:bldP spid="26" grpId="0" animBg="1"/>
      <p:bldP spid="29" grpId="0" animBg="1"/>
      <p:bldP spid="32" grpId="0"/>
      <p:bldP spid="33" grpId="0"/>
      <p:bldP spid="34" grpId="0"/>
      <p:bldP spid="35" grpId="0"/>
      <p:bldP spid="36" grpId="0"/>
      <p:bldP spid="54" grpId="0"/>
      <p:bldP spid="55" grpId="0"/>
      <p:bldP spid="56" grpId="0"/>
      <p:bldP spid="57" grpId="0"/>
      <p:bldP spid="58" grpId="0"/>
      <p:bldP spid="59" grpId="0"/>
      <p:bldP spid="60" grpId="0"/>
      <p:bldP spid="6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Mitigations 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3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>
                  <a:buFont typeface="Arial" panose="020B0604020202020204" pitchFamily="34" charset="0"/>
                  <a:buChar char="•"/>
                </a:pPr>
                <a:r>
                  <a:rPr lang="en-US" dirty="0" smtClean="0"/>
                  <a:t>Power (and time) difference between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nb-NO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nb-NO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nb-NO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nb-NO" b="0" i="1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US" dirty="0" smtClean="0"/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nb-NO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nb-NO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nb-NO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nb-NO" b="0" i="1" smtClean="0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endParaRPr lang="en-US" dirty="0" smtClean="0"/>
              </a:p>
              <a:p>
                <a:pPr>
                  <a:buFont typeface="Arial" panose="020B0604020202020204" pitchFamily="34" charset="0"/>
                  <a:buChar char="•"/>
                </a:pPr>
                <a:endParaRPr lang="en-US" dirty="0"/>
              </a:p>
              <a:p>
                <a:pPr>
                  <a:buFont typeface="Arial" panose="020B0604020202020204" pitchFamily="34" charset="0"/>
                  <a:buChar char="•"/>
                </a:pPr>
                <a:r>
                  <a:rPr lang="en-US" dirty="0" smtClean="0"/>
                  <a:t>Solution: Square-and-</a:t>
                </a:r>
                <a:r>
                  <a:rPr lang="en-US" i="1" dirty="0" smtClean="0"/>
                  <a:t>Always</a:t>
                </a:r>
                <a:r>
                  <a:rPr lang="en-US" dirty="0" smtClean="0"/>
                  <a:t>-Multiply</a:t>
                </a:r>
              </a:p>
              <a:p>
                <a:pPr>
                  <a:buFont typeface="Arial" panose="020B0604020202020204" pitchFamily="34" charset="0"/>
                  <a:buChar char="•"/>
                </a:pPr>
                <a:endParaRPr lang="en-US" dirty="0"/>
              </a:p>
              <a:p>
                <a:pPr>
                  <a:buFont typeface="Arial" panose="020B0604020202020204" pitchFamily="34" charset="0"/>
                  <a:buChar char="•"/>
                </a:pPr>
                <a:endParaRPr lang="en-US" dirty="0" smtClean="0"/>
              </a:p>
              <a:p>
                <a:pPr>
                  <a:buFont typeface="Arial" panose="020B0604020202020204" pitchFamily="34" charset="0"/>
                  <a:buChar char="•"/>
                </a:pPr>
                <a:endParaRPr lang="en-US" dirty="0"/>
              </a:p>
              <a:p>
                <a:pPr>
                  <a:buFont typeface="Arial" panose="020B0604020202020204" pitchFamily="34" charset="0"/>
                  <a:buChar char="•"/>
                </a:pPr>
                <a:endParaRPr lang="en-US" dirty="0" smtClean="0"/>
              </a:p>
              <a:p>
                <a:pPr>
                  <a:buFont typeface="Arial" panose="020B0604020202020204" pitchFamily="34" charset="0"/>
                  <a:buChar char="•"/>
                </a:pPr>
                <a:endParaRPr lang="en-US" dirty="0"/>
              </a:p>
              <a:p>
                <a:pPr>
                  <a:buFont typeface="Arial" panose="020B0604020202020204" pitchFamily="34" charset="0"/>
                  <a:buChar char="•"/>
                </a:pPr>
                <a:endParaRPr lang="en-US" dirty="0" smtClean="0"/>
              </a:p>
              <a:p>
                <a:pPr>
                  <a:buFont typeface="Arial" panose="020B0604020202020204" pitchFamily="34" charset="0"/>
                  <a:buChar char="•"/>
                </a:pPr>
                <a:endParaRPr lang="en-US" dirty="0"/>
              </a:p>
              <a:p>
                <a:pPr>
                  <a:buFont typeface="Arial" panose="020B0604020202020204" pitchFamily="34" charset="0"/>
                  <a:buChar char="•"/>
                </a:pPr>
                <a:endParaRPr lang="en-US" dirty="0" smtClean="0"/>
              </a:p>
              <a:p>
                <a:pPr marL="0" indent="0"/>
                <a:endParaRPr lang="en-US" dirty="0" smtClean="0"/>
              </a:p>
              <a:p>
                <a:pPr>
                  <a:buFont typeface="Arial" panose="020B0604020202020204" pitchFamily="34" charset="0"/>
                  <a:buChar char="•"/>
                </a:pPr>
                <a:r>
                  <a:rPr lang="en-US" dirty="0" smtClean="0"/>
                  <a:t>Wastes computations: </a:t>
                </a:r>
                <a14:m>
                  <m:oMath xmlns:m="http://schemas.openxmlformats.org/officeDocument/2006/math">
                    <m:r>
                      <a:rPr lang="nb-NO" b="0" i="1" smtClean="0">
                        <a:latin typeface="Cambria Math" panose="02040503050406030204" pitchFamily="18" charset="0"/>
                      </a:rPr>
                      <m:t>≈</m:t>
                    </m:r>
                    <m:r>
                      <a:rPr lang="nb-NO" b="0" i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m:rPr>
                        <m:lit/>
                      </m:rPr>
                      <a:rPr lang="nb-NO" b="0" i="1" smtClean="0">
                        <a:latin typeface="Cambria Math" panose="02040503050406030204" pitchFamily="18" charset="0"/>
                      </a:rPr>
                      <m:t>/</m:t>
                    </m:r>
                    <m:r>
                      <a:rPr lang="nb-NO" b="0" i="1" smtClean="0">
                        <a:latin typeface="Cambria Math" panose="02040503050406030204" pitchFamily="18" charset="0"/>
                      </a:rPr>
                      <m:t>2</m:t>
                    </m:r>
                  </m:oMath>
                </a14:m>
                <a:r>
                  <a:rPr lang="en-US" dirty="0" smtClean="0"/>
                  <a:t> of multiplications thrown away</a:t>
                </a:r>
              </a:p>
              <a:p>
                <a:pPr>
                  <a:buFont typeface="Arial" panose="020B0604020202020204" pitchFamily="34" charset="0"/>
                  <a:buChar char="•"/>
                </a:pPr>
                <a:r>
                  <a:rPr lang="en-US" dirty="0" smtClean="0"/>
                  <a:t>Better solutions: Montgomery ladders	</a:t>
                </a:r>
              </a:p>
            </p:txBody>
          </p:sp>
        </mc:Choice>
        <mc:Fallback xmlns="">
          <p:sp>
            <p:nvSpPr>
              <p:cNvPr id="4" name="Content Placeholder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493" t="-602" b="-39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6590AF8-4F64-4D1C-B3C4-F65976908F52}" type="slidenum">
              <a:rPr lang="en-US" smtClean="0"/>
              <a:pPr/>
              <a:t>21</a:t>
            </a:fld>
            <a:endParaRPr lang="en-US" dirty="0"/>
          </a:p>
        </p:txBody>
      </p:sp>
      <p:pic>
        <p:nvPicPr>
          <p:cNvPr id="57" name="Picture 5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6680" y="1080847"/>
            <a:ext cx="3650193" cy="27607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58" name="Table 57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538279537"/>
                  </p:ext>
                </p:extLst>
              </p:nvPr>
            </p:nvGraphicFramePr>
            <p:xfrm>
              <a:off x="8276681" y="4247896"/>
              <a:ext cx="2955412" cy="2085835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955412">
                      <a:extLst>
                        <a:ext uri="{9D8B030D-6E8A-4147-A177-3AD203B41FA5}">
                          <a16:colId xmlns="" xmlns:a16="http://schemas.microsoft.com/office/drawing/2014/main" val="20000"/>
                        </a:ext>
                      </a:extLst>
                    </a:gridCol>
                  </a:tblGrid>
                  <a:tr h="238791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r>
                                  <m:rPr>
                                    <m:nor/>
                                  </m:rPr>
                                  <a:rPr lang="en-US" sz="1100" dirty="0" smtClean="0">
                                    <a:solidFill>
                                      <a:schemeClr val="tx1"/>
                                    </a:solidFill>
                                    <a:latin typeface="Cambria" panose="02040503050406030204" pitchFamily="18" charset="0"/>
                                    <a:ea typeface="Cambria" panose="02040503050406030204" pitchFamily="18" charset="0"/>
                                  </a:rPr>
                                  <m:t>Square</m:t>
                                </m:r>
                                <m:r>
                                  <m:rPr>
                                    <m:nor/>
                                  </m:rPr>
                                  <a:rPr lang="nb-NO" sz="1100" b="1" i="0" dirty="0" smtClean="0">
                                    <a:solidFill>
                                      <a:schemeClr val="tx1"/>
                                    </a:solidFill>
                                    <a:latin typeface="Cambria" panose="02040503050406030204" pitchFamily="18" charset="0"/>
                                    <a:ea typeface="Cambria" panose="02040503050406030204" pitchFamily="18" charset="0"/>
                                  </a:rPr>
                                  <m:t>−</m:t>
                                </m:r>
                                <m:r>
                                  <m:rPr>
                                    <m:nor/>
                                  </m:rPr>
                                  <a:rPr lang="nb-NO" sz="1100" b="1" i="0" dirty="0" smtClean="0">
                                    <a:solidFill>
                                      <a:schemeClr val="tx1"/>
                                    </a:solidFill>
                                    <a:latin typeface="Cambria" panose="02040503050406030204" pitchFamily="18" charset="0"/>
                                    <a:ea typeface="Cambria" panose="02040503050406030204" pitchFamily="18" charset="0"/>
                                  </a:rPr>
                                  <m:t>and</m:t>
                                </m:r>
                                <m:r>
                                  <m:rPr>
                                    <m:nor/>
                                  </m:rPr>
                                  <a:rPr lang="nb-NO" sz="1100" b="1" i="0" dirty="0" smtClean="0">
                                    <a:solidFill>
                                      <a:schemeClr val="tx1"/>
                                    </a:solidFill>
                                    <a:latin typeface="Cambria" panose="02040503050406030204" pitchFamily="18" charset="0"/>
                                    <a:ea typeface="Cambria" panose="02040503050406030204" pitchFamily="18" charset="0"/>
                                  </a:rPr>
                                  <m:t>−</m:t>
                                </m:r>
                                <m:r>
                                  <m:rPr>
                                    <m:nor/>
                                  </m:rPr>
                                  <a:rPr lang="en-US" sz="1100" dirty="0" smtClean="0">
                                    <a:solidFill>
                                      <a:schemeClr val="tx1"/>
                                    </a:solidFill>
                                    <a:latin typeface="Cambria" panose="02040503050406030204" pitchFamily="18" charset="0"/>
                                    <a:ea typeface="Cambria" panose="02040503050406030204" pitchFamily="18" charset="0"/>
                                  </a:rPr>
                                  <m:t>Multiply</m:t>
                                </m:r>
                                <m:d>
                                  <m:dPr>
                                    <m:ctrlPr>
                                      <a:rPr lang="nb-NO" sz="1100" b="1" i="1" dirty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mbria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nb-NO" sz="1100" b="0" i="1" dirty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mbria" panose="02040503050406030204" pitchFamily="18" charset="0"/>
                                      </a:rPr>
                                      <m:t>𝑔</m:t>
                                    </m:r>
                                    <m:r>
                                      <a:rPr lang="nb-NO" sz="1100" b="0" i="1" dirty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mbria" panose="02040503050406030204" pitchFamily="18" charset="0"/>
                                      </a:rPr>
                                      <m:t>∈</m:t>
                                    </m:r>
                                    <m:r>
                                      <a:rPr lang="nb-NO" sz="1100" b="0" i="1" dirty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mbria" panose="02040503050406030204" pitchFamily="18" charset="0"/>
                                      </a:rPr>
                                      <m:t>𝐺</m:t>
                                    </m:r>
                                    <m:r>
                                      <a:rPr lang="nb-NO" sz="1100" b="0" i="1" dirty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mbria" panose="02040503050406030204" pitchFamily="18" charset="0"/>
                                      </a:rPr>
                                      <m:t> , </m:t>
                                    </m:r>
                                    <m:r>
                                      <a:rPr lang="nb-NO" sz="1100" b="0" i="1" dirty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mbria" panose="02040503050406030204" pitchFamily="18" charset="0"/>
                                      </a:rPr>
                                      <m:t>𝑛</m:t>
                                    </m:r>
                                    <m:r>
                                      <a:rPr lang="nb-NO" sz="1100" b="0" i="1" dirty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mbria" panose="02040503050406030204" pitchFamily="18" charset="0"/>
                                      </a:rPr>
                                      <m:t>∈</m:t>
                                    </m:r>
                                    <m:r>
                                      <a:rPr lang="nb-NO" sz="1100" b="1" i="1" dirty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mbria" panose="02040503050406030204" pitchFamily="18" charset="0"/>
                                      </a:rPr>
                                      <m:t>𝒁</m:t>
                                    </m:r>
                                  </m:e>
                                </m:d>
                              </m:oMath>
                            </m:oMathPara>
                          </a14:m>
                          <a:endParaRPr lang="en-US" sz="1100" dirty="0" smtClean="0">
                            <a:solidFill>
                              <a:schemeClr val="tx1"/>
                            </a:solidFill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="" xmlns:a16="http://schemas.microsoft.com/office/drawing/2014/main" val="10000"/>
                      </a:ext>
                    </a:extLst>
                  </a:tr>
                  <a:tr h="1826755">
                    <a:tc>
                      <a:txBody>
                        <a:bodyPr/>
                        <a:lstStyle/>
                        <a:p>
                          <a:pPr marL="457200" marR="0" indent="-457200" defTabSz="914400" rtl="0" eaLnBrk="1" fontAlgn="base" latinLnBrk="0" hangingPunct="1">
                            <a:lnSpc>
                              <a:spcPct val="15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AutoNum type="arabicPeriod"/>
                            <a:tabLst/>
                          </a:pPr>
                          <a:r>
                            <a:rPr lang="nb-NO" sz="1100" b="0" i="0" baseline="0" dirty="0" smtClean="0">
                              <a:solidFill>
                                <a:schemeClr val="tx1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 </a:t>
                          </a:r>
                          <a:r>
                            <a:rPr lang="nb-NO" sz="1100" b="1" i="0" baseline="0" dirty="0" smtClean="0">
                              <a:solidFill>
                                <a:schemeClr val="tx1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if</a:t>
                          </a:r>
                          <a:r>
                            <a:rPr lang="nb-NO" sz="1100" b="0" i="0" baseline="0" dirty="0" smtClean="0">
                              <a:solidFill>
                                <a:schemeClr val="tx1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nb-NO" sz="1100" b="0" i="1" baseline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</a:rPr>
                                <m:t>𝑛</m:t>
                              </m:r>
                              <m:r>
                                <a:rPr lang="nb-NO" sz="1100" b="0" i="1" baseline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</a:rPr>
                                <m:t>&lt;0</m:t>
                              </m:r>
                            </m:oMath>
                          </a14:m>
                          <a:r>
                            <a:rPr lang="nb-NO" sz="1100" b="0" i="0" dirty="0" smtClean="0">
                              <a:solidFill>
                                <a:schemeClr val="tx1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 </a:t>
                          </a:r>
                          <a:r>
                            <a:rPr lang="nb-NO" sz="1100" b="1" i="0" dirty="0" smtClean="0">
                              <a:solidFill>
                                <a:schemeClr val="tx1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then</a:t>
                          </a:r>
                          <a:r>
                            <a:rPr lang="nb-NO" sz="1100" b="0" i="0" dirty="0" smtClean="0">
                              <a:solidFill>
                                <a:schemeClr val="tx1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nb-NO" sz="11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</a:rPr>
                                <m:t>𝑔</m:t>
                              </m:r>
                              <m:r>
                                <a:rPr lang="nb-NO" sz="11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</a:rPr>
                                <m:t>←</m:t>
                              </m:r>
                              <m:sSup>
                                <m:sSupPr>
                                  <m:ctrlPr>
                                    <a:rPr lang="nb-NO" sz="11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nb-NO" sz="11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" panose="02040503050406030204" pitchFamily="18" charset="0"/>
                                    </a:rPr>
                                    <m:t>𝑔</m:t>
                                  </m:r>
                                </m:e>
                                <m:sup>
                                  <m:r>
                                    <a:rPr lang="nb-NO" sz="11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" panose="02040503050406030204" pitchFamily="18" charset="0"/>
                                    </a:rPr>
                                    <m:t>−1</m:t>
                                  </m:r>
                                </m:sup>
                              </m:sSup>
                            </m:oMath>
                          </a14:m>
                          <a:r>
                            <a:rPr lang="nb-NO" sz="1100" b="0" i="0" dirty="0" smtClean="0">
                              <a:solidFill>
                                <a:schemeClr val="tx1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 and </a:t>
                          </a:r>
                          <a14:m>
                            <m:oMath xmlns:m="http://schemas.openxmlformats.org/officeDocument/2006/math">
                              <m:r>
                                <a:rPr lang="nb-NO" sz="11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</a:rPr>
                                <m:t>𝑛</m:t>
                              </m:r>
                              <m:r>
                                <a:rPr lang="nb-NO" sz="11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</a:rPr>
                                <m:t>←</m:t>
                              </m:r>
                              <m:d>
                                <m:dPr>
                                  <m:begChr m:val="|"/>
                                  <m:endChr m:val="|"/>
                                  <m:ctrlPr>
                                    <a:rPr lang="nb-NO" sz="11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nb-NO" sz="11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" panose="02040503050406030204" pitchFamily="18" charset="0"/>
                                    </a:rPr>
                                    <m:t>𝑛</m:t>
                                  </m:r>
                                </m:e>
                              </m:d>
                            </m:oMath>
                          </a14:m>
                          <a:endParaRPr lang="nb-NO" sz="1100" b="0" i="0" dirty="0" smtClean="0">
                            <a:solidFill>
                              <a:schemeClr val="tx1"/>
                            </a:solidFill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  <a:p>
                          <a:pPr marL="457200" marR="0" indent="-457200" defTabSz="914400" rtl="0" eaLnBrk="1" fontAlgn="base" latinLnBrk="0" hangingPunct="1">
                            <a:lnSpc>
                              <a:spcPct val="15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AutoNum type="arabicPeriod"/>
                            <a:tabLst/>
                          </a:pPr>
                          <a:r>
                            <a:rPr lang="nb-NO" sz="1100" b="0" i="0" dirty="0" smtClean="0">
                              <a:solidFill>
                                <a:schemeClr val="tx1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nb-NO" sz="11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</a:rPr>
                                <m:t>𝑛</m:t>
                              </m:r>
                              <m:r>
                                <a:rPr lang="nb-NO" sz="11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</a:rPr>
                                <m:t>=</m:t>
                              </m:r>
                              <m:sSub>
                                <m:sSubPr>
                                  <m:ctrlPr>
                                    <a:rPr lang="nb-NO" sz="11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" panose="02040503050406030204" pitchFamily="18" charset="0"/>
                                    </a:rPr>
                                  </m:ctrlPr>
                                </m:sSubPr>
                                <m:e>
                                  <m:d>
                                    <m:dPr>
                                      <m:ctrlPr>
                                        <a:rPr lang="nb-NO" sz="11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ea typeface="Cambria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nb-NO" sz="1100" b="0" i="1" smtClean="0">
                                              <a:solidFill>
                                                <a:srgbClr val="C00000"/>
                                              </a:solidFill>
                                              <a:latin typeface="Cambria Math" panose="02040503050406030204" pitchFamily="18" charset="0"/>
                                              <a:ea typeface="Cambria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nb-NO" sz="1100" b="0" i="1" smtClean="0">
                                              <a:solidFill>
                                                <a:srgbClr val="C00000"/>
                                              </a:solidFill>
                                              <a:latin typeface="Cambria Math" panose="02040503050406030204" pitchFamily="18" charset="0"/>
                                              <a:ea typeface="Cambria" panose="02040503050406030204" pitchFamily="18" charset="0"/>
                                            </a:rPr>
                                            <m:t>𝑏</m:t>
                                          </m:r>
                                        </m:e>
                                        <m:sub>
                                          <m:r>
                                            <a:rPr lang="nb-NO" sz="1100" b="0" i="1" smtClean="0">
                                              <a:solidFill>
                                                <a:srgbClr val="C00000"/>
                                              </a:solidFill>
                                              <a:latin typeface="Cambria Math" panose="02040503050406030204" pitchFamily="18" charset="0"/>
                                              <a:ea typeface="Cambria" panose="02040503050406030204" pitchFamily="18" charset="0"/>
                                            </a:rPr>
                                            <m:t>𝑡</m:t>
                                          </m:r>
                                          <m:r>
                                            <a:rPr lang="nb-NO" sz="1100" b="0" i="1" smtClean="0">
                                              <a:solidFill>
                                                <a:srgbClr val="C00000"/>
                                              </a:solidFill>
                                              <a:latin typeface="Cambria Math" panose="02040503050406030204" pitchFamily="18" charset="0"/>
                                              <a:ea typeface="Cambria" panose="02040503050406030204" pitchFamily="18" charset="0"/>
                                            </a:rPr>
                                            <m:t>−1</m:t>
                                          </m:r>
                                        </m:sub>
                                      </m:sSub>
                                      <m:r>
                                        <a:rPr lang="nb-NO" sz="1100" b="0" i="1" smtClean="0">
                                          <a:solidFill>
                                            <a:srgbClr val="C00000"/>
                                          </a:solidFill>
                                          <a:latin typeface="Cambria Math" panose="02040503050406030204" pitchFamily="18" charset="0"/>
                                          <a:ea typeface="Cambria" panose="02040503050406030204" pitchFamily="18" charset="0"/>
                                        </a:rPr>
                                        <m:t>…</m:t>
                                      </m:r>
                                      <m:sSub>
                                        <m:sSubPr>
                                          <m:ctrlPr>
                                            <a:rPr lang="nb-NO" sz="1100" b="0" i="1" smtClean="0">
                                              <a:solidFill>
                                                <a:srgbClr val="C00000"/>
                                              </a:solidFill>
                                              <a:latin typeface="Cambria Math" panose="02040503050406030204" pitchFamily="18" charset="0"/>
                                              <a:ea typeface="Cambria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nb-NO" sz="1100" b="0" i="1" smtClean="0">
                                              <a:solidFill>
                                                <a:srgbClr val="C00000"/>
                                              </a:solidFill>
                                              <a:latin typeface="Cambria Math" panose="02040503050406030204" pitchFamily="18" charset="0"/>
                                              <a:ea typeface="Cambria" panose="02040503050406030204" pitchFamily="18" charset="0"/>
                                            </a:rPr>
                                            <m:t>𝑏</m:t>
                                          </m:r>
                                        </m:e>
                                        <m:sub>
                                          <m:r>
                                            <a:rPr lang="nb-NO" sz="1100" b="0" i="1" smtClean="0">
                                              <a:solidFill>
                                                <a:srgbClr val="C00000"/>
                                              </a:solidFill>
                                              <a:latin typeface="Cambria Math" panose="02040503050406030204" pitchFamily="18" charset="0"/>
                                              <a:ea typeface="Cambria" panose="02040503050406030204" pitchFamily="18" charset="0"/>
                                            </a:rPr>
                                            <m:t>1</m:t>
                                          </m:r>
                                        </m:sub>
                                      </m:sSub>
                                      <m:sSub>
                                        <m:sSubPr>
                                          <m:ctrlPr>
                                            <a:rPr lang="nb-NO" sz="1100" b="0" i="1" smtClean="0">
                                              <a:solidFill>
                                                <a:srgbClr val="C00000"/>
                                              </a:solidFill>
                                              <a:latin typeface="Cambria Math" panose="02040503050406030204" pitchFamily="18" charset="0"/>
                                              <a:ea typeface="Cambria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nb-NO" sz="1100" b="0" i="1" smtClean="0">
                                              <a:solidFill>
                                                <a:srgbClr val="C00000"/>
                                              </a:solidFill>
                                              <a:latin typeface="Cambria Math" panose="02040503050406030204" pitchFamily="18" charset="0"/>
                                              <a:ea typeface="Cambria" panose="02040503050406030204" pitchFamily="18" charset="0"/>
                                            </a:rPr>
                                            <m:t>𝑏</m:t>
                                          </m:r>
                                        </m:e>
                                        <m:sub>
                                          <m:r>
                                            <a:rPr lang="nb-NO" sz="1100" b="0" i="1" smtClean="0">
                                              <a:solidFill>
                                                <a:srgbClr val="C00000"/>
                                              </a:solidFill>
                                              <a:latin typeface="Cambria Math" panose="02040503050406030204" pitchFamily="18" charset="0"/>
                                              <a:ea typeface="Cambria" panose="02040503050406030204" pitchFamily="18" charset="0"/>
                                            </a:rPr>
                                            <m:t>0</m:t>
                                          </m:r>
                                        </m:sub>
                                      </m:sSub>
                                    </m:e>
                                  </m:d>
                                </m:e>
                                <m:sub>
                                  <m:r>
                                    <a:rPr lang="nb-NO" sz="11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oMath>
                          </a14:m>
                          <a:endParaRPr lang="nb-NO" sz="1100" b="0" i="1" dirty="0" smtClean="0">
                            <a:solidFill>
                              <a:schemeClr val="tx1"/>
                            </a:solidFill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  <a:p>
                          <a:pPr marL="457200" marR="0" indent="-457200" defTabSz="914400" rtl="0" eaLnBrk="1" fontAlgn="base" latinLnBrk="0" hangingPunct="1">
                            <a:lnSpc>
                              <a:spcPct val="15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AutoNum type="arabicPeriod"/>
                            <a:tabLst/>
                          </a:pPr>
                          <a:r>
                            <a:rPr lang="nb-NO" sz="1100" b="0" i="0" dirty="0" smtClean="0">
                              <a:solidFill>
                                <a:schemeClr val="tx1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nb-NO" sz="11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</a:rPr>
                                <m:t>𝑦</m:t>
                              </m:r>
                              <m:r>
                                <a:rPr lang="nb-NO" sz="11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</a:rPr>
                                <m:t>←</m:t>
                              </m:r>
                              <m:r>
                                <a:rPr lang="nb-NO" sz="11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</a:rPr>
                                <m:t>𝑒</m:t>
                              </m:r>
                            </m:oMath>
                          </a14:m>
                          <a:endParaRPr lang="nb-NO" sz="1100" b="0" i="0" dirty="0" smtClean="0">
                            <a:solidFill>
                              <a:schemeClr val="tx1"/>
                            </a:solidFill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  <a:p>
                          <a:pPr marL="457200" marR="0" indent="-457200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AutoNum type="arabicPeriod"/>
                            <a:tabLst/>
                          </a:pPr>
                          <a:r>
                            <a:rPr lang="nb-NO" sz="1100" b="0" i="0" dirty="0" smtClean="0">
                              <a:solidFill>
                                <a:schemeClr val="tx1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 </a:t>
                          </a:r>
                          <a:r>
                            <a:rPr lang="nb-NO" sz="1100" b="1" i="0" dirty="0" smtClean="0">
                              <a:solidFill>
                                <a:schemeClr val="tx1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for</a:t>
                          </a:r>
                          <a:r>
                            <a:rPr lang="nb-NO" sz="1100" b="0" i="0" baseline="0" dirty="0" smtClean="0">
                              <a:solidFill>
                                <a:schemeClr val="tx1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nb-NO" sz="1100" b="0" i="1" baseline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</a:rPr>
                                <m:t>𝑖</m:t>
                              </m:r>
                              <m:r>
                                <a:rPr lang="nb-NO" sz="1100" b="0" i="1" baseline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</a:rPr>
                                <m:t>=</m:t>
                              </m:r>
                              <m:r>
                                <a:rPr lang="nb-NO" sz="1100" b="0" i="1" baseline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</a:rPr>
                                <m:t>𝑡</m:t>
                              </m:r>
                              <m:r>
                                <a:rPr lang="nb-NO" sz="1100" b="0" i="1" baseline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</a:rPr>
                                <m:t>−1 </m:t>
                              </m:r>
                            </m:oMath>
                          </a14:m>
                          <a:r>
                            <a:rPr lang="nb-NO" sz="1100" b="1" i="0" dirty="0" smtClean="0">
                              <a:solidFill>
                                <a:schemeClr val="tx1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downto</a:t>
                          </a:r>
                          <a:r>
                            <a:rPr lang="nb-NO" sz="1100" b="0" i="0" dirty="0" smtClean="0">
                              <a:solidFill>
                                <a:schemeClr val="tx1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nb-NO" sz="11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</a:rPr>
                                <m:t>0</m:t>
                              </m:r>
                            </m:oMath>
                          </a14:m>
                          <a:r>
                            <a:rPr lang="nb-NO" sz="1100" b="0" i="0" dirty="0" smtClean="0">
                              <a:solidFill>
                                <a:schemeClr val="tx1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 </a:t>
                          </a:r>
                          <a:r>
                            <a:rPr lang="nb-NO" sz="1100" b="1" i="0" dirty="0" smtClean="0">
                              <a:solidFill>
                                <a:schemeClr val="tx1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do</a:t>
                          </a:r>
                        </a:p>
                        <a:p>
                          <a:pPr marL="457200" marR="0" indent="-457200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AutoNum type="arabicPeriod"/>
                            <a:tabLst/>
                          </a:pPr>
                          <a:r>
                            <a:rPr lang="nb-NO" sz="1100" b="0" i="0" dirty="0" smtClean="0">
                              <a:solidFill>
                                <a:schemeClr val="tx1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        </a:t>
                          </a:r>
                          <a14:m>
                            <m:oMath xmlns:m="http://schemas.openxmlformats.org/officeDocument/2006/math">
                              <m:r>
                                <a:rPr lang="nb-NO" sz="11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</a:rPr>
                                <m:t>𝑦</m:t>
                              </m:r>
                              <m:r>
                                <a:rPr lang="nb-NO" sz="11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</a:rPr>
                                <m:t>←</m:t>
                              </m:r>
                              <m:sSup>
                                <m:sSupPr>
                                  <m:ctrlPr>
                                    <a:rPr lang="nb-NO" sz="11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nb-NO" sz="11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" panose="02040503050406030204" pitchFamily="18" charset="0"/>
                                    </a:rPr>
                                    <m:t>𝑦</m:t>
                                  </m:r>
                                </m:e>
                                <m:sup>
                                  <m:r>
                                    <a:rPr lang="nb-NO" sz="1100" b="0" i="1" smtClean="0">
                                      <a:solidFill>
                                        <a:schemeClr val="accent6"/>
                                      </a:solidFill>
                                      <a:latin typeface="Cambria Math" panose="02040503050406030204" pitchFamily="18" charset="0"/>
                                      <a:ea typeface="Cambria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oMath>
                          </a14:m>
                          <a:endParaRPr lang="nb-NO" sz="1100" b="0" i="0" dirty="0" smtClean="0">
                            <a:solidFill>
                              <a:schemeClr val="tx1"/>
                            </a:solidFill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  <a:p>
                          <a:pPr marL="457200" marR="0" indent="-457200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AutoNum type="arabicPeriod"/>
                            <a:tabLst/>
                          </a:pPr>
                          <a:r>
                            <a:rPr lang="nb-NO" sz="1100" b="0" i="0" dirty="0" smtClean="0">
                              <a:solidFill>
                                <a:schemeClr val="tx1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        </a:t>
                          </a:r>
                          <a:r>
                            <a:rPr lang="nb-NO" sz="1100" b="1" i="0" dirty="0" smtClean="0">
                              <a:solidFill>
                                <a:schemeClr val="tx1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if</a:t>
                          </a:r>
                          <a:r>
                            <a:rPr lang="nb-NO" sz="1100" b="0" i="0" dirty="0" smtClean="0">
                              <a:solidFill>
                                <a:schemeClr val="tx1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nb-NO" sz="1100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  <a:ea typeface="Cambria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nb-NO" sz="1100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  <a:ea typeface="Cambria" panose="02040503050406030204" pitchFamily="18" charset="0"/>
                                    </a:rPr>
                                    <m:t>𝑏</m:t>
                                  </m:r>
                                </m:e>
                                <m:sub>
                                  <m:r>
                                    <a:rPr lang="nb-NO" sz="1100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  <a:ea typeface="Cambria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a:rPr lang="nb-NO" sz="11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</a:rPr>
                                <m:t>=1</m:t>
                              </m:r>
                            </m:oMath>
                          </a14:m>
                          <a:r>
                            <a:rPr lang="nb-NO" sz="1100" b="0" i="0" dirty="0" smtClean="0">
                              <a:solidFill>
                                <a:schemeClr val="tx1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 </a:t>
                          </a:r>
                          <a:r>
                            <a:rPr lang="nb-NO" sz="1100" b="1" i="0" dirty="0" smtClean="0">
                              <a:solidFill>
                                <a:schemeClr val="tx1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then</a:t>
                          </a:r>
                        </a:p>
                        <a:p>
                          <a:pPr marL="457200" marR="0" indent="-457200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AutoNum type="arabicPeriod"/>
                            <a:tabLst/>
                          </a:pPr>
                          <a:r>
                            <a:rPr lang="nb-NO" sz="1100" b="0" i="0" dirty="0" smtClean="0">
                              <a:solidFill>
                                <a:schemeClr val="tx1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                </a:t>
                          </a:r>
                          <a14:m>
                            <m:oMath xmlns:m="http://schemas.openxmlformats.org/officeDocument/2006/math">
                              <m:r>
                                <a:rPr lang="nb-NO" sz="11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</a:rPr>
                                <m:t>𝑦</m:t>
                              </m:r>
                              <m:r>
                                <a:rPr lang="nb-NO" sz="11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</a:rPr>
                                <m:t>←</m:t>
                              </m:r>
                              <m:r>
                                <a:rPr lang="nb-NO" sz="11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</a:rPr>
                                <m:t>𝑦</m:t>
                              </m:r>
                              <m:r>
                                <a:rPr lang="nb-NO" sz="11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</a:rPr>
                                <m:t>∘</m:t>
                              </m:r>
                              <m:r>
                                <a:rPr lang="nb-NO" sz="11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</a:rPr>
                                <m:t>𝑔</m:t>
                              </m:r>
                            </m:oMath>
                          </a14:m>
                          <a:endParaRPr lang="nb-NO" sz="1100" b="0" i="0" dirty="0" smtClean="0">
                            <a:solidFill>
                              <a:schemeClr val="tx1"/>
                            </a:solidFill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  <a:p>
                          <a:pPr marL="457200" marR="0" indent="-457200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AutoNum type="arabicPeriod"/>
                            <a:tabLst/>
                          </a:pPr>
                          <a:r>
                            <a:rPr lang="nb-NO" sz="1100" b="0" i="0" dirty="0" smtClean="0">
                              <a:solidFill>
                                <a:schemeClr val="tx1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 </a:t>
                          </a:r>
                          <a:r>
                            <a:rPr lang="nb-NO" sz="1100" b="1" i="0" dirty="0" smtClean="0">
                              <a:solidFill>
                                <a:schemeClr val="tx1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return</a:t>
                          </a:r>
                          <a:r>
                            <a:rPr lang="nb-NO" sz="1100" b="1" i="0" baseline="0" dirty="0" smtClean="0">
                              <a:solidFill>
                                <a:schemeClr val="tx1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nb-NO" sz="1100" b="0" i="1" baseline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</a:rPr>
                                <m:t>𝑦</m:t>
                              </m:r>
                            </m:oMath>
                          </a14:m>
                          <a:endParaRPr lang="nb-NO" sz="1100" b="0" i="0" dirty="0" smtClean="0">
                            <a:solidFill>
                              <a:schemeClr val="tx1"/>
                            </a:solidFill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="" xmlns:a16="http://schemas.microsoft.com/office/drawing/2014/main" val="10001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58" name="Table 57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538279537"/>
                  </p:ext>
                </p:extLst>
              </p:nvPr>
            </p:nvGraphicFramePr>
            <p:xfrm>
              <a:off x="8276681" y="4247896"/>
              <a:ext cx="2955412" cy="2085835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955412">
                      <a:extLst>
                        <a:ext uri="{9D8B030D-6E8A-4147-A177-3AD203B41FA5}">
                          <a16:colId xmlns="" xmlns:a16="http://schemas.microsoft.com/office/drawing/2014/main" xmlns:a14="http://schemas.microsoft.com/office/drawing/2010/main" val="20000"/>
                        </a:ext>
                      </a:extLst>
                    </a:gridCol>
                  </a:tblGrid>
                  <a:tr h="25908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4"/>
                          <a:stretch>
                            <a:fillRect l="-206" t="-2326" r="-412" b="-704651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="" xmlns:a16="http://schemas.microsoft.com/office/drawing/2014/main" xmlns:a14="http://schemas.microsoft.com/office/drawing/2010/main" val="10000"/>
                      </a:ext>
                    </a:extLst>
                  </a:tr>
                  <a:tr h="1826755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4"/>
                          <a:stretch>
                            <a:fillRect l="-206" t="-14667" r="-412" b="-1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="" xmlns:a16="http://schemas.microsoft.com/office/drawing/2014/main" xmlns:a14="http://schemas.microsoft.com/office/drawing/2010/main" val="10001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59" name="Table 58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492168521"/>
                  </p:ext>
                </p:extLst>
              </p:nvPr>
            </p:nvGraphicFramePr>
            <p:xfrm>
              <a:off x="1558823" y="2286499"/>
              <a:ext cx="4682426" cy="2911976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4682426">
                      <a:extLst>
                        <a:ext uri="{9D8B030D-6E8A-4147-A177-3AD203B41FA5}">
                          <a16:colId xmlns="" xmlns:a16="http://schemas.microsoft.com/office/drawing/2014/main" val="20000"/>
                        </a:ext>
                      </a:extLst>
                    </a:gridCol>
                  </a:tblGrid>
                  <a:tr h="366896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r>
                                  <m:rPr>
                                    <m:nor/>
                                  </m:rPr>
                                  <a:rPr lang="en-US" sz="1400" dirty="0" smtClean="0">
                                    <a:solidFill>
                                      <a:schemeClr val="tx1"/>
                                    </a:solidFill>
                                    <a:latin typeface="Cambria" panose="02040503050406030204" pitchFamily="18" charset="0"/>
                                    <a:ea typeface="Cambria" panose="02040503050406030204" pitchFamily="18" charset="0"/>
                                  </a:rPr>
                                  <m:t>Square</m:t>
                                </m:r>
                                <m:r>
                                  <m:rPr>
                                    <m:nor/>
                                  </m:rPr>
                                  <a:rPr lang="nb-NO" sz="1400" b="1" i="0" dirty="0" smtClean="0">
                                    <a:solidFill>
                                      <a:schemeClr val="tx1"/>
                                    </a:solidFill>
                                    <a:latin typeface="Cambria" panose="02040503050406030204" pitchFamily="18" charset="0"/>
                                    <a:ea typeface="Cambria" panose="02040503050406030204" pitchFamily="18" charset="0"/>
                                  </a:rPr>
                                  <m:t>−</m:t>
                                </m:r>
                                <m:r>
                                  <m:rPr>
                                    <m:nor/>
                                  </m:rPr>
                                  <a:rPr lang="nb-NO" sz="1400" b="1" i="0" dirty="0" smtClean="0">
                                    <a:solidFill>
                                      <a:schemeClr val="tx1"/>
                                    </a:solidFill>
                                    <a:latin typeface="Cambria" panose="02040503050406030204" pitchFamily="18" charset="0"/>
                                    <a:ea typeface="Cambria" panose="02040503050406030204" pitchFamily="18" charset="0"/>
                                  </a:rPr>
                                  <m:t>and</m:t>
                                </m:r>
                                <m:r>
                                  <m:rPr>
                                    <m:nor/>
                                  </m:rPr>
                                  <a:rPr lang="nb-NO" sz="1400" b="1" i="0" dirty="0" smtClean="0">
                                    <a:solidFill>
                                      <a:schemeClr val="tx1"/>
                                    </a:solidFill>
                                    <a:latin typeface="Cambria" panose="02040503050406030204" pitchFamily="18" charset="0"/>
                                    <a:ea typeface="Cambria" panose="02040503050406030204" pitchFamily="18" charset="0"/>
                                  </a:rPr>
                                  <m:t>−</m:t>
                                </m:r>
                                <m:r>
                                  <m:rPr>
                                    <m:nor/>
                                  </m:rPr>
                                  <a:rPr lang="nb-NO" sz="1400" b="1" i="0" dirty="0" smtClean="0">
                                    <a:solidFill>
                                      <a:schemeClr val="tx1"/>
                                    </a:solidFill>
                                    <a:latin typeface="Cambria" panose="02040503050406030204" pitchFamily="18" charset="0"/>
                                    <a:ea typeface="Cambria" panose="02040503050406030204" pitchFamily="18" charset="0"/>
                                  </a:rPr>
                                  <m:t>always</m:t>
                                </m:r>
                                <m:r>
                                  <m:rPr>
                                    <m:nor/>
                                  </m:rPr>
                                  <a:rPr lang="nb-NO" sz="1400" b="1" i="0" dirty="0" smtClean="0">
                                    <a:solidFill>
                                      <a:schemeClr val="tx1"/>
                                    </a:solidFill>
                                    <a:latin typeface="Cambria" panose="02040503050406030204" pitchFamily="18" charset="0"/>
                                    <a:ea typeface="Cambria" panose="02040503050406030204" pitchFamily="18" charset="0"/>
                                  </a:rPr>
                                  <m:t>−</m:t>
                                </m:r>
                                <m:r>
                                  <m:rPr>
                                    <m:nor/>
                                  </m:rPr>
                                  <a:rPr lang="en-US" sz="1400" dirty="0" smtClean="0">
                                    <a:solidFill>
                                      <a:schemeClr val="tx1"/>
                                    </a:solidFill>
                                    <a:latin typeface="Cambria" panose="02040503050406030204" pitchFamily="18" charset="0"/>
                                    <a:ea typeface="Cambria" panose="02040503050406030204" pitchFamily="18" charset="0"/>
                                  </a:rPr>
                                  <m:t>Multiply</m:t>
                                </m:r>
                                <m:d>
                                  <m:dPr>
                                    <m:ctrlPr>
                                      <a:rPr lang="nb-NO" sz="1400" b="1" i="1" dirty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mbria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nb-NO" sz="1400" b="0" i="1" dirty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mbria" panose="02040503050406030204" pitchFamily="18" charset="0"/>
                                      </a:rPr>
                                      <m:t>𝑔</m:t>
                                    </m:r>
                                    <m:r>
                                      <a:rPr lang="nb-NO" sz="1400" b="0" i="1" dirty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mbria" panose="02040503050406030204" pitchFamily="18" charset="0"/>
                                      </a:rPr>
                                      <m:t>∈</m:t>
                                    </m:r>
                                    <m:r>
                                      <a:rPr lang="nb-NO" sz="1400" b="0" i="1" dirty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mbria" panose="02040503050406030204" pitchFamily="18" charset="0"/>
                                      </a:rPr>
                                      <m:t>𝐺</m:t>
                                    </m:r>
                                    <m:r>
                                      <a:rPr lang="nb-NO" sz="1400" b="0" i="1" dirty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mbria" panose="02040503050406030204" pitchFamily="18" charset="0"/>
                                      </a:rPr>
                                      <m:t> , </m:t>
                                    </m:r>
                                    <m:r>
                                      <a:rPr lang="nb-NO" sz="1400" b="0" i="1" dirty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mbria" panose="02040503050406030204" pitchFamily="18" charset="0"/>
                                      </a:rPr>
                                      <m:t>𝑛</m:t>
                                    </m:r>
                                    <m:r>
                                      <a:rPr lang="nb-NO" sz="1400" b="0" i="1" dirty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mbria" panose="02040503050406030204" pitchFamily="18" charset="0"/>
                                      </a:rPr>
                                      <m:t>∈</m:t>
                                    </m:r>
                                    <m:r>
                                      <a:rPr lang="nb-NO" sz="1400" b="1" i="1" dirty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mbria" panose="02040503050406030204" pitchFamily="18" charset="0"/>
                                      </a:rPr>
                                      <m:t>𝒁</m:t>
                                    </m:r>
                                  </m:e>
                                </m:d>
                              </m:oMath>
                            </m:oMathPara>
                          </a14:m>
                          <a:endParaRPr lang="en-US" sz="1400" dirty="0" smtClean="0">
                            <a:solidFill>
                              <a:schemeClr val="tx1"/>
                            </a:solidFill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="" xmlns:a16="http://schemas.microsoft.com/office/drawing/2014/main" val="10000"/>
                      </a:ext>
                    </a:extLst>
                  </a:tr>
                  <a:tr h="1920752">
                    <a:tc>
                      <a:txBody>
                        <a:bodyPr/>
                        <a:lstStyle/>
                        <a:p>
                          <a:pPr marL="457200" marR="0" indent="-457200" defTabSz="914400" rtl="0" eaLnBrk="1" fontAlgn="base" latinLnBrk="0" hangingPunct="1">
                            <a:lnSpc>
                              <a:spcPct val="15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AutoNum type="arabicPeriod"/>
                            <a:tabLst/>
                          </a:pPr>
                          <a:r>
                            <a:rPr lang="nb-NO" sz="1400" b="0" i="0" baseline="0" dirty="0" smtClean="0">
                              <a:solidFill>
                                <a:schemeClr val="tx1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 </a:t>
                          </a:r>
                          <a:r>
                            <a:rPr lang="nb-NO" sz="1400" b="1" i="0" baseline="0" dirty="0" smtClean="0">
                              <a:solidFill>
                                <a:schemeClr val="tx1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if</a:t>
                          </a:r>
                          <a:r>
                            <a:rPr lang="nb-NO" sz="1400" b="0" i="0" baseline="0" dirty="0" smtClean="0">
                              <a:solidFill>
                                <a:schemeClr val="tx1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nb-NO" sz="1400" b="0" i="1" baseline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</a:rPr>
                                <m:t>𝑛</m:t>
                              </m:r>
                              <m:r>
                                <a:rPr lang="nb-NO" sz="1400" b="0" i="1" baseline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</a:rPr>
                                <m:t>&lt;0</m:t>
                              </m:r>
                            </m:oMath>
                          </a14:m>
                          <a:r>
                            <a:rPr lang="nb-NO" sz="1400" b="0" i="0" dirty="0" smtClean="0">
                              <a:solidFill>
                                <a:schemeClr val="tx1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 </a:t>
                          </a:r>
                          <a:r>
                            <a:rPr lang="nb-NO" sz="1400" b="1" i="0" dirty="0" smtClean="0">
                              <a:solidFill>
                                <a:schemeClr val="tx1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then</a:t>
                          </a:r>
                          <a:r>
                            <a:rPr lang="nb-NO" sz="1400" b="0" i="0" dirty="0" smtClean="0">
                              <a:solidFill>
                                <a:schemeClr val="tx1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nb-NO" sz="1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</a:rPr>
                                <m:t>𝑔</m:t>
                              </m:r>
                              <m:r>
                                <a:rPr lang="nb-NO" sz="1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</a:rPr>
                                <m:t>←</m:t>
                              </m:r>
                              <m:sSup>
                                <m:sSupPr>
                                  <m:ctrlPr>
                                    <a:rPr lang="nb-NO" sz="1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nb-NO" sz="1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" panose="02040503050406030204" pitchFamily="18" charset="0"/>
                                    </a:rPr>
                                    <m:t>𝑔</m:t>
                                  </m:r>
                                </m:e>
                                <m:sup>
                                  <m:r>
                                    <a:rPr lang="nb-NO" sz="1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" panose="02040503050406030204" pitchFamily="18" charset="0"/>
                                    </a:rPr>
                                    <m:t>−1</m:t>
                                  </m:r>
                                </m:sup>
                              </m:sSup>
                            </m:oMath>
                          </a14:m>
                          <a:r>
                            <a:rPr lang="nb-NO" sz="1400" b="0" i="0" dirty="0" smtClean="0">
                              <a:solidFill>
                                <a:schemeClr val="tx1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 and </a:t>
                          </a:r>
                          <a14:m>
                            <m:oMath xmlns:m="http://schemas.openxmlformats.org/officeDocument/2006/math">
                              <m:r>
                                <a:rPr lang="nb-NO" sz="1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</a:rPr>
                                <m:t>𝑛</m:t>
                              </m:r>
                              <m:r>
                                <a:rPr lang="nb-NO" sz="1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</a:rPr>
                                <m:t>←</m:t>
                              </m:r>
                              <m:d>
                                <m:dPr>
                                  <m:begChr m:val="|"/>
                                  <m:endChr m:val="|"/>
                                  <m:ctrlPr>
                                    <a:rPr lang="nb-NO" sz="1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nb-NO" sz="1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" panose="02040503050406030204" pitchFamily="18" charset="0"/>
                                    </a:rPr>
                                    <m:t>𝑛</m:t>
                                  </m:r>
                                </m:e>
                              </m:d>
                            </m:oMath>
                          </a14:m>
                          <a:endParaRPr lang="nb-NO" sz="1400" b="0" i="0" dirty="0" smtClean="0">
                            <a:solidFill>
                              <a:schemeClr val="tx1"/>
                            </a:solidFill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  <a:p>
                          <a:pPr marL="457200" marR="0" indent="-457200" defTabSz="914400" rtl="0" eaLnBrk="1" fontAlgn="base" latinLnBrk="0" hangingPunct="1">
                            <a:lnSpc>
                              <a:spcPct val="15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AutoNum type="arabicPeriod"/>
                            <a:tabLst/>
                          </a:pPr>
                          <a:r>
                            <a:rPr lang="nb-NO" sz="1400" b="0" i="0" dirty="0" smtClean="0">
                              <a:solidFill>
                                <a:schemeClr val="tx1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nb-NO" sz="1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</a:rPr>
                                <m:t>𝑛</m:t>
                              </m:r>
                              <m:r>
                                <a:rPr lang="nb-NO" sz="1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</a:rPr>
                                <m:t>=</m:t>
                              </m:r>
                              <m:sSub>
                                <m:sSubPr>
                                  <m:ctrlPr>
                                    <a:rPr lang="nb-NO" sz="1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" panose="02040503050406030204" pitchFamily="18" charset="0"/>
                                    </a:rPr>
                                  </m:ctrlPr>
                                </m:sSubPr>
                                <m:e>
                                  <m:d>
                                    <m:dPr>
                                      <m:ctrlPr>
                                        <a:rPr lang="nb-NO" sz="14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ea typeface="Cambria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nb-NO" sz="1400" b="0" i="1" smtClean="0">
                                              <a:solidFill>
                                                <a:srgbClr val="C00000"/>
                                              </a:solidFill>
                                              <a:latin typeface="Cambria Math" panose="02040503050406030204" pitchFamily="18" charset="0"/>
                                              <a:ea typeface="Cambria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nb-NO" sz="1400" b="0" i="1" smtClean="0">
                                              <a:solidFill>
                                                <a:srgbClr val="C00000"/>
                                              </a:solidFill>
                                              <a:latin typeface="Cambria Math" panose="02040503050406030204" pitchFamily="18" charset="0"/>
                                              <a:ea typeface="Cambria" panose="02040503050406030204" pitchFamily="18" charset="0"/>
                                            </a:rPr>
                                            <m:t>𝑏</m:t>
                                          </m:r>
                                        </m:e>
                                        <m:sub>
                                          <m:r>
                                            <a:rPr lang="nb-NO" sz="1400" b="0" i="1" smtClean="0">
                                              <a:solidFill>
                                                <a:srgbClr val="C00000"/>
                                              </a:solidFill>
                                              <a:latin typeface="Cambria Math" panose="02040503050406030204" pitchFamily="18" charset="0"/>
                                              <a:ea typeface="Cambria" panose="02040503050406030204" pitchFamily="18" charset="0"/>
                                            </a:rPr>
                                            <m:t>𝑡</m:t>
                                          </m:r>
                                          <m:r>
                                            <a:rPr lang="nb-NO" sz="1400" b="0" i="1" smtClean="0">
                                              <a:solidFill>
                                                <a:srgbClr val="C00000"/>
                                              </a:solidFill>
                                              <a:latin typeface="Cambria Math" panose="02040503050406030204" pitchFamily="18" charset="0"/>
                                              <a:ea typeface="Cambria" panose="02040503050406030204" pitchFamily="18" charset="0"/>
                                            </a:rPr>
                                            <m:t>−1</m:t>
                                          </m:r>
                                        </m:sub>
                                      </m:sSub>
                                      <m:r>
                                        <a:rPr lang="nb-NO" sz="1400" b="0" i="1" smtClean="0">
                                          <a:solidFill>
                                            <a:srgbClr val="C00000"/>
                                          </a:solidFill>
                                          <a:latin typeface="Cambria Math" panose="02040503050406030204" pitchFamily="18" charset="0"/>
                                          <a:ea typeface="Cambria" panose="02040503050406030204" pitchFamily="18" charset="0"/>
                                        </a:rPr>
                                        <m:t>…</m:t>
                                      </m:r>
                                      <m:sSub>
                                        <m:sSubPr>
                                          <m:ctrlPr>
                                            <a:rPr lang="nb-NO" sz="1400" b="0" i="1" smtClean="0">
                                              <a:solidFill>
                                                <a:srgbClr val="C00000"/>
                                              </a:solidFill>
                                              <a:latin typeface="Cambria Math" panose="02040503050406030204" pitchFamily="18" charset="0"/>
                                              <a:ea typeface="Cambria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nb-NO" sz="1400" b="0" i="1" smtClean="0">
                                              <a:solidFill>
                                                <a:srgbClr val="C00000"/>
                                              </a:solidFill>
                                              <a:latin typeface="Cambria Math" panose="02040503050406030204" pitchFamily="18" charset="0"/>
                                              <a:ea typeface="Cambria" panose="02040503050406030204" pitchFamily="18" charset="0"/>
                                            </a:rPr>
                                            <m:t>𝑏</m:t>
                                          </m:r>
                                        </m:e>
                                        <m:sub>
                                          <m:r>
                                            <a:rPr lang="nb-NO" sz="1400" b="0" i="1" smtClean="0">
                                              <a:solidFill>
                                                <a:srgbClr val="C00000"/>
                                              </a:solidFill>
                                              <a:latin typeface="Cambria Math" panose="02040503050406030204" pitchFamily="18" charset="0"/>
                                              <a:ea typeface="Cambria" panose="02040503050406030204" pitchFamily="18" charset="0"/>
                                            </a:rPr>
                                            <m:t>1</m:t>
                                          </m:r>
                                        </m:sub>
                                      </m:sSub>
                                      <m:sSub>
                                        <m:sSubPr>
                                          <m:ctrlPr>
                                            <a:rPr lang="nb-NO" sz="1400" b="0" i="1" smtClean="0">
                                              <a:solidFill>
                                                <a:srgbClr val="C00000"/>
                                              </a:solidFill>
                                              <a:latin typeface="Cambria Math" panose="02040503050406030204" pitchFamily="18" charset="0"/>
                                              <a:ea typeface="Cambria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nb-NO" sz="1400" b="0" i="1" smtClean="0">
                                              <a:solidFill>
                                                <a:srgbClr val="C00000"/>
                                              </a:solidFill>
                                              <a:latin typeface="Cambria Math" panose="02040503050406030204" pitchFamily="18" charset="0"/>
                                              <a:ea typeface="Cambria" panose="02040503050406030204" pitchFamily="18" charset="0"/>
                                            </a:rPr>
                                            <m:t>𝑏</m:t>
                                          </m:r>
                                        </m:e>
                                        <m:sub>
                                          <m:r>
                                            <a:rPr lang="nb-NO" sz="1400" b="0" i="1" smtClean="0">
                                              <a:solidFill>
                                                <a:srgbClr val="C00000"/>
                                              </a:solidFill>
                                              <a:latin typeface="Cambria Math" panose="02040503050406030204" pitchFamily="18" charset="0"/>
                                              <a:ea typeface="Cambria" panose="02040503050406030204" pitchFamily="18" charset="0"/>
                                            </a:rPr>
                                            <m:t>0</m:t>
                                          </m:r>
                                        </m:sub>
                                      </m:sSub>
                                    </m:e>
                                  </m:d>
                                </m:e>
                                <m:sub>
                                  <m:r>
                                    <a:rPr lang="nb-NO" sz="1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oMath>
                          </a14:m>
                          <a:endParaRPr lang="nb-NO" sz="1400" b="0" i="1" dirty="0" smtClean="0">
                            <a:solidFill>
                              <a:schemeClr val="tx1"/>
                            </a:solidFill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  <a:p>
                          <a:pPr marL="457200" marR="0" indent="-457200" defTabSz="914400" rtl="0" eaLnBrk="1" fontAlgn="base" latinLnBrk="0" hangingPunct="1">
                            <a:lnSpc>
                              <a:spcPct val="15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AutoNum type="arabicPeriod"/>
                            <a:tabLst/>
                          </a:pPr>
                          <a:r>
                            <a:rPr lang="nb-NO" sz="1400" b="0" i="0" dirty="0" smtClean="0">
                              <a:solidFill>
                                <a:schemeClr val="tx1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nb-NO" sz="1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</a:rPr>
                                <m:t>𝑦</m:t>
                              </m:r>
                              <m:r>
                                <a:rPr lang="nb-NO" sz="1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</a:rPr>
                                <m:t>←</m:t>
                              </m:r>
                              <m:r>
                                <a:rPr lang="nb-NO" sz="1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</a:rPr>
                                <m:t>𝑒</m:t>
                              </m:r>
                            </m:oMath>
                          </a14:m>
                          <a:endParaRPr lang="nb-NO" sz="1400" b="0" i="0" dirty="0" smtClean="0">
                            <a:solidFill>
                              <a:schemeClr val="tx1"/>
                            </a:solidFill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  <a:p>
                          <a:pPr marL="457200" marR="0" indent="-457200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AutoNum type="arabicPeriod"/>
                            <a:tabLst/>
                          </a:pPr>
                          <a:r>
                            <a:rPr lang="nb-NO" sz="1400" b="0" i="0" dirty="0" smtClean="0">
                              <a:solidFill>
                                <a:schemeClr val="tx1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 </a:t>
                          </a:r>
                          <a:r>
                            <a:rPr lang="nb-NO" sz="1400" b="1" i="0" dirty="0" smtClean="0">
                              <a:solidFill>
                                <a:schemeClr val="tx1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for</a:t>
                          </a:r>
                          <a:r>
                            <a:rPr lang="nb-NO" sz="1400" b="0" i="0" baseline="0" dirty="0" smtClean="0">
                              <a:solidFill>
                                <a:schemeClr val="tx1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nb-NO" sz="1400" b="0" i="1" baseline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</a:rPr>
                                <m:t>𝑖</m:t>
                              </m:r>
                              <m:r>
                                <a:rPr lang="nb-NO" sz="1400" b="0" i="1" baseline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</a:rPr>
                                <m:t>=</m:t>
                              </m:r>
                              <m:r>
                                <a:rPr lang="nb-NO" sz="1400" b="0" i="1" baseline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</a:rPr>
                                <m:t>𝑡</m:t>
                              </m:r>
                              <m:r>
                                <a:rPr lang="nb-NO" sz="1400" b="0" i="1" baseline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</a:rPr>
                                <m:t>−1 </m:t>
                              </m:r>
                            </m:oMath>
                          </a14:m>
                          <a:r>
                            <a:rPr lang="nb-NO" sz="1400" b="1" i="0" dirty="0" smtClean="0">
                              <a:solidFill>
                                <a:schemeClr val="tx1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downto</a:t>
                          </a:r>
                          <a:r>
                            <a:rPr lang="nb-NO" sz="1400" b="0" i="0" dirty="0" smtClean="0">
                              <a:solidFill>
                                <a:schemeClr val="tx1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nb-NO" sz="1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</a:rPr>
                                <m:t>0</m:t>
                              </m:r>
                            </m:oMath>
                          </a14:m>
                          <a:r>
                            <a:rPr lang="nb-NO" sz="1400" b="0" i="0" dirty="0" smtClean="0">
                              <a:solidFill>
                                <a:schemeClr val="tx1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 </a:t>
                          </a:r>
                          <a:r>
                            <a:rPr lang="nb-NO" sz="1400" b="1" i="0" dirty="0" smtClean="0">
                              <a:solidFill>
                                <a:schemeClr val="tx1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do</a:t>
                          </a:r>
                        </a:p>
                        <a:p>
                          <a:pPr marL="457200" marR="0" indent="-457200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AutoNum type="arabicPeriod"/>
                            <a:tabLst/>
                          </a:pPr>
                          <a:r>
                            <a:rPr lang="nb-NO" sz="1400" b="0" i="0" dirty="0" smtClean="0">
                              <a:solidFill>
                                <a:schemeClr val="tx1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        </a:t>
                          </a:r>
                          <a14:m>
                            <m:oMath xmlns:m="http://schemas.openxmlformats.org/officeDocument/2006/math">
                              <m:r>
                                <a:rPr lang="nb-NO" sz="1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</a:rPr>
                                <m:t>𝑦</m:t>
                              </m:r>
                              <m:r>
                                <a:rPr lang="nb-NO" sz="1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</a:rPr>
                                <m:t>←</m:t>
                              </m:r>
                              <m:sSup>
                                <m:sSupPr>
                                  <m:ctrlPr>
                                    <a:rPr lang="nb-NO" sz="1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nb-NO" sz="1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" panose="02040503050406030204" pitchFamily="18" charset="0"/>
                                    </a:rPr>
                                    <m:t>𝑦</m:t>
                                  </m:r>
                                </m:e>
                                <m:sup>
                                  <m:r>
                                    <a:rPr lang="nb-NO" sz="1400" b="0" i="1" smtClean="0">
                                      <a:solidFill>
                                        <a:schemeClr val="accent6"/>
                                      </a:solidFill>
                                      <a:latin typeface="Cambria Math" panose="02040503050406030204" pitchFamily="18" charset="0"/>
                                      <a:ea typeface="Cambria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oMath>
                          </a14:m>
                          <a:endParaRPr lang="nb-NO" sz="1400" b="0" i="0" dirty="0" smtClean="0">
                            <a:solidFill>
                              <a:schemeClr val="tx1"/>
                            </a:solidFill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  <a:p>
                          <a:pPr marL="457200" marR="0" indent="-457200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AutoNum type="arabicPeriod"/>
                            <a:tabLst/>
                          </a:pPr>
                          <a:r>
                            <a:rPr lang="nb-NO" sz="1400" b="0" i="0" dirty="0" smtClean="0">
                              <a:solidFill>
                                <a:schemeClr val="tx1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        </a:t>
                          </a:r>
                          <a14:m>
                            <m:oMath xmlns:m="http://schemas.openxmlformats.org/officeDocument/2006/math">
                              <m:r>
                                <a:rPr lang="nb-NO" sz="1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</a:rPr>
                                <m:t>𝑧</m:t>
                              </m:r>
                              <m:r>
                                <a:rPr lang="nb-NO" sz="1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</a:rPr>
                                <m:t>←</m:t>
                              </m:r>
                              <m:r>
                                <a:rPr lang="nb-NO" sz="1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</a:rPr>
                                <m:t>𝑦</m:t>
                              </m:r>
                              <m:r>
                                <a:rPr lang="nb-NO" sz="1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</a:rPr>
                                <m:t>∘</m:t>
                              </m:r>
                              <m:r>
                                <a:rPr lang="nb-NO" sz="1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</a:rPr>
                                <m:t>𝑔</m:t>
                              </m:r>
                            </m:oMath>
                          </a14:m>
                          <a:r>
                            <a:rPr lang="nb-NO" sz="1400" b="0" i="0" dirty="0" smtClean="0">
                              <a:solidFill>
                                <a:schemeClr val="tx1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            </a:t>
                          </a:r>
                          <a:r>
                            <a:rPr lang="nb-NO" sz="1400" b="0" i="0" dirty="0" smtClean="0">
                              <a:solidFill>
                                <a:schemeClr val="accent6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//</a:t>
                          </a:r>
                          <a:r>
                            <a:rPr lang="nb-NO" sz="1400" b="0" i="0" baseline="0" dirty="0" smtClean="0">
                              <a:solidFill>
                                <a:schemeClr val="accent6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 always perform multiplication</a:t>
                          </a:r>
                          <a:endParaRPr lang="nb-NO" sz="1400" b="0" i="0" dirty="0" smtClean="0">
                            <a:solidFill>
                              <a:schemeClr val="accent6"/>
                            </a:solidFill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  <a:p>
                          <a:pPr marL="457200" marR="0" indent="-457200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AutoNum type="arabicPeriod"/>
                            <a:tabLst/>
                          </a:pPr>
                          <a:r>
                            <a:rPr lang="nb-NO" sz="1400" b="0" i="0" dirty="0" smtClean="0">
                              <a:solidFill>
                                <a:schemeClr val="tx1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        </a:t>
                          </a:r>
                          <a:r>
                            <a:rPr lang="nb-NO" sz="1400" b="1" i="0" dirty="0" smtClean="0">
                              <a:solidFill>
                                <a:schemeClr val="tx1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if</a:t>
                          </a:r>
                          <a:r>
                            <a:rPr lang="nb-NO" sz="1400" b="0" i="0" dirty="0" smtClean="0">
                              <a:solidFill>
                                <a:schemeClr val="tx1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nb-NO" sz="1400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  <a:ea typeface="Cambria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nb-NO" sz="1400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  <a:ea typeface="Cambria" panose="02040503050406030204" pitchFamily="18" charset="0"/>
                                    </a:rPr>
                                    <m:t>𝑏</m:t>
                                  </m:r>
                                </m:e>
                                <m:sub>
                                  <m:r>
                                    <a:rPr lang="nb-NO" sz="1400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  <a:ea typeface="Cambria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a:rPr lang="nb-NO" sz="1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</a:rPr>
                                <m:t>=1</m:t>
                              </m:r>
                            </m:oMath>
                          </a14:m>
                          <a:r>
                            <a:rPr lang="nb-NO" sz="1400" b="0" i="0" dirty="0" smtClean="0">
                              <a:solidFill>
                                <a:schemeClr val="tx1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 </a:t>
                          </a:r>
                          <a:r>
                            <a:rPr lang="nb-NO" sz="1400" b="1" i="0" dirty="0" smtClean="0">
                              <a:solidFill>
                                <a:schemeClr val="tx1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then</a:t>
                          </a:r>
                        </a:p>
                        <a:p>
                          <a:pPr marL="457200" marR="0" indent="-457200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AutoNum type="arabicPeriod"/>
                            <a:tabLst/>
                          </a:pPr>
                          <a:r>
                            <a:rPr lang="nb-NO" sz="1400" b="0" i="0" dirty="0" smtClean="0">
                              <a:solidFill>
                                <a:schemeClr val="tx1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                </a:t>
                          </a:r>
                          <a14:m>
                            <m:oMath xmlns:m="http://schemas.openxmlformats.org/officeDocument/2006/math">
                              <m:r>
                                <a:rPr lang="nb-NO" sz="1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</a:rPr>
                                <m:t>𝑦</m:t>
                              </m:r>
                              <m:r>
                                <a:rPr lang="nb-NO" sz="1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</a:rPr>
                                <m:t>←</m:t>
                              </m:r>
                              <m:r>
                                <a:rPr lang="nb-NO" sz="1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</a:rPr>
                                <m:t>𝑧</m:t>
                              </m:r>
                            </m:oMath>
                          </a14:m>
                          <a:endParaRPr lang="nb-NO" sz="1400" b="0" i="0" dirty="0" smtClean="0">
                            <a:solidFill>
                              <a:schemeClr val="tx1"/>
                            </a:solidFill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  <a:p>
                          <a:pPr marL="457200" marR="0" indent="-457200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AutoNum type="arabicPeriod"/>
                            <a:tabLst/>
                          </a:pPr>
                          <a:r>
                            <a:rPr lang="nb-NO" sz="1400" b="0" i="0" dirty="0" smtClean="0">
                              <a:solidFill>
                                <a:schemeClr val="tx1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 </a:t>
                          </a:r>
                          <a:r>
                            <a:rPr lang="nb-NO" sz="1400" b="1" i="0" dirty="0" smtClean="0">
                              <a:solidFill>
                                <a:schemeClr val="tx1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return</a:t>
                          </a:r>
                          <a:r>
                            <a:rPr lang="nb-NO" sz="1400" b="1" i="0" baseline="0" dirty="0" smtClean="0">
                              <a:solidFill>
                                <a:schemeClr val="tx1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nb-NO" sz="1400" b="0" i="1" baseline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</a:rPr>
                                <m:t>𝑦</m:t>
                              </m:r>
                            </m:oMath>
                          </a14:m>
                          <a:endParaRPr lang="nb-NO" sz="1400" b="0" i="0" dirty="0" smtClean="0">
                            <a:solidFill>
                              <a:schemeClr val="tx1"/>
                            </a:solidFill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  <a:p>
                          <a:pPr marL="457200" marR="0" indent="-457200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AutoNum type="arabicPeriod"/>
                            <a:tabLst/>
                          </a:pPr>
                          <a:endParaRPr lang="nb-NO" sz="1400" b="0" i="0" dirty="0" smtClean="0">
                            <a:solidFill>
                              <a:schemeClr val="tx1"/>
                            </a:solidFill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="" xmlns:a16="http://schemas.microsoft.com/office/drawing/2014/main" val="10001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59" name="Table 58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492168521"/>
                  </p:ext>
                </p:extLst>
              </p:nvPr>
            </p:nvGraphicFramePr>
            <p:xfrm>
              <a:off x="1558823" y="2286499"/>
              <a:ext cx="4682426" cy="2911976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4682426">
                      <a:extLst>
                        <a:ext uri="{9D8B030D-6E8A-4147-A177-3AD203B41FA5}">
                          <a16:colId xmlns="" xmlns:a16="http://schemas.microsoft.com/office/drawing/2014/main" xmlns:a14="http://schemas.microsoft.com/office/drawing/2010/main" val="20000"/>
                        </a:ext>
                      </a:extLst>
                    </a:gridCol>
                  </a:tblGrid>
                  <a:tr h="366896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5"/>
                          <a:stretch>
                            <a:fillRect l="-130" t="-1667" r="-260" b="-700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="" xmlns:a16="http://schemas.microsoft.com/office/drawing/2014/main" xmlns:a14="http://schemas.microsoft.com/office/drawing/2010/main" val="10000"/>
                      </a:ext>
                    </a:extLst>
                  </a:tr>
                  <a:tr h="254508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5"/>
                          <a:stretch>
                            <a:fillRect l="-130" t="-14593" r="-260" b="-478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="" xmlns:a16="http://schemas.microsoft.com/office/drawing/2014/main" xmlns:a14="http://schemas.microsoft.com/office/drawing/2010/main" val="10001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30697046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Diffie</a:t>
            </a:r>
            <a:r>
              <a:rPr lang="en-US" dirty="0" smtClean="0"/>
              <a:t>-Hellman – computations 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4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d>
                      <m:dPr>
                        <m:ctrlPr>
                          <a:rPr lang="nb-NO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Sup>
                          <m:sSubSupPr>
                            <m:ctrlPr>
                              <a:rPr lang="nb-NO" b="0" i="1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nb-NO" b="1" i="1" smtClean="0">
                                <a:latin typeface="Cambria Math" panose="02040503050406030204" pitchFamily="18" charset="0"/>
                              </a:rPr>
                              <m:t>𝒁</m:t>
                            </m:r>
                          </m:e>
                          <m:sub>
                            <m:r>
                              <a:rPr lang="nb-NO" b="0" i="1" smtClean="0">
                                <a:latin typeface="Cambria Math" panose="02040503050406030204" pitchFamily="18" charset="0"/>
                              </a:rPr>
                              <m:t>𝑝</m:t>
                            </m:r>
                          </m:sub>
                          <m:sup>
                            <m:r>
                              <a:rPr lang="nb-NO" b="0" i="1" smtClean="0">
                                <a:latin typeface="Cambria Math" panose="02040503050406030204" pitchFamily="18" charset="0"/>
                              </a:rPr>
                              <m:t>∗</m:t>
                            </m:r>
                          </m:sup>
                        </m:sSubSup>
                        <m:r>
                          <a:rPr lang="nb-NO" b="0" i="1" smtClean="0">
                            <a:latin typeface="Cambria Math" panose="02040503050406030204" pitchFamily="18" charset="0"/>
                          </a:rPr>
                          <m:t>,⋅</m:t>
                        </m:r>
                      </m:e>
                    </m:d>
                  </m:oMath>
                </a14:m>
                <a:endParaRPr lang="en-US" dirty="0" smtClean="0"/>
              </a:p>
              <a:p>
                <a:pPr lvl="1">
                  <a:buFont typeface="Arial" panose="020B0604020202020204" pitchFamily="34" charset="0"/>
                  <a:buChar char="•"/>
                </a:pPr>
                <a:r>
                  <a:rPr lang="en-US" dirty="0" smtClean="0"/>
                  <a:t>Find prime </a:t>
                </a:r>
                <a14:m>
                  <m:oMath xmlns:m="http://schemas.openxmlformats.org/officeDocument/2006/math">
                    <m:r>
                      <a:rPr lang="nb-NO" b="0" i="1" smtClean="0"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lang="en-US" dirty="0" smtClean="0"/>
                  <a:t>			(one-time)</a:t>
                </a:r>
              </a:p>
              <a:p>
                <a:pPr lvl="1">
                  <a:buFont typeface="Arial" panose="020B0604020202020204" pitchFamily="34" charset="0"/>
                  <a:buChar char="•"/>
                </a:pPr>
                <a:r>
                  <a:rPr lang="en-US" dirty="0" smtClean="0"/>
                  <a:t>Find generator </a:t>
                </a:r>
                <a14:m>
                  <m:oMath xmlns:m="http://schemas.openxmlformats.org/officeDocument/2006/math">
                    <m:d>
                      <m:dPr>
                        <m:begChr m:val="⟨"/>
                        <m:endChr m:val="⟩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nb-NO" b="0" i="1" smtClean="0"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</m:d>
                    <m:r>
                      <a:rPr lang="nb-NO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nb-NO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Sup>
                          <m:sSubSupPr>
                            <m:ctrlPr>
                              <a:rPr lang="nb-NO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nb-NO" b="1" i="1">
                                <a:latin typeface="Cambria Math" panose="02040503050406030204" pitchFamily="18" charset="0"/>
                              </a:rPr>
                              <m:t>𝒁</m:t>
                            </m:r>
                          </m:e>
                          <m:sub>
                            <m:r>
                              <a:rPr lang="nb-NO" i="1">
                                <a:latin typeface="Cambria Math" panose="02040503050406030204" pitchFamily="18" charset="0"/>
                              </a:rPr>
                              <m:t>𝑝</m:t>
                            </m:r>
                          </m:sub>
                          <m:sup>
                            <m:r>
                              <a:rPr lang="nb-NO" i="1">
                                <a:latin typeface="Cambria Math" panose="02040503050406030204" pitchFamily="18" charset="0"/>
                              </a:rPr>
                              <m:t>∗</m:t>
                            </m:r>
                          </m:sup>
                        </m:sSubSup>
                        <m:r>
                          <a:rPr lang="nb-NO" i="1">
                            <a:latin typeface="Cambria Math" panose="02040503050406030204" pitchFamily="18" charset="0"/>
                          </a:rPr>
                          <m:t>,⋅</m:t>
                        </m:r>
                      </m:e>
                    </m:d>
                  </m:oMath>
                </a14:m>
                <a:r>
                  <a:rPr lang="en-US" dirty="0" smtClean="0"/>
                  <a:t>		(one-time)</a:t>
                </a:r>
              </a:p>
              <a:p>
                <a:pPr lvl="1">
                  <a:buFont typeface="Arial" panose="020B0604020202020204" pitchFamily="34" charset="0"/>
                  <a:buChar char="•"/>
                </a:pPr>
                <a:r>
                  <a:rPr lang="en-US" dirty="0" smtClean="0"/>
                  <a:t>Compute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nb-NO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nb-NO" b="0" i="1" smtClean="0"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p>
                        <m:r>
                          <a:rPr lang="nb-NO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sup>
                    </m:sSup>
                    <m:r>
                      <a:rPr lang="nb-NO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nb-NO" b="0" i="1" smtClean="0">
                        <a:latin typeface="Cambria Math" panose="02040503050406030204" pitchFamily="18" charset="0"/>
                      </a:rPr>
                      <m:t>𝑔𝑔</m:t>
                    </m:r>
                    <m:r>
                      <a:rPr lang="nb-NO" b="0" i="1" smtClean="0">
                        <a:latin typeface="Cambria Math" panose="02040503050406030204" pitchFamily="18" charset="0"/>
                      </a:rPr>
                      <m:t>⋯</m:t>
                    </m:r>
                    <m:r>
                      <a:rPr lang="nb-NO" b="0" i="1" smtClean="0">
                        <a:latin typeface="Cambria Math" panose="02040503050406030204" pitchFamily="18" charset="0"/>
                      </a:rPr>
                      <m:t>𝑔</m:t>
                    </m:r>
                    <m:r>
                      <a:rPr lang="nb-NO" b="0" i="1" smtClean="0">
                        <a:latin typeface="Cambria Math" panose="02040503050406030204" pitchFamily="18" charset="0"/>
                      </a:rPr>
                      <m:t> </m:t>
                    </m:r>
                    <m:func>
                      <m:funcPr>
                        <m:ctrlPr>
                          <a:rPr lang="nb-NO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nb-NO" b="0" i="0" smtClean="0">
                            <a:latin typeface="Cambria Math" panose="02040503050406030204" pitchFamily="18" charset="0"/>
                          </a:rPr>
                          <m:t>mod</m:t>
                        </m:r>
                      </m:fName>
                      <m:e>
                        <m:r>
                          <a:rPr lang="nb-NO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</m:func>
                  </m:oMath>
                </a14:m>
                <a:endParaRPr lang="en-US" dirty="0" smtClean="0"/>
              </a:p>
              <a:p>
                <a:pPr lvl="2">
                  <a:buFont typeface="Arial" panose="020B0604020202020204" pitchFamily="34" charset="0"/>
                  <a:buChar char="•"/>
                </a:pPr>
                <a:r>
                  <a:rPr lang="en-US" dirty="0" smtClean="0"/>
                  <a:t>Multiply </a:t>
                </a:r>
                <a14:m>
                  <m:oMath xmlns:m="http://schemas.openxmlformats.org/officeDocument/2006/math">
                    <m:r>
                      <a:rPr lang="nb-NO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nb-NO" b="0" i="1" smtClean="0">
                        <a:latin typeface="Cambria Math" panose="02040503050406030204" pitchFamily="18" charset="0"/>
                      </a:rPr>
                      <m:t>⋅</m:t>
                    </m:r>
                    <m:r>
                      <a:rPr lang="nb-NO" b="0" i="1" smtClean="0">
                        <a:latin typeface="Cambria Math" panose="02040503050406030204" pitchFamily="18" charset="0"/>
                      </a:rPr>
                      <m:t>𝑦</m:t>
                    </m:r>
                    <m:func>
                      <m:funcPr>
                        <m:ctrlPr>
                          <a:rPr lang="nb-NO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nb-NO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nb-NO" b="0" i="0" smtClean="0">
                            <a:latin typeface="Cambria Math" panose="02040503050406030204" pitchFamily="18" charset="0"/>
                          </a:rPr>
                          <m:t>mod</m:t>
                        </m:r>
                      </m:fName>
                      <m:e>
                        <m:r>
                          <a:rPr lang="nb-NO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</m:func>
                  </m:oMath>
                </a14:m>
                <a:endParaRPr lang="en-US" dirty="0" smtClean="0"/>
              </a:p>
              <a:p>
                <a:pPr lvl="2">
                  <a:buFont typeface="Arial" panose="020B0604020202020204" pitchFamily="34" charset="0"/>
                  <a:buChar char="•"/>
                </a:pPr>
                <a:endParaRPr lang="en-US" dirty="0" smtClean="0"/>
              </a:p>
              <a:p>
                <a:pPr lvl="1">
                  <a:buFont typeface="Arial" panose="020B0604020202020204" pitchFamily="34" charset="0"/>
                  <a:buChar char="•"/>
                </a:pPr>
                <a:endParaRPr lang="en-US" dirty="0"/>
              </a:p>
              <a:p>
                <a:pPr lvl="1">
                  <a:buFont typeface="Arial" panose="020B0604020202020204" pitchFamily="34" charset="0"/>
                  <a:buChar char="•"/>
                </a:pPr>
                <a:endParaRPr lang="en-US" dirty="0" smtClean="0"/>
              </a:p>
              <a:p>
                <a:pPr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d>
                      <m:dPr>
                        <m:ctrlPr>
                          <a:rPr lang="nb-NO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nb-NO" i="1">
                            <a:latin typeface="Cambria Math" panose="02040503050406030204" pitchFamily="18" charset="0"/>
                          </a:rPr>
                          <m:t>𝐸</m:t>
                        </m:r>
                        <m:d>
                          <m:dPr>
                            <m:ctrlPr>
                              <a:rPr lang="nb-NO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nb-NO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nb-NO" b="1" i="1" smtClean="0">
                                    <a:latin typeface="Cambria Math" panose="02040503050406030204" pitchFamily="18" charset="0"/>
                                  </a:rPr>
                                  <m:t>𝑭</m:t>
                                </m:r>
                              </m:e>
                              <m:sub>
                                <m:r>
                                  <a:rPr lang="nb-NO" i="1">
                                    <a:latin typeface="Cambria Math" panose="02040503050406030204" pitchFamily="18" charset="0"/>
                                  </a:rPr>
                                  <m:t>𝑝</m:t>
                                </m:r>
                              </m:sub>
                            </m:sSub>
                          </m:e>
                        </m:d>
                        <m:r>
                          <a:rPr lang="nb-NO" b="0" i="1" smtClean="0">
                            <a:latin typeface="Cambria Math" panose="02040503050406030204" pitchFamily="18" charset="0"/>
                          </a:rPr>
                          <m:t>,+</m:t>
                        </m:r>
                      </m:e>
                    </m:d>
                  </m:oMath>
                </a14:m>
                <a:endParaRPr lang="en-US" dirty="0" smtClean="0"/>
              </a:p>
              <a:p>
                <a:pPr lvl="1">
                  <a:buFont typeface="Arial" panose="020B0604020202020204" pitchFamily="34" charset="0"/>
                  <a:buChar char="•"/>
                </a:pPr>
                <a:r>
                  <a:rPr lang="en-US" dirty="0" smtClean="0"/>
                  <a:t>Find prime </a:t>
                </a:r>
                <a14:m>
                  <m:oMath xmlns:m="http://schemas.openxmlformats.org/officeDocument/2006/math">
                    <m:r>
                      <a:rPr lang="nb-NO" b="0" i="1" smtClean="0"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lang="en-US" dirty="0" smtClean="0"/>
                  <a:t>				(one-time)</a:t>
                </a:r>
              </a:p>
              <a:p>
                <a:pPr lvl="1">
                  <a:buFont typeface="Arial" panose="020B0604020202020204" pitchFamily="34" charset="0"/>
                  <a:buChar char="•"/>
                </a:pPr>
                <a:r>
                  <a:rPr lang="en-US" dirty="0" smtClean="0"/>
                  <a:t>Generate curve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nb-NO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nb-NO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p>
                        <m:r>
                          <a:rPr lang="nb-NO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nb-NO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nb-NO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nb-NO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nb-NO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  <m:r>
                      <a:rPr lang="nb-NO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nb-NO" b="0" i="1" smtClean="0">
                        <a:latin typeface="Cambria Math" panose="02040503050406030204" pitchFamily="18" charset="0"/>
                      </a:rPr>
                      <m:t>𝑎𝑥</m:t>
                    </m:r>
                    <m:r>
                      <a:rPr lang="nb-NO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nb-NO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nb-NO" b="0" i="1" smtClean="0">
                        <a:latin typeface="Cambria Math" panose="02040503050406030204" pitchFamily="18" charset="0"/>
                      </a:rPr>
                      <m:t> </m:t>
                    </m:r>
                    <m:func>
                      <m:funcPr>
                        <m:ctrlPr>
                          <a:rPr lang="nb-NO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nb-NO" b="0" i="0" smtClean="0">
                            <a:latin typeface="Cambria Math" panose="02040503050406030204" pitchFamily="18" charset="0"/>
                          </a:rPr>
                          <m:t>mod</m:t>
                        </m:r>
                      </m:fName>
                      <m:e>
                        <m:r>
                          <a:rPr lang="nb-NO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</m:func>
                    <m:r>
                      <a:rPr lang="nb-NO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 smtClean="0"/>
                  <a:t>	(one-time)</a:t>
                </a:r>
              </a:p>
              <a:p>
                <a:pPr lvl="1">
                  <a:buFont typeface="Arial" panose="020B0604020202020204" pitchFamily="34" charset="0"/>
                  <a:buChar char="•"/>
                </a:pPr>
                <a:r>
                  <a:rPr lang="en-US" dirty="0" smtClean="0"/>
                  <a:t>Find curve group order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nb-NO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nb-NO" i="1">
                            <a:latin typeface="Cambria Math" panose="02040503050406030204" pitchFamily="18" charset="0"/>
                          </a:rPr>
                          <m:t>𝐸</m:t>
                        </m:r>
                        <m:d>
                          <m:dPr>
                            <m:ctrlPr>
                              <a:rPr lang="nb-NO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nb-NO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nb-NO" b="1" i="1" smtClean="0">
                                    <a:latin typeface="Cambria Math" panose="02040503050406030204" pitchFamily="18" charset="0"/>
                                  </a:rPr>
                                  <m:t>𝑭</m:t>
                                </m:r>
                              </m:e>
                              <m:sub>
                                <m:r>
                                  <a:rPr lang="nb-NO" i="1">
                                    <a:latin typeface="Cambria Math" panose="02040503050406030204" pitchFamily="18" charset="0"/>
                                  </a:rPr>
                                  <m:t>𝑝</m:t>
                                </m:r>
                              </m:sub>
                            </m:sSub>
                          </m:e>
                        </m:d>
                      </m:e>
                    </m:d>
                  </m:oMath>
                </a14:m>
                <a:r>
                  <a:rPr lang="en-US" dirty="0" smtClean="0"/>
                  <a:t>		(one-time)</a:t>
                </a:r>
              </a:p>
              <a:p>
                <a:pPr lvl="1">
                  <a:buFont typeface="Arial" panose="020B0604020202020204" pitchFamily="34" charset="0"/>
                  <a:buChar char="•"/>
                </a:pPr>
                <a:r>
                  <a:rPr lang="en-US" dirty="0" smtClean="0"/>
                  <a:t>Find generator </a:t>
                </a:r>
                <a14:m>
                  <m:oMath xmlns:m="http://schemas.openxmlformats.org/officeDocument/2006/math">
                    <m:r>
                      <a:rPr lang="nb-NO" b="0" i="1" smtClean="0">
                        <a:latin typeface="Cambria Math" panose="02040503050406030204" pitchFamily="18" charset="0"/>
                      </a:rPr>
                      <m:t>𝑃</m:t>
                    </m:r>
                  </m:oMath>
                </a14:m>
                <a:r>
                  <a:rPr lang="en-US" dirty="0" smtClean="0"/>
                  <a:t>				(one-time)</a:t>
                </a:r>
              </a:p>
              <a:p>
                <a:pPr lvl="1">
                  <a:buFont typeface="Arial" panose="020B0604020202020204" pitchFamily="34" charset="0"/>
                  <a:buChar char="•"/>
                </a:pPr>
                <a:r>
                  <a:rPr lang="en-US" dirty="0" smtClean="0"/>
                  <a:t>Compute </a:t>
                </a:r>
                <a14:m>
                  <m:oMath xmlns:m="http://schemas.openxmlformats.org/officeDocument/2006/math">
                    <m:r>
                      <a:rPr lang="nb-NO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𝑎</m:t>
                    </m:r>
                    <m:r>
                      <a:rPr lang="nb-NO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𝑃</m:t>
                    </m:r>
                    <m:r>
                      <a:rPr lang="nb-NO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nb-NO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nb-NO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nb-NO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nb-NO" b="0" i="1" smtClean="0">
                        <a:latin typeface="Cambria Math" panose="02040503050406030204" pitchFamily="18" charset="0"/>
                      </a:rPr>
                      <m:t>+⋯+</m:t>
                    </m:r>
                    <m:r>
                      <a:rPr lang="nb-NO" b="0" i="1" smtClean="0">
                        <a:latin typeface="Cambria Math" panose="02040503050406030204" pitchFamily="18" charset="0"/>
                      </a:rPr>
                      <m:t>𝑃</m:t>
                    </m:r>
                  </m:oMath>
                </a14:m>
                <a:endParaRPr lang="en-US" dirty="0" smtClean="0"/>
              </a:p>
              <a:p>
                <a:pPr lvl="2">
                  <a:buFont typeface="Arial" panose="020B0604020202020204" pitchFamily="34" charset="0"/>
                  <a:buChar char="•"/>
                </a:pPr>
                <a:r>
                  <a:rPr lang="en-US" dirty="0" smtClean="0"/>
                  <a:t>Point addition</a:t>
                </a:r>
              </a:p>
            </p:txBody>
          </p:sp>
        </mc:Choice>
        <mc:Fallback xmlns="">
          <p:sp>
            <p:nvSpPr>
              <p:cNvPr id="5" name="Content Placeholder 4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493" b="-288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6590AF8-4F64-4D1C-B3C4-F65976908F52}" type="slidenum">
              <a:rPr lang="en-US" smtClean="0"/>
              <a:pPr/>
              <a:t>22</a:t>
            </a:fld>
            <a:endParaRPr lang="en-US" dirty="0"/>
          </a:p>
        </p:txBody>
      </p:sp>
      <p:grpSp>
        <p:nvGrpSpPr>
          <p:cNvPr id="18" name="Group 17"/>
          <p:cNvGrpSpPr/>
          <p:nvPr/>
        </p:nvGrpSpPr>
        <p:grpSpPr>
          <a:xfrm>
            <a:off x="8995071" y="1413243"/>
            <a:ext cx="2412938" cy="1590239"/>
            <a:chOff x="8995071" y="1413243"/>
            <a:chExt cx="2412938" cy="1590239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796" b="99493" l="1630" r="9837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920660" y="1652567"/>
              <a:ext cx="406514" cy="763319"/>
            </a:xfrm>
            <a:prstGeom prst="rect">
              <a:avLst/>
            </a:prstGeom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8995071" y="1595417"/>
              <a:ext cx="488080" cy="908792"/>
            </a:xfrm>
            <a:prstGeom prst="rect">
              <a:avLst/>
            </a:prstGeom>
          </p:spPr>
        </p:pic>
        <p:cxnSp>
          <p:nvCxnSpPr>
            <p:cNvPr id="8" name="Straight Arrow Connector 7"/>
            <p:cNvCxnSpPr/>
            <p:nvPr/>
          </p:nvCxnSpPr>
          <p:spPr bwMode="auto">
            <a:xfrm>
              <a:off x="9746351" y="1823744"/>
              <a:ext cx="930160" cy="0"/>
            </a:xfrm>
            <a:prstGeom prst="straightConnector1">
              <a:avLst/>
            </a:prstGeom>
            <a:ln w="12700">
              <a:headEnd type="none" w="med" len="med"/>
              <a:tailEnd type="triangle" w="med" len="med"/>
            </a:ln>
            <a:extLst/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9" name="Straight Arrow Connector 8"/>
            <p:cNvCxnSpPr/>
            <p:nvPr/>
          </p:nvCxnSpPr>
          <p:spPr bwMode="auto">
            <a:xfrm>
              <a:off x="9725569" y="2215136"/>
              <a:ext cx="930160" cy="0"/>
            </a:xfrm>
            <a:prstGeom prst="straightConnector1">
              <a:avLst/>
            </a:prstGeom>
            <a:ln w="12700">
              <a:headEnd type="triangle" w="med" len="med"/>
              <a:tailEnd type="none" w="med" len="med"/>
            </a:ln>
            <a:extLst/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" name="TextBox 9"/>
                <p:cNvSpPr txBox="1"/>
                <p:nvPr/>
              </p:nvSpPr>
              <p:spPr>
                <a:xfrm>
                  <a:off x="9967244" y="1413243"/>
                  <a:ext cx="488373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nb-NO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nb-NO" b="0" i="1" smtClean="0">
                                <a:latin typeface="Cambria Math" panose="02040503050406030204" pitchFamily="18" charset="0"/>
                              </a:rPr>
                              <m:t>𝑔</m:t>
                            </m:r>
                          </m:e>
                          <m:sup>
                            <m:r>
                              <a:rPr lang="nb-NO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𝒂</m:t>
                            </m:r>
                          </m:sup>
                        </m:sSup>
                      </m:oMath>
                    </m:oMathPara>
                  </a14:m>
                  <a:endParaRPr lang="en-US" dirty="0" smtClean="0"/>
                </a:p>
              </p:txBody>
            </p:sp>
          </mc:Choice>
          <mc:Fallback xmlns="">
            <p:sp>
              <p:nvSpPr>
                <p:cNvPr id="10" name="TextBox 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967244" y="1413243"/>
                  <a:ext cx="488373" cy="369332"/>
                </a:xfrm>
                <a:prstGeom prst="rect">
                  <a:avLst/>
                </a:prstGeom>
                <a:blipFill rotWithShape="0">
                  <a:blip r:embed="rId6"/>
                  <a:stretch>
                    <a:fillRect b="-833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" name="TextBox 10"/>
                <p:cNvSpPr txBox="1"/>
                <p:nvPr/>
              </p:nvSpPr>
              <p:spPr>
                <a:xfrm>
                  <a:off x="9970178" y="1846198"/>
                  <a:ext cx="488373" cy="37978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nb-NO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nb-NO" b="0" i="1" smtClean="0">
                                <a:latin typeface="Cambria Math" panose="02040503050406030204" pitchFamily="18" charset="0"/>
                              </a:rPr>
                              <m:t>𝑔</m:t>
                            </m:r>
                          </m:e>
                          <m:sup>
                            <m:r>
                              <a:rPr lang="nb-NO" b="1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𝒃</m:t>
                            </m:r>
                          </m:sup>
                        </m:sSup>
                      </m:oMath>
                    </m:oMathPara>
                  </a14:m>
                  <a:endParaRPr lang="en-US" dirty="0" smtClean="0"/>
                </a:p>
              </p:txBody>
            </p:sp>
          </mc:Choice>
          <mc:Fallback xmlns="">
            <p:sp>
              <p:nvSpPr>
                <p:cNvPr id="11" name="TextBox 1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970178" y="1846198"/>
                  <a:ext cx="488373" cy="379784"/>
                </a:xfrm>
                <a:prstGeom prst="rect">
                  <a:avLst/>
                </a:prstGeom>
                <a:blipFill rotWithShape="0">
                  <a:blip r:embed="rId7"/>
                  <a:stretch>
                    <a:fillRect b="-8065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6" name="TextBox 15"/>
                <p:cNvSpPr txBox="1"/>
                <p:nvPr/>
              </p:nvSpPr>
              <p:spPr>
                <a:xfrm>
                  <a:off x="9043929" y="2623698"/>
                  <a:ext cx="488373" cy="37978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nb-NO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nb-NO" b="0" i="1" smtClean="0">
                                <a:latin typeface="Cambria Math" panose="02040503050406030204" pitchFamily="18" charset="0"/>
                              </a:rPr>
                              <m:t>𝑔</m:t>
                            </m:r>
                          </m:e>
                          <m:sup>
                            <m:r>
                              <a:rPr lang="nb-NO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𝒂</m:t>
                            </m:r>
                            <m:r>
                              <a:rPr lang="nb-NO" b="1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𝒃</m:t>
                            </m:r>
                          </m:sup>
                        </m:sSup>
                      </m:oMath>
                    </m:oMathPara>
                  </a14:m>
                  <a:endParaRPr lang="en-US" dirty="0" smtClean="0"/>
                </a:p>
              </p:txBody>
            </p:sp>
          </mc:Choice>
          <mc:Fallback xmlns="">
            <p:sp>
              <p:nvSpPr>
                <p:cNvPr id="16" name="TextBox 1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043929" y="2623698"/>
                  <a:ext cx="488373" cy="379784"/>
                </a:xfrm>
                <a:prstGeom prst="rect">
                  <a:avLst/>
                </a:prstGeom>
                <a:blipFill rotWithShape="0">
                  <a:blip r:embed="rId8"/>
                  <a:stretch>
                    <a:fillRect r="-5000" b="-793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7" name="TextBox 16"/>
                <p:cNvSpPr txBox="1"/>
                <p:nvPr/>
              </p:nvSpPr>
              <p:spPr>
                <a:xfrm>
                  <a:off x="10919636" y="2623698"/>
                  <a:ext cx="488373" cy="37978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nb-NO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nb-NO" b="0" i="1" smtClean="0">
                                <a:latin typeface="Cambria Math" panose="02040503050406030204" pitchFamily="18" charset="0"/>
                              </a:rPr>
                              <m:t>𝑔</m:t>
                            </m:r>
                          </m:e>
                          <m:sup>
                            <m:r>
                              <a:rPr lang="nb-NO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𝒂</m:t>
                            </m:r>
                            <m:r>
                              <a:rPr lang="nb-NO" b="1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𝒃</m:t>
                            </m:r>
                          </m:sup>
                        </m:sSup>
                      </m:oMath>
                    </m:oMathPara>
                  </a14:m>
                  <a:endParaRPr lang="en-US" dirty="0" smtClean="0"/>
                </a:p>
              </p:txBody>
            </p:sp>
          </mc:Choice>
          <mc:Fallback xmlns="">
            <p:sp>
              <p:nvSpPr>
                <p:cNvPr id="17" name="TextBox 1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919636" y="2623698"/>
                  <a:ext cx="488373" cy="379784"/>
                </a:xfrm>
                <a:prstGeom prst="rect">
                  <a:avLst/>
                </a:prstGeom>
                <a:blipFill rotWithShape="0">
                  <a:blip r:embed="rId9"/>
                  <a:stretch>
                    <a:fillRect r="-5000" b="-793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pic>
        <p:nvPicPr>
          <p:cNvPr id="19" name="Picture 18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8683" y="5231676"/>
            <a:ext cx="1149682" cy="1222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64558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1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D8D8D8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" dur="1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D8D8D8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9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" dur="1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D8D8D8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1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2" dur="10" fill="hold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D8D8D8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3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4" dur="10" fill="hold"/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D8D8D8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5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6" dur="10" fill="hold"/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D8D8D8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7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8" dur="10" fill="hold"/>
                                        <p:tgtEl>
                                          <p:spTgt spid="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D8D8D8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9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0" dur="10" fill="hold"/>
                                        <p:tgtEl>
                                          <p:spTgt spid="5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D8D8D8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Finding prime numbers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>
                  <a:buFont typeface="Arial" panose="020B0604020202020204" pitchFamily="34" charset="0"/>
                  <a:buChar char="•"/>
                </a:pPr>
                <a:r>
                  <a:rPr lang="en-US" dirty="0" smtClean="0"/>
                  <a:t>We need </a:t>
                </a:r>
                <a:r>
                  <a:rPr lang="en-US" i="1" dirty="0" smtClean="0"/>
                  <a:t>large</a:t>
                </a:r>
                <a:r>
                  <a:rPr lang="en-US" dirty="0" smtClean="0"/>
                  <a:t> prime numbers</a:t>
                </a:r>
              </a:p>
              <a:p>
                <a:pPr lvl="1">
                  <a:buFont typeface="Arial" panose="020B0604020202020204" pitchFamily="34" charset="0"/>
                  <a:buChar char="•"/>
                </a:pPr>
                <a:r>
                  <a:rPr lang="en-US" dirty="0" smtClean="0"/>
                  <a:t>Both for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nb-NO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Sup>
                          <m:sSubSupPr>
                            <m:ctrlPr>
                              <a:rPr lang="nb-NO" b="1" i="1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nb-NO" b="1" i="1" smtClean="0">
                                <a:latin typeface="Cambria Math" panose="02040503050406030204" pitchFamily="18" charset="0"/>
                              </a:rPr>
                              <m:t>𝒁</m:t>
                            </m:r>
                          </m:e>
                          <m:sub>
                            <m:r>
                              <a:rPr lang="nb-NO" b="0" i="1" smtClean="0">
                                <a:latin typeface="Cambria Math" panose="02040503050406030204" pitchFamily="18" charset="0"/>
                              </a:rPr>
                              <m:t>𝑝</m:t>
                            </m:r>
                          </m:sub>
                          <m:sup>
                            <m:r>
                              <a:rPr lang="nb-NO" b="1" i="1" smtClean="0">
                                <a:latin typeface="Cambria Math" panose="02040503050406030204" pitchFamily="18" charset="0"/>
                              </a:rPr>
                              <m:t>∗</m:t>
                            </m:r>
                          </m:sup>
                        </m:sSubSup>
                        <m:r>
                          <a:rPr lang="nb-NO" b="1" i="1" smtClean="0">
                            <a:latin typeface="Cambria Math" panose="02040503050406030204" pitchFamily="18" charset="0"/>
                          </a:rPr>
                          <m:t>,⋅</m:t>
                        </m:r>
                      </m:e>
                    </m:d>
                  </m:oMath>
                </a14:m>
                <a:r>
                  <a:rPr lang="en-US" dirty="0" smtClean="0"/>
                  <a:t> and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nb-NO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nb-NO" b="0" i="1" smtClean="0">
                            <a:latin typeface="Cambria Math" panose="02040503050406030204" pitchFamily="18" charset="0"/>
                          </a:rPr>
                          <m:t>𝐸</m:t>
                        </m:r>
                        <m:d>
                          <m:dPr>
                            <m:ctrlPr>
                              <a:rPr lang="nb-NO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nb-NO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nb-NO" b="1" i="1" smtClean="0">
                                    <a:latin typeface="Cambria Math" panose="02040503050406030204" pitchFamily="18" charset="0"/>
                                  </a:rPr>
                                  <m:t>𝑭</m:t>
                                </m:r>
                              </m:e>
                              <m:sub>
                                <m:r>
                                  <a:rPr lang="nb-NO" b="0" i="1" smtClean="0">
                                    <a:latin typeface="Cambria Math" panose="02040503050406030204" pitchFamily="18" charset="0"/>
                                  </a:rPr>
                                  <m:t>𝑝</m:t>
                                </m:r>
                              </m:sub>
                            </m:sSub>
                          </m:e>
                        </m:d>
                        <m:r>
                          <a:rPr lang="nb-NO" b="0" i="1" smtClean="0">
                            <a:latin typeface="Cambria Math" panose="02040503050406030204" pitchFamily="18" charset="0"/>
                          </a:rPr>
                          <m:t>, +</m:t>
                        </m:r>
                      </m:e>
                    </m:d>
                  </m:oMath>
                </a14:m>
                <a:endParaRPr lang="en-US" dirty="0" smtClean="0"/>
              </a:p>
              <a:p>
                <a:pPr lvl="1">
                  <a:buFont typeface="Arial" panose="020B0604020202020204" pitchFamily="34" charset="0"/>
                  <a:buChar char="•"/>
                </a:pPr>
                <a:endParaRPr lang="en-US" dirty="0" smtClean="0"/>
              </a:p>
              <a:p>
                <a:pPr>
                  <a:buFont typeface="Arial" panose="020B0604020202020204" pitchFamily="34" charset="0"/>
                  <a:buChar char="•"/>
                </a:pPr>
                <a:r>
                  <a:rPr lang="en-US" dirty="0" smtClean="0"/>
                  <a:t>No efficient "prime-generating" formula is known</a:t>
                </a:r>
              </a:p>
              <a:p>
                <a:pPr>
                  <a:buFont typeface="Arial" panose="020B0604020202020204" pitchFamily="34" charset="0"/>
                  <a:buChar char="•"/>
                </a:pPr>
                <a:endParaRPr lang="en-US" dirty="0"/>
              </a:p>
              <a:p>
                <a:pPr>
                  <a:buFont typeface="Arial" panose="020B0604020202020204" pitchFamily="34" charset="0"/>
                  <a:buChar char="•"/>
                </a:pPr>
                <a:r>
                  <a:rPr lang="en-US" dirty="0" smtClean="0"/>
                  <a:t>Simple idea: pick random number and check if it's prime</a:t>
                </a:r>
              </a:p>
              <a:p>
                <a:pPr>
                  <a:buFont typeface="Arial" panose="020B0604020202020204" pitchFamily="34" charset="0"/>
                  <a:buChar char="•"/>
                </a:pPr>
                <a:endParaRPr lang="en-US" dirty="0"/>
              </a:p>
              <a:p>
                <a:pPr>
                  <a:buFont typeface="Arial" panose="020B0604020202020204" pitchFamily="34" charset="0"/>
                  <a:buChar char="•"/>
                </a:pPr>
                <a:r>
                  <a:rPr lang="en-US" dirty="0" smtClean="0"/>
                  <a:t>Efficient? </a:t>
                </a:r>
                <a14:m>
                  <m:oMath xmlns:m="http://schemas.openxmlformats.org/officeDocument/2006/math">
                    <m:r>
                      <a:rPr lang="nb-NO" b="0" i="1" smtClean="0">
                        <a:latin typeface="Cambria Math" panose="02040503050406030204" pitchFamily="18" charset="0"/>
                      </a:rPr>
                      <m:t>⟹</m:t>
                    </m:r>
                  </m:oMath>
                </a14:m>
                <a:r>
                  <a:rPr lang="en-US" dirty="0" smtClean="0"/>
                  <a:t> What is the success probability?</a:t>
                </a:r>
              </a:p>
              <a:p>
                <a:pPr lvl="1">
                  <a:buFont typeface="Arial" panose="020B0604020202020204" pitchFamily="34" charset="0"/>
                  <a:buChar char="•"/>
                </a:pPr>
                <a:r>
                  <a:rPr lang="en-US" dirty="0" smtClean="0"/>
                  <a:t>Depends on the ratio primes / non-primes </a:t>
                </a:r>
              </a:p>
              <a:p>
                <a:pPr lvl="1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nb-NO" b="0" i="1" smtClean="0">
                        <a:latin typeface="Cambria Math" panose="02040503050406030204" pitchFamily="18" charset="0"/>
                      </a:rPr>
                      <m:t>𝜋</m:t>
                    </m:r>
                    <m:d>
                      <m:dPr>
                        <m:ctrlPr>
                          <a:rPr lang="nb-NO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nb-NO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  <m:r>
                      <a:rPr lang="nb-NO" b="0" i="1" smtClean="0">
                        <a:latin typeface="Cambria Math" panose="02040503050406030204" pitchFamily="18" charset="0"/>
                      </a:rPr>
                      <m:t>="#</m:t>
                    </m:r>
                    <m:r>
                      <m:rPr>
                        <m:sty m:val="p"/>
                      </m:rPr>
                      <a:rPr lang="nb-NO" b="0" i="0" smtClean="0">
                        <a:latin typeface="Cambria Math" panose="02040503050406030204" pitchFamily="18" charset="0"/>
                      </a:rPr>
                      <m:t>prime</m:t>
                    </m:r>
                    <m:r>
                      <a:rPr lang="nb-NO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nb-NO" b="0" i="0" smtClean="0">
                        <a:latin typeface="Cambria Math" panose="02040503050406030204" pitchFamily="18" charset="0"/>
                      </a:rPr>
                      <m:t>numbers</m:t>
                    </m:r>
                    <m:r>
                      <a:rPr lang="nb-NO" b="0" i="1" smtClean="0">
                        <a:latin typeface="Cambria Math" panose="02040503050406030204" pitchFamily="18" charset="0"/>
                      </a:rPr>
                      <m:t>≤</m:t>
                    </m:r>
                    <m:r>
                      <a:rPr lang="nb-NO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nb-NO" b="0" i="1" smtClean="0">
                        <a:latin typeface="Cambria Math" panose="02040503050406030204" pitchFamily="18" charset="0"/>
                      </a:rPr>
                      <m:t>"</m:t>
                    </m:r>
                  </m:oMath>
                </a14:m>
                <a:endParaRPr lang="en-US" i="1" dirty="0" smtClean="0"/>
              </a:p>
              <a:p>
                <a:pPr lvl="1">
                  <a:buFont typeface="Arial" panose="020B0604020202020204" pitchFamily="34" charset="0"/>
                  <a:buChar char="•"/>
                </a:pPr>
                <a:r>
                  <a:rPr lang="en-US" b="1" dirty="0" smtClean="0"/>
                  <a:t>Prime Number Theorem: 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nb-NO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nb-NO" b="0" i="1" smtClean="0">
                            <a:latin typeface="Cambria Math" panose="02040503050406030204" pitchFamily="18" charset="0"/>
                          </a:rPr>
                          <m:t>𝜋</m:t>
                        </m:r>
                        <m:d>
                          <m:dPr>
                            <m:ctrlPr>
                              <a:rPr lang="nb-NO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nb-NO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</m:d>
                      </m:num>
                      <m:den>
                        <m:r>
                          <a:rPr lang="nb-NO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den>
                    </m:f>
                    <m:r>
                      <a:rPr lang="nb-NO" b="0" i="1" smtClean="0">
                        <a:latin typeface="Cambria Math" panose="02040503050406030204" pitchFamily="18" charset="0"/>
                      </a:rPr>
                      <m:t>≈</m:t>
                    </m:r>
                    <m:f>
                      <m:fPr>
                        <m:ctrlPr>
                          <a:rPr lang="nb-NO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nb-NO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func>
                          <m:funcPr>
                            <m:ctrlPr>
                              <a:rPr lang="nb-NO" b="0" i="1" smtClean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nb-NO" b="0" i="0" smtClean="0">
                                <a:latin typeface="Cambria Math" panose="02040503050406030204" pitchFamily="18" charset="0"/>
                              </a:rPr>
                              <m:t>ln</m:t>
                            </m:r>
                          </m:fName>
                          <m:e>
                            <m:r>
                              <a:rPr lang="nb-NO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</m:func>
                      </m:den>
                    </m:f>
                  </m:oMath>
                </a14:m>
                <a:endParaRPr lang="en-US" dirty="0" smtClean="0"/>
              </a:p>
              <a:p>
                <a:pPr lvl="1">
                  <a:buFont typeface="Arial" panose="020B0604020202020204" pitchFamily="34" charset="0"/>
                  <a:buChar char="•"/>
                </a:pPr>
                <a:r>
                  <a:rPr lang="en-US" dirty="0" smtClean="0"/>
                  <a:t>2048-bit number: </a:t>
                </a:r>
                <a14:m>
                  <m:oMath xmlns:m="http://schemas.openxmlformats.org/officeDocument/2006/math">
                    <m:r>
                      <a:rPr lang="nb-NO" b="0" i="1" smtClean="0">
                        <a:latin typeface="Cambria Math" panose="02040503050406030204" pitchFamily="18" charset="0"/>
                      </a:rPr>
                      <m:t>≈700 </m:t>
                    </m:r>
                  </m:oMath>
                </a14:m>
                <a:r>
                  <a:rPr lang="en-US" dirty="0" smtClean="0"/>
                  <a:t>trials needed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493" t="-60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6590AF8-4F64-4D1C-B3C4-F65976908F52}" type="slidenum">
              <a:rPr lang="en-US" smtClean="0"/>
              <a:pPr/>
              <a:t>23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6" name="Table 5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846735113"/>
                  </p:ext>
                </p:extLst>
              </p:nvPr>
            </p:nvGraphicFramePr>
            <p:xfrm>
              <a:off x="7911852" y="2048600"/>
              <a:ext cx="3769821" cy="2155859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3769821">
                      <a:extLst>
                        <a:ext uri="{9D8B030D-6E8A-4147-A177-3AD203B41FA5}">
                          <a16:colId xmlns="" xmlns:a16="http://schemas.microsoft.com/office/drawing/2014/main" val="20000"/>
                        </a:ext>
                      </a:extLst>
                    </a:gridCol>
                  </a:tblGrid>
                  <a:tr h="345759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r>
                                  <a:rPr lang="nb-NO" sz="1600" b="1" i="0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" panose="02040503050406030204" pitchFamily="18" charset="0"/>
                                  </a:rPr>
                                  <m:t>𝐆𝐞𝐧𝐏𝐫𝐢𝐦𝐞</m:t>
                                </m:r>
                                <m:d>
                                  <m:dPr>
                                    <m:ctrlPr>
                                      <a:rPr lang="nb-NO" sz="1600" b="1" i="1" dirty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mbria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nb-NO" sz="1600" b="0" i="1" dirty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mbria" panose="02040503050406030204" pitchFamily="18" charset="0"/>
                                      </a:rPr>
                                      <m:t>𝑘</m:t>
                                    </m:r>
                                  </m:e>
                                </m:d>
                              </m:oMath>
                            </m:oMathPara>
                          </a14:m>
                          <a:endParaRPr lang="en-US" sz="1600" dirty="0" smtClean="0">
                            <a:solidFill>
                              <a:schemeClr val="tx1"/>
                            </a:solidFill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="" xmlns:a16="http://schemas.microsoft.com/office/drawing/2014/main" val="10000"/>
                      </a:ext>
                    </a:extLst>
                  </a:tr>
                  <a:tr h="1810100">
                    <a:tc>
                      <a:txBody>
                        <a:bodyPr/>
                        <a:lstStyle/>
                        <a:p>
                          <a:pPr marL="457200" marR="0" indent="-457200" defTabSz="914400" rtl="0" eaLnBrk="1" fontAlgn="base" latinLnBrk="0" hangingPunct="1">
                            <a:lnSpc>
                              <a:spcPct val="15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AutoNum type="arabicPeriod"/>
                            <a:tabLst/>
                          </a:pPr>
                          <a:r>
                            <a:rPr lang="nb-NO" sz="1600" b="0" i="0" baseline="0" dirty="0" smtClean="0">
                              <a:solidFill>
                                <a:schemeClr val="tx1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 </a:t>
                          </a:r>
                          <a:r>
                            <a:rPr lang="nb-NO" sz="1600" b="1" i="0" baseline="0" dirty="0" smtClean="0">
                              <a:solidFill>
                                <a:schemeClr val="tx1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while</a:t>
                          </a:r>
                          <a:r>
                            <a:rPr lang="nb-NO" sz="1600" b="0" i="0" baseline="0" dirty="0" smtClean="0">
                              <a:solidFill>
                                <a:schemeClr val="tx1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 true</a:t>
                          </a:r>
                          <a:r>
                            <a:rPr lang="nb-NO" sz="1600" b="0" i="0" dirty="0" smtClean="0">
                              <a:solidFill>
                                <a:schemeClr val="tx1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 </a:t>
                          </a:r>
                          <a:r>
                            <a:rPr lang="nb-NO" sz="1600" b="1" i="0" dirty="0" smtClean="0">
                              <a:solidFill>
                                <a:schemeClr val="tx1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do</a:t>
                          </a:r>
                          <a:endParaRPr lang="nb-NO" sz="1600" b="0" i="0" dirty="0" smtClean="0">
                            <a:solidFill>
                              <a:schemeClr val="tx1"/>
                            </a:solidFill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  <a:p>
                          <a:pPr marL="457200" marR="0" indent="-457200" defTabSz="914400" rtl="0" eaLnBrk="1" fontAlgn="base" latinLnBrk="0" hangingPunct="1">
                            <a:lnSpc>
                              <a:spcPct val="15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AutoNum type="arabicPeriod"/>
                            <a:tabLst/>
                          </a:pPr>
                          <a:r>
                            <a:rPr lang="nb-NO" sz="1600" b="0" i="0" dirty="0" smtClean="0">
                              <a:solidFill>
                                <a:schemeClr val="tx1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      </a:t>
                          </a:r>
                          <a14:m>
                            <m:oMath xmlns:m="http://schemas.openxmlformats.org/officeDocument/2006/math">
                              <m:r>
                                <a:rPr lang="nb-NO" sz="16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</a:rPr>
                                <m:t>𝑛</m:t>
                              </m:r>
                              <m:groupChr>
                                <m:groupChrPr>
                                  <m:chr m:val="←"/>
                                  <m:vertJc m:val="bot"/>
                                  <m:ctrlPr>
                                    <a:rPr lang="nb-NO" sz="16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" panose="02040503050406030204" pitchFamily="18" charset="0"/>
                                    </a:rPr>
                                  </m:ctrlPr>
                                </m:groupChrPr>
                                <m:e>
                                  <m:r>
                                    <a:rPr lang="nb-NO" sz="16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" panose="02040503050406030204" pitchFamily="18" charset="0"/>
                                    </a:rPr>
                                    <m:t>$</m:t>
                                  </m:r>
                                </m:e>
                              </m:groupChr>
                            </m:oMath>
                          </a14:m>
                          <a:r>
                            <a:rPr lang="nb-NO" sz="1600" b="1" i="0" dirty="0" smtClean="0">
                              <a:solidFill>
                                <a:schemeClr val="tx1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 </a:t>
                          </a:r>
                          <a:r>
                            <a:rPr lang="nb-NO" sz="1600" b="0" i="0" dirty="0" smtClean="0">
                              <a:solidFill>
                                <a:schemeClr val="tx1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odd</a:t>
                          </a:r>
                          <a:r>
                            <a:rPr lang="nb-NO" sz="1600" b="0" i="0" baseline="0" dirty="0" smtClean="0">
                              <a:solidFill>
                                <a:schemeClr val="tx1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nb-NO" sz="1600" b="0" i="1" baseline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</a:rPr>
                                <m:t>𝑘</m:t>
                              </m:r>
                            </m:oMath>
                          </a14:m>
                          <a:r>
                            <a:rPr lang="nb-NO" sz="1600" b="1" i="0" dirty="0" smtClean="0">
                              <a:solidFill>
                                <a:schemeClr val="tx1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-</a:t>
                          </a:r>
                          <a:r>
                            <a:rPr lang="nb-NO" sz="1600" b="0" i="0" dirty="0" smtClean="0">
                              <a:solidFill>
                                <a:schemeClr val="tx1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bit integer</a:t>
                          </a:r>
                          <a:r>
                            <a:rPr lang="nb-NO" sz="1600" b="1" i="0" dirty="0" smtClean="0">
                              <a:solidFill>
                                <a:schemeClr val="tx1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 </a:t>
                          </a:r>
                        </a:p>
                        <a:p>
                          <a:pPr marL="457200" marR="0" indent="-457200" defTabSz="914400" rtl="0" eaLnBrk="1" fontAlgn="base" latinLnBrk="0" hangingPunct="1">
                            <a:lnSpc>
                              <a:spcPct val="15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AutoNum type="arabicPeriod"/>
                            <a:tabLst/>
                          </a:pPr>
                          <a:r>
                            <a:rPr lang="nb-NO" sz="1600" b="0" i="0" dirty="0" smtClean="0">
                              <a:solidFill>
                                <a:schemeClr val="tx1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     </a:t>
                          </a:r>
                          <a:r>
                            <a:rPr lang="nb-NO" sz="1600" b="0" i="0" baseline="0" dirty="0" smtClean="0">
                              <a:solidFill>
                                <a:schemeClr val="tx1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 </a:t>
                          </a:r>
                          <a:r>
                            <a:rPr lang="nb-NO" sz="1600" b="1" i="0" baseline="0" dirty="0" smtClean="0">
                              <a:solidFill>
                                <a:schemeClr val="tx1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if</a:t>
                          </a:r>
                          <a:r>
                            <a:rPr lang="nb-NO" sz="1600" b="0" i="0" baseline="0" dirty="0" smtClean="0">
                              <a:solidFill>
                                <a:schemeClr val="tx1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m:rPr>
                                  <m:sty m:val="p"/>
                                </m:rPr>
                                <a:rPr lang="nb-NO" sz="1600" b="0" i="0" baseline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</a:rPr>
                                <m:t>IsPrime</m:t>
                              </m:r>
                              <m:d>
                                <m:dPr>
                                  <m:ctrlPr>
                                    <a:rPr lang="nb-NO" sz="1600" b="0" i="1" baseline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nb-NO" sz="1600" b="0" i="1" baseline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" panose="02040503050406030204" pitchFamily="18" charset="0"/>
                                    </a:rPr>
                                    <m:t>𝑛</m:t>
                                  </m:r>
                                </m:e>
                              </m:d>
                              <m:r>
                                <a:rPr lang="nb-NO" sz="1600" b="0" i="1" baseline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</a:rPr>
                                <m:t>=</m:t>
                              </m:r>
                              <m:r>
                                <m:rPr>
                                  <m:sty m:val="p"/>
                                </m:rPr>
                                <a:rPr lang="nb-NO" sz="1600" b="0" i="0" baseline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</a:rPr>
                                <m:t>PRIME</m:t>
                              </m:r>
                            </m:oMath>
                          </a14:m>
                          <a:r>
                            <a:rPr lang="nb-NO" sz="1600" b="0" i="0" dirty="0" smtClean="0">
                              <a:solidFill>
                                <a:schemeClr val="tx1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 </a:t>
                          </a:r>
                          <a:r>
                            <a:rPr lang="nb-NO" sz="1600" b="1" i="0" dirty="0" smtClean="0">
                              <a:solidFill>
                                <a:schemeClr val="tx1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then</a:t>
                          </a:r>
                        </a:p>
                        <a:p>
                          <a:pPr marL="457200" marR="0" indent="-457200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AutoNum type="arabicPeriod"/>
                            <a:tabLst/>
                          </a:pPr>
                          <a:r>
                            <a:rPr lang="nb-NO" sz="1600" b="0" i="0" dirty="0" smtClean="0">
                              <a:solidFill>
                                <a:schemeClr val="tx1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              </a:t>
                          </a:r>
                          <a:r>
                            <a:rPr lang="nb-NO" sz="1600" b="0" i="0" baseline="0" dirty="0" smtClean="0">
                              <a:solidFill>
                                <a:schemeClr val="tx1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 </a:t>
                          </a:r>
                          <a:r>
                            <a:rPr lang="nb-NO" sz="1600" b="1" i="0" dirty="0" smtClean="0">
                              <a:solidFill>
                                <a:schemeClr val="tx1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return</a:t>
                          </a:r>
                          <a:r>
                            <a:rPr lang="nb-NO" sz="1600" b="1" i="0" baseline="0" dirty="0" smtClean="0">
                              <a:solidFill>
                                <a:schemeClr val="tx1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nb-NO" sz="1600" b="0" i="1" baseline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</a:rPr>
                                <m:t>𝑛</m:t>
                              </m:r>
                            </m:oMath>
                          </a14:m>
                          <a:endParaRPr lang="nb-NO" sz="1600" b="0" i="0" dirty="0" smtClean="0">
                            <a:solidFill>
                              <a:schemeClr val="tx1"/>
                            </a:solidFill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="" xmlns:a16="http://schemas.microsoft.com/office/drawing/2014/main" val="10001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6" name="Table 5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846735113"/>
                  </p:ext>
                </p:extLst>
              </p:nvPr>
            </p:nvGraphicFramePr>
            <p:xfrm>
              <a:off x="7911852" y="2048600"/>
              <a:ext cx="3769821" cy="2155859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3769821">
                      <a:extLst>
                        <a:ext uri="{9D8B030D-6E8A-4147-A177-3AD203B41FA5}">
                          <a16:colId xmlns="" xmlns:a16="http://schemas.microsoft.com/office/drawing/2014/main" xmlns:a14="http://schemas.microsoft.com/office/drawing/2010/main" val="20000"/>
                        </a:ext>
                      </a:extLst>
                    </a:gridCol>
                  </a:tblGrid>
                  <a:tr h="345759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3"/>
                          <a:stretch>
                            <a:fillRect l="-161" t="-1754" r="-323" b="-524561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="" xmlns:a16="http://schemas.microsoft.com/office/drawing/2014/main" xmlns:a14="http://schemas.microsoft.com/office/drawing/2010/main" val="10000"/>
                      </a:ext>
                    </a:extLst>
                  </a:tr>
                  <a:tr h="18101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3"/>
                          <a:stretch>
                            <a:fillRect l="-161" t="-19529" r="-323" b="-67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="" xmlns:a16="http://schemas.microsoft.com/office/drawing/2014/main" xmlns:a14="http://schemas.microsoft.com/office/drawing/2010/main" val="10001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7" name="Table 6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604262129"/>
                  </p:ext>
                </p:extLst>
              </p:nvPr>
            </p:nvGraphicFramePr>
            <p:xfrm>
              <a:off x="1157480" y="5751774"/>
              <a:ext cx="9309482" cy="74168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1329926">
                      <a:extLst>
                        <a:ext uri="{9D8B030D-6E8A-4147-A177-3AD203B41FA5}">
                          <a16:colId xmlns="" xmlns:a16="http://schemas.microsoft.com/office/drawing/2014/main" val="20000"/>
                        </a:ext>
                      </a:extLst>
                    </a:gridCol>
                    <a:gridCol w="1329926">
                      <a:extLst>
                        <a:ext uri="{9D8B030D-6E8A-4147-A177-3AD203B41FA5}">
                          <a16:colId xmlns="" xmlns:a16="http://schemas.microsoft.com/office/drawing/2014/main" val="20001"/>
                        </a:ext>
                      </a:extLst>
                    </a:gridCol>
                    <a:gridCol w="1329926">
                      <a:extLst>
                        <a:ext uri="{9D8B030D-6E8A-4147-A177-3AD203B41FA5}">
                          <a16:colId xmlns="" xmlns:a16="http://schemas.microsoft.com/office/drawing/2014/main" val="20002"/>
                        </a:ext>
                      </a:extLst>
                    </a:gridCol>
                    <a:gridCol w="1329926">
                      <a:extLst>
                        <a:ext uri="{9D8B030D-6E8A-4147-A177-3AD203B41FA5}">
                          <a16:colId xmlns="" xmlns:a16="http://schemas.microsoft.com/office/drawing/2014/main" val="20003"/>
                        </a:ext>
                      </a:extLst>
                    </a:gridCol>
                    <a:gridCol w="1329926">
                      <a:extLst>
                        <a:ext uri="{9D8B030D-6E8A-4147-A177-3AD203B41FA5}">
                          <a16:colId xmlns="" xmlns:a16="http://schemas.microsoft.com/office/drawing/2014/main" val="20004"/>
                        </a:ext>
                      </a:extLst>
                    </a:gridCol>
                    <a:gridCol w="1329926">
                      <a:extLst>
                        <a:ext uri="{9D8B030D-6E8A-4147-A177-3AD203B41FA5}">
                          <a16:colId xmlns="" xmlns:a16="http://schemas.microsoft.com/office/drawing/2014/main" val="20005"/>
                        </a:ext>
                      </a:extLst>
                    </a:gridCol>
                    <a:gridCol w="1329926">
                      <a:extLst>
                        <a:ext uri="{9D8B030D-6E8A-4147-A177-3AD203B41FA5}">
                          <a16:colId xmlns="" xmlns:a16="http://schemas.microsoft.com/office/drawing/2014/main" val="20006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nb-NO" sz="1600" b="0" i="1" smtClean="0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oMath>
                            </m:oMathPara>
                          </a14:m>
                          <a:endParaRPr lang="en-US" sz="1600" dirty="0"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nb-NO" sz="1600" b="0" i="1" smtClean="0">
                                    <a:latin typeface="Cambria Math" panose="02040503050406030204" pitchFamily="18" charset="0"/>
                                  </a:rPr>
                                  <m:t>100</m:t>
                                </m:r>
                              </m:oMath>
                            </m:oMathPara>
                          </a14:m>
                          <a:endParaRPr lang="en-US" sz="1600" dirty="0"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nb-NO" sz="1600" b="0" i="1" smtClean="0">
                                    <a:latin typeface="Cambria Math" panose="02040503050406030204" pitchFamily="18" charset="0"/>
                                  </a:rPr>
                                  <m:t>1000</m:t>
                                </m:r>
                              </m:oMath>
                            </m:oMathPara>
                          </a14:m>
                          <a:endParaRPr lang="en-US" sz="1600" dirty="0"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nb-NO" sz="16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nb-NO" sz="1600" b="0" i="1" smtClean="0">
                                        <a:latin typeface="Cambria Math" panose="02040503050406030204" pitchFamily="18" charset="0"/>
                                      </a:rPr>
                                      <m:t>10</m:t>
                                    </m:r>
                                  </m:e>
                                  <m:sup>
                                    <m:r>
                                      <a:rPr lang="nb-NO" sz="1600" b="0" i="1" smtClean="0">
                                        <a:latin typeface="Cambria Math" panose="02040503050406030204" pitchFamily="18" charset="0"/>
                                      </a:rPr>
                                      <m:t>6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US" sz="1600" dirty="0"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nb-NO" sz="16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nb-NO" sz="1600" b="0" i="1" smtClean="0">
                                        <a:latin typeface="Cambria Math" panose="02040503050406030204" pitchFamily="18" charset="0"/>
                                      </a:rPr>
                                      <m:t>10</m:t>
                                    </m:r>
                                  </m:e>
                                  <m:sup>
                                    <m:r>
                                      <a:rPr lang="nb-NO" sz="1600" b="0" i="1" smtClean="0">
                                        <a:latin typeface="Cambria Math" panose="02040503050406030204" pitchFamily="18" charset="0"/>
                                      </a:rPr>
                                      <m:t>9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US" sz="1600" dirty="0"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nb-NO" sz="16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nb-NO" sz="1600" b="0" i="1" smtClean="0">
                                        <a:latin typeface="Cambria Math" panose="02040503050406030204" pitchFamily="18" charset="0"/>
                                      </a:rPr>
                                      <m:t>10</m:t>
                                    </m:r>
                                  </m:e>
                                  <m:sup>
                                    <m:r>
                                      <a:rPr lang="nb-NO" sz="1600" b="0" i="1" smtClean="0">
                                        <a:latin typeface="Cambria Math" panose="02040503050406030204" pitchFamily="18" charset="0"/>
                                      </a:rPr>
                                      <m:t>12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US" sz="1600" dirty="0"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nb-NO" sz="16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nb-NO" sz="1600" b="0" i="1" smtClean="0">
                                        <a:latin typeface="Cambria Math" panose="02040503050406030204" pitchFamily="18" charset="0"/>
                                      </a:rPr>
                                      <m:t>10</m:t>
                                    </m:r>
                                  </m:e>
                                  <m:sup>
                                    <m:r>
                                      <a:rPr lang="nb-NO" sz="1600" b="0" i="1" smtClean="0">
                                        <a:latin typeface="Cambria Math" panose="02040503050406030204" pitchFamily="18" charset="0"/>
                                      </a:rPr>
                                      <m:t>15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US" sz="1600" dirty="0"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extLst>
                      <a:ext uri="{0D108BD9-81ED-4DB2-BD59-A6C34878D82A}">
                        <a16:rowId xmlns="" xmlns:a16="http://schemas.microsoft.com/office/drawing/2014/main" val="1000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nb-NO" sz="1600" b="0" i="1" smtClean="0">
                                    <a:latin typeface="Cambria Math" panose="02040503050406030204" pitchFamily="18" charset="0"/>
                                    <a:ea typeface="Cambria" panose="02040503050406030204" pitchFamily="18" charset="0"/>
                                  </a:rPr>
                                  <m:t>𝜋</m:t>
                                </m:r>
                                <m:d>
                                  <m:dPr>
                                    <m:ctrlPr>
                                      <a:rPr lang="nb-NO" sz="1600" b="0" i="1" smtClean="0">
                                        <a:latin typeface="Cambria Math" panose="02040503050406030204" pitchFamily="18" charset="0"/>
                                        <a:ea typeface="Cambria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nb-NO" sz="1600" b="0" i="1" smtClean="0">
                                        <a:latin typeface="Cambria Math" panose="02040503050406030204" pitchFamily="18" charset="0"/>
                                        <a:ea typeface="Cambria" panose="02040503050406030204" pitchFamily="18" charset="0"/>
                                      </a:rPr>
                                      <m:t>𝑛</m:t>
                                    </m:r>
                                  </m:e>
                                </m:d>
                              </m:oMath>
                            </m:oMathPara>
                          </a14:m>
                          <a:endParaRPr lang="en-US" sz="1600" dirty="0"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 smtClean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25</a:t>
                          </a:r>
                          <a:endParaRPr lang="en-US" sz="1600" dirty="0"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 smtClean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168</a:t>
                          </a:r>
                          <a:endParaRPr lang="en-US" sz="1600" dirty="0"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nb-NO" sz="1600" b="0" i="1" smtClean="0">
                                    <a:latin typeface="Cambria Math" panose="02040503050406030204" pitchFamily="18" charset="0"/>
                                    <a:ea typeface="Cambria" panose="02040503050406030204" pitchFamily="18" charset="0"/>
                                  </a:rPr>
                                  <m:t>≈78⋅</m:t>
                                </m:r>
                                <m:sSup>
                                  <m:sSupPr>
                                    <m:ctrlPr>
                                      <a:rPr lang="nb-NO" sz="1600" b="0" i="1" smtClean="0">
                                        <a:latin typeface="Cambria Math" panose="02040503050406030204" pitchFamily="18" charset="0"/>
                                        <a:ea typeface="Cambria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nb-NO" sz="1600" b="0" i="1" smtClean="0">
                                        <a:latin typeface="Cambria Math" panose="02040503050406030204" pitchFamily="18" charset="0"/>
                                        <a:ea typeface="Cambria" panose="02040503050406030204" pitchFamily="18" charset="0"/>
                                      </a:rPr>
                                      <m:t>10</m:t>
                                    </m:r>
                                  </m:e>
                                  <m:sup>
                                    <m:r>
                                      <a:rPr lang="nb-NO" sz="1600" b="0" i="1" smtClean="0">
                                        <a:latin typeface="Cambria Math" panose="02040503050406030204" pitchFamily="18" charset="0"/>
                                        <a:ea typeface="Cambria" panose="02040503050406030204" pitchFamily="18" charset="0"/>
                                      </a:rPr>
                                      <m:t>3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US" sz="1600" dirty="0"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nb-NO" sz="1600" b="0" i="1" smtClean="0">
                                    <a:latin typeface="Cambria Math" panose="02040503050406030204" pitchFamily="18" charset="0"/>
                                    <a:ea typeface="Cambria" panose="02040503050406030204" pitchFamily="18" charset="0"/>
                                  </a:rPr>
                                  <m:t>≈50⋅</m:t>
                                </m:r>
                                <m:sSup>
                                  <m:sSupPr>
                                    <m:ctrlPr>
                                      <a:rPr lang="nb-NO" sz="1600" b="0" i="1" smtClean="0">
                                        <a:latin typeface="Cambria Math" panose="02040503050406030204" pitchFamily="18" charset="0"/>
                                        <a:ea typeface="Cambria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nb-NO" sz="1600" b="0" i="1" smtClean="0">
                                        <a:latin typeface="Cambria Math" panose="02040503050406030204" pitchFamily="18" charset="0"/>
                                        <a:ea typeface="Cambria" panose="02040503050406030204" pitchFamily="18" charset="0"/>
                                      </a:rPr>
                                      <m:t>10</m:t>
                                    </m:r>
                                  </m:e>
                                  <m:sup>
                                    <m:r>
                                      <a:rPr lang="nb-NO" sz="1600" b="0" i="1" smtClean="0">
                                        <a:latin typeface="Cambria Math" panose="02040503050406030204" pitchFamily="18" charset="0"/>
                                        <a:ea typeface="Cambria" panose="02040503050406030204" pitchFamily="18" charset="0"/>
                                      </a:rPr>
                                      <m:t>6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US" sz="1600" dirty="0"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nb-NO" sz="1600" b="0" i="1" smtClean="0">
                                    <a:latin typeface="Cambria Math" panose="02040503050406030204" pitchFamily="18" charset="0"/>
                                    <a:ea typeface="Cambria" panose="02040503050406030204" pitchFamily="18" charset="0"/>
                                  </a:rPr>
                                  <m:t>≈30⋅</m:t>
                                </m:r>
                                <m:sSup>
                                  <m:sSupPr>
                                    <m:ctrlPr>
                                      <a:rPr lang="nb-NO" sz="1600" b="0" i="1" smtClean="0">
                                        <a:latin typeface="Cambria Math" panose="02040503050406030204" pitchFamily="18" charset="0"/>
                                        <a:ea typeface="Cambria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nb-NO" sz="1600" b="0" i="1" smtClean="0">
                                        <a:latin typeface="Cambria Math" panose="02040503050406030204" pitchFamily="18" charset="0"/>
                                        <a:ea typeface="Cambria" panose="02040503050406030204" pitchFamily="18" charset="0"/>
                                      </a:rPr>
                                      <m:t>10</m:t>
                                    </m:r>
                                  </m:e>
                                  <m:sup>
                                    <m:r>
                                      <a:rPr lang="nb-NO" sz="1600" b="0" i="1" smtClean="0">
                                        <a:latin typeface="Cambria Math" panose="02040503050406030204" pitchFamily="18" charset="0"/>
                                        <a:ea typeface="Cambria" panose="02040503050406030204" pitchFamily="18" charset="0"/>
                                      </a:rPr>
                                      <m:t>9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US" sz="1600" dirty="0"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nb-NO" sz="1600" b="0" i="1" smtClean="0">
                                    <a:latin typeface="Cambria Math" panose="02040503050406030204" pitchFamily="18" charset="0"/>
                                    <a:ea typeface="Cambria" panose="02040503050406030204" pitchFamily="18" charset="0"/>
                                  </a:rPr>
                                  <m:t>≈</m:t>
                                </m:r>
                                <m:r>
                                  <a:rPr lang="nb-NO" sz="1600" b="0" i="0" smtClean="0">
                                    <a:latin typeface="Cambria Math" panose="02040503050406030204" pitchFamily="18" charset="0"/>
                                    <a:ea typeface="Cambria" panose="02040503050406030204" pitchFamily="18" charset="0"/>
                                  </a:rPr>
                                  <m:t>29</m:t>
                                </m:r>
                                <m:r>
                                  <a:rPr lang="nb-NO" sz="1600" b="0" i="1" smtClean="0">
                                    <a:latin typeface="Cambria Math" panose="02040503050406030204" pitchFamily="18" charset="0"/>
                                    <a:ea typeface="Cambria" panose="02040503050406030204" pitchFamily="18" charset="0"/>
                                  </a:rPr>
                                  <m:t>⋅</m:t>
                                </m:r>
                                <m:sSup>
                                  <m:sSupPr>
                                    <m:ctrlPr>
                                      <a:rPr lang="nb-NO" sz="1600" b="0" i="1" smtClean="0">
                                        <a:latin typeface="Cambria Math" panose="02040503050406030204" pitchFamily="18" charset="0"/>
                                        <a:ea typeface="Cambria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nb-NO" sz="1600" b="0" i="1" smtClean="0">
                                        <a:latin typeface="Cambria Math" panose="02040503050406030204" pitchFamily="18" charset="0"/>
                                        <a:ea typeface="Cambria" panose="02040503050406030204" pitchFamily="18" charset="0"/>
                                      </a:rPr>
                                      <m:t>10</m:t>
                                    </m:r>
                                  </m:e>
                                  <m:sup>
                                    <m:r>
                                      <a:rPr lang="nb-NO" sz="1600" b="0" i="1" smtClean="0">
                                        <a:latin typeface="Cambria Math" panose="02040503050406030204" pitchFamily="18" charset="0"/>
                                        <a:ea typeface="Cambria" panose="02040503050406030204" pitchFamily="18" charset="0"/>
                                      </a:rPr>
                                      <m:t>12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US" sz="1600" dirty="0"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="" xmlns:a16="http://schemas.microsoft.com/office/drawing/2014/main" val="10001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7" name="Table 6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604262129"/>
                  </p:ext>
                </p:extLst>
              </p:nvPr>
            </p:nvGraphicFramePr>
            <p:xfrm>
              <a:off x="1157480" y="5751774"/>
              <a:ext cx="9309482" cy="74168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1329926"/>
                    <a:gridCol w="1329926"/>
                    <a:gridCol w="1329926"/>
                    <a:gridCol w="1329926"/>
                    <a:gridCol w="1329926"/>
                    <a:gridCol w="1329926"/>
                    <a:gridCol w="1329926"/>
                  </a:tblGrid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blipFill rotWithShape="0">
                          <a:blip r:embed="rId4"/>
                          <a:stretch>
                            <a:fillRect r="-601835" b="-10645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blipFill rotWithShape="0">
                          <a:blip r:embed="rId4"/>
                          <a:stretch>
                            <a:fillRect l="-99543" r="-499087" b="-10645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blipFill rotWithShape="0">
                          <a:blip r:embed="rId4"/>
                          <a:stretch>
                            <a:fillRect l="-200459" r="-401376" b="-10645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blipFill rotWithShape="0">
                          <a:blip r:embed="rId4"/>
                          <a:stretch>
                            <a:fillRect l="-299087" r="-299543" b="-10645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blipFill rotWithShape="0">
                          <a:blip r:embed="rId4"/>
                          <a:stretch>
                            <a:fillRect l="-400917" r="-200917" b="-10645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blipFill rotWithShape="0">
                          <a:blip r:embed="rId4"/>
                          <a:stretch>
                            <a:fillRect l="-498630" r="-100000" b="-10645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blipFill rotWithShape="0">
                          <a:blip r:embed="rId4"/>
                          <a:stretch>
                            <a:fillRect l="-601376" r="-459" b="-106452"/>
                          </a:stretch>
                        </a:blipFill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4"/>
                          <a:stretch>
                            <a:fillRect t="-101639" r="-601835" b="-819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 smtClean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25</a:t>
                          </a:r>
                          <a:endParaRPr lang="en-US" sz="1600" dirty="0"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 smtClean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168</a:t>
                          </a:r>
                          <a:endParaRPr lang="en-US" sz="1600" dirty="0"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4"/>
                          <a:stretch>
                            <a:fillRect l="-299087" t="-101639" r="-299543" b="-819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4"/>
                          <a:stretch>
                            <a:fillRect l="-400917" t="-101639" r="-200917" b="-819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4"/>
                          <a:stretch>
                            <a:fillRect l="-498630" t="-101639" r="-100000" b="-819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4"/>
                          <a:stretch>
                            <a:fillRect l="-601376" t="-101639" r="-459" b="-8197"/>
                          </a:stretch>
                        </a:blipFill>
                      </a:tcPr>
                    </a:tc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6055698" y="4595621"/>
                <a:ext cx="4698570" cy="62985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≈</m:t>
                      </m:r>
                      <m:sSup>
                        <m:sSupPr>
                          <m:ctrlPr>
                            <a:rPr lang="nb-NO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  <m:sup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2048</m:t>
                          </m:r>
                        </m:sup>
                      </m:sSup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 ⟹ </m:t>
                      </m:r>
                      <m:f>
                        <m:fPr>
                          <m:ctrlPr>
                            <a:rPr lang="nb-NO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𝜋</m:t>
                          </m:r>
                          <m:d>
                            <m:dPr>
                              <m:ctrlPr>
                                <a:rPr lang="nb-NO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nb-NO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</m:d>
                        </m:num>
                        <m:den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den>
                      </m:f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≈</m:t>
                      </m:r>
                      <m:f>
                        <m:fPr>
                          <m:ctrlPr>
                            <a:rPr lang="nb-NO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func>
                            <m:funcPr>
                              <m:ctrlPr>
                                <a:rPr lang="nb-NO" b="0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nb-NO" b="0" i="0" smtClean="0">
                                  <a:latin typeface="Cambria Math" panose="02040503050406030204" pitchFamily="18" charset="0"/>
                                </a:rPr>
                                <m:t>ln</m:t>
                              </m:r>
                            </m:fName>
                            <m:e>
                              <m:sSup>
                                <m:sSupPr>
                                  <m:ctrlPr>
                                    <a:rPr lang="nb-NO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nb-NO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e>
                                <m:sup>
                                  <m:r>
                                    <a:rPr lang="nb-NO" b="0" i="1" smtClean="0">
                                      <a:latin typeface="Cambria Math" panose="02040503050406030204" pitchFamily="18" charset="0"/>
                                    </a:rPr>
                                    <m:t>2048</m:t>
                                  </m:r>
                                </m:sup>
                              </m:sSup>
                            </m:e>
                          </m:func>
                        </m:den>
                      </m:f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≈</m:t>
                      </m:r>
                      <m:f>
                        <m:fPr>
                          <m:ctrlPr>
                            <a:rPr lang="nb-NO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1400</m:t>
                          </m:r>
                        </m:den>
                      </m:f>
                    </m:oMath>
                  </m:oMathPara>
                </a14:m>
                <a:endParaRPr lang="en-US" dirty="0" smtClean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55698" y="4595621"/>
                <a:ext cx="4698570" cy="629852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35702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Finding prime numbers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>
                  <a:buFont typeface="Arial" panose="020B0604020202020204" pitchFamily="34" charset="0"/>
                  <a:buChar char="•"/>
                </a:pPr>
                <a:r>
                  <a:rPr lang="en-US" dirty="0" smtClean="0"/>
                  <a:t>We need </a:t>
                </a:r>
                <a:r>
                  <a:rPr lang="en-US" i="1" dirty="0" smtClean="0"/>
                  <a:t>large</a:t>
                </a:r>
                <a:r>
                  <a:rPr lang="en-US" dirty="0" smtClean="0"/>
                  <a:t> prime numbers</a:t>
                </a:r>
              </a:p>
              <a:p>
                <a:pPr lvl="1">
                  <a:buFont typeface="Arial" panose="020B0604020202020204" pitchFamily="34" charset="0"/>
                  <a:buChar char="•"/>
                </a:pPr>
                <a:r>
                  <a:rPr lang="en-US" dirty="0" smtClean="0"/>
                  <a:t>Both for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nb-NO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Sup>
                          <m:sSubSupPr>
                            <m:ctrlPr>
                              <a:rPr lang="nb-NO" b="1" i="1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nb-NO" b="1" i="1" smtClean="0">
                                <a:latin typeface="Cambria Math" panose="02040503050406030204" pitchFamily="18" charset="0"/>
                              </a:rPr>
                              <m:t>𝒁</m:t>
                            </m:r>
                          </m:e>
                          <m:sub>
                            <m:r>
                              <a:rPr lang="nb-NO" b="0" i="1" smtClean="0">
                                <a:latin typeface="Cambria Math" panose="02040503050406030204" pitchFamily="18" charset="0"/>
                              </a:rPr>
                              <m:t>𝑝</m:t>
                            </m:r>
                          </m:sub>
                          <m:sup>
                            <m:r>
                              <a:rPr lang="nb-NO" b="1" i="1" smtClean="0">
                                <a:latin typeface="Cambria Math" panose="02040503050406030204" pitchFamily="18" charset="0"/>
                              </a:rPr>
                              <m:t>∗</m:t>
                            </m:r>
                          </m:sup>
                        </m:sSubSup>
                        <m:r>
                          <a:rPr lang="nb-NO" b="1" i="1" smtClean="0">
                            <a:latin typeface="Cambria Math" panose="02040503050406030204" pitchFamily="18" charset="0"/>
                          </a:rPr>
                          <m:t>,⋅</m:t>
                        </m:r>
                      </m:e>
                    </m:d>
                  </m:oMath>
                </a14:m>
                <a:r>
                  <a:rPr lang="en-US" dirty="0" smtClean="0"/>
                  <a:t> and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nb-NO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nb-NO" b="0" i="1" smtClean="0">
                            <a:latin typeface="Cambria Math" panose="02040503050406030204" pitchFamily="18" charset="0"/>
                          </a:rPr>
                          <m:t>𝐸</m:t>
                        </m:r>
                        <m:d>
                          <m:dPr>
                            <m:ctrlPr>
                              <a:rPr lang="nb-NO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nb-NO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nb-NO" b="1" i="1" smtClean="0">
                                    <a:latin typeface="Cambria Math" panose="02040503050406030204" pitchFamily="18" charset="0"/>
                                  </a:rPr>
                                  <m:t>𝑭</m:t>
                                </m:r>
                              </m:e>
                              <m:sub>
                                <m:r>
                                  <a:rPr lang="nb-NO" b="0" i="1" smtClean="0">
                                    <a:latin typeface="Cambria Math" panose="02040503050406030204" pitchFamily="18" charset="0"/>
                                  </a:rPr>
                                  <m:t>𝑝</m:t>
                                </m:r>
                              </m:sub>
                            </m:sSub>
                          </m:e>
                        </m:d>
                        <m:r>
                          <a:rPr lang="nb-NO" b="0" i="1" smtClean="0">
                            <a:latin typeface="Cambria Math" panose="02040503050406030204" pitchFamily="18" charset="0"/>
                          </a:rPr>
                          <m:t>, +</m:t>
                        </m:r>
                      </m:e>
                    </m:d>
                  </m:oMath>
                </a14:m>
                <a:endParaRPr lang="en-US" dirty="0" smtClean="0"/>
              </a:p>
              <a:p>
                <a:pPr lvl="1">
                  <a:buFont typeface="Arial" panose="020B0604020202020204" pitchFamily="34" charset="0"/>
                  <a:buChar char="•"/>
                </a:pPr>
                <a:endParaRPr lang="en-US" dirty="0"/>
              </a:p>
              <a:p>
                <a:pPr>
                  <a:buFont typeface="Arial" panose="020B0604020202020204" pitchFamily="34" charset="0"/>
                  <a:buChar char="•"/>
                </a:pPr>
                <a:r>
                  <a:rPr lang="en-US" dirty="0" smtClean="0"/>
                  <a:t>Naïve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nb-NO" b="0" i="0" smtClean="0">
                        <a:latin typeface="Cambria Math" panose="02040503050406030204" pitchFamily="18" charset="0"/>
                      </a:rPr>
                      <m:t>IsPrime</m:t>
                    </m:r>
                    <m:d>
                      <m:dPr>
                        <m:ctrlPr>
                          <a:rPr lang="nb-NO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nb-NO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</m:oMath>
                </a14:m>
                <a:r>
                  <a:rPr lang="en-US" dirty="0" smtClean="0"/>
                  <a:t>:</a:t>
                </a:r>
              </a:p>
              <a:p>
                <a:pPr lvl="1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nb-NO" b="0" i="1" smtClean="0">
                        <a:latin typeface="Cambria Math" panose="02040503050406030204" pitchFamily="18" charset="0"/>
                      </a:rPr>
                      <m:t>3</m:t>
                    </m:r>
                  </m:oMath>
                </a14:m>
                <a:r>
                  <a:rPr lang="en-US" dirty="0" smtClean="0"/>
                  <a:t> divides </a:t>
                </a:r>
                <a14:m>
                  <m:oMath xmlns:m="http://schemas.openxmlformats.org/officeDocument/2006/math">
                    <m:r>
                      <a:rPr lang="nb-NO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nb-NO" b="0" i="0" smtClean="0">
                        <a:latin typeface="Cambria Math" panose="02040503050406030204" pitchFamily="18" charset="0"/>
                      </a:rPr>
                      <m:t>?</m:t>
                    </m:r>
                  </m:oMath>
                </a14:m>
                <a:r>
                  <a:rPr lang="en-US" dirty="0" smtClean="0"/>
                  <a:t> Not prime</a:t>
                </a:r>
              </a:p>
              <a:p>
                <a:pPr lvl="1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nb-NO" b="0" i="1" smtClean="0">
                        <a:latin typeface="Cambria Math" panose="02040503050406030204" pitchFamily="18" charset="0"/>
                      </a:rPr>
                      <m:t>5</m:t>
                    </m:r>
                  </m:oMath>
                </a14:m>
                <a:r>
                  <a:rPr lang="en-US" dirty="0" smtClean="0"/>
                  <a:t> divides </a:t>
                </a:r>
                <a14:m>
                  <m:oMath xmlns:m="http://schemas.openxmlformats.org/officeDocument/2006/math">
                    <m:r>
                      <a:rPr lang="nb-NO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nb-NO" b="0" i="1" smtClean="0">
                        <a:latin typeface="Cambria Math" panose="02040503050406030204" pitchFamily="18" charset="0"/>
                      </a:rPr>
                      <m:t>?</m:t>
                    </m:r>
                  </m:oMath>
                </a14:m>
                <a:r>
                  <a:rPr lang="en-US" dirty="0" smtClean="0"/>
                  <a:t> Not prime</a:t>
                </a:r>
              </a:p>
              <a:p>
                <a:pPr lvl="1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nb-NO" b="0" i="1" smtClean="0">
                        <a:latin typeface="Cambria Math" panose="02040503050406030204" pitchFamily="18" charset="0"/>
                      </a:rPr>
                      <m:t>7</m:t>
                    </m:r>
                  </m:oMath>
                </a14:m>
                <a:r>
                  <a:rPr lang="en-US" dirty="0" smtClean="0"/>
                  <a:t> divides </a:t>
                </a:r>
                <a14:m>
                  <m:oMath xmlns:m="http://schemas.openxmlformats.org/officeDocument/2006/math">
                    <m:r>
                      <a:rPr lang="nb-NO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nb-NO" b="0" i="1" smtClean="0">
                        <a:latin typeface="Cambria Math" panose="02040503050406030204" pitchFamily="18" charset="0"/>
                      </a:rPr>
                      <m:t>?</m:t>
                    </m:r>
                  </m:oMath>
                </a14:m>
                <a:r>
                  <a:rPr lang="en-US" dirty="0" smtClean="0"/>
                  <a:t> Not prime</a:t>
                </a:r>
              </a:p>
              <a:p>
                <a:pPr marL="474663" lvl="1" indent="0"/>
                <a:r>
                  <a:rPr lang="nb-NO" dirty="0"/>
                  <a:t> </a:t>
                </a:r>
                <a:r>
                  <a:rPr lang="nb-NO" dirty="0" smtClean="0"/>
                  <a:t>             </a:t>
                </a:r>
                <a:r>
                  <a:rPr lang="nb-NO" b="0" dirty="0" smtClean="0"/>
                  <a:t> </a:t>
                </a:r>
                <a14:m>
                  <m:oMath xmlns:m="http://schemas.openxmlformats.org/officeDocument/2006/math">
                    <m:r>
                      <a:rPr lang="nb-NO" b="0" i="1" smtClean="0">
                        <a:latin typeface="Cambria Math" panose="02040503050406030204" pitchFamily="18" charset="0"/>
                      </a:rPr>
                      <m:t>⋮ </m:t>
                    </m:r>
                  </m:oMath>
                </a14:m>
                <a:endParaRPr lang="en-US" dirty="0" smtClean="0"/>
              </a:p>
              <a:p>
                <a:pPr lvl="1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d>
                      <m:dPr>
                        <m:begChr m:val="⌊"/>
                        <m:endChr m:val="⌋"/>
                        <m:ctrlPr>
                          <a:rPr lang="nb-NO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ad>
                          <m:radPr>
                            <m:degHide m:val="on"/>
                            <m:ctrlPr>
                              <a:rPr lang="nb-NO" b="0" i="1" smtClean="0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nb-NO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</m:rad>
                      </m:e>
                    </m:d>
                  </m:oMath>
                </a14:m>
                <a:r>
                  <a:rPr lang="en-US" dirty="0" smtClean="0"/>
                  <a:t> divides </a:t>
                </a:r>
                <a14:m>
                  <m:oMath xmlns:m="http://schemas.openxmlformats.org/officeDocument/2006/math">
                    <m:r>
                      <a:rPr lang="nb-NO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nb-NO" b="0" i="1" smtClean="0">
                        <a:latin typeface="Cambria Math" panose="02040503050406030204" pitchFamily="18" charset="0"/>
                      </a:rPr>
                      <m:t>?</m:t>
                    </m:r>
                  </m:oMath>
                </a14:m>
                <a:r>
                  <a:rPr lang="en-US" dirty="0" smtClean="0"/>
                  <a:t> Not prime</a:t>
                </a:r>
              </a:p>
              <a:p>
                <a:pPr lvl="1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nb-NO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 smtClean="0"/>
                  <a:t> is prime!</a:t>
                </a:r>
                <a:endParaRPr lang="en-US" dirty="0"/>
              </a:p>
              <a:p>
                <a:pPr lvl="1">
                  <a:buFont typeface="Arial" panose="020B0604020202020204" pitchFamily="34" charset="0"/>
                  <a:buChar char="•"/>
                </a:pPr>
                <a:endParaRPr lang="en-US" i="1" dirty="0" smtClean="0"/>
              </a:p>
              <a:p>
                <a:pPr lvl="1">
                  <a:buFont typeface="Arial" panose="020B0604020202020204" pitchFamily="34" charset="0"/>
                  <a:buChar char="•"/>
                </a:pPr>
                <a:r>
                  <a:rPr lang="en-US" i="1" dirty="0" smtClean="0"/>
                  <a:t>Very</a:t>
                </a:r>
                <a:r>
                  <a:rPr lang="en-US" dirty="0" smtClean="0"/>
                  <a:t> inefficient:    </a:t>
                </a:r>
                <a14:m>
                  <m:oMath xmlns:m="http://schemas.openxmlformats.org/officeDocument/2006/math">
                    <m:r>
                      <a:rPr lang="nb-NO" i="1">
                        <a:latin typeface="Cambria Math" panose="02040503050406030204" pitchFamily="18" charset="0"/>
                      </a:rPr>
                      <m:t>𝑛</m:t>
                    </m:r>
                    <m:r>
                      <a:rPr lang="nb-NO" i="1">
                        <a:latin typeface="Cambria Math" panose="02040503050406030204" pitchFamily="18" charset="0"/>
                      </a:rPr>
                      <m:t>≈</m:t>
                    </m:r>
                    <m:sSup>
                      <m:sSupPr>
                        <m:ctrlPr>
                          <a:rPr lang="nb-NO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nb-NO" i="1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nb-NO" i="1">
                            <a:latin typeface="Cambria Math" panose="02040503050406030204" pitchFamily="18" charset="0"/>
                          </a:rPr>
                          <m:t>𝑘</m:t>
                        </m:r>
                      </m:sup>
                    </m:sSup>
                    <m:r>
                      <a:rPr lang="nb-NO" i="1">
                        <a:latin typeface="Cambria Math" panose="02040503050406030204" pitchFamily="18" charset="0"/>
                      </a:rPr>
                      <m:t> ⟹  </m:t>
                    </m:r>
                    <m:r>
                      <a:rPr lang="nb-NO" i="1">
                        <a:latin typeface="Cambria Math" panose="02040503050406030204" pitchFamily="18" charset="0"/>
                      </a:rPr>
                      <m:t>𝜋</m:t>
                    </m:r>
                    <m:d>
                      <m:dPr>
                        <m:ctrlPr>
                          <a:rPr lang="nb-NO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nb-NO" i="1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  <m:r>
                      <a:rPr lang="nb-NO" i="1">
                        <a:latin typeface="Cambria Math" panose="02040503050406030204" pitchFamily="18" charset="0"/>
                      </a:rPr>
                      <m:t>≈</m:t>
                    </m:r>
                    <m:f>
                      <m:fPr>
                        <m:ctrlPr>
                          <a:rPr lang="nb-NO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nb-NO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nb-NO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  <m:sup>
                            <m:r>
                              <a:rPr lang="nb-NO" i="1"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p>
                        </m:sSup>
                      </m:num>
                      <m:den>
                        <m:func>
                          <m:funcPr>
                            <m:ctrlPr>
                              <a:rPr lang="nb-NO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nb-NO">
                                <a:latin typeface="Cambria Math" panose="02040503050406030204" pitchFamily="18" charset="0"/>
                              </a:rPr>
                              <m:t>ln</m:t>
                            </m:r>
                          </m:fName>
                          <m:e>
                            <m:sSup>
                              <m:sSupPr>
                                <m:ctrlPr>
                                  <a:rPr lang="nb-NO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nb-NO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  <m:sup>
                                <m:r>
                                  <a:rPr lang="nb-NO" i="1"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</m:sup>
                            </m:sSup>
                          </m:e>
                        </m:func>
                      </m:den>
                    </m:f>
                    <m:r>
                      <a:rPr lang="nb-NO" i="1">
                        <a:latin typeface="Cambria Math" panose="02040503050406030204" pitchFamily="18" charset="0"/>
                      </a:rPr>
                      <m:t>≈</m:t>
                    </m:r>
                    <m:f>
                      <m:fPr>
                        <m:ctrlPr>
                          <a:rPr lang="nb-NO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nb-NO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nb-NO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  <m:sup>
                            <m:r>
                              <a:rPr lang="nb-NO" i="1"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p>
                        </m:sSup>
                      </m:num>
                      <m:den>
                        <m:r>
                          <a:rPr lang="nb-NO" i="1">
                            <a:latin typeface="Cambria Math" panose="02040503050406030204" pitchFamily="18" charset="0"/>
                          </a:rPr>
                          <m:t>𝑘</m:t>
                        </m:r>
                      </m:den>
                    </m:f>
                  </m:oMath>
                </a14:m>
                <a:r>
                  <a:rPr lang="en-US" dirty="0" smtClean="0"/>
                  <a:t> </a:t>
                </a:r>
                <a:endParaRPr lang="en-US" dirty="0"/>
              </a:p>
              <a:p>
                <a:pPr lvl="1">
                  <a:buFont typeface="Arial" panose="020B0604020202020204" pitchFamily="34" charset="0"/>
                  <a:buChar char="•"/>
                </a:pPr>
                <a:endParaRPr lang="en-US" dirty="0" smtClean="0"/>
              </a:p>
              <a:p>
                <a:pPr>
                  <a:buFont typeface="Arial" panose="020B0604020202020204" pitchFamily="34" charset="0"/>
                  <a:buChar char="•"/>
                </a:pPr>
                <a:r>
                  <a:rPr lang="en-US" dirty="0" smtClean="0"/>
                  <a:t>Want: a simple property which </a:t>
                </a:r>
                <a:r>
                  <a:rPr lang="en-US" i="1" dirty="0" smtClean="0"/>
                  <a:t>only</a:t>
                </a:r>
                <a:r>
                  <a:rPr lang="en-US" dirty="0" smtClean="0"/>
                  <a:t> holds for prime numbers 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493" t="-602" b="-168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6590AF8-4F64-4D1C-B3C4-F65976908F52}" type="slidenum">
              <a:rPr lang="en-US" smtClean="0"/>
              <a:pPr/>
              <a:t>24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7" name="Table 6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62102695"/>
                  </p:ext>
                </p:extLst>
              </p:nvPr>
            </p:nvGraphicFramePr>
            <p:xfrm>
              <a:off x="7911852" y="2048600"/>
              <a:ext cx="3769821" cy="2155859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3769821">
                      <a:extLst>
                        <a:ext uri="{9D8B030D-6E8A-4147-A177-3AD203B41FA5}">
                          <a16:colId xmlns="" xmlns:a16="http://schemas.microsoft.com/office/drawing/2014/main" val="20000"/>
                        </a:ext>
                      </a:extLst>
                    </a:gridCol>
                  </a:tblGrid>
                  <a:tr h="345759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r>
                                  <a:rPr lang="nb-NO" sz="1600" b="1" i="0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" panose="02040503050406030204" pitchFamily="18" charset="0"/>
                                  </a:rPr>
                                  <m:t>𝐆𝐞𝐧𝐏𝐫𝐢𝐦𝐞</m:t>
                                </m:r>
                                <m:d>
                                  <m:dPr>
                                    <m:ctrlPr>
                                      <a:rPr lang="nb-NO" sz="1600" b="1" i="1" dirty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mbria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nb-NO" sz="1600" b="0" i="1" dirty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mbria" panose="02040503050406030204" pitchFamily="18" charset="0"/>
                                      </a:rPr>
                                      <m:t>𝑘</m:t>
                                    </m:r>
                                  </m:e>
                                </m:d>
                              </m:oMath>
                            </m:oMathPara>
                          </a14:m>
                          <a:endParaRPr lang="en-US" sz="1600" dirty="0" smtClean="0">
                            <a:solidFill>
                              <a:schemeClr val="tx1"/>
                            </a:solidFill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="" xmlns:a16="http://schemas.microsoft.com/office/drawing/2014/main" val="10000"/>
                      </a:ext>
                    </a:extLst>
                  </a:tr>
                  <a:tr h="1810100">
                    <a:tc>
                      <a:txBody>
                        <a:bodyPr/>
                        <a:lstStyle/>
                        <a:p>
                          <a:pPr marL="457200" marR="0" indent="-457200" defTabSz="914400" rtl="0" eaLnBrk="1" fontAlgn="base" latinLnBrk="0" hangingPunct="1">
                            <a:lnSpc>
                              <a:spcPct val="15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AutoNum type="arabicPeriod"/>
                            <a:tabLst/>
                          </a:pPr>
                          <a:r>
                            <a:rPr lang="nb-NO" sz="1600" b="0" i="0" baseline="0" dirty="0" smtClean="0">
                              <a:solidFill>
                                <a:schemeClr val="tx1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 </a:t>
                          </a:r>
                          <a:r>
                            <a:rPr lang="nb-NO" sz="1600" b="1" i="0" baseline="0" dirty="0" smtClean="0">
                              <a:solidFill>
                                <a:schemeClr val="tx1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while</a:t>
                          </a:r>
                          <a:r>
                            <a:rPr lang="nb-NO" sz="1600" b="0" i="0" baseline="0" dirty="0" smtClean="0">
                              <a:solidFill>
                                <a:schemeClr val="tx1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 true</a:t>
                          </a:r>
                          <a:r>
                            <a:rPr lang="nb-NO" sz="1600" b="0" i="0" dirty="0" smtClean="0">
                              <a:solidFill>
                                <a:schemeClr val="tx1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 </a:t>
                          </a:r>
                          <a:r>
                            <a:rPr lang="nb-NO" sz="1600" b="1" i="0" dirty="0" smtClean="0">
                              <a:solidFill>
                                <a:schemeClr val="tx1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do</a:t>
                          </a:r>
                          <a:endParaRPr lang="nb-NO" sz="1600" b="0" i="0" dirty="0" smtClean="0">
                            <a:solidFill>
                              <a:schemeClr val="tx1"/>
                            </a:solidFill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  <a:p>
                          <a:pPr marL="457200" marR="0" indent="-457200" defTabSz="914400" rtl="0" eaLnBrk="1" fontAlgn="base" latinLnBrk="0" hangingPunct="1">
                            <a:lnSpc>
                              <a:spcPct val="15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AutoNum type="arabicPeriod"/>
                            <a:tabLst/>
                          </a:pPr>
                          <a:r>
                            <a:rPr lang="nb-NO" sz="1600" b="0" i="0" dirty="0" smtClean="0">
                              <a:solidFill>
                                <a:schemeClr val="tx1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      </a:t>
                          </a:r>
                          <a14:m>
                            <m:oMath xmlns:m="http://schemas.openxmlformats.org/officeDocument/2006/math">
                              <m:r>
                                <a:rPr lang="nb-NO" sz="16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</a:rPr>
                                <m:t>𝑛</m:t>
                              </m:r>
                              <m:groupChr>
                                <m:groupChrPr>
                                  <m:chr m:val="←"/>
                                  <m:vertJc m:val="bot"/>
                                  <m:ctrlPr>
                                    <a:rPr lang="nb-NO" sz="16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" panose="02040503050406030204" pitchFamily="18" charset="0"/>
                                    </a:rPr>
                                  </m:ctrlPr>
                                </m:groupChrPr>
                                <m:e>
                                  <m:r>
                                    <a:rPr lang="nb-NO" sz="16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" panose="02040503050406030204" pitchFamily="18" charset="0"/>
                                    </a:rPr>
                                    <m:t>$</m:t>
                                  </m:r>
                                </m:e>
                              </m:groupChr>
                            </m:oMath>
                          </a14:m>
                          <a:r>
                            <a:rPr lang="nb-NO" sz="1600" b="1" i="0" dirty="0" smtClean="0">
                              <a:solidFill>
                                <a:schemeClr val="tx1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 </a:t>
                          </a:r>
                          <a:r>
                            <a:rPr lang="nb-NO" sz="1600" b="0" i="0" dirty="0" smtClean="0">
                              <a:solidFill>
                                <a:schemeClr val="tx1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odd</a:t>
                          </a:r>
                          <a:r>
                            <a:rPr lang="nb-NO" sz="1600" b="0" i="0" baseline="0" dirty="0" smtClean="0">
                              <a:solidFill>
                                <a:schemeClr val="tx1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nb-NO" sz="1600" b="0" i="1" baseline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</a:rPr>
                                <m:t>𝑘</m:t>
                              </m:r>
                            </m:oMath>
                          </a14:m>
                          <a:r>
                            <a:rPr lang="nb-NO" sz="1600" b="1" i="0" dirty="0" smtClean="0">
                              <a:solidFill>
                                <a:schemeClr val="tx1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-</a:t>
                          </a:r>
                          <a:r>
                            <a:rPr lang="nb-NO" sz="1600" b="0" i="0" dirty="0" smtClean="0">
                              <a:solidFill>
                                <a:schemeClr val="tx1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bit integer</a:t>
                          </a:r>
                          <a:r>
                            <a:rPr lang="nb-NO" sz="1600" b="1" i="0" dirty="0" smtClean="0">
                              <a:solidFill>
                                <a:schemeClr val="tx1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 </a:t>
                          </a:r>
                        </a:p>
                        <a:p>
                          <a:pPr marL="457200" marR="0" indent="-457200" defTabSz="914400" rtl="0" eaLnBrk="1" fontAlgn="base" latinLnBrk="0" hangingPunct="1">
                            <a:lnSpc>
                              <a:spcPct val="15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AutoNum type="arabicPeriod"/>
                            <a:tabLst/>
                          </a:pPr>
                          <a:r>
                            <a:rPr lang="nb-NO" sz="1600" b="0" i="0" dirty="0" smtClean="0">
                              <a:solidFill>
                                <a:schemeClr val="tx1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     </a:t>
                          </a:r>
                          <a:r>
                            <a:rPr lang="nb-NO" sz="1600" b="0" i="0" baseline="0" dirty="0" smtClean="0">
                              <a:solidFill>
                                <a:schemeClr val="tx1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 </a:t>
                          </a:r>
                          <a:r>
                            <a:rPr lang="nb-NO" sz="1600" b="1" i="0" baseline="0" dirty="0" smtClean="0">
                              <a:solidFill>
                                <a:schemeClr val="tx1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if</a:t>
                          </a:r>
                          <a:r>
                            <a:rPr lang="nb-NO" sz="1600" b="0" i="0" baseline="0" dirty="0" smtClean="0">
                              <a:solidFill>
                                <a:schemeClr val="tx1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m:rPr>
                                  <m:sty m:val="p"/>
                                </m:rPr>
                                <a:rPr lang="nb-NO" sz="1600" b="0" i="0" baseline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</a:rPr>
                                <m:t>IsPrime</m:t>
                              </m:r>
                              <m:d>
                                <m:dPr>
                                  <m:ctrlPr>
                                    <a:rPr lang="nb-NO" sz="1600" b="0" i="1" baseline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nb-NO" sz="1600" b="0" i="1" baseline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" panose="02040503050406030204" pitchFamily="18" charset="0"/>
                                    </a:rPr>
                                    <m:t>𝑛</m:t>
                                  </m:r>
                                </m:e>
                              </m:d>
                              <m:r>
                                <a:rPr lang="nb-NO" sz="1600" b="0" i="1" baseline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</a:rPr>
                                <m:t>=</m:t>
                              </m:r>
                              <m:r>
                                <m:rPr>
                                  <m:sty m:val="p"/>
                                </m:rPr>
                                <a:rPr lang="nb-NO" sz="1600" b="0" i="0" baseline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</a:rPr>
                                <m:t>PRIME</m:t>
                              </m:r>
                            </m:oMath>
                          </a14:m>
                          <a:r>
                            <a:rPr lang="nb-NO" sz="1600" b="0" i="0" dirty="0" smtClean="0">
                              <a:solidFill>
                                <a:schemeClr val="tx1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 </a:t>
                          </a:r>
                          <a:r>
                            <a:rPr lang="nb-NO" sz="1600" b="1" i="0" dirty="0" smtClean="0">
                              <a:solidFill>
                                <a:schemeClr val="tx1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then</a:t>
                          </a:r>
                        </a:p>
                        <a:p>
                          <a:pPr marL="457200" marR="0" indent="-457200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AutoNum type="arabicPeriod"/>
                            <a:tabLst/>
                          </a:pPr>
                          <a:r>
                            <a:rPr lang="nb-NO" sz="1600" b="0" i="0" dirty="0" smtClean="0">
                              <a:solidFill>
                                <a:schemeClr val="tx1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              </a:t>
                          </a:r>
                          <a:r>
                            <a:rPr lang="nb-NO" sz="1600" b="0" i="0" baseline="0" dirty="0" smtClean="0">
                              <a:solidFill>
                                <a:schemeClr val="tx1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 </a:t>
                          </a:r>
                          <a:r>
                            <a:rPr lang="nb-NO" sz="1600" b="1" i="0" dirty="0" smtClean="0">
                              <a:solidFill>
                                <a:schemeClr val="tx1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return</a:t>
                          </a:r>
                          <a:r>
                            <a:rPr lang="nb-NO" sz="1600" b="1" i="0" baseline="0" dirty="0" smtClean="0">
                              <a:solidFill>
                                <a:schemeClr val="tx1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nb-NO" sz="1600" b="0" i="1" baseline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</a:rPr>
                                <m:t>𝑛</m:t>
                              </m:r>
                            </m:oMath>
                          </a14:m>
                          <a:endParaRPr lang="nb-NO" sz="1600" b="0" i="0" dirty="0" smtClean="0">
                            <a:solidFill>
                              <a:schemeClr val="tx1"/>
                            </a:solidFill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="" xmlns:a16="http://schemas.microsoft.com/office/drawing/2014/main" val="10001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7" name="Table 6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62102695"/>
                  </p:ext>
                </p:extLst>
              </p:nvPr>
            </p:nvGraphicFramePr>
            <p:xfrm>
              <a:off x="7911852" y="2048600"/>
              <a:ext cx="3769821" cy="2155859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3769821">
                      <a:extLst>
                        <a:ext uri="{9D8B030D-6E8A-4147-A177-3AD203B41FA5}">
                          <a16:colId xmlns="" xmlns:a16="http://schemas.microsoft.com/office/drawing/2014/main" xmlns:a14="http://schemas.microsoft.com/office/drawing/2010/main" val="20000"/>
                        </a:ext>
                      </a:extLst>
                    </a:gridCol>
                  </a:tblGrid>
                  <a:tr h="345759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3"/>
                          <a:stretch>
                            <a:fillRect l="-161" t="-1754" r="-323" b="-524561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="" xmlns:a16="http://schemas.microsoft.com/office/drawing/2014/main" xmlns:a14="http://schemas.microsoft.com/office/drawing/2010/main" val="10000"/>
                      </a:ext>
                    </a:extLst>
                  </a:tr>
                  <a:tr h="18101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3"/>
                          <a:stretch>
                            <a:fillRect l="-161" t="-19529" r="-323" b="-67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="" xmlns:a16="http://schemas.microsoft.com/office/drawing/2014/main" xmlns:a14="http://schemas.microsoft.com/office/drawing/2010/main" val="10001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31834057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Fermat’s theorem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6590AF8-4F64-4D1C-B3C4-F65976908F52}" type="slidenum">
              <a:rPr lang="en-US" smtClean="0"/>
              <a:pPr/>
              <a:t>25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ounded Rectangle 3"/>
              <p:cNvSpPr/>
              <p:nvPr/>
            </p:nvSpPr>
            <p:spPr bwMode="auto">
              <a:xfrm>
                <a:off x="623392" y="1117934"/>
                <a:ext cx="8823012" cy="1128174"/>
              </a:xfrm>
              <a:prstGeom prst="round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28575" cap="flat" cmpd="sng" algn="ctr">
                <a:solidFill>
                  <a:schemeClr val="accent1">
                    <a:lumMod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b="1" dirty="0" smtClean="0"/>
                  <a:t>Theorem:</a:t>
                </a:r>
                <a:r>
                  <a:rPr lang="en-US" dirty="0" smtClean="0"/>
                  <a:t>  if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nb-NO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nb-NO" b="0" i="1" smtClean="0">
                            <a:latin typeface="Cambria Math" panose="02040503050406030204" pitchFamily="18" charset="0"/>
                          </a:rPr>
                          <m:t>𝐺</m:t>
                        </m:r>
                        <m:r>
                          <a:rPr lang="nb-NO" b="0" i="1" smtClean="0">
                            <a:latin typeface="Cambria Math" panose="02040503050406030204" pitchFamily="18" charset="0"/>
                          </a:rPr>
                          <m:t>,∘</m:t>
                        </m:r>
                      </m:e>
                    </m:d>
                  </m:oMath>
                </a14:m>
                <a:r>
                  <a:rPr lang="en-US" dirty="0" smtClean="0"/>
                  <a:t> is a finite group, then for all </a:t>
                </a:r>
                <a14:m>
                  <m:oMath xmlns:m="http://schemas.openxmlformats.org/officeDocument/2006/math">
                    <m:r>
                      <a:rPr lang="nb-NO" b="0" i="1" smtClean="0">
                        <a:latin typeface="Cambria Math" panose="02040503050406030204" pitchFamily="18" charset="0"/>
                      </a:rPr>
                      <m:t>𝑔</m:t>
                    </m:r>
                    <m:r>
                      <a:rPr lang="nb-NO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nb-NO" b="0" i="1" smtClean="0"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en-US" dirty="0" smtClean="0"/>
                  <a:t>: </a:t>
                </a:r>
                <a:br>
                  <a:rPr lang="en-US" dirty="0" smtClean="0"/>
                </a:br>
                <a:endParaRPr lang="en-US" dirty="0" smtClean="0"/>
              </a:p>
              <a:p>
                <a:pPr marL="0" marR="0" indent="0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nb-NO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  <m:sup>
                          <m:d>
                            <m:dPr>
                              <m:begChr m:val="|"/>
                              <m:endChr m:val="|"/>
                              <m:ctrlPr>
                                <a:rPr lang="nb-NO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nb-NO" b="0" i="1" smtClean="0">
                                  <a:latin typeface="Cambria Math" panose="02040503050406030204" pitchFamily="18" charset="0"/>
                                </a:rPr>
                                <m:t>𝐺</m:t>
                              </m:r>
                            </m:e>
                          </m:d>
                        </m:sup>
                      </m:sSup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𝑒</m:t>
                      </m:r>
                    </m:oMath>
                  </m:oMathPara>
                </a14:m>
                <a:endParaRPr lang="en-US" b="1" dirty="0"/>
              </a:p>
              <a:p>
                <a:pPr marL="0" marR="0" indent="0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lang="en-US" dirty="0"/>
              </a:p>
            </p:txBody>
          </p:sp>
        </mc:Choice>
        <mc:Fallback xmlns="">
          <p:sp>
            <p:nvSpPr>
              <p:cNvPr id="4" name="Rounded 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23392" y="1117934"/>
                <a:ext cx="8823012" cy="1128174"/>
              </a:xfrm>
              <a:prstGeom prst="roundRect">
                <a:avLst/>
              </a:prstGeom>
              <a:blipFill rotWithShape="0">
                <a:blip r:embed="rId2"/>
                <a:stretch>
                  <a:fillRect/>
                </a:stretch>
              </a:blipFill>
              <a:ln w="28575" cap="flat" cmpd="sng" algn="ctr">
                <a:solidFill>
                  <a:schemeClr val="accent1">
                    <a:lumMod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1056956" y="2545798"/>
                <a:ext cx="6136167" cy="44589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d>
                      <m:dPr>
                        <m:ctrlPr>
                          <a:rPr lang="nb-NO" sz="2000" b="1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Sup>
                          <m:sSubSupPr>
                            <m:ctrlPr>
                              <a:rPr lang="nb-NO" sz="2000" b="1" i="1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nb-NO" sz="2000" b="1" i="1">
                                <a:latin typeface="Cambria Math" panose="02040503050406030204" pitchFamily="18" charset="0"/>
                              </a:rPr>
                              <m:t>𝒁</m:t>
                            </m:r>
                          </m:e>
                          <m:sub>
                            <m:r>
                              <a:rPr lang="nb-NO" sz="2000" i="1">
                                <a:latin typeface="Cambria Math" panose="02040503050406030204" pitchFamily="18" charset="0"/>
                              </a:rPr>
                              <m:t>𝑝</m:t>
                            </m:r>
                          </m:sub>
                          <m:sup>
                            <m:r>
                              <a:rPr lang="nb-NO" sz="2000" b="1" i="1" smtClean="0">
                                <a:latin typeface="Cambria Math" panose="02040503050406030204" pitchFamily="18" charset="0"/>
                              </a:rPr>
                              <m:t>∗</m:t>
                            </m:r>
                          </m:sup>
                        </m:sSubSup>
                        <m:r>
                          <a:rPr lang="nb-NO" sz="2000" b="1" i="1" smtClean="0">
                            <a:latin typeface="Cambria Math" panose="02040503050406030204" pitchFamily="18" charset="0"/>
                          </a:rPr>
                          <m:t>, ⋅</m:t>
                        </m:r>
                      </m:e>
                    </m:d>
                    <m:r>
                      <a:rPr lang="nb-NO" sz="2000" b="1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nb-NO" sz="2000" b="1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nb-NO" sz="2000" b="0" i="1" smtClean="0">
                            <a:latin typeface="Cambria Math" panose="02040503050406030204" pitchFamily="18" charset="0"/>
                          </a:rPr>
                          <m:t>1,2,…,</m:t>
                        </m:r>
                        <m:r>
                          <a:rPr lang="nb-NO" sz="2000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  <m:r>
                          <a:rPr lang="nb-NO" sz="2000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e>
                    </m:d>
                  </m:oMath>
                </a14:m>
                <a:r>
                  <a:rPr lang="en-US" sz="2000" dirty="0" smtClean="0"/>
                  <a:t> under multiplication modulo </a:t>
                </a:r>
                <a14:m>
                  <m:oMath xmlns:m="http://schemas.openxmlformats.org/officeDocument/2006/math">
                    <m:r>
                      <a:rPr lang="nb-NO" sz="2000" b="0" i="1" smtClean="0"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endParaRPr lang="en-US" sz="2000" dirty="0"/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56956" y="2545798"/>
                <a:ext cx="6136167" cy="445891"/>
              </a:xfrm>
              <a:prstGeom prst="rect">
                <a:avLst/>
              </a:prstGeom>
              <a:blipFill rotWithShape="0">
                <a:blip r:embed="rId3"/>
                <a:stretch>
                  <a:fillRect t="-4110" b="-178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7702722" y="2591964"/>
                <a:ext cx="1456040" cy="35355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nb-NO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Sup>
                            <m:sSubSupPr>
                              <m:ctrlPr>
                                <a:rPr lang="nb-NO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nb-NO" sz="2000" b="1" i="1" smtClean="0">
                                  <a:latin typeface="Cambria Math" panose="02040503050406030204" pitchFamily="18" charset="0"/>
                                </a:rPr>
                                <m:t>𝒁</m:t>
                              </m:r>
                            </m:e>
                            <m:sub>
                              <m:r>
                                <a:rPr lang="nb-NO" sz="2000" b="0" i="1" smtClean="0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sub>
                            <m:sup>
                              <m:r>
                                <a:rPr lang="nb-NO" sz="2000" b="1" i="1" smtClean="0">
                                  <a:latin typeface="Cambria Math" panose="02040503050406030204" pitchFamily="18" charset="0"/>
                                </a:rPr>
                                <m:t>∗</m:t>
                              </m:r>
                            </m:sup>
                          </m:sSubSup>
                        </m:e>
                      </m:d>
                      <m:r>
                        <a:rPr lang="nb-NO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nb-NO" sz="2000" b="0" i="1" smtClean="0">
                          <a:latin typeface="Cambria Math" panose="02040503050406030204" pitchFamily="18" charset="0"/>
                        </a:rPr>
                        <m:t>𝑝</m:t>
                      </m:r>
                      <m:r>
                        <a:rPr lang="nb-NO" sz="2000" b="0" i="1" smtClean="0">
                          <a:latin typeface="Cambria Math" panose="02040503050406030204" pitchFamily="18" charset="0"/>
                        </a:rPr>
                        <m:t>−1</m:t>
                      </m:r>
                    </m:oMath>
                  </m:oMathPara>
                </a14:m>
                <a:endParaRPr lang="en-US" sz="2000" dirty="0" smtClean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02722" y="2591964"/>
                <a:ext cx="1456040" cy="353558"/>
              </a:xfrm>
              <a:prstGeom prst="rect">
                <a:avLst/>
              </a:prstGeom>
              <a:blipFill rotWithShape="0">
                <a:blip r:embed="rId4"/>
                <a:stretch>
                  <a:fillRect r="-3361" b="-1896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9514240" y="2621071"/>
                <a:ext cx="680314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2000" b="0" i="1" smtClean="0">
                          <a:latin typeface="Cambria Math" panose="02040503050406030204" pitchFamily="18" charset="0"/>
                        </a:rPr>
                        <m:t>𝑒</m:t>
                      </m:r>
                      <m:r>
                        <a:rPr lang="nb-NO" sz="2000" b="0" i="1" smtClean="0">
                          <a:latin typeface="Cambria Math" panose="02040503050406030204" pitchFamily="18" charset="0"/>
                        </a:rPr>
                        <m:t>=1</m:t>
                      </m:r>
                    </m:oMath>
                  </m:oMathPara>
                </a14:m>
                <a:endParaRPr lang="en-US" sz="2000" dirty="0" smtClean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14240" y="2621071"/>
                <a:ext cx="680314" cy="307777"/>
              </a:xfrm>
              <a:prstGeom prst="rect">
                <a:avLst/>
              </a:prstGeom>
              <a:blipFill rotWithShape="0">
                <a:blip r:embed="rId5"/>
                <a:stretch>
                  <a:fillRect l="-4505" r="-7207" b="-1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ounded Rectangle 9"/>
              <p:cNvSpPr/>
              <p:nvPr/>
            </p:nvSpPr>
            <p:spPr bwMode="auto">
              <a:xfrm>
                <a:off x="623392" y="3291378"/>
                <a:ext cx="8823012" cy="1128174"/>
              </a:xfrm>
              <a:prstGeom prst="round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28575" cap="flat" cmpd="sng" algn="ctr">
                <a:solidFill>
                  <a:schemeClr val="accent1">
                    <a:lumMod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r>
                  <a:rPr lang="nb-NO" b="1" dirty="0"/>
                  <a:t>Fermat’s </a:t>
                </a:r>
                <a:r>
                  <a:rPr lang="nb-NO" b="1" dirty="0" err="1"/>
                  <a:t>theorem</a:t>
                </a:r>
                <a:r>
                  <a:rPr lang="nb-NO" b="1" dirty="0"/>
                  <a:t>: </a:t>
                </a:r>
                <a:r>
                  <a:rPr lang="nb-NO" dirty="0" err="1"/>
                  <a:t>if</a:t>
                </a:r>
                <a:r>
                  <a:rPr lang="nb-NO" dirty="0"/>
                  <a:t> </a:t>
                </a:r>
                <a14:m>
                  <m:oMath xmlns:m="http://schemas.openxmlformats.org/officeDocument/2006/math">
                    <m:r>
                      <a:rPr lang="nb-NO" i="1"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lang="nb-NO" dirty="0"/>
                  <a:t> is prime, </a:t>
                </a:r>
                <a:r>
                  <a:rPr lang="nb-NO" dirty="0" err="1"/>
                  <a:t>then</a:t>
                </a:r>
                <a:r>
                  <a:rPr lang="nb-NO" dirty="0"/>
                  <a:t> for all </a:t>
                </a:r>
                <a14:m>
                  <m:oMath xmlns:m="http://schemas.openxmlformats.org/officeDocument/2006/math">
                    <m:r>
                      <a:rPr lang="nb-NO" i="1">
                        <a:latin typeface="Cambria Math" panose="02040503050406030204" pitchFamily="18" charset="0"/>
                      </a:rPr>
                      <m:t>𝑎</m:t>
                    </m:r>
                    <m:r>
                      <a:rPr lang="nb-NO" i="1">
                        <a:latin typeface="Cambria Math" panose="02040503050406030204" pitchFamily="18" charset="0"/>
                      </a:rPr>
                      <m:t>≠0 </m:t>
                    </m:r>
                    <m:d>
                      <m:dPr>
                        <m:ctrlPr>
                          <a:rPr lang="nb-NO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unc>
                          <m:funcPr>
                            <m:ctrlPr>
                              <a:rPr lang="nb-NO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nb-NO">
                                <a:latin typeface="Cambria Math" panose="02040503050406030204" pitchFamily="18" charset="0"/>
                              </a:rPr>
                              <m:t>mod</m:t>
                            </m:r>
                          </m:fName>
                          <m:e>
                            <m:r>
                              <a:rPr lang="nb-NO" i="1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</m:func>
                      </m:e>
                    </m:d>
                  </m:oMath>
                </a14:m>
                <a:r>
                  <a:rPr lang="nb-NO" dirty="0"/>
                  <a:t>:	</a:t>
                </a:r>
              </a:p>
              <a:p>
                <a:r>
                  <a:rPr lang="nb-NO" dirty="0"/>
                  <a:t> 	</a:t>
                </a:r>
                <a:br>
                  <a:rPr lang="nb-NO" dirty="0"/>
                </a:br>
                <a:r>
                  <a:rPr lang="nb-NO" dirty="0"/>
                  <a:t>				</a:t>
                </a:r>
                <a14:m>
                  <m:oMath xmlns:m="http://schemas.openxmlformats.org/officeDocument/2006/math">
                    <m:r>
                      <a:rPr lang="nb-NO" i="1">
                        <a:latin typeface="Cambria Math" panose="02040503050406030204" pitchFamily="18" charset="0"/>
                      </a:rPr>
                      <m:t> </m:t>
                    </m:r>
                    <m:sSup>
                      <m:sSupPr>
                        <m:ctrlPr>
                          <a:rPr lang="nb-NO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nb-NO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p>
                        <m:r>
                          <a:rPr lang="nb-NO" i="1">
                            <a:latin typeface="Cambria Math" panose="02040503050406030204" pitchFamily="18" charset="0"/>
                          </a:rPr>
                          <m:t>𝑝</m:t>
                        </m:r>
                        <m:r>
                          <a:rPr lang="nb-NO" i="1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  <m:r>
                      <a:rPr lang="nb-NO" i="1">
                        <a:latin typeface="Cambria Math" panose="02040503050406030204" pitchFamily="18" charset="0"/>
                      </a:rPr>
                      <m:t>≡1 </m:t>
                    </m:r>
                    <m:d>
                      <m:dPr>
                        <m:ctrlPr>
                          <a:rPr lang="nb-NO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unc>
                          <m:funcPr>
                            <m:ctrlPr>
                              <a:rPr lang="nb-NO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nb-NO">
                                <a:latin typeface="Cambria Math" panose="02040503050406030204" pitchFamily="18" charset="0"/>
                              </a:rPr>
                              <m:t>mod</m:t>
                            </m:r>
                          </m:fName>
                          <m:e>
                            <m:r>
                              <a:rPr lang="nb-NO" i="1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</m:func>
                      </m:e>
                    </m:d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10" name="Rounded Rectangle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23392" y="3291378"/>
                <a:ext cx="8823012" cy="1128174"/>
              </a:xfrm>
              <a:prstGeom prst="roundRect">
                <a:avLst/>
              </a:prstGeom>
              <a:blipFill rotWithShape="0">
                <a:blip r:embed="rId6"/>
                <a:stretch>
                  <a:fillRect/>
                </a:stretch>
              </a:blipFill>
              <a:ln w="28575" cap="flat" cmpd="sng" algn="ctr">
                <a:solidFill>
                  <a:schemeClr val="accent1">
                    <a:lumMod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2299063" y="5029389"/>
                <a:ext cx="7830766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nb-NO" sz="2000" b="0" i="1" smtClean="0"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lang="en-US" sz="2000" dirty="0" smtClean="0"/>
                  <a:t> is prime  </a:t>
                </a:r>
                <a14:m>
                  <m:oMath xmlns:m="http://schemas.openxmlformats.org/officeDocument/2006/math">
                    <m:r>
                      <a:rPr lang="nb-NO" sz="2000" b="0" i="1" smtClean="0">
                        <a:latin typeface="Cambria Math" panose="02040503050406030204" pitchFamily="18" charset="0"/>
                      </a:rPr>
                      <m:t>⟹</m:t>
                    </m:r>
                  </m:oMath>
                </a14:m>
                <a:r>
                  <a:rPr lang="en-US" sz="2000" dirty="0" smtClean="0"/>
                  <a:t>  </a:t>
                </a:r>
                <a:r>
                  <a:rPr lang="en-US" sz="2000" i="1" dirty="0" smtClean="0"/>
                  <a:t>all</a:t>
                </a:r>
                <a:r>
                  <a:rPr lang="en-US" sz="2000" dirty="0" smtClean="0"/>
                  <a:t> </a:t>
                </a:r>
                <a14:m>
                  <m:oMath xmlns:m="http://schemas.openxmlformats.org/officeDocument/2006/math">
                    <m:r>
                      <a:rPr lang="nb-NO" sz="2000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nb-NO" sz="2000" b="0" i="1" smtClean="0">
                        <a:latin typeface="Cambria Math" panose="02040503050406030204" pitchFamily="18" charset="0"/>
                      </a:rPr>
                      <m:t>≠0</m:t>
                    </m:r>
                    <m:func>
                      <m:funcPr>
                        <m:ctrlPr>
                          <a:rPr lang="nb-NO" sz="2000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nb-NO" sz="2000" b="0" i="0" smtClean="0">
                            <a:latin typeface="Cambria Math" panose="02040503050406030204" pitchFamily="18" charset="0"/>
                          </a:rPr>
                          <m:t>mod</m:t>
                        </m:r>
                      </m:fName>
                      <m:e>
                        <m:r>
                          <a:rPr lang="nb-NO" sz="2000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</m:func>
                  </m:oMath>
                </a14:m>
                <a:r>
                  <a:rPr lang="en-US" sz="2000" dirty="0" smtClean="0"/>
                  <a:t> satisfy Fermat's theorem </a:t>
                </a: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99063" y="5029389"/>
                <a:ext cx="7830766" cy="400110"/>
              </a:xfrm>
              <a:prstGeom prst="rect">
                <a:avLst/>
              </a:prstGeom>
              <a:blipFill rotWithShape="0">
                <a:blip r:embed="rId8"/>
                <a:stretch>
                  <a:fillRect t="-6061" b="-2727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5737791" y="4655028"/>
                <a:ext cx="467054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2000" b="0" i="1" smtClean="0">
                          <a:solidFill>
                            <a:schemeClr val="accent6"/>
                          </a:solidFill>
                          <a:latin typeface="Cambria Math" panose="02040503050406030204" pitchFamily="18" charset="0"/>
                        </a:rPr>
                        <m:t>𝐵</m:t>
                      </m:r>
                    </m:oMath>
                  </m:oMathPara>
                </a14:m>
                <a:endParaRPr lang="en-US" sz="2000" dirty="0" smtClean="0">
                  <a:solidFill>
                    <a:schemeClr val="accent6"/>
                  </a:solidFill>
                </a:endParaRPr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37791" y="4655028"/>
                <a:ext cx="467054" cy="400110"/>
              </a:xfrm>
              <a:prstGeom prst="rect">
                <a:avLst/>
              </a:prstGeom>
              <a:blipFill rotWithShape="0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2585056" y="4655028"/>
                <a:ext cx="467054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20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𝐴</m:t>
                      </m:r>
                    </m:oMath>
                  </m:oMathPara>
                </a14:m>
                <a:endParaRPr lang="en-US" sz="2000" dirty="0" smtClean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85056" y="4655028"/>
                <a:ext cx="467054" cy="400110"/>
              </a:xfrm>
              <a:prstGeom prst="rect">
                <a:avLst/>
              </a:prstGeom>
              <a:blipFill rotWithShape="0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1807335" y="5504850"/>
                <a:ext cx="8769349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nb-NO" sz="2000" b="0" i="1" smtClean="0"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lang="en-US" sz="2000" dirty="0" smtClean="0"/>
                  <a:t> is </a:t>
                </a:r>
                <a:r>
                  <a:rPr lang="en-US" sz="2000" b="1" dirty="0" smtClean="0"/>
                  <a:t>not </a:t>
                </a:r>
                <a:r>
                  <a:rPr lang="en-US" sz="2000" dirty="0" smtClean="0"/>
                  <a:t>prime  </a:t>
                </a:r>
                <a14:m>
                  <m:oMath xmlns:m="http://schemas.openxmlformats.org/officeDocument/2006/math">
                    <m:r>
                      <a:rPr lang="nb-NO" sz="2000" b="0" i="1" smtClean="0">
                        <a:latin typeface="Cambria Math" panose="02040503050406030204" pitchFamily="18" charset="0"/>
                      </a:rPr>
                      <m:t>⟸</m:t>
                    </m:r>
                  </m:oMath>
                </a14:m>
                <a:r>
                  <a:rPr lang="en-US" sz="2000" dirty="0" smtClean="0"/>
                  <a:t>  </a:t>
                </a:r>
                <a:r>
                  <a:rPr lang="en-US" sz="2000" i="1" dirty="0" smtClean="0"/>
                  <a:t>some</a:t>
                </a:r>
                <a:r>
                  <a:rPr lang="en-US" sz="2000" dirty="0" smtClean="0"/>
                  <a:t> </a:t>
                </a:r>
                <a14:m>
                  <m:oMath xmlns:m="http://schemas.openxmlformats.org/officeDocument/2006/math">
                    <m:r>
                      <a:rPr lang="nb-NO" sz="2000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nb-NO" sz="2000" b="0" i="1" smtClean="0">
                        <a:latin typeface="Cambria Math" panose="02040503050406030204" pitchFamily="18" charset="0"/>
                      </a:rPr>
                      <m:t>≠0</m:t>
                    </m:r>
                    <m:func>
                      <m:funcPr>
                        <m:ctrlPr>
                          <a:rPr lang="nb-NO" sz="2000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nb-NO" sz="2000" b="0" i="0" smtClean="0">
                            <a:latin typeface="Cambria Math" panose="02040503050406030204" pitchFamily="18" charset="0"/>
                          </a:rPr>
                          <m:t>mod</m:t>
                        </m:r>
                      </m:fName>
                      <m:e>
                        <m:r>
                          <a:rPr lang="nb-NO" sz="2000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</m:func>
                  </m:oMath>
                </a14:m>
                <a:r>
                  <a:rPr lang="en-US" sz="2000" dirty="0" smtClean="0"/>
                  <a:t> does </a:t>
                </a:r>
                <a:r>
                  <a:rPr lang="en-US" sz="2000" b="1" dirty="0" smtClean="0"/>
                  <a:t>not </a:t>
                </a:r>
                <a:r>
                  <a:rPr lang="en-US" sz="2000" dirty="0" smtClean="0"/>
                  <a:t>satisfy Fermat's theorem </a:t>
                </a:r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07335" y="5504850"/>
                <a:ext cx="8769349" cy="400110"/>
              </a:xfrm>
              <a:prstGeom prst="rect">
                <a:avLst/>
              </a:prstGeom>
              <a:blipFill rotWithShape="0">
                <a:blip r:embed="rId11"/>
                <a:stretch>
                  <a:fillRect t="-6061" b="-2727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5737791" y="5904960"/>
                <a:ext cx="476655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̅"/>
                          <m:ctrlPr>
                            <a:rPr lang="nb-NO" sz="2000" b="0" i="1" smtClean="0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nb-NO" sz="2000" b="0" i="1" smtClean="0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</m:acc>
                    </m:oMath>
                  </m:oMathPara>
                </a14:m>
                <a:endParaRPr lang="en-US" sz="2000" dirty="0" smtClean="0">
                  <a:solidFill>
                    <a:schemeClr val="accent6"/>
                  </a:solidFill>
                </a:endParaRPr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37791" y="5904960"/>
                <a:ext cx="476655" cy="400110"/>
              </a:xfrm>
              <a:prstGeom prst="rect">
                <a:avLst/>
              </a:prstGeom>
              <a:blipFill rotWithShape="0">
                <a:blip r:embed="rId12"/>
                <a:stretch>
                  <a:fillRect r="-897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2566508" y="5904608"/>
                <a:ext cx="467054" cy="40081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̅"/>
                          <m:ctrlPr>
                            <a:rPr lang="nb-NO" sz="2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nb-NO" sz="2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</m:acc>
                    </m:oMath>
                  </m:oMathPara>
                </a14:m>
                <a:endParaRPr lang="en-US" sz="2000" dirty="0" smtClean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66508" y="5904608"/>
                <a:ext cx="467054" cy="400815"/>
              </a:xfrm>
              <a:prstGeom prst="rect">
                <a:avLst/>
              </a:prstGeom>
              <a:blipFill rotWithShape="0">
                <a:blip r:embed="rId13"/>
                <a:stretch>
                  <a:fillRect r="-3376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5" name="Group 24"/>
          <p:cNvGrpSpPr/>
          <p:nvPr/>
        </p:nvGrpSpPr>
        <p:grpSpPr>
          <a:xfrm>
            <a:off x="3424648" y="4665809"/>
            <a:ext cx="700391" cy="400110"/>
            <a:chOff x="10455743" y="3616684"/>
            <a:chExt cx="700391" cy="40011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4" name="TextBox 23"/>
                <p:cNvSpPr txBox="1"/>
                <p:nvPr/>
              </p:nvSpPr>
              <p:spPr>
                <a:xfrm>
                  <a:off x="10455743" y="3616684"/>
                  <a:ext cx="700391" cy="40011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nb-NO" sz="2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⟸</m:t>
                        </m:r>
                      </m:oMath>
                    </m:oMathPara>
                  </a14:m>
                  <a:endParaRPr lang="en-US" sz="2000" dirty="0" smtClean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24" name="TextBox 2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455743" y="3616684"/>
                  <a:ext cx="700391" cy="400110"/>
                </a:xfrm>
                <a:prstGeom prst="rect">
                  <a:avLst/>
                </a:prstGeom>
                <a:blipFill rotWithShape="0">
                  <a:blip r:embed="rId1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23" name="Straight Connector 22"/>
            <p:cNvCxnSpPr/>
            <p:nvPr/>
          </p:nvCxnSpPr>
          <p:spPr bwMode="auto">
            <a:xfrm flipH="1">
              <a:off x="10739702" y="3735660"/>
              <a:ext cx="145171" cy="226910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31" name="Group 30"/>
          <p:cNvGrpSpPr/>
          <p:nvPr/>
        </p:nvGrpSpPr>
        <p:grpSpPr>
          <a:xfrm>
            <a:off x="9818942" y="3472654"/>
            <a:ext cx="1853201" cy="1728594"/>
            <a:chOff x="9677752" y="3749893"/>
            <a:chExt cx="1853201" cy="1728594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6" name="TextBox 25"/>
                <p:cNvSpPr txBox="1"/>
                <p:nvPr/>
              </p:nvSpPr>
              <p:spPr>
                <a:xfrm>
                  <a:off x="9905380" y="3749893"/>
                  <a:ext cx="1625573" cy="249043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nb-NO" sz="16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nb-NO" sz="16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  <m:sup>
                            <m:r>
                              <a:rPr lang="nb-NO" sz="1600" b="0" i="1" smtClean="0">
                                <a:latin typeface="Cambria Math" panose="02040503050406030204" pitchFamily="18" charset="0"/>
                              </a:rPr>
                              <m:t>560</m:t>
                            </m:r>
                          </m:sup>
                        </m:sSup>
                        <m:r>
                          <a:rPr lang="nb-NO" sz="1600" b="0" i="1" smtClean="0">
                            <a:latin typeface="Cambria Math" panose="02040503050406030204" pitchFamily="18" charset="0"/>
                          </a:rPr>
                          <m:t>=1</m:t>
                        </m:r>
                        <m:func>
                          <m:funcPr>
                            <m:ctrlPr>
                              <a:rPr lang="nb-NO" sz="1600" b="0" i="1" smtClean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nb-NO" sz="1600" b="0" i="0" smtClean="0">
                                <a:latin typeface="Cambria Math" panose="02040503050406030204" pitchFamily="18" charset="0"/>
                              </a:rPr>
                              <m:t>mod</m:t>
                            </m:r>
                          </m:fName>
                          <m:e>
                            <m:r>
                              <a:rPr lang="nb-NO" sz="1600" b="0" i="1" smtClean="0">
                                <a:latin typeface="Cambria Math" panose="02040503050406030204" pitchFamily="18" charset="0"/>
                              </a:rPr>
                              <m:t>561</m:t>
                            </m:r>
                          </m:e>
                        </m:func>
                      </m:oMath>
                    </m:oMathPara>
                  </a14:m>
                  <a:endParaRPr lang="en-US" sz="1600" dirty="0" smtClean="0"/>
                </a:p>
              </p:txBody>
            </p:sp>
          </mc:Choice>
          <mc:Fallback xmlns="">
            <p:sp>
              <p:nvSpPr>
                <p:cNvPr id="26" name="TextBox 2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905380" y="3749893"/>
                  <a:ext cx="1625573" cy="249043"/>
                </a:xfrm>
                <a:prstGeom prst="rect">
                  <a:avLst/>
                </a:prstGeom>
                <a:blipFill rotWithShape="0">
                  <a:blip r:embed="rId15"/>
                  <a:stretch>
                    <a:fillRect l="-1873" r="-1873" b="-9756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7" name="TextBox 26"/>
                <p:cNvSpPr txBox="1"/>
                <p:nvPr/>
              </p:nvSpPr>
              <p:spPr>
                <a:xfrm>
                  <a:off x="9905379" y="4124254"/>
                  <a:ext cx="1625573" cy="249043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nb-NO" sz="16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nb-NO" sz="1600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e>
                          <m:sup>
                            <m:r>
                              <a:rPr lang="nb-NO" sz="1600" b="0" i="1" smtClean="0">
                                <a:latin typeface="Cambria Math" panose="02040503050406030204" pitchFamily="18" charset="0"/>
                              </a:rPr>
                              <m:t>560</m:t>
                            </m:r>
                          </m:sup>
                        </m:sSup>
                        <m:r>
                          <a:rPr lang="nb-NO" sz="1600" b="0" i="1" smtClean="0">
                            <a:latin typeface="Cambria Math" panose="02040503050406030204" pitchFamily="18" charset="0"/>
                          </a:rPr>
                          <m:t>=1</m:t>
                        </m:r>
                        <m:func>
                          <m:funcPr>
                            <m:ctrlPr>
                              <a:rPr lang="nb-NO" sz="1600" b="0" i="1" smtClean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nb-NO" sz="1600" b="0" i="0" smtClean="0">
                                <a:latin typeface="Cambria Math" panose="02040503050406030204" pitchFamily="18" charset="0"/>
                              </a:rPr>
                              <m:t>mod</m:t>
                            </m:r>
                          </m:fName>
                          <m:e>
                            <m:r>
                              <a:rPr lang="nb-NO" sz="1600" b="0" i="1" smtClean="0">
                                <a:latin typeface="Cambria Math" panose="02040503050406030204" pitchFamily="18" charset="0"/>
                              </a:rPr>
                              <m:t>561</m:t>
                            </m:r>
                          </m:e>
                        </m:func>
                      </m:oMath>
                    </m:oMathPara>
                  </a14:m>
                  <a:endParaRPr lang="en-US" sz="1600" dirty="0" smtClean="0"/>
                </a:p>
              </p:txBody>
            </p:sp>
          </mc:Choice>
          <mc:Fallback xmlns="">
            <p:sp>
              <p:nvSpPr>
                <p:cNvPr id="27" name="TextBox 2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905379" y="4124254"/>
                  <a:ext cx="1625573" cy="249043"/>
                </a:xfrm>
                <a:prstGeom prst="rect">
                  <a:avLst/>
                </a:prstGeom>
                <a:blipFill rotWithShape="0">
                  <a:blip r:embed="rId16"/>
                  <a:stretch>
                    <a:fillRect l="-1873" r="-1873" b="-9756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8" name="TextBox 27"/>
                <p:cNvSpPr txBox="1"/>
                <p:nvPr/>
              </p:nvSpPr>
              <p:spPr>
                <a:xfrm>
                  <a:off x="9905379" y="4498615"/>
                  <a:ext cx="1625573" cy="249043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nb-NO" sz="16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nb-NO" sz="1600" b="0" i="1" smtClean="0">
                                <a:latin typeface="Cambria Math" panose="02040503050406030204" pitchFamily="18" charset="0"/>
                              </a:rPr>
                              <m:t>4</m:t>
                            </m:r>
                          </m:e>
                          <m:sup>
                            <m:r>
                              <a:rPr lang="nb-NO" sz="1600" b="0" i="1" smtClean="0">
                                <a:latin typeface="Cambria Math" panose="02040503050406030204" pitchFamily="18" charset="0"/>
                              </a:rPr>
                              <m:t>560</m:t>
                            </m:r>
                          </m:sup>
                        </m:sSup>
                        <m:r>
                          <a:rPr lang="nb-NO" sz="1600" b="0" i="1" smtClean="0">
                            <a:latin typeface="Cambria Math" panose="02040503050406030204" pitchFamily="18" charset="0"/>
                          </a:rPr>
                          <m:t>=1</m:t>
                        </m:r>
                        <m:func>
                          <m:funcPr>
                            <m:ctrlPr>
                              <a:rPr lang="nb-NO" sz="1600" b="0" i="1" smtClean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nb-NO" sz="1600" b="0" i="0" smtClean="0">
                                <a:latin typeface="Cambria Math" panose="02040503050406030204" pitchFamily="18" charset="0"/>
                              </a:rPr>
                              <m:t>mod</m:t>
                            </m:r>
                          </m:fName>
                          <m:e>
                            <m:r>
                              <a:rPr lang="nb-NO" sz="1600" b="0" i="1" smtClean="0">
                                <a:latin typeface="Cambria Math" panose="02040503050406030204" pitchFamily="18" charset="0"/>
                              </a:rPr>
                              <m:t>561</m:t>
                            </m:r>
                          </m:e>
                        </m:func>
                      </m:oMath>
                    </m:oMathPara>
                  </a14:m>
                  <a:endParaRPr lang="en-US" sz="1600" dirty="0" smtClean="0"/>
                </a:p>
              </p:txBody>
            </p:sp>
          </mc:Choice>
          <mc:Fallback xmlns="">
            <p:sp>
              <p:nvSpPr>
                <p:cNvPr id="28" name="TextBox 2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905379" y="4498615"/>
                  <a:ext cx="1625573" cy="249043"/>
                </a:xfrm>
                <a:prstGeom prst="rect">
                  <a:avLst/>
                </a:prstGeom>
                <a:blipFill rotWithShape="0">
                  <a:blip r:embed="rId17"/>
                  <a:stretch>
                    <a:fillRect l="-1873" r="-1873" b="-9756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9" name="TextBox 28"/>
                <p:cNvSpPr txBox="1"/>
                <p:nvPr/>
              </p:nvSpPr>
              <p:spPr>
                <a:xfrm>
                  <a:off x="10413788" y="4892932"/>
                  <a:ext cx="121828" cy="246221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nb-NO" sz="1600" b="0" i="1" smtClean="0">
                            <a:latin typeface="Cambria Math" panose="02040503050406030204" pitchFamily="18" charset="0"/>
                          </a:rPr>
                          <m:t>⋮</m:t>
                        </m:r>
                      </m:oMath>
                    </m:oMathPara>
                  </a14:m>
                  <a:endParaRPr lang="en-US" sz="1600" dirty="0" smtClean="0"/>
                </a:p>
              </p:txBody>
            </p:sp>
          </mc:Choice>
          <mc:Fallback xmlns="">
            <p:sp>
              <p:nvSpPr>
                <p:cNvPr id="29" name="TextBox 2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413788" y="4892932"/>
                  <a:ext cx="121828" cy="246221"/>
                </a:xfrm>
                <a:prstGeom prst="rect">
                  <a:avLst/>
                </a:prstGeom>
                <a:blipFill rotWithShape="0">
                  <a:blip r:embed="rId18"/>
                  <a:stretch>
                    <a:fillRect l="-25000" r="-30000" b="-4878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0" name="TextBox 29"/>
                <p:cNvSpPr txBox="1"/>
                <p:nvPr/>
              </p:nvSpPr>
              <p:spPr>
                <a:xfrm>
                  <a:off x="9677752" y="5229444"/>
                  <a:ext cx="1853200" cy="249043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nb-NO" sz="16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nb-NO" sz="1600" b="0" i="1" smtClean="0">
                                <a:latin typeface="Cambria Math" panose="02040503050406030204" pitchFamily="18" charset="0"/>
                              </a:rPr>
                              <m:t>560</m:t>
                            </m:r>
                          </m:e>
                          <m:sup>
                            <m:r>
                              <a:rPr lang="nb-NO" sz="1600" b="0" i="1" smtClean="0">
                                <a:latin typeface="Cambria Math" panose="02040503050406030204" pitchFamily="18" charset="0"/>
                              </a:rPr>
                              <m:t>560</m:t>
                            </m:r>
                          </m:sup>
                        </m:sSup>
                        <m:r>
                          <a:rPr lang="nb-NO" sz="1600" b="0" i="1" smtClean="0">
                            <a:latin typeface="Cambria Math" panose="02040503050406030204" pitchFamily="18" charset="0"/>
                          </a:rPr>
                          <m:t>=1</m:t>
                        </m:r>
                        <m:func>
                          <m:funcPr>
                            <m:ctrlPr>
                              <a:rPr lang="nb-NO" sz="1600" b="0" i="1" smtClean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nb-NO" sz="1600" b="0" i="0" smtClean="0">
                                <a:latin typeface="Cambria Math" panose="02040503050406030204" pitchFamily="18" charset="0"/>
                              </a:rPr>
                              <m:t>mod</m:t>
                            </m:r>
                          </m:fName>
                          <m:e>
                            <m:r>
                              <a:rPr lang="nb-NO" sz="1600" b="0" i="1" smtClean="0">
                                <a:latin typeface="Cambria Math" panose="02040503050406030204" pitchFamily="18" charset="0"/>
                              </a:rPr>
                              <m:t>561</m:t>
                            </m:r>
                          </m:e>
                        </m:func>
                      </m:oMath>
                    </m:oMathPara>
                  </a14:m>
                  <a:endParaRPr lang="en-US" sz="1600" dirty="0" smtClean="0"/>
                </a:p>
              </p:txBody>
            </p:sp>
          </mc:Choice>
          <mc:Fallback xmlns="">
            <p:sp>
              <p:nvSpPr>
                <p:cNvPr id="30" name="TextBox 2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677752" y="5229444"/>
                  <a:ext cx="1853200" cy="249043"/>
                </a:xfrm>
                <a:prstGeom prst="rect">
                  <a:avLst/>
                </a:prstGeom>
                <a:blipFill rotWithShape="0">
                  <a:blip r:embed="rId19"/>
                  <a:stretch>
                    <a:fillRect l="-1974" r="-1645" b="-9756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32" name="TextBox 31"/>
          <p:cNvSpPr txBox="1"/>
          <p:nvPr/>
        </p:nvSpPr>
        <p:spPr>
          <a:xfrm>
            <a:off x="9158762" y="6047658"/>
            <a:ext cx="2636307" cy="4066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Carmichael</a:t>
            </a:r>
            <a:r>
              <a:rPr lang="en-US" sz="2000" dirty="0" smtClean="0"/>
              <a:t> number</a:t>
            </a:r>
            <a:endParaRPr lang="en-US" sz="2000" b="1" dirty="0" smtClean="0"/>
          </a:p>
        </p:txBody>
      </p:sp>
      <p:cxnSp>
        <p:nvCxnSpPr>
          <p:cNvPr id="33" name="Straight Arrow Connector 32"/>
          <p:cNvCxnSpPr/>
          <p:nvPr/>
        </p:nvCxnSpPr>
        <p:spPr bwMode="auto">
          <a:xfrm flipV="1">
            <a:off x="10194554" y="5282120"/>
            <a:ext cx="1089531" cy="757216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accent6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11681930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8" grpId="0"/>
      <p:bldP spid="9" grpId="0"/>
      <p:bldP spid="6" grpId="0"/>
      <p:bldP spid="17" grpId="0"/>
      <p:bldP spid="18" grpId="0"/>
      <p:bldP spid="12" grpId="0"/>
      <p:bldP spid="15" grpId="0"/>
      <p:bldP spid="19" grpId="0"/>
      <p:bldP spid="32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val 7"/>
          <p:cNvSpPr/>
          <p:nvPr/>
        </p:nvSpPr>
        <p:spPr bwMode="auto">
          <a:xfrm>
            <a:off x="8540885" y="2401809"/>
            <a:ext cx="2665378" cy="2512887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 w="28575" cap="flat" cmpd="sng" algn="ctr">
            <a:solidFill>
              <a:schemeClr val="accent6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b="1" dirty="0" smtClean="0"/>
              <a:t>Non-primes</a:t>
            </a:r>
            <a:endParaRPr lang="en-US" b="1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Fermat primality test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6590AF8-4F64-4D1C-B3C4-F65976908F52}" type="slidenum">
              <a:rPr lang="en-US" smtClean="0"/>
              <a:pPr/>
              <a:t>26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ounded Rectangle 4"/>
              <p:cNvSpPr/>
              <p:nvPr/>
            </p:nvSpPr>
            <p:spPr bwMode="auto">
              <a:xfrm>
                <a:off x="623392" y="1112254"/>
                <a:ext cx="8823012" cy="1128174"/>
              </a:xfrm>
              <a:prstGeom prst="round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28575" cap="flat" cmpd="sng" algn="ctr">
                <a:solidFill>
                  <a:schemeClr val="accent1">
                    <a:lumMod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r>
                  <a:rPr lang="nb-NO" b="1" dirty="0"/>
                  <a:t>Fermat’s </a:t>
                </a:r>
                <a:r>
                  <a:rPr lang="nb-NO" b="1" dirty="0" err="1"/>
                  <a:t>theorem</a:t>
                </a:r>
                <a:r>
                  <a:rPr lang="nb-NO" b="1" dirty="0"/>
                  <a:t>: </a:t>
                </a:r>
                <a:r>
                  <a:rPr lang="nb-NO" dirty="0" err="1"/>
                  <a:t>if</a:t>
                </a:r>
                <a:r>
                  <a:rPr lang="nb-NO" dirty="0"/>
                  <a:t> </a:t>
                </a:r>
                <a14:m>
                  <m:oMath xmlns:m="http://schemas.openxmlformats.org/officeDocument/2006/math">
                    <m:r>
                      <a:rPr lang="nb-NO" i="1"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lang="nb-NO" dirty="0"/>
                  <a:t> is prime, </a:t>
                </a:r>
                <a:r>
                  <a:rPr lang="nb-NO" dirty="0" err="1"/>
                  <a:t>then</a:t>
                </a:r>
                <a:r>
                  <a:rPr lang="nb-NO" dirty="0"/>
                  <a:t> for all </a:t>
                </a:r>
                <a14:m>
                  <m:oMath xmlns:m="http://schemas.openxmlformats.org/officeDocument/2006/math">
                    <m:r>
                      <a:rPr lang="nb-NO" i="1">
                        <a:latin typeface="Cambria Math" panose="02040503050406030204" pitchFamily="18" charset="0"/>
                      </a:rPr>
                      <m:t>𝑎</m:t>
                    </m:r>
                    <m:r>
                      <a:rPr lang="nb-NO" i="1">
                        <a:latin typeface="Cambria Math" panose="02040503050406030204" pitchFamily="18" charset="0"/>
                      </a:rPr>
                      <m:t>≠0 </m:t>
                    </m:r>
                    <m:d>
                      <m:dPr>
                        <m:ctrlPr>
                          <a:rPr lang="nb-NO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unc>
                          <m:funcPr>
                            <m:ctrlPr>
                              <a:rPr lang="nb-NO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nb-NO">
                                <a:latin typeface="Cambria Math" panose="02040503050406030204" pitchFamily="18" charset="0"/>
                              </a:rPr>
                              <m:t>mod</m:t>
                            </m:r>
                          </m:fName>
                          <m:e>
                            <m:r>
                              <a:rPr lang="nb-NO" i="1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</m:func>
                      </m:e>
                    </m:d>
                  </m:oMath>
                </a14:m>
                <a:r>
                  <a:rPr lang="nb-NO" dirty="0"/>
                  <a:t>:	</a:t>
                </a:r>
              </a:p>
              <a:p>
                <a:r>
                  <a:rPr lang="nb-NO" dirty="0"/>
                  <a:t> 	</a:t>
                </a:r>
                <a:br>
                  <a:rPr lang="nb-NO" dirty="0"/>
                </a:br>
                <a:r>
                  <a:rPr lang="nb-NO" dirty="0"/>
                  <a:t>				</a:t>
                </a:r>
                <a14:m>
                  <m:oMath xmlns:m="http://schemas.openxmlformats.org/officeDocument/2006/math">
                    <m:r>
                      <a:rPr lang="nb-NO" i="1">
                        <a:latin typeface="Cambria Math" panose="02040503050406030204" pitchFamily="18" charset="0"/>
                      </a:rPr>
                      <m:t> </m:t>
                    </m:r>
                    <m:sSup>
                      <m:sSupPr>
                        <m:ctrlPr>
                          <a:rPr lang="nb-NO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nb-NO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p>
                        <m:r>
                          <a:rPr lang="nb-NO" i="1">
                            <a:latin typeface="Cambria Math" panose="02040503050406030204" pitchFamily="18" charset="0"/>
                          </a:rPr>
                          <m:t>𝑝</m:t>
                        </m:r>
                        <m:r>
                          <a:rPr lang="nb-NO" i="1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  <m:r>
                      <a:rPr lang="nb-NO" i="1">
                        <a:latin typeface="Cambria Math" panose="02040503050406030204" pitchFamily="18" charset="0"/>
                      </a:rPr>
                      <m:t>≡1 </m:t>
                    </m:r>
                    <m:d>
                      <m:dPr>
                        <m:ctrlPr>
                          <a:rPr lang="nb-NO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unc>
                          <m:funcPr>
                            <m:ctrlPr>
                              <a:rPr lang="nb-NO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nb-NO">
                                <a:latin typeface="Cambria Math" panose="02040503050406030204" pitchFamily="18" charset="0"/>
                              </a:rPr>
                              <m:t>mod</m:t>
                            </m:r>
                          </m:fName>
                          <m:e>
                            <m:r>
                              <a:rPr lang="nb-NO" i="1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</m:func>
                      </m:e>
                    </m:d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5" name="Rounded 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23392" y="1112254"/>
                <a:ext cx="8823012" cy="1128174"/>
              </a:xfrm>
              <a:prstGeom prst="roundRect">
                <a:avLst/>
              </a:prstGeom>
              <a:blipFill rotWithShape="0">
                <a:blip r:embed="rId2"/>
                <a:stretch>
                  <a:fillRect/>
                </a:stretch>
              </a:blipFill>
              <a:ln w="28575" cap="flat" cmpd="sng" algn="ctr">
                <a:solidFill>
                  <a:schemeClr val="accent1">
                    <a:lumMod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6" name="Table 5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339922974"/>
                  </p:ext>
                </p:extLst>
              </p:nvPr>
            </p:nvGraphicFramePr>
            <p:xfrm>
              <a:off x="1383136" y="2639877"/>
              <a:ext cx="3548787" cy="2155859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3548787">
                      <a:extLst>
                        <a:ext uri="{9D8B030D-6E8A-4147-A177-3AD203B41FA5}">
                          <a16:colId xmlns="" xmlns:a16="http://schemas.microsoft.com/office/drawing/2014/main" val="20000"/>
                        </a:ext>
                      </a:extLst>
                    </a:gridCol>
                  </a:tblGrid>
                  <a:tr h="345759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r>
                                  <a:rPr lang="nb-NO" sz="1600" b="1" i="0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" panose="02040503050406030204" pitchFamily="18" charset="0"/>
                                  </a:rPr>
                                  <m:t>𝐈𝐬𝐏𝐫𝐢𝐦𝐞</m:t>
                                </m:r>
                                <m:d>
                                  <m:dPr>
                                    <m:ctrlPr>
                                      <a:rPr lang="nb-NO" sz="1600" b="1" i="1" dirty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mbria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nb-NO" sz="1600" b="0" i="1" dirty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mbria" panose="02040503050406030204" pitchFamily="18" charset="0"/>
                                      </a:rPr>
                                      <m:t>𝑛</m:t>
                                    </m:r>
                                  </m:e>
                                </m:d>
                              </m:oMath>
                            </m:oMathPara>
                          </a14:m>
                          <a:endParaRPr lang="en-US" sz="1600" dirty="0" smtClean="0">
                            <a:solidFill>
                              <a:schemeClr val="tx1"/>
                            </a:solidFill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="" xmlns:a16="http://schemas.microsoft.com/office/drawing/2014/main" val="10000"/>
                      </a:ext>
                    </a:extLst>
                  </a:tr>
                  <a:tr h="1810100">
                    <a:tc>
                      <a:txBody>
                        <a:bodyPr/>
                        <a:lstStyle/>
                        <a:p>
                          <a:pPr marL="457200" marR="0" indent="-457200" defTabSz="914400" rtl="0" eaLnBrk="1" fontAlgn="base" latinLnBrk="0" hangingPunct="1">
                            <a:lnSpc>
                              <a:spcPct val="15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AutoNum type="arabicPeriod"/>
                            <a:tabLst/>
                          </a:pPr>
                          <a:r>
                            <a:rPr lang="nb-NO" sz="1600" b="0" i="0" baseline="0" dirty="0" smtClean="0">
                              <a:solidFill>
                                <a:schemeClr val="tx1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 </a:t>
                          </a:r>
                          <a:r>
                            <a:rPr lang="nb-NO" sz="1600" b="1" i="0" baseline="0" dirty="0" smtClean="0">
                              <a:solidFill>
                                <a:schemeClr val="tx1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for</a:t>
                          </a:r>
                          <a:r>
                            <a:rPr lang="nb-NO" sz="1600" b="0" i="0" baseline="0" dirty="0" smtClean="0">
                              <a:solidFill>
                                <a:schemeClr val="tx1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nb-NO" sz="1600" b="0" i="1" baseline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</a:rPr>
                                <m:t>𝑎</m:t>
                              </m:r>
                              <m:r>
                                <a:rPr lang="nb-NO" sz="1600" b="0" i="1" baseline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</a:rPr>
                                <m:t>∈{2, 3, …, </m:t>
                              </m:r>
                              <m:r>
                                <a:rPr lang="nb-NO" sz="1600" b="0" i="1" baseline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</a:rPr>
                                <m:t>𝑡</m:t>
                              </m:r>
                              <m:r>
                                <a:rPr lang="nb-NO" sz="1600" b="0" i="1" baseline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</a:rPr>
                                <m:t>}</m:t>
                              </m:r>
                            </m:oMath>
                          </a14:m>
                          <a:r>
                            <a:rPr lang="nb-NO" sz="1600" b="0" i="0" dirty="0" smtClean="0">
                              <a:solidFill>
                                <a:schemeClr val="tx1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 </a:t>
                          </a:r>
                          <a:r>
                            <a:rPr lang="nb-NO" sz="1600" b="1" i="0" dirty="0" smtClean="0">
                              <a:solidFill>
                                <a:schemeClr val="tx1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do</a:t>
                          </a:r>
                          <a:endParaRPr lang="nb-NO" sz="1600" b="0" i="0" dirty="0" smtClean="0">
                            <a:solidFill>
                              <a:schemeClr val="tx1"/>
                            </a:solidFill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  <a:p>
                          <a:pPr marL="457200" marR="0" indent="-457200" defTabSz="914400" rtl="0" eaLnBrk="1" fontAlgn="base" latinLnBrk="0" hangingPunct="1">
                            <a:lnSpc>
                              <a:spcPct val="15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AutoNum type="arabicPeriod"/>
                            <a:tabLst/>
                          </a:pPr>
                          <a:r>
                            <a:rPr lang="nb-NO" sz="1600" b="0" i="0" dirty="0" smtClean="0">
                              <a:solidFill>
                                <a:schemeClr val="tx1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       </a:t>
                          </a:r>
                          <a:r>
                            <a:rPr lang="nb-NO" sz="1600" b="1" i="0" dirty="0" smtClean="0">
                              <a:solidFill>
                                <a:schemeClr val="tx1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if</a:t>
                          </a:r>
                          <a:r>
                            <a:rPr lang="nb-NO" sz="1600" b="0" i="0" dirty="0" smtClean="0">
                              <a:solidFill>
                                <a:schemeClr val="tx1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nb-NO" sz="16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nb-NO" sz="16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" panose="02040503050406030204" pitchFamily="18" charset="0"/>
                                    </a:rPr>
                                    <m:t>𝑎</m:t>
                                  </m:r>
                                </m:e>
                                <m:sup>
                                  <m:r>
                                    <a:rPr lang="nb-NO" sz="16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" panose="02040503050406030204" pitchFamily="18" charset="0"/>
                                    </a:rPr>
                                    <m:t>𝑛</m:t>
                                  </m:r>
                                  <m:r>
                                    <a:rPr lang="nb-NO" sz="16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" panose="02040503050406030204" pitchFamily="18" charset="0"/>
                                    </a:rPr>
                                    <m:t>−1</m:t>
                                  </m:r>
                                </m:sup>
                              </m:sSup>
                              <m:r>
                                <a:rPr lang="nb-NO" sz="16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</a:rPr>
                                <m:t>≠1  </m:t>
                              </m:r>
                              <m:r>
                                <m:rPr>
                                  <m:sty m:val="p"/>
                                </m:rPr>
                                <a:rPr lang="nb-NO" sz="1600" b="0" i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</a:rPr>
                                <m:t>mod</m:t>
                              </m:r>
                              <m:r>
                                <a:rPr lang="nb-NO" sz="16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</a:rPr>
                                <m:t>⁡</m:t>
                              </m:r>
                              <m:r>
                                <a:rPr lang="nb-NO" sz="16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</a:rPr>
                                <m:t>𝑛</m:t>
                              </m:r>
                            </m:oMath>
                          </a14:m>
                          <a:r>
                            <a:rPr lang="nb-NO" sz="1600" b="0" i="0" dirty="0" smtClean="0">
                              <a:solidFill>
                                <a:schemeClr val="tx1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 </a:t>
                          </a:r>
                          <a:r>
                            <a:rPr lang="nb-NO" sz="1600" b="1" i="0" dirty="0" smtClean="0">
                              <a:solidFill>
                                <a:schemeClr val="tx1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then</a:t>
                          </a:r>
                        </a:p>
                        <a:p>
                          <a:pPr marL="457200" marR="0" indent="-457200" defTabSz="914400" rtl="0" eaLnBrk="1" fontAlgn="base" latinLnBrk="0" hangingPunct="1">
                            <a:lnSpc>
                              <a:spcPct val="15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AutoNum type="arabicPeriod"/>
                            <a:tabLst/>
                          </a:pPr>
                          <a:r>
                            <a:rPr lang="nb-NO" sz="1600" b="0" i="0" dirty="0" smtClean="0">
                              <a:solidFill>
                                <a:schemeClr val="tx1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            </a:t>
                          </a:r>
                          <a:r>
                            <a:rPr lang="nb-NO" sz="1600" b="0" i="0" baseline="0" dirty="0" smtClean="0">
                              <a:solidFill>
                                <a:schemeClr val="tx1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 </a:t>
                          </a:r>
                          <a:r>
                            <a:rPr lang="nb-NO" sz="1600" b="1" i="0" dirty="0" smtClean="0">
                              <a:solidFill>
                                <a:schemeClr val="tx1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return</a:t>
                          </a:r>
                          <a:r>
                            <a:rPr lang="nb-NO" sz="1600" b="0" i="0" baseline="0" dirty="0" smtClean="0">
                              <a:solidFill>
                                <a:schemeClr val="tx1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 NOT-PRIME</a:t>
                          </a:r>
                          <a:endParaRPr lang="nb-NO" sz="1600" b="0" i="0" dirty="0" smtClean="0">
                            <a:solidFill>
                              <a:schemeClr val="tx1"/>
                            </a:solidFill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  <a:p>
                          <a:pPr marL="457200" marR="0" indent="-457200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AutoNum type="arabicPeriod"/>
                            <a:tabLst/>
                          </a:pPr>
                          <a:r>
                            <a:rPr lang="nb-NO" sz="1600" b="0" i="0" dirty="0" smtClean="0">
                              <a:solidFill>
                                <a:schemeClr val="tx1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 </a:t>
                          </a:r>
                          <a:r>
                            <a:rPr lang="nb-NO" sz="1600" b="1" i="0" dirty="0" smtClean="0">
                              <a:solidFill>
                                <a:schemeClr val="tx1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return</a:t>
                          </a:r>
                          <a:r>
                            <a:rPr lang="nb-NO" sz="1600" b="1" i="0" baseline="0" dirty="0" smtClean="0">
                              <a:solidFill>
                                <a:schemeClr val="tx1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 </a:t>
                          </a:r>
                          <a:r>
                            <a:rPr lang="nb-NO" sz="1600" b="0" i="0" baseline="0" dirty="0" smtClean="0">
                              <a:solidFill>
                                <a:schemeClr val="tx1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PRIME</a:t>
                          </a:r>
                          <a:endParaRPr lang="nb-NO" sz="1600" b="0" i="0" dirty="0" smtClean="0">
                            <a:solidFill>
                              <a:schemeClr val="tx1"/>
                            </a:solidFill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="" xmlns:a16="http://schemas.microsoft.com/office/drawing/2014/main" val="10001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6" name="Table 5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339922974"/>
                  </p:ext>
                </p:extLst>
              </p:nvPr>
            </p:nvGraphicFramePr>
            <p:xfrm>
              <a:off x="1383136" y="2639877"/>
              <a:ext cx="3548787" cy="2155859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3548787">
                      <a:extLst>
                        <a:ext uri="{9D8B030D-6E8A-4147-A177-3AD203B41FA5}">
                          <a16:colId xmlns="" xmlns:a16="http://schemas.microsoft.com/office/drawing/2014/main" xmlns:a14="http://schemas.microsoft.com/office/drawing/2010/main" val="20000"/>
                        </a:ext>
                      </a:extLst>
                    </a:gridCol>
                  </a:tblGrid>
                  <a:tr h="345759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3"/>
                          <a:stretch>
                            <a:fillRect l="-171" t="-1754" r="-342" b="-524561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="" xmlns:a16="http://schemas.microsoft.com/office/drawing/2014/main" xmlns:a14="http://schemas.microsoft.com/office/drawing/2010/main" val="10000"/>
                      </a:ext>
                    </a:extLst>
                  </a:tr>
                  <a:tr h="18101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3"/>
                          <a:stretch>
                            <a:fillRect l="-171" t="-19529" r="-342" b="-67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="" xmlns:a16="http://schemas.microsoft.com/office/drawing/2014/main" xmlns:a14="http://schemas.microsoft.com/office/drawing/2010/main" val="10001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9" name="Oval 8"/>
          <p:cNvSpPr/>
          <p:nvPr/>
        </p:nvSpPr>
        <p:spPr bwMode="auto">
          <a:xfrm>
            <a:off x="6381343" y="3236826"/>
            <a:ext cx="1673159" cy="1558910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  <a:ln w="28575" cap="flat" cmpd="sng" algn="ctr">
            <a:solidFill>
              <a:schemeClr val="accent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b="1" dirty="0" smtClean="0"/>
              <a:t>Primes</a:t>
            </a:r>
            <a:endParaRPr lang="en-US" b="1" dirty="0"/>
          </a:p>
        </p:txBody>
      </p:sp>
      <p:sp>
        <p:nvSpPr>
          <p:cNvPr id="13" name="Oval 12"/>
          <p:cNvSpPr/>
          <p:nvPr/>
        </p:nvSpPr>
        <p:spPr bwMode="auto">
          <a:xfrm>
            <a:off x="9289913" y="3457479"/>
            <a:ext cx="1595337" cy="1117603"/>
          </a:xfrm>
          <a:prstGeom prst="ellipse">
            <a:avLst/>
          </a:prstGeom>
          <a:solidFill>
            <a:srgbClr val="FFD5D5"/>
          </a:solidFill>
          <a:ln w="28575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b="1" dirty="0" smtClean="0"/>
              <a:t>Fermat liars </a:t>
            </a:r>
            <a:endParaRPr lang="en-US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6036368" y="5281512"/>
                <a:ext cx="2640705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nb-NO" b="0" i="0" smtClean="0">
                          <a:latin typeface="Cambria Math" panose="02040503050406030204" pitchFamily="18" charset="0"/>
                        </a:rPr>
                        <m:t>IsPrime</m:t>
                      </m:r>
                      <m:d>
                        <m:dPr>
                          <m:ctrlPr>
                            <a:rPr lang="nb-NO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</m:d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nb-NO" b="0" i="0" smtClean="0">
                          <a:latin typeface="Cambria Math" panose="02040503050406030204" pitchFamily="18" charset="0"/>
                        </a:rPr>
                        <m:t>PRIME</m:t>
                      </m:r>
                    </m:oMath>
                  </m:oMathPara>
                </a14:m>
                <a:endParaRPr lang="en-US" dirty="0" smtClean="0"/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36368" y="5281512"/>
                <a:ext cx="2640705" cy="369332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5" name="Straight Arrow Connector 14"/>
          <p:cNvCxnSpPr/>
          <p:nvPr/>
        </p:nvCxnSpPr>
        <p:spPr bwMode="auto">
          <a:xfrm flipH="1">
            <a:off x="7091465" y="4559089"/>
            <a:ext cx="126457" cy="791124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9" name="Oval 18"/>
          <p:cNvSpPr>
            <a:spLocks noChangeAspect="1"/>
          </p:cNvSpPr>
          <p:nvPr/>
        </p:nvSpPr>
        <p:spPr bwMode="auto">
          <a:xfrm>
            <a:off x="7195062" y="4401782"/>
            <a:ext cx="90000" cy="90000"/>
          </a:xfrm>
          <a:prstGeom prst="ellipse">
            <a:avLst/>
          </a:prstGeom>
          <a:solidFill>
            <a:schemeClr val="tx1"/>
          </a:solidFill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2400" b="1" dirty="0"/>
          </a:p>
        </p:txBody>
      </p:sp>
      <p:sp>
        <p:nvSpPr>
          <p:cNvPr id="21" name="Oval 20"/>
          <p:cNvSpPr>
            <a:spLocks noChangeAspect="1"/>
          </p:cNvSpPr>
          <p:nvPr/>
        </p:nvSpPr>
        <p:spPr bwMode="auto">
          <a:xfrm>
            <a:off x="8993415" y="3658252"/>
            <a:ext cx="90000" cy="90000"/>
          </a:xfrm>
          <a:prstGeom prst="ellipse">
            <a:avLst/>
          </a:prstGeom>
          <a:solidFill>
            <a:schemeClr val="tx1"/>
          </a:solidFill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2400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/>
              <p:cNvSpPr txBox="1"/>
              <p:nvPr/>
            </p:nvSpPr>
            <p:spPr>
              <a:xfrm>
                <a:off x="7788462" y="5748828"/>
                <a:ext cx="324783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nb-NO" b="0" i="0" smtClean="0">
                          <a:latin typeface="Cambria Math" panose="02040503050406030204" pitchFamily="18" charset="0"/>
                        </a:rPr>
                        <m:t>IsPrime</m:t>
                      </m:r>
                      <m:d>
                        <m:dPr>
                          <m:ctrlPr>
                            <a:rPr lang="nb-NO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</m:d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nb-NO" b="0" i="0" smtClean="0">
                          <a:latin typeface="Cambria Math" panose="02040503050406030204" pitchFamily="18" charset="0"/>
                        </a:rPr>
                        <m:t>NOT</m:t>
                      </m:r>
                      <m:r>
                        <a:rPr lang="nb-NO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–</m:t>
                      </m:r>
                      <m:r>
                        <m:rPr>
                          <m:sty m:val="p"/>
                        </m:rPr>
                        <a:rPr lang="nb-NO" b="0" i="0" smtClean="0">
                          <a:latin typeface="Cambria Math" panose="02040503050406030204" pitchFamily="18" charset="0"/>
                        </a:rPr>
                        <m:t>PRIME</m:t>
                      </m:r>
                    </m:oMath>
                  </m:oMathPara>
                </a14:m>
                <a:endParaRPr lang="en-US" dirty="0" smtClean="0"/>
              </a:p>
            </p:txBody>
          </p:sp>
        </mc:Choice>
        <mc:Fallback xmlns=""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88462" y="5748828"/>
                <a:ext cx="3247838" cy="369332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3" name="Straight Arrow Connector 22"/>
          <p:cNvCxnSpPr/>
          <p:nvPr/>
        </p:nvCxnSpPr>
        <p:spPr bwMode="auto">
          <a:xfrm flipH="1">
            <a:off x="8822015" y="3846236"/>
            <a:ext cx="196800" cy="1919226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/>
              <p:cNvSpPr txBox="1"/>
              <p:nvPr/>
            </p:nvSpPr>
            <p:spPr>
              <a:xfrm>
                <a:off x="9335376" y="5294576"/>
                <a:ext cx="2640705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nb-NO" b="0" i="0" smtClean="0">
                          <a:latin typeface="Cambria Math" panose="02040503050406030204" pitchFamily="18" charset="0"/>
                        </a:rPr>
                        <m:t>IsPrime</m:t>
                      </m:r>
                      <m:d>
                        <m:dPr>
                          <m:ctrlPr>
                            <a:rPr lang="nb-NO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</m:d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nb-NO" b="0" i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PRIME</m:t>
                      </m:r>
                    </m:oMath>
                  </m:oMathPara>
                </a14:m>
                <a:endParaRPr lang="en-US" dirty="0" smtClean="0"/>
              </a:p>
            </p:txBody>
          </p:sp>
        </mc:Choice>
        <mc:Fallback xmlns="">
          <p:sp>
            <p:nvSpPr>
              <p:cNvPr id="31" name="TextBox 3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35376" y="5294576"/>
                <a:ext cx="2640705" cy="369332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2" name="Oval 31"/>
          <p:cNvSpPr>
            <a:spLocks noChangeAspect="1"/>
          </p:cNvSpPr>
          <p:nvPr/>
        </p:nvSpPr>
        <p:spPr bwMode="auto">
          <a:xfrm>
            <a:off x="10533732" y="4166252"/>
            <a:ext cx="90000" cy="90000"/>
          </a:xfrm>
          <a:prstGeom prst="ellipse">
            <a:avLst/>
          </a:prstGeom>
          <a:solidFill>
            <a:schemeClr val="tx1"/>
          </a:solidFill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2400" b="1" dirty="0"/>
          </a:p>
        </p:txBody>
      </p:sp>
      <p:cxnSp>
        <p:nvCxnSpPr>
          <p:cNvPr id="34" name="Straight Arrow Connector 33"/>
          <p:cNvCxnSpPr/>
          <p:nvPr/>
        </p:nvCxnSpPr>
        <p:spPr bwMode="auto">
          <a:xfrm flipH="1">
            <a:off x="10376316" y="4281652"/>
            <a:ext cx="189167" cy="1068561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7" name="TextBox 36"/>
          <p:cNvSpPr txBox="1"/>
          <p:nvPr/>
        </p:nvSpPr>
        <p:spPr>
          <a:xfrm>
            <a:off x="847128" y="5425662"/>
            <a:ext cx="727546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Better tests exist:</a:t>
            </a:r>
            <a:endParaRPr lang="en-US" sz="2000" dirty="0"/>
          </a:p>
          <a:p>
            <a:r>
              <a:rPr lang="en-US" sz="2000" dirty="0" smtClean="0"/>
              <a:t>    - Euler-test		            </a:t>
            </a:r>
            <a:r>
              <a:rPr lang="en-US" sz="1600" dirty="0" smtClean="0"/>
              <a:t>(</a:t>
            </a:r>
            <a:r>
              <a:rPr lang="en-US" sz="1600" dirty="0" err="1" smtClean="0"/>
              <a:t>Solovay</a:t>
            </a:r>
            <a:r>
              <a:rPr lang="en-US" sz="1600" dirty="0" smtClean="0"/>
              <a:t>-Strassen algorithm)</a:t>
            </a:r>
          </a:p>
          <a:p>
            <a:r>
              <a:rPr lang="en-US" sz="2000" dirty="0" smtClean="0"/>
              <a:t>    - Strong </a:t>
            </a:r>
            <a:r>
              <a:rPr lang="en-US" sz="2000" dirty="0" err="1" smtClean="0"/>
              <a:t>pseudoprime</a:t>
            </a:r>
            <a:r>
              <a:rPr lang="en-US" sz="2000" dirty="0" smtClean="0"/>
              <a:t>-test     </a:t>
            </a:r>
            <a:r>
              <a:rPr lang="en-US" sz="1600" dirty="0" smtClean="0"/>
              <a:t>(Miller-Rabin algorithm)</a:t>
            </a:r>
          </a:p>
        </p:txBody>
      </p:sp>
    </p:spTree>
    <p:extLst>
      <p:ext uri="{BB962C8B-B14F-4D97-AF65-F5344CB8AC3E}">
        <p14:creationId xmlns:p14="http://schemas.microsoft.com/office/powerpoint/2010/main" val="21594217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3" grpId="0" animBg="1"/>
      <p:bldP spid="14" grpId="0"/>
      <p:bldP spid="19" grpId="0" animBg="1"/>
      <p:bldP spid="21" grpId="0" animBg="1"/>
      <p:bldP spid="22" grpId="0"/>
      <p:bldP spid="31" grpId="0"/>
      <p:bldP spid="32" grpId="0" animBg="1"/>
      <p:bldP spid="37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Oval 20"/>
          <p:cNvSpPr/>
          <p:nvPr/>
        </p:nvSpPr>
        <p:spPr bwMode="auto">
          <a:xfrm>
            <a:off x="5058062" y="3063245"/>
            <a:ext cx="5798006" cy="3096093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 w="28575" cap="flat" cmpd="sng" algn="ctr">
            <a:solidFill>
              <a:schemeClr val="accent6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b="1" dirty="0" smtClean="0"/>
              <a:t>Non-primes</a:t>
            </a:r>
            <a:endParaRPr lang="en-US" b="1" dirty="0"/>
          </a:p>
        </p:txBody>
      </p:sp>
      <p:sp>
        <p:nvSpPr>
          <p:cNvPr id="23" name="Oval 22"/>
          <p:cNvSpPr/>
          <p:nvPr/>
        </p:nvSpPr>
        <p:spPr bwMode="auto">
          <a:xfrm>
            <a:off x="5852874" y="4095346"/>
            <a:ext cx="4302803" cy="1964986"/>
          </a:xfrm>
          <a:prstGeom prst="ellipse">
            <a:avLst/>
          </a:prstGeom>
          <a:solidFill>
            <a:srgbClr val="FFD5D5"/>
          </a:solidFill>
          <a:ln w="28575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b="1" dirty="0"/>
          </a:p>
        </p:txBody>
      </p:sp>
      <p:sp>
        <p:nvSpPr>
          <p:cNvPr id="33" name="Oval 32"/>
          <p:cNvSpPr/>
          <p:nvPr/>
        </p:nvSpPr>
        <p:spPr bwMode="auto">
          <a:xfrm>
            <a:off x="6353189" y="4611291"/>
            <a:ext cx="3274565" cy="1315863"/>
          </a:xfrm>
          <a:prstGeom prst="ellipse">
            <a:avLst/>
          </a:prstGeom>
          <a:solidFill>
            <a:srgbClr val="FFE285"/>
          </a:solidFill>
          <a:ln w="28575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b="1" dirty="0" smtClean="0"/>
              <a:t> </a:t>
            </a:r>
            <a:endParaRPr lang="en-US" b="1" dirty="0"/>
          </a:p>
        </p:txBody>
      </p:sp>
      <p:sp>
        <p:nvSpPr>
          <p:cNvPr id="37" name="Oval 36"/>
          <p:cNvSpPr/>
          <p:nvPr/>
        </p:nvSpPr>
        <p:spPr bwMode="auto">
          <a:xfrm>
            <a:off x="6768684" y="5067054"/>
            <a:ext cx="2471182" cy="689438"/>
          </a:xfrm>
          <a:prstGeom prst="ellipse">
            <a:avLst/>
          </a:prstGeom>
          <a:solidFill>
            <a:srgbClr val="FFF3CD"/>
          </a:solidFill>
          <a:ln w="28575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b="1" dirty="0" smtClean="0"/>
              <a:t> </a:t>
            </a:r>
            <a:endParaRPr lang="en-US" b="1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Finding primes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6590AF8-4F64-4D1C-B3C4-F65976908F52}" type="slidenum">
              <a:rPr lang="en-US" smtClean="0"/>
              <a:pPr/>
              <a:t>27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6" name="Table 5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62721930"/>
                  </p:ext>
                </p:extLst>
              </p:nvPr>
            </p:nvGraphicFramePr>
            <p:xfrm>
              <a:off x="989152" y="1154465"/>
              <a:ext cx="2946659" cy="1718113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946659">
                      <a:extLst>
                        <a:ext uri="{9D8B030D-6E8A-4147-A177-3AD203B41FA5}">
                          <a16:colId xmlns="" xmlns:a16="http://schemas.microsoft.com/office/drawing/2014/main" val="20000"/>
                        </a:ext>
                      </a:extLst>
                    </a:gridCol>
                  </a:tblGrid>
                  <a:tr h="322357">
                    <a:tc>
                      <a:txBody>
                        <a:bodyPr/>
                        <a:lstStyle/>
                        <a:p>
                          <a14:m>
                            <m:oMath xmlns:m="http://schemas.openxmlformats.org/officeDocument/2006/math">
                              <m:r>
                                <a:rPr lang="nb-NO" sz="1400" b="1" i="0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</a:rPr>
                                <m:t>𝐈𝐬𝐏𝐫𝐢𝐦𝐞</m:t>
                              </m:r>
                              <m:d>
                                <m:dPr>
                                  <m:ctrlPr>
                                    <a:rPr lang="nb-NO" sz="1400" b="1" i="1" dirty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nb-NO" sz="1400" b="0" i="1" dirty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" panose="02040503050406030204" pitchFamily="18" charset="0"/>
                                    </a:rPr>
                                    <m:t>𝑛</m:t>
                                  </m:r>
                                </m:e>
                              </m:d>
                            </m:oMath>
                          </a14:m>
                          <a:r>
                            <a:rPr lang="en-US" sz="1400" dirty="0" smtClean="0">
                              <a:solidFill>
                                <a:schemeClr val="tx1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   </a:t>
                          </a:r>
                          <a:r>
                            <a:rPr lang="en-US" sz="1400" dirty="0" smtClean="0">
                              <a:solidFill>
                                <a:srgbClr val="0070C0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// Fermat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="" xmlns:a16="http://schemas.microsoft.com/office/drawing/2014/main" val="10000"/>
                      </a:ext>
                    </a:extLst>
                  </a:tr>
                  <a:tr h="1395756">
                    <a:tc>
                      <a:txBody>
                        <a:bodyPr/>
                        <a:lstStyle/>
                        <a:p>
                          <a:pPr marL="457200" marR="0" indent="-457200" defTabSz="914400" rtl="0" eaLnBrk="1" fontAlgn="base" latinLnBrk="0" hangingPunct="1">
                            <a:lnSpc>
                              <a:spcPct val="15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AutoNum type="arabicPeriod"/>
                            <a:tabLst/>
                          </a:pPr>
                          <a:r>
                            <a:rPr lang="nb-NO" sz="1400" b="0" i="0" baseline="0" dirty="0" smtClean="0">
                              <a:solidFill>
                                <a:schemeClr val="tx1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 </a:t>
                          </a:r>
                          <a:r>
                            <a:rPr lang="nb-NO" sz="1400" b="1" i="0" baseline="0" dirty="0" smtClean="0">
                              <a:solidFill>
                                <a:schemeClr val="tx1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for</a:t>
                          </a:r>
                          <a:r>
                            <a:rPr lang="nb-NO" sz="1400" b="0" i="0" baseline="0" dirty="0" smtClean="0">
                              <a:solidFill>
                                <a:schemeClr val="tx1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nb-NO" sz="1400" b="0" i="1" baseline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</a:rPr>
                                <m:t>𝑎</m:t>
                              </m:r>
                              <m:r>
                                <a:rPr lang="nb-NO" sz="1400" b="0" i="1" baseline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</a:rPr>
                                <m:t>∈{2, 3, …, </m:t>
                              </m:r>
                              <m:r>
                                <a:rPr lang="nb-NO" sz="1400" b="0" i="1" baseline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</a:rPr>
                                <m:t>𝑡</m:t>
                              </m:r>
                              <m:r>
                                <a:rPr lang="nb-NO" sz="1400" b="0" i="1" baseline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</a:rPr>
                                <m:t>}</m:t>
                              </m:r>
                            </m:oMath>
                          </a14:m>
                          <a:r>
                            <a:rPr lang="nb-NO" sz="1400" b="0" i="0" dirty="0" smtClean="0">
                              <a:solidFill>
                                <a:schemeClr val="tx1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 </a:t>
                          </a:r>
                          <a:r>
                            <a:rPr lang="nb-NO" sz="1400" b="1" i="0" dirty="0" smtClean="0">
                              <a:solidFill>
                                <a:schemeClr val="tx1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do</a:t>
                          </a:r>
                          <a:endParaRPr lang="nb-NO" sz="1400" b="0" i="0" dirty="0" smtClean="0">
                            <a:solidFill>
                              <a:schemeClr val="tx1"/>
                            </a:solidFill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  <a:p>
                          <a:pPr marL="457200" marR="0" indent="-457200" defTabSz="914400" rtl="0" eaLnBrk="1" fontAlgn="base" latinLnBrk="0" hangingPunct="1">
                            <a:lnSpc>
                              <a:spcPct val="15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AutoNum type="arabicPeriod"/>
                            <a:tabLst/>
                          </a:pPr>
                          <a:r>
                            <a:rPr lang="nb-NO" sz="1400" b="0" i="0" dirty="0" smtClean="0">
                              <a:solidFill>
                                <a:schemeClr val="tx1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       </a:t>
                          </a:r>
                          <a:r>
                            <a:rPr lang="nb-NO" sz="1400" b="1" i="0" dirty="0" smtClean="0">
                              <a:solidFill>
                                <a:schemeClr val="tx1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if</a:t>
                          </a:r>
                          <a:r>
                            <a:rPr lang="nb-NO" sz="1400" b="0" i="0" dirty="0" smtClean="0">
                              <a:solidFill>
                                <a:schemeClr val="tx1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nb-NO" sz="1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</a:rPr>
                                <m:t>¬</m:t>
                              </m:r>
                              <m:r>
                                <m:rPr>
                                  <m:sty m:val="p"/>
                                </m:rPr>
                                <a:rPr lang="nb-NO" sz="1400" b="0" i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</a:rPr>
                                <m:t>FermatTest</m:t>
                              </m:r>
                              <m:d>
                                <m:dPr>
                                  <m:ctrlPr>
                                    <a:rPr lang="nb-NO" sz="1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nb-NO" sz="1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" panose="02040503050406030204" pitchFamily="18" charset="0"/>
                                    </a:rPr>
                                    <m:t>𝑎</m:t>
                                  </m:r>
                                  <m:r>
                                    <a:rPr lang="nb-NO" sz="1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nb-NO" sz="1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" panose="02040503050406030204" pitchFamily="18" charset="0"/>
                                    </a:rPr>
                                    <m:t>𝑛</m:t>
                                  </m:r>
                                </m:e>
                              </m:d>
                            </m:oMath>
                          </a14:m>
                          <a:r>
                            <a:rPr lang="nb-NO" sz="1400" b="0" i="0" baseline="0" dirty="0" smtClean="0">
                              <a:solidFill>
                                <a:schemeClr val="tx1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 </a:t>
                          </a:r>
                          <a:r>
                            <a:rPr lang="nb-NO" sz="1400" b="1" i="0" dirty="0" smtClean="0">
                              <a:solidFill>
                                <a:schemeClr val="tx1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then</a:t>
                          </a:r>
                        </a:p>
                        <a:p>
                          <a:pPr marL="457200" marR="0" indent="-457200" defTabSz="914400" rtl="0" eaLnBrk="1" fontAlgn="base" latinLnBrk="0" hangingPunct="1">
                            <a:lnSpc>
                              <a:spcPct val="15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AutoNum type="arabicPeriod"/>
                            <a:tabLst/>
                          </a:pPr>
                          <a:r>
                            <a:rPr lang="nb-NO" sz="1400" b="0" i="0" dirty="0" smtClean="0">
                              <a:solidFill>
                                <a:schemeClr val="tx1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            </a:t>
                          </a:r>
                          <a:r>
                            <a:rPr lang="nb-NO" sz="1400" b="0" i="0" baseline="0" dirty="0" smtClean="0">
                              <a:solidFill>
                                <a:schemeClr val="tx1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 </a:t>
                          </a:r>
                          <a:r>
                            <a:rPr lang="nb-NO" sz="1400" b="1" i="0" dirty="0" smtClean="0">
                              <a:solidFill>
                                <a:schemeClr val="tx1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return</a:t>
                          </a:r>
                          <a:r>
                            <a:rPr lang="nb-NO" sz="1400" b="0" i="0" baseline="0" dirty="0" smtClean="0">
                              <a:solidFill>
                                <a:schemeClr val="tx1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 NOT-PRIME</a:t>
                          </a:r>
                          <a:endParaRPr lang="nb-NO" sz="1400" b="0" i="0" dirty="0" smtClean="0">
                            <a:solidFill>
                              <a:schemeClr val="tx1"/>
                            </a:solidFill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  <a:p>
                          <a:pPr marL="457200" marR="0" indent="-457200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AutoNum type="arabicPeriod"/>
                            <a:tabLst/>
                          </a:pPr>
                          <a:r>
                            <a:rPr lang="nb-NO" sz="1400" b="0" i="0" dirty="0" smtClean="0">
                              <a:solidFill>
                                <a:schemeClr val="tx1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 </a:t>
                          </a:r>
                          <a:r>
                            <a:rPr lang="nb-NO" sz="1400" b="1" i="0" dirty="0" smtClean="0">
                              <a:solidFill>
                                <a:schemeClr val="tx1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return</a:t>
                          </a:r>
                          <a:r>
                            <a:rPr lang="nb-NO" sz="1400" b="1" i="0" baseline="0" dirty="0" smtClean="0">
                              <a:solidFill>
                                <a:schemeClr val="tx1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 </a:t>
                          </a:r>
                          <a:r>
                            <a:rPr lang="nb-NO" sz="1400" b="0" i="0" baseline="0" dirty="0" smtClean="0">
                              <a:solidFill>
                                <a:schemeClr val="tx1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PRIME</a:t>
                          </a:r>
                          <a:endParaRPr lang="nb-NO" sz="1400" b="0" i="0" dirty="0" smtClean="0">
                            <a:solidFill>
                              <a:schemeClr val="tx1"/>
                            </a:solidFill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="" xmlns:a16="http://schemas.microsoft.com/office/drawing/2014/main" val="10001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6" name="Table 5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62721930"/>
                  </p:ext>
                </p:extLst>
              </p:nvPr>
            </p:nvGraphicFramePr>
            <p:xfrm>
              <a:off x="989152" y="1154465"/>
              <a:ext cx="2946659" cy="1718113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946659">
                      <a:extLst>
                        <a:ext uri="{9D8B030D-6E8A-4147-A177-3AD203B41FA5}">
                          <a16:colId xmlns="" xmlns:a16="http://schemas.microsoft.com/office/drawing/2014/main" xmlns:a14="http://schemas.microsoft.com/office/drawing/2010/main" val="20000"/>
                        </a:ext>
                      </a:extLst>
                    </a:gridCol>
                  </a:tblGrid>
                  <a:tr h="322357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2"/>
                          <a:stretch>
                            <a:fillRect l="-207" t="-1887" r="-413" b="-437736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="" xmlns:a16="http://schemas.microsoft.com/office/drawing/2014/main" xmlns:a14="http://schemas.microsoft.com/office/drawing/2010/main" val="10000"/>
                      </a:ext>
                    </a:extLst>
                  </a:tr>
                  <a:tr h="1395756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2"/>
                          <a:stretch>
                            <a:fillRect l="-207" t="-23478" r="-413" b="-87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="" xmlns:a16="http://schemas.microsoft.com/office/drawing/2014/main" xmlns:a14="http://schemas.microsoft.com/office/drawing/2010/main" val="10001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7" name="Table 6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931533075"/>
                  </p:ext>
                </p:extLst>
              </p:nvPr>
            </p:nvGraphicFramePr>
            <p:xfrm>
              <a:off x="4672692" y="1154465"/>
              <a:ext cx="2946659" cy="1718113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946659">
                      <a:extLst>
                        <a:ext uri="{9D8B030D-6E8A-4147-A177-3AD203B41FA5}">
                          <a16:colId xmlns="" xmlns:a16="http://schemas.microsoft.com/office/drawing/2014/main" val="20000"/>
                        </a:ext>
                      </a:extLst>
                    </a:gridCol>
                  </a:tblGrid>
                  <a:tr h="322357">
                    <a:tc>
                      <a:txBody>
                        <a:bodyPr/>
                        <a:lstStyle/>
                        <a:p>
                          <a14:m>
                            <m:oMath xmlns:m="http://schemas.openxmlformats.org/officeDocument/2006/math">
                              <m:r>
                                <a:rPr lang="nb-NO" sz="1400" b="1" i="0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</a:rPr>
                                <m:t>𝐈𝐬𝐏𝐫𝐢𝐦𝐞</m:t>
                              </m:r>
                              <m:d>
                                <m:dPr>
                                  <m:ctrlPr>
                                    <a:rPr lang="nb-NO" sz="1400" b="1" i="1" dirty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nb-NO" sz="1400" b="0" i="1" dirty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" panose="02040503050406030204" pitchFamily="18" charset="0"/>
                                    </a:rPr>
                                    <m:t>𝑛</m:t>
                                  </m:r>
                                </m:e>
                              </m:d>
                            </m:oMath>
                          </a14:m>
                          <a:r>
                            <a:rPr lang="en-US" sz="1400" dirty="0" smtClean="0">
                              <a:solidFill>
                                <a:schemeClr val="tx1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   </a:t>
                          </a:r>
                          <a:r>
                            <a:rPr lang="en-US" sz="1400" dirty="0" smtClean="0">
                              <a:solidFill>
                                <a:srgbClr val="0070C0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// </a:t>
                          </a:r>
                          <a:r>
                            <a:rPr lang="en-US" sz="1400" dirty="0" err="1" smtClean="0">
                              <a:solidFill>
                                <a:srgbClr val="0070C0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Solovay</a:t>
                          </a:r>
                          <a:r>
                            <a:rPr lang="en-US" sz="1400" dirty="0" smtClean="0">
                              <a:solidFill>
                                <a:srgbClr val="0070C0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-Strassen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="" xmlns:a16="http://schemas.microsoft.com/office/drawing/2014/main" val="10000"/>
                      </a:ext>
                    </a:extLst>
                  </a:tr>
                  <a:tr h="1395756">
                    <a:tc>
                      <a:txBody>
                        <a:bodyPr/>
                        <a:lstStyle/>
                        <a:p>
                          <a:pPr marL="457200" marR="0" indent="-457200" defTabSz="914400" rtl="0" eaLnBrk="1" fontAlgn="base" latinLnBrk="0" hangingPunct="1">
                            <a:lnSpc>
                              <a:spcPct val="15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AutoNum type="arabicPeriod"/>
                            <a:tabLst/>
                          </a:pPr>
                          <a:r>
                            <a:rPr lang="nb-NO" sz="1400" b="0" i="0" baseline="0" dirty="0" smtClean="0">
                              <a:solidFill>
                                <a:schemeClr val="tx1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 </a:t>
                          </a:r>
                          <a:r>
                            <a:rPr lang="nb-NO" sz="1400" b="1" i="0" baseline="0" dirty="0" smtClean="0">
                              <a:solidFill>
                                <a:schemeClr val="tx1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for</a:t>
                          </a:r>
                          <a:r>
                            <a:rPr lang="nb-NO" sz="1400" b="0" i="0" baseline="0" dirty="0" smtClean="0">
                              <a:solidFill>
                                <a:schemeClr val="tx1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nb-NO" sz="1400" b="0" i="1" baseline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</a:rPr>
                                <m:t>𝑎</m:t>
                              </m:r>
                              <m:r>
                                <a:rPr lang="nb-NO" sz="1400" b="0" i="1" baseline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</a:rPr>
                                <m:t>∈{2, 3, …, </m:t>
                              </m:r>
                              <m:r>
                                <a:rPr lang="nb-NO" sz="1400" b="0" i="1" baseline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</a:rPr>
                                <m:t>𝑡</m:t>
                              </m:r>
                              <m:r>
                                <a:rPr lang="nb-NO" sz="1400" b="0" i="1" baseline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</a:rPr>
                                <m:t>}</m:t>
                              </m:r>
                            </m:oMath>
                          </a14:m>
                          <a:r>
                            <a:rPr lang="nb-NO" sz="1400" b="0" i="0" dirty="0" smtClean="0">
                              <a:solidFill>
                                <a:schemeClr val="tx1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 </a:t>
                          </a:r>
                          <a:r>
                            <a:rPr lang="nb-NO" sz="1400" b="1" i="0" dirty="0" smtClean="0">
                              <a:solidFill>
                                <a:schemeClr val="tx1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do</a:t>
                          </a:r>
                          <a:endParaRPr lang="nb-NO" sz="1400" b="0" i="0" dirty="0" smtClean="0">
                            <a:solidFill>
                              <a:schemeClr val="tx1"/>
                            </a:solidFill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  <a:p>
                          <a:pPr marL="457200" marR="0" indent="-457200" defTabSz="914400" rtl="0" eaLnBrk="1" fontAlgn="base" latinLnBrk="0" hangingPunct="1">
                            <a:lnSpc>
                              <a:spcPct val="15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AutoNum type="arabicPeriod"/>
                            <a:tabLst/>
                          </a:pPr>
                          <a:r>
                            <a:rPr lang="nb-NO" sz="1400" b="0" i="0" dirty="0" smtClean="0">
                              <a:solidFill>
                                <a:schemeClr val="tx1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       </a:t>
                          </a:r>
                          <a:r>
                            <a:rPr lang="nb-NO" sz="1400" b="1" i="0" dirty="0" smtClean="0">
                              <a:solidFill>
                                <a:schemeClr val="tx1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if</a:t>
                          </a:r>
                          <a:r>
                            <a:rPr lang="nb-NO" sz="1400" b="0" i="0" dirty="0" smtClean="0">
                              <a:solidFill>
                                <a:schemeClr val="tx1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nb-NO" sz="1400" b="0" i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</a:rPr>
                                <m:t> </m:t>
                              </m:r>
                              <m:r>
                                <a:rPr lang="nb-NO" sz="1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</a:rPr>
                                <m:t>¬</m:t>
                              </m:r>
                              <m:r>
                                <m:rPr>
                                  <m:sty m:val="p"/>
                                </m:rPr>
                                <a:rPr lang="nb-NO" sz="1400" b="0" i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</a:rPr>
                                <m:t>EulerTest</m:t>
                              </m:r>
                              <m:d>
                                <m:dPr>
                                  <m:ctrlPr>
                                    <a:rPr lang="nb-NO" sz="1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nb-NO" sz="1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" panose="02040503050406030204" pitchFamily="18" charset="0"/>
                                    </a:rPr>
                                    <m:t>𝑎</m:t>
                                  </m:r>
                                  <m:r>
                                    <a:rPr lang="nb-NO" sz="1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nb-NO" sz="1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" panose="02040503050406030204" pitchFamily="18" charset="0"/>
                                    </a:rPr>
                                    <m:t>𝑛</m:t>
                                  </m:r>
                                </m:e>
                              </m:d>
                            </m:oMath>
                          </a14:m>
                          <a:r>
                            <a:rPr lang="nb-NO" sz="1400" b="0" i="0" baseline="0" dirty="0" smtClean="0">
                              <a:solidFill>
                                <a:schemeClr val="tx1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 </a:t>
                          </a:r>
                          <a:r>
                            <a:rPr lang="nb-NO" sz="1400" b="1" i="0" dirty="0" smtClean="0">
                              <a:solidFill>
                                <a:schemeClr val="tx1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then</a:t>
                          </a:r>
                        </a:p>
                        <a:p>
                          <a:pPr marL="457200" marR="0" indent="-457200" defTabSz="914400" rtl="0" eaLnBrk="1" fontAlgn="base" latinLnBrk="0" hangingPunct="1">
                            <a:lnSpc>
                              <a:spcPct val="15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AutoNum type="arabicPeriod"/>
                            <a:tabLst/>
                          </a:pPr>
                          <a:r>
                            <a:rPr lang="nb-NO" sz="1400" b="0" i="0" dirty="0" smtClean="0">
                              <a:solidFill>
                                <a:schemeClr val="tx1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            </a:t>
                          </a:r>
                          <a:r>
                            <a:rPr lang="nb-NO" sz="1400" b="0" i="0" baseline="0" dirty="0" smtClean="0">
                              <a:solidFill>
                                <a:schemeClr val="tx1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 </a:t>
                          </a:r>
                          <a:r>
                            <a:rPr lang="nb-NO" sz="1400" b="1" i="0" dirty="0" smtClean="0">
                              <a:solidFill>
                                <a:schemeClr val="tx1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return</a:t>
                          </a:r>
                          <a:r>
                            <a:rPr lang="nb-NO" sz="1400" b="0" i="0" baseline="0" dirty="0" smtClean="0">
                              <a:solidFill>
                                <a:schemeClr val="tx1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 NOT-PRIME</a:t>
                          </a:r>
                          <a:endParaRPr lang="nb-NO" sz="1400" b="0" i="0" dirty="0" smtClean="0">
                            <a:solidFill>
                              <a:schemeClr val="tx1"/>
                            </a:solidFill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  <a:p>
                          <a:pPr marL="457200" marR="0" indent="-457200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AutoNum type="arabicPeriod"/>
                            <a:tabLst/>
                          </a:pPr>
                          <a:r>
                            <a:rPr lang="nb-NO" sz="1400" b="0" i="0" dirty="0" smtClean="0">
                              <a:solidFill>
                                <a:schemeClr val="tx1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 </a:t>
                          </a:r>
                          <a:r>
                            <a:rPr lang="nb-NO" sz="1400" b="1" i="0" dirty="0" smtClean="0">
                              <a:solidFill>
                                <a:schemeClr val="tx1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return</a:t>
                          </a:r>
                          <a:r>
                            <a:rPr lang="nb-NO" sz="1400" b="1" i="0" baseline="0" dirty="0" smtClean="0">
                              <a:solidFill>
                                <a:schemeClr val="tx1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 </a:t>
                          </a:r>
                          <a:r>
                            <a:rPr lang="nb-NO" sz="1400" b="0" i="0" baseline="0" dirty="0" smtClean="0">
                              <a:solidFill>
                                <a:schemeClr val="tx1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PRIME</a:t>
                          </a:r>
                          <a:endParaRPr lang="nb-NO" sz="1400" b="0" i="0" dirty="0" smtClean="0">
                            <a:solidFill>
                              <a:schemeClr val="tx1"/>
                            </a:solidFill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="" xmlns:a16="http://schemas.microsoft.com/office/drawing/2014/main" val="10001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7" name="Table 6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931533075"/>
                  </p:ext>
                </p:extLst>
              </p:nvPr>
            </p:nvGraphicFramePr>
            <p:xfrm>
              <a:off x="4672692" y="1154465"/>
              <a:ext cx="2946659" cy="1718113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946659">
                      <a:extLst>
                        <a:ext uri="{9D8B030D-6E8A-4147-A177-3AD203B41FA5}">
                          <a16:colId xmlns="" xmlns:a16="http://schemas.microsoft.com/office/drawing/2014/main" xmlns:a14="http://schemas.microsoft.com/office/drawing/2010/main" val="20000"/>
                        </a:ext>
                      </a:extLst>
                    </a:gridCol>
                  </a:tblGrid>
                  <a:tr h="322357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3"/>
                          <a:stretch>
                            <a:fillRect l="-207" t="-1887" r="-413" b="-437736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="" xmlns:a16="http://schemas.microsoft.com/office/drawing/2014/main" xmlns:a14="http://schemas.microsoft.com/office/drawing/2010/main" val="10000"/>
                      </a:ext>
                    </a:extLst>
                  </a:tr>
                  <a:tr h="1395756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3"/>
                          <a:stretch>
                            <a:fillRect l="-207" t="-23478" r="-413" b="-87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="" xmlns:a16="http://schemas.microsoft.com/office/drawing/2014/main" xmlns:a14="http://schemas.microsoft.com/office/drawing/2010/main" val="10001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8" name="Table 7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715567524"/>
                  </p:ext>
                </p:extLst>
              </p:nvPr>
            </p:nvGraphicFramePr>
            <p:xfrm>
              <a:off x="8356232" y="1154465"/>
              <a:ext cx="2946659" cy="1718113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946659">
                      <a:extLst>
                        <a:ext uri="{9D8B030D-6E8A-4147-A177-3AD203B41FA5}">
                          <a16:colId xmlns="" xmlns:a16="http://schemas.microsoft.com/office/drawing/2014/main" val="20000"/>
                        </a:ext>
                      </a:extLst>
                    </a:gridCol>
                  </a:tblGrid>
                  <a:tr h="322357">
                    <a:tc>
                      <a:txBody>
                        <a:bodyPr/>
                        <a:lstStyle/>
                        <a:p>
                          <a14:m>
                            <m:oMath xmlns:m="http://schemas.openxmlformats.org/officeDocument/2006/math">
                              <m:r>
                                <a:rPr lang="nb-NO" sz="1400" b="1" i="0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</a:rPr>
                                <m:t>𝐈𝐬𝐏𝐫𝐢𝐦𝐞</m:t>
                              </m:r>
                              <m:d>
                                <m:dPr>
                                  <m:ctrlPr>
                                    <a:rPr lang="nb-NO" sz="1400" b="1" i="1" dirty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nb-NO" sz="1400" b="0" i="1" dirty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" panose="02040503050406030204" pitchFamily="18" charset="0"/>
                                    </a:rPr>
                                    <m:t>𝑛</m:t>
                                  </m:r>
                                </m:e>
                              </m:d>
                            </m:oMath>
                          </a14:m>
                          <a:r>
                            <a:rPr lang="en-US" sz="1400" dirty="0" smtClean="0">
                              <a:solidFill>
                                <a:schemeClr val="tx1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  </a:t>
                          </a:r>
                          <a:r>
                            <a:rPr lang="en-US" sz="1400" dirty="0" smtClean="0">
                              <a:solidFill>
                                <a:srgbClr val="0070C0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 // Miller-Rabin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="" xmlns:a16="http://schemas.microsoft.com/office/drawing/2014/main" val="10000"/>
                      </a:ext>
                    </a:extLst>
                  </a:tr>
                  <a:tr h="1395756">
                    <a:tc>
                      <a:txBody>
                        <a:bodyPr/>
                        <a:lstStyle/>
                        <a:p>
                          <a:pPr marL="457200" marR="0" indent="-457200" defTabSz="914400" rtl="0" eaLnBrk="1" fontAlgn="base" latinLnBrk="0" hangingPunct="1">
                            <a:lnSpc>
                              <a:spcPct val="15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AutoNum type="arabicPeriod"/>
                            <a:tabLst/>
                          </a:pPr>
                          <a:r>
                            <a:rPr lang="nb-NO" sz="1400" b="0" i="0" baseline="0" dirty="0" smtClean="0">
                              <a:solidFill>
                                <a:schemeClr val="tx1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 </a:t>
                          </a:r>
                          <a:r>
                            <a:rPr lang="nb-NO" sz="1400" b="1" i="0" baseline="0" dirty="0" smtClean="0">
                              <a:solidFill>
                                <a:schemeClr val="tx1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for</a:t>
                          </a:r>
                          <a:r>
                            <a:rPr lang="nb-NO" sz="1400" b="0" i="0" baseline="0" dirty="0" smtClean="0">
                              <a:solidFill>
                                <a:schemeClr val="tx1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nb-NO" sz="1400" b="0" i="1" baseline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</a:rPr>
                                <m:t>𝑎</m:t>
                              </m:r>
                              <m:r>
                                <a:rPr lang="nb-NO" sz="1400" b="0" i="1" baseline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</a:rPr>
                                <m:t>∈{2, 3, …, </m:t>
                              </m:r>
                              <m:r>
                                <a:rPr lang="nb-NO" sz="1400" b="0" i="1" baseline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</a:rPr>
                                <m:t>𝑡</m:t>
                              </m:r>
                              <m:r>
                                <a:rPr lang="nb-NO" sz="1400" b="0" i="1" baseline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</a:rPr>
                                <m:t>}</m:t>
                              </m:r>
                            </m:oMath>
                          </a14:m>
                          <a:r>
                            <a:rPr lang="nb-NO" sz="1400" b="0" i="0" dirty="0" smtClean="0">
                              <a:solidFill>
                                <a:schemeClr val="tx1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 </a:t>
                          </a:r>
                          <a:r>
                            <a:rPr lang="nb-NO" sz="1400" b="1" i="0" dirty="0" smtClean="0">
                              <a:solidFill>
                                <a:schemeClr val="tx1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do</a:t>
                          </a:r>
                          <a:endParaRPr lang="nb-NO" sz="1400" b="0" i="0" dirty="0" smtClean="0">
                            <a:solidFill>
                              <a:schemeClr val="tx1"/>
                            </a:solidFill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  <a:p>
                          <a:pPr marL="457200" marR="0" indent="-457200" defTabSz="914400" rtl="0" eaLnBrk="1" fontAlgn="base" latinLnBrk="0" hangingPunct="1">
                            <a:lnSpc>
                              <a:spcPct val="15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AutoNum type="arabicPeriod"/>
                            <a:tabLst/>
                          </a:pPr>
                          <a:r>
                            <a:rPr lang="nb-NO" sz="1400" b="0" i="0" dirty="0" smtClean="0">
                              <a:solidFill>
                                <a:schemeClr val="tx1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       </a:t>
                          </a:r>
                          <a:r>
                            <a:rPr lang="nb-NO" sz="1400" b="1" i="0" dirty="0" smtClean="0">
                              <a:solidFill>
                                <a:schemeClr val="tx1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if</a:t>
                          </a:r>
                          <a:r>
                            <a:rPr lang="nb-NO" sz="1400" b="0" i="0" dirty="0" smtClean="0">
                              <a:solidFill>
                                <a:schemeClr val="tx1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nb-NO" sz="1400" b="0" i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</a:rPr>
                                <m:t> </m:t>
                              </m:r>
                              <m:r>
                                <a:rPr lang="nb-NO" sz="1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</a:rPr>
                                <m:t>¬</m:t>
                              </m:r>
                              <m:r>
                                <m:rPr>
                                  <m:sty m:val="p"/>
                                </m:rPr>
                                <a:rPr lang="nb-NO" sz="1400" b="0" i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</a:rPr>
                                <m:t>StrongTest</m:t>
                              </m:r>
                              <m:d>
                                <m:dPr>
                                  <m:ctrlPr>
                                    <a:rPr lang="nb-NO" sz="1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nb-NO" sz="1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" panose="02040503050406030204" pitchFamily="18" charset="0"/>
                                    </a:rPr>
                                    <m:t>𝑎</m:t>
                                  </m:r>
                                  <m:r>
                                    <a:rPr lang="nb-NO" sz="1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nb-NO" sz="1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" panose="02040503050406030204" pitchFamily="18" charset="0"/>
                                    </a:rPr>
                                    <m:t>𝑛</m:t>
                                  </m:r>
                                </m:e>
                              </m:d>
                            </m:oMath>
                          </a14:m>
                          <a:r>
                            <a:rPr lang="nb-NO" sz="1400" b="0" i="0" baseline="0" dirty="0" smtClean="0">
                              <a:solidFill>
                                <a:schemeClr val="tx1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 </a:t>
                          </a:r>
                          <a:r>
                            <a:rPr lang="nb-NO" sz="1400" b="1" i="0" dirty="0" smtClean="0">
                              <a:solidFill>
                                <a:schemeClr val="tx1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then</a:t>
                          </a:r>
                        </a:p>
                        <a:p>
                          <a:pPr marL="457200" marR="0" indent="-457200" defTabSz="914400" rtl="0" eaLnBrk="1" fontAlgn="base" latinLnBrk="0" hangingPunct="1">
                            <a:lnSpc>
                              <a:spcPct val="15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AutoNum type="arabicPeriod"/>
                            <a:tabLst/>
                          </a:pPr>
                          <a:r>
                            <a:rPr lang="nb-NO" sz="1400" b="0" i="0" dirty="0" smtClean="0">
                              <a:solidFill>
                                <a:schemeClr val="tx1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            </a:t>
                          </a:r>
                          <a:r>
                            <a:rPr lang="nb-NO" sz="1400" b="0" i="0" baseline="0" dirty="0" smtClean="0">
                              <a:solidFill>
                                <a:schemeClr val="tx1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 </a:t>
                          </a:r>
                          <a:r>
                            <a:rPr lang="nb-NO" sz="1400" b="1" i="0" dirty="0" smtClean="0">
                              <a:solidFill>
                                <a:schemeClr val="tx1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return</a:t>
                          </a:r>
                          <a:r>
                            <a:rPr lang="nb-NO" sz="1400" b="0" i="0" baseline="0" dirty="0" smtClean="0">
                              <a:solidFill>
                                <a:schemeClr val="tx1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 NOT-PRIME</a:t>
                          </a:r>
                          <a:endParaRPr lang="nb-NO" sz="1400" b="0" i="0" dirty="0" smtClean="0">
                            <a:solidFill>
                              <a:schemeClr val="tx1"/>
                            </a:solidFill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  <a:p>
                          <a:pPr marL="457200" marR="0" indent="-457200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AutoNum type="arabicPeriod"/>
                            <a:tabLst/>
                          </a:pPr>
                          <a:r>
                            <a:rPr lang="nb-NO" sz="1400" b="0" i="0" dirty="0" smtClean="0">
                              <a:solidFill>
                                <a:schemeClr val="tx1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 </a:t>
                          </a:r>
                          <a:r>
                            <a:rPr lang="nb-NO" sz="1400" b="1" i="0" dirty="0" smtClean="0">
                              <a:solidFill>
                                <a:schemeClr val="tx1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return</a:t>
                          </a:r>
                          <a:r>
                            <a:rPr lang="nb-NO" sz="1400" b="1" i="0" baseline="0" dirty="0" smtClean="0">
                              <a:solidFill>
                                <a:schemeClr val="tx1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 </a:t>
                          </a:r>
                          <a:r>
                            <a:rPr lang="nb-NO" sz="1400" b="0" i="0" baseline="0" dirty="0" smtClean="0">
                              <a:solidFill>
                                <a:schemeClr val="tx1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PRIME</a:t>
                          </a:r>
                          <a:endParaRPr lang="nb-NO" sz="1400" b="0" i="0" dirty="0" smtClean="0">
                            <a:solidFill>
                              <a:schemeClr val="tx1"/>
                            </a:solidFill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="" xmlns:a16="http://schemas.microsoft.com/office/drawing/2014/main" val="10001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8" name="Table 7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715567524"/>
                  </p:ext>
                </p:extLst>
              </p:nvPr>
            </p:nvGraphicFramePr>
            <p:xfrm>
              <a:off x="8356232" y="1154465"/>
              <a:ext cx="2946659" cy="1718113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946659">
                      <a:extLst>
                        <a:ext uri="{9D8B030D-6E8A-4147-A177-3AD203B41FA5}">
                          <a16:colId xmlns="" xmlns:a16="http://schemas.microsoft.com/office/drawing/2014/main" xmlns:a14="http://schemas.microsoft.com/office/drawing/2010/main" val="20000"/>
                        </a:ext>
                      </a:extLst>
                    </a:gridCol>
                  </a:tblGrid>
                  <a:tr h="322357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4"/>
                          <a:stretch>
                            <a:fillRect l="-206" t="-1887" r="-412" b="-437736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="" xmlns:a16="http://schemas.microsoft.com/office/drawing/2014/main" xmlns:a14="http://schemas.microsoft.com/office/drawing/2010/main" val="10000"/>
                      </a:ext>
                    </a:extLst>
                  </a:tr>
                  <a:tr h="1395756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4"/>
                          <a:stretch>
                            <a:fillRect l="-206" t="-23478" r="-412" b="-87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="" xmlns:a16="http://schemas.microsoft.com/office/drawing/2014/main" xmlns:a14="http://schemas.microsoft.com/office/drawing/2010/main" val="10001"/>
                      </a:ext>
                    </a:extLst>
                  </a:tr>
                </a:tbl>
              </a:graphicData>
            </a:graphic>
          </p:graphicFrame>
        </mc:Fallback>
      </mc:AlternateContent>
      <p:grpSp>
        <p:nvGrpSpPr>
          <p:cNvPr id="3" name="Group 2"/>
          <p:cNvGrpSpPr/>
          <p:nvPr/>
        </p:nvGrpSpPr>
        <p:grpSpPr>
          <a:xfrm>
            <a:off x="1754208" y="3328627"/>
            <a:ext cx="2640705" cy="2331616"/>
            <a:chOff x="1754208" y="3328627"/>
            <a:chExt cx="2640705" cy="2331616"/>
          </a:xfrm>
        </p:grpSpPr>
        <p:sp>
          <p:nvSpPr>
            <p:cNvPr id="22" name="Oval 21"/>
            <p:cNvSpPr/>
            <p:nvPr/>
          </p:nvSpPr>
          <p:spPr bwMode="auto">
            <a:xfrm>
              <a:off x="2485448" y="3328627"/>
              <a:ext cx="1673159" cy="1558910"/>
            </a:xfrm>
            <a:prstGeom prst="ellipse">
              <a:avLst/>
            </a:prstGeom>
            <a:solidFill>
              <a:schemeClr val="accent5">
                <a:lumMod val="20000"/>
                <a:lumOff val="80000"/>
              </a:schemeClr>
            </a:solidFill>
            <a:ln w="28575" cap="flat" cmpd="sng" algn="ctr">
              <a:solidFill>
                <a:schemeClr val="accent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b="1" dirty="0" smtClean="0"/>
                <a:t>Primes</a:t>
              </a:r>
              <a:endParaRPr lang="en-US" b="1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4" name="TextBox 23"/>
                <p:cNvSpPr txBox="1"/>
                <p:nvPr/>
              </p:nvSpPr>
              <p:spPr>
                <a:xfrm>
                  <a:off x="1754208" y="5290911"/>
                  <a:ext cx="2640705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r>
                          <m:rPr>
                            <m:sty m:val="p"/>
                          </m:rPr>
                          <a:rPr lang="nb-NO" b="0" i="0" smtClean="0">
                            <a:latin typeface="Cambria Math" panose="02040503050406030204" pitchFamily="18" charset="0"/>
                          </a:rPr>
                          <m:t>IsPrime</m:t>
                        </m:r>
                        <m:d>
                          <m:dPr>
                            <m:ctrlPr>
                              <a:rPr lang="nb-NO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nb-NO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</m:d>
                        <m:r>
                          <a:rPr lang="nb-NO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m:rPr>
                            <m:sty m:val="p"/>
                          </m:rPr>
                          <a:rPr lang="nb-NO" b="0" i="0" smtClean="0">
                            <a:latin typeface="Cambria Math" panose="02040503050406030204" pitchFamily="18" charset="0"/>
                          </a:rPr>
                          <m:t>PRIME</m:t>
                        </m:r>
                      </m:oMath>
                    </m:oMathPara>
                  </a14:m>
                  <a:endParaRPr lang="en-US" dirty="0" smtClean="0"/>
                </a:p>
              </p:txBody>
            </p:sp>
          </mc:Choice>
          <mc:Fallback xmlns="">
            <p:sp>
              <p:nvSpPr>
                <p:cNvPr id="24" name="TextBox 2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754208" y="5290911"/>
                  <a:ext cx="2640705" cy="369332"/>
                </a:xfrm>
                <a:prstGeom prst="rect">
                  <a:avLst/>
                </a:prstGeom>
                <a:blipFill rotWithShape="0"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25" name="Straight Arrow Connector 24"/>
            <p:cNvCxnSpPr/>
            <p:nvPr/>
          </p:nvCxnSpPr>
          <p:spPr bwMode="auto">
            <a:xfrm flipH="1">
              <a:off x="2794740" y="4581785"/>
              <a:ext cx="504428" cy="716081"/>
            </a:xfrm>
            <a:prstGeom prst="straightConnector1">
              <a:avLst/>
            </a:prstGeom>
            <a:solidFill>
              <a:schemeClr val="accent1"/>
            </a:solidFill>
            <a:ln w="19050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26" name="Oval 25"/>
            <p:cNvSpPr>
              <a:spLocks noChangeAspect="1"/>
            </p:cNvSpPr>
            <p:nvPr/>
          </p:nvSpPr>
          <p:spPr bwMode="auto">
            <a:xfrm>
              <a:off x="3299167" y="4493583"/>
              <a:ext cx="90000" cy="90000"/>
            </a:xfrm>
            <a:prstGeom prst="ellipse">
              <a:avLst/>
            </a:prstGeom>
            <a:solidFill>
              <a:schemeClr val="tx1"/>
            </a:solidFill>
            <a:ln w="285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sz="2400" b="1" dirty="0"/>
            </a:p>
          </p:txBody>
        </p:sp>
      </p:grpSp>
      <p:sp>
        <p:nvSpPr>
          <p:cNvPr id="27" name="Oval 26"/>
          <p:cNvSpPr>
            <a:spLocks noChangeAspect="1"/>
          </p:cNvSpPr>
          <p:nvPr/>
        </p:nvSpPr>
        <p:spPr bwMode="auto">
          <a:xfrm>
            <a:off x="5510913" y="4585070"/>
            <a:ext cx="90000" cy="90000"/>
          </a:xfrm>
          <a:prstGeom prst="ellipse">
            <a:avLst/>
          </a:prstGeom>
          <a:solidFill>
            <a:schemeClr val="tx1"/>
          </a:solidFill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2400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/>
              <p:cNvSpPr txBox="1"/>
              <p:nvPr/>
            </p:nvSpPr>
            <p:spPr>
              <a:xfrm>
                <a:off x="2362803" y="6140695"/>
                <a:ext cx="324783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nb-NO" b="0" i="0" smtClean="0">
                          <a:latin typeface="Cambria Math" panose="02040503050406030204" pitchFamily="18" charset="0"/>
                        </a:rPr>
                        <m:t>IsPrime</m:t>
                      </m:r>
                      <m:d>
                        <m:dPr>
                          <m:ctrlPr>
                            <a:rPr lang="nb-NO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</m:d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nb-NO" b="0" i="0" smtClean="0">
                          <a:latin typeface="Cambria Math" panose="02040503050406030204" pitchFamily="18" charset="0"/>
                        </a:rPr>
                        <m:t>NOT</m:t>
                      </m:r>
                      <m:r>
                        <a:rPr lang="nb-NO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–</m:t>
                      </m:r>
                      <m:r>
                        <m:rPr>
                          <m:sty m:val="p"/>
                        </m:rPr>
                        <a:rPr lang="nb-NO" b="0" i="0" smtClean="0">
                          <a:latin typeface="Cambria Math" panose="02040503050406030204" pitchFamily="18" charset="0"/>
                        </a:rPr>
                        <m:t>PRIME</m:t>
                      </m:r>
                    </m:oMath>
                  </m:oMathPara>
                </a14:m>
                <a:endParaRPr lang="en-US" dirty="0" smtClean="0"/>
              </a:p>
            </p:txBody>
          </p:sp>
        </mc:Choice>
        <mc:Fallback xmlns="">
          <p:sp>
            <p:nvSpPr>
              <p:cNvPr id="28" name="TextBox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62803" y="6140695"/>
                <a:ext cx="3247838" cy="369332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9" name="Straight Arrow Connector 28"/>
          <p:cNvCxnSpPr/>
          <p:nvPr/>
        </p:nvCxnSpPr>
        <p:spPr bwMode="auto">
          <a:xfrm flipH="1">
            <a:off x="3424299" y="4714740"/>
            <a:ext cx="2040687" cy="1444598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/>
              <p:cNvSpPr txBox="1"/>
              <p:nvPr/>
            </p:nvSpPr>
            <p:spPr>
              <a:xfrm>
                <a:off x="5852874" y="6221394"/>
                <a:ext cx="2640705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nb-NO" b="0" i="0" smtClean="0">
                          <a:latin typeface="Cambria Math" panose="02040503050406030204" pitchFamily="18" charset="0"/>
                        </a:rPr>
                        <m:t>IsPrime</m:t>
                      </m:r>
                      <m:d>
                        <m:dPr>
                          <m:ctrlPr>
                            <a:rPr lang="nb-NO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</m:d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nb-NO" b="0" i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PRIME</m:t>
                      </m:r>
                    </m:oMath>
                  </m:oMathPara>
                </a14:m>
                <a:endParaRPr lang="en-US" dirty="0" smtClean="0"/>
              </a:p>
            </p:txBody>
          </p:sp>
        </mc:Choice>
        <mc:Fallback xmlns="">
          <p:sp>
            <p:nvSpPr>
              <p:cNvPr id="30" name="TextBox 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52874" y="6221394"/>
                <a:ext cx="2640705" cy="369332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4" name="TextBox 33"/>
          <p:cNvSpPr txBox="1"/>
          <p:nvPr/>
        </p:nvSpPr>
        <p:spPr>
          <a:xfrm>
            <a:off x="7200792" y="4212453"/>
            <a:ext cx="16677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Fermat liars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7384744" y="4655122"/>
            <a:ext cx="15567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Euler liars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7325214" y="5233576"/>
            <a:ext cx="15567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Strong liars</a:t>
            </a:r>
          </a:p>
        </p:txBody>
      </p:sp>
      <p:cxnSp>
        <p:nvCxnSpPr>
          <p:cNvPr id="32" name="Straight Arrow Connector 31"/>
          <p:cNvCxnSpPr/>
          <p:nvPr/>
        </p:nvCxnSpPr>
        <p:spPr bwMode="auto">
          <a:xfrm flipH="1">
            <a:off x="6967309" y="5456350"/>
            <a:ext cx="333741" cy="820095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2" name="Straight Arrow Connector 41"/>
          <p:cNvCxnSpPr/>
          <p:nvPr/>
        </p:nvCxnSpPr>
        <p:spPr bwMode="auto">
          <a:xfrm>
            <a:off x="6624823" y="5191687"/>
            <a:ext cx="233177" cy="1084758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7" name="Straight Arrow Connector 46"/>
          <p:cNvCxnSpPr/>
          <p:nvPr/>
        </p:nvCxnSpPr>
        <p:spPr bwMode="auto">
          <a:xfrm>
            <a:off x="6065004" y="5024454"/>
            <a:ext cx="687539" cy="1252577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19659493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3" grpId="0" animBg="1"/>
      <p:bldP spid="33" grpId="0" animBg="1"/>
      <p:bldP spid="37" grpId="0" animBg="1"/>
      <p:bldP spid="27" grpId="0" animBg="1"/>
      <p:bldP spid="28" grpId="0"/>
      <p:bldP spid="30" grpId="0"/>
      <p:bldP spid="34" grpId="0"/>
      <p:bldP spid="35" grpId="0"/>
      <p:bldP spid="36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Finding primes in practice 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3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>
                  <a:buFont typeface="Arial" panose="020B0604020202020204" pitchFamily="34" charset="0"/>
                  <a:buChar char="•"/>
                </a:pPr>
                <a:r>
                  <a:rPr lang="en-US" dirty="0" smtClean="0"/>
                  <a:t>Miller-Rabin most used in practice</a:t>
                </a:r>
              </a:p>
              <a:p>
                <a:pPr>
                  <a:buFont typeface="Arial" panose="020B0604020202020204" pitchFamily="34" charset="0"/>
                  <a:buChar char="•"/>
                </a:pPr>
                <a:endParaRPr lang="en-US" dirty="0"/>
              </a:p>
              <a:p>
                <a:pPr>
                  <a:buFont typeface="Arial" panose="020B0604020202020204" pitchFamily="34" charset="0"/>
                  <a:buChar char="•"/>
                </a:pPr>
                <a:r>
                  <a:rPr lang="en-US" dirty="0" smtClean="0"/>
                  <a:t>Failure probability </a:t>
                </a:r>
                <a14:m>
                  <m:oMath xmlns:m="http://schemas.openxmlformats.org/officeDocument/2006/math">
                    <m:r>
                      <a:rPr lang="nb-NO" b="0" i="1" smtClean="0">
                        <a:latin typeface="Cambria Math" panose="02040503050406030204" pitchFamily="18" charset="0"/>
                      </a:rPr>
                      <m:t>≤</m:t>
                    </m:r>
                    <m:f>
                      <m:fPr>
                        <m:ctrlPr>
                          <a:rPr lang="nb-NO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nb-NO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sSup>
                          <m:sSupPr>
                            <m:ctrlPr>
                              <a:rPr lang="nb-NO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nb-NO" b="0" i="1" smtClean="0">
                                <a:latin typeface="Cambria Math" panose="02040503050406030204" pitchFamily="18" charset="0"/>
                              </a:rPr>
                              <m:t>4</m:t>
                            </m:r>
                          </m:e>
                          <m:sup>
                            <m:r>
                              <a:rPr lang="nb-NO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p>
                        </m:sSup>
                      </m:den>
                    </m:f>
                  </m:oMath>
                </a14:m>
                <a:endParaRPr lang="en-US" dirty="0" smtClean="0"/>
              </a:p>
              <a:p>
                <a:pPr>
                  <a:buFont typeface="Arial" panose="020B0604020202020204" pitchFamily="34" charset="0"/>
                  <a:buChar char="•"/>
                </a:pPr>
                <a:endParaRPr lang="en-US" dirty="0"/>
              </a:p>
              <a:p>
                <a:pPr>
                  <a:buFont typeface="Arial" panose="020B0604020202020204" pitchFamily="34" charset="0"/>
                  <a:buChar char="•"/>
                </a:pPr>
                <a:endParaRPr lang="en-US" dirty="0" smtClean="0"/>
              </a:p>
              <a:p>
                <a:pPr>
                  <a:buFont typeface="Arial" panose="020B0604020202020204" pitchFamily="34" charset="0"/>
                  <a:buChar char="•"/>
                </a:pPr>
                <a:r>
                  <a:rPr lang="en-US" i="1" dirty="0" smtClean="0"/>
                  <a:t>Deterministic</a:t>
                </a:r>
                <a:r>
                  <a:rPr lang="en-US" dirty="0" smtClean="0"/>
                  <a:t> primality tests</a:t>
                </a:r>
              </a:p>
              <a:p>
                <a:pPr lvl="1">
                  <a:buFont typeface="Arial" panose="020B0604020202020204" pitchFamily="34" charset="0"/>
                  <a:buChar char="•"/>
                </a:pPr>
                <a:r>
                  <a:rPr lang="en-US" dirty="0" smtClean="0"/>
                  <a:t>Many existed…but none running in polynomial time (P)</a:t>
                </a:r>
              </a:p>
              <a:p>
                <a:pPr lvl="1">
                  <a:buFont typeface="Arial" panose="020B0604020202020204" pitchFamily="34" charset="0"/>
                  <a:buChar char="•"/>
                </a:pPr>
                <a:r>
                  <a:rPr lang="en-US" dirty="0" smtClean="0"/>
                  <a:t>Open problem for a long time</a:t>
                </a:r>
              </a:p>
              <a:p>
                <a:pPr lvl="1">
                  <a:buFont typeface="Arial" panose="020B0604020202020204" pitchFamily="34" charset="0"/>
                  <a:buChar char="•"/>
                </a:pPr>
                <a:r>
                  <a:rPr lang="en-US" i="1" dirty="0" smtClean="0"/>
                  <a:t>Agrawal, </a:t>
                </a:r>
                <a:r>
                  <a:rPr lang="en-US" i="1" dirty="0" err="1" smtClean="0"/>
                  <a:t>Kayal</a:t>
                </a:r>
                <a:r>
                  <a:rPr lang="en-US" i="1" dirty="0"/>
                  <a:t> </a:t>
                </a:r>
                <a:r>
                  <a:rPr lang="en-US" i="1" dirty="0" smtClean="0"/>
                  <a:t>&amp; </a:t>
                </a:r>
                <a:r>
                  <a:rPr lang="en-US" i="1" dirty="0" err="1" smtClean="0"/>
                  <a:t>Saxena</a:t>
                </a:r>
                <a:r>
                  <a:rPr lang="en-US" i="1" dirty="0" smtClean="0"/>
                  <a:t> '02</a:t>
                </a:r>
                <a:r>
                  <a:rPr lang="en-US" dirty="0" smtClean="0"/>
                  <a:t>: "PRIMES is in P"</a:t>
                </a:r>
              </a:p>
              <a:p>
                <a:pPr lvl="1">
                  <a:buFont typeface="Arial" panose="020B0604020202020204" pitchFamily="34" charset="0"/>
                  <a:buChar char="•"/>
                </a:pPr>
                <a:r>
                  <a:rPr lang="en-US" dirty="0" smtClean="0"/>
                  <a:t>Original running time </a:t>
                </a:r>
                <a14:m>
                  <m:oMath xmlns:m="http://schemas.openxmlformats.org/officeDocument/2006/math">
                    <m:r>
                      <a:rPr lang="nb-NO" b="0" i="1" smtClean="0">
                        <a:latin typeface="Cambria Math" panose="02040503050406030204" pitchFamily="18" charset="0"/>
                      </a:rPr>
                      <m:t>≈</m:t>
                    </m:r>
                    <m:r>
                      <a:rPr lang="nb-NO" b="0" i="1" smtClean="0">
                        <a:latin typeface="Cambria Math" panose="02040503050406030204" pitchFamily="18" charset="0"/>
                      </a:rPr>
                      <m:t>𝒪</m:t>
                    </m:r>
                    <m:d>
                      <m:dPr>
                        <m:ctrlPr>
                          <a:rPr lang="nb-NO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nb-NO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nb-NO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e>
                          <m:sup>
                            <m:r>
                              <a:rPr lang="nb-NO" b="0" i="1" smtClean="0">
                                <a:latin typeface="Cambria Math" panose="02040503050406030204" pitchFamily="18" charset="0"/>
                              </a:rPr>
                              <m:t>12</m:t>
                            </m:r>
                          </m:sup>
                        </m:sSup>
                      </m:e>
                    </m:d>
                  </m:oMath>
                </a14:m>
                <a:endParaRPr lang="en-US" dirty="0" smtClean="0"/>
              </a:p>
              <a:p>
                <a:pPr lvl="1">
                  <a:buFont typeface="Arial" panose="020B0604020202020204" pitchFamily="34" charset="0"/>
                  <a:buChar char="•"/>
                </a:pPr>
                <a:r>
                  <a:rPr lang="en-US" dirty="0" smtClean="0"/>
                  <a:t>Quickly improved to </a:t>
                </a:r>
                <a14:m>
                  <m:oMath xmlns:m="http://schemas.openxmlformats.org/officeDocument/2006/math">
                    <m:r>
                      <a:rPr lang="nb-NO" b="0" i="1" smtClean="0">
                        <a:latin typeface="Cambria Math" panose="02040503050406030204" pitchFamily="18" charset="0"/>
                      </a:rPr>
                      <m:t>≈</m:t>
                    </m:r>
                    <m:r>
                      <a:rPr lang="nb-NO" b="0" i="1" smtClean="0">
                        <a:latin typeface="Cambria Math" panose="02040503050406030204" pitchFamily="18" charset="0"/>
                      </a:rPr>
                      <m:t>𝒪</m:t>
                    </m:r>
                    <m:d>
                      <m:dPr>
                        <m:ctrlPr>
                          <a:rPr lang="nb-NO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nb-NO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nb-NO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e>
                          <m:sup>
                            <m:r>
                              <a:rPr lang="nb-NO" b="0" i="1" smtClean="0">
                                <a:latin typeface="Cambria Math" panose="02040503050406030204" pitchFamily="18" charset="0"/>
                              </a:rPr>
                              <m:t>6</m:t>
                            </m:r>
                          </m:sup>
                        </m:sSup>
                      </m:e>
                    </m:d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4" name="Content Placeholder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493" t="-60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6590AF8-4F64-4D1C-B3C4-F65976908F52}" type="slidenum">
              <a:rPr lang="en-US" smtClean="0"/>
              <a:pPr/>
              <a:t>28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5" name="Table 4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235828761"/>
                  </p:ext>
                </p:extLst>
              </p:nvPr>
            </p:nvGraphicFramePr>
            <p:xfrm>
              <a:off x="7990472" y="1200185"/>
              <a:ext cx="2946659" cy="1718113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946659">
                      <a:extLst>
                        <a:ext uri="{9D8B030D-6E8A-4147-A177-3AD203B41FA5}">
                          <a16:colId xmlns="" xmlns:a16="http://schemas.microsoft.com/office/drawing/2014/main" val="20000"/>
                        </a:ext>
                      </a:extLst>
                    </a:gridCol>
                  </a:tblGrid>
                  <a:tr h="322357">
                    <a:tc>
                      <a:txBody>
                        <a:bodyPr/>
                        <a:lstStyle/>
                        <a:p>
                          <a14:m>
                            <m:oMath xmlns:m="http://schemas.openxmlformats.org/officeDocument/2006/math">
                              <m:r>
                                <a:rPr lang="nb-NO" sz="1400" b="1" i="0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</a:rPr>
                                <m:t>𝐈𝐬𝐏𝐫𝐢𝐦𝐞</m:t>
                              </m:r>
                              <m:d>
                                <m:dPr>
                                  <m:ctrlPr>
                                    <a:rPr lang="nb-NO" sz="1400" b="1" i="1" dirty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nb-NO" sz="1400" b="0" i="1" dirty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" panose="02040503050406030204" pitchFamily="18" charset="0"/>
                                    </a:rPr>
                                    <m:t>𝑛</m:t>
                                  </m:r>
                                </m:e>
                              </m:d>
                            </m:oMath>
                          </a14:m>
                          <a:r>
                            <a:rPr lang="en-US" sz="1400" dirty="0" smtClean="0">
                              <a:solidFill>
                                <a:schemeClr val="tx1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  </a:t>
                          </a:r>
                          <a:r>
                            <a:rPr lang="en-US" sz="1400" dirty="0" smtClean="0">
                              <a:solidFill>
                                <a:srgbClr val="0070C0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 // Miller-Rabin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="" xmlns:a16="http://schemas.microsoft.com/office/drawing/2014/main" val="10000"/>
                      </a:ext>
                    </a:extLst>
                  </a:tr>
                  <a:tr h="1395756">
                    <a:tc>
                      <a:txBody>
                        <a:bodyPr/>
                        <a:lstStyle/>
                        <a:p>
                          <a:pPr marL="457200" marR="0" indent="-457200" defTabSz="914400" rtl="0" eaLnBrk="1" fontAlgn="base" latinLnBrk="0" hangingPunct="1">
                            <a:lnSpc>
                              <a:spcPct val="15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AutoNum type="arabicPeriod"/>
                            <a:tabLst/>
                          </a:pPr>
                          <a:r>
                            <a:rPr lang="nb-NO" sz="1400" b="0" i="0" baseline="0" dirty="0" smtClean="0">
                              <a:solidFill>
                                <a:schemeClr val="tx1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 </a:t>
                          </a:r>
                          <a:r>
                            <a:rPr lang="nb-NO" sz="1400" b="1" i="0" baseline="0" dirty="0" smtClean="0">
                              <a:solidFill>
                                <a:schemeClr val="tx1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for</a:t>
                          </a:r>
                          <a:r>
                            <a:rPr lang="nb-NO" sz="1400" b="0" i="0" baseline="0" dirty="0" smtClean="0">
                              <a:solidFill>
                                <a:schemeClr val="tx1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nb-NO" sz="1400" b="0" i="1" baseline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</a:rPr>
                                <m:t>𝑎</m:t>
                              </m:r>
                              <m:r>
                                <a:rPr lang="nb-NO" sz="1400" b="0" i="1" baseline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</a:rPr>
                                <m:t>∈{2, 3, …, </m:t>
                              </m:r>
                              <m:r>
                                <a:rPr lang="nb-NO" sz="1400" b="0" i="1" baseline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</a:rPr>
                                <m:t>𝑡</m:t>
                              </m:r>
                              <m:r>
                                <a:rPr lang="nb-NO" sz="1400" b="0" i="1" baseline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</a:rPr>
                                <m:t>}</m:t>
                              </m:r>
                            </m:oMath>
                          </a14:m>
                          <a:r>
                            <a:rPr lang="nb-NO" sz="1400" b="0" i="0" dirty="0" smtClean="0">
                              <a:solidFill>
                                <a:schemeClr val="tx1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 </a:t>
                          </a:r>
                          <a:r>
                            <a:rPr lang="nb-NO" sz="1400" b="1" i="0" dirty="0" smtClean="0">
                              <a:solidFill>
                                <a:schemeClr val="tx1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do</a:t>
                          </a:r>
                          <a:endParaRPr lang="nb-NO" sz="1400" b="0" i="0" dirty="0" smtClean="0">
                            <a:solidFill>
                              <a:schemeClr val="tx1"/>
                            </a:solidFill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  <a:p>
                          <a:pPr marL="457200" marR="0" indent="-457200" defTabSz="914400" rtl="0" eaLnBrk="1" fontAlgn="base" latinLnBrk="0" hangingPunct="1">
                            <a:lnSpc>
                              <a:spcPct val="15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AutoNum type="arabicPeriod"/>
                            <a:tabLst/>
                          </a:pPr>
                          <a:r>
                            <a:rPr lang="nb-NO" sz="1400" b="0" i="0" dirty="0" smtClean="0">
                              <a:solidFill>
                                <a:schemeClr val="tx1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       </a:t>
                          </a:r>
                          <a:r>
                            <a:rPr lang="nb-NO" sz="1400" b="1" i="0" dirty="0" smtClean="0">
                              <a:solidFill>
                                <a:schemeClr val="tx1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if</a:t>
                          </a:r>
                          <a:r>
                            <a:rPr lang="nb-NO" sz="1400" b="0" i="0" dirty="0" smtClean="0">
                              <a:solidFill>
                                <a:schemeClr val="tx1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nb-NO" sz="1400" b="0" i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</a:rPr>
                                <m:t> </m:t>
                              </m:r>
                              <m:r>
                                <a:rPr lang="nb-NO" sz="1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</a:rPr>
                                <m:t>¬</m:t>
                              </m:r>
                              <m:r>
                                <m:rPr>
                                  <m:sty m:val="p"/>
                                </m:rPr>
                                <a:rPr lang="nb-NO" sz="1400" b="0" i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</a:rPr>
                                <m:t>StrongTest</m:t>
                              </m:r>
                              <m:d>
                                <m:dPr>
                                  <m:ctrlPr>
                                    <a:rPr lang="nb-NO" sz="1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nb-NO" sz="1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" panose="02040503050406030204" pitchFamily="18" charset="0"/>
                                    </a:rPr>
                                    <m:t>𝑎</m:t>
                                  </m:r>
                                  <m:r>
                                    <a:rPr lang="nb-NO" sz="1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nb-NO" sz="1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" panose="02040503050406030204" pitchFamily="18" charset="0"/>
                                    </a:rPr>
                                    <m:t>𝑛</m:t>
                                  </m:r>
                                </m:e>
                              </m:d>
                            </m:oMath>
                          </a14:m>
                          <a:r>
                            <a:rPr lang="nb-NO" sz="1400" b="0" i="0" baseline="0" dirty="0" smtClean="0">
                              <a:solidFill>
                                <a:schemeClr val="tx1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 </a:t>
                          </a:r>
                          <a:r>
                            <a:rPr lang="nb-NO" sz="1400" b="1" i="0" dirty="0" smtClean="0">
                              <a:solidFill>
                                <a:schemeClr val="tx1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then</a:t>
                          </a:r>
                        </a:p>
                        <a:p>
                          <a:pPr marL="457200" marR="0" indent="-457200" defTabSz="914400" rtl="0" eaLnBrk="1" fontAlgn="base" latinLnBrk="0" hangingPunct="1">
                            <a:lnSpc>
                              <a:spcPct val="15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AutoNum type="arabicPeriod"/>
                            <a:tabLst/>
                          </a:pPr>
                          <a:r>
                            <a:rPr lang="nb-NO" sz="1400" b="0" i="0" dirty="0" smtClean="0">
                              <a:solidFill>
                                <a:schemeClr val="tx1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            </a:t>
                          </a:r>
                          <a:r>
                            <a:rPr lang="nb-NO" sz="1400" b="0" i="0" baseline="0" dirty="0" smtClean="0">
                              <a:solidFill>
                                <a:schemeClr val="tx1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 </a:t>
                          </a:r>
                          <a:r>
                            <a:rPr lang="nb-NO" sz="1400" b="1" i="0" dirty="0" smtClean="0">
                              <a:solidFill>
                                <a:schemeClr val="tx1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return</a:t>
                          </a:r>
                          <a:r>
                            <a:rPr lang="nb-NO" sz="1400" b="0" i="0" baseline="0" dirty="0" smtClean="0">
                              <a:solidFill>
                                <a:schemeClr val="tx1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 NOT-PRIME</a:t>
                          </a:r>
                          <a:endParaRPr lang="nb-NO" sz="1400" b="0" i="0" dirty="0" smtClean="0">
                            <a:solidFill>
                              <a:schemeClr val="tx1"/>
                            </a:solidFill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  <a:p>
                          <a:pPr marL="457200" marR="0" indent="-457200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AutoNum type="arabicPeriod"/>
                            <a:tabLst/>
                          </a:pPr>
                          <a:r>
                            <a:rPr lang="nb-NO" sz="1400" b="0" i="0" dirty="0" smtClean="0">
                              <a:solidFill>
                                <a:schemeClr val="tx1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 </a:t>
                          </a:r>
                          <a:r>
                            <a:rPr lang="nb-NO" sz="1400" b="1" i="0" dirty="0" smtClean="0">
                              <a:solidFill>
                                <a:schemeClr val="tx1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return</a:t>
                          </a:r>
                          <a:r>
                            <a:rPr lang="nb-NO" sz="1400" b="1" i="0" baseline="0" dirty="0" smtClean="0">
                              <a:solidFill>
                                <a:schemeClr val="tx1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 </a:t>
                          </a:r>
                          <a:r>
                            <a:rPr lang="nb-NO" sz="1400" b="0" i="0" baseline="0" dirty="0" smtClean="0">
                              <a:solidFill>
                                <a:schemeClr val="tx1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PRIME</a:t>
                          </a:r>
                          <a:endParaRPr lang="nb-NO" sz="1400" b="0" i="0" dirty="0" smtClean="0">
                            <a:solidFill>
                              <a:schemeClr val="tx1"/>
                            </a:solidFill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="" xmlns:a16="http://schemas.microsoft.com/office/drawing/2014/main" val="10001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5" name="Table 4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235828761"/>
                  </p:ext>
                </p:extLst>
              </p:nvPr>
            </p:nvGraphicFramePr>
            <p:xfrm>
              <a:off x="7990472" y="1200185"/>
              <a:ext cx="2946659" cy="1718113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946659">
                      <a:extLst>
                        <a:ext uri="{9D8B030D-6E8A-4147-A177-3AD203B41FA5}">
                          <a16:colId xmlns:a16="http://schemas.microsoft.com/office/drawing/2014/main" xmlns="" xmlns:a14="http://schemas.microsoft.com/office/drawing/2010/main" val="20000"/>
                        </a:ext>
                      </a:extLst>
                    </a:gridCol>
                  </a:tblGrid>
                  <a:tr h="322357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3"/>
                          <a:stretch>
                            <a:fillRect l="-206" t="-1887" r="-412" b="-437736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xmlns="" xmlns:a14="http://schemas.microsoft.com/office/drawing/2010/main" val="10000"/>
                      </a:ext>
                    </a:extLst>
                  </a:tr>
                  <a:tr h="1395756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3"/>
                          <a:stretch>
                            <a:fillRect l="-206" t="-23478" r="-412" b="-87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xmlns="" xmlns:a14="http://schemas.microsoft.com/office/drawing/2010/main" val="10001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3322502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Finding generators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3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>
                  <a:buFont typeface="Arial" panose="020B0604020202020204" pitchFamily="34" charset="0"/>
                  <a:buChar char="•"/>
                </a:pPr>
                <a:r>
                  <a:rPr lang="en-US" dirty="0" smtClean="0"/>
                  <a:t>Easy in prime-order groups</a:t>
                </a:r>
              </a:p>
              <a:p>
                <a:pPr lvl="1">
                  <a:buFont typeface="Arial" panose="020B0604020202020204" pitchFamily="34" charset="0"/>
                  <a:buChar char="•"/>
                </a:pPr>
                <a:r>
                  <a:rPr lang="en-US" dirty="0" smtClean="0"/>
                  <a:t>All non-identity elements are generators!</a:t>
                </a:r>
              </a:p>
              <a:p>
                <a:pPr lvl="1">
                  <a:buFont typeface="Arial" panose="020B0604020202020204" pitchFamily="34" charset="0"/>
                  <a:buChar char="•"/>
                </a:pPr>
                <a:endParaRPr lang="en-US" dirty="0"/>
              </a:p>
              <a:p>
                <a:pPr lvl="1">
                  <a:buFont typeface="Arial" panose="020B0604020202020204" pitchFamily="34" charset="0"/>
                  <a:buChar char="•"/>
                </a:pPr>
                <a:endParaRPr lang="en-US" dirty="0" smtClean="0"/>
              </a:p>
              <a:p>
                <a:pPr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d>
                      <m:dPr>
                        <m:ctrlPr>
                          <a:rPr lang="nb-NO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Sup>
                          <m:sSubSupPr>
                            <m:ctrlPr>
                              <a:rPr lang="nb-NO" b="0" i="1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nb-NO" b="1" i="1" smtClean="0">
                                <a:latin typeface="Cambria Math" panose="02040503050406030204" pitchFamily="18" charset="0"/>
                              </a:rPr>
                              <m:t>𝒁</m:t>
                            </m:r>
                          </m:e>
                          <m:sub>
                            <m:r>
                              <a:rPr lang="nb-NO" b="0" i="1" smtClean="0">
                                <a:latin typeface="Cambria Math" panose="02040503050406030204" pitchFamily="18" charset="0"/>
                              </a:rPr>
                              <m:t>𝑝</m:t>
                            </m:r>
                          </m:sub>
                          <m:sup>
                            <m:r>
                              <a:rPr lang="nb-NO" b="0" i="1" smtClean="0">
                                <a:latin typeface="Cambria Math" panose="02040503050406030204" pitchFamily="18" charset="0"/>
                              </a:rPr>
                              <m:t>∗</m:t>
                            </m:r>
                          </m:sup>
                        </m:sSubSup>
                        <m:r>
                          <a:rPr lang="nb-NO" b="0" i="1" smtClean="0">
                            <a:latin typeface="Cambria Math" panose="02040503050406030204" pitchFamily="18" charset="0"/>
                          </a:rPr>
                          <m:t>,⋅</m:t>
                        </m:r>
                      </m:e>
                    </m:d>
                  </m:oMath>
                </a14:m>
                <a:endParaRPr lang="en-US" dirty="0" smtClean="0"/>
              </a:p>
              <a:p>
                <a:pPr lvl="1">
                  <a:buFont typeface="Arial" panose="020B0604020202020204" pitchFamily="34" charset="0"/>
                  <a:buChar char="•"/>
                </a:pPr>
                <a:r>
                  <a:rPr lang="en-US" dirty="0" smtClean="0"/>
                  <a:t>Not prime-order!</a:t>
                </a:r>
              </a:p>
              <a:p>
                <a:pPr lvl="1">
                  <a:buFont typeface="Arial" panose="020B0604020202020204" pitchFamily="34" charset="0"/>
                  <a:buChar char="•"/>
                </a:pPr>
                <a:r>
                  <a:rPr lang="en-US" dirty="0" smtClean="0"/>
                  <a:t>Common in practice: pick element at random; check if generator</a:t>
                </a:r>
                <a:endParaRPr lang="en-US" dirty="0"/>
              </a:p>
            </p:txBody>
          </p:sp>
        </mc:Choice>
        <mc:Fallback xmlns="">
          <p:sp>
            <p:nvSpPr>
              <p:cNvPr id="4" name="Content Placeholder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493" t="-60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6590AF8-4F64-4D1C-B3C4-F65976908F52}" type="slidenum">
              <a:rPr lang="en-US" smtClean="0"/>
              <a:pPr/>
              <a:t>29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ounded Rectangle 4"/>
              <p:cNvSpPr/>
              <p:nvPr/>
            </p:nvSpPr>
            <p:spPr bwMode="auto">
              <a:xfrm>
                <a:off x="6595526" y="1155962"/>
                <a:ext cx="4842093" cy="1091127"/>
              </a:xfrm>
              <a:prstGeom prst="round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28575" cap="flat" cmpd="sng" algn="ctr">
                <a:solidFill>
                  <a:schemeClr val="accent1">
                    <a:lumMod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b="1" dirty="0" smtClean="0"/>
                  <a:t>Corollary II (Lagrange's theorem): </a:t>
                </a:r>
              </a:p>
              <a:p>
                <a:pPr marL="0" marR="0" indent="0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lang="en-US" b="1" dirty="0"/>
              </a:p>
              <a:p>
                <a:pPr marL="0" marR="0" indent="0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b="1" dirty="0" smtClean="0"/>
                  <a:t>	</a:t>
                </a:r>
                <a:r>
                  <a:rPr lang="en-US" dirty="0" smtClean="0"/>
                  <a:t>if </a:t>
                </a:r>
                <a14:m>
                  <m:oMath xmlns:m="http://schemas.openxmlformats.org/officeDocument/2006/math">
                    <m:r>
                      <a:rPr lang="nb-NO" b="0" i="1" smtClean="0">
                        <a:latin typeface="Cambria Math" panose="02040503050406030204" pitchFamily="18" charset="0"/>
                      </a:rPr>
                      <m:t>𝐻</m:t>
                    </m:r>
                    <m:r>
                      <a:rPr lang="nb-NO" b="0" i="1" smtClean="0">
                        <a:latin typeface="Cambria Math" panose="02040503050406030204" pitchFamily="18" charset="0"/>
                      </a:rPr>
                      <m:t>&lt;</m:t>
                    </m:r>
                    <m:r>
                      <a:rPr lang="nb-NO" b="0" i="1" smtClean="0"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en-US" dirty="0" smtClean="0"/>
                  <a:t> then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nb-NO" b="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nb-NO" b="0" i="1" dirty="0" smtClean="0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</m:d>
                  </m:oMath>
                </a14:m>
                <a:r>
                  <a:rPr lang="nb-NO" b="0" i="1" dirty="0" smtClean="0">
                    <a:latin typeface="Cambria Math" panose="02040503050406030204" pitchFamily="18" charset="0"/>
                  </a:rPr>
                  <a:t> </a:t>
                </a:r>
                <a:r>
                  <a:rPr lang="nb-NO" b="0" dirty="0" smtClean="0"/>
                  <a:t>divides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nb-NO" b="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nb-NO" b="0" i="1" dirty="0" smtClean="0"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</m:d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5" name="Rounded 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595526" y="1155962"/>
                <a:ext cx="4842093" cy="1091127"/>
              </a:xfrm>
              <a:prstGeom prst="roundRect">
                <a:avLst/>
              </a:prstGeom>
              <a:blipFill rotWithShape="0">
                <a:blip r:embed="rId3"/>
                <a:stretch>
                  <a:fillRect/>
                </a:stretch>
              </a:blipFill>
              <a:ln w="28575" cap="flat" cmpd="sng" algn="ctr">
                <a:solidFill>
                  <a:schemeClr val="accent1">
                    <a:lumMod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272328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itle 2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Diffie</a:t>
            </a:r>
            <a:r>
              <a:rPr lang="en-US" dirty="0" smtClean="0"/>
              <a:t>-Hellman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>
                  <a:buFont typeface="Arial" panose="020B0604020202020204" pitchFamily="34" charset="0"/>
                  <a:buChar char="•"/>
                </a:pPr>
                <a:endParaRPr lang="en-US" dirty="0" smtClean="0"/>
              </a:p>
              <a:p>
                <a:pPr>
                  <a:buFont typeface="Arial" panose="020B0604020202020204" pitchFamily="34" charset="0"/>
                  <a:buChar char="•"/>
                </a:pPr>
                <a:endParaRPr lang="en-US" dirty="0"/>
              </a:p>
              <a:p>
                <a:pPr>
                  <a:buFont typeface="Arial" panose="020B0604020202020204" pitchFamily="34" charset="0"/>
                  <a:buChar char="•"/>
                </a:pPr>
                <a:endParaRPr lang="en-US" dirty="0" smtClean="0"/>
              </a:p>
              <a:p>
                <a:pPr>
                  <a:buFont typeface="Arial" panose="020B0604020202020204" pitchFamily="34" charset="0"/>
                  <a:buChar char="•"/>
                </a:pPr>
                <a:endParaRPr lang="en-US" dirty="0"/>
              </a:p>
              <a:p>
                <a:pPr>
                  <a:buFont typeface="Arial" panose="020B0604020202020204" pitchFamily="34" charset="0"/>
                  <a:buChar char="•"/>
                </a:pPr>
                <a:endParaRPr lang="en-US" dirty="0" smtClean="0"/>
              </a:p>
              <a:p>
                <a:pPr>
                  <a:buFont typeface="Arial" panose="020B0604020202020204" pitchFamily="34" charset="0"/>
                  <a:buChar char="•"/>
                </a:pPr>
                <a:endParaRPr lang="en-US" dirty="0"/>
              </a:p>
              <a:p>
                <a:pPr>
                  <a:buFont typeface="Arial" panose="020B0604020202020204" pitchFamily="34" charset="0"/>
                  <a:buChar char="•"/>
                </a:pPr>
                <a:endParaRPr lang="en-US" dirty="0" smtClean="0"/>
              </a:p>
              <a:p>
                <a:pPr>
                  <a:buFont typeface="Arial" panose="020B0604020202020204" pitchFamily="34" charset="0"/>
                  <a:buChar char="•"/>
                </a:pPr>
                <a:endParaRPr lang="en-US" dirty="0"/>
              </a:p>
              <a:p>
                <a:pPr>
                  <a:buFont typeface="Arial" panose="020B0604020202020204" pitchFamily="34" charset="0"/>
                  <a:buChar char="•"/>
                </a:pPr>
                <a:endParaRPr lang="en-US" dirty="0" smtClean="0"/>
              </a:p>
              <a:p>
                <a:pPr>
                  <a:buFont typeface="Arial" panose="020B0604020202020204" pitchFamily="34" charset="0"/>
                  <a:buChar char="•"/>
                </a:pPr>
                <a:endParaRPr lang="en-US" dirty="0"/>
              </a:p>
              <a:p>
                <a:pPr marL="0" indent="0"/>
                <a:r>
                  <a:rPr lang="en-US" b="1" dirty="0" smtClean="0"/>
                  <a:t>Examples:</a:t>
                </a:r>
                <a:br>
                  <a:rPr lang="en-US" b="1" dirty="0" smtClean="0"/>
                </a:br>
                <a:r>
                  <a:rPr lang="en-US" b="1" dirty="0" smtClean="0"/>
                  <a:t>     </a:t>
                </a:r>
                <a14:m>
                  <m:oMath xmlns:m="http://schemas.openxmlformats.org/officeDocument/2006/math">
                    <m:r>
                      <a:rPr lang="nb-NO" i="1">
                        <a:latin typeface="Cambria Math" panose="02040503050406030204" pitchFamily="18" charset="0"/>
                      </a:rPr>
                      <m:t>𝐺</m:t>
                    </m:r>
                    <m:r>
                      <a:rPr lang="nb-NO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nb-NO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Sup>
                          <m:sSubSupPr>
                            <m:ctrlPr>
                              <a:rPr lang="nb-NO" b="1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nb-NO" b="1" i="1">
                                <a:latin typeface="Cambria Math" panose="02040503050406030204" pitchFamily="18" charset="0"/>
                              </a:rPr>
                              <m:t>𝒁</m:t>
                            </m:r>
                          </m:e>
                          <m:sub>
                            <m:r>
                              <a:rPr lang="nb-NO" i="1">
                                <a:latin typeface="Cambria Math" panose="02040503050406030204" pitchFamily="18" charset="0"/>
                              </a:rPr>
                              <m:t>𝑝</m:t>
                            </m:r>
                          </m:sub>
                          <m:sup>
                            <m:r>
                              <a:rPr lang="nb-NO" b="1" i="1">
                                <a:latin typeface="Cambria Math" panose="02040503050406030204" pitchFamily="18" charset="0"/>
                              </a:rPr>
                              <m:t>∗</m:t>
                            </m:r>
                          </m:sup>
                        </m:sSubSup>
                        <m:r>
                          <a:rPr lang="nb-NO" b="1" i="1">
                            <a:latin typeface="Cambria Math" panose="02040503050406030204" pitchFamily="18" charset="0"/>
                          </a:rPr>
                          <m:t>,⋅</m:t>
                        </m:r>
                      </m:e>
                    </m:d>
                    <m:r>
                      <m:rPr>
                        <m:nor/>
                      </m:rPr>
                      <a:rPr lang="en-US" dirty="0"/>
                      <m:t> </m:t>
                    </m:r>
                  </m:oMath>
                </a14:m>
                <a:r>
                  <a:rPr lang="nb-NO" b="0" i="1" dirty="0" smtClean="0">
                    <a:latin typeface="Cambria Math" panose="02040503050406030204" pitchFamily="18" charset="0"/>
                  </a:rPr>
                  <a:t>	</a:t>
                </a:r>
              </a:p>
              <a:p>
                <a:pPr marL="0" indent="0"/>
                <a:r>
                  <a:rPr lang="nb-NO" i="1" dirty="0">
                    <a:latin typeface="Cambria Math" panose="02040503050406030204" pitchFamily="18" charset="0"/>
                  </a:rPr>
                  <a:t> </a:t>
                </a:r>
                <a:r>
                  <a:rPr lang="nb-NO" i="1" dirty="0" smtClean="0">
                    <a:latin typeface="Cambria Math" panose="02040503050406030204" pitchFamily="18" charset="0"/>
                  </a:rPr>
                  <a:t>     </a:t>
                </a:r>
                <a14:m>
                  <m:oMath xmlns:m="http://schemas.openxmlformats.org/officeDocument/2006/math">
                    <m:r>
                      <a:rPr lang="nb-NO" i="1">
                        <a:latin typeface="Cambria Math" panose="02040503050406030204" pitchFamily="18" charset="0"/>
                      </a:rPr>
                      <m:t>𝐺</m:t>
                    </m:r>
                    <m:r>
                      <a:rPr lang="nb-NO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nb-NO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nb-NO" i="1">
                            <a:latin typeface="Cambria Math" panose="02040503050406030204" pitchFamily="18" charset="0"/>
                          </a:rPr>
                          <m:t>𝐸</m:t>
                        </m:r>
                        <m:d>
                          <m:dPr>
                            <m:ctrlPr>
                              <a:rPr lang="nb-NO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nb-NO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nb-NO" b="1" i="1">
                                    <a:latin typeface="Cambria Math" panose="02040503050406030204" pitchFamily="18" charset="0"/>
                                  </a:rPr>
                                  <m:t>𝒁</m:t>
                                </m:r>
                              </m:e>
                              <m:sub>
                                <m:r>
                                  <a:rPr lang="nb-NO" i="1">
                                    <a:latin typeface="Cambria Math" panose="02040503050406030204" pitchFamily="18" charset="0"/>
                                  </a:rPr>
                                  <m:t>𝑝</m:t>
                                </m:r>
                              </m:sub>
                            </m:sSub>
                          </m:e>
                        </m:d>
                        <m:r>
                          <a:rPr lang="nb-NO" i="1">
                            <a:latin typeface="Cambria Math" panose="02040503050406030204" pitchFamily="18" charset="0"/>
                          </a:rPr>
                          <m:t>,+</m:t>
                        </m:r>
                      </m:e>
                    </m:d>
                  </m:oMath>
                </a14:m>
                <a:endParaRPr lang="en-US" dirty="0" smtClean="0"/>
              </a:p>
              <a:p>
                <a:pPr>
                  <a:buFont typeface="Arial" panose="020B0604020202020204" pitchFamily="34" charset="0"/>
                  <a:buChar char="•"/>
                </a:pPr>
                <a:endParaRPr lang="en-US" dirty="0"/>
              </a:p>
              <a:p>
                <a:pPr>
                  <a:buFont typeface="Arial" panose="020B0604020202020204" pitchFamily="34" charset="0"/>
                  <a:buChar char="•"/>
                </a:pPr>
                <a:endParaRPr lang="en-US" dirty="0" smtClean="0"/>
              </a:p>
              <a:p>
                <a:pPr>
                  <a:buFont typeface="Arial" panose="020B0604020202020204" pitchFamily="34" charset="0"/>
                  <a:buChar char="•"/>
                </a:pPr>
                <a:endParaRPr lang="en-US" dirty="0"/>
              </a:p>
              <a:p>
                <a:pPr>
                  <a:buFont typeface="Arial" panose="020B0604020202020204" pitchFamily="34" charset="0"/>
                  <a:buChar char="•"/>
                </a:pPr>
                <a:endParaRPr lang="en-US" dirty="0" smtClean="0"/>
              </a:p>
              <a:p>
                <a:pPr>
                  <a:buFont typeface="Arial" panose="020B0604020202020204" pitchFamily="34" charset="0"/>
                  <a:buChar char="•"/>
                </a:pPr>
                <a:endParaRPr lang="en-US" dirty="0"/>
              </a:p>
              <a:p>
                <a:pPr>
                  <a:buFont typeface="Arial" panose="020B0604020202020204" pitchFamily="34" charset="0"/>
                  <a:buChar char="•"/>
                </a:pPr>
                <a:endParaRPr lang="en-US" dirty="0" smtClean="0"/>
              </a:p>
              <a:p>
                <a:pPr>
                  <a:buFont typeface="Arial" panose="020B0604020202020204" pitchFamily="34" charset="0"/>
                  <a:buChar char="•"/>
                </a:pPr>
                <a:endParaRPr lang="en-US" dirty="0"/>
              </a:p>
              <a:p>
                <a:pPr>
                  <a:buFont typeface="Arial" panose="020B0604020202020204" pitchFamily="34" charset="0"/>
                  <a:buChar char="•"/>
                </a:pPr>
                <a:endParaRPr lang="en-US" dirty="0" smtClean="0"/>
              </a:p>
              <a:p>
                <a:pPr>
                  <a:buFont typeface="Arial" panose="020B0604020202020204" pitchFamily="34" charset="0"/>
                  <a:buChar char="•"/>
                </a:pPr>
                <a:endParaRPr lang="en-US" dirty="0"/>
              </a:p>
              <a:p>
                <a:pPr>
                  <a:buFont typeface="Arial" panose="020B0604020202020204" pitchFamily="34" charset="0"/>
                  <a:buChar char="•"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3"/>
                <a:stretch>
                  <a:fillRect l="-5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6590AF8-4F64-4D1C-B3C4-F65976908F52}" type="slidenum">
              <a:rPr lang="en-US" smtClean="0"/>
              <a:pPr/>
              <a:t>3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5463417" y="1982499"/>
                <a:ext cx="863441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20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nb-NO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nb-NO" sz="20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nb-NO" sz="2000" b="0" i="1" smtClean="0"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  <m:sup>
                          <m:r>
                            <a:rPr lang="nb-NO" sz="2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sup>
                      </m:sSup>
                    </m:oMath>
                  </m:oMathPara>
                </a14:m>
                <a:endParaRPr lang="en-US" sz="2000" b="0" dirty="0" smtClean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63417" y="1982499"/>
                <a:ext cx="863441" cy="307777"/>
              </a:xfrm>
              <a:prstGeom prst="rect">
                <a:avLst/>
              </a:prstGeom>
              <a:blipFill rotWithShape="0">
                <a:blip r:embed="rId4"/>
                <a:stretch>
                  <a:fillRect l="-5634" b="-274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/>
              <p:cNvSpPr txBox="1"/>
              <p:nvPr/>
            </p:nvSpPr>
            <p:spPr>
              <a:xfrm>
                <a:off x="5265213" y="2508538"/>
                <a:ext cx="1230618" cy="31329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2000" b="0" i="1" smtClean="0">
                          <a:solidFill>
                            <a:schemeClr val="accent6"/>
                          </a:solidFill>
                          <a:latin typeface="Cambria Math" panose="02040503050406030204" pitchFamily="18" charset="0"/>
                        </a:rPr>
                        <m:t>𝐵</m:t>
                      </m:r>
                      <m:r>
                        <a:rPr lang="nb-NO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nb-NO" sz="20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nb-NO" sz="2000" b="0" i="1" smtClean="0"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  <m:sup>
                          <m:r>
                            <a:rPr lang="nb-NO" sz="2000" b="0" i="1" smtClean="0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</m:sup>
                      </m:sSup>
                    </m:oMath>
                  </m:oMathPara>
                </a14:m>
                <a:endParaRPr lang="en-US" sz="2000" b="0" dirty="0" smtClean="0"/>
              </a:p>
            </p:txBody>
          </p:sp>
        </mc:Choice>
        <mc:Fallback xmlns=""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65213" y="2508538"/>
                <a:ext cx="1230618" cy="313291"/>
              </a:xfrm>
              <a:prstGeom prst="rect">
                <a:avLst/>
              </a:prstGeom>
              <a:blipFill rotWithShape="0">
                <a:blip r:embed="rId5"/>
                <a:stretch>
                  <a:fillRect t="-1961" b="-274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/>
              <p:cNvSpPr txBox="1"/>
              <p:nvPr/>
            </p:nvSpPr>
            <p:spPr>
              <a:xfrm>
                <a:off x="2170847" y="2603984"/>
                <a:ext cx="1623265" cy="43473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nb-NO" sz="20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𝑎</m:t>
                      </m:r>
                      <m:groupChr>
                        <m:groupChrPr>
                          <m:chr m:val="←"/>
                          <m:vertJc m:val="bot"/>
                          <m:ctrlPr>
                            <a:rPr lang="nb-NO" sz="2000" b="0" i="1" smtClean="0">
                              <a:latin typeface="Cambria Math" panose="02040503050406030204" pitchFamily="18" charset="0"/>
                            </a:rPr>
                          </m:ctrlPr>
                        </m:groupChrPr>
                        <m:e>
                          <m:r>
                            <a:rPr lang="nb-NO" sz="2000" b="0" i="1" smtClean="0">
                              <a:latin typeface="Cambria Math" panose="02040503050406030204" pitchFamily="18" charset="0"/>
                            </a:rPr>
                            <m:t>$</m:t>
                          </m:r>
                        </m:e>
                      </m:groupChr>
                      <m:d>
                        <m:dPr>
                          <m:begChr m:val="{"/>
                          <m:endChr m:val="}"/>
                          <m:ctrlPr>
                            <a:rPr lang="nb-NO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nb-NO" sz="2000" b="0" i="1" smtClean="0">
                              <a:latin typeface="Cambria Math" panose="02040503050406030204" pitchFamily="18" charset="0"/>
                            </a:rPr>
                            <m:t>1, …, </m:t>
                          </m:r>
                          <m:d>
                            <m:dPr>
                              <m:begChr m:val="|"/>
                              <m:endChr m:val="|"/>
                              <m:ctrlPr>
                                <a:rPr lang="nb-NO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nb-NO" sz="2000" b="0" i="1" smtClean="0">
                                  <a:latin typeface="Cambria Math" panose="02040503050406030204" pitchFamily="18" charset="0"/>
                                </a:rPr>
                                <m:t>𝐺</m:t>
                              </m:r>
                            </m:e>
                          </m:d>
                        </m:e>
                      </m:d>
                    </m:oMath>
                  </m:oMathPara>
                </a14:m>
                <a:endParaRPr lang="nb-NO" sz="2000" b="0" dirty="0" smtClean="0"/>
              </a:p>
            </p:txBody>
          </p:sp>
        </mc:Choice>
        <mc:Fallback xmlns="">
          <p:sp>
            <p:nvSpPr>
              <p:cNvPr id="28" name="TextBox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70847" y="2603984"/>
                <a:ext cx="1623265" cy="434734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/>
              <p:cNvSpPr txBox="1"/>
              <p:nvPr/>
            </p:nvSpPr>
            <p:spPr>
              <a:xfrm>
                <a:off x="8033533" y="2617162"/>
                <a:ext cx="1617815" cy="43473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nb-NO" sz="2000" b="0" i="1" smtClean="0">
                          <a:solidFill>
                            <a:schemeClr val="accent6"/>
                          </a:solidFill>
                          <a:latin typeface="Cambria Math" panose="02040503050406030204" pitchFamily="18" charset="0"/>
                        </a:rPr>
                        <m:t>𝑏</m:t>
                      </m:r>
                      <m:groupChr>
                        <m:groupChrPr>
                          <m:chr m:val="←"/>
                          <m:vertJc m:val="bot"/>
                          <m:ctrlPr>
                            <a:rPr lang="nb-NO" sz="2000" b="0" i="1" smtClean="0">
                              <a:latin typeface="Cambria Math" panose="02040503050406030204" pitchFamily="18" charset="0"/>
                            </a:rPr>
                          </m:ctrlPr>
                        </m:groupChrPr>
                        <m:e>
                          <m:r>
                            <a:rPr lang="nb-NO" sz="2000" b="0" i="1" smtClean="0">
                              <a:latin typeface="Cambria Math" panose="02040503050406030204" pitchFamily="18" charset="0"/>
                            </a:rPr>
                            <m:t>$</m:t>
                          </m:r>
                        </m:e>
                      </m:groupChr>
                      <m:d>
                        <m:dPr>
                          <m:begChr m:val="{"/>
                          <m:endChr m:val="}"/>
                          <m:ctrlPr>
                            <a:rPr lang="nb-NO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nb-NO" sz="2000" b="0" i="1" smtClean="0">
                              <a:latin typeface="Cambria Math" panose="02040503050406030204" pitchFamily="18" charset="0"/>
                            </a:rPr>
                            <m:t>1, …, </m:t>
                          </m:r>
                          <m:d>
                            <m:dPr>
                              <m:begChr m:val="|"/>
                              <m:endChr m:val="|"/>
                              <m:ctrlPr>
                                <a:rPr lang="nb-NO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nb-NO" sz="2000" b="0" i="1" smtClean="0">
                                  <a:latin typeface="Cambria Math" panose="02040503050406030204" pitchFamily="18" charset="0"/>
                                </a:rPr>
                                <m:t>𝐺</m:t>
                              </m:r>
                            </m:e>
                          </m:d>
                        </m:e>
                      </m:d>
                    </m:oMath>
                  </m:oMathPara>
                </a14:m>
                <a:endParaRPr lang="nb-NO" sz="2000" b="0" dirty="0" smtClean="0"/>
              </a:p>
            </p:txBody>
          </p:sp>
        </mc:Choice>
        <mc:Fallback xmlns="">
          <p:sp>
            <p:nvSpPr>
              <p:cNvPr id="29" name="TextBox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33533" y="2617162"/>
                <a:ext cx="1617815" cy="434734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/>
              <p:cNvSpPr txBox="1"/>
              <p:nvPr/>
            </p:nvSpPr>
            <p:spPr>
              <a:xfrm>
                <a:off x="2544756" y="3399579"/>
                <a:ext cx="1634935" cy="31329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nb-NO" sz="2000" b="0" i="1" smtClean="0">
                          <a:latin typeface="Cambria Math" panose="02040503050406030204" pitchFamily="18" charset="0"/>
                        </a:rPr>
                        <m:t>𝑍</m:t>
                      </m:r>
                      <m:r>
                        <a:rPr lang="nb-NO" sz="2000" b="0" i="1" smtClean="0">
                          <a:latin typeface="Cambria Math" panose="02040503050406030204" pitchFamily="18" charset="0"/>
                        </a:rPr>
                        <m:t>←</m:t>
                      </m:r>
                      <m:sSup>
                        <m:sSupPr>
                          <m:ctrlPr>
                            <a:rPr lang="nb-NO" sz="20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nb-NO" sz="2000" b="0" i="1" smtClean="0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  <m:sup>
                          <m:r>
                            <a:rPr lang="nb-NO" sz="2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sup>
                      </m:sSup>
                      <m:r>
                        <a:rPr lang="nb-NO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nb-NO" sz="2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nb-NO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  <m:sup>
                          <m:r>
                            <a:rPr lang="nb-NO" sz="2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  <m:r>
                            <a:rPr lang="nb-NO" sz="2000" b="0" i="1" smtClean="0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</m:sup>
                      </m:sSup>
                    </m:oMath>
                  </m:oMathPara>
                </a14:m>
                <a:endParaRPr lang="en-US" sz="2000" b="0" dirty="0" smtClean="0"/>
              </a:p>
            </p:txBody>
          </p:sp>
        </mc:Choice>
        <mc:Fallback xmlns="">
          <p:sp>
            <p:nvSpPr>
              <p:cNvPr id="30" name="TextBox 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44756" y="3399579"/>
                <a:ext cx="1634935" cy="313291"/>
              </a:xfrm>
              <a:prstGeom prst="rect">
                <a:avLst/>
              </a:prstGeom>
              <a:blipFill rotWithShape="0">
                <a:blip r:embed="rId8"/>
                <a:stretch>
                  <a:fillRect l="-5204" t="-1961" b="-274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/>
              <p:cNvSpPr txBox="1"/>
              <p:nvPr/>
            </p:nvSpPr>
            <p:spPr>
              <a:xfrm>
                <a:off x="8375902" y="3399579"/>
                <a:ext cx="1674241" cy="31329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nb-NO" sz="2000" b="0" i="1" smtClean="0">
                          <a:latin typeface="Cambria Math" panose="02040503050406030204" pitchFamily="18" charset="0"/>
                        </a:rPr>
                        <m:t>𝑍</m:t>
                      </m:r>
                      <m:r>
                        <a:rPr lang="nb-NO" sz="2000" b="0" i="1" smtClean="0">
                          <a:latin typeface="Cambria Math" panose="02040503050406030204" pitchFamily="18" charset="0"/>
                        </a:rPr>
                        <m:t>←</m:t>
                      </m:r>
                      <m:sSup>
                        <m:sSupPr>
                          <m:ctrlPr>
                            <a:rPr lang="nb-NO" sz="20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nb-NO" sz="2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p>
                          <m:r>
                            <a:rPr lang="nb-NO" sz="2000" b="0" i="1" smtClean="0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</m:sup>
                      </m:sSup>
                      <m:r>
                        <a:rPr lang="nb-NO" sz="2000" i="1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nb-NO" sz="2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nb-NO" sz="2000" i="1"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  <m:sup>
                          <m:r>
                            <a:rPr lang="nb-NO" sz="2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  <m:r>
                            <a:rPr lang="nb-NO" sz="2000" i="1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</m:sup>
                      </m:sSup>
                    </m:oMath>
                  </m:oMathPara>
                </a14:m>
                <a:endParaRPr lang="en-US" sz="2000" b="0" dirty="0" smtClean="0"/>
              </a:p>
            </p:txBody>
          </p:sp>
        </mc:Choice>
        <mc:Fallback xmlns="">
          <p:sp>
            <p:nvSpPr>
              <p:cNvPr id="31" name="TextBox 3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75902" y="3399579"/>
                <a:ext cx="1674241" cy="313291"/>
              </a:xfrm>
              <a:prstGeom prst="rect">
                <a:avLst/>
              </a:prstGeom>
              <a:blipFill rotWithShape="0">
                <a:blip r:embed="rId9"/>
                <a:stretch>
                  <a:fillRect l="-5091" t="-1961" b="-274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37"/>
              <p:cNvSpPr txBox="1"/>
              <p:nvPr/>
            </p:nvSpPr>
            <p:spPr>
              <a:xfrm>
                <a:off x="5389181" y="1163207"/>
                <a:ext cx="1106650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nb-NO" sz="2400" b="0" i="1" smtClean="0">
                          <a:latin typeface="Cambria Math" panose="02040503050406030204" pitchFamily="18" charset="0"/>
                        </a:rPr>
                        <m:t>𝐺</m:t>
                      </m:r>
                      <m:r>
                        <a:rPr lang="nb-NO" sz="2400" b="0" i="1" smtClean="0">
                          <a:latin typeface="Cambria Math" panose="02040503050406030204" pitchFamily="18" charset="0"/>
                        </a:rPr>
                        <m:t>=〈</m:t>
                      </m:r>
                      <m:r>
                        <a:rPr lang="nb-NO" sz="2400" b="0" i="1" smtClean="0">
                          <a:latin typeface="Cambria Math" panose="02040503050406030204" pitchFamily="18" charset="0"/>
                        </a:rPr>
                        <m:t>𝑔</m:t>
                      </m:r>
                      <m:r>
                        <a:rPr lang="nb-NO" sz="2400" b="0" i="1" smtClean="0">
                          <a:latin typeface="Cambria Math" panose="02040503050406030204" pitchFamily="18" charset="0"/>
                        </a:rPr>
                        <m:t>〉</m:t>
                      </m:r>
                    </m:oMath>
                  </m:oMathPara>
                </a14:m>
                <a:endParaRPr lang="en-US" sz="2400" b="0" dirty="0" smtClean="0"/>
              </a:p>
            </p:txBody>
          </p:sp>
        </mc:Choice>
        <mc:Fallback xmlns="">
          <p:sp>
            <p:nvSpPr>
              <p:cNvPr id="38" name="TextBox 3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89181" y="1163207"/>
                <a:ext cx="1106650" cy="369332"/>
              </a:xfrm>
              <a:prstGeom prst="rect">
                <a:avLst/>
              </a:prstGeom>
              <a:blipFill rotWithShape="0">
                <a:blip r:embed="rId10"/>
                <a:stretch>
                  <a:fillRect l="-9341" r="-4396" b="-38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9" name="Straight Arrow Connector 18"/>
          <p:cNvCxnSpPr/>
          <p:nvPr/>
        </p:nvCxnSpPr>
        <p:spPr bwMode="auto">
          <a:xfrm flipH="1">
            <a:off x="6495832" y="1163207"/>
            <a:ext cx="576460" cy="131602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0" name="TextBox 19"/>
          <p:cNvSpPr txBox="1"/>
          <p:nvPr/>
        </p:nvSpPr>
        <p:spPr>
          <a:xfrm>
            <a:off x="7072292" y="943271"/>
            <a:ext cx="96124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bg1">
                    <a:lumMod val="65000"/>
                  </a:schemeClr>
                </a:solidFill>
              </a:rPr>
              <a:t>p</a:t>
            </a:r>
            <a:r>
              <a:rPr lang="en-US" sz="2000" dirty="0" smtClean="0">
                <a:solidFill>
                  <a:schemeClr val="bg1">
                    <a:lumMod val="65000"/>
                  </a:schemeClr>
                </a:solidFill>
              </a:rPr>
              <a:t>ublic</a:t>
            </a:r>
          </a:p>
        </p:txBody>
      </p:sp>
      <p:cxnSp>
        <p:nvCxnSpPr>
          <p:cNvPr id="35" name="Straight Arrow Connector 34"/>
          <p:cNvCxnSpPr/>
          <p:nvPr/>
        </p:nvCxnSpPr>
        <p:spPr bwMode="auto">
          <a:xfrm flipH="1" flipV="1">
            <a:off x="4381501" y="2854326"/>
            <a:ext cx="3114674" cy="3174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5" name="Straight Arrow Connector 44"/>
          <p:cNvCxnSpPr/>
          <p:nvPr/>
        </p:nvCxnSpPr>
        <p:spPr bwMode="auto">
          <a:xfrm flipV="1">
            <a:off x="4419600" y="2352675"/>
            <a:ext cx="3076575" cy="2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4" name="Group 3"/>
          <p:cNvGrpSpPr/>
          <p:nvPr/>
        </p:nvGrpSpPr>
        <p:grpSpPr>
          <a:xfrm>
            <a:off x="3165379" y="4179417"/>
            <a:ext cx="5546917" cy="592931"/>
            <a:chOff x="3286023" y="4776264"/>
            <a:chExt cx="5546917" cy="592931"/>
          </a:xfrm>
        </p:grpSpPr>
        <p:cxnSp>
          <p:nvCxnSpPr>
            <p:cNvPr id="37" name="Straight Arrow Connector 36"/>
            <p:cNvCxnSpPr/>
            <p:nvPr/>
          </p:nvCxnSpPr>
          <p:spPr bwMode="auto">
            <a:xfrm>
              <a:off x="3286023" y="5072730"/>
              <a:ext cx="5546917" cy="0"/>
            </a:xfrm>
            <a:prstGeom prst="straightConnector1">
              <a:avLst/>
            </a:prstGeom>
            <a:solidFill>
              <a:schemeClr val="accent1"/>
            </a:solidFill>
            <a:ln w="38100" cap="flat" cmpd="sng" algn="ctr">
              <a:solidFill>
                <a:schemeClr val="tx2"/>
              </a:solidFill>
              <a:prstDash val="solid"/>
              <a:round/>
              <a:headEnd type="triangle" w="med" len="med"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grpSp>
          <p:nvGrpSpPr>
            <p:cNvPr id="33" name="Group 32"/>
            <p:cNvGrpSpPr/>
            <p:nvPr/>
          </p:nvGrpSpPr>
          <p:grpSpPr>
            <a:xfrm>
              <a:off x="3704931" y="4776264"/>
              <a:ext cx="4635502" cy="592931"/>
              <a:chOff x="3874259" y="2935079"/>
              <a:chExt cx="4635502" cy="592931"/>
            </a:xfrm>
          </p:grpSpPr>
          <p:sp>
            <p:nvSpPr>
              <p:cNvPr id="34" name="Can 33"/>
              <p:cNvSpPr/>
              <p:nvPr/>
            </p:nvSpPr>
            <p:spPr bwMode="auto">
              <a:xfrm rot="16200000">
                <a:off x="5895544" y="913794"/>
                <a:ext cx="592931" cy="4635502"/>
              </a:xfrm>
              <a:prstGeom prst="can">
                <a:avLst>
                  <a:gd name="adj" fmla="val 49096"/>
                </a:avLst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vert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2400" i="0" u="none" strike="noStrike" cap="none" normalizeH="0" baseline="0" dirty="0" smtClean="0">
                    <a:ln>
                      <a:noFill/>
                    </a:ln>
                    <a:solidFill>
                      <a:schemeClr val="bg1"/>
                    </a:solidFill>
                    <a:effectLst/>
                  </a:rPr>
                  <a:t>AES-GCM</a:t>
                </a:r>
              </a:p>
            </p:txBody>
          </p:sp>
          <p:cxnSp>
            <p:nvCxnSpPr>
              <p:cNvPr id="36" name="Straight Arrow Connector 35"/>
              <p:cNvCxnSpPr/>
              <p:nvPr/>
            </p:nvCxnSpPr>
            <p:spPr bwMode="auto">
              <a:xfrm>
                <a:off x="3875845" y="3235202"/>
                <a:ext cx="188417" cy="0"/>
              </a:xfrm>
              <a:prstGeom prst="straightConnector1">
                <a:avLst/>
              </a:prstGeom>
              <a:solidFill>
                <a:schemeClr val="accent1"/>
              </a:solidFill>
              <a:ln w="38100" cap="flat" cmpd="sng" algn="ctr">
                <a:solidFill>
                  <a:schemeClr val="tx2"/>
                </a:solidFill>
                <a:prstDash val="solid"/>
                <a:round/>
                <a:headEnd type="none" w="med" len="med"/>
                <a:tailEnd type="none" w="lg" len="lg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</p:grpSp>
      <p:pic>
        <p:nvPicPr>
          <p:cNvPr id="26" name="Picture 25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677477" y="1590338"/>
            <a:ext cx="524436" cy="976486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12" cstate="print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796" b="99493" l="1630" r="9837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23003" y="1714682"/>
            <a:ext cx="429815" cy="8070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58767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Diffie</a:t>
            </a:r>
            <a:r>
              <a:rPr lang="en-US" dirty="0" smtClean="0"/>
              <a:t>-Hellman – computations 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4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d>
                      <m:dPr>
                        <m:ctrlPr>
                          <a:rPr lang="nb-NO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Sup>
                          <m:sSubSupPr>
                            <m:ctrlPr>
                              <a:rPr lang="nb-NO" b="0" i="1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nb-NO" b="1" i="1" smtClean="0">
                                <a:latin typeface="Cambria Math" panose="02040503050406030204" pitchFamily="18" charset="0"/>
                              </a:rPr>
                              <m:t>𝒁</m:t>
                            </m:r>
                          </m:e>
                          <m:sub>
                            <m:r>
                              <a:rPr lang="nb-NO" b="0" i="1" smtClean="0">
                                <a:latin typeface="Cambria Math" panose="02040503050406030204" pitchFamily="18" charset="0"/>
                              </a:rPr>
                              <m:t>𝑝</m:t>
                            </m:r>
                          </m:sub>
                          <m:sup>
                            <m:r>
                              <a:rPr lang="nb-NO" b="0" i="1" smtClean="0">
                                <a:latin typeface="Cambria Math" panose="02040503050406030204" pitchFamily="18" charset="0"/>
                              </a:rPr>
                              <m:t>∗</m:t>
                            </m:r>
                          </m:sup>
                        </m:sSubSup>
                        <m:r>
                          <a:rPr lang="nb-NO" b="0" i="1" smtClean="0">
                            <a:latin typeface="Cambria Math" panose="02040503050406030204" pitchFamily="18" charset="0"/>
                          </a:rPr>
                          <m:t>,⋅</m:t>
                        </m:r>
                      </m:e>
                    </m:d>
                  </m:oMath>
                </a14:m>
                <a:endParaRPr lang="en-US" dirty="0" smtClean="0"/>
              </a:p>
              <a:p>
                <a:pPr lvl="1">
                  <a:buFont typeface="Arial" panose="020B0604020202020204" pitchFamily="34" charset="0"/>
                  <a:buChar char="•"/>
                </a:pPr>
                <a:r>
                  <a:rPr lang="en-US" dirty="0" smtClean="0"/>
                  <a:t>Find prime </a:t>
                </a:r>
                <a14:m>
                  <m:oMath xmlns:m="http://schemas.openxmlformats.org/officeDocument/2006/math">
                    <m:r>
                      <a:rPr lang="nb-NO" b="0" i="1" smtClean="0"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lang="en-US" dirty="0" smtClean="0"/>
                  <a:t>			(one-time)</a:t>
                </a:r>
              </a:p>
              <a:p>
                <a:pPr lvl="1">
                  <a:buFont typeface="Arial" panose="020B0604020202020204" pitchFamily="34" charset="0"/>
                  <a:buChar char="•"/>
                </a:pPr>
                <a:r>
                  <a:rPr lang="en-US" dirty="0" smtClean="0"/>
                  <a:t>Find generator </a:t>
                </a:r>
                <a14:m>
                  <m:oMath xmlns:m="http://schemas.openxmlformats.org/officeDocument/2006/math">
                    <m:d>
                      <m:dPr>
                        <m:begChr m:val="⟨"/>
                        <m:endChr m:val="⟩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nb-NO" b="0" i="1" smtClean="0"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</m:d>
                    <m:r>
                      <a:rPr lang="nb-NO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nb-NO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Sup>
                          <m:sSubSupPr>
                            <m:ctrlPr>
                              <a:rPr lang="nb-NO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nb-NO" b="1" i="1">
                                <a:latin typeface="Cambria Math" panose="02040503050406030204" pitchFamily="18" charset="0"/>
                              </a:rPr>
                              <m:t>𝒁</m:t>
                            </m:r>
                          </m:e>
                          <m:sub>
                            <m:r>
                              <a:rPr lang="nb-NO" i="1">
                                <a:latin typeface="Cambria Math" panose="02040503050406030204" pitchFamily="18" charset="0"/>
                              </a:rPr>
                              <m:t>𝑝</m:t>
                            </m:r>
                          </m:sub>
                          <m:sup>
                            <m:r>
                              <a:rPr lang="nb-NO" i="1">
                                <a:latin typeface="Cambria Math" panose="02040503050406030204" pitchFamily="18" charset="0"/>
                              </a:rPr>
                              <m:t>∗</m:t>
                            </m:r>
                          </m:sup>
                        </m:sSubSup>
                        <m:r>
                          <a:rPr lang="nb-NO" i="1">
                            <a:latin typeface="Cambria Math" panose="02040503050406030204" pitchFamily="18" charset="0"/>
                          </a:rPr>
                          <m:t>,⋅</m:t>
                        </m:r>
                      </m:e>
                    </m:d>
                  </m:oMath>
                </a14:m>
                <a:r>
                  <a:rPr lang="en-US" dirty="0" smtClean="0"/>
                  <a:t>		(one-time)</a:t>
                </a:r>
              </a:p>
              <a:p>
                <a:pPr lvl="1">
                  <a:buFont typeface="Arial" panose="020B0604020202020204" pitchFamily="34" charset="0"/>
                  <a:buChar char="•"/>
                </a:pPr>
                <a:r>
                  <a:rPr lang="en-US" dirty="0" smtClean="0"/>
                  <a:t>Compute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nb-NO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nb-NO" b="0" i="1" smtClean="0"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p>
                        <m:r>
                          <a:rPr lang="nb-NO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sup>
                    </m:sSup>
                    <m:r>
                      <a:rPr lang="nb-NO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nb-NO" b="0" i="1" smtClean="0">
                        <a:latin typeface="Cambria Math" panose="02040503050406030204" pitchFamily="18" charset="0"/>
                      </a:rPr>
                      <m:t>𝑔𝑔</m:t>
                    </m:r>
                    <m:r>
                      <a:rPr lang="nb-NO" b="0" i="1" smtClean="0">
                        <a:latin typeface="Cambria Math" panose="02040503050406030204" pitchFamily="18" charset="0"/>
                      </a:rPr>
                      <m:t>⋯</m:t>
                    </m:r>
                    <m:r>
                      <a:rPr lang="nb-NO" b="0" i="1" smtClean="0">
                        <a:latin typeface="Cambria Math" panose="02040503050406030204" pitchFamily="18" charset="0"/>
                      </a:rPr>
                      <m:t>𝑔</m:t>
                    </m:r>
                    <m:r>
                      <a:rPr lang="nb-NO" b="0" i="1" smtClean="0">
                        <a:latin typeface="Cambria Math" panose="02040503050406030204" pitchFamily="18" charset="0"/>
                      </a:rPr>
                      <m:t> </m:t>
                    </m:r>
                    <m:func>
                      <m:funcPr>
                        <m:ctrlPr>
                          <a:rPr lang="nb-NO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nb-NO" b="0" i="0" smtClean="0">
                            <a:latin typeface="Cambria Math" panose="02040503050406030204" pitchFamily="18" charset="0"/>
                          </a:rPr>
                          <m:t>mod</m:t>
                        </m:r>
                      </m:fName>
                      <m:e>
                        <m:r>
                          <a:rPr lang="nb-NO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</m:func>
                  </m:oMath>
                </a14:m>
                <a:endParaRPr lang="en-US" dirty="0" smtClean="0"/>
              </a:p>
              <a:p>
                <a:pPr lvl="2">
                  <a:buFont typeface="Arial" panose="020B0604020202020204" pitchFamily="34" charset="0"/>
                  <a:buChar char="•"/>
                </a:pPr>
                <a:r>
                  <a:rPr lang="en-US" dirty="0" smtClean="0"/>
                  <a:t>Multiply </a:t>
                </a:r>
                <a14:m>
                  <m:oMath xmlns:m="http://schemas.openxmlformats.org/officeDocument/2006/math">
                    <m:r>
                      <a:rPr lang="nb-NO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nb-NO" b="0" i="1" smtClean="0">
                        <a:latin typeface="Cambria Math" panose="02040503050406030204" pitchFamily="18" charset="0"/>
                      </a:rPr>
                      <m:t>⋅</m:t>
                    </m:r>
                    <m:r>
                      <a:rPr lang="nb-NO" b="0" i="1" smtClean="0">
                        <a:latin typeface="Cambria Math" panose="02040503050406030204" pitchFamily="18" charset="0"/>
                      </a:rPr>
                      <m:t>𝑦</m:t>
                    </m:r>
                    <m:func>
                      <m:funcPr>
                        <m:ctrlPr>
                          <a:rPr lang="nb-NO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nb-NO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nb-NO" b="0" i="0" smtClean="0">
                            <a:latin typeface="Cambria Math" panose="02040503050406030204" pitchFamily="18" charset="0"/>
                          </a:rPr>
                          <m:t>mod</m:t>
                        </m:r>
                      </m:fName>
                      <m:e>
                        <m:r>
                          <a:rPr lang="nb-NO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</m:func>
                  </m:oMath>
                </a14:m>
                <a:endParaRPr lang="en-US" dirty="0" smtClean="0"/>
              </a:p>
              <a:p>
                <a:pPr lvl="2">
                  <a:buFont typeface="Arial" panose="020B0604020202020204" pitchFamily="34" charset="0"/>
                  <a:buChar char="•"/>
                </a:pPr>
                <a:endParaRPr lang="en-US" dirty="0" smtClean="0"/>
              </a:p>
              <a:p>
                <a:pPr lvl="1">
                  <a:buFont typeface="Arial" panose="020B0604020202020204" pitchFamily="34" charset="0"/>
                  <a:buChar char="•"/>
                </a:pPr>
                <a:endParaRPr lang="en-US" dirty="0"/>
              </a:p>
              <a:p>
                <a:pPr lvl="1">
                  <a:buFont typeface="Arial" panose="020B0604020202020204" pitchFamily="34" charset="0"/>
                  <a:buChar char="•"/>
                </a:pPr>
                <a:endParaRPr lang="en-US" dirty="0" smtClean="0"/>
              </a:p>
              <a:p>
                <a:pPr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d>
                      <m:dPr>
                        <m:ctrlPr>
                          <a:rPr lang="nb-NO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nb-NO" i="1">
                            <a:latin typeface="Cambria Math" panose="02040503050406030204" pitchFamily="18" charset="0"/>
                          </a:rPr>
                          <m:t>𝐸</m:t>
                        </m:r>
                        <m:d>
                          <m:dPr>
                            <m:ctrlPr>
                              <a:rPr lang="nb-NO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nb-NO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nb-NO" b="1" i="1" smtClean="0">
                                    <a:latin typeface="Cambria Math" panose="02040503050406030204" pitchFamily="18" charset="0"/>
                                  </a:rPr>
                                  <m:t>𝑭</m:t>
                                </m:r>
                              </m:e>
                              <m:sub>
                                <m:r>
                                  <a:rPr lang="nb-NO" i="1">
                                    <a:latin typeface="Cambria Math" panose="02040503050406030204" pitchFamily="18" charset="0"/>
                                  </a:rPr>
                                  <m:t>𝑝</m:t>
                                </m:r>
                              </m:sub>
                            </m:sSub>
                          </m:e>
                        </m:d>
                        <m:r>
                          <a:rPr lang="nb-NO" b="0" i="1" smtClean="0">
                            <a:latin typeface="Cambria Math" panose="02040503050406030204" pitchFamily="18" charset="0"/>
                          </a:rPr>
                          <m:t>,+</m:t>
                        </m:r>
                      </m:e>
                    </m:d>
                  </m:oMath>
                </a14:m>
                <a:endParaRPr lang="en-US" dirty="0" smtClean="0"/>
              </a:p>
              <a:p>
                <a:pPr lvl="1">
                  <a:buFont typeface="Arial" panose="020B0604020202020204" pitchFamily="34" charset="0"/>
                  <a:buChar char="•"/>
                </a:pPr>
                <a:r>
                  <a:rPr lang="en-US" dirty="0" smtClean="0"/>
                  <a:t>Find prime </a:t>
                </a:r>
                <a14:m>
                  <m:oMath xmlns:m="http://schemas.openxmlformats.org/officeDocument/2006/math">
                    <m:r>
                      <a:rPr lang="nb-NO" b="0" i="1" smtClean="0"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lang="en-US" dirty="0" smtClean="0"/>
                  <a:t>				(one-time)</a:t>
                </a:r>
              </a:p>
              <a:p>
                <a:pPr lvl="1">
                  <a:buFont typeface="Arial" panose="020B0604020202020204" pitchFamily="34" charset="0"/>
                  <a:buChar char="•"/>
                </a:pPr>
                <a:r>
                  <a:rPr lang="en-US" dirty="0" smtClean="0"/>
                  <a:t>Generate curve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nb-NO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nb-NO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p>
                        <m:r>
                          <a:rPr lang="nb-NO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nb-NO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nb-NO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nb-NO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nb-NO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  <m:r>
                      <a:rPr lang="nb-NO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nb-NO" b="0" i="1" smtClean="0">
                        <a:latin typeface="Cambria Math" panose="02040503050406030204" pitchFamily="18" charset="0"/>
                      </a:rPr>
                      <m:t>𝑎𝑥</m:t>
                    </m:r>
                    <m:r>
                      <a:rPr lang="nb-NO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nb-NO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nb-NO" b="0" i="1" smtClean="0">
                        <a:latin typeface="Cambria Math" panose="02040503050406030204" pitchFamily="18" charset="0"/>
                      </a:rPr>
                      <m:t> </m:t>
                    </m:r>
                    <m:func>
                      <m:funcPr>
                        <m:ctrlPr>
                          <a:rPr lang="nb-NO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nb-NO" b="0" i="0" smtClean="0">
                            <a:latin typeface="Cambria Math" panose="02040503050406030204" pitchFamily="18" charset="0"/>
                          </a:rPr>
                          <m:t>mod</m:t>
                        </m:r>
                      </m:fName>
                      <m:e>
                        <m:r>
                          <a:rPr lang="nb-NO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</m:func>
                    <m:r>
                      <a:rPr lang="nb-NO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 smtClean="0"/>
                  <a:t>	(one-time)</a:t>
                </a:r>
              </a:p>
              <a:p>
                <a:pPr lvl="1">
                  <a:buFont typeface="Arial" panose="020B0604020202020204" pitchFamily="34" charset="0"/>
                  <a:buChar char="•"/>
                </a:pPr>
                <a:r>
                  <a:rPr lang="en-US" dirty="0" smtClean="0"/>
                  <a:t>Find curve group order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nb-NO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nb-NO" i="1">
                            <a:latin typeface="Cambria Math" panose="02040503050406030204" pitchFamily="18" charset="0"/>
                          </a:rPr>
                          <m:t>𝐸</m:t>
                        </m:r>
                        <m:d>
                          <m:dPr>
                            <m:ctrlPr>
                              <a:rPr lang="nb-NO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nb-NO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nb-NO" b="1" i="1" smtClean="0">
                                    <a:latin typeface="Cambria Math" panose="02040503050406030204" pitchFamily="18" charset="0"/>
                                  </a:rPr>
                                  <m:t>𝑭</m:t>
                                </m:r>
                              </m:e>
                              <m:sub>
                                <m:r>
                                  <a:rPr lang="nb-NO" i="1">
                                    <a:latin typeface="Cambria Math" panose="02040503050406030204" pitchFamily="18" charset="0"/>
                                  </a:rPr>
                                  <m:t>𝑝</m:t>
                                </m:r>
                              </m:sub>
                            </m:sSub>
                          </m:e>
                        </m:d>
                      </m:e>
                    </m:d>
                  </m:oMath>
                </a14:m>
                <a:r>
                  <a:rPr lang="en-US" dirty="0" smtClean="0"/>
                  <a:t>		(one-time)</a:t>
                </a:r>
              </a:p>
              <a:p>
                <a:pPr lvl="1">
                  <a:buFont typeface="Arial" panose="020B0604020202020204" pitchFamily="34" charset="0"/>
                  <a:buChar char="•"/>
                </a:pPr>
                <a:r>
                  <a:rPr lang="en-US" dirty="0" smtClean="0"/>
                  <a:t>Find generator </a:t>
                </a:r>
                <a14:m>
                  <m:oMath xmlns:m="http://schemas.openxmlformats.org/officeDocument/2006/math">
                    <m:r>
                      <a:rPr lang="nb-NO" b="0" i="1" smtClean="0">
                        <a:latin typeface="Cambria Math" panose="02040503050406030204" pitchFamily="18" charset="0"/>
                      </a:rPr>
                      <m:t>𝑃</m:t>
                    </m:r>
                  </m:oMath>
                </a14:m>
                <a:r>
                  <a:rPr lang="en-US" dirty="0" smtClean="0"/>
                  <a:t>				(one-time)</a:t>
                </a:r>
              </a:p>
              <a:p>
                <a:pPr lvl="1">
                  <a:buFont typeface="Arial" panose="020B0604020202020204" pitchFamily="34" charset="0"/>
                  <a:buChar char="•"/>
                </a:pPr>
                <a:r>
                  <a:rPr lang="en-US" dirty="0" smtClean="0"/>
                  <a:t>Compute </a:t>
                </a:r>
                <a14:m>
                  <m:oMath xmlns:m="http://schemas.openxmlformats.org/officeDocument/2006/math">
                    <m:r>
                      <a:rPr lang="nb-NO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𝑎</m:t>
                    </m:r>
                    <m:r>
                      <a:rPr lang="nb-NO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𝑃</m:t>
                    </m:r>
                    <m:r>
                      <a:rPr lang="nb-NO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nb-NO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nb-NO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nb-NO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nb-NO" b="0" i="1" smtClean="0">
                        <a:latin typeface="Cambria Math" panose="02040503050406030204" pitchFamily="18" charset="0"/>
                      </a:rPr>
                      <m:t>+⋯+</m:t>
                    </m:r>
                    <m:r>
                      <a:rPr lang="nb-NO" b="0" i="1" smtClean="0">
                        <a:latin typeface="Cambria Math" panose="02040503050406030204" pitchFamily="18" charset="0"/>
                      </a:rPr>
                      <m:t>𝑃</m:t>
                    </m:r>
                  </m:oMath>
                </a14:m>
                <a:endParaRPr lang="en-US" dirty="0" smtClean="0"/>
              </a:p>
              <a:p>
                <a:pPr lvl="2">
                  <a:buFont typeface="Arial" panose="020B0604020202020204" pitchFamily="34" charset="0"/>
                  <a:buChar char="•"/>
                </a:pPr>
                <a:r>
                  <a:rPr lang="en-US" dirty="0" smtClean="0"/>
                  <a:t>Point addition</a:t>
                </a:r>
              </a:p>
            </p:txBody>
          </p:sp>
        </mc:Choice>
        <mc:Fallback xmlns="">
          <p:sp>
            <p:nvSpPr>
              <p:cNvPr id="5" name="Content Placeholder 4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493" b="-288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6590AF8-4F64-4D1C-B3C4-F65976908F52}" type="slidenum">
              <a:rPr lang="en-US" smtClean="0"/>
              <a:pPr/>
              <a:t>30</a:t>
            </a:fld>
            <a:endParaRPr lang="en-US" dirty="0"/>
          </a:p>
        </p:txBody>
      </p:sp>
      <p:grpSp>
        <p:nvGrpSpPr>
          <p:cNvPr id="18" name="Group 17"/>
          <p:cNvGrpSpPr/>
          <p:nvPr/>
        </p:nvGrpSpPr>
        <p:grpSpPr>
          <a:xfrm>
            <a:off x="8995071" y="1413243"/>
            <a:ext cx="2412938" cy="1590239"/>
            <a:chOff x="8995071" y="1413243"/>
            <a:chExt cx="2412938" cy="1590239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796" b="99493" l="1630" r="9837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920660" y="1652567"/>
              <a:ext cx="406514" cy="763319"/>
            </a:xfrm>
            <a:prstGeom prst="rect">
              <a:avLst/>
            </a:prstGeom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8995071" y="1595417"/>
              <a:ext cx="488080" cy="908792"/>
            </a:xfrm>
            <a:prstGeom prst="rect">
              <a:avLst/>
            </a:prstGeom>
          </p:spPr>
        </p:pic>
        <p:cxnSp>
          <p:nvCxnSpPr>
            <p:cNvPr id="8" name="Straight Arrow Connector 7"/>
            <p:cNvCxnSpPr/>
            <p:nvPr/>
          </p:nvCxnSpPr>
          <p:spPr bwMode="auto">
            <a:xfrm>
              <a:off x="9746351" y="1823744"/>
              <a:ext cx="930160" cy="0"/>
            </a:xfrm>
            <a:prstGeom prst="straightConnector1">
              <a:avLst/>
            </a:prstGeom>
            <a:ln w="12700">
              <a:headEnd type="none" w="med" len="med"/>
              <a:tailEnd type="triangle" w="med" len="med"/>
            </a:ln>
            <a:extLst/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9" name="Straight Arrow Connector 8"/>
            <p:cNvCxnSpPr/>
            <p:nvPr/>
          </p:nvCxnSpPr>
          <p:spPr bwMode="auto">
            <a:xfrm>
              <a:off x="9725569" y="2215136"/>
              <a:ext cx="930160" cy="0"/>
            </a:xfrm>
            <a:prstGeom prst="straightConnector1">
              <a:avLst/>
            </a:prstGeom>
            <a:ln w="12700">
              <a:headEnd type="triangle" w="med" len="med"/>
              <a:tailEnd type="none" w="med" len="med"/>
            </a:ln>
            <a:extLst/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" name="TextBox 9"/>
                <p:cNvSpPr txBox="1"/>
                <p:nvPr/>
              </p:nvSpPr>
              <p:spPr>
                <a:xfrm>
                  <a:off x="9967244" y="1413243"/>
                  <a:ext cx="488373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nb-NO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nb-NO" b="0" i="1" smtClean="0">
                                <a:latin typeface="Cambria Math" panose="02040503050406030204" pitchFamily="18" charset="0"/>
                              </a:rPr>
                              <m:t>𝑔</m:t>
                            </m:r>
                          </m:e>
                          <m:sup>
                            <m:r>
                              <a:rPr lang="nb-NO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𝒂</m:t>
                            </m:r>
                          </m:sup>
                        </m:sSup>
                      </m:oMath>
                    </m:oMathPara>
                  </a14:m>
                  <a:endParaRPr lang="en-US" dirty="0" smtClean="0"/>
                </a:p>
              </p:txBody>
            </p:sp>
          </mc:Choice>
          <mc:Fallback xmlns="">
            <p:sp>
              <p:nvSpPr>
                <p:cNvPr id="10" name="TextBox 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967244" y="1413243"/>
                  <a:ext cx="488373" cy="369332"/>
                </a:xfrm>
                <a:prstGeom prst="rect">
                  <a:avLst/>
                </a:prstGeom>
                <a:blipFill rotWithShape="0">
                  <a:blip r:embed="rId6"/>
                  <a:stretch>
                    <a:fillRect b="-833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" name="TextBox 10"/>
                <p:cNvSpPr txBox="1"/>
                <p:nvPr/>
              </p:nvSpPr>
              <p:spPr>
                <a:xfrm>
                  <a:off x="9970178" y="1846198"/>
                  <a:ext cx="488373" cy="37978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nb-NO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nb-NO" b="0" i="1" smtClean="0">
                                <a:latin typeface="Cambria Math" panose="02040503050406030204" pitchFamily="18" charset="0"/>
                              </a:rPr>
                              <m:t>𝑔</m:t>
                            </m:r>
                          </m:e>
                          <m:sup>
                            <m:r>
                              <a:rPr lang="nb-NO" b="1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𝒃</m:t>
                            </m:r>
                          </m:sup>
                        </m:sSup>
                      </m:oMath>
                    </m:oMathPara>
                  </a14:m>
                  <a:endParaRPr lang="en-US" dirty="0" smtClean="0"/>
                </a:p>
              </p:txBody>
            </p:sp>
          </mc:Choice>
          <mc:Fallback xmlns="">
            <p:sp>
              <p:nvSpPr>
                <p:cNvPr id="11" name="TextBox 1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970178" y="1846198"/>
                  <a:ext cx="488373" cy="379784"/>
                </a:xfrm>
                <a:prstGeom prst="rect">
                  <a:avLst/>
                </a:prstGeom>
                <a:blipFill rotWithShape="0">
                  <a:blip r:embed="rId7"/>
                  <a:stretch>
                    <a:fillRect b="-8065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6" name="TextBox 15"/>
                <p:cNvSpPr txBox="1"/>
                <p:nvPr/>
              </p:nvSpPr>
              <p:spPr>
                <a:xfrm>
                  <a:off x="9043929" y="2623698"/>
                  <a:ext cx="488373" cy="37978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nb-NO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nb-NO" b="0" i="1" smtClean="0">
                                <a:latin typeface="Cambria Math" panose="02040503050406030204" pitchFamily="18" charset="0"/>
                              </a:rPr>
                              <m:t>𝑔</m:t>
                            </m:r>
                          </m:e>
                          <m:sup>
                            <m:r>
                              <a:rPr lang="nb-NO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𝒂</m:t>
                            </m:r>
                            <m:r>
                              <a:rPr lang="nb-NO" b="1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𝒃</m:t>
                            </m:r>
                          </m:sup>
                        </m:sSup>
                      </m:oMath>
                    </m:oMathPara>
                  </a14:m>
                  <a:endParaRPr lang="en-US" dirty="0" smtClean="0"/>
                </a:p>
              </p:txBody>
            </p:sp>
          </mc:Choice>
          <mc:Fallback xmlns="">
            <p:sp>
              <p:nvSpPr>
                <p:cNvPr id="16" name="TextBox 1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043929" y="2623698"/>
                  <a:ext cx="488373" cy="379784"/>
                </a:xfrm>
                <a:prstGeom prst="rect">
                  <a:avLst/>
                </a:prstGeom>
                <a:blipFill rotWithShape="0">
                  <a:blip r:embed="rId8"/>
                  <a:stretch>
                    <a:fillRect r="-5000" b="-793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7" name="TextBox 16"/>
                <p:cNvSpPr txBox="1"/>
                <p:nvPr/>
              </p:nvSpPr>
              <p:spPr>
                <a:xfrm>
                  <a:off x="10919636" y="2623698"/>
                  <a:ext cx="488373" cy="37978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nb-NO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nb-NO" b="0" i="1" smtClean="0">
                                <a:latin typeface="Cambria Math" panose="02040503050406030204" pitchFamily="18" charset="0"/>
                              </a:rPr>
                              <m:t>𝑔</m:t>
                            </m:r>
                          </m:e>
                          <m:sup>
                            <m:r>
                              <a:rPr lang="nb-NO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𝒂</m:t>
                            </m:r>
                            <m:r>
                              <a:rPr lang="nb-NO" b="1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𝒃</m:t>
                            </m:r>
                          </m:sup>
                        </m:sSup>
                      </m:oMath>
                    </m:oMathPara>
                  </a14:m>
                  <a:endParaRPr lang="en-US" dirty="0" smtClean="0"/>
                </a:p>
              </p:txBody>
            </p:sp>
          </mc:Choice>
          <mc:Fallback xmlns="">
            <p:sp>
              <p:nvSpPr>
                <p:cNvPr id="17" name="TextBox 1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919636" y="2623698"/>
                  <a:ext cx="488373" cy="379784"/>
                </a:xfrm>
                <a:prstGeom prst="rect">
                  <a:avLst/>
                </a:prstGeom>
                <a:blipFill rotWithShape="0">
                  <a:blip r:embed="rId9"/>
                  <a:stretch>
                    <a:fillRect r="-5000" b="-793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pic>
        <p:nvPicPr>
          <p:cNvPr id="19" name="Picture 18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6303" y="5232770"/>
            <a:ext cx="1149682" cy="1222465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7994965" y="4461339"/>
            <a:ext cx="16989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Tricky!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7994964" y="4818811"/>
                <a:ext cx="3061655" cy="41395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nb-NO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nb-NO" b="0" i="1" smtClean="0">
                            <a:latin typeface="Cambria Math" panose="02040503050406030204" pitchFamily="18" charset="0"/>
                          </a:rPr>
                          <m:t>𝐸</m:t>
                        </m:r>
                        <m:d>
                          <m:dPr>
                            <m:ctrlPr>
                              <a:rPr lang="nb-NO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nb-NO" b="1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nb-NO" b="1" i="1" smtClean="0">
                                    <a:latin typeface="Cambria Math" panose="02040503050406030204" pitchFamily="18" charset="0"/>
                                  </a:rPr>
                                  <m:t>𝑭</m:t>
                                </m:r>
                              </m:e>
                              <m:sub>
                                <m:r>
                                  <a:rPr lang="nb-NO" b="1" i="1" smtClean="0">
                                    <a:latin typeface="Cambria Math" panose="02040503050406030204" pitchFamily="18" charset="0"/>
                                  </a:rPr>
                                  <m:t>𝒑</m:t>
                                </m:r>
                              </m:sub>
                            </m:sSub>
                          </m:e>
                        </m:d>
                      </m:e>
                    </m:d>
                    <m:r>
                      <a:rPr lang="nb-NO" b="0" i="1" smtClean="0">
                        <a:latin typeface="Cambria Math" panose="02040503050406030204" pitchFamily="18" charset="0"/>
                      </a:rPr>
                      <m:t>≠</m:t>
                    </m:r>
                    <m:r>
                      <a:rPr lang="nb-NO" b="0" i="1" smtClean="0"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lang="en-US" dirty="0" smtClean="0"/>
                  <a:t>  (typically)</a:t>
                </a:r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94964" y="4818811"/>
                <a:ext cx="3061655" cy="413959"/>
              </a:xfrm>
              <a:prstGeom prst="rect">
                <a:avLst/>
              </a:prstGeom>
              <a:blipFill rotWithShape="0">
                <a:blip r:embed="rId11"/>
                <a:stretch>
                  <a:fillRect t="-2941" b="-1617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TextBox 11"/>
          <p:cNvSpPr txBox="1"/>
          <p:nvPr/>
        </p:nvSpPr>
        <p:spPr>
          <a:xfrm rot="2955688">
            <a:off x="9261558" y="3980431"/>
            <a:ext cx="168940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err="1" smtClean="0"/>
              <a:t>Schoof's</a:t>
            </a:r>
            <a:r>
              <a:rPr lang="en-US" sz="1400" dirty="0" smtClean="0"/>
              <a:t> algorithm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/>
              <p:cNvSpPr txBox="1"/>
              <p:nvPr/>
            </p:nvSpPr>
            <p:spPr>
              <a:xfrm>
                <a:off x="8025658" y="5250426"/>
                <a:ext cx="3640775" cy="41395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/>
                  <a:t>Easy (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nb-NO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nb-NO" i="1">
                            <a:latin typeface="Cambria Math" panose="02040503050406030204" pitchFamily="18" charset="0"/>
                          </a:rPr>
                          <m:t>𝐸</m:t>
                        </m:r>
                        <m:d>
                          <m:dPr>
                            <m:ctrlPr>
                              <a:rPr lang="nb-NO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nb-NO" b="1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nb-NO" b="1" i="1">
                                    <a:latin typeface="Cambria Math" panose="02040503050406030204" pitchFamily="18" charset="0"/>
                                  </a:rPr>
                                  <m:t>𝑭</m:t>
                                </m:r>
                              </m:e>
                              <m:sub>
                                <m:r>
                                  <a:rPr lang="nb-NO" b="1" i="1">
                                    <a:latin typeface="Cambria Math" panose="02040503050406030204" pitchFamily="18" charset="0"/>
                                  </a:rPr>
                                  <m:t>𝒑</m:t>
                                </m:r>
                              </m:sub>
                            </m:sSub>
                          </m:e>
                        </m:d>
                      </m:e>
                    </m:d>
                  </m:oMath>
                </a14:m>
                <a:r>
                  <a:rPr lang="en-US" dirty="0" smtClean="0"/>
                  <a:t> is usually prime)  </a:t>
                </a:r>
              </a:p>
            </p:txBody>
          </p:sp>
        </mc:Choice>
        <mc:Fallback xmlns=""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25658" y="5250426"/>
                <a:ext cx="3640775" cy="413959"/>
              </a:xfrm>
              <a:prstGeom prst="rect">
                <a:avLst/>
              </a:prstGeom>
              <a:blipFill rotWithShape="0">
                <a:blip r:embed="rId12"/>
                <a:stretch>
                  <a:fillRect l="-1508" t="-2941" b="-1617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2" name="Straight Arrow Connector 21"/>
          <p:cNvCxnSpPr/>
          <p:nvPr/>
        </p:nvCxnSpPr>
        <p:spPr bwMode="auto">
          <a:xfrm flipH="1">
            <a:off x="8892541" y="4175760"/>
            <a:ext cx="944879" cy="697776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31187898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1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D8D8D8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" dur="1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D8D8D8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9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" dur="1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D8D8D8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1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2" dur="1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D8D8D8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3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4" dur="1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D8D8D8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5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6" dur="10" fill="hold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D8D8D8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7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8" dur="10" fill="hold"/>
                                        <p:tgtEl>
                                          <p:spTgt spid="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D8D8D8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9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0" dur="10" fill="hold"/>
                                        <p:tgtEl>
                                          <p:spTgt spid="5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D8D8D8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0" grpId="0"/>
      <p:bldP spid="12" grpId="0"/>
      <p:bldP spid="21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itle 2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Diffie</a:t>
            </a:r>
            <a:r>
              <a:rPr lang="en-US" dirty="0" smtClean="0"/>
              <a:t>-Hellman – man-in-the-middle attack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6590AF8-4F64-4D1C-B3C4-F65976908F52}" type="slidenum">
              <a:rPr lang="en-US" smtClean="0"/>
              <a:pPr/>
              <a:t>31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5463417" y="1982499"/>
                <a:ext cx="863441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20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nb-NO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nb-NO" sz="20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nb-NO" sz="2000" b="0" i="1" smtClean="0"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  <m:sup>
                          <m:r>
                            <a:rPr lang="nb-NO" sz="2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sup>
                      </m:sSup>
                    </m:oMath>
                  </m:oMathPara>
                </a14:m>
                <a:endParaRPr lang="en-US" sz="2000" b="0" dirty="0" smtClean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63417" y="1982499"/>
                <a:ext cx="863441" cy="307777"/>
              </a:xfrm>
              <a:prstGeom prst="rect">
                <a:avLst/>
              </a:prstGeom>
              <a:blipFill rotWithShape="0">
                <a:blip r:embed="rId3"/>
                <a:stretch>
                  <a:fillRect l="-5634" b="-274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/>
              <p:cNvSpPr txBox="1"/>
              <p:nvPr/>
            </p:nvSpPr>
            <p:spPr>
              <a:xfrm>
                <a:off x="5265213" y="2508538"/>
                <a:ext cx="1230618" cy="31329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2000" b="0" i="1" smtClean="0">
                          <a:solidFill>
                            <a:schemeClr val="accent6"/>
                          </a:solidFill>
                          <a:latin typeface="Cambria Math" panose="02040503050406030204" pitchFamily="18" charset="0"/>
                        </a:rPr>
                        <m:t>𝐵</m:t>
                      </m:r>
                      <m:r>
                        <a:rPr lang="nb-NO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nb-NO" sz="20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nb-NO" sz="2000" b="0" i="1" smtClean="0"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  <m:sup>
                          <m:r>
                            <a:rPr lang="nb-NO" sz="2000" b="0" i="1" smtClean="0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</m:sup>
                      </m:sSup>
                    </m:oMath>
                  </m:oMathPara>
                </a14:m>
                <a:endParaRPr lang="en-US" sz="2000" b="0" dirty="0" smtClean="0"/>
              </a:p>
            </p:txBody>
          </p:sp>
        </mc:Choice>
        <mc:Fallback xmlns=""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65213" y="2508538"/>
                <a:ext cx="1230618" cy="313291"/>
              </a:xfrm>
              <a:prstGeom prst="rect">
                <a:avLst/>
              </a:prstGeom>
              <a:blipFill rotWithShape="0">
                <a:blip r:embed="rId4"/>
                <a:stretch>
                  <a:fillRect t="-1961" b="-274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/>
              <p:cNvSpPr txBox="1"/>
              <p:nvPr/>
            </p:nvSpPr>
            <p:spPr>
              <a:xfrm>
                <a:off x="2170847" y="2603984"/>
                <a:ext cx="1623265" cy="43473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nb-NO" sz="20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𝑎</m:t>
                      </m:r>
                      <m:groupChr>
                        <m:groupChrPr>
                          <m:chr m:val="←"/>
                          <m:vertJc m:val="bot"/>
                          <m:ctrlPr>
                            <a:rPr lang="nb-NO" sz="2000" b="0" i="1" smtClean="0">
                              <a:latin typeface="Cambria Math" panose="02040503050406030204" pitchFamily="18" charset="0"/>
                            </a:rPr>
                          </m:ctrlPr>
                        </m:groupChrPr>
                        <m:e>
                          <m:r>
                            <a:rPr lang="nb-NO" sz="2000" b="0" i="1" smtClean="0">
                              <a:latin typeface="Cambria Math" panose="02040503050406030204" pitchFamily="18" charset="0"/>
                            </a:rPr>
                            <m:t>$</m:t>
                          </m:r>
                        </m:e>
                      </m:groupChr>
                      <m:d>
                        <m:dPr>
                          <m:begChr m:val="{"/>
                          <m:endChr m:val="}"/>
                          <m:ctrlPr>
                            <a:rPr lang="nb-NO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nb-NO" sz="2000" b="0" i="1" smtClean="0">
                              <a:latin typeface="Cambria Math" panose="02040503050406030204" pitchFamily="18" charset="0"/>
                            </a:rPr>
                            <m:t>1, …, </m:t>
                          </m:r>
                          <m:d>
                            <m:dPr>
                              <m:begChr m:val="|"/>
                              <m:endChr m:val="|"/>
                              <m:ctrlPr>
                                <a:rPr lang="nb-NO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nb-NO" sz="2000" b="0" i="1" smtClean="0">
                                  <a:latin typeface="Cambria Math" panose="02040503050406030204" pitchFamily="18" charset="0"/>
                                </a:rPr>
                                <m:t>𝐺</m:t>
                              </m:r>
                            </m:e>
                          </m:d>
                        </m:e>
                      </m:d>
                    </m:oMath>
                  </m:oMathPara>
                </a14:m>
                <a:endParaRPr lang="nb-NO" sz="2000" b="0" dirty="0" smtClean="0"/>
              </a:p>
            </p:txBody>
          </p:sp>
        </mc:Choice>
        <mc:Fallback xmlns="">
          <p:sp>
            <p:nvSpPr>
              <p:cNvPr id="28" name="TextBox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70847" y="2603984"/>
                <a:ext cx="1623265" cy="434734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/>
              <p:cNvSpPr txBox="1"/>
              <p:nvPr/>
            </p:nvSpPr>
            <p:spPr>
              <a:xfrm>
                <a:off x="8033533" y="2617162"/>
                <a:ext cx="1617815" cy="43473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nb-NO" sz="2000" b="0" i="1" smtClean="0">
                          <a:solidFill>
                            <a:schemeClr val="accent6"/>
                          </a:solidFill>
                          <a:latin typeface="Cambria Math" panose="02040503050406030204" pitchFamily="18" charset="0"/>
                        </a:rPr>
                        <m:t>𝑏</m:t>
                      </m:r>
                      <m:groupChr>
                        <m:groupChrPr>
                          <m:chr m:val="←"/>
                          <m:vertJc m:val="bot"/>
                          <m:ctrlPr>
                            <a:rPr lang="nb-NO" sz="2000" b="0" i="1" smtClean="0">
                              <a:latin typeface="Cambria Math" panose="02040503050406030204" pitchFamily="18" charset="0"/>
                            </a:rPr>
                          </m:ctrlPr>
                        </m:groupChrPr>
                        <m:e>
                          <m:r>
                            <a:rPr lang="nb-NO" sz="2000" b="0" i="1" smtClean="0">
                              <a:latin typeface="Cambria Math" panose="02040503050406030204" pitchFamily="18" charset="0"/>
                            </a:rPr>
                            <m:t>$</m:t>
                          </m:r>
                        </m:e>
                      </m:groupChr>
                      <m:d>
                        <m:dPr>
                          <m:begChr m:val="{"/>
                          <m:endChr m:val="}"/>
                          <m:ctrlPr>
                            <a:rPr lang="nb-NO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nb-NO" sz="2000" b="0" i="1" smtClean="0">
                              <a:latin typeface="Cambria Math" panose="02040503050406030204" pitchFamily="18" charset="0"/>
                            </a:rPr>
                            <m:t>1, …, </m:t>
                          </m:r>
                          <m:d>
                            <m:dPr>
                              <m:begChr m:val="|"/>
                              <m:endChr m:val="|"/>
                              <m:ctrlPr>
                                <a:rPr lang="nb-NO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nb-NO" sz="2000" b="0" i="1" smtClean="0">
                                  <a:latin typeface="Cambria Math" panose="02040503050406030204" pitchFamily="18" charset="0"/>
                                </a:rPr>
                                <m:t>𝐺</m:t>
                              </m:r>
                            </m:e>
                          </m:d>
                        </m:e>
                      </m:d>
                    </m:oMath>
                  </m:oMathPara>
                </a14:m>
                <a:endParaRPr lang="nb-NO" sz="2000" b="0" dirty="0" smtClean="0"/>
              </a:p>
            </p:txBody>
          </p:sp>
        </mc:Choice>
        <mc:Fallback xmlns="">
          <p:sp>
            <p:nvSpPr>
              <p:cNvPr id="29" name="TextBox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33533" y="2617162"/>
                <a:ext cx="1617815" cy="434734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/>
              <p:cNvSpPr txBox="1"/>
              <p:nvPr/>
            </p:nvSpPr>
            <p:spPr>
              <a:xfrm>
                <a:off x="2544756" y="3399579"/>
                <a:ext cx="1634935" cy="31329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nb-NO" sz="2000" b="0" i="1" smtClean="0">
                          <a:latin typeface="Cambria Math" panose="02040503050406030204" pitchFamily="18" charset="0"/>
                        </a:rPr>
                        <m:t>𝑍</m:t>
                      </m:r>
                      <m:r>
                        <a:rPr lang="nb-NO" sz="2000" b="0" i="1" smtClean="0">
                          <a:latin typeface="Cambria Math" panose="02040503050406030204" pitchFamily="18" charset="0"/>
                        </a:rPr>
                        <m:t>←</m:t>
                      </m:r>
                      <m:sSup>
                        <m:sSupPr>
                          <m:ctrlPr>
                            <a:rPr lang="nb-NO" sz="20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nb-NO" sz="2000" b="0" i="1" smtClean="0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  <m:sup>
                          <m:r>
                            <a:rPr lang="nb-NO" sz="2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sup>
                      </m:sSup>
                      <m:r>
                        <a:rPr lang="nb-NO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nb-NO" sz="2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nb-NO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  <m:sup>
                          <m:r>
                            <a:rPr lang="nb-NO" sz="2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  <m:r>
                            <a:rPr lang="nb-NO" sz="2000" b="0" i="1" smtClean="0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</m:sup>
                      </m:sSup>
                    </m:oMath>
                  </m:oMathPara>
                </a14:m>
                <a:endParaRPr lang="en-US" sz="2000" b="0" dirty="0" smtClean="0"/>
              </a:p>
            </p:txBody>
          </p:sp>
        </mc:Choice>
        <mc:Fallback xmlns="">
          <p:sp>
            <p:nvSpPr>
              <p:cNvPr id="30" name="TextBox 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44756" y="3399579"/>
                <a:ext cx="1634935" cy="313291"/>
              </a:xfrm>
              <a:prstGeom prst="rect">
                <a:avLst/>
              </a:prstGeom>
              <a:blipFill rotWithShape="0">
                <a:blip r:embed="rId7"/>
                <a:stretch>
                  <a:fillRect l="-5204" t="-1961" b="-274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/>
              <p:cNvSpPr txBox="1"/>
              <p:nvPr/>
            </p:nvSpPr>
            <p:spPr>
              <a:xfrm>
                <a:off x="8375902" y="3399579"/>
                <a:ext cx="1674241" cy="31329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nb-NO" sz="2000" b="0" i="1" smtClean="0">
                          <a:latin typeface="Cambria Math" panose="02040503050406030204" pitchFamily="18" charset="0"/>
                        </a:rPr>
                        <m:t>𝑍</m:t>
                      </m:r>
                      <m:r>
                        <a:rPr lang="nb-NO" sz="2000" b="0" i="1" smtClean="0">
                          <a:latin typeface="Cambria Math" panose="02040503050406030204" pitchFamily="18" charset="0"/>
                        </a:rPr>
                        <m:t>←</m:t>
                      </m:r>
                      <m:sSup>
                        <m:sSupPr>
                          <m:ctrlPr>
                            <a:rPr lang="nb-NO" sz="20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nb-NO" sz="2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p>
                          <m:r>
                            <a:rPr lang="nb-NO" sz="2000" b="0" i="1" smtClean="0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</m:sup>
                      </m:sSup>
                      <m:r>
                        <a:rPr lang="nb-NO" sz="2000" i="1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nb-NO" sz="2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nb-NO" sz="2000" i="1"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  <m:sup>
                          <m:r>
                            <a:rPr lang="nb-NO" sz="2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  <m:r>
                            <a:rPr lang="nb-NO" sz="2000" i="1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</m:sup>
                      </m:sSup>
                    </m:oMath>
                  </m:oMathPara>
                </a14:m>
                <a:endParaRPr lang="en-US" sz="2000" b="0" dirty="0" smtClean="0"/>
              </a:p>
            </p:txBody>
          </p:sp>
        </mc:Choice>
        <mc:Fallback xmlns="">
          <p:sp>
            <p:nvSpPr>
              <p:cNvPr id="31" name="TextBox 3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75902" y="3399579"/>
                <a:ext cx="1674241" cy="313291"/>
              </a:xfrm>
              <a:prstGeom prst="rect">
                <a:avLst/>
              </a:prstGeom>
              <a:blipFill rotWithShape="0">
                <a:blip r:embed="rId8"/>
                <a:stretch>
                  <a:fillRect l="-5091" t="-1961" b="-274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37"/>
              <p:cNvSpPr txBox="1"/>
              <p:nvPr/>
            </p:nvSpPr>
            <p:spPr>
              <a:xfrm>
                <a:off x="5389181" y="1163207"/>
                <a:ext cx="1106650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nb-NO" sz="2400" b="0" i="1" smtClean="0">
                          <a:latin typeface="Cambria Math" panose="02040503050406030204" pitchFamily="18" charset="0"/>
                        </a:rPr>
                        <m:t>𝐺</m:t>
                      </m:r>
                      <m:r>
                        <a:rPr lang="nb-NO" sz="2400" b="0" i="1" smtClean="0">
                          <a:latin typeface="Cambria Math" panose="02040503050406030204" pitchFamily="18" charset="0"/>
                        </a:rPr>
                        <m:t>=〈</m:t>
                      </m:r>
                      <m:r>
                        <a:rPr lang="nb-NO" sz="2400" b="0" i="1" smtClean="0">
                          <a:latin typeface="Cambria Math" panose="02040503050406030204" pitchFamily="18" charset="0"/>
                        </a:rPr>
                        <m:t>𝑔</m:t>
                      </m:r>
                      <m:r>
                        <a:rPr lang="nb-NO" sz="2400" b="0" i="1" smtClean="0">
                          <a:latin typeface="Cambria Math" panose="02040503050406030204" pitchFamily="18" charset="0"/>
                        </a:rPr>
                        <m:t>〉</m:t>
                      </m:r>
                    </m:oMath>
                  </m:oMathPara>
                </a14:m>
                <a:endParaRPr lang="en-US" sz="2400" b="0" dirty="0" smtClean="0"/>
              </a:p>
            </p:txBody>
          </p:sp>
        </mc:Choice>
        <mc:Fallback xmlns="">
          <p:sp>
            <p:nvSpPr>
              <p:cNvPr id="38" name="TextBox 3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89181" y="1163207"/>
                <a:ext cx="1106650" cy="369332"/>
              </a:xfrm>
              <a:prstGeom prst="rect">
                <a:avLst/>
              </a:prstGeom>
              <a:blipFill rotWithShape="0">
                <a:blip r:embed="rId9"/>
                <a:stretch>
                  <a:fillRect l="-9341" r="-4396" b="-38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7" name="Picture 16"/>
          <p:cNvPicPr>
            <a:picLocks noChangeAspect="1"/>
          </p:cNvPicPr>
          <p:nvPr/>
        </p:nvPicPr>
        <p:blipFill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796" b="99493" l="1630" r="9837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23003" y="1714682"/>
            <a:ext cx="429815" cy="807069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 rotWithShape="1">
          <a:blip r:embed="rId12" cstate="print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4418" t="10315" r="26200" b="10998"/>
          <a:stretch/>
        </p:blipFill>
        <p:spPr>
          <a:xfrm>
            <a:off x="5631324" y="3468480"/>
            <a:ext cx="782716" cy="993270"/>
          </a:xfrm>
          <a:prstGeom prst="rect">
            <a:avLst/>
          </a:prstGeom>
        </p:spPr>
      </p:pic>
      <p:cxnSp>
        <p:nvCxnSpPr>
          <p:cNvPr id="35" name="Straight Arrow Connector 34"/>
          <p:cNvCxnSpPr/>
          <p:nvPr/>
        </p:nvCxnSpPr>
        <p:spPr bwMode="auto">
          <a:xfrm flipH="1" flipV="1">
            <a:off x="4381501" y="2854326"/>
            <a:ext cx="3114674" cy="3174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5" name="Straight Arrow Connector 44"/>
          <p:cNvCxnSpPr/>
          <p:nvPr/>
        </p:nvCxnSpPr>
        <p:spPr bwMode="auto">
          <a:xfrm flipV="1">
            <a:off x="4419600" y="2352675"/>
            <a:ext cx="3076575" cy="2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16" name="Picture 15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677477" y="1590338"/>
            <a:ext cx="524436" cy="9764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9223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/>
              <p:cNvSpPr txBox="1"/>
              <p:nvPr/>
            </p:nvSpPr>
            <p:spPr>
              <a:xfrm>
                <a:off x="5463417" y="1982499"/>
                <a:ext cx="863441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20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nb-NO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nb-NO" sz="20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nb-NO" sz="2000" b="0" i="1" smtClean="0"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  <m:sup>
                          <m:r>
                            <a:rPr lang="nb-NO" sz="2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sup>
                      </m:sSup>
                    </m:oMath>
                  </m:oMathPara>
                </a14:m>
                <a:endParaRPr lang="en-US" sz="2000" b="0" dirty="0" smtClean="0"/>
              </a:p>
            </p:txBody>
          </p:sp>
        </mc:Choice>
        <mc:Fallback xmlns="">
          <p:sp>
            <p:nvSpPr>
              <p:cNvPr id="33" name="TextBox 3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63417" y="1982499"/>
                <a:ext cx="863441" cy="307777"/>
              </a:xfrm>
              <a:prstGeom prst="rect">
                <a:avLst/>
              </a:prstGeom>
              <a:blipFill rotWithShape="0">
                <a:blip r:embed="rId3"/>
                <a:stretch>
                  <a:fillRect l="-5634" b="-274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Title 2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Diffie</a:t>
            </a:r>
            <a:r>
              <a:rPr lang="en-US" dirty="0" smtClean="0"/>
              <a:t>-Hellman – man-in-the-middle attack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6590AF8-4F64-4D1C-B3C4-F65976908F52}" type="slidenum">
              <a:rPr lang="en-US" smtClean="0"/>
              <a:pPr/>
              <a:t>32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/>
              <p:cNvSpPr txBox="1"/>
              <p:nvPr/>
            </p:nvSpPr>
            <p:spPr>
              <a:xfrm>
                <a:off x="2170847" y="2603984"/>
                <a:ext cx="1623265" cy="43473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nb-NO" sz="20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𝑎</m:t>
                      </m:r>
                      <m:groupChr>
                        <m:groupChrPr>
                          <m:chr m:val="←"/>
                          <m:vertJc m:val="bot"/>
                          <m:ctrlPr>
                            <a:rPr lang="nb-NO" sz="2000" b="0" i="1" smtClean="0">
                              <a:latin typeface="Cambria Math" panose="02040503050406030204" pitchFamily="18" charset="0"/>
                            </a:rPr>
                          </m:ctrlPr>
                        </m:groupChrPr>
                        <m:e>
                          <m:r>
                            <a:rPr lang="nb-NO" sz="2000" b="0" i="1" smtClean="0">
                              <a:latin typeface="Cambria Math" panose="02040503050406030204" pitchFamily="18" charset="0"/>
                            </a:rPr>
                            <m:t>$</m:t>
                          </m:r>
                        </m:e>
                      </m:groupChr>
                      <m:d>
                        <m:dPr>
                          <m:begChr m:val="{"/>
                          <m:endChr m:val="}"/>
                          <m:ctrlPr>
                            <a:rPr lang="nb-NO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nb-NO" sz="2000" b="0" i="1" smtClean="0">
                              <a:latin typeface="Cambria Math" panose="02040503050406030204" pitchFamily="18" charset="0"/>
                            </a:rPr>
                            <m:t>1, …, </m:t>
                          </m:r>
                          <m:d>
                            <m:dPr>
                              <m:begChr m:val="|"/>
                              <m:endChr m:val="|"/>
                              <m:ctrlPr>
                                <a:rPr lang="nb-NO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nb-NO" sz="2000" b="0" i="1" smtClean="0">
                                  <a:latin typeface="Cambria Math" panose="02040503050406030204" pitchFamily="18" charset="0"/>
                                </a:rPr>
                                <m:t>𝐺</m:t>
                              </m:r>
                            </m:e>
                          </m:d>
                        </m:e>
                      </m:d>
                    </m:oMath>
                  </m:oMathPara>
                </a14:m>
                <a:endParaRPr lang="nb-NO" sz="2000" b="0" dirty="0" smtClean="0"/>
              </a:p>
            </p:txBody>
          </p:sp>
        </mc:Choice>
        <mc:Fallback xmlns="">
          <p:sp>
            <p:nvSpPr>
              <p:cNvPr id="28" name="TextBox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70847" y="2603984"/>
                <a:ext cx="1623265" cy="434734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/>
              <p:cNvSpPr txBox="1"/>
              <p:nvPr/>
            </p:nvSpPr>
            <p:spPr>
              <a:xfrm>
                <a:off x="8033533" y="2617162"/>
                <a:ext cx="1617815" cy="43473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nb-NO" sz="2000" b="0" i="1" smtClean="0">
                          <a:solidFill>
                            <a:schemeClr val="accent6"/>
                          </a:solidFill>
                          <a:latin typeface="Cambria Math" panose="02040503050406030204" pitchFamily="18" charset="0"/>
                        </a:rPr>
                        <m:t>𝑏</m:t>
                      </m:r>
                      <m:groupChr>
                        <m:groupChrPr>
                          <m:chr m:val="←"/>
                          <m:vertJc m:val="bot"/>
                          <m:ctrlPr>
                            <a:rPr lang="nb-NO" sz="2000" b="0" i="1" smtClean="0">
                              <a:latin typeface="Cambria Math" panose="02040503050406030204" pitchFamily="18" charset="0"/>
                            </a:rPr>
                          </m:ctrlPr>
                        </m:groupChrPr>
                        <m:e>
                          <m:r>
                            <a:rPr lang="nb-NO" sz="2000" b="0" i="1" smtClean="0">
                              <a:latin typeface="Cambria Math" panose="02040503050406030204" pitchFamily="18" charset="0"/>
                            </a:rPr>
                            <m:t>$</m:t>
                          </m:r>
                        </m:e>
                      </m:groupChr>
                      <m:d>
                        <m:dPr>
                          <m:begChr m:val="{"/>
                          <m:endChr m:val="}"/>
                          <m:ctrlPr>
                            <a:rPr lang="nb-NO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nb-NO" sz="2000" b="0" i="1" smtClean="0">
                              <a:latin typeface="Cambria Math" panose="02040503050406030204" pitchFamily="18" charset="0"/>
                            </a:rPr>
                            <m:t>1, …, </m:t>
                          </m:r>
                          <m:d>
                            <m:dPr>
                              <m:begChr m:val="|"/>
                              <m:endChr m:val="|"/>
                              <m:ctrlPr>
                                <a:rPr lang="nb-NO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nb-NO" sz="2000" b="0" i="1" smtClean="0">
                                  <a:latin typeface="Cambria Math" panose="02040503050406030204" pitchFamily="18" charset="0"/>
                                </a:rPr>
                                <m:t>𝐺</m:t>
                              </m:r>
                            </m:e>
                          </m:d>
                        </m:e>
                      </m:d>
                    </m:oMath>
                  </m:oMathPara>
                </a14:m>
                <a:endParaRPr lang="nb-NO" sz="2000" b="0" dirty="0" smtClean="0"/>
              </a:p>
            </p:txBody>
          </p:sp>
        </mc:Choice>
        <mc:Fallback xmlns="">
          <p:sp>
            <p:nvSpPr>
              <p:cNvPr id="29" name="TextBox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33533" y="2617162"/>
                <a:ext cx="1617815" cy="434734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/>
              <p:cNvSpPr txBox="1"/>
              <p:nvPr/>
            </p:nvSpPr>
            <p:spPr>
              <a:xfrm>
                <a:off x="2544756" y="3399579"/>
                <a:ext cx="1634935" cy="31329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nb-NO" sz="2000" b="0" i="1" smtClean="0">
                          <a:latin typeface="Cambria Math" panose="02040503050406030204" pitchFamily="18" charset="0"/>
                        </a:rPr>
                        <m:t>𝑍</m:t>
                      </m:r>
                      <m:r>
                        <a:rPr lang="nb-NO" sz="2000" b="0" i="1" smtClean="0">
                          <a:latin typeface="Cambria Math" panose="02040503050406030204" pitchFamily="18" charset="0"/>
                        </a:rPr>
                        <m:t>←</m:t>
                      </m:r>
                      <m:sSup>
                        <m:sSupPr>
                          <m:ctrlPr>
                            <a:rPr lang="nb-NO" sz="20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nb-NO" sz="2000" b="0" i="1" smtClean="0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  <m:sup>
                          <m:r>
                            <a:rPr lang="nb-NO" sz="2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sup>
                      </m:sSup>
                      <m:r>
                        <a:rPr lang="nb-NO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nb-NO" sz="2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nb-NO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  <m:sup>
                          <m:r>
                            <a:rPr lang="nb-NO" sz="2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  <m:r>
                            <a:rPr lang="nb-NO" sz="2000" b="0" i="1" smtClean="0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</m:sup>
                      </m:sSup>
                    </m:oMath>
                  </m:oMathPara>
                </a14:m>
                <a:endParaRPr lang="en-US" sz="2000" b="0" dirty="0" smtClean="0"/>
              </a:p>
            </p:txBody>
          </p:sp>
        </mc:Choice>
        <mc:Fallback xmlns="">
          <p:sp>
            <p:nvSpPr>
              <p:cNvPr id="30" name="TextBox 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44756" y="3399579"/>
                <a:ext cx="1634935" cy="313291"/>
              </a:xfrm>
              <a:prstGeom prst="rect">
                <a:avLst/>
              </a:prstGeom>
              <a:blipFill rotWithShape="0">
                <a:blip r:embed="rId6"/>
                <a:stretch>
                  <a:fillRect l="-5204" t="-1961" b="-274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/>
              <p:cNvSpPr txBox="1"/>
              <p:nvPr/>
            </p:nvSpPr>
            <p:spPr>
              <a:xfrm>
                <a:off x="8375902" y="3399579"/>
                <a:ext cx="1674241" cy="31329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nb-NO" sz="2000" b="0" i="1" smtClean="0">
                          <a:latin typeface="Cambria Math" panose="02040503050406030204" pitchFamily="18" charset="0"/>
                        </a:rPr>
                        <m:t>𝑍</m:t>
                      </m:r>
                      <m:r>
                        <a:rPr lang="nb-NO" sz="2000" b="0" i="1" smtClean="0">
                          <a:latin typeface="Cambria Math" panose="02040503050406030204" pitchFamily="18" charset="0"/>
                        </a:rPr>
                        <m:t>←</m:t>
                      </m:r>
                      <m:sSup>
                        <m:sSupPr>
                          <m:ctrlPr>
                            <a:rPr lang="nb-NO" sz="20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nb-NO" sz="2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p>
                          <m:r>
                            <a:rPr lang="nb-NO" sz="2000" b="0" i="1" smtClean="0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</m:sup>
                      </m:sSup>
                      <m:r>
                        <a:rPr lang="nb-NO" sz="2000" i="1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nb-NO" sz="2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nb-NO" sz="2000" i="1"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  <m:sup>
                          <m:r>
                            <a:rPr lang="nb-NO" sz="2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  <m:r>
                            <a:rPr lang="nb-NO" sz="2000" i="1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</m:sup>
                      </m:sSup>
                    </m:oMath>
                  </m:oMathPara>
                </a14:m>
                <a:endParaRPr lang="en-US" sz="2000" b="0" dirty="0" smtClean="0"/>
              </a:p>
            </p:txBody>
          </p:sp>
        </mc:Choice>
        <mc:Fallback xmlns="">
          <p:sp>
            <p:nvSpPr>
              <p:cNvPr id="31" name="TextBox 3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75902" y="3399579"/>
                <a:ext cx="1674241" cy="313291"/>
              </a:xfrm>
              <a:prstGeom prst="rect">
                <a:avLst/>
              </a:prstGeom>
              <a:blipFill rotWithShape="0">
                <a:blip r:embed="rId7"/>
                <a:stretch>
                  <a:fillRect l="-5091" t="-1961" b="-274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7" name="Picture 16"/>
          <p:cNvPicPr>
            <a:picLocks noChangeAspect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796" b="99493" l="1630" r="9837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23003" y="1714682"/>
            <a:ext cx="429815" cy="807069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677477" y="1590338"/>
            <a:ext cx="524436" cy="976486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 rotWithShape="1"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4418" t="10315" r="26200" b="10998"/>
          <a:stretch/>
        </p:blipFill>
        <p:spPr>
          <a:xfrm>
            <a:off x="5631324" y="3468480"/>
            <a:ext cx="782716" cy="993270"/>
          </a:xfrm>
          <a:prstGeom prst="rect">
            <a:avLst/>
          </a:prstGeom>
        </p:spPr>
      </p:pic>
      <p:sp>
        <p:nvSpPr>
          <p:cNvPr id="7" name="Multiply 6"/>
          <p:cNvSpPr/>
          <p:nvPr/>
        </p:nvSpPr>
        <p:spPr bwMode="auto">
          <a:xfrm>
            <a:off x="5458681" y="1772416"/>
            <a:ext cx="967650" cy="844746"/>
          </a:xfrm>
          <a:prstGeom prst="mathMultiply">
            <a:avLst>
              <a:gd name="adj1" fmla="val 3558"/>
            </a:avLst>
          </a:prstGeom>
          <a:solidFill>
            <a:srgbClr val="FF0000"/>
          </a:solidFill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2400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/>
              <p:cNvSpPr txBox="1"/>
              <p:nvPr/>
            </p:nvSpPr>
            <p:spPr>
              <a:xfrm>
                <a:off x="6799179" y="3707355"/>
                <a:ext cx="214546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nb-NO" sz="20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nb-NO" sz="2000" b="0" dirty="0" smtClean="0"/>
              </a:p>
            </p:txBody>
          </p:sp>
        </mc:Choice>
        <mc:Fallback xmlns="">
          <p:sp>
            <p:nvSpPr>
              <p:cNvPr id="27" name="TextBox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99179" y="3707355"/>
                <a:ext cx="214546" cy="307777"/>
              </a:xfrm>
              <a:prstGeom prst="rect">
                <a:avLst/>
              </a:prstGeom>
              <a:blipFill rotWithShape="0">
                <a:blip r:embed="rId14"/>
                <a:stretch>
                  <a:fillRect l="-27778" b="-19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/>
              <p:cNvSpPr txBox="1"/>
              <p:nvPr/>
            </p:nvSpPr>
            <p:spPr>
              <a:xfrm rot="20860872">
                <a:off x="7263495" y="2040900"/>
                <a:ext cx="870430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20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𝑋</m:t>
                      </m:r>
                      <m:r>
                        <a:rPr lang="nb-NO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nb-NO" sz="20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nb-NO" sz="2000" b="0" i="1" smtClean="0"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  <m:sup>
                          <m:r>
                            <a:rPr lang="nb-NO" sz="2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sup>
                      </m:sSup>
                    </m:oMath>
                  </m:oMathPara>
                </a14:m>
                <a:endParaRPr lang="en-US" sz="2000" b="0" dirty="0" smtClean="0"/>
              </a:p>
            </p:txBody>
          </p:sp>
        </mc:Choice>
        <mc:Fallback xmlns="">
          <p:sp>
            <p:nvSpPr>
              <p:cNvPr id="32" name="TextBox 3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20860872">
                <a:off x="7263495" y="2040900"/>
                <a:ext cx="870430" cy="307777"/>
              </a:xfrm>
              <a:prstGeom prst="rect">
                <a:avLst/>
              </a:prstGeom>
              <a:blipFill rotWithShape="0">
                <a:blip r:embed="rId15"/>
                <a:stretch>
                  <a:fillRect l="-3947" b="-87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4" name="Freeform 33"/>
          <p:cNvSpPr/>
          <p:nvPr/>
        </p:nvSpPr>
        <p:spPr bwMode="auto">
          <a:xfrm flipH="1">
            <a:off x="6392982" y="2330938"/>
            <a:ext cx="1794743" cy="1259757"/>
          </a:xfrm>
          <a:custGeom>
            <a:avLst/>
            <a:gdLst>
              <a:gd name="connsiteX0" fmla="*/ 2529840 w 2529840"/>
              <a:gd name="connsiteY0" fmla="*/ 1211580 h 1211580"/>
              <a:gd name="connsiteX1" fmla="*/ 1181100 w 2529840"/>
              <a:gd name="connsiteY1" fmla="*/ 868680 h 1211580"/>
              <a:gd name="connsiteX2" fmla="*/ 571500 w 2529840"/>
              <a:gd name="connsiteY2" fmla="*/ 182880 h 1211580"/>
              <a:gd name="connsiteX3" fmla="*/ 0 w 2529840"/>
              <a:gd name="connsiteY3" fmla="*/ 0 h 12115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29840" h="1211580">
                <a:moveTo>
                  <a:pt x="2529840" y="1211580"/>
                </a:moveTo>
                <a:cubicBezTo>
                  <a:pt x="2018665" y="1125855"/>
                  <a:pt x="1507490" y="1040130"/>
                  <a:pt x="1181100" y="868680"/>
                </a:cubicBezTo>
                <a:cubicBezTo>
                  <a:pt x="854710" y="697230"/>
                  <a:pt x="768350" y="327660"/>
                  <a:pt x="571500" y="182880"/>
                </a:cubicBezTo>
                <a:cubicBezTo>
                  <a:pt x="374650" y="38100"/>
                  <a:pt x="187325" y="19050"/>
                  <a:pt x="0" y="0"/>
                </a:cubicBezTo>
              </a:path>
            </a:pathLst>
          </a:custGeom>
          <a:noFill/>
          <a:ln w="19050" cap="flat" cmpd="sng" algn="ctr">
            <a:solidFill>
              <a:srgbClr val="EC1C24"/>
            </a:solidFill>
            <a:prstDash val="solid"/>
            <a:round/>
            <a:headEnd type="none" w="med" len="med"/>
            <a:tailEnd type="triangle" w="lg" len="lg"/>
          </a:ln>
          <a:effectLst/>
          <a:extLst/>
        </p:spPr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3" name="Straight Arrow Connector 42"/>
          <p:cNvCxnSpPr/>
          <p:nvPr/>
        </p:nvCxnSpPr>
        <p:spPr bwMode="auto">
          <a:xfrm flipV="1">
            <a:off x="8187725" y="3574910"/>
            <a:ext cx="1862418" cy="756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5" name="Straight Arrow Connector 24"/>
          <p:cNvCxnSpPr/>
          <p:nvPr/>
        </p:nvCxnSpPr>
        <p:spPr bwMode="auto">
          <a:xfrm flipV="1">
            <a:off x="4419600" y="2352675"/>
            <a:ext cx="1907258" cy="1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/>
              <p:cNvSpPr txBox="1"/>
              <p:nvPr/>
            </p:nvSpPr>
            <p:spPr>
              <a:xfrm>
                <a:off x="5265213" y="2508538"/>
                <a:ext cx="1230618" cy="31329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2000" b="0" i="1" smtClean="0">
                          <a:solidFill>
                            <a:schemeClr val="accent6"/>
                          </a:solidFill>
                          <a:latin typeface="Cambria Math" panose="02040503050406030204" pitchFamily="18" charset="0"/>
                        </a:rPr>
                        <m:t>𝐵</m:t>
                      </m:r>
                      <m:r>
                        <a:rPr lang="nb-NO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nb-NO" sz="20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nb-NO" sz="2000" b="0" i="1" smtClean="0"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  <m:sup>
                          <m:r>
                            <a:rPr lang="nb-NO" sz="2000" b="0" i="1" smtClean="0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</m:sup>
                      </m:sSup>
                    </m:oMath>
                  </m:oMathPara>
                </a14:m>
                <a:endParaRPr lang="en-US" sz="2000" b="0" dirty="0" smtClean="0"/>
              </a:p>
            </p:txBody>
          </p:sp>
        </mc:Choice>
        <mc:Fallback xmlns="">
          <p:sp>
            <p:nvSpPr>
              <p:cNvPr id="36" name="TextBox 3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65213" y="2508538"/>
                <a:ext cx="1230618" cy="313291"/>
              </a:xfrm>
              <a:prstGeom prst="rect">
                <a:avLst/>
              </a:prstGeom>
              <a:blipFill rotWithShape="0">
                <a:blip r:embed="rId16"/>
                <a:stretch>
                  <a:fillRect t="-1961" b="-274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9" name="Straight Arrow Connector 38"/>
          <p:cNvCxnSpPr/>
          <p:nvPr/>
        </p:nvCxnSpPr>
        <p:spPr bwMode="auto">
          <a:xfrm flipH="1" flipV="1">
            <a:off x="4381501" y="2854326"/>
            <a:ext cx="3114674" cy="3174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Box 39"/>
              <p:cNvSpPr txBox="1"/>
              <p:nvPr/>
            </p:nvSpPr>
            <p:spPr>
              <a:xfrm>
                <a:off x="8328132" y="3967871"/>
                <a:ext cx="1769780" cy="31329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nb-NO" sz="20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nb-NO" sz="2000" b="0" i="1" smtClean="0">
                              <a:latin typeface="Cambria Math" panose="02040503050406030204" pitchFamily="18" charset="0"/>
                            </a:rPr>
                            <m:t>𝑍</m:t>
                          </m:r>
                          <m:r>
                            <a:rPr lang="nb-NO" sz="2000" b="0" i="1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e>
                        <m:sup>
                          <m:r>
                            <a:rPr lang="nb-NO" sz="2000" b="0" i="1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r>
                        <a:rPr lang="nb-NO" sz="2000" b="0" i="1" smtClean="0">
                          <a:latin typeface="Cambria Math" panose="02040503050406030204" pitchFamily="18" charset="0"/>
                        </a:rPr>
                        <m:t>←</m:t>
                      </m:r>
                      <m:sSup>
                        <m:sSupPr>
                          <m:ctrlPr>
                            <a:rPr lang="nb-NO" sz="20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nb-NO" sz="2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p>
                          <m:r>
                            <a:rPr lang="nb-NO" sz="2000" b="0" i="1" smtClean="0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</m:sup>
                      </m:sSup>
                      <m:r>
                        <a:rPr lang="nb-NO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nb-NO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nb-NO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  <m:sup>
                          <m:r>
                            <a:rPr lang="nb-NO" sz="2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nb-NO" sz="2000" b="0" i="1" smtClean="0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</m:sup>
                      </m:sSup>
                    </m:oMath>
                  </m:oMathPara>
                </a14:m>
                <a:endParaRPr lang="en-US" sz="2000" b="0" dirty="0" smtClean="0"/>
              </a:p>
            </p:txBody>
          </p:sp>
        </mc:Choice>
        <mc:Fallback xmlns="">
          <p:sp>
            <p:nvSpPr>
              <p:cNvPr id="40" name="TextBox 3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28132" y="3967871"/>
                <a:ext cx="1769780" cy="313291"/>
              </a:xfrm>
              <a:prstGeom prst="rect">
                <a:avLst/>
              </a:prstGeom>
              <a:blipFill rotWithShape="0">
                <a:blip r:embed="rId17"/>
                <a:stretch>
                  <a:fillRect l="-5517" t="-1961" b="-274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/>
              <p:cNvSpPr txBox="1"/>
              <p:nvPr/>
            </p:nvSpPr>
            <p:spPr>
              <a:xfrm>
                <a:off x="5389181" y="1163207"/>
                <a:ext cx="1106650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nb-NO" sz="2400" b="0" i="1" smtClean="0">
                          <a:latin typeface="Cambria Math" panose="02040503050406030204" pitchFamily="18" charset="0"/>
                        </a:rPr>
                        <m:t>𝐺</m:t>
                      </m:r>
                      <m:r>
                        <a:rPr lang="nb-NO" sz="2400" b="0" i="1" smtClean="0">
                          <a:latin typeface="Cambria Math" panose="02040503050406030204" pitchFamily="18" charset="0"/>
                        </a:rPr>
                        <m:t>=〈</m:t>
                      </m:r>
                      <m:r>
                        <a:rPr lang="nb-NO" sz="2400" b="0" i="1" smtClean="0">
                          <a:latin typeface="Cambria Math" panose="02040503050406030204" pitchFamily="18" charset="0"/>
                        </a:rPr>
                        <m:t>𝑔</m:t>
                      </m:r>
                      <m:r>
                        <a:rPr lang="nb-NO" sz="2400" b="0" i="1" smtClean="0">
                          <a:latin typeface="Cambria Math" panose="02040503050406030204" pitchFamily="18" charset="0"/>
                        </a:rPr>
                        <m:t>〉</m:t>
                      </m:r>
                    </m:oMath>
                  </m:oMathPara>
                </a14:m>
                <a:endParaRPr lang="en-US" sz="2400" b="0" dirty="0" smtClean="0"/>
              </a:p>
            </p:txBody>
          </p:sp>
        </mc:Choice>
        <mc:Fallback xmlns="">
          <p:sp>
            <p:nvSpPr>
              <p:cNvPr id="35" name="TextBox 3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89181" y="1163207"/>
                <a:ext cx="1106650" cy="369332"/>
              </a:xfrm>
              <a:prstGeom prst="rect">
                <a:avLst/>
              </a:prstGeom>
              <a:blipFill rotWithShape="0">
                <a:blip r:embed="rId18"/>
                <a:stretch>
                  <a:fillRect l="-9341" r="-4396" b="-38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415715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P spid="32" grpId="0"/>
      <p:bldP spid="34" grpId="0" animBg="1"/>
      <p:bldP spid="40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itle 2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Diffie</a:t>
            </a:r>
            <a:r>
              <a:rPr lang="en-US" dirty="0" smtClean="0"/>
              <a:t>-Hellman – man-in-the-middle attack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6590AF8-4F64-4D1C-B3C4-F65976908F52}" type="slidenum">
              <a:rPr lang="en-US" smtClean="0"/>
              <a:pPr/>
              <a:t>33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/>
              <p:cNvSpPr txBox="1"/>
              <p:nvPr/>
            </p:nvSpPr>
            <p:spPr>
              <a:xfrm>
                <a:off x="2170847" y="2603984"/>
                <a:ext cx="1623265" cy="43473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nb-NO" sz="20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𝑎</m:t>
                      </m:r>
                      <m:groupChr>
                        <m:groupChrPr>
                          <m:chr m:val="←"/>
                          <m:vertJc m:val="bot"/>
                          <m:ctrlPr>
                            <a:rPr lang="nb-NO" sz="2000" b="0" i="1" smtClean="0">
                              <a:latin typeface="Cambria Math" panose="02040503050406030204" pitchFamily="18" charset="0"/>
                            </a:rPr>
                          </m:ctrlPr>
                        </m:groupChrPr>
                        <m:e>
                          <m:r>
                            <a:rPr lang="nb-NO" sz="2000" b="0" i="1" smtClean="0">
                              <a:latin typeface="Cambria Math" panose="02040503050406030204" pitchFamily="18" charset="0"/>
                            </a:rPr>
                            <m:t>$</m:t>
                          </m:r>
                        </m:e>
                      </m:groupChr>
                      <m:d>
                        <m:dPr>
                          <m:begChr m:val="{"/>
                          <m:endChr m:val="}"/>
                          <m:ctrlPr>
                            <a:rPr lang="nb-NO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nb-NO" sz="2000" b="0" i="1" smtClean="0">
                              <a:latin typeface="Cambria Math" panose="02040503050406030204" pitchFamily="18" charset="0"/>
                            </a:rPr>
                            <m:t>1, …, </m:t>
                          </m:r>
                          <m:d>
                            <m:dPr>
                              <m:begChr m:val="|"/>
                              <m:endChr m:val="|"/>
                              <m:ctrlPr>
                                <a:rPr lang="nb-NO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nb-NO" sz="2000" b="0" i="1" smtClean="0">
                                  <a:latin typeface="Cambria Math" panose="02040503050406030204" pitchFamily="18" charset="0"/>
                                </a:rPr>
                                <m:t>𝐺</m:t>
                              </m:r>
                            </m:e>
                          </m:d>
                        </m:e>
                      </m:d>
                    </m:oMath>
                  </m:oMathPara>
                </a14:m>
                <a:endParaRPr lang="nb-NO" sz="2000" b="0" dirty="0" smtClean="0"/>
              </a:p>
            </p:txBody>
          </p:sp>
        </mc:Choice>
        <mc:Fallback xmlns="">
          <p:sp>
            <p:nvSpPr>
              <p:cNvPr id="28" name="TextBox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70847" y="2603984"/>
                <a:ext cx="1623265" cy="434734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/>
              <p:cNvSpPr txBox="1"/>
              <p:nvPr/>
            </p:nvSpPr>
            <p:spPr>
              <a:xfrm>
                <a:off x="8033533" y="2617162"/>
                <a:ext cx="1617815" cy="43473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nb-NO" sz="2000" b="0" i="1" smtClean="0">
                          <a:solidFill>
                            <a:schemeClr val="accent6"/>
                          </a:solidFill>
                          <a:latin typeface="Cambria Math" panose="02040503050406030204" pitchFamily="18" charset="0"/>
                        </a:rPr>
                        <m:t>𝑏</m:t>
                      </m:r>
                      <m:groupChr>
                        <m:groupChrPr>
                          <m:chr m:val="←"/>
                          <m:vertJc m:val="bot"/>
                          <m:ctrlPr>
                            <a:rPr lang="nb-NO" sz="2000" b="0" i="1" smtClean="0">
                              <a:latin typeface="Cambria Math" panose="02040503050406030204" pitchFamily="18" charset="0"/>
                            </a:rPr>
                          </m:ctrlPr>
                        </m:groupChrPr>
                        <m:e>
                          <m:r>
                            <a:rPr lang="nb-NO" sz="2000" b="0" i="1" smtClean="0">
                              <a:latin typeface="Cambria Math" panose="02040503050406030204" pitchFamily="18" charset="0"/>
                            </a:rPr>
                            <m:t>$</m:t>
                          </m:r>
                        </m:e>
                      </m:groupChr>
                      <m:d>
                        <m:dPr>
                          <m:begChr m:val="{"/>
                          <m:endChr m:val="}"/>
                          <m:ctrlPr>
                            <a:rPr lang="nb-NO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nb-NO" sz="2000" b="0" i="1" smtClean="0">
                              <a:latin typeface="Cambria Math" panose="02040503050406030204" pitchFamily="18" charset="0"/>
                            </a:rPr>
                            <m:t>1, …, </m:t>
                          </m:r>
                          <m:d>
                            <m:dPr>
                              <m:begChr m:val="|"/>
                              <m:endChr m:val="|"/>
                              <m:ctrlPr>
                                <a:rPr lang="nb-NO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nb-NO" sz="2000" b="0" i="1" smtClean="0">
                                  <a:latin typeface="Cambria Math" panose="02040503050406030204" pitchFamily="18" charset="0"/>
                                </a:rPr>
                                <m:t>𝐺</m:t>
                              </m:r>
                            </m:e>
                          </m:d>
                        </m:e>
                      </m:d>
                    </m:oMath>
                  </m:oMathPara>
                </a14:m>
                <a:endParaRPr lang="nb-NO" sz="2000" b="0" dirty="0" smtClean="0"/>
              </a:p>
            </p:txBody>
          </p:sp>
        </mc:Choice>
        <mc:Fallback xmlns="">
          <p:sp>
            <p:nvSpPr>
              <p:cNvPr id="29" name="TextBox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33533" y="2617162"/>
                <a:ext cx="1617815" cy="434734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/>
              <p:cNvSpPr txBox="1"/>
              <p:nvPr/>
            </p:nvSpPr>
            <p:spPr>
              <a:xfrm>
                <a:off x="2544756" y="3399579"/>
                <a:ext cx="1634935" cy="31329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nb-NO" sz="2000" b="0" i="1" smtClean="0">
                          <a:latin typeface="Cambria Math" panose="02040503050406030204" pitchFamily="18" charset="0"/>
                        </a:rPr>
                        <m:t>𝑍</m:t>
                      </m:r>
                      <m:r>
                        <a:rPr lang="nb-NO" sz="2000" b="0" i="1" smtClean="0">
                          <a:latin typeface="Cambria Math" panose="02040503050406030204" pitchFamily="18" charset="0"/>
                        </a:rPr>
                        <m:t>←</m:t>
                      </m:r>
                      <m:sSup>
                        <m:sSupPr>
                          <m:ctrlPr>
                            <a:rPr lang="nb-NO" sz="20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nb-NO" sz="2000" b="0" i="1" smtClean="0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  <m:sup>
                          <m:r>
                            <a:rPr lang="nb-NO" sz="2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sup>
                      </m:sSup>
                      <m:r>
                        <a:rPr lang="nb-NO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nb-NO" sz="2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nb-NO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  <m:sup>
                          <m:r>
                            <a:rPr lang="nb-NO" sz="2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  <m:r>
                            <a:rPr lang="nb-NO" sz="2000" b="0" i="1" smtClean="0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</m:sup>
                      </m:sSup>
                    </m:oMath>
                  </m:oMathPara>
                </a14:m>
                <a:endParaRPr lang="en-US" sz="2000" b="0" dirty="0" smtClean="0"/>
              </a:p>
            </p:txBody>
          </p:sp>
        </mc:Choice>
        <mc:Fallback xmlns="">
          <p:sp>
            <p:nvSpPr>
              <p:cNvPr id="30" name="TextBox 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44756" y="3399579"/>
                <a:ext cx="1634935" cy="313291"/>
              </a:xfrm>
              <a:prstGeom prst="rect">
                <a:avLst/>
              </a:prstGeom>
              <a:blipFill rotWithShape="0">
                <a:blip r:embed="rId5"/>
                <a:stretch>
                  <a:fillRect l="-5204" t="-1961" b="-274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/>
              <p:cNvSpPr txBox="1"/>
              <p:nvPr/>
            </p:nvSpPr>
            <p:spPr>
              <a:xfrm>
                <a:off x="8375902" y="3399579"/>
                <a:ext cx="1674241" cy="31329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nb-NO" sz="2000" b="0" i="1" smtClean="0">
                          <a:latin typeface="Cambria Math" panose="02040503050406030204" pitchFamily="18" charset="0"/>
                        </a:rPr>
                        <m:t>𝑍</m:t>
                      </m:r>
                      <m:r>
                        <a:rPr lang="nb-NO" sz="2000" b="0" i="1" smtClean="0">
                          <a:latin typeface="Cambria Math" panose="02040503050406030204" pitchFamily="18" charset="0"/>
                        </a:rPr>
                        <m:t>←</m:t>
                      </m:r>
                      <m:sSup>
                        <m:sSupPr>
                          <m:ctrlPr>
                            <a:rPr lang="nb-NO" sz="20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nb-NO" sz="2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p>
                          <m:r>
                            <a:rPr lang="nb-NO" sz="2000" b="0" i="1" smtClean="0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</m:sup>
                      </m:sSup>
                      <m:r>
                        <a:rPr lang="nb-NO" sz="2000" i="1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nb-NO" sz="2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nb-NO" sz="2000" i="1"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  <m:sup>
                          <m:r>
                            <a:rPr lang="nb-NO" sz="2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  <m:r>
                            <a:rPr lang="nb-NO" sz="2000" i="1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</m:sup>
                      </m:sSup>
                    </m:oMath>
                  </m:oMathPara>
                </a14:m>
                <a:endParaRPr lang="en-US" sz="2000" b="0" dirty="0" smtClean="0"/>
              </a:p>
            </p:txBody>
          </p:sp>
        </mc:Choice>
        <mc:Fallback xmlns="">
          <p:sp>
            <p:nvSpPr>
              <p:cNvPr id="31" name="TextBox 3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75902" y="3399579"/>
                <a:ext cx="1674241" cy="313291"/>
              </a:xfrm>
              <a:prstGeom prst="rect">
                <a:avLst/>
              </a:prstGeom>
              <a:blipFill rotWithShape="0">
                <a:blip r:embed="rId6"/>
                <a:stretch>
                  <a:fillRect l="-5091" t="-1961" b="-274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7" name="Picture 16"/>
          <p:cNvPicPr>
            <a:picLocks noChangeAspect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796" b="99493" l="1630" r="9837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23003" y="1714682"/>
            <a:ext cx="429815" cy="807069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677477" y="1590338"/>
            <a:ext cx="524436" cy="976486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 rotWithShape="1"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4418" t="10315" r="26200" b="10998"/>
          <a:stretch/>
        </p:blipFill>
        <p:spPr>
          <a:xfrm>
            <a:off x="5631324" y="3468480"/>
            <a:ext cx="782716" cy="993270"/>
          </a:xfrm>
          <a:prstGeom prst="rect">
            <a:avLst/>
          </a:prstGeom>
        </p:spPr>
      </p:pic>
      <p:sp>
        <p:nvSpPr>
          <p:cNvPr id="7" name="Multiply 6"/>
          <p:cNvSpPr/>
          <p:nvPr/>
        </p:nvSpPr>
        <p:spPr bwMode="auto">
          <a:xfrm>
            <a:off x="5458681" y="1772416"/>
            <a:ext cx="967650" cy="844746"/>
          </a:xfrm>
          <a:prstGeom prst="mathMultiply">
            <a:avLst>
              <a:gd name="adj1" fmla="val 3558"/>
            </a:avLst>
          </a:prstGeom>
          <a:solidFill>
            <a:srgbClr val="FF0000"/>
          </a:solidFill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2400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/>
              <p:cNvSpPr txBox="1"/>
              <p:nvPr/>
            </p:nvSpPr>
            <p:spPr>
              <a:xfrm>
                <a:off x="6799179" y="3707355"/>
                <a:ext cx="214546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nb-NO" sz="20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nb-NO" sz="2000" b="0" dirty="0" smtClean="0"/>
              </a:p>
            </p:txBody>
          </p:sp>
        </mc:Choice>
        <mc:Fallback xmlns="">
          <p:sp>
            <p:nvSpPr>
              <p:cNvPr id="27" name="TextBox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99179" y="3707355"/>
                <a:ext cx="214546" cy="307777"/>
              </a:xfrm>
              <a:prstGeom prst="rect">
                <a:avLst/>
              </a:prstGeom>
              <a:blipFill rotWithShape="0">
                <a:blip r:embed="rId13"/>
                <a:stretch>
                  <a:fillRect l="-27778" b="-19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/>
              <p:cNvSpPr txBox="1"/>
              <p:nvPr/>
            </p:nvSpPr>
            <p:spPr>
              <a:xfrm rot="20860872">
                <a:off x="7263495" y="2040900"/>
                <a:ext cx="870430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20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𝑋</m:t>
                      </m:r>
                      <m:r>
                        <a:rPr lang="nb-NO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nb-NO" sz="20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nb-NO" sz="2000" b="0" i="1" smtClean="0"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  <m:sup>
                          <m:r>
                            <a:rPr lang="nb-NO" sz="2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sup>
                      </m:sSup>
                    </m:oMath>
                  </m:oMathPara>
                </a14:m>
                <a:endParaRPr lang="en-US" sz="2000" b="0" dirty="0" smtClean="0"/>
              </a:p>
            </p:txBody>
          </p:sp>
        </mc:Choice>
        <mc:Fallback xmlns="">
          <p:sp>
            <p:nvSpPr>
              <p:cNvPr id="32" name="TextBox 3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20860872">
                <a:off x="7263495" y="2040900"/>
                <a:ext cx="870430" cy="307777"/>
              </a:xfrm>
              <a:prstGeom prst="rect">
                <a:avLst/>
              </a:prstGeom>
              <a:blipFill rotWithShape="0">
                <a:blip r:embed="rId14"/>
                <a:stretch>
                  <a:fillRect l="-3947" b="-87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3" name="Multiply 32"/>
          <p:cNvSpPr/>
          <p:nvPr/>
        </p:nvSpPr>
        <p:spPr bwMode="auto">
          <a:xfrm>
            <a:off x="5083230" y="2295899"/>
            <a:ext cx="967650" cy="844746"/>
          </a:xfrm>
          <a:prstGeom prst="mathMultiply">
            <a:avLst>
              <a:gd name="adj1" fmla="val 3558"/>
            </a:avLst>
          </a:prstGeom>
          <a:solidFill>
            <a:schemeClr val="accent6"/>
          </a:solidFill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2400" b="1" dirty="0"/>
          </a:p>
        </p:txBody>
      </p:sp>
      <p:sp>
        <p:nvSpPr>
          <p:cNvPr id="11" name="Freeform 10"/>
          <p:cNvSpPr/>
          <p:nvPr/>
        </p:nvSpPr>
        <p:spPr bwMode="auto">
          <a:xfrm>
            <a:off x="3435400" y="2210948"/>
            <a:ext cx="2114468" cy="1305360"/>
          </a:xfrm>
          <a:custGeom>
            <a:avLst/>
            <a:gdLst>
              <a:gd name="connsiteX0" fmla="*/ 2529840 w 2529840"/>
              <a:gd name="connsiteY0" fmla="*/ 1211580 h 1211580"/>
              <a:gd name="connsiteX1" fmla="*/ 1181100 w 2529840"/>
              <a:gd name="connsiteY1" fmla="*/ 868680 h 1211580"/>
              <a:gd name="connsiteX2" fmla="*/ 571500 w 2529840"/>
              <a:gd name="connsiteY2" fmla="*/ 182880 h 1211580"/>
              <a:gd name="connsiteX3" fmla="*/ 0 w 2529840"/>
              <a:gd name="connsiteY3" fmla="*/ 0 h 12115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29840" h="1211580">
                <a:moveTo>
                  <a:pt x="2529840" y="1211580"/>
                </a:moveTo>
                <a:cubicBezTo>
                  <a:pt x="2018665" y="1125855"/>
                  <a:pt x="1507490" y="1040130"/>
                  <a:pt x="1181100" y="868680"/>
                </a:cubicBezTo>
                <a:cubicBezTo>
                  <a:pt x="854710" y="697230"/>
                  <a:pt x="768350" y="327660"/>
                  <a:pt x="571500" y="182880"/>
                </a:cubicBezTo>
                <a:cubicBezTo>
                  <a:pt x="374650" y="38100"/>
                  <a:pt x="187325" y="19050"/>
                  <a:pt x="0" y="0"/>
                </a:cubicBezTo>
              </a:path>
            </a:pathLst>
          </a:custGeom>
          <a:noFill/>
          <a:ln w="19050" cap="flat" cmpd="sng" algn="ctr">
            <a:solidFill>
              <a:schemeClr val="accent6"/>
            </a:solidFill>
            <a:prstDash val="solid"/>
            <a:round/>
            <a:headEnd type="none" w="med" len="med"/>
            <a:tailEnd type="triangle" w="lg" len="lg"/>
          </a:ln>
          <a:effectLst/>
          <a:extLst/>
        </p:spPr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/>
              <p:cNvSpPr txBox="1"/>
              <p:nvPr/>
            </p:nvSpPr>
            <p:spPr>
              <a:xfrm>
                <a:off x="5161363" y="3707356"/>
                <a:ext cx="219163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nb-NO" sz="2000" b="0" i="1" smtClean="0">
                          <a:solidFill>
                            <a:schemeClr val="accent6"/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</m:oMath>
                  </m:oMathPara>
                </a14:m>
                <a:endParaRPr lang="nb-NO" sz="2000" b="0" dirty="0" smtClean="0"/>
              </a:p>
            </p:txBody>
          </p:sp>
        </mc:Choice>
        <mc:Fallback xmlns="">
          <p:sp>
            <p:nvSpPr>
              <p:cNvPr id="36" name="TextBox 3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61363" y="3707356"/>
                <a:ext cx="219163" cy="307777"/>
              </a:xfrm>
              <a:prstGeom prst="rect">
                <a:avLst/>
              </a:prstGeom>
              <a:blipFill rotWithShape="0">
                <a:blip r:embed="rId15"/>
                <a:stretch>
                  <a:fillRect l="-41667" r="-8333" b="-274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Box 38"/>
              <p:cNvSpPr txBox="1"/>
              <p:nvPr/>
            </p:nvSpPr>
            <p:spPr>
              <a:xfrm rot="1274082">
                <a:off x="3683513" y="1981244"/>
                <a:ext cx="866776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2000" b="0" i="1" smtClean="0">
                          <a:solidFill>
                            <a:schemeClr val="accent6"/>
                          </a:solidFill>
                          <a:latin typeface="Cambria Math" panose="02040503050406030204" pitchFamily="18" charset="0"/>
                        </a:rPr>
                        <m:t>𝑌</m:t>
                      </m:r>
                      <m:r>
                        <a:rPr lang="nb-NO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nb-NO" sz="20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nb-NO" sz="2000" b="0" i="1" smtClean="0"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  <m:sup>
                          <m:r>
                            <a:rPr lang="nb-NO" sz="2000" b="0" i="1" smtClean="0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</m:sup>
                      </m:sSup>
                    </m:oMath>
                  </m:oMathPara>
                </a14:m>
                <a:endParaRPr lang="en-US" sz="2000" b="0" dirty="0" smtClean="0"/>
              </a:p>
            </p:txBody>
          </p:sp>
        </mc:Choice>
        <mc:Fallback xmlns="">
          <p:sp>
            <p:nvSpPr>
              <p:cNvPr id="39" name="TextBox 3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274082">
                <a:off x="3683513" y="1981244"/>
                <a:ext cx="866776" cy="307777"/>
              </a:xfrm>
              <a:prstGeom prst="rect">
                <a:avLst/>
              </a:prstGeom>
              <a:blipFill rotWithShape="0">
                <a:blip r:embed="rId16"/>
                <a:stretch>
                  <a:fillRect l="-5921" b="-8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4" name="Freeform 33"/>
          <p:cNvSpPr/>
          <p:nvPr/>
        </p:nvSpPr>
        <p:spPr bwMode="auto">
          <a:xfrm flipH="1">
            <a:off x="6392982" y="2330938"/>
            <a:ext cx="1794743" cy="1259757"/>
          </a:xfrm>
          <a:custGeom>
            <a:avLst/>
            <a:gdLst>
              <a:gd name="connsiteX0" fmla="*/ 2529840 w 2529840"/>
              <a:gd name="connsiteY0" fmla="*/ 1211580 h 1211580"/>
              <a:gd name="connsiteX1" fmla="*/ 1181100 w 2529840"/>
              <a:gd name="connsiteY1" fmla="*/ 868680 h 1211580"/>
              <a:gd name="connsiteX2" fmla="*/ 571500 w 2529840"/>
              <a:gd name="connsiteY2" fmla="*/ 182880 h 1211580"/>
              <a:gd name="connsiteX3" fmla="*/ 0 w 2529840"/>
              <a:gd name="connsiteY3" fmla="*/ 0 h 12115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29840" h="1211580">
                <a:moveTo>
                  <a:pt x="2529840" y="1211580"/>
                </a:moveTo>
                <a:cubicBezTo>
                  <a:pt x="2018665" y="1125855"/>
                  <a:pt x="1507490" y="1040130"/>
                  <a:pt x="1181100" y="868680"/>
                </a:cubicBezTo>
                <a:cubicBezTo>
                  <a:pt x="854710" y="697230"/>
                  <a:pt x="768350" y="327660"/>
                  <a:pt x="571500" y="182880"/>
                </a:cubicBezTo>
                <a:cubicBezTo>
                  <a:pt x="374650" y="38100"/>
                  <a:pt x="187325" y="19050"/>
                  <a:pt x="0" y="0"/>
                </a:cubicBezTo>
              </a:path>
            </a:pathLst>
          </a:custGeom>
          <a:noFill/>
          <a:ln w="19050" cap="flat" cmpd="sng" algn="ctr">
            <a:solidFill>
              <a:srgbClr val="EC1C24"/>
            </a:solidFill>
            <a:prstDash val="solid"/>
            <a:round/>
            <a:headEnd type="none" w="med" len="med"/>
            <a:tailEnd type="triangle" w="lg" len="lg"/>
          </a:ln>
          <a:effectLst/>
          <a:extLst/>
        </p:spPr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/>
              <p:cNvSpPr txBox="1"/>
              <p:nvPr/>
            </p:nvSpPr>
            <p:spPr>
              <a:xfrm>
                <a:off x="8328132" y="3967871"/>
                <a:ext cx="1769780" cy="31329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nb-NO" sz="20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nb-NO" sz="2000" b="0" i="1" smtClean="0">
                              <a:latin typeface="Cambria Math" panose="02040503050406030204" pitchFamily="18" charset="0"/>
                            </a:rPr>
                            <m:t>𝑍</m:t>
                          </m:r>
                          <m:r>
                            <a:rPr lang="nb-NO" sz="2000" b="0" i="1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e>
                        <m:sup>
                          <m:r>
                            <a:rPr lang="nb-NO" sz="2000" b="0" i="1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r>
                        <a:rPr lang="nb-NO" sz="2000" b="0" i="1" smtClean="0">
                          <a:latin typeface="Cambria Math" panose="02040503050406030204" pitchFamily="18" charset="0"/>
                        </a:rPr>
                        <m:t>←</m:t>
                      </m:r>
                      <m:sSup>
                        <m:sSupPr>
                          <m:ctrlPr>
                            <a:rPr lang="nb-NO" sz="20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nb-NO" sz="2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p>
                          <m:r>
                            <a:rPr lang="nb-NO" sz="2000" b="0" i="1" smtClean="0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</m:sup>
                      </m:sSup>
                      <m:r>
                        <a:rPr lang="nb-NO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nb-NO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nb-NO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  <m:sup>
                          <m:r>
                            <a:rPr lang="nb-NO" sz="2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nb-NO" sz="2000" b="0" i="1" smtClean="0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</m:sup>
                      </m:sSup>
                    </m:oMath>
                  </m:oMathPara>
                </a14:m>
                <a:endParaRPr lang="en-US" sz="2000" b="0" dirty="0" smtClean="0"/>
              </a:p>
            </p:txBody>
          </p:sp>
        </mc:Choice>
        <mc:Fallback xmlns="">
          <p:sp>
            <p:nvSpPr>
              <p:cNvPr id="37" name="TextBox 3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28132" y="3967871"/>
                <a:ext cx="1769780" cy="313291"/>
              </a:xfrm>
              <a:prstGeom prst="rect">
                <a:avLst/>
              </a:prstGeom>
              <a:blipFill rotWithShape="0">
                <a:blip r:embed="rId17"/>
                <a:stretch>
                  <a:fillRect l="-5517" t="-1961" b="-274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TextBox 40"/>
              <p:cNvSpPr txBox="1"/>
              <p:nvPr/>
            </p:nvSpPr>
            <p:spPr>
              <a:xfrm>
                <a:off x="2452190" y="3970629"/>
                <a:ext cx="1755417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nb-NO" sz="2000" b="0" i="1" smtClean="0">
                          <a:latin typeface="Cambria Math" panose="02040503050406030204" pitchFamily="18" charset="0"/>
                        </a:rPr>
                        <m:t>𝑍</m:t>
                      </m:r>
                      <m:r>
                        <a:rPr lang="nb-NO" sz="2000" b="0" i="1" smtClean="0">
                          <a:latin typeface="Cambria Math" panose="02040503050406030204" pitchFamily="18" charset="0"/>
                        </a:rPr>
                        <m:t>′←</m:t>
                      </m:r>
                      <m:sSup>
                        <m:sSupPr>
                          <m:ctrlPr>
                            <a:rPr lang="nb-NO" sz="20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nb-NO" sz="2000" b="0" i="1" smtClean="0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  <m:t>𝑌</m:t>
                          </m:r>
                        </m:e>
                        <m:sup>
                          <m:r>
                            <a:rPr lang="nb-NO" sz="2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sup>
                      </m:sSup>
                      <m:r>
                        <a:rPr lang="nb-NO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nb-NO" sz="2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nb-NO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  <m:sup>
                          <m:r>
                            <a:rPr lang="nb-NO" sz="2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  <m:r>
                            <a:rPr lang="nb-NO" sz="2000" b="0" i="1" smtClean="0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</m:sup>
                      </m:sSup>
                    </m:oMath>
                  </m:oMathPara>
                </a14:m>
                <a:endParaRPr lang="en-US" sz="2000" b="0" dirty="0" smtClean="0"/>
              </a:p>
            </p:txBody>
          </p:sp>
        </mc:Choice>
        <mc:Fallback xmlns="">
          <p:sp>
            <p:nvSpPr>
              <p:cNvPr id="41" name="TextBox 4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52190" y="3970629"/>
                <a:ext cx="1755417" cy="307777"/>
              </a:xfrm>
              <a:prstGeom prst="rect">
                <a:avLst/>
              </a:prstGeom>
              <a:blipFill rotWithShape="0">
                <a:blip r:embed="rId18"/>
                <a:stretch>
                  <a:fillRect l="-5556" b="-274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3" name="Straight Arrow Connector 42"/>
          <p:cNvCxnSpPr/>
          <p:nvPr/>
        </p:nvCxnSpPr>
        <p:spPr bwMode="auto">
          <a:xfrm flipV="1">
            <a:off x="8187725" y="3574910"/>
            <a:ext cx="1862418" cy="756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4" name="Straight Arrow Connector 43"/>
          <p:cNvCxnSpPr/>
          <p:nvPr/>
        </p:nvCxnSpPr>
        <p:spPr bwMode="auto">
          <a:xfrm flipV="1">
            <a:off x="2305283" y="3574910"/>
            <a:ext cx="1862418" cy="756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/>
              <p:cNvSpPr txBox="1"/>
              <p:nvPr/>
            </p:nvSpPr>
            <p:spPr>
              <a:xfrm>
                <a:off x="5463417" y="1982499"/>
                <a:ext cx="863441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20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nb-NO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nb-NO" sz="20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nb-NO" sz="2000" b="0" i="1" smtClean="0"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  <m:sup>
                          <m:r>
                            <a:rPr lang="nb-NO" sz="2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sup>
                      </m:sSup>
                    </m:oMath>
                  </m:oMathPara>
                </a14:m>
                <a:endParaRPr lang="en-US" sz="2000" b="0" dirty="0" smtClean="0"/>
              </a:p>
            </p:txBody>
          </p:sp>
        </mc:Choice>
        <mc:Fallback xmlns="">
          <p:sp>
            <p:nvSpPr>
              <p:cNvPr id="35" name="TextBox 3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63417" y="1982499"/>
                <a:ext cx="863441" cy="307777"/>
              </a:xfrm>
              <a:prstGeom prst="rect">
                <a:avLst/>
              </a:prstGeom>
              <a:blipFill rotWithShape="0">
                <a:blip r:embed="rId19"/>
                <a:stretch>
                  <a:fillRect l="-5634" b="-274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0" name="Multiply 39"/>
          <p:cNvSpPr/>
          <p:nvPr/>
        </p:nvSpPr>
        <p:spPr bwMode="auto">
          <a:xfrm>
            <a:off x="5458681" y="1772416"/>
            <a:ext cx="967650" cy="844746"/>
          </a:xfrm>
          <a:prstGeom prst="mathMultiply">
            <a:avLst>
              <a:gd name="adj1" fmla="val 3558"/>
            </a:avLst>
          </a:prstGeom>
          <a:solidFill>
            <a:srgbClr val="FF0000"/>
          </a:solidFill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2400" b="1" dirty="0"/>
          </a:p>
        </p:txBody>
      </p:sp>
      <p:cxnSp>
        <p:nvCxnSpPr>
          <p:cNvPr id="42" name="Straight Arrow Connector 41"/>
          <p:cNvCxnSpPr/>
          <p:nvPr/>
        </p:nvCxnSpPr>
        <p:spPr bwMode="auto">
          <a:xfrm flipV="1">
            <a:off x="4419600" y="2352675"/>
            <a:ext cx="1907258" cy="1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5" name="TextBox 44"/>
              <p:cNvSpPr txBox="1"/>
              <p:nvPr/>
            </p:nvSpPr>
            <p:spPr>
              <a:xfrm>
                <a:off x="5265213" y="2508538"/>
                <a:ext cx="1230618" cy="31329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2000" b="0" i="1" smtClean="0">
                          <a:solidFill>
                            <a:schemeClr val="accent6"/>
                          </a:solidFill>
                          <a:latin typeface="Cambria Math" panose="02040503050406030204" pitchFamily="18" charset="0"/>
                        </a:rPr>
                        <m:t>𝐵</m:t>
                      </m:r>
                      <m:r>
                        <a:rPr lang="nb-NO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nb-NO" sz="20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nb-NO" sz="2000" b="0" i="1" smtClean="0"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  <m:sup>
                          <m:r>
                            <a:rPr lang="nb-NO" sz="2000" b="0" i="1" smtClean="0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</m:sup>
                      </m:sSup>
                    </m:oMath>
                  </m:oMathPara>
                </a14:m>
                <a:endParaRPr lang="en-US" sz="2000" b="0" dirty="0" smtClean="0"/>
              </a:p>
            </p:txBody>
          </p:sp>
        </mc:Choice>
        <mc:Fallback xmlns="">
          <p:sp>
            <p:nvSpPr>
              <p:cNvPr id="45" name="TextBox 4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65213" y="2508538"/>
                <a:ext cx="1230618" cy="313291"/>
              </a:xfrm>
              <a:prstGeom prst="rect">
                <a:avLst/>
              </a:prstGeom>
              <a:blipFill rotWithShape="0">
                <a:blip r:embed="rId20"/>
                <a:stretch>
                  <a:fillRect t="-1961" b="-274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6" name="Straight Arrow Connector 45"/>
          <p:cNvCxnSpPr/>
          <p:nvPr/>
        </p:nvCxnSpPr>
        <p:spPr bwMode="auto">
          <a:xfrm flipH="1">
            <a:off x="5305425" y="2857500"/>
            <a:ext cx="2190750" cy="0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7" name="TextBox 46"/>
              <p:cNvSpPr txBox="1"/>
              <p:nvPr/>
            </p:nvSpPr>
            <p:spPr>
              <a:xfrm>
                <a:off x="4115714" y="4783511"/>
                <a:ext cx="1720023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nb-NO" sz="20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nb-NO" sz="2000" b="0" i="1" smtClean="0">
                              <a:latin typeface="Cambria Math" panose="02040503050406030204" pitchFamily="18" charset="0"/>
                            </a:rPr>
                            <m:t>𝑍</m:t>
                          </m:r>
                        </m:e>
                        <m:sup>
                          <m:r>
                            <a:rPr lang="nb-NO" sz="2000" b="0" i="1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r>
                        <a:rPr lang="nb-NO" sz="2000" b="0" i="1" smtClean="0">
                          <a:latin typeface="Cambria Math" panose="02040503050406030204" pitchFamily="18" charset="0"/>
                        </a:rPr>
                        <m:t>←</m:t>
                      </m:r>
                      <m:sSup>
                        <m:sSupPr>
                          <m:ctrlPr>
                            <a:rPr lang="nb-NO" sz="20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nb-NO" sz="2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p>
                          <m:r>
                            <a:rPr lang="nb-NO" sz="2000" b="0" i="1" smtClean="0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</m:sup>
                      </m:sSup>
                      <m:r>
                        <a:rPr lang="nb-NO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nb-NO" sz="20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nb-NO" sz="2000" b="0" i="1" smtClean="0"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  <m:sup>
                          <m:r>
                            <a:rPr lang="nb-NO" sz="2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  <m:r>
                            <a:rPr lang="nb-NO" sz="2000" b="0" i="1" smtClean="0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</m:sup>
                      </m:sSup>
                    </m:oMath>
                  </m:oMathPara>
                </a14:m>
                <a:endParaRPr lang="en-US" sz="2000" b="0" dirty="0" smtClean="0"/>
              </a:p>
            </p:txBody>
          </p:sp>
        </mc:Choice>
        <mc:Fallback xmlns="">
          <p:sp>
            <p:nvSpPr>
              <p:cNvPr id="47" name="TextBox 4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15714" y="4783511"/>
                <a:ext cx="1720023" cy="307777"/>
              </a:xfrm>
              <a:prstGeom prst="rect">
                <a:avLst/>
              </a:prstGeom>
              <a:blipFill rotWithShape="0">
                <a:blip r:embed="rId21"/>
                <a:stretch>
                  <a:fillRect l="-4965" b="-3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8" name="TextBox 47"/>
              <p:cNvSpPr txBox="1"/>
              <p:nvPr/>
            </p:nvSpPr>
            <p:spPr>
              <a:xfrm>
                <a:off x="6528081" y="4783510"/>
                <a:ext cx="1784143" cy="31329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nb-NO" sz="20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nb-NO" sz="2000" b="0" i="1" smtClean="0">
                              <a:latin typeface="Cambria Math" panose="02040503050406030204" pitchFamily="18" charset="0"/>
                            </a:rPr>
                            <m:t>𝑍</m:t>
                          </m:r>
                        </m:e>
                        <m:sup>
                          <m:r>
                            <a:rPr lang="nb-NO" sz="2000" b="0" i="1" smtClean="0">
                              <a:latin typeface="Cambria Math" panose="02040503050406030204" pitchFamily="18" charset="0"/>
                            </a:rPr>
                            <m:t>′′</m:t>
                          </m:r>
                        </m:sup>
                      </m:sSup>
                      <m:r>
                        <a:rPr lang="nb-NO" sz="2000" b="0" i="1" smtClean="0">
                          <a:latin typeface="Cambria Math" panose="02040503050406030204" pitchFamily="18" charset="0"/>
                        </a:rPr>
                        <m:t>←</m:t>
                      </m:r>
                      <m:sSup>
                        <m:sSupPr>
                          <m:ctrlPr>
                            <a:rPr lang="nb-NO" sz="20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nb-NO" sz="2000" b="0" i="1" smtClean="0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  <m:sup>
                          <m:r>
                            <a:rPr lang="nb-NO" sz="2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sup>
                      </m:sSup>
                      <m:r>
                        <a:rPr lang="nb-NO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nb-NO" sz="20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nb-NO" sz="2000" b="0" i="1" smtClean="0"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  <m:sup>
                          <m:r>
                            <a:rPr lang="nb-NO" sz="2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nb-NO" sz="2000" b="0" i="1" smtClean="0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</m:sup>
                      </m:sSup>
                    </m:oMath>
                  </m:oMathPara>
                </a14:m>
                <a:endParaRPr lang="en-US" sz="2000" b="0" dirty="0" smtClean="0"/>
              </a:p>
            </p:txBody>
          </p:sp>
        </mc:Choice>
        <mc:Fallback xmlns="">
          <p:sp>
            <p:nvSpPr>
              <p:cNvPr id="48" name="TextBox 4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28081" y="4783510"/>
                <a:ext cx="1784143" cy="313291"/>
              </a:xfrm>
              <a:prstGeom prst="rect">
                <a:avLst/>
              </a:prstGeom>
              <a:blipFill rotWithShape="0">
                <a:blip r:embed="rId22"/>
                <a:stretch>
                  <a:fillRect l="-5119" t="-1961" b="-274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9" name="Group 48"/>
          <p:cNvGrpSpPr/>
          <p:nvPr/>
        </p:nvGrpSpPr>
        <p:grpSpPr>
          <a:xfrm>
            <a:off x="2981385" y="5588779"/>
            <a:ext cx="2720883" cy="592931"/>
            <a:chOff x="3286023" y="4768650"/>
            <a:chExt cx="5546917" cy="592931"/>
          </a:xfrm>
        </p:grpSpPr>
        <p:cxnSp>
          <p:nvCxnSpPr>
            <p:cNvPr id="50" name="Straight Arrow Connector 49"/>
            <p:cNvCxnSpPr/>
            <p:nvPr/>
          </p:nvCxnSpPr>
          <p:spPr bwMode="auto">
            <a:xfrm>
              <a:off x="3286023" y="5072730"/>
              <a:ext cx="5546917" cy="0"/>
            </a:xfrm>
            <a:prstGeom prst="straightConnector1">
              <a:avLst/>
            </a:prstGeom>
            <a:solidFill>
              <a:schemeClr val="accent1"/>
            </a:solidFill>
            <a:ln w="38100" cap="flat" cmpd="sng" algn="ctr">
              <a:solidFill>
                <a:schemeClr val="tx2"/>
              </a:solidFill>
              <a:prstDash val="solid"/>
              <a:round/>
              <a:headEnd type="triangle" w="med" len="med"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grpSp>
          <p:nvGrpSpPr>
            <p:cNvPr id="51" name="Group 50"/>
            <p:cNvGrpSpPr/>
            <p:nvPr/>
          </p:nvGrpSpPr>
          <p:grpSpPr>
            <a:xfrm>
              <a:off x="3651279" y="4768650"/>
              <a:ext cx="4689156" cy="592931"/>
              <a:chOff x="3820607" y="2927465"/>
              <a:chExt cx="4689156" cy="592931"/>
            </a:xfrm>
          </p:grpSpPr>
          <p:sp>
            <p:nvSpPr>
              <p:cNvPr id="52" name="Can 51"/>
              <p:cNvSpPr/>
              <p:nvPr/>
            </p:nvSpPr>
            <p:spPr bwMode="auto">
              <a:xfrm rot="16200000">
                <a:off x="5895546" y="906179"/>
                <a:ext cx="592931" cy="4635503"/>
              </a:xfrm>
              <a:prstGeom prst="can">
                <a:avLst>
                  <a:gd name="adj" fmla="val 49096"/>
                </a:avLst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vert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2000" i="0" u="none" strike="noStrike" cap="none" normalizeH="0" baseline="0" dirty="0" smtClean="0">
                    <a:ln>
                      <a:noFill/>
                    </a:ln>
                    <a:solidFill>
                      <a:schemeClr val="bg1"/>
                    </a:solidFill>
                    <a:effectLst/>
                  </a:rPr>
                  <a:t>AES-GCM</a:t>
                </a:r>
              </a:p>
            </p:txBody>
          </p:sp>
          <p:cxnSp>
            <p:nvCxnSpPr>
              <p:cNvPr id="53" name="Straight Arrow Connector 52"/>
              <p:cNvCxnSpPr/>
              <p:nvPr/>
            </p:nvCxnSpPr>
            <p:spPr bwMode="auto">
              <a:xfrm>
                <a:off x="3820607" y="3229491"/>
                <a:ext cx="276788" cy="2054"/>
              </a:xfrm>
              <a:prstGeom prst="straightConnector1">
                <a:avLst/>
              </a:prstGeom>
              <a:solidFill>
                <a:schemeClr val="accent1"/>
              </a:solidFill>
              <a:ln w="38100" cap="flat" cmpd="sng" algn="ctr">
                <a:solidFill>
                  <a:schemeClr val="tx2"/>
                </a:solidFill>
                <a:prstDash val="solid"/>
                <a:round/>
                <a:headEnd type="none" w="med" len="med"/>
                <a:tailEnd type="none" w="lg" len="lg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</p:grpSp>
      <p:grpSp>
        <p:nvGrpSpPr>
          <p:cNvPr id="62" name="Group 61"/>
          <p:cNvGrpSpPr/>
          <p:nvPr/>
        </p:nvGrpSpPr>
        <p:grpSpPr>
          <a:xfrm>
            <a:off x="6192011" y="5588779"/>
            <a:ext cx="2660808" cy="592931"/>
            <a:chOff x="3286023" y="4768650"/>
            <a:chExt cx="5546917" cy="592931"/>
          </a:xfrm>
        </p:grpSpPr>
        <p:cxnSp>
          <p:nvCxnSpPr>
            <p:cNvPr id="63" name="Straight Arrow Connector 62"/>
            <p:cNvCxnSpPr/>
            <p:nvPr/>
          </p:nvCxnSpPr>
          <p:spPr bwMode="auto">
            <a:xfrm>
              <a:off x="3286023" y="5072730"/>
              <a:ext cx="5546917" cy="0"/>
            </a:xfrm>
            <a:prstGeom prst="straightConnector1">
              <a:avLst/>
            </a:prstGeom>
            <a:solidFill>
              <a:schemeClr val="accent1"/>
            </a:solidFill>
            <a:ln w="38100" cap="flat" cmpd="sng" algn="ctr">
              <a:solidFill>
                <a:schemeClr val="tx2"/>
              </a:solidFill>
              <a:prstDash val="solid"/>
              <a:round/>
              <a:headEnd type="triangle" w="med" len="med"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grpSp>
          <p:nvGrpSpPr>
            <p:cNvPr id="64" name="Group 63"/>
            <p:cNvGrpSpPr/>
            <p:nvPr/>
          </p:nvGrpSpPr>
          <p:grpSpPr>
            <a:xfrm>
              <a:off x="3651279" y="4768650"/>
              <a:ext cx="4689156" cy="592931"/>
              <a:chOff x="3820607" y="2927465"/>
              <a:chExt cx="4689156" cy="592931"/>
            </a:xfrm>
          </p:grpSpPr>
          <p:sp>
            <p:nvSpPr>
              <p:cNvPr id="65" name="Can 64"/>
              <p:cNvSpPr/>
              <p:nvPr/>
            </p:nvSpPr>
            <p:spPr bwMode="auto">
              <a:xfrm rot="16200000">
                <a:off x="5895546" y="906179"/>
                <a:ext cx="592931" cy="4635503"/>
              </a:xfrm>
              <a:prstGeom prst="can">
                <a:avLst>
                  <a:gd name="adj" fmla="val 49096"/>
                </a:avLst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vert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2000" i="0" u="none" strike="noStrike" cap="none" normalizeH="0" baseline="0" dirty="0" smtClean="0">
                    <a:ln>
                      <a:noFill/>
                    </a:ln>
                    <a:solidFill>
                      <a:schemeClr val="bg1"/>
                    </a:solidFill>
                    <a:effectLst/>
                  </a:rPr>
                  <a:t>AES-GCM</a:t>
                </a:r>
              </a:p>
            </p:txBody>
          </p:sp>
          <p:cxnSp>
            <p:nvCxnSpPr>
              <p:cNvPr id="66" name="Straight Arrow Connector 65"/>
              <p:cNvCxnSpPr/>
              <p:nvPr/>
            </p:nvCxnSpPr>
            <p:spPr bwMode="auto">
              <a:xfrm>
                <a:off x="3820607" y="3229491"/>
                <a:ext cx="276788" cy="2054"/>
              </a:xfrm>
              <a:prstGeom prst="straightConnector1">
                <a:avLst/>
              </a:prstGeom>
              <a:solidFill>
                <a:schemeClr val="accent1"/>
              </a:solidFill>
              <a:ln w="38100" cap="flat" cmpd="sng" algn="ctr">
                <a:solidFill>
                  <a:schemeClr val="tx2"/>
                </a:solidFill>
                <a:prstDash val="solid"/>
                <a:round/>
                <a:headEnd type="none" w="med" len="med"/>
                <a:tailEnd type="none" w="lg" len="lg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67" name="TextBox 66"/>
              <p:cNvSpPr txBox="1"/>
              <p:nvPr/>
            </p:nvSpPr>
            <p:spPr>
              <a:xfrm>
                <a:off x="2583721" y="5700578"/>
                <a:ext cx="353751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nb-NO" sz="2400" b="0" i="1" smtClean="0">
                          <a:latin typeface="Cambria Math" panose="02040503050406030204" pitchFamily="18" charset="0"/>
                        </a:rPr>
                        <m:t>𝑀</m:t>
                      </m:r>
                    </m:oMath>
                  </m:oMathPara>
                </a14:m>
                <a:endParaRPr lang="en-US" sz="2400" b="0" dirty="0" smtClean="0"/>
              </a:p>
            </p:txBody>
          </p:sp>
        </mc:Choice>
        <mc:Fallback xmlns="">
          <p:sp>
            <p:nvSpPr>
              <p:cNvPr id="67" name="TextBox 6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83721" y="5700578"/>
                <a:ext cx="353751" cy="369332"/>
              </a:xfrm>
              <a:prstGeom prst="rect">
                <a:avLst/>
              </a:prstGeom>
              <a:blipFill rotWithShape="0">
                <a:blip r:embed="rId23"/>
                <a:stretch>
                  <a:fillRect l="-31034" r="-3448" b="-98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8" name="TextBox 67"/>
              <p:cNvSpPr txBox="1"/>
              <p:nvPr/>
            </p:nvSpPr>
            <p:spPr>
              <a:xfrm>
                <a:off x="5823727" y="5700578"/>
                <a:ext cx="353751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nb-NO" sz="2400" b="0" i="1" smtClean="0">
                          <a:latin typeface="Cambria Math" panose="02040503050406030204" pitchFamily="18" charset="0"/>
                        </a:rPr>
                        <m:t>𝑀</m:t>
                      </m:r>
                    </m:oMath>
                  </m:oMathPara>
                </a14:m>
                <a:endParaRPr lang="en-US" sz="2400" b="0" dirty="0" smtClean="0"/>
              </a:p>
            </p:txBody>
          </p:sp>
        </mc:Choice>
        <mc:Fallback xmlns="">
          <p:sp>
            <p:nvSpPr>
              <p:cNvPr id="68" name="TextBox 6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23727" y="5700578"/>
                <a:ext cx="353751" cy="369332"/>
              </a:xfrm>
              <a:prstGeom prst="rect">
                <a:avLst/>
              </a:prstGeom>
              <a:blipFill rotWithShape="0">
                <a:blip r:embed="rId24"/>
                <a:stretch>
                  <a:fillRect l="-29310" r="-5172" b="-98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9" name="TextBox 68"/>
              <p:cNvSpPr txBox="1"/>
              <p:nvPr/>
            </p:nvSpPr>
            <p:spPr>
              <a:xfrm>
                <a:off x="9028029" y="5700578"/>
                <a:ext cx="353751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nb-NO" sz="2400" b="0" i="1" smtClean="0">
                          <a:latin typeface="Cambria Math" panose="02040503050406030204" pitchFamily="18" charset="0"/>
                        </a:rPr>
                        <m:t>𝑀</m:t>
                      </m:r>
                    </m:oMath>
                  </m:oMathPara>
                </a14:m>
                <a:endParaRPr lang="en-US" sz="2400" b="0" dirty="0" smtClean="0"/>
              </a:p>
            </p:txBody>
          </p:sp>
        </mc:Choice>
        <mc:Fallback xmlns="">
          <p:sp>
            <p:nvSpPr>
              <p:cNvPr id="69" name="TextBox 6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28029" y="5700578"/>
                <a:ext cx="353751" cy="369332"/>
              </a:xfrm>
              <a:prstGeom prst="rect">
                <a:avLst/>
              </a:prstGeom>
              <a:blipFill rotWithShape="0">
                <a:blip r:embed="rId25"/>
                <a:stretch>
                  <a:fillRect l="-31034" r="-3448" b="-98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4" name="TextBox 53"/>
              <p:cNvSpPr txBox="1"/>
              <p:nvPr/>
            </p:nvSpPr>
            <p:spPr>
              <a:xfrm>
                <a:off x="5389181" y="1163207"/>
                <a:ext cx="1106650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nb-NO" sz="2400" b="0" i="1" smtClean="0">
                          <a:latin typeface="Cambria Math" panose="02040503050406030204" pitchFamily="18" charset="0"/>
                        </a:rPr>
                        <m:t>𝐺</m:t>
                      </m:r>
                      <m:r>
                        <a:rPr lang="nb-NO" sz="2400" b="0" i="1" smtClean="0">
                          <a:latin typeface="Cambria Math" panose="02040503050406030204" pitchFamily="18" charset="0"/>
                        </a:rPr>
                        <m:t>=〈</m:t>
                      </m:r>
                      <m:r>
                        <a:rPr lang="nb-NO" sz="2400" b="0" i="1" smtClean="0">
                          <a:latin typeface="Cambria Math" panose="02040503050406030204" pitchFamily="18" charset="0"/>
                        </a:rPr>
                        <m:t>𝑔</m:t>
                      </m:r>
                      <m:r>
                        <a:rPr lang="nb-NO" sz="2400" b="0" i="1" smtClean="0">
                          <a:latin typeface="Cambria Math" panose="02040503050406030204" pitchFamily="18" charset="0"/>
                        </a:rPr>
                        <m:t>〉</m:t>
                      </m:r>
                    </m:oMath>
                  </m:oMathPara>
                </a14:m>
                <a:endParaRPr lang="en-US" sz="2400" b="0" dirty="0" smtClean="0"/>
              </a:p>
            </p:txBody>
          </p:sp>
        </mc:Choice>
        <mc:Fallback xmlns="">
          <p:sp>
            <p:nvSpPr>
              <p:cNvPr id="54" name="TextBox 5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89181" y="1163207"/>
                <a:ext cx="1106650" cy="369332"/>
              </a:xfrm>
              <a:prstGeom prst="rect">
                <a:avLst/>
              </a:prstGeom>
              <a:blipFill rotWithShape="0">
                <a:blip r:embed="rId26"/>
                <a:stretch>
                  <a:fillRect l="-9341" r="-4396" b="-38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550649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36" grpId="0"/>
      <p:bldP spid="39" grpId="0"/>
      <p:bldP spid="41" grpId="0"/>
      <p:bldP spid="47" grpId="0"/>
      <p:bldP spid="48" grpId="0"/>
      <p:bldP spid="67" grpId="0"/>
      <p:bldP spid="68" grpId="0"/>
      <p:bldP spid="69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itle 2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Noise-protocol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6590AF8-4F64-4D1C-B3C4-F65976908F52}" type="slidenum">
              <a:rPr lang="en-US" smtClean="0"/>
              <a:pPr/>
              <a:t>34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5463417" y="1982499"/>
                <a:ext cx="870430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20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𝑋</m:t>
                      </m:r>
                      <m:r>
                        <a:rPr lang="nb-NO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nb-NO" sz="20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nb-NO" sz="2000" b="0" i="1" smtClean="0"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  <m:sup>
                          <m:r>
                            <a:rPr lang="nb-NO" sz="2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sup>
                      </m:sSup>
                    </m:oMath>
                  </m:oMathPara>
                </a14:m>
                <a:endParaRPr lang="en-US" sz="2000" b="0" dirty="0" smtClean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63417" y="1982499"/>
                <a:ext cx="870430" cy="307777"/>
              </a:xfrm>
              <a:prstGeom prst="rect">
                <a:avLst/>
              </a:prstGeom>
              <a:blipFill rotWithShape="0">
                <a:blip r:embed="rId3"/>
                <a:stretch>
                  <a:fillRect l="-5594" b="-274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/>
              <p:cNvSpPr txBox="1"/>
              <p:nvPr/>
            </p:nvSpPr>
            <p:spPr>
              <a:xfrm>
                <a:off x="5265213" y="2508538"/>
                <a:ext cx="1230618" cy="31329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2000" b="0" i="1" smtClean="0">
                          <a:solidFill>
                            <a:schemeClr val="accent6"/>
                          </a:solidFill>
                          <a:latin typeface="Cambria Math" panose="02040503050406030204" pitchFamily="18" charset="0"/>
                        </a:rPr>
                        <m:t>𝑌</m:t>
                      </m:r>
                      <m:r>
                        <a:rPr lang="nb-NO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nb-NO" sz="20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nb-NO" sz="2000" b="0" i="1" smtClean="0"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  <m:sup>
                          <m:r>
                            <a:rPr lang="nb-NO" sz="2000" b="0" i="1" smtClean="0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</m:sup>
                      </m:sSup>
                    </m:oMath>
                  </m:oMathPara>
                </a14:m>
                <a:endParaRPr lang="en-US" sz="2000" b="0" dirty="0" smtClean="0"/>
              </a:p>
            </p:txBody>
          </p:sp>
        </mc:Choice>
        <mc:Fallback xmlns=""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65213" y="2508538"/>
                <a:ext cx="1230618" cy="313291"/>
              </a:xfrm>
              <a:prstGeom prst="rect">
                <a:avLst/>
              </a:prstGeom>
              <a:blipFill rotWithShape="0">
                <a:blip r:embed="rId4"/>
                <a:stretch>
                  <a:fillRect b="-274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/>
              <p:cNvSpPr txBox="1"/>
              <p:nvPr/>
            </p:nvSpPr>
            <p:spPr>
              <a:xfrm>
                <a:off x="2076077" y="3498174"/>
                <a:ext cx="3459858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nb-NO" sz="2000" b="0" i="1" smtClean="0">
                          <a:latin typeface="Cambria Math" panose="02040503050406030204" pitchFamily="18" charset="0"/>
                        </a:rPr>
                        <m:t>𝐾</m:t>
                      </m:r>
                      <m:r>
                        <a:rPr lang="nb-NO" sz="2000" b="0" i="1" smtClean="0">
                          <a:latin typeface="Cambria Math" panose="02040503050406030204" pitchFamily="18" charset="0"/>
                        </a:rPr>
                        <m:t>←</m:t>
                      </m:r>
                      <m:r>
                        <a:rPr lang="nb-NO" sz="2000" b="0" i="1" smtClean="0">
                          <a:latin typeface="Cambria Math" panose="02040503050406030204" pitchFamily="18" charset="0"/>
                        </a:rPr>
                        <m:t>𝐻</m:t>
                      </m:r>
                      <m:d>
                        <m:dPr>
                          <m:ctrlPr>
                            <a:rPr lang="nb-NO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nb-NO" sz="2000" b="0" i="1" smtClean="0">
                              <a:latin typeface="Cambria Math" panose="02040503050406030204" pitchFamily="18" charset="0"/>
                            </a:rPr>
                            <m:t>𝐴𝑙𝑖𝑐𝑒</m:t>
                          </m:r>
                          <m:r>
                            <a:rPr lang="nb-NO" sz="2000" b="0" i="1" smtClean="0">
                              <a:latin typeface="Cambria Math" panose="02040503050406030204" pitchFamily="18" charset="0"/>
                            </a:rPr>
                            <m:t>, </m:t>
                          </m:r>
                          <m:r>
                            <a:rPr lang="nb-NO" sz="2000" b="0" i="1" smtClean="0">
                              <a:latin typeface="Cambria Math" panose="02040503050406030204" pitchFamily="18" charset="0"/>
                            </a:rPr>
                            <m:t>𝐵𝑜𝑏</m:t>
                          </m:r>
                          <m:r>
                            <a:rPr lang="nb-NO" sz="2000" b="0" i="1" smtClean="0">
                              <a:latin typeface="Cambria Math" panose="02040503050406030204" pitchFamily="18" charset="0"/>
                            </a:rPr>
                            <m:t>, </m:t>
                          </m:r>
                          <m:r>
                            <a:rPr lang="nb-NO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𝑋</m:t>
                          </m:r>
                          <m:r>
                            <a:rPr lang="nb-NO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nb-NO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𝑌</m:t>
                          </m:r>
                          <m:r>
                            <a:rPr lang="nb-NO" sz="2000" b="0" i="1" smtClean="0">
                              <a:latin typeface="Cambria Math" panose="02040503050406030204" pitchFamily="18" charset="0"/>
                            </a:rPr>
                            <m:t>, </m:t>
                          </m:r>
                          <m:sSup>
                            <m:sSupPr>
                              <m:ctrlPr>
                                <a:rPr lang="nb-NO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nb-NO" sz="2000" b="0" i="1" smtClean="0">
                                  <a:solidFill>
                                    <a:schemeClr val="accent6"/>
                                  </a:solidFill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</m:e>
                            <m:sup>
                              <m:r>
                                <a:rPr lang="nb-NO" sz="20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sup>
                          </m:sSup>
                          <m:r>
                            <a:rPr lang="nb-NO" sz="20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sSup>
                            <m:sSupPr>
                              <m:ctrlPr>
                                <a:rPr lang="nb-NO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nb-NO" sz="2000" b="0" i="1" smtClean="0">
                                  <a:solidFill>
                                    <a:schemeClr val="accent6"/>
                                  </a:solidFill>
                                  <a:latin typeface="Cambria Math" panose="02040503050406030204" pitchFamily="18" charset="0"/>
                                </a:rPr>
                                <m:t>𝑌</m:t>
                              </m:r>
                            </m:e>
                            <m:sup>
                              <m:r>
                                <a:rPr lang="nb-NO" sz="20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en-US" sz="2000" b="0" dirty="0" smtClean="0"/>
              </a:p>
            </p:txBody>
          </p:sp>
        </mc:Choice>
        <mc:Fallback xmlns="">
          <p:sp>
            <p:nvSpPr>
              <p:cNvPr id="30" name="TextBox 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76077" y="3498174"/>
                <a:ext cx="3459858" cy="307777"/>
              </a:xfrm>
              <a:prstGeom prst="rect">
                <a:avLst/>
              </a:prstGeom>
              <a:blipFill rotWithShape="0">
                <a:blip r:embed="rId5"/>
                <a:stretch>
                  <a:fillRect l="-2646" b="-12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37"/>
              <p:cNvSpPr txBox="1"/>
              <p:nvPr/>
            </p:nvSpPr>
            <p:spPr>
              <a:xfrm>
                <a:off x="5389181" y="1163207"/>
                <a:ext cx="1106650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nb-NO" sz="2400" b="0" i="1" smtClean="0">
                          <a:latin typeface="Cambria Math" panose="02040503050406030204" pitchFamily="18" charset="0"/>
                        </a:rPr>
                        <m:t>𝐺</m:t>
                      </m:r>
                      <m:r>
                        <a:rPr lang="nb-NO" sz="2400" b="0" i="1" smtClean="0">
                          <a:latin typeface="Cambria Math" panose="02040503050406030204" pitchFamily="18" charset="0"/>
                        </a:rPr>
                        <m:t>=〈</m:t>
                      </m:r>
                      <m:r>
                        <a:rPr lang="nb-NO" sz="2400" b="0" i="1" smtClean="0">
                          <a:latin typeface="Cambria Math" panose="02040503050406030204" pitchFamily="18" charset="0"/>
                        </a:rPr>
                        <m:t>𝑔</m:t>
                      </m:r>
                      <m:r>
                        <a:rPr lang="nb-NO" sz="2400" b="0" i="1" smtClean="0">
                          <a:latin typeface="Cambria Math" panose="02040503050406030204" pitchFamily="18" charset="0"/>
                        </a:rPr>
                        <m:t>〉</m:t>
                      </m:r>
                    </m:oMath>
                  </m:oMathPara>
                </a14:m>
                <a:endParaRPr lang="en-US" sz="2400" b="0" dirty="0" smtClean="0"/>
              </a:p>
            </p:txBody>
          </p:sp>
        </mc:Choice>
        <mc:Fallback xmlns="">
          <p:sp>
            <p:nvSpPr>
              <p:cNvPr id="38" name="TextBox 3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89181" y="1163207"/>
                <a:ext cx="1106650" cy="369332"/>
              </a:xfrm>
              <a:prstGeom prst="rect">
                <a:avLst/>
              </a:prstGeom>
              <a:blipFill rotWithShape="0">
                <a:blip r:embed="rId9"/>
                <a:stretch>
                  <a:fillRect l="-9341" r="-4396" b="-38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7" name="Picture 16"/>
          <p:cNvPicPr>
            <a:picLocks noChangeAspect="1"/>
          </p:cNvPicPr>
          <p:nvPr/>
        </p:nvPicPr>
        <p:blipFill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796" b="99493" l="1630" r="9837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23003" y="1714682"/>
            <a:ext cx="429815" cy="807069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677477" y="1590338"/>
            <a:ext cx="524436" cy="976486"/>
          </a:xfrm>
          <a:prstGeom prst="rect">
            <a:avLst/>
          </a:prstGeom>
        </p:spPr>
      </p:pic>
      <p:cxnSp>
        <p:nvCxnSpPr>
          <p:cNvPr id="35" name="Straight Arrow Connector 34"/>
          <p:cNvCxnSpPr/>
          <p:nvPr/>
        </p:nvCxnSpPr>
        <p:spPr bwMode="auto">
          <a:xfrm flipH="1" flipV="1">
            <a:off x="4381501" y="2854326"/>
            <a:ext cx="3114674" cy="3174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5" name="Straight Arrow Connector 44"/>
          <p:cNvCxnSpPr/>
          <p:nvPr/>
        </p:nvCxnSpPr>
        <p:spPr bwMode="auto">
          <a:xfrm flipV="1">
            <a:off x="4419600" y="2352675"/>
            <a:ext cx="3076575" cy="2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2507974" y="1163207"/>
                <a:ext cx="863441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20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nb-NO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nb-NO" sz="20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nb-NO" sz="2000" b="0" i="1" smtClean="0"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  <m:sup>
                          <m:r>
                            <a:rPr lang="nb-NO" sz="2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sup>
                      </m:sSup>
                    </m:oMath>
                  </m:oMathPara>
                </a14:m>
                <a:endParaRPr lang="en-US" sz="2000" b="0" dirty="0" smtClean="0"/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07974" y="1163207"/>
                <a:ext cx="863441" cy="307777"/>
              </a:xfrm>
              <a:prstGeom prst="rect">
                <a:avLst/>
              </a:prstGeom>
              <a:blipFill rotWithShape="0">
                <a:blip r:embed="rId13"/>
                <a:stretch>
                  <a:fillRect l="-5634" b="-3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8328537" y="1158374"/>
                <a:ext cx="869854" cy="31329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2000" b="0" i="1" smtClean="0">
                          <a:solidFill>
                            <a:schemeClr val="accent6"/>
                          </a:solidFill>
                          <a:latin typeface="Cambria Math" panose="02040503050406030204" pitchFamily="18" charset="0"/>
                        </a:rPr>
                        <m:t>𝐵</m:t>
                      </m:r>
                      <m:r>
                        <a:rPr lang="nb-NO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nb-NO" sz="20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nb-NO" sz="2000" b="0" i="1" smtClean="0"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  <m:sup>
                          <m:r>
                            <a:rPr lang="nb-NO" sz="2000" b="0" i="1" smtClean="0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</m:sup>
                      </m:sSup>
                    </m:oMath>
                  </m:oMathPara>
                </a14:m>
                <a:endParaRPr lang="en-US" sz="2000" b="0" dirty="0" smtClean="0"/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28537" y="1158374"/>
                <a:ext cx="869854" cy="313291"/>
              </a:xfrm>
              <a:prstGeom prst="rect">
                <a:avLst/>
              </a:prstGeom>
              <a:blipFill rotWithShape="0">
                <a:blip r:embed="rId14"/>
                <a:stretch>
                  <a:fillRect l="-5594" t="-1961" r="-2098" b="-274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6412011" y="1155587"/>
                <a:ext cx="748666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nb-NO" sz="2400" b="0" dirty="0" smtClean="0"/>
                  <a:t>,</a:t>
                </a:r>
                <a:r>
                  <a:rPr lang="nb-NO" sz="2400" b="0" dirty="0" smtClean="0">
                    <a:solidFill>
                      <a:srgbClr val="FF000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nb-NO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sz="2400" b="0" dirty="0" smtClean="0"/>
                  <a:t>, </a:t>
                </a:r>
                <a14:m>
                  <m:oMath xmlns:m="http://schemas.openxmlformats.org/officeDocument/2006/math">
                    <m:r>
                      <a:rPr lang="nb-NO" sz="2400" b="0" i="1" smtClean="0">
                        <a:solidFill>
                          <a:schemeClr val="accent6"/>
                        </a:solidFill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endParaRPr lang="en-US" sz="2400" b="0" dirty="0" smtClean="0"/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12011" y="1155587"/>
                <a:ext cx="748666" cy="369332"/>
              </a:xfrm>
              <a:prstGeom prst="rect">
                <a:avLst/>
              </a:prstGeom>
              <a:blipFill rotWithShape="0">
                <a:blip r:embed="rId15"/>
                <a:stretch>
                  <a:fillRect l="-25203" t="-25000" r="-11382" b="-51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2173315" y="2603984"/>
                <a:ext cx="1618328" cy="43473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nb-NO" sz="20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groupChr>
                        <m:groupChrPr>
                          <m:chr m:val="←"/>
                          <m:vertJc m:val="bot"/>
                          <m:ctrlPr>
                            <a:rPr lang="nb-NO" sz="2000" b="0" i="1" smtClean="0">
                              <a:latin typeface="Cambria Math" panose="02040503050406030204" pitchFamily="18" charset="0"/>
                            </a:rPr>
                          </m:ctrlPr>
                        </m:groupChrPr>
                        <m:e>
                          <m:r>
                            <a:rPr lang="nb-NO" sz="2000" b="0" i="1" smtClean="0">
                              <a:latin typeface="Cambria Math" panose="02040503050406030204" pitchFamily="18" charset="0"/>
                            </a:rPr>
                            <m:t>$</m:t>
                          </m:r>
                        </m:e>
                      </m:groupChr>
                      <m:d>
                        <m:dPr>
                          <m:begChr m:val="{"/>
                          <m:endChr m:val="}"/>
                          <m:ctrlPr>
                            <a:rPr lang="nb-NO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nb-NO" sz="2000" b="0" i="1" smtClean="0">
                              <a:latin typeface="Cambria Math" panose="02040503050406030204" pitchFamily="18" charset="0"/>
                            </a:rPr>
                            <m:t>1, …, </m:t>
                          </m:r>
                          <m:d>
                            <m:dPr>
                              <m:begChr m:val="|"/>
                              <m:endChr m:val="|"/>
                              <m:ctrlPr>
                                <a:rPr lang="nb-NO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nb-NO" sz="2000" b="0" i="1" smtClean="0">
                                  <a:latin typeface="Cambria Math" panose="02040503050406030204" pitchFamily="18" charset="0"/>
                                </a:rPr>
                                <m:t>𝐺</m:t>
                              </m:r>
                            </m:e>
                          </m:d>
                        </m:e>
                      </m:d>
                    </m:oMath>
                  </m:oMathPara>
                </a14:m>
                <a:endParaRPr lang="nb-NO" sz="2000" b="0" dirty="0" smtClean="0"/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73315" y="2603984"/>
                <a:ext cx="1618328" cy="434734"/>
              </a:xfrm>
              <a:prstGeom prst="rect">
                <a:avLst/>
              </a:prstGeom>
              <a:blipFill rotWithShape="0"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/>
              <p:cNvSpPr txBox="1"/>
              <p:nvPr/>
            </p:nvSpPr>
            <p:spPr>
              <a:xfrm>
                <a:off x="8033533" y="2617162"/>
                <a:ext cx="1622945" cy="43473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nb-NO" sz="2000" b="0" i="1" smtClean="0">
                          <a:solidFill>
                            <a:schemeClr val="accent6"/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  <m:groupChr>
                        <m:groupChrPr>
                          <m:chr m:val="←"/>
                          <m:vertJc m:val="bot"/>
                          <m:ctrlPr>
                            <a:rPr lang="nb-NO" sz="2000" b="0" i="1" smtClean="0">
                              <a:latin typeface="Cambria Math" panose="02040503050406030204" pitchFamily="18" charset="0"/>
                            </a:rPr>
                          </m:ctrlPr>
                        </m:groupChrPr>
                        <m:e>
                          <m:r>
                            <a:rPr lang="nb-NO" sz="2000" b="0" i="1" smtClean="0">
                              <a:latin typeface="Cambria Math" panose="02040503050406030204" pitchFamily="18" charset="0"/>
                            </a:rPr>
                            <m:t>$</m:t>
                          </m:r>
                        </m:e>
                      </m:groupChr>
                      <m:d>
                        <m:dPr>
                          <m:begChr m:val="{"/>
                          <m:endChr m:val="}"/>
                          <m:ctrlPr>
                            <a:rPr lang="nb-NO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nb-NO" sz="2000" b="0" i="1" smtClean="0">
                              <a:latin typeface="Cambria Math" panose="02040503050406030204" pitchFamily="18" charset="0"/>
                            </a:rPr>
                            <m:t>1, …, </m:t>
                          </m:r>
                          <m:d>
                            <m:dPr>
                              <m:begChr m:val="|"/>
                              <m:endChr m:val="|"/>
                              <m:ctrlPr>
                                <a:rPr lang="nb-NO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nb-NO" sz="2000" b="0" i="1" smtClean="0">
                                  <a:latin typeface="Cambria Math" panose="02040503050406030204" pitchFamily="18" charset="0"/>
                                </a:rPr>
                                <m:t>𝐺</m:t>
                              </m:r>
                            </m:e>
                          </m:d>
                        </m:e>
                      </m:d>
                    </m:oMath>
                  </m:oMathPara>
                </a14:m>
                <a:endParaRPr lang="nb-NO" sz="2000" b="0" dirty="0" smtClean="0"/>
              </a:p>
            </p:txBody>
          </p:sp>
        </mc:Choice>
        <mc:Fallback xmlns=""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33533" y="2617162"/>
                <a:ext cx="1622945" cy="434734"/>
              </a:xfrm>
              <a:prstGeom prst="rect">
                <a:avLst/>
              </a:prstGeom>
              <a:blipFill rotWithShape="0">
                <a:blip r:embed="rId17"/>
                <a:stretch>
                  <a:fillRect l="-37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/>
              <p:cNvSpPr txBox="1"/>
              <p:nvPr/>
            </p:nvSpPr>
            <p:spPr>
              <a:xfrm>
                <a:off x="2313085" y="3967102"/>
                <a:ext cx="3410485" cy="34740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nb-NO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nb-NO" sz="2000" b="0" i="1" smtClean="0">
                          <a:latin typeface="Cambria Math" panose="02040503050406030204" pitchFamily="18" charset="0"/>
                        </a:rPr>
                        <m:t>𝐻</m:t>
                      </m:r>
                      <m:d>
                        <m:dPr>
                          <m:ctrlPr>
                            <a:rPr lang="nb-NO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nb-NO" sz="2000" b="0" i="1" smtClean="0">
                              <a:latin typeface="Cambria Math" panose="02040503050406030204" pitchFamily="18" charset="0"/>
                            </a:rPr>
                            <m:t>𝐴𝑙𝑖𝑐𝑒</m:t>
                          </m:r>
                          <m:r>
                            <a:rPr lang="nb-NO" sz="2000" b="0" i="1" smtClean="0">
                              <a:latin typeface="Cambria Math" panose="02040503050406030204" pitchFamily="18" charset="0"/>
                            </a:rPr>
                            <m:t>, </m:t>
                          </m:r>
                          <m:r>
                            <a:rPr lang="nb-NO" sz="2000" b="0" i="1" smtClean="0">
                              <a:latin typeface="Cambria Math" panose="02040503050406030204" pitchFamily="18" charset="0"/>
                            </a:rPr>
                            <m:t>𝐵𝑜𝑏</m:t>
                          </m:r>
                          <m:r>
                            <a:rPr lang="nb-NO" sz="2000" b="0" i="1" smtClean="0">
                              <a:latin typeface="Cambria Math" panose="02040503050406030204" pitchFamily="18" charset="0"/>
                            </a:rPr>
                            <m:t>, </m:t>
                          </m:r>
                          <m:r>
                            <a:rPr lang="nb-NO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𝑋</m:t>
                          </m:r>
                          <m:r>
                            <a:rPr lang="nb-NO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nb-NO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𝑌</m:t>
                          </m:r>
                          <m:r>
                            <a:rPr lang="nb-NO" sz="2000" b="0" i="1" smtClean="0">
                              <a:latin typeface="Cambria Math" panose="02040503050406030204" pitchFamily="18" charset="0"/>
                            </a:rPr>
                            <m:t>, </m:t>
                          </m:r>
                          <m:sSup>
                            <m:sSupPr>
                              <m:ctrlPr>
                                <a:rPr lang="nb-NO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nb-NO" sz="2000" b="0" i="1" smtClean="0">
                                  <a:latin typeface="Cambria Math" panose="02040503050406030204" pitchFamily="18" charset="0"/>
                                </a:rPr>
                                <m:t>𝑔</m:t>
                              </m:r>
                            </m:e>
                            <m:sup>
                              <m:r>
                                <a:rPr lang="nb-NO" sz="20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  <m:r>
                                <a:rPr lang="nb-NO" sz="2000" b="0" i="1" smtClean="0">
                                  <a:solidFill>
                                    <a:schemeClr val="accent6"/>
                                  </a:solidFill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sup>
                          </m:sSup>
                          <m:r>
                            <a:rPr lang="nb-NO" sz="20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sSup>
                            <m:sSupPr>
                              <m:ctrlPr>
                                <a:rPr lang="nb-NO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nb-NO" sz="2000" b="0" i="1" smtClean="0">
                                  <a:latin typeface="Cambria Math" panose="02040503050406030204" pitchFamily="18" charset="0"/>
                                </a:rPr>
                                <m:t>𝑔</m:t>
                              </m:r>
                            </m:e>
                            <m:sup>
                              <m:r>
                                <a:rPr lang="nb-NO" sz="20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nb-NO" sz="2000" b="0" i="1" smtClean="0">
                                  <a:solidFill>
                                    <a:schemeClr val="accent6"/>
                                  </a:solidFill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en-US" sz="2000" b="0" dirty="0" smtClean="0"/>
              </a:p>
            </p:txBody>
          </p:sp>
        </mc:Choice>
        <mc:Fallback xmlns="">
          <p:sp>
            <p:nvSpPr>
              <p:cNvPr id="25" name="TextBox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13085" y="3967102"/>
                <a:ext cx="3410485" cy="347403"/>
              </a:xfrm>
              <a:prstGeom prst="rect">
                <a:avLst/>
              </a:prstGeom>
              <a:blipFill rotWithShape="0">
                <a:blip r:embed="rId18"/>
                <a:stretch>
                  <a:fillRect l="-1607" b="-1754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/>
              <p:cNvSpPr txBox="1"/>
              <p:nvPr/>
            </p:nvSpPr>
            <p:spPr>
              <a:xfrm>
                <a:off x="7289817" y="3498174"/>
                <a:ext cx="3527889" cy="34740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nb-NO" sz="2000" b="0" i="1" smtClean="0">
                          <a:latin typeface="Cambria Math" panose="02040503050406030204" pitchFamily="18" charset="0"/>
                        </a:rPr>
                        <m:t>𝐾</m:t>
                      </m:r>
                      <m:r>
                        <a:rPr lang="nb-NO" sz="2000" b="0" i="1" smtClean="0">
                          <a:latin typeface="Cambria Math" panose="02040503050406030204" pitchFamily="18" charset="0"/>
                        </a:rPr>
                        <m:t>←</m:t>
                      </m:r>
                      <m:r>
                        <a:rPr lang="nb-NO" sz="2000" b="0" i="1" smtClean="0">
                          <a:latin typeface="Cambria Math" panose="02040503050406030204" pitchFamily="18" charset="0"/>
                        </a:rPr>
                        <m:t>𝐻</m:t>
                      </m:r>
                      <m:d>
                        <m:dPr>
                          <m:ctrlPr>
                            <a:rPr lang="nb-NO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nb-NO" sz="2000" b="0" i="1" smtClean="0">
                              <a:latin typeface="Cambria Math" panose="02040503050406030204" pitchFamily="18" charset="0"/>
                            </a:rPr>
                            <m:t>𝐴𝑙𝑖𝑐𝑒</m:t>
                          </m:r>
                          <m:r>
                            <a:rPr lang="nb-NO" sz="2000" b="0" i="1" smtClean="0">
                              <a:latin typeface="Cambria Math" panose="02040503050406030204" pitchFamily="18" charset="0"/>
                            </a:rPr>
                            <m:t>, </m:t>
                          </m:r>
                          <m:r>
                            <a:rPr lang="nb-NO" sz="2000" b="0" i="1" smtClean="0">
                              <a:latin typeface="Cambria Math" panose="02040503050406030204" pitchFamily="18" charset="0"/>
                            </a:rPr>
                            <m:t>𝐵𝑜𝑏</m:t>
                          </m:r>
                          <m:r>
                            <a:rPr lang="nb-NO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, </m:t>
                          </m:r>
                          <m:r>
                            <a:rPr lang="nb-NO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𝑋</m:t>
                          </m:r>
                          <m:r>
                            <a:rPr lang="nb-NO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nb-NO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𝑌</m:t>
                          </m:r>
                          <m:r>
                            <a:rPr lang="nb-NO" sz="20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sSup>
                            <m:sSupPr>
                              <m:ctrlPr>
                                <a:rPr lang="nb-NO" sz="2000" b="0" i="1" smtClean="0">
                                  <a:solidFill>
                                    <a:schemeClr val="accent6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nb-NO" sz="20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  <m:sup>
                              <m:r>
                                <a:rPr lang="nb-NO" sz="2000" b="0" i="1" smtClean="0">
                                  <a:solidFill>
                                    <a:schemeClr val="accent6"/>
                                  </a:solidFill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sup>
                          </m:sSup>
                          <m:r>
                            <a:rPr lang="nb-NO" sz="20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sSup>
                            <m:sSupPr>
                              <m:ctrlPr>
                                <a:rPr lang="nb-NO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nb-NO" sz="20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e>
                            <m:sup>
                              <m:r>
                                <a:rPr lang="nb-NO" sz="2000" b="0" i="1" smtClean="0">
                                  <a:solidFill>
                                    <a:schemeClr val="accent6"/>
                                  </a:solidFill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sup>
                          </m:sSup>
                          <m:r>
                            <a:rPr lang="nb-NO" sz="20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</m:e>
                      </m:d>
                    </m:oMath>
                  </m:oMathPara>
                </a14:m>
                <a:endParaRPr lang="en-US" sz="2000" b="0" dirty="0" smtClean="0"/>
              </a:p>
            </p:txBody>
          </p:sp>
        </mc:Choice>
        <mc:Fallback xmlns="">
          <p:sp>
            <p:nvSpPr>
              <p:cNvPr id="26" name="TextBox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89817" y="3498174"/>
                <a:ext cx="3527889" cy="347403"/>
              </a:xfrm>
              <a:prstGeom prst="rect">
                <a:avLst/>
              </a:prstGeom>
              <a:blipFill rotWithShape="0">
                <a:blip r:embed="rId19"/>
                <a:stretch>
                  <a:fillRect l="-2591" b="-17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/>
              <p:cNvSpPr txBox="1"/>
              <p:nvPr/>
            </p:nvSpPr>
            <p:spPr>
              <a:xfrm>
                <a:off x="7555366" y="3987726"/>
                <a:ext cx="3410485" cy="34740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nb-NO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nb-NO" sz="2000" b="0" i="1" smtClean="0">
                          <a:latin typeface="Cambria Math" panose="02040503050406030204" pitchFamily="18" charset="0"/>
                        </a:rPr>
                        <m:t>𝐻</m:t>
                      </m:r>
                      <m:d>
                        <m:dPr>
                          <m:ctrlPr>
                            <a:rPr lang="nb-NO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nb-NO" sz="2000" b="0" i="1" smtClean="0">
                              <a:latin typeface="Cambria Math" panose="02040503050406030204" pitchFamily="18" charset="0"/>
                            </a:rPr>
                            <m:t>𝐴𝑙𝑖𝑐𝑒</m:t>
                          </m:r>
                          <m:r>
                            <a:rPr lang="nb-NO" sz="2000" b="0" i="1" smtClean="0">
                              <a:latin typeface="Cambria Math" panose="02040503050406030204" pitchFamily="18" charset="0"/>
                            </a:rPr>
                            <m:t>, </m:t>
                          </m:r>
                          <m:r>
                            <a:rPr lang="nb-NO" sz="2000" b="0" i="1" smtClean="0">
                              <a:latin typeface="Cambria Math" panose="02040503050406030204" pitchFamily="18" charset="0"/>
                            </a:rPr>
                            <m:t>𝐵𝑜𝑏</m:t>
                          </m:r>
                          <m:r>
                            <a:rPr lang="nb-NO" sz="2000" b="0" i="1" smtClean="0">
                              <a:latin typeface="Cambria Math" panose="02040503050406030204" pitchFamily="18" charset="0"/>
                            </a:rPr>
                            <m:t>, </m:t>
                          </m:r>
                          <m:r>
                            <a:rPr lang="nb-NO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𝑋</m:t>
                          </m:r>
                          <m:r>
                            <a:rPr lang="nb-NO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nb-NO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𝑌</m:t>
                          </m:r>
                          <m:r>
                            <a:rPr lang="nb-NO" sz="2000" b="0" i="1" smtClean="0">
                              <a:latin typeface="Cambria Math" panose="02040503050406030204" pitchFamily="18" charset="0"/>
                            </a:rPr>
                            <m:t>, </m:t>
                          </m:r>
                          <m:sSup>
                            <m:sSupPr>
                              <m:ctrlPr>
                                <a:rPr lang="nb-NO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nb-NO" sz="2000" b="0" i="1" smtClean="0">
                                  <a:latin typeface="Cambria Math" panose="02040503050406030204" pitchFamily="18" charset="0"/>
                                </a:rPr>
                                <m:t>𝑔</m:t>
                              </m:r>
                            </m:e>
                            <m:sup>
                              <m:r>
                                <a:rPr lang="nb-NO" sz="20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  <m:r>
                                <a:rPr lang="nb-NO" sz="2000" b="0" i="1" smtClean="0">
                                  <a:solidFill>
                                    <a:schemeClr val="accent6"/>
                                  </a:solidFill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sup>
                          </m:sSup>
                          <m:r>
                            <a:rPr lang="nb-NO" sz="20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sSup>
                            <m:sSupPr>
                              <m:ctrlPr>
                                <a:rPr lang="nb-NO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nb-NO" sz="2000" b="0" i="1" smtClean="0">
                                  <a:latin typeface="Cambria Math" panose="02040503050406030204" pitchFamily="18" charset="0"/>
                                </a:rPr>
                                <m:t>𝑔</m:t>
                              </m:r>
                            </m:e>
                            <m:sup>
                              <m:r>
                                <a:rPr lang="nb-NO" sz="20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nb-NO" sz="2000" b="0" i="1" smtClean="0">
                                  <a:solidFill>
                                    <a:schemeClr val="accent6"/>
                                  </a:solidFill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en-US" sz="2000" b="0" dirty="0" smtClean="0"/>
              </a:p>
            </p:txBody>
          </p:sp>
        </mc:Choice>
        <mc:Fallback xmlns="">
          <p:sp>
            <p:nvSpPr>
              <p:cNvPr id="27" name="TextBox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55366" y="3987726"/>
                <a:ext cx="3410485" cy="347403"/>
              </a:xfrm>
              <a:prstGeom prst="rect">
                <a:avLst/>
              </a:prstGeom>
              <a:blipFill rotWithShape="0">
                <a:blip r:embed="rId20"/>
                <a:stretch>
                  <a:fillRect l="-1607" b="-1754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8" name="Straight Arrow Connector 27"/>
          <p:cNvCxnSpPr/>
          <p:nvPr/>
        </p:nvCxnSpPr>
        <p:spPr bwMode="auto">
          <a:xfrm flipH="1">
            <a:off x="9214867" y="1217904"/>
            <a:ext cx="338036" cy="127032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9" name="TextBox 28"/>
          <p:cNvSpPr txBox="1"/>
          <p:nvPr/>
        </p:nvSpPr>
        <p:spPr>
          <a:xfrm>
            <a:off x="9536235" y="1009319"/>
            <a:ext cx="166003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chemeClr val="bg1">
                    <a:lumMod val="65000"/>
                  </a:schemeClr>
                </a:solidFill>
              </a:rPr>
              <a:t>Long-term key</a:t>
            </a:r>
            <a:endParaRPr lang="en-US" sz="1600" dirty="0" smtClean="0">
              <a:solidFill>
                <a:schemeClr val="bg1">
                  <a:lumMod val="65000"/>
                </a:schemeClr>
              </a:solidFill>
            </a:endParaRPr>
          </a:p>
        </p:txBody>
      </p:sp>
      <p:cxnSp>
        <p:nvCxnSpPr>
          <p:cNvPr id="31" name="Straight Arrow Connector 30"/>
          <p:cNvCxnSpPr/>
          <p:nvPr/>
        </p:nvCxnSpPr>
        <p:spPr bwMode="auto">
          <a:xfrm>
            <a:off x="2158108" y="1217284"/>
            <a:ext cx="288415" cy="92967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2" name="TextBox 31"/>
          <p:cNvSpPr txBox="1"/>
          <p:nvPr/>
        </p:nvSpPr>
        <p:spPr>
          <a:xfrm>
            <a:off x="720587" y="1003021"/>
            <a:ext cx="152834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chemeClr val="bg1">
                    <a:lumMod val="65000"/>
                  </a:schemeClr>
                </a:solidFill>
              </a:rPr>
              <a:t>Long-term key</a:t>
            </a:r>
            <a:endParaRPr lang="en-US" sz="1600" dirty="0" smtClean="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41025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21" grpId="0"/>
      <p:bldP spid="30" grpId="0"/>
      <p:bldP spid="19" grpId="0"/>
      <p:bldP spid="20" grpId="0"/>
      <p:bldP spid="22" grpId="0"/>
      <p:bldP spid="25" grpId="0"/>
      <p:bldP spid="26" grpId="0"/>
      <p:bldP spid="27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itle 2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Noise-protocol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6590AF8-4F64-4D1C-B3C4-F65976908F52}" type="slidenum">
              <a:rPr lang="en-US" smtClean="0"/>
              <a:pPr/>
              <a:t>35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/>
              <p:cNvSpPr txBox="1"/>
              <p:nvPr/>
            </p:nvSpPr>
            <p:spPr>
              <a:xfrm>
                <a:off x="2076077" y="3498174"/>
                <a:ext cx="3458254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nb-NO" sz="20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𝐾</m:t>
                      </m:r>
                      <m:r>
                        <a:rPr lang="nb-NO" sz="2000" b="0" i="1" smtClean="0">
                          <a:latin typeface="Cambria Math" panose="02040503050406030204" pitchFamily="18" charset="0"/>
                        </a:rPr>
                        <m:t>←</m:t>
                      </m:r>
                      <m:r>
                        <a:rPr lang="nb-NO" sz="2000" b="0" i="1" smtClean="0">
                          <a:latin typeface="Cambria Math" panose="02040503050406030204" pitchFamily="18" charset="0"/>
                        </a:rPr>
                        <m:t>𝐻</m:t>
                      </m:r>
                      <m:d>
                        <m:dPr>
                          <m:ctrlPr>
                            <a:rPr lang="nb-NO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nb-NO" sz="2000" b="0" i="1" smtClean="0">
                              <a:latin typeface="Cambria Math" panose="02040503050406030204" pitchFamily="18" charset="0"/>
                            </a:rPr>
                            <m:t>𝐴𝑙𝑖𝑐𝑒</m:t>
                          </m:r>
                          <m:r>
                            <a:rPr lang="nb-NO" sz="2000" b="0" i="1" smtClean="0">
                              <a:latin typeface="Cambria Math" panose="02040503050406030204" pitchFamily="18" charset="0"/>
                            </a:rPr>
                            <m:t>, </m:t>
                          </m:r>
                          <m:r>
                            <a:rPr lang="nb-NO" sz="2000" b="0" i="1" smtClean="0">
                              <a:latin typeface="Cambria Math" panose="02040503050406030204" pitchFamily="18" charset="0"/>
                            </a:rPr>
                            <m:t>𝐵𝑜𝑏</m:t>
                          </m:r>
                          <m:r>
                            <a:rPr lang="nb-NO" sz="2000" b="0" i="1" smtClean="0">
                              <a:latin typeface="Cambria Math" panose="02040503050406030204" pitchFamily="18" charset="0"/>
                            </a:rPr>
                            <m:t>, </m:t>
                          </m:r>
                          <m:r>
                            <a:rPr lang="nb-NO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𝑋</m:t>
                          </m:r>
                          <m:r>
                            <a:rPr lang="nb-NO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nb-NO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𝑌</m:t>
                          </m:r>
                          <m:r>
                            <a:rPr lang="nb-NO" sz="2000" b="0" i="1" smtClean="0">
                              <a:latin typeface="Cambria Math" panose="02040503050406030204" pitchFamily="18" charset="0"/>
                            </a:rPr>
                            <m:t>, </m:t>
                          </m:r>
                          <m:sSup>
                            <m:sSupPr>
                              <m:ctrlPr>
                                <a:rPr lang="nb-NO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nb-NO" sz="2000" b="0" i="1" smtClean="0">
                                  <a:solidFill>
                                    <a:schemeClr val="accent6"/>
                                  </a:solidFill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</m:e>
                            <m:sup>
                              <m:r>
                                <a:rPr lang="nb-NO" sz="20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sup>
                          </m:sSup>
                          <m:r>
                            <a:rPr lang="nb-NO" sz="20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sSup>
                            <m:sSupPr>
                              <m:ctrlPr>
                                <a:rPr lang="nb-NO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nb-NO" sz="2000" b="0" i="1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  <m:t>𝑍</m:t>
                              </m:r>
                            </m:e>
                            <m:sup>
                              <m:r>
                                <a:rPr lang="nb-NO" sz="20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en-US" sz="2000" b="0" dirty="0" smtClean="0"/>
              </a:p>
            </p:txBody>
          </p:sp>
        </mc:Choice>
        <mc:Fallback xmlns="">
          <p:sp>
            <p:nvSpPr>
              <p:cNvPr id="30" name="TextBox 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76077" y="3498174"/>
                <a:ext cx="3458254" cy="307777"/>
              </a:xfrm>
              <a:prstGeom prst="rect">
                <a:avLst/>
              </a:prstGeom>
              <a:blipFill rotWithShape="0">
                <a:blip r:embed="rId3"/>
                <a:stretch>
                  <a:fillRect l="-2646" b="-12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37"/>
              <p:cNvSpPr txBox="1"/>
              <p:nvPr/>
            </p:nvSpPr>
            <p:spPr>
              <a:xfrm>
                <a:off x="5389181" y="1163207"/>
                <a:ext cx="1106650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nb-NO" sz="2400" b="0" i="1" smtClean="0">
                          <a:latin typeface="Cambria Math" panose="02040503050406030204" pitchFamily="18" charset="0"/>
                        </a:rPr>
                        <m:t>𝐺</m:t>
                      </m:r>
                      <m:r>
                        <a:rPr lang="nb-NO" sz="2400" b="0" i="1" smtClean="0">
                          <a:latin typeface="Cambria Math" panose="02040503050406030204" pitchFamily="18" charset="0"/>
                        </a:rPr>
                        <m:t>=〈</m:t>
                      </m:r>
                      <m:r>
                        <a:rPr lang="nb-NO" sz="2400" b="0" i="1" smtClean="0">
                          <a:latin typeface="Cambria Math" panose="02040503050406030204" pitchFamily="18" charset="0"/>
                        </a:rPr>
                        <m:t>𝑔</m:t>
                      </m:r>
                      <m:r>
                        <a:rPr lang="nb-NO" sz="2400" b="0" i="1" smtClean="0">
                          <a:latin typeface="Cambria Math" panose="02040503050406030204" pitchFamily="18" charset="0"/>
                        </a:rPr>
                        <m:t>〉</m:t>
                      </m:r>
                    </m:oMath>
                  </m:oMathPara>
                </a14:m>
                <a:endParaRPr lang="en-US" sz="2400" b="0" dirty="0" smtClean="0"/>
              </a:p>
            </p:txBody>
          </p:sp>
        </mc:Choice>
        <mc:Fallback xmlns="">
          <p:sp>
            <p:nvSpPr>
              <p:cNvPr id="38" name="TextBox 3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89181" y="1163207"/>
                <a:ext cx="1106650" cy="369332"/>
              </a:xfrm>
              <a:prstGeom prst="rect">
                <a:avLst/>
              </a:prstGeom>
              <a:blipFill rotWithShape="0">
                <a:blip r:embed="rId9"/>
                <a:stretch>
                  <a:fillRect l="-9341" r="-4396" b="-38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7" name="Picture 16"/>
          <p:cNvPicPr>
            <a:picLocks noChangeAspect="1"/>
          </p:cNvPicPr>
          <p:nvPr/>
        </p:nvPicPr>
        <p:blipFill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796" b="99493" l="1630" r="9837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23003" y="1714682"/>
            <a:ext cx="429815" cy="807069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677477" y="1590338"/>
            <a:ext cx="524436" cy="976486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2507974" y="1163207"/>
                <a:ext cx="863441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20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nb-NO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nb-NO" sz="20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nb-NO" sz="2000" b="0" i="1" smtClean="0"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  <m:sup>
                          <m:r>
                            <a:rPr lang="nb-NO" sz="2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sup>
                      </m:sSup>
                    </m:oMath>
                  </m:oMathPara>
                </a14:m>
                <a:endParaRPr lang="en-US" sz="2000" b="0" dirty="0" smtClean="0"/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07974" y="1163207"/>
                <a:ext cx="863441" cy="307777"/>
              </a:xfrm>
              <a:prstGeom prst="rect">
                <a:avLst/>
              </a:prstGeom>
              <a:blipFill rotWithShape="0">
                <a:blip r:embed="rId13"/>
                <a:stretch>
                  <a:fillRect l="-5634" b="-3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8328537" y="1158374"/>
                <a:ext cx="869854" cy="31329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2000" b="0" i="1" smtClean="0">
                          <a:solidFill>
                            <a:schemeClr val="accent6"/>
                          </a:solidFill>
                          <a:latin typeface="Cambria Math" panose="02040503050406030204" pitchFamily="18" charset="0"/>
                        </a:rPr>
                        <m:t>𝐵</m:t>
                      </m:r>
                      <m:r>
                        <a:rPr lang="nb-NO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nb-NO" sz="20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nb-NO" sz="2000" b="0" i="1" smtClean="0"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  <m:sup>
                          <m:r>
                            <a:rPr lang="nb-NO" sz="2000" b="0" i="1" smtClean="0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</m:sup>
                      </m:sSup>
                    </m:oMath>
                  </m:oMathPara>
                </a14:m>
                <a:endParaRPr lang="en-US" sz="2000" b="0" dirty="0" smtClean="0"/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28537" y="1158374"/>
                <a:ext cx="869854" cy="313291"/>
              </a:xfrm>
              <a:prstGeom prst="rect">
                <a:avLst/>
              </a:prstGeom>
              <a:blipFill rotWithShape="0">
                <a:blip r:embed="rId14"/>
                <a:stretch>
                  <a:fillRect l="-5594" t="-1961" r="-2098" b="-274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6412011" y="1155587"/>
                <a:ext cx="748666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nb-NO" sz="2400" b="0" dirty="0" smtClean="0"/>
                  <a:t>,</a:t>
                </a:r>
                <a:r>
                  <a:rPr lang="nb-NO" sz="2400" b="0" dirty="0" smtClean="0">
                    <a:solidFill>
                      <a:srgbClr val="FF000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nb-NO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sz="2400" b="0" dirty="0" smtClean="0"/>
                  <a:t>, </a:t>
                </a:r>
                <a14:m>
                  <m:oMath xmlns:m="http://schemas.openxmlformats.org/officeDocument/2006/math">
                    <m:r>
                      <a:rPr lang="nb-NO" sz="2400" b="0" i="1" smtClean="0">
                        <a:solidFill>
                          <a:schemeClr val="accent6"/>
                        </a:solidFill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endParaRPr lang="en-US" sz="2400" b="0" dirty="0" smtClean="0"/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12011" y="1155587"/>
                <a:ext cx="748666" cy="369332"/>
              </a:xfrm>
              <a:prstGeom prst="rect">
                <a:avLst/>
              </a:prstGeom>
              <a:blipFill rotWithShape="0">
                <a:blip r:embed="rId15"/>
                <a:stretch>
                  <a:fillRect l="-25203" t="-25000" r="-11382" b="-51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2173315" y="2603984"/>
                <a:ext cx="1618328" cy="43473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nb-NO" sz="20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groupChr>
                        <m:groupChrPr>
                          <m:chr m:val="←"/>
                          <m:vertJc m:val="bot"/>
                          <m:ctrlPr>
                            <a:rPr lang="nb-NO" sz="2000" b="0" i="1" smtClean="0">
                              <a:latin typeface="Cambria Math" panose="02040503050406030204" pitchFamily="18" charset="0"/>
                            </a:rPr>
                          </m:ctrlPr>
                        </m:groupChrPr>
                        <m:e>
                          <m:r>
                            <a:rPr lang="nb-NO" sz="2000" b="0" i="1" smtClean="0">
                              <a:latin typeface="Cambria Math" panose="02040503050406030204" pitchFamily="18" charset="0"/>
                            </a:rPr>
                            <m:t>$</m:t>
                          </m:r>
                        </m:e>
                      </m:groupChr>
                      <m:d>
                        <m:dPr>
                          <m:begChr m:val="{"/>
                          <m:endChr m:val="}"/>
                          <m:ctrlPr>
                            <a:rPr lang="nb-NO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nb-NO" sz="2000" b="0" i="1" smtClean="0">
                              <a:latin typeface="Cambria Math" panose="02040503050406030204" pitchFamily="18" charset="0"/>
                            </a:rPr>
                            <m:t>1, …, </m:t>
                          </m:r>
                          <m:d>
                            <m:dPr>
                              <m:begChr m:val="|"/>
                              <m:endChr m:val="|"/>
                              <m:ctrlPr>
                                <a:rPr lang="nb-NO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nb-NO" sz="2000" b="0" i="1" smtClean="0">
                                  <a:latin typeface="Cambria Math" panose="02040503050406030204" pitchFamily="18" charset="0"/>
                                </a:rPr>
                                <m:t>𝐺</m:t>
                              </m:r>
                            </m:e>
                          </m:d>
                        </m:e>
                      </m:d>
                    </m:oMath>
                  </m:oMathPara>
                </a14:m>
                <a:endParaRPr lang="nb-NO" sz="2000" b="0" dirty="0" smtClean="0"/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73315" y="2603984"/>
                <a:ext cx="1618328" cy="434734"/>
              </a:xfrm>
              <a:prstGeom prst="rect">
                <a:avLst/>
              </a:prstGeom>
              <a:blipFill rotWithShape="0"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/>
              <p:cNvSpPr txBox="1"/>
              <p:nvPr/>
            </p:nvSpPr>
            <p:spPr>
              <a:xfrm>
                <a:off x="8033533" y="2617162"/>
                <a:ext cx="1622945" cy="43473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nb-NO" sz="2000" b="0" i="1" smtClean="0">
                          <a:solidFill>
                            <a:schemeClr val="accent6"/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  <m:groupChr>
                        <m:groupChrPr>
                          <m:chr m:val="←"/>
                          <m:vertJc m:val="bot"/>
                          <m:ctrlPr>
                            <a:rPr lang="nb-NO" sz="2000" b="0" i="1" smtClean="0">
                              <a:latin typeface="Cambria Math" panose="02040503050406030204" pitchFamily="18" charset="0"/>
                            </a:rPr>
                          </m:ctrlPr>
                        </m:groupChrPr>
                        <m:e>
                          <m:r>
                            <a:rPr lang="nb-NO" sz="2000" b="0" i="1" smtClean="0">
                              <a:latin typeface="Cambria Math" panose="02040503050406030204" pitchFamily="18" charset="0"/>
                            </a:rPr>
                            <m:t>$</m:t>
                          </m:r>
                        </m:e>
                      </m:groupChr>
                      <m:d>
                        <m:dPr>
                          <m:begChr m:val="{"/>
                          <m:endChr m:val="}"/>
                          <m:ctrlPr>
                            <a:rPr lang="nb-NO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nb-NO" sz="2000" b="0" i="1" smtClean="0">
                              <a:latin typeface="Cambria Math" panose="02040503050406030204" pitchFamily="18" charset="0"/>
                            </a:rPr>
                            <m:t>1, …, </m:t>
                          </m:r>
                          <m:d>
                            <m:dPr>
                              <m:begChr m:val="|"/>
                              <m:endChr m:val="|"/>
                              <m:ctrlPr>
                                <a:rPr lang="nb-NO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nb-NO" sz="2000" b="0" i="1" smtClean="0">
                                  <a:latin typeface="Cambria Math" panose="02040503050406030204" pitchFamily="18" charset="0"/>
                                </a:rPr>
                                <m:t>𝐺</m:t>
                              </m:r>
                            </m:e>
                          </m:d>
                        </m:e>
                      </m:d>
                    </m:oMath>
                  </m:oMathPara>
                </a14:m>
                <a:endParaRPr lang="nb-NO" sz="2000" b="0" dirty="0" smtClean="0"/>
              </a:p>
            </p:txBody>
          </p:sp>
        </mc:Choice>
        <mc:Fallback xmlns=""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33533" y="2617162"/>
                <a:ext cx="1622945" cy="434734"/>
              </a:xfrm>
              <a:prstGeom prst="rect">
                <a:avLst/>
              </a:prstGeom>
              <a:blipFill rotWithShape="0">
                <a:blip r:embed="rId17"/>
                <a:stretch>
                  <a:fillRect l="-37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/>
              <p:cNvSpPr txBox="1"/>
              <p:nvPr/>
            </p:nvSpPr>
            <p:spPr>
              <a:xfrm>
                <a:off x="2313085" y="3967102"/>
                <a:ext cx="3410485" cy="34740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nb-NO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nb-NO" sz="2000" b="0" i="1" smtClean="0">
                          <a:latin typeface="Cambria Math" panose="02040503050406030204" pitchFamily="18" charset="0"/>
                        </a:rPr>
                        <m:t>𝐻</m:t>
                      </m:r>
                      <m:d>
                        <m:dPr>
                          <m:ctrlPr>
                            <a:rPr lang="nb-NO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nb-NO" sz="2000" b="0" i="1" smtClean="0">
                              <a:latin typeface="Cambria Math" panose="02040503050406030204" pitchFamily="18" charset="0"/>
                            </a:rPr>
                            <m:t>𝐴𝑙𝑖𝑐𝑒</m:t>
                          </m:r>
                          <m:r>
                            <a:rPr lang="nb-NO" sz="2000" b="0" i="1" smtClean="0">
                              <a:latin typeface="Cambria Math" panose="02040503050406030204" pitchFamily="18" charset="0"/>
                            </a:rPr>
                            <m:t>, </m:t>
                          </m:r>
                          <m:r>
                            <a:rPr lang="nb-NO" sz="2000" b="0" i="1" smtClean="0">
                              <a:latin typeface="Cambria Math" panose="02040503050406030204" pitchFamily="18" charset="0"/>
                            </a:rPr>
                            <m:t>𝐵𝑜𝑏</m:t>
                          </m:r>
                          <m:r>
                            <a:rPr lang="nb-NO" sz="2000" b="0" i="1" smtClean="0">
                              <a:latin typeface="Cambria Math" panose="02040503050406030204" pitchFamily="18" charset="0"/>
                            </a:rPr>
                            <m:t>, </m:t>
                          </m:r>
                          <m:r>
                            <a:rPr lang="nb-NO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𝑋</m:t>
                          </m:r>
                          <m:r>
                            <a:rPr lang="nb-NO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nb-NO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𝑌</m:t>
                          </m:r>
                          <m:r>
                            <a:rPr lang="nb-NO" sz="2000" b="0" i="1" smtClean="0">
                              <a:latin typeface="Cambria Math" panose="02040503050406030204" pitchFamily="18" charset="0"/>
                            </a:rPr>
                            <m:t>, </m:t>
                          </m:r>
                          <m:sSup>
                            <m:sSupPr>
                              <m:ctrlPr>
                                <a:rPr lang="nb-NO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nb-NO" sz="2000" b="0" i="1" smtClean="0">
                                  <a:latin typeface="Cambria Math" panose="02040503050406030204" pitchFamily="18" charset="0"/>
                                </a:rPr>
                                <m:t>𝑔</m:t>
                              </m:r>
                            </m:e>
                            <m:sup>
                              <m:r>
                                <a:rPr lang="nb-NO" sz="20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  <m:r>
                                <a:rPr lang="nb-NO" sz="2000" b="0" i="1" smtClean="0">
                                  <a:solidFill>
                                    <a:schemeClr val="accent6"/>
                                  </a:solidFill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sup>
                          </m:sSup>
                          <m:r>
                            <a:rPr lang="nb-NO" sz="20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sSup>
                            <m:sSupPr>
                              <m:ctrlPr>
                                <a:rPr lang="nb-NO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nb-NO" sz="2000" b="0" i="1" smtClean="0">
                                  <a:latin typeface="Cambria Math" panose="02040503050406030204" pitchFamily="18" charset="0"/>
                                </a:rPr>
                                <m:t>𝑔</m:t>
                              </m:r>
                            </m:e>
                            <m:sup>
                              <m:r>
                                <a:rPr lang="nb-NO" sz="20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nb-NO" sz="2000" b="0" i="1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en-US" sz="2000" b="0" dirty="0" smtClean="0"/>
              </a:p>
            </p:txBody>
          </p:sp>
        </mc:Choice>
        <mc:Fallback xmlns="">
          <p:sp>
            <p:nvSpPr>
              <p:cNvPr id="25" name="TextBox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13085" y="3967102"/>
                <a:ext cx="3410485" cy="347403"/>
              </a:xfrm>
              <a:prstGeom prst="rect">
                <a:avLst/>
              </a:prstGeom>
              <a:blipFill rotWithShape="0">
                <a:blip r:embed="rId18"/>
                <a:stretch>
                  <a:fillRect l="-1607" b="-1754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/>
              <p:cNvSpPr txBox="1"/>
              <p:nvPr/>
            </p:nvSpPr>
            <p:spPr>
              <a:xfrm>
                <a:off x="7234817" y="3498174"/>
                <a:ext cx="3632405" cy="34740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nb-NO" sz="2000" b="0" i="1" smtClean="0">
                          <a:solidFill>
                            <a:schemeClr val="accent6"/>
                          </a:solidFill>
                          <a:latin typeface="Cambria Math" panose="02040503050406030204" pitchFamily="18" charset="0"/>
                        </a:rPr>
                        <m:t>𝐾</m:t>
                      </m:r>
                      <m:r>
                        <a:rPr lang="nb-NO" sz="2000" b="0" i="1" smtClean="0">
                          <a:solidFill>
                            <a:schemeClr val="accent6"/>
                          </a:solidFill>
                          <a:latin typeface="Cambria Math" panose="02040503050406030204" pitchFamily="18" charset="0"/>
                        </a:rPr>
                        <m:t>′←</m:t>
                      </m:r>
                      <m:r>
                        <a:rPr lang="nb-NO" sz="2000" b="0" i="1" smtClean="0">
                          <a:latin typeface="Cambria Math" panose="02040503050406030204" pitchFamily="18" charset="0"/>
                        </a:rPr>
                        <m:t>𝐻</m:t>
                      </m:r>
                      <m:d>
                        <m:dPr>
                          <m:ctrlPr>
                            <a:rPr lang="nb-NO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nb-NO" sz="2000" b="0" i="1" smtClean="0">
                              <a:latin typeface="Cambria Math" panose="02040503050406030204" pitchFamily="18" charset="0"/>
                            </a:rPr>
                            <m:t>𝐴𝑙𝑖𝑐𝑒</m:t>
                          </m:r>
                          <m:r>
                            <a:rPr lang="nb-NO" sz="2000" b="0" i="1" smtClean="0">
                              <a:latin typeface="Cambria Math" panose="02040503050406030204" pitchFamily="18" charset="0"/>
                            </a:rPr>
                            <m:t>, </m:t>
                          </m:r>
                          <m:r>
                            <a:rPr lang="nb-NO" sz="2000" b="0" i="1" smtClean="0">
                              <a:latin typeface="Cambria Math" panose="02040503050406030204" pitchFamily="18" charset="0"/>
                            </a:rPr>
                            <m:t>𝐵𝑜𝑏</m:t>
                          </m:r>
                          <m:r>
                            <a:rPr lang="nb-NO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, </m:t>
                          </m:r>
                          <m:r>
                            <a:rPr lang="nb-NO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𝑋</m:t>
                          </m:r>
                          <m:r>
                            <a:rPr lang="nb-NO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nb-NO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𝑌</m:t>
                          </m:r>
                          <m:r>
                            <a:rPr lang="nb-NO" sz="20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sSup>
                            <m:sSupPr>
                              <m:ctrlPr>
                                <a:rPr lang="nb-NO" sz="2000" b="0" i="1" smtClean="0">
                                  <a:solidFill>
                                    <a:schemeClr val="accent6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nb-NO" sz="20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  <m:sup>
                              <m:r>
                                <a:rPr lang="nb-NO" sz="2000" b="0" i="1" smtClean="0">
                                  <a:solidFill>
                                    <a:schemeClr val="accent6"/>
                                  </a:solidFill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sup>
                          </m:sSup>
                          <m:r>
                            <a:rPr lang="nb-NO" sz="20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sSup>
                            <m:sSupPr>
                              <m:ctrlPr>
                                <a:rPr lang="nb-NO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nb-NO" sz="20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𝑍</m:t>
                              </m:r>
                              <m:r>
                                <a:rPr lang="nb-NO" sz="20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e>
                            <m:sup>
                              <m:r>
                                <a:rPr lang="nb-NO" sz="2000" b="0" i="1" smtClean="0">
                                  <a:solidFill>
                                    <a:schemeClr val="accent6"/>
                                  </a:solidFill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sup>
                          </m:sSup>
                          <m:r>
                            <a:rPr lang="nb-NO" sz="20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</m:e>
                      </m:d>
                    </m:oMath>
                  </m:oMathPara>
                </a14:m>
                <a:endParaRPr lang="en-US" sz="2000" b="0" dirty="0" smtClean="0"/>
              </a:p>
            </p:txBody>
          </p:sp>
        </mc:Choice>
        <mc:Fallback xmlns="">
          <p:sp>
            <p:nvSpPr>
              <p:cNvPr id="32" name="TextBox 3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34817" y="3498174"/>
                <a:ext cx="3632405" cy="347403"/>
              </a:xfrm>
              <a:prstGeom prst="rect">
                <a:avLst/>
              </a:prstGeom>
              <a:blipFill rotWithShape="0">
                <a:blip r:embed="rId19"/>
                <a:stretch>
                  <a:fillRect l="-2852" b="-350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/>
              <p:cNvSpPr txBox="1"/>
              <p:nvPr/>
            </p:nvSpPr>
            <p:spPr>
              <a:xfrm>
                <a:off x="7552868" y="3961986"/>
                <a:ext cx="3484159" cy="37446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nb-NO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nb-NO" sz="2000" b="0" i="1" smtClean="0">
                          <a:latin typeface="Cambria Math" panose="02040503050406030204" pitchFamily="18" charset="0"/>
                        </a:rPr>
                        <m:t>𝐻</m:t>
                      </m:r>
                      <m:d>
                        <m:dPr>
                          <m:ctrlPr>
                            <a:rPr lang="nb-NO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nb-NO" sz="2000" b="0" i="1" smtClean="0">
                              <a:latin typeface="Cambria Math" panose="02040503050406030204" pitchFamily="18" charset="0"/>
                            </a:rPr>
                            <m:t>𝐴𝑙𝑖𝑐𝑒</m:t>
                          </m:r>
                          <m:r>
                            <a:rPr lang="nb-NO" sz="2000" b="0" i="1" smtClean="0">
                              <a:latin typeface="Cambria Math" panose="02040503050406030204" pitchFamily="18" charset="0"/>
                            </a:rPr>
                            <m:t>, </m:t>
                          </m:r>
                          <m:r>
                            <a:rPr lang="nb-NO" sz="2000" b="0" i="1" smtClean="0">
                              <a:latin typeface="Cambria Math" panose="02040503050406030204" pitchFamily="18" charset="0"/>
                            </a:rPr>
                            <m:t>𝐵𝑜𝑏</m:t>
                          </m:r>
                          <m:r>
                            <a:rPr lang="nb-NO" sz="2000" b="0" i="1" smtClean="0">
                              <a:latin typeface="Cambria Math" panose="02040503050406030204" pitchFamily="18" charset="0"/>
                            </a:rPr>
                            <m:t>, </m:t>
                          </m:r>
                          <m:r>
                            <a:rPr lang="nb-NO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𝑋</m:t>
                          </m:r>
                          <m:r>
                            <a:rPr lang="nb-NO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nb-NO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𝑌</m:t>
                          </m:r>
                          <m:r>
                            <a:rPr lang="nb-NO" sz="2000" b="0" i="1" smtClean="0">
                              <a:latin typeface="Cambria Math" panose="02040503050406030204" pitchFamily="18" charset="0"/>
                            </a:rPr>
                            <m:t>, </m:t>
                          </m:r>
                          <m:sSup>
                            <m:sSupPr>
                              <m:ctrlPr>
                                <a:rPr lang="nb-NO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nb-NO" sz="2000" b="0" i="1" smtClean="0">
                                  <a:latin typeface="Cambria Math" panose="02040503050406030204" pitchFamily="18" charset="0"/>
                                </a:rPr>
                                <m:t>𝑔</m:t>
                              </m:r>
                            </m:e>
                            <m:sup>
                              <m:r>
                                <a:rPr lang="nb-NO" sz="20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  <m:r>
                                <a:rPr lang="nb-NO" sz="2000" b="0" i="1" smtClean="0">
                                  <a:solidFill>
                                    <a:schemeClr val="accent6"/>
                                  </a:solidFill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sup>
                          </m:sSup>
                          <m:r>
                            <a:rPr lang="nb-NO" sz="20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sSup>
                            <m:sSupPr>
                              <m:ctrlPr>
                                <a:rPr lang="nb-NO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nb-NO" sz="2000" b="0" i="1" smtClean="0">
                                  <a:latin typeface="Cambria Math" panose="02040503050406030204" pitchFamily="18" charset="0"/>
                                </a:rPr>
                                <m:t>𝑔</m:t>
                              </m:r>
                            </m:e>
                            <m:sup>
                              <m:sSup>
                                <m:sSupPr>
                                  <m:ctrlPr>
                                    <a:rPr lang="nb-NO" sz="20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nb-NO" sz="20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𝑧</m:t>
                                  </m:r>
                                </m:e>
                                <m:sup>
                                  <m:r>
                                    <a:rPr lang="nb-NO" sz="20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′</m:t>
                                  </m:r>
                                </m:sup>
                              </m:sSup>
                              <m:r>
                                <a:rPr lang="nb-NO" sz="2000" b="0" i="1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en-US" sz="2000" b="0" dirty="0" smtClean="0"/>
              </a:p>
            </p:txBody>
          </p:sp>
        </mc:Choice>
        <mc:Fallback xmlns="">
          <p:sp>
            <p:nvSpPr>
              <p:cNvPr id="33" name="TextBox 3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52868" y="3961986"/>
                <a:ext cx="3484159" cy="374461"/>
              </a:xfrm>
              <a:prstGeom prst="rect">
                <a:avLst/>
              </a:prstGeom>
              <a:blipFill rotWithShape="0">
                <a:blip r:embed="rId20"/>
                <a:stretch>
                  <a:fillRect l="-1748" b="-180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6" name="Multiply 25"/>
          <p:cNvSpPr/>
          <p:nvPr/>
        </p:nvSpPr>
        <p:spPr bwMode="auto">
          <a:xfrm>
            <a:off x="5083230" y="2295899"/>
            <a:ext cx="967650" cy="844746"/>
          </a:xfrm>
          <a:prstGeom prst="mathMultiply">
            <a:avLst>
              <a:gd name="adj1" fmla="val 3558"/>
            </a:avLst>
          </a:prstGeom>
          <a:solidFill>
            <a:schemeClr val="accent6"/>
          </a:solidFill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2400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/>
              <p:cNvSpPr txBox="1"/>
              <p:nvPr/>
            </p:nvSpPr>
            <p:spPr>
              <a:xfrm>
                <a:off x="5463417" y="1982499"/>
                <a:ext cx="870430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20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𝑋</m:t>
                      </m:r>
                      <m:r>
                        <a:rPr lang="nb-NO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nb-NO" sz="20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nb-NO" sz="2000" b="0" i="1" smtClean="0"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  <m:sup>
                          <m:r>
                            <a:rPr lang="nb-NO" sz="2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sup>
                      </m:sSup>
                    </m:oMath>
                  </m:oMathPara>
                </a14:m>
                <a:endParaRPr lang="en-US" sz="2000" b="0" dirty="0" smtClean="0"/>
              </a:p>
            </p:txBody>
          </p:sp>
        </mc:Choice>
        <mc:Fallback xmlns="">
          <p:sp>
            <p:nvSpPr>
              <p:cNvPr id="27" name="TextBox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63417" y="1982499"/>
                <a:ext cx="870430" cy="307777"/>
              </a:xfrm>
              <a:prstGeom prst="rect">
                <a:avLst/>
              </a:prstGeom>
              <a:blipFill rotWithShape="0">
                <a:blip r:embed="rId21"/>
                <a:stretch>
                  <a:fillRect l="-5594" b="-274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8" name="Multiply 27"/>
          <p:cNvSpPr/>
          <p:nvPr/>
        </p:nvSpPr>
        <p:spPr bwMode="auto">
          <a:xfrm>
            <a:off x="5458681" y="1772416"/>
            <a:ext cx="967650" cy="844746"/>
          </a:xfrm>
          <a:prstGeom prst="mathMultiply">
            <a:avLst>
              <a:gd name="adj1" fmla="val 3558"/>
            </a:avLst>
          </a:prstGeom>
          <a:solidFill>
            <a:srgbClr val="FF0000"/>
          </a:solidFill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2400" b="1" dirty="0"/>
          </a:p>
        </p:txBody>
      </p:sp>
      <p:cxnSp>
        <p:nvCxnSpPr>
          <p:cNvPr id="29" name="Straight Arrow Connector 28"/>
          <p:cNvCxnSpPr/>
          <p:nvPr/>
        </p:nvCxnSpPr>
        <p:spPr bwMode="auto">
          <a:xfrm flipV="1">
            <a:off x="4419600" y="2352675"/>
            <a:ext cx="1907258" cy="1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/>
              <p:cNvSpPr txBox="1"/>
              <p:nvPr/>
            </p:nvSpPr>
            <p:spPr>
              <a:xfrm>
                <a:off x="5265213" y="2508538"/>
                <a:ext cx="1230618" cy="31329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2000" b="0" i="1" smtClean="0">
                          <a:solidFill>
                            <a:schemeClr val="accent6"/>
                          </a:solidFill>
                          <a:latin typeface="Cambria Math" panose="02040503050406030204" pitchFamily="18" charset="0"/>
                        </a:rPr>
                        <m:t>𝑌</m:t>
                      </m:r>
                      <m:r>
                        <a:rPr lang="nb-NO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nb-NO" sz="20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nb-NO" sz="2000" b="0" i="1" smtClean="0"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  <m:sup>
                          <m:r>
                            <a:rPr lang="nb-NO" sz="2000" b="0" i="1" smtClean="0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</m:sup>
                      </m:sSup>
                    </m:oMath>
                  </m:oMathPara>
                </a14:m>
                <a:endParaRPr lang="en-US" sz="2000" b="0" dirty="0" smtClean="0"/>
              </a:p>
            </p:txBody>
          </p:sp>
        </mc:Choice>
        <mc:Fallback xmlns="">
          <p:sp>
            <p:nvSpPr>
              <p:cNvPr id="31" name="TextBox 3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65213" y="2508538"/>
                <a:ext cx="1230618" cy="313291"/>
              </a:xfrm>
              <a:prstGeom prst="rect">
                <a:avLst/>
              </a:prstGeom>
              <a:blipFill rotWithShape="0">
                <a:blip r:embed="rId22"/>
                <a:stretch>
                  <a:fillRect b="-274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4" name="Straight Arrow Connector 33"/>
          <p:cNvCxnSpPr/>
          <p:nvPr/>
        </p:nvCxnSpPr>
        <p:spPr bwMode="auto">
          <a:xfrm flipH="1">
            <a:off x="5305425" y="2857500"/>
            <a:ext cx="2190750" cy="0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36" name="Picture 35"/>
          <p:cNvPicPr>
            <a:picLocks noChangeAspect="1"/>
          </p:cNvPicPr>
          <p:nvPr/>
        </p:nvPicPr>
        <p:blipFill rotWithShape="1">
          <a:blip r:embed="rId23" cstate="print">
            <a:extLst>
              <a:ext uri="{BEBA8EAE-BF5A-486C-A8C5-ECC9F3942E4B}">
                <a14:imgProps xmlns:a14="http://schemas.microsoft.com/office/drawing/2010/main">
                  <a14:imgLayer r:embed="rId2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4418" t="10315" r="26200" b="10998"/>
          <a:stretch/>
        </p:blipFill>
        <p:spPr>
          <a:xfrm>
            <a:off x="5551148" y="3036674"/>
            <a:ext cx="782716" cy="99327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/>
              <p:cNvSpPr txBox="1"/>
              <p:nvPr/>
            </p:nvSpPr>
            <p:spPr>
              <a:xfrm>
                <a:off x="6364350" y="3105666"/>
                <a:ext cx="259686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nb-NO" sz="20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𝑧</m:t>
                      </m:r>
                      <m:r>
                        <a:rPr lang="nb-NO" sz="20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′</m:t>
                      </m:r>
                    </m:oMath>
                  </m:oMathPara>
                </a14:m>
                <a:endParaRPr lang="nb-NO" sz="2000" b="0" dirty="0" smtClean="0"/>
              </a:p>
            </p:txBody>
          </p:sp>
        </mc:Choice>
        <mc:Fallback xmlns="">
          <p:sp>
            <p:nvSpPr>
              <p:cNvPr id="37" name="TextBox 3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64350" y="3105666"/>
                <a:ext cx="259686" cy="307777"/>
              </a:xfrm>
              <a:prstGeom prst="rect">
                <a:avLst/>
              </a:prstGeom>
              <a:blipFill rotWithShape="0">
                <a:blip r:embed="rId25"/>
                <a:stretch>
                  <a:fillRect l="-37209" r="-11628" b="-1372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Box 38"/>
              <p:cNvSpPr txBox="1"/>
              <p:nvPr/>
            </p:nvSpPr>
            <p:spPr>
              <a:xfrm rot="20860872">
                <a:off x="7245573" y="2040900"/>
                <a:ext cx="906274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20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𝑍</m:t>
                      </m:r>
                      <m:r>
                        <a:rPr lang="nb-NO" sz="20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′=</m:t>
                      </m:r>
                      <m:sSup>
                        <m:sSupPr>
                          <m:ctrlPr>
                            <a:rPr lang="nb-NO" sz="20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nb-NO" sz="2000" b="0" i="1" smtClean="0"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  <m:sup>
                          <m:r>
                            <a:rPr lang="nb-NO" sz="2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𝑧</m:t>
                          </m:r>
                        </m:sup>
                      </m:sSup>
                    </m:oMath>
                  </m:oMathPara>
                </a14:m>
                <a:endParaRPr lang="en-US" sz="2000" b="0" dirty="0" smtClean="0"/>
              </a:p>
            </p:txBody>
          </p:sp>
        </mc:Choice>
        <mc:Fallback xmlns="">
          <p:sp>
            <p:nvSpPr>
              <p:cNvPr id="39" name="TextBox 3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20860872">
                <a:off x="7245573" y="2040900"/>
                <a:ext cx="906274" cy="307777"/>
              </a:xfrm>
              <a:prstGeom prst="rect">
                <a:avLst/>
              </a:prstGeom>
              <a:blipFill rotWithShape="0">
                <a:blip r:embed="rId26"/>
                <a:stretch>
                  <a:fillRect l="-5732" b="-1097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0" name="Freeform 39"/>
          <p:cNvSpPr/>
          <p:nvPr/>
        </p:nvSpPr>
        <p:spPr bwMode="auto">
          <a:xfrm>
            <a:off x="3435400" y="2210948"/>
            <a:ext cx="2114468" cy="1305360"/>
          </a:xfrm>
          <a:custGeom>
            <a:avLst/>
            <a:gdLst>
              <a:gd name="connsiteX0" fmla="*/ 2529840 w 2529840"/>
              <a:gd name="connsiteY0" fmla="*/ 1211580 h 1211580"/>
              <a:gd name="connsiteX1" fmla="*/ 1181100 w 2529840"/>
              <a:gd name="connsiteY1" fmla="*/ 868680 h 1211580"/>
              <a:gd name="connsiteX2" fmla="*/ 571500 w 2529840"/>
              <a:gd name="connsiteY2" fmla="*/ 182880 h 1211580"/>
              <a:gd name="connsiteX3" fmla="*/ 0 w 2529840"/>
              <a:gd name="connsiteY3" fmla="*/ 0 h 12115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29840" h="1211580">
                <a:moveTo>
                  <a:pt x="2529840" y="1211580"/>
                </a:moveTo>
                <a:cubicBezTo>
                  <a:pt x="2018665" y="1125855"/>
                  <a:pt x="1507490" y="1040130"/>
                  <a:pt x="1181100" y="868680"/>
                </a:cubicBezTo>
                <a:cubicBezTo>
                  <a:pt x="854710" y="697230"/>
                  <a:pt x="768350" y="327660"/>
                  <a:pt x="571500" y="182880"/>
                </a:cubicBezTo>
                <a:cubicBezTo>
                  <a:pt x="374650" y="38100"/>
                  <a:pt x="187325" y="19050"/>
                  <a:pt x="0" y="0"/>
                </a:cubicBezTo>
              </a:path>
            </a:pathLst>
          </a:custGeom>
          <a:noFill/>
          <a:ln w="19050" cap="flat" cmpd="sng" algn="ctr">
            <a:solidFill>
              <a:schemeClr val="accent6"/>
            </a:solidFill>
            <a:prstDash val="solid"/>
            <a:round/>
            <a:headEnd type="none" w="med" len="med"/>
            <a:tailEnd type="triangle" w="lg" len="lg"/>
          </a:ln>
          <a:effectLst/>
          <a:extLst/>
        </p:spPr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1" name="TextBox 40"/>
              <p:cNvSpPr txBox="1"/>
              <p:nvPr/>
            </p:nvSpPr>
            <p:spPr>
              <a:xfrm>
                <a:off x="5419269" y="3102275"/>
                <a:ext cx="198324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nb-NO" sz="2000" b="0" i="1" smtClean="0">
                          <a:solidFill>
                            <a:schemeClr val="accent6"/>
                          </a:solidFill>
                          <a:latin typeface="Cambria Math" panose="02040503050406030204" pitchFamily="18" charset="0"/>
                        </a:rPr>
                        <m:t>𝑧</m:t>
                      </m:r>
                    </m:oMath>
                  </m:oMathPara>
                </a14:m>
                <a:endParaRPr lang="nb-NO" sz="2000" b="0" dirty="0" smtClean="0"/>
              </a:p>
            </p:txBody>
          </p:sp>
        </mc:Choice>
        <mc:Fallback xmlns="">
          <p:sp>
            <p:nvSpPr>
              <p:cNvPr id="41" name="TextBox 4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19269" y="3102275"/>
                <a:ext cx="198324" cy="307777"/>
              </a:xfrm>
              <a:prstGeom prst="rect">
                <a:avLst/>
              </a:prstGeom>
              <a:blipFill rotWithShape="0">
                <a:blip r:embed="rId27"/>
                <a:stretch>
                  <a:fillRect l="-33333" b="-2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2" name="TextBox 41"/>
              <p:cNvSpPr txBox="1"/>
              <p:nvPr/>
            </p:nvSpPr>
            <p:spPr>
              <a:xfrm rot="1274082">
                <a:off x="3693483" y="1981244"/>
                <a:ext cx="846835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2000" b="0" i="1" smtClean="0">
                          <a:solidFill>
                            <a:schemeClr val="accent6"/>
                          </a:solidFill>
                          <a:latin typeface="Cambria Math" panose="02040503050406030204" pitchFamily="18" charset="0"/>
                        </a:rPr>
                        <m:t>𝑍</m:t>
                      </m:r>
                      <m:r>
                        <a:rPr lang="nb-NO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nb-NO" sz="20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nb-NO" sz="2000" b="0" i="1" smtClean="0"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  <m:sup>
                          <m:r>
                            <a:rPr lang="nb-NO" sz="2000" b="0" i="1" smtClean="0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  <m:t>𝑧</m:t>
                          </m:r>
                        </m:sup>
                      </m:sSup>
                    </m:oMath>
                  </m:oMathPara>
                </a14:m>
                <a:endParaRPr lang="en-US" sz="2000" b="0" dirty="0" smtClean="0"/>
              </a:p>
            </p:txBody>
          </p:sp>
        </mc:Choice>
        <mc:Fallback xmlns="">
          <p:sp>
            <p:nvSpPr>
              <p:cNvPr id="42" name="TextBox 4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274082">
                <a:off x="3693483" y="1981244"/>
                <a:ext cx="846835" cy="307777"/>
              </a:xfrm>
              <a:prstGeom prst="rect">
                <a:avLst/>
              </a:prstGeom>
              <a:blipFill rotWithShape="0">
                <a:blip r:embed="rId28"/>
                <a:stretch>
                  <a:fillRect l="-6040" b="-918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3" name="Freeform 42"/>
          <p:cNvSpPr/>
          <p:nvPr/>
        </p:nvSpPr>
        <p:spPr bwMode="auto">
          <a:xfrm flipH="1">
            <a:off x="6392982" y="2330938"/>
            <a:ext cx="1794743" cy="1259757"/>
          </a:xfrm>
          <a:custGeom>
            <a:avLst/>
            <a:gdLst>
              <a:gd name="connsiteX0" fmla="*/ 2529840 w 2529840"/>
              <a:gd name="connsiteY0" fmla="*/ 1211580 h 1211580"/>
              <a:gd name="connsiteX1" fmla="*/ 1181100 w 2529840"/>
              <a:gd name="connsiteY1" fmla="*/ 868680 h 1211580"/>
              <a:gd name="connsiteX2" fmla="*/ 571500 w 2529840"/>
              <a:gd name="connsiteY2" fmla="*/ 182880 h 1211580"/>
              <a:gd name="connsiteX3" fmla="*/ 0 w 2529840"/>
              <a:gd name="connsiteY3" fmla="*/ 0 h 12115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29840" h="1211580">
                <a:moveTo>
                  <a:pt x="2529840" y="1211580"/>
                </a:moveTo>
                <a:cubicBezTo>
                  <a:pt x="2018665" y="1125855"/>
                  <a:pt x="1507490" y="1040130"/>
                  <a:pt x="1181100" y="868680"/>
                </a:cubicBezTo>
                <a:cubicBezTo>
                  <a:pt x="854710" y="697230"/>
                  <a:pt x="768350" y="327660"/>
                  <a:pt x="571500" y="182880"/>
                </a:cubicBezTo>
                <a:cubicBezTo>
                  <a:pt x="374650" y="38100"/>
                  <a:pt x="187325" y="19050"/>
                  <a:pt x="0" y="0"/>
                </a:cubicBezTo>
              </a:path>
            </a:pathLst>
          </a:custGeom>
          <a:noFill/>
          <a:ln w="19050" cap="flat" cmpd="sng" algn="ctr">
            <a:solidFill>
              <a:srgbClr val="EC1C24"/>
            </a:solidFill>
            <a:prstDash val="solid"/>
            <a:round/>
            <a:headEnd type="none" w="med" len="med"/>
            <a:tailEnd type="triangle" w="lg" len="lg"/>
          </a:ln>
          <a:effectLst/>
          <a:ex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Oval 2"/>
          <p:cNvSpPr/>
          <p:nvPr/>
        </p:nvSpPr>
        <p:spPr bwMode="auto">
          <a:xfrm>
            <a:off x="5059039" y="3888073"/>
            <a:ext cx="459806" cy="528978"/>
          </a:xfrm>
          <a:prstGeom prst="ellipse">
            <a:avLst/>
          </a:prstGeom>
          <a:noFill/>
          <a:ln w="1905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2400" b="1" dirty="0"/>
          </a:p>
        </p:txBody>
      </p:sp>
      <p:sp>
        <p:nvSpPr>
          <p:cNvPr id="44" name="Oval 43"/>
          <p:cNvSpPr/>
          <p:nvPr/>
        </p:nvSpPr>
        <p:spPr bwMode="auto">
          <a:xfrm>
            <a:off x="10282203" y="3889343"/>
            <a:ext cx="557768" cy="551459"/>
          </a:xfrm>
          <a:prstGeom prst="ellipse">
            <a:avLst/>
          </a:prstGeom>
          <a:noFill/>
          <a:ln w="1905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2400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2173315" y="4598484"/>
                <a:ext cx="1409331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20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𝐾</m:t>
                      </m:r>
                      <m:r>
                        <a:rPr lang="nb-NO" sz="2000" b="0" i="1" smtClean="0">
                          <a:latin typeface="Cambria Math" panose="02040503050406030204" pitchFamily="18" charset="0"/>
                        </a:rPr>
                        <m:t>≠</m:t>
                      </m:r>
                      <m:r>
                        <a:rPr lang="nb-NO" sz="2000" b="0" i="1" smtClean="0">
                          <a:solidFill>
                            <a:schemeClr val="accent6"/>
                          </a:solidFill>
                          <a:latin typeface="Cambria Math" panose="02040503050406030204" pitchFamily="18" charset="0"/>
                        </a:rPr>
                        <m:t>𝐾</m:t>
                      </m:r>
                      <m:r>
                        <a:rPr lang="nb-NO" sz="2000" b="0" i="1" smtClean="0">
                          <a:solidFill>
                            <a:schemeClr val="accent6"/>
                          </a:solidFill>
                          <a:latin typeface="Cambria Math" panose="02040503050406030204" pitchFamily="18" charset="0"/>
                        </a:rPr>
                        <m:t>′</m:t>
                      </m:r>
                    </m:oMath>
                  </m:oMathPara>
                </a14:m>
                <a:endParaRPr lang="en-US" sz="2000" dirty="0" smtClean="0">
                  <a:solidFill>
                    <a:schemeClr val="accent6"/>
                  </a:solidFill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73315" y="4598484"/>
                <a:ext cx="1409331" cy="400110"/>
              </a:xfrm>
              <a:prstGeom prst="rect">
                <a:avLst/>
              </a:prstGeom>
              <a:blipFill rotWithShape="0">
                <a:blip r:embed="rId2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6" name="TextBox 45"/>
              <p:cNvSpPr txBox="1"/>
              <p:nvPr/>
            </p:nvSpPr>
            <p:spPr>
              <a:xfrm>
                <a:off x="8174247" y="4652791"/>
                <a:ext cx="1409331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20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𝐾</m:t>
                      </m:r>
                      <m:r>
                        <a:rPr lang="nb-NO" sz="2000" b="0" i="1" smtClean="0">
                          <a:latin typeface="Cambria Math" panose="02040503050406030204" pitchFamily="18" charset="0"/>
                        </a:rPr>
                        <m:t>≠</m:t>
                      </m:r>
                      <m:r>
                        <a:rPr lang="nb-NO" sz="2000" b="0" i="1" smtClean="0">
                          <a:solidFill>
                            <a:schemeClr val="accent6"/>
                          </a:solidFill>
                          <a:latin typeface="Cambria Math" panose="02040503050406030204" pitchFamily="18" charset="0"/>
                        </a:rPr>
                        <m:t>𝐾</m:t>
                      </m:r>
                      <m:r>
                        <a:rPr lang="nb-NO" sz="2000" b="0" i="1" smtClean="0">
                          <a:solidFill>
                            <a:schemeClr val="accent6"/>
                          </a:solidFill>
                          <a:latin typeface="Cambria Math" panose="02040503050406030204" pitchFamily="18" charset="0"/>
                        </a:rPr>
                        <m:t>′</m:t>
                      </m:r>
                    </m:oMath>
                  </m:oMathPara>
                </a14:m>
                <a:endParaRPr lang="en-US" sz="2000" dirty="0" smtClean="0"/>
              </a:p>
            </p:txBody>
          </p:sp>
        </mc:Choice>
        <mc:Fallback xmlns="">
          <p:sp>
            <p:nvSpPr>
              <p:cNvPr id="46" name="TextBox 4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74247" y="4652791"/>
                <a:ext cx="1409331" cy="400110"/>
              </a:xfrm>
              <a:prstGeom prst="rect">
                <a:avLst/>
              </a:prstGeom>
              <a:blipFill rotWithShape="0">
                <a:blip r:embed="rId3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7" name="Oval 46"/>
          <p:cNvSpPr/>
          <p:nvPr/>
        </p:nvSpPr>
        <p:spPr bwMode="auto">
          <a:xfrm>
            <a:off x="4545526" y="3881138"/>
            <a:ext cx="459806" cy="528978"/>
          </a:xfrm>
          <a:prstGeom prst="ellipse">
            <a:avLst/>
          </a:prstGeom>
          <a:noFill/>
          <a:ln w="1905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2400" b="1" dirty="0"/>
          </a:p>
        </p:txBody>
      </p:sp>
      <p:sp>
        <p:nvSpPr>
          <p:cNvPr id="48" name="Oval 47"/>
          <p:cNvSpPr/>
          <p:nvPr/>
        </p:nvSpPr>
        <p:spPr bwMode="auto">
          <a:xfrm>
            <a:off x="9783958" y="3893277"/>
            <a:ext cx="459806" cy="528978"/>
          </a:xfrm>
          <a:prstGeom prst="ellipse">
            <a:avLst/>
          </a:prstGeom>
          <a:noFill/>
          <a:ln w="1905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2400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9" name="TextBox 48"/>
              <p:cNvSpPr txBox="1"/>
              <p:nvPr/>
            </p:nvSpPr>
            <p:spPr>
              <a:xfrm>
                <a:off x="4759038" y="5116294"/>
                <a:ext cx="2865943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nb-NO" sz="2000" b="0" dirty="0" smtClean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Can't compute</a:t>
                </a:r>
                <a:r>
                  <a:rPr lang="nb-NO" sz="2000" b="0" dirty="0" smtClean="0">
                    <a:solidFill>
                      <a:srgbClr val="FF000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nb-NO" sz="20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𝐾</m:t>
                    </m:r>
                  </m:oMath>
                </a14:m>
                <a:r>
                  <a:rPr lang="nb-NO" sz="2000" b="0" i="1" dirty="0" smtClean="0">
                    <a:solidFill>
                      <a:srgbClr val="FF0000"/>
                    </a:solidFill>
                    <a:latin typeface="Cambria Math" panose="02040503050406030204" pitchFamily="18" charset="0"/>
                  </a:rPr>
                  <a:t> </a:t>
                </a:r>
                <a:r>
                  <a:rPr lang="nb-NO" sz="2000" b="0" dirty="0" smtClean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or </a:t>
                </a:r>
                <a14:m>
                  <m:oMath xmlns:m="http://schemas.openxmlformats.org/officeDocument/2006/math">
                    <m:r>
                      <a:rPr lang="nb-NO" sz="2000" b="0" i="1" smtClean="0">
                        <a:solidFill>
                          <a:schemeClr val="accent6"/>
                        </a:solidFill>
                        <a:latin typeface="Cambria Math" panose="02040503050406030204" pitchFamily="18" charset="0"/>
                      </a:rPr>
                      <m:t>𝐾</m:t>
                    </m:r>
                    <m:r>
                      <a:rPr lang="nb-NO" sz="2000" b="0" i="1" smtClean="0">
                        <a:solidFill>
                          <a:schemeClr val="accent6"/>
                        </a:solidFill>
                        <a:latin typeface="Cambria Math" panose="02040503050406030204" pitchFamily="18" charset="0"/>
                      </a:rPr>
                      <m:t>′</m:t>
                    </m:r>
                  </m:oMath>
                </a14:m>
                <a:r>
                  <a:rPr lang="en-US" sz="2000" dirty="0" smtClean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!</a:t>
                </a:r>
              </a:p>
            </p:txBody>
          </p:sp>
        </mc:Choice>
        <mc:Fallback xmlns="">
          <p:sp>
            <p:nvSpPr>
              <p:cNvPr id="49" name="TextBox 4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59038" y="5116294"/>
                <a:ext cx="2865943" cy="400110"/>
              </a:xfrm>
              <a:prstGeom prst="rect">
                <a:avLst/>
              </a:prstGeom>
              <a:blipFill rotWithShape="0">
                <a:blip r:embed="rId31"/>
                <a:stretch>
                  <a:fillRect l="-2340" t="-6061" b="-2727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5" name="Straight Arrow Connector 44"/>
          <p:cNvCxnSpPr/>
          <p:nvPr/>
        </p:nvCxnSpPr>
        <p:spPr bwMode="auto">
          <a:xfrm flipH="1">
            <a:off x="9214867" y="1217904"/>
            <a:ext cx="338036" cy="127032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50" name="TextBox 49"/>
          <p:cNvSpPr txBox="1"/>
          <p:nvPr/>
        </p:nvSpPr>
        <p:spPr>
          <a:xfrm>
            <a:off x="9536235" y="1009319"/>
            <a:ext cx="166003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chemeClr val="bg1">
                    <a:lumMod val="65000"/>
                  </a:schemeClr>
                </a:solidFill>
              </a:rPr>
              <a:t>Long-term key</a:t>
            </a:r>
            <a:endParaRPr lang="en-US" sz="1600" dirty="0" smtClean="0">
              <a:solidFill>
                <a:schemeClr val="bg1">
                  <a:lumMod val="65000"/>
                </a:schemeClr>
              </a:solidFill>
            </a:endParaRPr>
          </a:p>
        </p:txBody>
      </p:sp>
      <p:cxnSp>
        <p:nvCxnSpPr>
          <p:cNvPr id="51" name="Straight Arrow Connector 50"/>
          <p:cNvCxnSpPr/>
          <p:nvPr/>
        </p:nvCxnSpPr>
        <p:spPr bwMode="auto">
          <a:xfrm>
            <a:off x="2158108" y="1217284"/>
            <a:ext cx="288415" cy="92967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52" name="TextBox 51"/>
          <p:cNvSpPr txBox="1"/>
          <p:nvPr/>
        </p:nvSpPr>
        <p:spPr>
          <a:xfrm>
            <a:off x="720587" y="1003021"/>
            <a:ext cx="152834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chemeClr val="bg1">
                    <a:lumMod val="65000"/>
                  </a:schemeClr>
                </a:solidFill>
              </a:rPr>
              <a:t>Long-term key</a:t>
            </a:r>
            <a:endParaRPr lang="en-US" sz="1600" dirty="0" smtClean="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47109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  <p:bldP spid="25" grpId="0"/>
      <p:bldP spid="32" grpId="0"/>
      <p:bldP spid="33" grpId="0"/>
      <p:bldP spid="37" grpId="0"/>
      <p:bldP spid="39" grpId="0"/>
      <p:bldP spid="40" grpId="0" animBg="1"/>
      <p:bldP spid="41" grpId="0"/>
      <p:bldP spid="42" grpId="0"/>
      <p:bldP spid="43" grpId="0" animBg="1"/>
      <p:bldP spid="3" grpId="0" animBg="1"/>
      <p:bldP spid="3" grpId="1" animBg="1"/>
      <p:bldP spid="44" grpId="0" animBg="1"/>
      <p:bldP spid="44" grpId="1" animBg="1"/>
      <p:bldP spid="4" grpId="0"/>
      <p:bldP spid="46" grpId="0"/>
      <p:bldP spid="47" grpId="0" animBg="1"/>
      <p:bldP spid="48" grpId="0" animBg="1"/>
      <p:bldP spid="49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itle 2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Noise-protocol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6590AF8-4F64-4D1C-B3C4-F65976908F52}" type="slidenum">
              <a:rPr lang="en-US" smtClean="0"/>
              <a:pPr/>
              <a:t>36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5463417" y="1982499"/>
                <a:ext cx="870430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20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𝑋</m:t>
                      </m:r>
                      <m:r>
                        <a:rPr lang="nb-NO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nb-NO" sz="20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nb-NO" sz="2000" b="0" i="1" smtClean="0"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  <m:sup>
                          <m:r>
                            <a:rPr lang="nb-NO" sz="2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sup>
                      </m:sSup>
                    </m:oMath>
                  </m:oMathPara>
                </a14:m>
                <a:endParaRPr lang="en-US" sz="2000" b="0" dirty="0" smtClean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63417" y="1982499"/>
                <a:ext cx="870430" cy="307777"/>
              </a:xfrm>
              <a:prstGeom prst="rect">
                <a:avLst/>
              </a:prstGeom>
              <a:blipFill rotWithShape="0">
                <a:blip r:embed="rId3"/>
                <a:stretch>
                  <a:fillRect l="-5594" b="-274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/>
              <p:cNvSpPr txBox="1"/>
              <p:nvPr/>
            </p:nvSpPr>
            <p:spPr>
              <a:xfrm>
                <a:off x="5265213" y="2508538"/>
                <a:ext cx="1230618" cy="31329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2000" b="0" i="1" smtClean="0">
                          <a:solidFill>
                            <a:schemeClr val="accent6"/>
                          </a:solidFill>
                          <a:latin typeface="Cambria Math" panose="02040503050406030204" pitchFamily="18" charset="0"/>
                        </a:rPr>
                        <m:t>𝑌</m:t>
                      </m:r>
                      <m:r>
                        <a:rPr lang="nb-NO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nb-NO" sz="20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nb-NO" sz="2000" b="0" i="1" smtClean="0"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  <m:sup>
                          <m:r>
                            <a:rPr lang="nb-NO" sz="2000" b="0" i="1" smtClean="0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</m:sup>
                      </m:sSup>
                    </m:oMath>
                  </m:oMathPara>
                </a14:m>
                <a:endParaRPr lang="en-US" sz="2000" b="0" dirty="0" smtClean="0"/>
              </a:p>
            </p:txBody>
          </p:sp>
        </mc:Choice>
        <mc:Fallback xmlns=""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65213" y="2508538"/>
                <a:ext cx="1230618" cy="313291"/>
              </a:xfrm>
              <a:prstGeom prst="rect">
                <a:avLst/>
              </a:prstGeom>
              <a:blipFill rotWithShape="0">
                <a:blip r:embed="rId4"/>
                <a:stretch>
                  <a:fillRect b="-274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/>
              <p:cNvSpPr txBox="1"/>
              <p:nvPr/>
            </p:nvSpPr>
            <p:spPr>
              <a:xfrm>
                <a:off x="2076077" y="3498174"/>
                <a:ext cx="3459858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nb-NO" sz="2000" b="0" i="1" smtClean="0">
                          <a:latin typeface="Cambria Math" panose="02040503050406030204" pitchFamily="18" charset="0"/>
                        </a:rPr>
                        <m:t>𝐾</m:t>
                      </m:r>
                      <m:r>
                        <a:rPr lang="nb-NO" sz="2000" b="0" i="1" smtClean="0">
                          <a:latin typeface="Cambria Math" panose="02040503050406030204" pitchFamily="18" charset="0"/>
                        </a:rPr>
                        <m:t>←</m:t>
                      </m:r>
                      <m:r>
                        <a:rPr lang="nb-NO" sz="2000" b="0" i="1" smtClean="0">
                          <a:latin typeface="Cambria Math" panose="02040503050406030204" pitchFamily="18" charset="0"/>
                        </a:rPr>
                        <m:t>𝐻</m:t>
                      </m:r>
                      <m:d>
                        <m:dPr>
                          <m:ctrlPr>
                            <a:rPr lang="nb-NO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nb-NO" sz="2000" b="0" i="1" smtClean="0">
                              <a:latin typeface="Cambria Math" panose="02040503050406030204" pitchFamily="18" charset="0"/>
                            </a:rPr>
                            <m:t>𝐴𝑙𝑖𝑐𝑒</m:t>
                          </m:r>
                          <m:r>
                            <a:rPr lang="nb-NO" sz="2000" b="0" i="1" smtClean="0">
                              <a:latin typeface="Cambria Math" panose="02040503050406030204" pitchFamily="18" charset="0"/>
                            </a:rPr>
                            <m:t>, </m:t>
                          </m:r>
                          <m:r>
                            <a:rPr lang="nb-NO" sz="2000" b="0" i="1" smtClean="0">
                              <a:latin typeface="Cambria Math" panose="02040503050406030204" pitchFamily="18" charset="0"/>
                            </a:rPr>
                            <m:t>𝐵𝑜𝑏</m:t>
                          </m:r>
                          <m:r>
                            <a:rPr lang="nb-NO" sz="2000" b="0" i="1" smtClean="0">
                              <a:latin typeface="Cambria Math" panose="02040503050406030204" pitchFamily="18" charset="0"/>
                            </a:rPr>
                            <m:t>, </m:t>
                          </m:r>
                          <m:r>
                            <a:rPr lang="nb-NO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𝑋</m:t>
                          </m:r>
                          <m:r>
                            <a:rPr lang="nb-NO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nb-NO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𝑌</m:t>
                          </m:r>
                          <m:r>
                            <a:rPr lang="nb-NO" sz="2000" b="0" i="1" smtClean="0">
                              <a:latin typeface="Cambria Math" panose="02040503050406030204" pitchFamily="18" charset="0"/>
                            </a:rPr>
                            <m:t>, </m:t>
                          </m:r>
                          <m:sSup>
                            <m:sSupPr>
                              <m:ctrlPr>
                                <a:rPr lang="nb-NO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nb-NO" sz="2000" b="0" i="1" smtClean="0">
                                  <a:solidFill>
                                    <a:schemeClr val="accent6"/>
                                  </a:solidFill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</m:e>
                            <m:sup>
                              <m:r>
                                <a:rPr lang="nb-NO" sz="20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sup>
                          </m:sSup>
                          <m:r>
                            <a:rPr lang="nb-NO" sz="20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sSup>
                            <m:sSupPr>
                              <m:ctrlPr>
                                <a:rPr lang="nb-NO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nb-NO" sz="2000" b="0" i="1" smtClean="0">
                                  <a:solidFill>
                                    <a:schemeClr val="accent6"/>
                                  </a:solidFill>
                                  <a:latin typeface="Cambria Math" panose="02040503050406030204" pitchFamily="18" charset="0"/>
                                </a:rPr>
                                <m:t>𝑌</m:t>
                              </m:r>
                            </m:e>
                            <m:sup>
                              <m:r>
                                <a:rPr lang="nb-NO" sz="20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en-US" sz="2000" b="0" dirty="0" smtClean="0"/>
              </a:p>
            </p:txBody>
          </p:sp>
        </mc:Choice>
        <mc:Fallback xmlns="">
          <p:sp>
            <p:nvSpPr>
              <p:cNvPr id="30" name="TextBox 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76077" y="3498174"/>
                <a:ext cx="3459858" cy="307777"/>
              </a:xfrm>
              <a:prstGeom prst="rect">
                <a:avLst/>
              </a:prstGeom>
              <a:blipFill rotWithShape="0">
                <a:blip r:embed="rId5"/>
                <a:stretch>
                  <a:fillRect l="-2646" b="-12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37"/>
              <p:cNvSpPr txBox="1"/>
              <p:nvPr/>
            </p:nvSpPr>
            <p:spPr>
              <a:xfrm>
                <a:off x="5389181" y="1163207"/>
                <a:ext cx="1106650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nb-NO" sz="2400" b="0" i="1" smtClean="0">
                          <a:latin typeface="Cambria Math" panose="02040503050406030204" pitchFamily="18" charset="0"/>
                        </a:rPr>
                        <m:t>𝐺</m:t>
                      </m:r>
                      <m:r>
                        <a:rPr lang="nb-NO" sz="2400" b="0" i="1" smtClean="0">
                          <a:latin typeface="Cambria Math" panose="02040503050406030204" pitchFamily="18" charset="0"/>
                        </a:rPr>
                        <m:t>=〈</m:t>
                      </m:r>
                      <m:r>
                        <a:rPr lang="nb-NO" sz="2400" b="0" i="1" smtClean="0">
                          <a:latin typeface="Cambria Math" panose="02040503050406030204" pitchFamily="18" charset="0"/>
                        </a:rPr>
                        <m:t>𝑔</m:t>
                      </m:r>
                      <m:r>
                        <a:rPr lang="nb-NO" sz="2400" b="0" i="1" smtClean="0">
                          <a:latin typeface="Cambria Math" panose="02040503050406030204" pitchFamily="18" charset="0"/>
                        </a:rPr>
                        <m:t>〉</m:t>
                      </m:r>
                    </m:oMath>
                  </m:oMathPara>
                </a14:m>
                <a:endParaRPr lang="en-US" sz="2400" b="0" dirty="0" smtClean="0"/>
              </a:p>
            </p:txBody>
          </p:sp>
        </mc:Choice>
        <mc:Fallback xmlns="">
          <p:sp>
            <p:nvSpPr>
              <p:cNvPr id="38" name="TextBox 3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89181" y="1163207"/>
                <a:ext cx="1106650" cy="369332"/>
              </a:xfrm>
              <a:prstGeom prst="rect">
                <a:avLst/>
              </a:prstGeom>
              <a:blipFill rotWithShape="0">
                <a:blip r:embed="rId9"/>
                <a:stretch>
                  <a:fillRect l="-9341" r="-4396" b="-38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7" name="Picture 16"/>
          <p:cNvPicPr>
            <a:picLocks noChangeAspect="1"/>
          </p:cNvPicPr>
          <p:nvPr/>
        </p:nvPicPr>
        <p:blipFill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796" b="99493" l="1630" r="9837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23003" y="1714682"/>
            <a:ext cx="429815" cy="807069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677477" y="1590338"/>
            <a:ext cx="524436" cy="976486"/>
          </a:xfrm>
          <a:prstGeom prst="rect">
            <a:avLst/>
          </a:prstGeom>
        </p:spPr>
      </p:pic>
      <p:cxnSp>
        <p:nvCxnSpPr>
          <p:cNvPr id="35" name="Straight Arrow Connector 34"/>
          <p:cNvCxnSpPr/>
          <p:nvPr/>
        </p:nvCxnSpPr>
        <p:spPr bwMode="auto">
          <a:xfrm flipH="1" flipV="1">
            <a:off x="4381501" y="2854326"/>
            <a:ext cx="3114674" cy="3174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5" name="Straight Arrow Connector 44"/>
          <p:cNvCxnSpPr/>
          <p:nvPr/>
        </p:nvCxnSpPr>
        <p:spPr bwMode="auto">
          <a:xfrm flipV="1">
            <a:off x="4419600" y="2352675"/>
            <a:ext cx="3076575" cy="2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2507974" y="1163207"/>
                <a:ext cx="863441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20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nb-NO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nb-NO" sz="20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nb-NO" sz="2000" b="0" i="1" smtClean="0"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  <m:sup>
                          <m:r>
                            <a:rPr lang="nb-NO" sz="2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sup>
                      </m:sSup>
                    </m:oMath>
                  </m:oMathPara>
                </a14:m>
                <a:endParaRPr lang="en-US" sz="2000" b="0" dirty="0" smtClean="0"/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07974" y="1163207"/>
                <a:ext cx="863441" cy="307777"/>
              </a:xfrm>
              <a:prstGeom prst="rect">
                <a:avLst/>
              </a:prstGeom>
              <a:blipFill rotWithShape="0">
                <a:blip r:embed="rId13"/>
                <a:stretch>
                  <a:fillRect l="-5634" b="-3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8328537" y="1158374"/>
                <a:ext cx="869854" cy="31329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2000" b="0" i="1" smtClean="0">
                          <a:solidFill>
                            <a:schemeClr val="accent6"/>
                          </a:solidFill>
                          <a:latin typeface="Cambria Math" panose="02040503050406030204" pitchFamily="18" charset="0"/>
                        </a:rPr>
                        <m:t>𝐵</m:t>
                      </m:r>
                      <m:r>
                        <a:rPr lang="nb-NO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nb-NO" sz="20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nb-NO" sz="2000" b="0" i="1" smtClean="0"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  <m:sup>
                          <m:r>
                            <a:rPr lang="nb-NO" sz="2000" b="0" i="1" smtClean="0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</m:sup>
                      </m:sSup>
                    </m:oMath>
                  </m:oMathPara>
                </a14:m>
                <a:endParaRPr lang="en-US" sz="2000" b="0" dirty="0" smtClean="0"/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28537" y="1158374"/>
                <a:ext cx="869854" cy="313291"/>
              </a:xfrm>
              <a:prstGeom prst="rect">
                <a:avLst/>
              </a:prstGeom>
              <a:blipFill rotWithShape="0">
                <a:blip r:embed="rId14"/>
                <a:stretch>
                  <a:fillRect l="-5594" t="-1961" r="-2098" b="-274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6412011" y="1155587"/>
                <a:ext cx="748666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nb-NO" sz="2400" b="0" dirty="0" smtClean="0"/>
                  <a:t>,</a:t>
                </a:r>
                <a:r>
                  <a:rPr lang="nb-NO" sz="2400" b="0" dirty="0" smtClean="0">
                    <a:solidFill>
                      <a:srgbClr val="FF000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nb-NO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sz="2400" b="0" dirty="0" smtClean="0"/>
                  <a:t>, </a:t>
                </a:r>
                <a14:m>
                  <m:oMath xmlns:m="http://schemas.openxmlformats.org/officeDocument/2006/math">
                    <m:r>
                      <a:rPr lang="nb-NO" sz="2400" b="0" i="1" smtClean="0">
                        <a:solidFill>
                          <a:schemeClr val="accent6"/>
                        </a:solidFill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endParaRPr lang="en-US" sz="2400" b="0" dirty="0" smtClean="0"/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12011" y="1155587"/>
                <a:ext cx="748666" cy="369332"/>
              </a:xfrm>
              <a:prstGeom prst="rect">
                <a:avLst/>
              </a:prstGeom>
              <a:blipFill rotWithShape="0">
                <a:blip r:embed="rId15"/>
                <a:stretch>
                  <a:fillRect l="-25203" t="-25000" r="-11382" b="-51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2173315" y="2603984"/>
                <a:ext cx="1618328" cy="43473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nb-NO" sz="20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groupChr>
                        <m:groupChrPr>
                          <m:chr m:val="←"/>
                          <m:vertJc m:val="bot"/>
                          <m:ctrlPr>
                            <a:rPr lang="nb-NO" sz="2000" b="0" i="1" smtClean="0">
                              <a:latin typeface="Cambria Math" panose="02040503050406030204" pitchFamily="18" charset="0"/>
                            </a:rPr>
                          </m:ctrlPr>
                        </m:groupChrPr>
                        <m:e>
                          <m:r>
                            <a:rPr lang="nb-NO" sz="2000" b="0" i="1" smtClean="0">
                              <a:latin typeface="Cambria Math" panose="02040503050406030204" pitchFamily="18" charset="0"/>
                            </a:rPr>
                            <m:t>$</m:t>
                          </m:r>
                        </m:e>
                      </m:groupChr>
                      <m:d>
                        <m:dPr>
                          <m:begChr m:val="{"/>
                          <m:endChr m:val="}"/>
                          <m:ctrlPr>
                            <a:rPr lang="nb-NO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nb-NO" sz="2000" b="0" i="1" smtClean="0">
                              <a:latin typeface="Cambria Math" panose="02040503050406030204" pitchFamily="18" charset="0"/>
                            </a:rPr>
                            <m:t>1, …, </m:t>
                          </m:r>
                          <m:d>
                            <m:dPr>
                              <m:begChr m:val="|"/>
                              <m:endChr m:val="|"/>
                              <m:ctrlPr>
                                <a:rPr lang="nb-NO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nb-NO" sz="2000" b="0" i="1" smtClean="0">
                                  <a:latin typeface="Cambria Math" panose="02040503050406030204" pitchFamily="18" charset="0"/>
                                </a:rPr>
                                <m:t>𝐺</m:t>
                              </m:r>
                            </m:e>
                          </m:d>
                        </m:e>
                      </m:d>
                    </m:oMath>
                  </m:oMathPara>
                </a14:m>
                <a:endParaRPr lang="nb-NO" sz="2000" b="0" dirty="0" smtClean="0"/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73315" y="2603984"/>
                <a:ext cx="1618328" cy="434734"/>
              </a:xfrm>
              <a:prstGeom prst="rect">
                <a:avLst/>
              </a:prstGeom>
              <a:blipFill rotWithShape="0"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/>
              <p:cNvSpPr txBox="1"/>
              <p:nvPr/>
            </p:nvSpPr>
            <p:spPr>
              <a:xfrm>
                <a:off x="8033533" y="2617162"/>
                <a:ext cx="1622945" cy="43473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nb-NO" sz="2000" b="0" i="1" smtClean="0">
                          <a:solidFill>
                            <a:schemeClr val="accent6"/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  <m:groupChr>
                        <m:groupChrPr>
                          <m:chr m:val="←"/>
                          <m:vertJc m:val="bot"/>
                          <m:ctrlPr>
                            <a:rPr lang="nb-NO" sz="2000" b="0" i="1" smtClean="0">
                              <a:latin typeface="Cambria Math" panose="02040503050406030204" pitchFamily="18" charset="0"/>
                            </a:rPr>
                          </m:ctrlPr>
                        </m:groupChrPr>
                        <m:e>
                          <m:r>
                            <a:rPr lang="nb-NO" sz="2000" b="0" i="1" smtClean="0">
                              <a:latin typeface="Cambria Math" panose="02040503050406030204" pitchFamily="18" charset="0"/>
                            </a:rPr>
                            <m:t>$</m:t>
                          </m:r>
                        </m:e>
                      </m:groupChr>
                      <m:d>
                        <m:dPr>
                          <m:begChr m:val="{"/>
                          <m:endChr m:val="}"/>
                          <m:ctrlPr>
                            <a:rPr lang="nb-NO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nb-NO" sz="2000" b="0" i="1" smtClean="0">
                              <a:latin typeface="Cambria Math" panose="02040503050406030204" pitchFamily="18" charset="0"/>
                            </a:rPr>
                            <m:t>1, …, </m:t>
                          </m:r>
                          <m:d>
                            <m:dPr>
                              <m:begChr m:val="|"/>
                              <m:endChr m:val="|"/>
                              <m:ctrlPr>
                                <a:rPr lang="nb-NO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nb-NO" sz="2000" b="0" i="1" smtClean="0">
                                  <a:latin typeface="Cambria Math" panose="02040503050406030204" pitchFamily="18" charset="0"/>
                                </a:rPr>
                                <m:t>𝐺</m:t>
                              </m:r>
                            </m:e>
                          </m:d>
                        </m:e>
                      </m:d>
                    </m:oMath>
                  </m:oMathPara>
                </a14:m>
                <a:endParaRPr lang="nb-NO" sz="2000" b="0" dirty="0" smtClean="0"/>
              </a:p>
            </p:txBody>
          </p:sp>
        </mc:Choice>
        <mc:Fallback xmlns=""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33533" y="2617162"/>
                <a:ext cx="1622945" cy="434734"/>
              </a:xfrm>
              <a:prstGeom prst="rect">
                <a:avLst/>
              </a:prstGeom>
              <a:blipFill rotWithShape="0">
                <a:blip r:embed="rId17"/>
                <a:stretch>
                  <a:fillRect l="-37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/>
              <p:cNvSpPr txBox="1"/>
              <p:nvPr/>
            </p:nvSpPr>
            <p:spPr>
              <a:xfrm>
                <a:off x="2313085" y="3967102"/>
                <a:ext cx="3410485" cy="34740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nb-NO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nb-NO" sz="2000" b="0" i="1" smtClean="0">
                          <a:latin typeface="Cambria Math" panose="02040503050406030204" pitchFamily="18" charset="0"/>
                        </a:rPr>
                        <m:t>𝐻</m:t>
                      </m:r>
                      <m:d>
                        <m:dPr>
                          <m:ctrlPr>
                            <a:rPr lang="nb-NO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nb-NO" sz="2000" b="0" i="1" smtClean="0">
                              <a:latin typeface="Cambria Math" panose="02040503050406030204" pitchFamily="18" charset="0"/>
                            </a:rPr>
                            <m:t>𝐴𝑙𝑖𝑐𝑒</m:t>
                          </m:r>
                          <m:r>
                            <a:rPr lang="nb-NO" sz="2000" b="0" i="1" smtClean="0">
                              <a:latin typeface="Cambria Math" panose="02040503050406030204" pitchFamily="18" charset="0"/>
                            </a:rPr>
                            <m:t>, </m:t>
                          </m:r>
                          <m:r>
                            <a:rPr lang="nb-NO" sz="2000" b="0" i="1" smtClean="0">
                              <a:latin typeface="Cambria Math" panose="02040503050406030204" pitchFamily="18" charset="0"/>
                            </a:rPr>
                            <m:t>𝐵𝑜𝑏</m:t>
                          </m:r>
                          <m:r>
                            <a:rPr lang="nb-NO" sz="2000" b="0" i="1" smtClean="0">
                              <a:latin typeface="Cambria Math" panose="02040503050406030204" pitchFamily="18" charset="0"/>
                            </a:rPr>
                            <m:t>, </m:t>
                          </m:r>
                          <m:r>
                            <a:rPr lang="nb-NO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𝑋</m:t>
                          </m:r>
                          <m:r>
                            <a:rPr lang="nb-NO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nb-NO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𝑌</m:t>
                          </m:r>
                          <m:r>
                            <a:rPr lang="nb-NO" sz="2000" b="0" i="1" smtClean="0">
                              <a:latin typeface="Cambria Math" panose="02040503050406030204" pitchFamily="18" charset="0"/>
                            </a:rPr>
                            <m:t>, </m:t>
                          </m:r>
                          <m:sSup>
                            <m:sSupPr>
                              <m:ctrlPr>
                                <a:rPr lang="nb-NO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nb-NO" sz="2000" b="0" i="1" smtClean="0">
                                  <a:latin typeface="Cambria Math" panose="02040503050406030204" pitchFamily="18" charset="0"/>
                                </a:rPr>
                                <m:t>𝑔</m:t>
                              </m:r>
                            </m:e>
                            <m:sup>
                              <m:r>
                                <a:rPr lang="nb-NO" sz="20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  <m:r>
                                <a:rPr lang="nb-NO" sz="2000" b="0" i="1" smtClean="0">
                                  <a:solidFill>
                                    <a:schemeClr val="accent6"/>
                                  </a:solidFill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sup>
                          </m:sSup>
                          <m:r>
                            <a:rPr lang="nb-NO" sz="20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sSup>
                            <m:sSupPr>
                              <m:ctrlPr>
                                <a:rPr lang="nb-NO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nb-NO" sz="2000" b="0" i="1" smtClean="0">
                                  <a:latin typeface="Cambria Math" panose="02040503050406030204" pitchFamily="18" charset="0"/>
                                </a:rPr>
                                <m:t>𝑔</m:t>
                              </m:r>
                            </m:e>
                            <m:sup>
                              <m:r>
                                <a:rPr lang="nb-NO" sz="20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nb-NO" sz="2000" b="0" i="1" smtClean="0">
                                  <a:solidFill>
                                    <a:schemeClr val="accent6"/>
                                  </a:solidFill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en-US" sz="2000" b="0" dirty="0" smtClean="0"/>
              </a:p>
            </p:txBody>
          </p:sp>
        </mc:Choice>
        <mc:Fallback xmlns="">
          <p:sp>
            <p:nvSpPr>
              <p:cNvPr id="25" name="TextBox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13085" y="3967102"/>
                <a:ext cx="3410485" cy="347403"/>
              </a:xfrm>
              <a:prstGeom prst="rect">
                <a:avLst/>
              </a:prstGeom>
              <a:blipFill rotWithShape="0">
                <a:blip r:embed="rId18"/>
                <a:stretch>
                  <a:fillRect l="-1607" b="-1754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/>
              <p:cNvSpPr txBox="1"/>
              <p:nvPr/>
            </p:nvSpPr>
            <p:spPr>
              <a:xfrm>
                <a:off x="812185" y="5395984"/>
                <a:ext cx="4198970" cy="34740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nb-NO" sz="2000" b="0" i="1" smtClean="0">
                          <a:latin typeface="Cambria Math" panose="02040503050406030204" pitchFamily="18" charset="0"/>
                        </a:rPr>
                        <m:t>𝐾</m:t>
                      </m:r>
                      <m:r>
                        <a:rPr lang="nb-NO" sz="2000" b="0" i="1" smtClean="0">
                          <a:latin typeface="Cambria Math" panose="02040503050406030204" pitchFamily="18" charset="0"/>
                        </a:rPr>
                        <m:t>←</m:t>
                      </m:r>
                      <m:r>
                        <a:rPr lang="nb-NO" sz="2000" b="0" i="1" smtClean="0">
                          <a:latin typeface="Cambria Math" panose="02040503050406030204" pitchFamily="18" charset="0"/>
                        </a:rPr>
                        <m:t>𝐻</m:t>
                      </m:r>
                      <m:d>
                        <m:dPr>
                          <m:ctrlPr>
                            <a:rPr lang="nb-NO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nb-NO" sz="2000" b="0" i="1" smtClean="0">
                              <a:latin typeface="Cambria Math" panose="02040503050406030204" pitchFamily="18" charset="0"/>
                            </a:rPr>
                            <m:t>𝐴𝑙𝑖𝑐𝑒</m:t>
                          </m:r>
                          <m:r>
                            <a:rPr lang="nb-NO" sz="2000" b="0" i="1" smtClean="0">
                              <a:latin typeface="Cambria Math" panose="02040503050406030204" pitchFamily="18" charset="0"/>
                            </a:rPr>
                            <m:t>, </m:t>
                          </m:r>
                          <m:r>
                            <a:rPr lang="nb-NO" sz="2000" b="0" i="1" smtClean="0">
                              <a:latin typeface="Cambria Math" panose="02040503050406030204" pitchFamily="18" charset="0"/>
                            </a:rPr>
                            <m:t>𝐵𝑜𝑏</m:t>
                          </m:r>
                          <m:r>
                            <a:rPr lang="nb-NO" sz="2000" b="0" i="1" smtClean="0">
                              <a:latin typeface="Cambria Math" panose="02040503050406030204" pitchFamily="18" charset="0"/>
                            </a:rPr>
                            <m:t>, </m:t>
                          </m:r>
                          <m:r>
                            <a:rPr lang="nb-NO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𝑋</m:t>
                          </m:r>
                          <m:r>
                            <a:rPr lang="nb-NO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nb-NO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𝑌</m:t>
                          </m:r>
                          <m:r>
                            <a:rPr lang="nb-NO" sz="2000" b="0" i="1" smtClean="0">
                              <a:latin typeface="Cambria Math" panose="02040503050406030204" pitchFamily="18" charset="0"/>
                            </a:rPr>
                            <m:t>, </m:t>
                          </m:r>
                          <m:sSup>
                            <m:sSupPr>
                              <m:ctrlPr>
                                <a:rPr lang="nb-NO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nb-NO" sz="2000" b="0" i="1" smtClean="0">
                                  <a:latin typeface="Cambria Math" panose="02040503050406030204" pitchFamily="18" charset="0"/>
                                </a:rPr>
                                <m:t>𝑔</m:t>
                              </m:r>
                            </m:e>
                            <m:sup>
                              <m:r>
                                <a:rPr lang="nb-NO" sz="20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  <m:r>
                                <a:rPr lang="nb-NO" sz="2000" b="0" i="1" smtClean="0">
                                  <a:solidFill>
                                    <a:schemeClr val="accent6"/>
                                  </a:solidFill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sup>
                          </m:sSup>
                          <m:r>
                            <a:rPr lang="nb-NO" sz="20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sSup>
                            <m:sSupPr>
                              <m:ctrlPr>
                                <a:rPr lang="nb-NO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nb-NO" sz="2000" b="0" i="1" smtClean="0">
                                  <a:latin typeface="Cambria Math" panose="02040503050406030204" pitchFamily="18" charset="0"/>
                                </a:rPr>
                                <m:t>𝑔</m:t>
                              </m:r>
                            </m:e>
                            <m:sup>
                              <m:r>
                                <a:rPr lang="nb-NO" sz="20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nb-NO" sz="2000" b="0" i="1" smtClean="0">
                                  <a:solidFill>
                                    <a:schemeClr val="accent6"/>
                                  </a:solidFill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sup>
                          </m:sSup>
                          <m:r>
                            <a:rPr lang="nb-NO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sSup>
                            <m:sSupPr>
                              <m:ctrlPr>
                                <a:rPr lang="nb-NO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nb-NO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𝑔</m:t>
                              </m:r>
                            </m:e>
                            <m:sup>
                              <m:r>
                                <a:rPr lang="nb-NO" sz="20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nb-NO" sz="2000" b="0" i="1" smtClean="0">
                                  <a:solidFill>
                                    <a:schemeClr val="accent6"/>
                                  </a:solidFill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en-US" sz="2000" b="0" dirty="0" smtClean="0"/>
              </a:p>
            </p:txBody>
          </p:sp>
        </mc:Choice>
        <mc:Fallback xmlns="">
          <p:sp>
            <p:nvSpPr>
              <p:cNvPr id="26" name="TextBox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2185" y="5395984"/>
                <a:ext cx="4198970" cy="347403"/>
              </a:xfrm>
              <a:prstGeom prst="rect">
                <a:avLst/>
              </a:prstGeom>
              <a:blipFill rotWithShape="0">
                <a:blip r:embed="rId19"/>
                <a:stretch>
                  <a:fillRect l="-2032" b="-1754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/>
              <p:cNvSpPr txBox="1"/>
              <p:nvPr/>
            </p:nvSpPr>
            <p:spPr>
              <a:xfrm>
                <a:off x="812185" y="4921970"/>
                <a:ext cx="3800464" cy="34740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nb-NO" sz="2000" b="0" i="1" smtClean="0">
                          <a:latin typeface="Cambria Math" panose="02040503050406030204" pitchFamily="18" charset="0"/>
                        </a:rPr>
                        <m:t>𝐾</m:t>
                      </m:r>
                      <m:r>
                        <a:rPr lang="nb-NO" sz="2000" b="0" i="1" smtClean="0">
                          <a:latin typeface="Cambria Math" panose="02040503050406030204" pitchFamily="18" charset="0"/>
                        </a:rPr>
                        <m:t>←</m:t>
                      </m:r>
                      <m:r>
                        <a:rPr lang="nb-NO" sz="2000" b="0" i="1" smtClean="0">
                          <a:latin typeface="Cambria Math" panose="02040503050406030204" pitchFamily="18" charset="0"/>
                        </a:rPr>
                        <m:t>𝐻</m:t>
                      </m:r>
                      <m:d>
                        <m:dPr>
                          <m:ctrlPr>
                            <a:rPr lang="nb-NO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nb-NO" sz="2000" b="0" i="1" smtClean="0">
                              <a:latin typeface="Cambria Math" panose="02040503050406030204" pitchFamily="18" charset="0"/>
                            </a:rPr>
                            <m:t>𝐴𝑙𝑖𝑐𝑒</m:t>
                          </m:r>
                          <m:r>
                            <a:rPr lang="nb-NO" sz="2000" b="0" i="1" smtClean="0">
                              <a:latin typeface="Cambria Math" panose="02040503050406030204" pitchFamily="18" charset="0"/>
                            </a:rPr>
                            <m:t>, </m:t>
                          </m:r>
                          <m:r>
                            <a:rPr lang="nb-NO" sz="2000" b="0" i="1" smtClean="0">
                              <a:latin typeface="Cambria Math" panose="02040503050406030204" pitchFamily="18" charset="0"/>
                            </a:rPr>
                            <m:t>𝐵𝑜𝑏</m:t>
                          </m:r>
                          <m:r>
                            <a:rPr lang="nb-NO" sz="2000" b="0" i="1" smtClean="0">
                              <a:latin typeface="Cambria Math" panose="02040503050406030204" pitchFamily="18" charset="0"/>
                            </a:rPr>
                            <m:t>, </m:t>
                          </m:r>
                          <m:r>
                            <a:rPr lang="nb-NO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𝑋</m:t>
                          </m:r>
                          <m:r>
                            <a:rPr lang="nb-NO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nb-NO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𝑌</m:t>
                          </m:r>
                          <m:r>
                            <a:rPr lang="nb-NO" sz="2000" b="0" i="1" smtClean="0">
                              <a:latin typeface="Cambria Math" panose="02040503050406030204" pitchFamily="18" charset="0"/>
                            </a:rPr>
                            <m:t>, </m:t>
                          </m:r>
                          <m:sSup>
                            <m:sSupPr>
                              <m:ctrlPr>
                                <a:rPr lang="nb-NO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nb-NO" sz="2000" b="0" i="1" smtClean="0">
                                  <a:latin typeface="Cambria Math" panose="02040503050406030204" pitchFamily="18" charset="0"/>
                                </a:rPr>
                                <m:t>𝑔</m:t>
                              </m:r>
                            </m:e>
                            <m:sup>
                              <m:r>
                                <a:rPr lang="nb-NO" sz="20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  <m:r>
                                <a:rPr lang="nb-NO" sz="2000" b="0" i="1" smtClean="0">
                                  <a:solidFill>
                                    <a:schemeClr val="accent6"/>
                                  </a:solidFill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sup>
                          </m:sSup>
                          <m:r>
                            <a:rPr lang="nb-NO" sz="20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sSup>
                            <m:sSupPr>
                              <m:ctrlPr>
                                <a:rPr lang="nb-NO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nb-NO" sz="2000" b="0" i="1" smtClean="0">
                                  <a:latin typeface="Cambria Math" panose="02040503050406030204" pitchFamily="18" charset="0"/>
                                </a:rPr>
                                <m:t>𝑔</m:t>
                              </m:r>
                            </m:e>
                            <m:sup>
                              <m:r>
                                <a:rPr lang="nb-NO" sz="20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nb-NO" sz="2000" b="0" i="1" smtClean="0">
                                  <a:solidFill>
                                    <a:schemeClr val="accent6"/>
                                  </a:solidFill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sup>
                          </m:sSup>
                          <m:r>
                            <a:rPr lang="nb-NO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</m:e>
                      </m:d>
                    </m:oMath>
                  </m:oMathPara>
                </a14:m>
                <a:endParaRPr lang="en-US" sz="2000" b="0" dirty="0" smtClean="0"/>
              </a:p>
            </p:txBody>
          </p:sp>
        </mc:Choice>
        <mc:Fallback xmlns="">
          <p:sp>
            <p:nvSpPr>
              <p:cNvPr id="27" name="TextBox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2185" y="4921970"/>
                <a:ext cx="3800464" cy="347403"/>
              </a:xfrm>
              <a:prstGeom prst="rect">
                <a:avLst/>
              </a:prstGeom>
              <a:blipFill rotWithShape="0">
                <a:blip r:embed="rId20"/>
                <a:stretch>
                  <a:fillRect l="-2244" b="-1754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/>
              <p:cNvSpPr txBox="1"/>
              <p:nvPr/>
            </p:nvSpPr>
            <p:spPr>
              <a:xfrm>
                <a:off x="812185" y="5895838"/>
                <a:ext cx="4700967" cy="34740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nb-NO" sz="2000" b="0" i="1" smtClean="0">
                          <a:latin typeface="Cambria Math" panose="02040503050406030204" pitchFamily="18" charset="0"/>
                        </a:rPr>
                        <m:t>𝐾</m:t>
                      </m:r>
                      <m:r>
                        <a:rPr lang="nb-NO" sz="2000" b="0" i="1" smtClean="0">
                          <a:latin typeface="Cambria Math" panose="02040503050406030204" pitchFamily="18" charset="0"/>
                        </a:rPr>
                        <m:t>←</m:t>
                      </m:r>
                      <m:r>
                        <a:rPr lang="nb-NO" sz="2000" b="0" i="1" smtClean="0">
                          <a:latin typeface="Cambria Math" panose="02040503050406030204" pitchFamily="18" charset="0"/>
                        </a:rPr>
                        <m:t>𝐻</m:t>
                      </m:r>
                      <m:d>
                        <m:dPr>
                          <m:ctrlPr>
                            <a:rPr lang="nb-NO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nb-NO" sz="2000" b="0" i="1" smtClean="0">
                              <a:latin typeface="Cambria Math" panose="02040503050406030204" pitchFamily="18" charset="0"/>
                            </a:rPr>
                            <m:t>𝐴𝑙𝑖𝑐𝑒</m:t>
                          </m:r>
                          <m:r>
                            <a:rPr lang="nb-NO" sz="2000" b="0" i="1" smtClean="0">
                              <a:latin typeface="Cambria Math" panose="02040503050406030204" pitchFamily="18" charset="0"/>
                            </a:rPr>
                            <m:t>, </m:t>
                          </m:r>
                          <m:r>
                            <a:rPr lang="nb-NO" sz="2000" b="0" i="1" smtClean="0">
                              <a:latin typeface="Cambria Math" panose="02040503050406030204" pitchFamily="18" charset="0"/>
                            </a:rPr>
                            <m:t>𝐵𝑜𝑏</m:t>
                          </m:r>
                          <m:r>
                            <a:rPr lang="nb-NO" sz="2000" b="0" i="1" smtClean="0">
                              <a:latin typeface="Cambria Math" panose="02040503050406030204" pitchFamily="18" charset="0"/>
                            </a:rPr>
                            <m:t>, </m:t>
                          </m:r>
                          <m:r>
                            <a:rPr lang="nb-NO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𝑋</m:t>
                          </m:r>
                          <m:r>
                            <a:rPr lang="nb-NO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nb-NO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𝑌</m:t>
                          </m:r>
                          <m:r>
                            <a:rPr lang="nb-NO" sz="2000" b="0" i="1" smtClean="0">
                              <a:latin typeface="Cambria Math" panose="02040503050406030204" pitchFamily="18" charset="0"/>
                            </a:rPr>
                            <m:t>, </m:t>
                          </m:r>
                          <m:sSup>
                            <m:sSupPr>
                              <m:ctrlPr>
                                <a:rPr lang="nb-NO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nb-NO" sz="2000" b="0" i="1" smtClean="0">
                                  <a:latin typeface="Cambria Math" panose="02040503050406030204" pitchFamily="18" charset="0"/>
                                </a:rPr>
                                <m:t>𝑔</m:t>
                              </m:r>
                            </m:e>
                            <m:sup>
                              <m:r>
                                <a:rPr lang="nb-NO" sz="20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  <m:r>
                                <a:rPr lang="nb-NO" sz="2000" b="0" i="1" smtClean="0">
                                  <a:solidFill>
                                    <a:schemeClr val="accent6"/>
                                  </a:solidFill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sup>
                          </m:sSup>
                          <m:r>
                            <a:rPr lang="nb-NO" sz="20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sSup>
                            <m:sSupPr>
                              <m:ctrlPr>
                                <a:rPr lang="nb-NO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nb-NO" sz="2000" b="0" i="1" smtClean="0">
                                  <a:latin typeface="Cambria Math" panose="02040503050406030204" pitchFamily="18" charset="0"/>
                                </a:rPr>
                                <m:t>𝑔</m:t>
                              </m:r>
                            </m:e>
                            <m:sup>
                              <m:r>
                                <a:rPr lang="nb-NO" sz="20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  <m:r>
                                <a:rPr lang="nb-NO" sz="2000" b="0" i="1" smtClean="0">
                                  <a:solidFill>
                                    <a:schemeClr val="accent6"/>
                                  </a:solidFill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sup>
                          </m:sSup>
                          <m:r>
                            <a:rPr lang="nb-NO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sSup>
                            <m:sSupPr>
                              <m:ctrlPr>
                                <a:rPr lang="nb-NO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nb-NO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𝑔</m:t>
                              </m:r>
                            </m:e>
                            <m:sup>
                              <m:r>
                                <a:rPr lang="nb-NO" sz="20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nb-NO" sz="2000" b="0" i="1" smtClean="0">
                                  <a:solidFill>
                                    <a:schemeClr val="accent6"/>
                                  </a:solidFill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sup>
                          </m:sSup>
                          <m:r>
                            <a:rPr lang="nb-NO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sSup>
                            <m:sSupPr>
                              <m:ctrlPr>
                                <a:rPr lang="nb-NO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nb-NO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𝑔</m:t>
                              </m:r>
                            </m:e>
                            <m:sup>
                              <m:r>
                                <a:rPr lang="nb-NO" sz="20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nb-NO" sz="2000" b="0" i="1" smtClean="0">
                                  <a:solidFill>
                                    <a:schemeClr val="accent6"/>
                                  </a:solidFill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en-US" sz="2000" b="0" dirty="0" smtClean="0"/>
              </a:p>
            </p:txBody>
          </p:sp>
        </mc:Choice>
        <mc:Fallback xmlns="">
          <p:sp>
            <p:nvSpPr>
              <p:cNvPr id="28" name="TextBox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2185" y="5895838"/>
                <a:ext cx="4700967" cy="347403"/>
              </a:xfrm>
              <a:prstGeom prst="rect">
                <a:avLst/>
              </a:prstGeom>
              <a:blipFill rotWithShape="0">
                <a:blip r:embed="rId21"/>
                <a:stretch>
                  <a:fillRect l="-1816" b="-1754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extBox 2"/>
          <p:cNvSpPr txBox="1"/>
          <p:nvPr/>
        </p:nvSpPr>
        <p:spPr>
          <a:xfrm>
            <a:off x="5586993" y="4970472"/>
            <a:ext cx="576793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rgbClr val="FF0000"/>
                </a:solidFill>
              </a:rPr>
              <a:t>s</a:t>
            </a:r>
            <a:r>
              <a:rPr lang="en-US" sz="1400" dirty="0" smtClean="0">
                <a:solidFill>
                  <a:srgbClr val="FF0000"/>
                </a:solidFill>
              </a:rPr>
              <a:t>tatic</a:t>
            </a:r>
            <a:r>
              <a:rPr lang="en-US" sz="1400" dirty="0" smtClean="0"/>
              <a:t>-</a:t>
            </a:r>
            <a:r>
              <a:rPr lang="en-US" sz="1400" dirty="0" smtClean="0">
                <a:solidFill>
                  <a:schemeClr val="accent6"/>
                </a:solidFill>
              </a:rPr>
              <a:t>ephemeral</a:t>
            </a:r>
            <a:r>
              <a:rPr lang="en-US" sz="1400" dirty="0" smtClean="0"/>
              <a:t>, </a:t>
            </a:r>
            <a:r>
              <a:rPr lang="en-US" sz="1400" dirty="0" smtClean="0">
                <a:solidFill>
                  <a:srgbClr val="FF0000"/>
                </a:solidFill>
              </a:rPr>
              <a:t>ephemeral</a:t>
            </a:r>
            <a:r>
              <a:rPr lang="en-US" sz="1400" dirty="0" smtClean="0"/>
              <a:t>-</a:t>
            </a:r>
            <a:r>
              <a:rPr lang="en-US" sz="1400" dirty="0" smtClean="0">
                <a:solidFill>
                  <a:schemeClr val="accent6"/>
                </a:solidFill>
              </a:rPr>
              <a:t>static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5586993" y="5439399"/>
            <a:ext cx="576793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rgbClr val="FF0000"/>
                </a:solidFill>
              </a:rPr>
              <a:t>s</a:t>
            </a:r>
            <a:r>
              <a:rPr lang="en-US" sz="1400" dirty="0" smtClean="0">
                <a:solidFill>
                  <a:srgbClr val="FF0000"/>
                </a:solidFill>
              </a:rPr>
              <a:t>tatic</a:t>
            </a:r>
            <a:r>
              <a:rPr lang="en-US" sz="1400" dirty="0" smtClean="0"/>
              <a:t>-</a:t>
            </a:r>
            <a:r>
              <a:rPr lang="en-US" sz="1400" dirty="0" smtClean="0">
                <a:solidFill>
                  <a:schemeClr val="accent6"/>
                </a:solidFill>
              </a:rPr>
              <a:t>ephemeral</a:t>
            </a:r>
            <a:r>
              <a:rPr lang="en-US" sz="1400" dirty="0" smtClean="0"/>
              <a:t>, </a:t>
            </a:r>
            <a:r>
              <a:rPr lang="en-US" sz="1400" dirty="0" smtClean="0">
                <a:solidFill>
                  <a:srgbClr val="FF0000"/>
                </a:solidFill>
              </a:rPr>
              <a:t>ephemeral</a:t>
            </a:r>
            <a:r>
              <a:rPr lang="en-US" sz="1400" dirty="0" smtClean="0"/>
              <a:t>-</a:t>
            </a:r>
            <a:r>
              <a:rPr lang="en-US" sz="1400" dirty="0" smtClean="0">
                <a:solidFill>
                  <a:schemeClr val="accent6"/>
                </a:solidFill>
              </a:rPr>
              <a:t>static</a:t>
            </a:r>
            <a:r>
              <a:rPr lang="en-US" sz="1400" dirty="0" smtClean="0"/>
              <a:t>, </a:t>
            </a:r>
            <a:r>
              <a:rPr lang="en-US" sz="1400" dirty="0" smtClean="0">
                <a:solidFill>
                  <a:srgbClr val="FF0000"/>
                </a:solidFill>
              </a:rPr>
              <a:t>ephemeral</a:t>
            </a:r>
            <a:r>
              <a:rPr lang="en-US" sz="1400" dirty="0" smtClean="0"/>
              <a:t>-</a:t>
            </a:r>
            <a:r>
              <a:rPr lang="en-US" sz="1400" dirty="0" smtClean="0">
                <a:solidFill>
                  <a:schemeClr val="accent6"/>
                </a:solidFill>
              </a:rPr>
              <a:t>ephemeral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5586994" y="5935464"/>
            <a:ext cx="61627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rgbClr val="FF0000"/>
                </a:solidFill>
              </a:rPr>
              <a:t>static</a:t>
            </a:r>
            <a:r>
              <a:rPr lang="en-US" sz="1400" dirty="0" smtClean="0"/>
              <a:t>-</a:t>
            </a:r>
            <a:r>
              <a:rPr lang="en-US" sz="1400" dirty="0" smtClean="0">
                <a:solidFill>
                  <a:schemeClr val="accent6"/>
                </a:solidFill>
              </a:rPr>
              <a:t>static</a:t>
            </a:r>
            <a:r>
              <a:rPr lang="en-US" sz="1400" dirty="0" smtClean="0"/>
              <a:t>, </a:t>
            </a:r>
            <a:r>
              <a:rPr lang="en-US" sz="1400" dirty="0" smtClean="0">
                <a:solidFill>
                  <a:srgbClr val="FF0000"/>
                </a:solidFill>
              </a:rPr>
              <a:t>ephemeral</a:t>
            </a:r>
            <a:r>
              <a:rPr lang="en-US" sz="1400" dirty="0" smtClean="0"/>
              <a:t>-</a:t>
            </a:r>
            <a:r>
              <a:rPr lang="en-US" sz="1400" dirty="0" smtClean="0">
                <a:solidFill>
                  <a:schemeClr val="accent6"/>
                </a:solidFill>
              </a:rPr>
              <a:t>static</a:t>
            </a:r>
            <a:r>
              <a:rPr lang="en-US" sz="1400" dirty="0" smtClean="0"/>
              <a:t>, </a:t>
            </a:r>
            <a:r>
              <a:rPr lang="en-US" sz="1400" dirty="0" smtClean="0">
                <a:solidFill>
                  <a:srgbClr val="FF0000"/>
                </a:solidFill>
              </a:rPr>
              <a:t>ephemeral</a:t>
            </a:r>
            <a:r>
              <a:rPr lang="en-US" sz="1400" dirty="0" smtClean="0"/>
              <a:t>-</a:t>
            </a:r>
            <a:r>
              <a:rPr lang="en-US" sz="1400" dirty="0" smtClean="0">
                <a:solidFill>
                  <a:schemeClr val="accent6"/>
                </a:solidFill>
              </a:rPr>
              <a:t>ephemeral, </a:t>
            </a:r>
            <a:r>
              <a:rPr lang="en-US" sz="1400" dirty="0" smtClean="0">
                <a:solidFill>
                  <a:srgbClr val="FF0000"/>
                </a:solidFill>
              </a:rPr>
              <a:t>ephemeral</a:t>
            </a:r>
            <a:r>
              <a:rPr lang="en-US" sz="1400" dirty="0" smtClean="0">
                <a:solidFill>
                  <a:schemeClr val="accent6"/>
                </a:solidFill>
              </a:rPr>
              <a:t>-ephemeral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23392" y="4419996"/>
            <a:ext cx="309608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Many alternatives: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/>
              <p:cNvSpPr txBox="1"/>
              <p:nvPr/>
            </p:nvSpPr>
            <p:spPr>
              <a:xfrm>
                <a:off x="7289817" y="3498174"/>
                <a:ext cx="3527889" cy="34740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nb-NO" sz="2000" b="0" i="1" smtClean="0">
                          <a:latin typeface="Cambria Math" panose="02040503050406030204" pitchFamily="18" charset="0"/>
                        </a:rPr>
                        <m:t>𝐾</m:t>
                      </m:r>
                      <m:r>
                        <a:rPr lang="nb-NO" sz="2000" b="0" i="1" smtClean="0">
                          <a:latin typeface="Cambria Math" panose="02040503050406030204" pitchFamily="18" charset="0"/>
                        </a:rPr>
                        <m:t>←</m:t>
                      </m:r>
                      <m:r>
                        <a:rPr lang="nb-NO" sz="2000" b="0" i="1" smtClean="0">
                          <a:latin typeface="Cambria Math" panose="02040503050406030204" pitchFamily="18" charset="0"/>
                        </a:rPr>
                        <m:t>𝐻</m:t>
                      </m:r>
                      <m:d>
                        <m:dPr>
                          <m:ctrlPr>
                            <a:rPr lang="nb-NO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nb-NO" sz="2000" b="0" i="1" smtClean="0">
                              <a:latin typeface="Cambria Math" panose="02040503050406030204" pitchFamily="18" charset="0"/>
                            </a:rPr>
                            <m:t>𝐴𝑙𝑖𝑐𝑒</m:t>
                          </m:r>
                          <m:r>
                            <a:rPr lang="nb-NO" sz="2000" b="0" i="1" smtClean="0">
                              <a:latin typeface="Cambria Math" panose="02040503050406030204" pitchFamily="18" charset="0"/>
                            </a:rPr>
                            <m:t>, </m:t>
                          </m:r>
                          <m:r>
                            <a:rPr lang="nb-NO" sz="2000" b="0" i="1" smtClean="0">
                              <a:latin typeface="Cambria Math" panose="02040503050406030204" pitchFamily="18" charset="0"/>
                            </a:rPr>
                            <m:t>𝐵𝑜𝑏</m:t>
                          </m:r>
                          <m:r>
                            <a:rPr lang="nb-NO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, </m:t>
                          </m:r>
                          <m:r>
                            <a:rPr lang="nb-NO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𝑋</m:t>
                          </m:r>
                          <m:r>
                            <a:rPr lang="nb-NO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nb-NO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𝑌</m:t>
                          </m:r>
                          <m:r>
                            <a:rPr lang="nb-NO" sz="20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sSup>
                            <m:sSupPr>
                              <m:ctrlPr>
                                <a:rPr lang="nb-NO" sz="2000" b="0" i="1" smtClean="0">
                                  <a:solidFill>
                                    <a:schemeClr val="accent6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nb-NO" sz="20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  <m:sup>
                              <m:r>
                                <a:rPr lang="nb-NO" sz="2000" b="0" i="1" smtClean="0">
                                  <a:solidFill>
                                    <a:schemeClr val="accent6"/>
                                  </a:solidFill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sup>
                          </m:sSup>
                          <m:r>
                            <a:rPr lang="nb-NO" sz="20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sSup>
                            <m:sSupPr>
                              <m:ctrlPr>
                                <a:rPr lang="nb-NO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nb-NO" sz="20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e>
                            <m:sup>
                              <m:r>
                                <a:rPr lang="nb-NO" sz="2000" b="0" i="1" smtClean="0">
                                  <a:solidFill>
                                    <a:schemeClr val="accent6"/>
                                  </a:solidFill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sup>
                          </m:sSup>
                          <m:r>
                            <a:rPr lang="nb-NO" sz="20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</m:e>
                      </m:d>
                    </m:oMath>
                  </m:oMathPara>
                </a14:m>
                <a:endParaRPr lang="en-US" sz="2000" b="0" dirty="0" smtClean="0"/>
              </a:p>
            </p:txBody>
          </p:sp>
        </mc:Choice>
        <mc:Fallback xmlns="">
          <p:sp>
            <p:nvSpPr>
              <p:cNvPr id="34" name="TextBox 3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89817" y="3498174"/>
                <a:ext cx="3527889" cy="347403"/>
              </a:xfrm>
              <a:prstGeom prst="rect">
                <a:avLst/>
              </a:prstGeom>
              <a:blipFill rotWithShape="0">
                <a:blip r:embed="rId22"/>
                <a:stretch>
                  <a:fillRect l="-2591" b="-17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/>
              <p:cNvSpPr txBox="1"/>
              <p:nvPr/>
            </p:nvSpPr>
            <p:spPr>
              <a:xfrm>
                <a:off x="7555366" y="3987726"/>
                <a:ext cx="3410485" cy="34740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nb-NO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nb-NO" sz="2000" b="0" i="1" smtClean="0">
                          <a:latin typeface="Cambria Math" panose="02040503050406030204" pitchFamily="18" charset="0"/>
                        </a:rPr>
                        <m:t>𝐻</m:t>
                      </m:r>
                      <m:d>
                        <m:dPr>
                          <m:ctrlPr>
                            <a:rPr lang="nb-NO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nb-NO" sz="2000" b="0" i="1" smtClean="0">
                              <a:latin typeface="Cambria Math" panose="02040503050406030204" pitchFamily="18" charset="0"/>
                            </a:rPr>
                            <m:t>𝐴𝑙𝑖𝑐𝑒</m:t>
                          </m:r>
                          <m:r>
                            <a:rPr lang="nb-NO" sz="2000" b="0" i="1" smtClean="0">
                              <a:latin typeface="Cambria Math" panose="02040503050406030204" pitchFamily="18" charset="0"/>
                            </a:rPr>
                            <m:t>, </m:t>
                          </m:r>
                          <m:r>
                            <a:rPr lang="nb-NO" sz="2000" b="0" i="1" smtClean="0">
                              <a:latin typeface="Cambria Math" panose="02040503050406030204" pitchFamily="18" charset="0"/>
                            </a:rPr>
                            <m:t>𝐵𝑜𝑏</m:t>
                          </m:r>
                          <m:r>
                            <a:rPr lang="nb-NO" sz="2000" b="0" i="1" smtClean="0">
                              <a:latin typeface="Cambria Math" panose="02040503050406030204" pitchFamily="18" charset="0"/>
                            </a:rPr>
                            <m:t>, </m:t>
                          </m:r>
                          <m:r>
                            <a:rPr lang="nb-NO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𝑋</m:t>
                          </m:r>
                          <m:r>
                            <a:rPr lang="nb-NO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nb-NO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𝑌</m:t>
                          </m:r>
                          <m:r>
                            <a:rPr lang="nb-NO" sz="2000" b="0" i="1" smtClean="0">
                              <a:latin typeface="Cambria Math" panose="02040503050406030204" pitchFamily="18" charset="0"/>
                            </a:rPr>
                            <m:t>, </m:t>
                          </m:r>
                          <m:sSup>
                            <m:sSupPr>
                              <m:ctrlPr>
                                <a:rPr lang="nb-NO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nb-NO" sz="2000" b="0" i="1" smtClean="0">
                                  <a:latin typeface="Cambria Math" panose="02040503050406030204" pitchFamily="18" charset="0"/>
                                </a:rPr>
                                <m:t>𝑔</m:t>
                              </m:r>
                            </m:e>
                            <m:sup>
                              <m:r>
                                <a:rPr lang="nb-NO" sz="20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  <m:r>
                                <a:rPr lang="nb-NO" sz="2000" b="0" i="1" smtClean="0">
                                  <a:solidFill>
                                    <a:schemeClr val="accent6"/>
                                  </a:solidFill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sup>
                          </m:sSup>
                          <m:r>
                            <a:rPr lang="nb-NO" sz="20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sSup>
                            <m:sSupPr>
                              <m:ctrlPr>
                                <a:rPr lang="nb-NO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nb-NO" sz="2000" b="0" i="1" smtClean="0">
                                  <a:latin typeface="Cambria Math" panose="02040503050406030204" pitchFamily="18" charset="0"/>
                                </a:rPr>
                                <m:t>𝑔</m:t>
                              </m:r>
                            </m:e>
                            <m:sup>
                              <m:r>
                                <a:rPr lang="nb-NO" sz="20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nb-NO" sz="2000" b="0" i="1" smtClean="0">
                                  <a:solidFill>
                                    <a:schemeClr val="accent6"/>
                                  </a:solidFill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en-US" sz="2000" b="0" dirty="0" smtClean="0"/>
              </a:p>
            </p:txBody>
          </p:sp>
        </mc:Choice>
        <mc:Fallback xmlns="">
          <p:sp>
            <p:nvSpPr>
              <p:cNvPr id="36" name="TextBox 3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55366" y="3987726"/>
                <a:ext cx="3410485" cy="347403"/>
              </a:xfrm>
              <a:prstGeom prst="rect">
                <a:avLst/>
              </a:prstGeom>
              <a:blipFill rotWithShape="0">
                <a:blip r:embed="rId23"/>
                <a:stretch>
                  <a:fillRect l="-1607" b="-1754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2" name="Straight Arrow Connector 31"/>
          <p:cNvCxnSpPr/>
          <p:nvPr/>
        </p:nvCxnSpPr>
        <p:spPr bwMode="auto">
          <a:xfrm flipH="1">
            <a:off x="9214867" y="1217904"/>
            <a:ext cx="338036" cy="127032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3" name="TextBox 32"/>
          <p:cNvSpPr txBox="1"/>
          <p:nvPr/>
        </p:nvSpPr>
        <p:spPr>
          <a:xfrm>
            <a:off x="9536235" y="1009319"/>
            <a:ext cx="166003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chemeClr val="bg1">
                    <a:lumMod val="65000"/>
                  </a:schemeClr>
                </a:solidFill>
              </a:rPr>
              <a:t>Long-term key</a:t>
            </a:r>
            <a:endParaRPr lang="en-US" sz="1600" dirty="0" smtClean="0">
              <a:solidFill>
                <a:schemeClr val="bg1">
                  <a:lumMod val="65000"/>
                </a:schemeClr>
              </a:solidFill>
            </a:endParaRPr>
          </a:p>
        </p:txBody>
      </p:sp>
      <p:cxnSp>
        <p:nvCxnSpPr>
          <p:cNvPr id="37" name="Straight Arrow Connector 36"/>
          <p:cNvCxnSpPr/>
          <p:nvPr/>
        </p:nvCxnSpPr>
        <p:spPr bwMode="auto">
          <a:xfrm>
            <a:off x="2158108" y="1217284"/>
            <a:ext cx="288415" cy="92967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9" name="TextBox 38"/>
          <p:cNvSpPr txBox="1"/>
          <p:nvPr/>
        </p:nvSpPr>
        <p:spPr>
          <a:xfrm>
            <a:off x="720587" y="1003021"/>
            <a:ext cx="152834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chemeClr val="bg1">
                    <a:lumMod val="65000"/>
                  </a:schemeClr>
                </a:solidFill>
              </a:rPr>
              <a:t>Long-term key</a:t>
            </a:r>
            <a:endParaRPr lang="en-US" sz="1600" dirty="0" smtClean="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82725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27" grpId="0"/>
      <p:bldP spid="28" grpId="0"/>
      <p:bldP spid="3" grpId="0"/>
      <p:bldP spid="29" grpId="0"/>
      <p:bldP spid="31" grpId="0"/>
      <p:bldP spid="4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Special algorithms needed to deal with the large numbers in asymmetric cryptography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 smtClean="0"/>
              <a:t>Square-and-multiply for group exponentiation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dirty="0" smtClean="0"/>
              <a:t>Not secure against side-channel attacks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 smtClean="0"/>
              <a:t>Prime finding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dirty="0" smtClean="0"/>
              <a:t>Common in practice: pick random number; check if prime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dirty="0" smtClean="0"/>
              <a:t>Primality tests: Fermat's, Miller-Rabin (small one-sided error)</a:t>
            </a:r>
          </a:p>
          <a:p>
            <a:pPr lvl="2">
              <a:buFont typeface="Arial" panose="020B0604020202020204" pitchFamily="34" charset="0"/>
              <a:buChar char="•"/>
            </a:pPr>
            <a:endParaRPr lang="en-US" dirty="0"/>
          </a:p>
          <a:p>
            <a:pPr lvl="2">
              <a:buFont typeface="Arial" panose="020B0604020202020204" pitchFamily="34" charset="0"/>
              <a:buChar char="•"/>
            </a:pPr>
            <a:endParaRPr lang="en-US" dirty="0" smtClean="0"/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Plain </a:t>
            </a:r>
            <a:r>
              <a:rPr lang="en-US" dirty="0" err="1" smtClean="0"/>
              <a:t>Diffie</a:t>
            </a:r>
            <a:r>
              <a:rPr lang="en-US" dirty="0" smtClean="0"/>
              <a:t>-Hellman is </a:t>
            </a:r>
            <a:r>
              <a:rPr lang="en-US" i="1" dirty="0" smtClean="0"/>
              <a:t>not</a:t>
            </a:r>
            <a:r>
              <a:rPr lang="en-US" dirty="0" smtClean="0"/>
              <a:t> secure against active adversaries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 smtClean="0"/>
              <a:t>Man-in-the-middle attack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 smtClean="0"/>
              <a:t>Problem: lack of authentication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 smtClean="0"/>
              <a:t>Common solution: digital signatures (used in TLS, IPsec, SSH)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 smtClean="0"/>
              <a:t>Modern solution: long-term </a:t>
            </a:r>
            <a:r>
              <a:rPr lang="en-US" dirty="0" err="1" smtClean="0"/>
              <a:t>Diffie</a:t>
            </a:r>
            <a:r>
              <a:rPr lang="en-US" dirty="0" smtClean="0"/>
              <a:t>-Hellman keys mixed with ephemeral </a:t>
            </a:r>
            <a:r>
              <a:rPr lang="en-US" dirty="0" err="1" smtClean="0"/>
              <a:t>Diffie</a:t>
            </a:r>
            <a:r>
              <a:rPr lang="en-US" dirty="0" smtClean="0"/>
              <a:t>-Hellman keys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dirty="0" smtClean="0"/>
              <a:t>Noise protocol, Signal, </a:t>
            </a:r>
            <a:r>
              <a:rPr lang="en-US" dirty="0" err="1" smtClean="0"/>
              <a:t>What'sApp</a:t>
            </a:r>
            <a:r>
              <a:rPr lang="en-US" dirty="0" smtClean="0"/>
              <a:t>, Facebook Messenger Secret Conversations</a:t>
            </a:r>
            <a:endParaRPr lang="en-US" dirty="0"/>
          </a:p>
          <a:p>
            <a:pPr lvl="1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6590AF8-4F64-4D1C-B3C4-F65976908F52}" type="slidenum">
              <a:rPr lang="en-US" smtClean="0"/>
              <a:pPr/>
              <a:t>37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78270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dirty="0" smtClean="0"/>
                  <a:t>Why is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nb-NO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Sup>
                          <m:sSubSupPr>
                            <m:ctrlPr>
                              <a:rPr lang="nb-NO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nb-NO" i="1">
                                <a:latin typeface="Cambria Math" panose="02040503050406030204" pitchFamily="18" charset="0"/>
                              </a:rPr>
                              <m:t>𝒁</m:t>
                            </m:r>
                          </m:e>
                          <m:sub>
                            <m:r>
                              <a:rPr lang="nb-NO" i="1">
                                <a:latin typeface="Cambria Math" panose="02040503050406030204" pitchFamily="18" charset="0"/>
                              </a:rPr>
                              <m:t>𝑝</m:t>
                            </m:r>
                          </m:sub>
                          <m:sup>
                            <m:r>
                              <a:rPr lang="nb-NO" i="1">
                                <a:latin typeface="Cambria Math" panose="02040503050406030204" pitchFamily="18" charset="0"/>
                              </a:rPr>
                              <m:t>∗</m:t>
                            </m:r>
                          </m:sup>
                        </m:sSubSup>
                        <m:r>
                          <a:rPr lang="nb-NO" i="1">
                            <a:latin typeface="Cambria Math" panose="02040503050406030204" pitchFamily="18" charset="0"/>
                          </a:rPr>
                          <m:t>,⋅</m:t>
                        </m:r>
                      </m:e>
                    </m:d>
                  </m:oMath>
                </a14:m>
                <a:r>
                  <a:rPr lang="en-US" dirty="0" smtClean="0"/>
                  <a:t> a group? </a:t>
                </a:r>
                <a:endParaRPr lang="en-US" dirty="0"/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 rotWithShape="0">
                <a:blip r:embed="rId2"/>
                <a:stretch>
                  <a:fillRect l="-1095" t="-24000" b="-4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623392" y="1027587"/>
                <a:ext cx="11137237" cy="2581375"/>
              </a:xfrm>
            </p:spPr>
            <p:txBody>
              <a:bodyPr/>
              <a:lstStyle/>
              <a:p>
                <a:pPr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bSup>
                      <m:sSubSupPr>
                        <m:ctrlPr>
                          <a:rPr lang="nb-NO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nb-NO" i="1">
                            <a:latin typeface="Cambria Math" panose="02040503050406030204" pitchFamily="18" charset="0"/>
                          </a:rPr>
                          <m:t>𝒁</m:t>
                        </m:r>
                      </m:e>
                      <m:sub>
                        <m:r>
                          <a:rPr lang="nb-NO" i="1">
                            <a:latin typeface="Cambria Math" panose="02040503050406030204" pitchFamily="18" charset="0"/>
                          </a:rPr>
                          <m:t>𝑝</m:t>
                        </m:r>
                      </m:sub>
                      <m:sup>
                        <m:r>
                          <a:rPr lang="nb-NO" i="1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bSup>
                    <m:r>
                      <a:rPr lang="nb-NO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nb-NO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nb-NO" b="0" i="1" smtClean="0">
                            <a:latin typeface="Cambria Math" panose="02040503050406030204" pitchFamily="18" charset="0"/>
                          </a:rPr>
                          <m:t>1, 2,  …, </m:t>
                        </m:r>
                        <m:r>
                          <a:rPr lang="nb-NO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  <m:r>
                          <a:rPr lang="nb-NO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e>
                    </m:d>
                  </m:oMath>
                </a14:m>
                <a:endParaRPr lang="en-US" dirty="0" smtClean="0"/>
              </a:p>
              <a:p>
                <a:pPr marL="0" indent="0"/>
                <a:endParaRPr lang="en-US" sz="800" dirty="0" smtClean="0"/>
              </a:p>
              <a:p>
                <a:pPr>
                  <a:buFont typeface="Arial" panose="020B0604020202020204" pitchFamily="34" charset="0"/>
                  <a:buChar char="•"/>
                </a:pPr>
                <a:r>
                  <a:rPr lang="en-US" dirty="0" smtClean="0"/>
                  <a:t>Associativity  	</a:t>
                </a:r>
                <a:r>
                  <a:rPr lang="en-US" dirty="0" smtClean="0">
                    <a:solidFill>
                      <a:srgbClr val="00B050"/>
                    </a:solidFill>
                    <a:sym typeface="Wingdings" panose="05000000000000000000" pitchFamily="2" charset="2"/>
                  </a:rPr>
                  <a:t></a:t>
                </a:r>
                <a:r>
                  <a:rPr lang="en-US" dirty="0" smtClean="0">
                    <a:sym typeface="Wingdings" panose="05000000000000000000" pitchFamily="2" charset="2"/>
                  </a:rPr>
                  <a:t>  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nb-NO" sz="16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nb-NO" sz="1600" i="1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nb-NO" sz="1600" i="1">
                            <a:latin typeface="Cambria Math" panose="02040503050406030204" pitchFamily="18" charset="0"/>
                          </a:rPr>
                          <m:t>⋅</m:t>
                        </m:r>
                        <m:r>
                          <a:rPr lang="nb-NO" sz="1600" i="1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</m:d>
                    <m:r>
                      <a:rPr lang="nb-NO" sz="1600" i="1">
                        <a:latin typeface="Cambria Math" panose="02040503050406030204" pitchFamily="18" charset="0"/>
                      </a:rPr>
                      <m:t>⋅</m:t>
                    </m:r>
                    <m:r>
                      <a:rPr lang="nb-NO" sz="1600" i="1">
                        <a:latin typeface="Cambria Math" panose="02040503050406030204" pitchFamily="18" charset="0"/>
                      </a:rPr>
                      <m:t>𝑐</m:t>
                    </m:r>
                    <m:r>
                      <a:rPr lang="nb-NO" sz="16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nb-NO" sz="1600" i="1">
                        <a:latin typeface="Cambria Math" panose="02040503050406030204" pitchFamily="18" charset="0"/>
                      </a:rPr>
                      <m:t>𝑎</m:t>
                    </m:r>
                    <m:r>
                      <a:rPr lang="nb-NO" sz="1600" i="1">
                        <a:latin typeface="Cambria Math" panose="02040503050406030204" pitchFamily="18" charset="0"/>
                      </a:rPr>
                      <m:t>⋅</m:t>
                    </m:r>
                    <m:d>
                      <m:dPr>
                        <m:ctrlPr>
                          <a:rPr lang="nb-NO" sz="16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nb-NO" sz="1600" i="1">
                            <a:latin typeface="Cambria Math" panose="02040503050406030204" pitchFamily="18" charset="0"/>
                          </a:rPr>
                          <m:t>𝑏</m:t>
                        </m:r>
                        <m:r>
                          <a:rPr lang="nb-NO" sz="1600" i="1">
                            <a:latin typeface="Cambria Math" panose="02040503050406030204" pitchFamily="18" charset="0"/>
                          </a:rPr>
                          <m:t>⋅</m:t>
                        </m:r>
                        <m:r>
                          <a:rPr lang="nb-NO" sz="1600" i="1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</m:d>
                    <m:func>
                      <m:funcPr>
                        <m:ctrlPr>
                          <a:rPr lang="nb-NO" sz="1600" i="1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funcPr>
                      <m:fName>
                        <m:r>
                          <a:rPr lang="nb-NO" sz="1600" i="1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nb-NO" sz="160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mod</m:t>
                        </m:r>
                      </m:fName>
                      <m:e>
                        <m:r>
                          <a:rPr lang="nb-NO" sz="1600" i="1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𝑝</m:t>
                        </m:r>
                      </m:e>
                    </m:func>
                  </m:oMath>
                </a14:m>
                <a:endParaRPr lang="en-US" dirty="0" smtClean="0">
                  <a:sym typeface="Wingdings" panose="05000000000000000000" pitchFamily="2" charset="2"/>
                </a:endParaRPr>
              </a:p>
              <a:p>
                <a:pPr>
                  <a:buFont typeface="Arial" panose="020B0604020202020204" pitchFamily="34" charset="0"/>
                  <a:buChar char="•"/>
                </a:pPr>
                <a:r>
                  <a:rPr lang="en-US" dirty="0" smtClean="0">
                    <a:sym typeface="Wingdings" panose="05000000000000000000" pitchFamily="2" charset="2"/>
                  </a:rPr>
                  <a:t>Identity 		</a:t>
                </a:r>
                <a:r>
                  <a:rPr lang="en-US" dirty="0" smtClean="0">
                    <a:solidFill>
                      <a:srgbClr val="00B050"/>
                    </a:solidFill>
                    <a:sym typeface="Wingdings" panose="05000000000000000000" pitchFamily="2" charset="2"/>
                  </a:rPr>
                  <a:t></a:t>
                </a:r>
                <a:r>
                  <a:rPr lang="en-US" dirty="0" smtClean="0">
                    <a:sym typeface="Wingdings" panose="05000000000000000000" pitchFamily="2" charset="2"/>
                  </a:rPr>
                  <a:t>   </a:t>
                </a:r>
                <a14:m>
                  <m:oMath xmlns:m="http://schemas.openxmlformats.org/officeDocument/2006/math">
                    <m:r>
                      <a:rPr lang="nb-NO" sz="1600" b="0" i="1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1⋅</m:t>
                    </m:r>
                    <m:r>
                      <a:rPr lang="nb-NO" sz="1600" b="0" i="1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𝑎</m:t>
                    </m:r>
                    <m:r>
                      <a:rPr lang="nb-NO" sz="1600" b="0" i="1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=</m:t>
                    </m:r>
                    <m:r>
                      <a:rPr lang="nb-NO" sz="1600" b="0" i="1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𝑎</m:t>
                    </m:r>
                    <m:r>
                      <a:rPr lang="nb-NO" sz="1600" b="0" i="1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⋅1=</m:t>
                    </m:r>
                    <m:r>
                      <a:rPr lang="nb-NO" sz="1600" b="0" i="1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𝑎</m:t>
                    </m:r>
                    <m:func>
                      <m:funcPr>
                        <m:ctrlPr>
                          <a:rPr lang="nb-NO" sz="1600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funcPr>
                      <m:fName>
                        <m:r>
                          <a:rPr lang="nb-NO" sz="1600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nb-NO" sz="1600" b="0" i="0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mod</m:t>
                        </m:r>
                      </m:fName>
                      <m:e>
                        <m:r>
                          <a:rPr lang="nb-NO" sz="1600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𝑝</m:t>
                        </m:r>
                      </m:e>
                    </m:func>
                  </m:oMath>
                </a14:m>
                <a:endParaRPr lang="en-US" dirty="0" smtClean="0">
                  <a:sym typeface="Wingdings" panose="05000000000000000000" pitchFamily="2" charset="2"/>
                </a:endParaRPr>
              </a:p>
              <a:p>
                <a:pPr>
                  <a:buFont typeface="Arial" panose="020B0604020202020204" pitchFamily="34" charset="0"/>
                  <a:buChar char="•"/>
                </a:pPr>
                <a:r>
                  <a:rPr lang="en-US" dirty="0" smtClean="0">
                    <a:sym typeface="Wingdings" panose="05000000000000000000" pitchFamily="2" charset="2"/>
                  </a:rPr>
                  <a:t>Inverses		</a:t>
                </a:r>
                <a:r>
                  <a:rPr lang="en-US" dirty="0" smtClean="0">
                    <a:solidFill>
                      <a:srgbClr val="FF0000"/>
                    </a:solidFill>
                    <a:sym typeface="Wingdings" panose="05000000000000000000" pitchFamily="2" charset="2"/>
                  </a:rPr>
                  <a:t>?</a:t>
                </a:r>
                <a:r>
                  <a:rPr lang="en-US" dirty="0" smtClean="0">
                    <a:sym typeface="Wingdings" panose="05000000000000000000" pitchFamily="2" charset="2"/>
                  </a:rPr>
                  <a:t>  </a:t>
                </a:r>
              </a:p>
              <a:p>
                <a:pPr marL="0" indent="0"/>
                <a:endParaRPr lang="en-US" sz="1100" dirty="0">
                  <a:sym typeface="Wingdings" panose="05000000000000000000" pitchFamily="2" charset="2"/>
                </a:endParaRPr>
              </a:p>
              <a:p>
                <a:pPr marL="0" indent="0"/>
                <a:r>
                  <a:rPr lang="en-US" dirty="0" smtClean="0">
                    <a:sym typeface="Wingdings" panose="05000000000000000000" pitchFamily="2" charset="2"/>
                  </a:rPr>
                  <a:t>          Given </a:t>
                </a:r>
                <a14:m>
                  <m:oMath xmlns:m="http://schemas.openxmlformats.org/officeDocument/2006/math">
                    <m:r>
                      <a:rPr lang="nb-NO" b="0" i="1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𝑎</m:t>
                    </m:r>
                    <m:r>
                      <a:rPr lang="nb-NO" b="0" i="1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∈</m:t>
                    </m:r>
                    <m:sSubSup>
                      <m:sSubSupPr>
                        <m:ctrlPr>
                          <a:rPr lang="nb-NO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nb-NO" i="1">
                            <a:latin typeface="Cambria Math" panose="02040503050406030204" pitchFamily="18" charset="0"/>
                          </a:rPr>
                          <m:t>𝒁</m:t>
                        </m:r>
                      </m:e>
                      <m:sub>
                        <m:r>
                          <a:rPr lang="nb-NO" i="1">
                            <a:latin typeface="Cambria Math" panose="02040503050406030204" pitchFamily="18" charset="0"/>
                          </a:rPr>
                          <m:t>𝑝</m:t>
                        </m:r>
                      </m:sub>
                      <m:sup>
                        <m:r>
                          <a:rPr lang="nb-NO" i="1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bSup>
                  </m:oMath>
                </a14:m>
                <a:r>
                  <a:rPr lang="en-US" dirty="0" smtClean="0">
                    <a:sym typeface="Wingdings" panose="05000000000000000000" pitchFamily="2" charset="2"/>
                  </a:rPr>
                  <a:t> can we always find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nb-NO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sSupPr>
                      <m:e>
                        <m:r>
                          <a:rPr lang="nb-NO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𝑎</m:t>
                        </m:r>
                      </m:e>
                      <m:sup>
                        <m:r>
                          <a:rPr lang="nb-NO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−1</m:t>
                        </m:r>
                      </m:sup>
                    </m:sSup>
                    <m:r>
                      <a:rPr lang="nb-NO" b="0" i="1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∈</m:t>
                    </m:r>
                    <m:sSubSup>
                      <m:sSubSupPr>
                        <m:ctrlPr>
                          <a:rPr lang="nb-NO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nb-NO" i="1">
                            <a:latin typeface="Cambria Math" panose="02040503050406030204" pitchFamily="18" charset="0"/>
                          </a:rPr>
                          <m:t>𝒁</m:t>
                        </m:r>
                      </m:e>
                      <m:sub>
                        <m:r>
                          <a:rPr lang="nb-NO" i="1">
                            <a:latin typeface="Cambria Math" panose="02040503050406030204" pitchFamily="18" charset="0"/>
                          </a:rPr>
                          <m:t>𝑝</m:t>
                        </m:r>
                      </m:sub>
                      <m:sup>
                        <m:r>
                          <a:rPr lang="nb-NO" i="1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bSup>
                  </m:oMath>
                </a14:m>
                <a:r>
                  <a:rPr lang="en-US" dirty="0" smtClean="0">
                    <a:sym typeface="Wingdings" panose="05000000000000000000" pitchFamily="2" charset="2"/>
                  </a:rPr>
                  <a:t>? </a:t>
                </a:r>
                <a:endParaRPr lang="en-US" dirty="0" smtClean="0"/>
              </a:p>
              <a:p>
                <a:pPr marL="0" indent="0"/>
                <a:r>
                  <a:rPr lang="en-US" dirty="0" smtClean="0"/>
                  <a:t>          Need to solve:		</a:t>
                </a:r>
                <a14:m>
                  <m:oMath xmlns:m="http://schemas.openxmlformats.org/officeDocument/2006/math">
                    <m:r>
                      <a:rPr lang="nb-NO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nb-NO" b="0" i="1" smtClean="0">
                        <a:latin typeface="Cambria Math" panose="02040503050406030204" pitchFamily="18" charset="0"/>
                      </a:rPr>
                      <m:t>⋅</m:t>
                    </m:r>
                    <m:r>
                      <a:rPr lang="nb-NO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nb-NO" b="0" i="1" smtClean="0">
                        <a:latin typeface="Cambria Math" panose="02040503050406030204" pitchFamily="18" charset="0"/>
                      </a:rPr>
                      <m:t>=1</m:t>
                    </m:r>
                    <m:func>
                      <m:funcPr>
                        <m:ctrlPr>
                          <a:rPr lang="nb-NO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nb-NO" b="0" i="0" smtClean="0">
                            <a:latin typeface="Cambria Math" panose="02040503050406030204" pitchFamily="18" charset="0"/>
                          </a:rPr>
                          <m:t>mod</m:t>
                        </m:r>
                      </m:fName>
                      <m:e>
                        <m:r>
                          <a:rPr lang="nb-NO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</m:func>
                  </m:oMath>
                </a14:m>
                <a:r>
                  <a:rPr lang="en-US" dirty="0" smtClean="0"/>
                  <a:t> 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23392" y="1027587"/>
                <a:ext cx="11137237" cy="2581375"/>
              </a:xfrm>
              <a:blipFill rotWithShape="0">
                <a:blip r:embed="rId3"/>
                <a:stretch>
                  <a:fillRect l="-493" t="-709" b="-638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6590AF8-4F64-4D1C-B3C4-F65976908F52}" type="slidenum">
              <a:rPr lang="en-US" smtClean="0"/>
              <a:pPr/>
              <a:t>4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Rounded Rectangle 6"/>
              <p:cNvSpPr/>
              <p:nvPr/>
            </p:nvSpPr>
            <p:spPr bwMode="auto">
              <a:xfrm>
                <a:off x="7725973" y="1064656"/>
                <a:ext cx="4034656" cy="1179185"/>
              </a:xfrm>
              <a:prstGeom prst="roundRect">
                <a:avLst/>
              </a:prstGeom>
              <a:solidFill>
                <a:srgbClr val="ECECFA"/>
              </a:solidFill>
              <a:ln w="28575" cap="flat" cmpd="sng" algn="ctr">
                <a:solidFill>
                  <a:schemeClr val="accent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indent="0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1200" b="1" dirty="0" smtClean="0"/>
                  <a:t>Definition: </a:t>
                </a:r>
                <a:r>
                  <a:rPr lang="en-US" sz="1200" dirty="0" smtClean="0"/>
                  <a:t>A </a:t>
                </a:r>
                <a:r>
                  <a:rPr lang="en-US" sz="1200" b="1" dirty="0" smtClean="0"/>
                  <a:t>group</a:t>
                </a:r>
                <a:r>
                  <a:rPr lang="en-US" sz="1200" dirty="0" smtClean="0"/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nb-NO" sz="12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nb-NO" sz="1200" b="0" i="1" smtClean="0">
                            <a:latin typeface="Cambria Math" panose="02040503050406030204" pitchFamily="18" charset="0"/>
                          </a:rPr>
                          <m:t>𝐺</m:t>
                        </m:r>
                        <m:r>
                          <a:rPr lang="nb-NO" sz="1200" b="0" i="1" smtClean="0">
                            <a:latin typeface="Cambria Math" panose="02040503050406030204" pitchFamily="18" charset="0"/>
                          </a:rPr>
                          <m:t>, ∘</m:t>
                        </m:r>
                      </m:e>
                    </m:d>
                  </m:oMath>
                </a14:m>
                <a:r>
                  <a:rPr lang="en-US" sz="1200" dirty="0" smtClean="0"/>
                  <a:t> </a:t>
                </a:r>
                <a:r>
                  <a:rPr lang="nb-NO" sz="1200" dirty="0" smtClean="0"/>
                  <a:t>…</a:t>
                </a:r>
                <a:endParaRPr lang="en-US" sz="1200" dirty="0" smtClean="0"/>
              </a:p>
              <a:p>
                <a:pPr marL="0" marR="0" indent="0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lang="en-US" sz="1200" dirty="0"/>
              </a:p>
              <a:p>
                <a:pPr marL="0" marR="0" indent="0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1200" dirty="0"/>
                  <a:t> </a:t>
                </a:r>
                <a:r>
                  <a:rPr lang="en-US" sz="1200" dirty="0" smtClean="0"/>
                  <a:t>   </a:t>
                </a:r>
                <a:r>
                  <a:rPr lang="en-US" sz="1200" dirty="0" smtClean="0">
                    <a:latin typeface="Script MT Bold" panose="03040602040607080904" pitchFamily="66" charset="0"/>
                  </a:rPr>
                  <a:t>G1</a:t>
                </a:r>
                <a:r>
                  <a:rPr lang="en-US" sz="1200" dirty="0" smtClean="0"/>
                  <a:t>: </a:t>
                </a:r>
                <a:r>
                  <a:rPr lang="en-US" sz="1200" dirty="0"/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nb-NO" sz="12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nb-NO" sz="12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nb-NO" sz="1200" b="0" i="1" smtClean="0">
                            <a:latin typeface="Cambria Math" panose="02040503050406030204" pitchFamily="18" charset="0"/>
                          </a:rPr>
                          <m:t>∘</m:t>
                        </m:r>
                        <m:r>
                          <a:rPr lang="nb-NO" sz="1200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</m:d>
                    <m:r>
                      <a:rPr lang="nb-NO" sz="1200" b="0" i="1" smtClean="0">
                        <a:latin typeface="Cambria Math" panose="02040503050406030204" pitchFamily="18" charset="0"/>
                      </a:rPr>
                      <m:t>∘</m:t>
                    </m:r>
                    <m:r>
                      <a:rPr lang="nb-NO" sz="1200" b="0" i="1" smtClean="0">
                        <a:latin typeface="Cambria Math" panose="02040503050406030204" pitchFamily="18" charset="0"/>
                      </a:rPr>
                      <m:t>𝑐</m:t>
                    </m:r>
                    <m:r>
                      <a:rPr lang="nb-NO" sz="12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nb-NO" sz="1200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nb-NO" sz="1200" b="0" i="1" smtClean="0">
                        <a:latin typeface="Cambria Math" panose="02040503050406030204" pitchFamily="18" charset="0"/>
                      </a:rPr>
                      <m:t>∘</m:t>
                    </m:r>
                    <m:d>
                      <m:dPr>
                        <m:ctrlPr>
                          <a:rPr lang="nb-NO" sz="12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nb-NO" sz="1200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  <m:r>
                          <a:rPr lang="nb-NO" sz="1200" b="0" i="1" smtClean="0">
                            <a:latin typeface="Cambria Math" panose="02040503050406030204" pitchFamily="18" charset="0"/>
                          </a:rPr>
                          <m:t>∘</m:t>
                        </m:r>
                        <m:r>
                          <a:rPr lang="nb-NO" sz="1200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</m:d>
                  </m:oMath>
                </a14:m>
                <a:r>
                  <a:rPr lang="en-US" sz="1200" dirty="0" smtClean="0"/>
                  <a:t> 	 (associativity)</a:t>
                </a:r>
              </a:p>
              <a:p>
                <a:pPr marL="0" marR="0" indent="0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1200" dirty="0"/>
                  <a:t> </a:t>
                </a:r>
                <a:r>
                  <a:rPr lang="en-US" sz="1200" dirty="0" smtClean="0"/>
                  <a:t>   </a:t>
                </a:r>
                <a:r>
                  <a:rPr lang="en-US" sz="1200" dirty="0" smtClean="0">
                    <a:latin typeface="Script MT Bold" panose="03040602040607080904" pitchFamily="66" charset="0"/>
                  </a:rPr>
                  <a:t>G2</a:t>
                </a:r>
                <a:r>
                  <a:rPr lang="en-US" sz="1200" dirty="0" smtClean="0"/>
                  <a:t>:  </a:t>
                </a:r>
                <a14:m>
                  <m:oMath xmlns:m="http://schemas.openxmlformats.org/officeDocument/2006/math">
                    <m:r>
                      <a:rPr lang="nb-NO" sz="1200" b="0" i="1" smtClean="0">
                        <a:latin typeface="Cambria Math" panose="02040503050406030204" pitchFamily="18" charset="0"/>
                      </a:rPr>
                      <m:t>∃</m:t>
                    </m:r>
                    <m:r>
                      <a:rPr lang="nb-NO" sz="1200" b="0" i="1" smtClean="0">
                        <a:latin typeface="Cambria Math" panose="02040503050406030204" pitchFamily="18" charset="0"/>
                      </a:rPr>
                      <m:t>𝑒</m:t>
                    </m:r>
                    <m:r>
                      <a:rPr lang="nb-NO" sz="1200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nb-NO" sz="1200" b="0" i="1" smtClean="0">
                        <a:latin typeface="Cambria Math" panose="02040503050406030204" pitchFamily="18" charset="0"/>
                      </a:rPr>
                      <m:t>𝐺</m:t>
                    </m:r>
                    <m:r>
                      <a:rPr lang="nb-NO" sz="1200" b="0" i="0" smtClean="0">
                        <a:latin typeface="Cambria Math" panose="02040503050406030204" pitchFamily="18" charset="0"/>
                      </a:rPr>
                      <m:t>:</m:t>
                    </m:r>
                  </m:oMath>
                </a14:m>
                <a:r>
                  <a:rPr lang="en-US" sz="1200" dirty="0" smtClean="0"/>
                  <a:t> </a:t>
                </a:r>
                <a14:m>
                  <m:oMath xmlns:m="http://schemas.openxmlformats.org/officeDocument/2006/math">
                    <m:r>
                      <a:rPr lang="nb-NO" sz="1200" b="0" i="1" smtClean="0">
                        <a:latin typeface="Cambria Math" panose="02040503050406030204" pitchFamily="18" charset="0"/>
                      </a:rPr>
                      <m:t>𝑒</m:t>
                    </m:r>
                    <m:r>
                      <a:rPr lang="nb-NO" sz="1200" b="0" i="1" smtClean="0">
                        <a:latin typeface="Cambria Math" panose="02040503050406030204" pitchFamily="18" charset="0"/>
                      </a:rPr>
                      <m:t>∘</m:t>
                    </m:r>
                    <m:r>
                      <a:rPr lang="nb-NO" sz="1200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nb-NO" sz="12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nb-NO" sz="1200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nb-NO" sz="1200" b="0" i="1" smtClean="0">
                        <a:latin typeface="Cambria Math" panose="02040503050406030204" pitchFamily="18" charset="0"/>
                      </a:rPr>
                      <m:t>∘</m:t>
                    </m:r>
                    <m:r>
                      <a:rPr lang="nb-NO" sz="1200" b="0" i="1" smtClean="0">
                        <a:latin typeface="Cambria Math" panose="02040503050406030204" pitchFamily="18" charset="0"/>
                      </a:rPr>
                      <m:t>𝑒</m:t>
                    </m:r>
                    <m:r>
                      <a:rPr lang="nb-NO" sz="12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nb-NO" sz="1200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nb-NO" sz="1200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1200" dirty="0" smtClean="0"/>
                  <a:t>	 (identity)</a:t>
                </a:r>
              </a:p>
              <a:p>
                <a:pPr marL="0" marR="0" indent="0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1200" dirty="0"/>
                  <a:t> </a:t>
                </a:r>
                <a:r>
                  <a:rPr lang="en-US" sz="1200" dirty="0" smtClean="0"/>
                  <a:t>   </a:t>
                </a:r>
                <a:r>
                  <a:rPr lang="en-US" sz="1200" dirty="0" smtClean="0">
                    <a:latin typeface="Script MT Bold" panose="03040602040607080904" pitchFamily="66" charset="0"/>
                  </a:rPr>
                  <a:t>G3</a:t>
                </a:r>
                <a:r>
                  <a:rPr lang="en-US" sz="1200" dirty="0" smtClean="0"/>
                  <a:t>:  </a:t>
                </a:r>
                <a14:m>
                  <m:oMath xmlns:m="http://schemas.openxmlformats.org/officeDocument/2006/math">
                    <m:r>
                      <a:rPr lang="nb-NO" sz="1200" b="0" i="1" smtClean="0">
                        <a:latin typeface="Cambria Math" panose="02040503050406030204" pitchFamily="18" charset="0"/>
                      </a:rPr>
                      <m:t>∃</m:t>
                    </m:r>
                    <m:sSup>
                      <m:sSupPr>
                        <m:ctrlPr>
                          <a:rPr lang="nb-NO" sz="12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nb-NO" sz="12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p>
                        <m:r>
                          <a:rPr lang="nb-NO" sz="1200" b="0" i="1" smtClean="0">
                            <a:latin typeface="Cambria Math" panose="02040503050406030204" pitchFamily="18" charset="0"/>
                          </a:rPr>
                          <m:t>−1 </m:t>
                        </m:r>
                      </m:sup>
                    </m:sSup>
                    <m:r>
                      <a:rPr lang="nb-NO" sz="1200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nb-NO" sz="1200" b="0" i="1" smtClean="0">
                        <a:latin typeface="Cambria Math" panose="02040503050406030204" pitchFamily="18" charset="0"/>
                      </a:rPr>
                      <m:t>𝐺</m:t>
                    </m:r>
                    <m:r>
                      <a:rPr lang="nb-NO" sz="1200" b="0" i="0" smtClean="0">
                        <a:latin typeface="Cambria Math" panose="02040503050406030204" pitchFamily="18" charset="0"/>
                      </a:rPr>
                      <m:t>:</m:t>
                    </m:r>
                  </m:oMath>
                </a14:m>
                <a:r>
                  <a:rPr lang="en-US" sz="1200" dirty="0" smtClean="0"/>
                  <a:t>  </a:t>
                </a:r>
                <a14:m>
                  <m:oMath xmlns:m="http://schemas.openxmlformats.org/officeDocument/2006/math">
                    <m:r>
                      <a:rPr lang="nb-NO" sz="1200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nb-NO" sz="1200" b="0" i="1" smtClean="0">
                        <a:latin typeface="Cambria Math" panose="02040503050406030204" pitchFamily="18" charset="0"/>
                      </a:rPr>
                      <m:t>∘</m:t>
                    </m:r>
                    <m:sSup>
                      <m:sSupPr>
                        <m:ctrlPr>
                          <a:rPr lang="nb-NO" sz="12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nb-NO" sz="12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p>
                        <m:r>
                          <a:rPr lang="nb-NO" sz="1200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  <m:r>
                      <a:rPr lang="nb-NO" sz="1200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nb-NO" sz="12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nb-NO" sz="12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p>
                        <m:r>
                          <a:rPr lang="nb-NO" sz="1200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  <m:r>
                      <a:rPr lang="nb-NO" sz="1200" b="0" i="1" smtClean="0">
                        <a:latin typeface="Cambria Math" panose="02040503050406030204" pitchFamily="18" charset="0"/>
                      </a:rPr>
                      <m:t>∘</m:t>
                    </m:r>
                    <m:r>
                      <a:rPr lang="nb-NO" sz="1200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nb-NO" sz="12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nb-NO" sz="1200" b="0" i="1" smtClean="0">
                        <a:latin typeface="Cambria Math" panose="02040503050406030204" pitchFamily="18" charset="0"/>
                      </a:rPr>
                      <m:t>𝑒</m:t>
                    </m:r>
                  </m:oMath>
                </a14:m>
                <a:r>
                  <a:rPr lang="en-US" sz="1200" dirty="0" smtClean="0"/>
                  <a:t>   (inverses)</a:t>
                </a:r>
                <a:endParaRPr lang="en-US" sz="1200" dirty="0"/>
              </a:p>
            </p:txBody>
          </p:sp>
        </mc:Choice>
        <mc:Fallback xmlns="">
          <p:sp>
            <p:nvSpPr>
              <p:cNvPr id="7" name="Rounded 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725973" y="1064656"/>
                <a:ext cx="4034656" cy="1179185"/>
              </a:xfrm>
              <a:prstGeom prst="roundRect">
                <a:avLst/>
              </a:prstGeom>
              <a:blipFill rotWithShape="0">
                <a:blip r:embed="rId4"/>
                <a:stretch>
                  <a:fillRect/>
                </a:stretch>
              </a:blipFill>
              <a:ln w="28575" cap="flat" cmpd="sng" algn="ctr">
                <a:solidFill>
                  <a:schemeClr val="accent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1303504" y="3718808"/>
                <a:ext cx="5398851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b="1" dirty="0" smtClean="0"/>
                  <a:t>Claim: 	</a:t>
                </a:r>
                <a14:m>
                  <m:oMath xmlns:m="http://schemas.openxmlformats.org/officeDocument/2006/math">
                    <m:r>
                      <a:rPr lang="nb-NO" sz="2000" b="0" i="1" smtClean="0">
                        <a:latin typeface="Cambria Math" panose="02040503050406030204" pitchFamily="18" charset="0"/>
                      </a:rPr>
                      <m:t>∃</m:t>
                    </m:r>
                    <m:r>
                      <a:rPr lang="nb-NO" sz="2000" b="0" i="1" smtClean="0">
                        <a:latin typeface="Cambria Math" panose="02040503050406030204" pitchFamily="18" charset="0"/>
                      </a:rPr>
                      <m:t>𝑚</m:t>
                    </m:r>
                    <m:r>
                      <a:rPr lang="nb-NO" sz="2000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nb-NO" sz="2000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nb-NO" sz="2000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nb-NO" sz="2000" b="1" i="1" smtClean="0">
                        <a:latin typeface="Cambria Math" panose="02040503050406030204" pitchFamily="18" charset="0"/>
                      </a:rPr>
                      <m:t>𝒁</m:t>
                    </m:r>
                  </m:oMath>
                </a14:m>
                <a:r>
                  <a:rPr lang="en-US" sz="2000" dirty="0" smtClean="0"/>
                  <a:t> </a:t>
                </a:r>
                <a:r>
                  <a:rPr lang="en-US" sz="2000" dirty="0"/>
                  <a:t> </a:t>
                </a:r>
                <a:r>
                  <a:rPr lang="en-US" sz="2000" dirty="0" smtClean="0"/>
                  <a:t>such that     </a:t>
                </a:r>
                <a14:m>
                  <m:oMath xmlns:m="http://schemas.openxmlformats.org/officeDocument/2006/math">
                    <m:r>
                      <a:rPr lang="nb-NO" sz="2000" b="0" i="1" smtClean="0">
                        <a:latin typeface="Cambria Math" panose="02040503050406030204" pitchFamily="18" charset="0"/>
                      </a:rPr>
                      <m:t>𝑚𝑎</m:t>
                    </m:r>
                    <m:r>
                      <a:rPr lang="nb-NO" sz="2000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nb-NO" sz="2000" b="0" i="1" smtClean="0">
                        <a:latin typeface="Cambria Math" panose="02040503050406030204" pitchFamily="18" charset="0"/>
                      </a:rPr>
                      <m:t>𝑛𝑝</m:t>
                    </m:r>
                    <m:r>
                      <a:rPr lang="nb-NO" sz="2000" b="0" i="1" smtClean="0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endParaRPr lang="en-US" sz="2000" dirty="0" smtClean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03504" y="3718808"/>
                <a:ext cx="5398851" cy="400110"/>
              </a:xfrm>
              <a:prstGeom prst="rect">
                <a:avLst/>
              </a:prstGeom>
              <a:blipFill rotWithShape="0">
                <a:blip r:embed="rId5"/>
                <a:stretch>
                  <a:fillRect l="-1243" t="-6061" b="-2727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1303503" y="4256652"/>
                <a:ext cx="10457126" cy="250068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b="1" dirty="0" smtClean="0"/>
                  <a:t>Proof: 		</a:t>
                </a:r>
                <a14:m>
                  <m:oMath xmlns:m="http://schemas.openxmlformats.org/officeDocument/2006/math">
                    <m:r>
                      <a:rPr lang="nb-NO" sz="2000" b="0" i="1" smtClean="0">
                        <a:latin typeface="Cambria Math" panose="02040503050406030204" pitchFamily="18" charset="0"/>
                      </a:rPr>
                      <m:t>𝐼</m:t>
                    </m:r>
                    <m:r>
                      <a:rPr lang="nb-NO" sz="2000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nb-NO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nb-NO" sz="2000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  <m:r>
                          <a:rPr lang="nb-NO" sz="2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nb-NO" sz="2000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nb-NO" sz="2000" b="0" i="1" smtClean="0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nb-NO" sz="2000" b="0" i="1" smtClean="0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  <m:r>
                          <a:rPr lang="nb-NO" sz="2000" b="0" i="1" smtClean="0">
                            <a:latin typeface="Cambria Math" panose="02040503050406030204" pitchFamily="18" charset="0"/>
                          </a:rPr>
                          <m:t>  </m:t>
                        </m:r>
                        <m:r>
                          <m:rPr>
                            <m:lit/>
                          </m:rPr>
                          <a:rPr lang="nb-NO" sz="2000" b="0" i="1" smtClean="0">
                            <a:latin typeface="Cambria Math" panose="02040503050406030204" pitchFamily="18" charset="0"/>
                          </a:rPr>
                          <m:t>|</m:t>
                        </m:r>
                        <m:r>
                          <a:rPr lang="nb-NO" sz="2000" b="0" i="1" smtClean="0">
                            <a:latin typeface="Cambria Math" panose="02040503050406030204" pitchFamily="18" charset="0"/>
                          </a:rPr>
                          <m:t>  </m:t>
                        </m:r>
                        <m:r>
                          <a:rPr lang="nb-NO" sz="2000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  <m:r>
                          <a:rPr lang="nb-NO" sz="2000" b="0" i="1" smtClean="0"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nb-NO" sz="20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nb-NO" sz="2000" b="0" i="1" smtClean="0">
                            <a:latin typeface="Cambria Math" panose="02040503050406030204" pitchFamily="18" charset="0"/>
                          </a:rPr>
                          <m:t>∈</m:t>
                        </m:r>
                        <m:r>
                          <a:rPr lang="nb-NO" sz="2000" b="1" i="1" smtClean="0">
                            <a:latin typeface="Cambria Math" panose="02040503050406030204" pitchFamily="18" charset="0"/>
                          </a:rPr>
                          <m:t>𝒁</m:t>
                        </m:r>
                      </m:e>
                    </m:d>
                  </m:oMath>
                </a14:m>
                <a:endParaRPr lang="en-US" sz="2000" dirty="0" smtClean="0"/>
              </a:p>
              <a:p>
                <a:endParaRPr lang="en-US" sz="1050" dirty="0"/>
              </a:p>
              <a:p>
                <a:pPr marL="342900" indent="-342900">
                  <a:buClr>
                    <a:schemeClr val="bg1">
                      <a:lumMod val="50000"/>
                    </a:schemeClr>
                  </a:buClr>
                  <a:buSzPct val="75000"/>
                  <a:buFont typeface="+mj-lt"/>
                  <a:buAutoNum type="arabicParenR"/>
                </a:pPr>
                <a:r>
                  <a:rPr lang="nb-NO" dirty="0" smtClean="0"/>
                  <a:t> </a:t>
                </a:r>
                <a14:m>
                  <m:oMath xmlns:m="http://schemas.openxmlformats.org/officeDocument/2006/math">
                    <m:r>
                      <a:rPr lang="nb-NO" b="0" i="1" smtClean="0">
                        <a:latin typeface="Cambria Math" panose="02040503050406030204" pitchFamily="18" charset="0"/>
                      </a:rPr>
                      <m:t>𝐼</m:t>
                    </m:r>
                  </m:oMath>
                </a14:m>
                <a:r>
                  <a:rPr lang="nb-NO" dirty="0" smtClean="0"/>
                  <a:t> contains a </a:t>
                </a:r>
                <a:r>
                  <a:rPr lang="nb-NO" i="1" dirty="0" smtClean="0"/>
                  <a:t>positive </a:t>
                </a:r>
                <a:r>
                  <a:rPr lang="nb-NO" dirty="0" smtClean="0"/>
                  <a:t>integer 			     	       </a:t>
                </a:r>
                <a:r>
                  <a:rPr lang="nb-NO" sz="1400" dirty="0" smtClean="0"/>
                  <a:t>(e.g. </a:t>
                </a:r>
                <a14:m>
                  <m:oMath xmlns:m="http://schemas.openxmlformats.org/officeDocument/2006/math">
                    <m:r>
                      <a:rPr lang="nb-NO" sz="1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nb-NO" sz="1400" dirty="0" smtClean="0"/>
                  <a:t> and </a:t>
                </a:r>
                <a14:m>
                  <m:oMath xmlns:m="http://schemas.openxmlformats.org/officeDocument/2006/math">
                    <m:r>
                      <a:rPr lang="nb-NO" sz="1400" b="0" i="1" smtClean="0">
                        <a:solidFill>
                          <a:schemeClr val="accent6"/>
                        </a:solidFill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lang="nb-NO" sz="1400" dirty="0" smtClean="0"/>
                  <a:t>)  </a:t>
                </a:r>
                <a:endParaRPr lang="nb-NO" dirty="0" smtClean="0"/>
              </a:p>
              <a:p>
                <a:pPr marL="342900" indent="-342900">
                  <a:buClr>
                    <a:schemeClr val="bg1">
                      <a:lumMod val="50000"/>
                    </a:schemeClr>
                  </a:buClr>
                  <a:buSzPct val="75000"/>
                  <a:buFont typeface="+mj-lt"/>
                  <a:buAutoNum type="arabicParenR"/>
                </a:pPr>
                <a:r>
                  <a:rPr lang="nb-NO" b="0" dirty="0" smtClean="0"/>
                  <a:t> </a:t>
                </a:r>
                <a14:m>
                  <m:oMath xmlns:m="http://schemas.openxmlformats.org/officeDocument/2006/math">
                    <m:r>
                      <a:rPr lang="nb-NO" b="0" i="1" smtClean="0">
                        <a:latin typeface="Cambria Math" panose="02040503050406030204" pitchFamily="18" charset="0"/>
                      </a:rPr>
                      <m:t>𝐼</m:t>
                    </m:r>
                  </m:oMath>
                </a14:m>
                <a:r>
                  <a:rPr lang="nb-NO" dirty="0" smtClean="0"/>
                  <a:t> contains a </a:t>
                </a:r>
                <a:r>
                  <a:rPr lang="nb-NO" i="1" dirty="0" smtClean="0"/>
                  <a:t>smallest </a:t>
                </a:r>
                <a:r>
                  <a:rPr lang="nb-NO" dirty="0" smtClean="0"/>
                  <a:t>positive integer </a:t>
                </a:r>
                <a14:m>
                  <m:oMath xmlns:m="http://schemas.openxmlformats.org/officeDocument/2006/math">
                    <m:r>
                      <a:rPr lang="nb-NO" b="0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𝑑</m:t>
                    </m:r>
                    <m:r>
                      <a:rPr lang="nb-NO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nb-NO" b="0" i="1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 panose="02040503050406030204" pitchFamily="18" charset="0"/>
                      </a:rPr>
                      <m:t>𝑚</m:t>
                    </m:r>
                    <m:r>
                      <a:rPr lang="nb-NO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𝑎</m:t>
                    </m:r>
                    <m:r>
                      <a:rPr lang="nb-NO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nb-NO" b="0" i="1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 panose="02040503050406030204" pitchFamily="18" charset="0"/>
                      </a:rPr>
                      <m:t>𝑛</m:t>
                    </m:r>
                    <m:r>
                      <a:rPr lang="nb-NO" b="0" i="1" smtClean="0">
                        <a:solidFill>
                          <a:schemeClr val="accent6"/>
                        </a:solidFill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endParaRPr lang="nb-NO" dirty="0" smtClean="0"/>
              </a:p>
              <a:p>
                <a:pPr marL="342900" indent="-342900">
                  <a:buClr>
                    <a:schemeClr val="bg1">
                      <a:lumMod val="50000"/>
                    </a:schemeClr>
                  </a:buClr>
                  <a:buSzPct val="75000"/>
                  <a:buFont typeface="+mj-lt"/>
                  <a:buAutoNum type="arabicParenR"/>
                </a:pPr>
                <a:r>
                  <a:rPr lang="nb-NO" b="0" dirty="0" smtClean="0">
                    <a:solidFill>
                      <a:schemeClr val="accent6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nb-NO" b="0" i="1" smtClean="0">
                        <a:solidFill>
                          <a:schemeClr val="accent6"/>
                        </a:solidFill>
                        <a:latin typeface="Cambria Math" panose="02040503050406030204" pitchFamily="18" charset="0"/>
                      </a:rPr>
                      <m:t>𝑝</m:t>
                    </m:r>
                    <m:r>
                      <a:rPr lang="nb-NO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nb-NO" b="0" i="1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 panose="02040503050406030204" pitchFamily="18" charset="0"/>
                      </a:rPr>
                      <m:t>𝑞</m:t>
                    </m:r>
                    <m:r>
                      <a:rPr lang="nb-NO" b="0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𝑑</m:t>
                    </m:r>
                    <m:r>
                      <a:rPr lang="nb-NO" b="0" i="1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nb-NO" b="0" i="1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r>
                  <a:rPr lang="nb-NO" dirty="0" smtClean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  </a:t>
                </a:r>
                <a:r>
                  <a:rPr lang="nb-NO" dirty="0" smtClean="0"/>
                  <a:t>	 </a:t>
                </a:r>
                <a14:m>
                  <m:oMath xmlns:m="http://schemas.openxmlformats.org/officeDocument/2006/math">
                    <m:r>
                      <a:rPr lang="nb-NO" i="1" dirty="0">
                        <a:latin typeface="Cambria Math" panose="02040503050406030204" pitchFamily="18" charset="0"/>
                      </a:rPr>
                      <m:t>0≤</m:t>
                    </m:r>
                    <m:r>
                      <a:rPr lang="nb-NO" i="1" dirty="0">
                        <a:latin typeface="Cambria Math" panose="02040503050406030204" pitchFamily="18" charset="0"/>
                      </a:rPr>
                      <m:t>𝑟</m:t>
                    </m:r>
                    <m:r>
                      <a:rPr lang="nb-NO" i="1" dirty="0">
                        <a:latin typeface="Cambria Math" panose="02040503050406030204" pitchFamily="18" charset="0"/>
                      </a:rPr>
                      <m:t>&lt;</m:t>
                    </m:r>
                    <m:r>
                      <a:rPr lang="nb-NO" b="0" i="1" dirty="0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𝑑</m:t>
                    </m:r>
                    <m:r>
                      <a:rPr lang="nb-NO" b="0" i="1" dirty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nb-NO" dirty="0" smtClean="0"/>
              </a:p>
              <a:p>
                <a:pPr marL="342900" indent="-342900">
                  <a:buClr>
                    <a:schemeClr val="bg1">
                      <a:lumMod val="50000"/>
                    </a:schemeClr>
                  </a:buClr>
                  <a:buSzPct val="75000"/>
                  <a:buFont typeface="+mj-lt"/>
                  <a:buAutoNum type="arabicParenR"/>
                </a:pPr>
                <a:r>
                  <a:rPr lang="nb-NO" b="0" dirty="0" smtClean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nb-NO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𝑟</m:t>
                    </m:r>
                    <m:r>
                      <a:rPr lang="nb-NO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nb-NO" b="0" i="1" dirty="0" smtClean="0">
                        <a:solidFill>
                          <a:schemeClr val="accent6"/>
                        </a:solidFill>
                        <a:latin typeface="Cambria Math" panose="02040503050406030204" pitchFamily="18" charset="0"/>
                      </a:rPr>
                      <m:t>𝑝</m:t>
                    </m:r>
                    <m:r>
                      <a:rPr lang="nb-NO" b="0" i="1" dirty="0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nb-NO" b="0" i="1" dirty="0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 panose="02040503050406030204" pitchFamily="18" charset="0"/>
                      </a:rPr>
                      <m:t>𝑞</m:t>
                    </m:r>
                    <m:r>
                      <a:rPr lang="nb-NO" b="0" i="1" dirty="0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𝑑</m:t>
                    </m:r>
                  </m:oMath>
                </a14:m>
                <a:endParaRPr lang="nb-NO" dirty="0" smtClean="0"/>
              </a:p>
              <a:p>
                <a:pPr marL="342900" indent="-342900">
                  <a:buClr>
                    <a:schemeClr val="bg1">
                      <a:lumMod val="50000"/>
                    </a:schemeClr>
                  </a:buClr>
                  <a:buSzPct val="75000"/>
                  <a:buFont typeface="+mj-lt"/>
                  <a:buAutoNum type="arabicParenR"/>
                </a:pPr>
                <a:r>
                  <a:rPr lang="nb-NO" b="0" dirty="0" smtClean="0"/>
                  <a:t> </a:t>
                </a:r>
                <a14:m>
                  <m:oMath xmlns:m="http://schemas.openxmlformats.org/officeDocument/2006/math">
                    <m:r>
                      <a:rPr lang="nb-NO" b="0" i="1" dirty="0" smtClean="0">
                        <a:latin typeface="Cambria Math" panose="02040503050406030204" pitchFamily="18" charset="0"/>
                      </a:rPr>
                      <m:t>𝑟</m:t>
                    </m:r>
                    <m:r>
                      <a:rPr lang="nb-NO" b="0" i="1" dirty="0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nb-NO" dirty="0" smtClean="0"/>
                  <a:t> 				</a:t>
                </a:r>
                <a:r>
                  <a:rPr lang="nb-NO" dirty="0"/>
                  <a:t>	</a:t>
                </a:r>
                <a:r>
                  <a:rPr lang="nb-NO" dirty="0" smtClean="0"/>
                  <a:t>	       </a:t>
                </a:r>
                <a:r>
                  <a:rPr lang="nb-NO" sz="1400" dirty="0" smtClean="0"/>
                  <a:t>(since </a:t>
                </a:r>
                <a14:m>
                  <m:oMath xmlns:m="http://schemas.openxmlformats.org/officeDocument/2006/math">
                    <m:r>
                      <a:rPr lang="nb-NO" sz="1400" b="0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𝑑</m:t>
                    </m:r>
                  </m:oMath>
                </a14:m>
                <a:r>
                  <a:rPr lang="nb-NO" sz="1400" dirty="0" smtClean="0"/>
                  <a:t> is the smallest positive integer in </a:t>
                </a:r>
                <a14:m>
                  <m:oMath xmlns:m="http://schemas.openxmlformats.org/officeDocument/2006/math">
                    <m:r>
                      <a:rPr lang="nb-NO" sz="1400" b="0" i="1" smtClean="0">
                        <a:latin typeface="Cambria Math" panose="02040503050406030204" pitchFamily="18" charset="0"/>
                      </a:rPr>
                      <m:t>𝐼</m:t>
                    </m:r>
                  </m:oMath>
                </a14:m>
                <a:r>
                  <a:rPr lang="nb-NO" sz="1400" dirty="0" smtClean="0"/>
                  <a:t>)</a:t>
                </a:r>
                <a:endParaRPr lang="nb-NO" dirty="0" smtClean="0"/>
              </a:p>
              <a:p>
                <a:pPr marL="342900" indent="-342900">
                  <a:buClr>
                    <a:schemeClr val="bg1">
                      <a:lumMod val="50000"/>
                    </a:schemeClr>
                  </a:buClr>
                  <a:buSzPct val="75000"/>
                  <a:buFont typeface="+mj-lt"/>
                  <a:buAutoNum type="arabicParenR"/>
                </a:pPr>
                <a:r>
                  <a:rPr lang="nb-NO" b="0" dirty="0" smtClean="0">
                    <a:solidFill>
                      <a:schemeClr val="accent6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nb-NO" b="0" i="1" smtClean="0">
                        <a:solidFill>
                          <a:schemeClr val="accent6"/>
                        </a:solidFill>
                        <a:latin typeface="Cambria Math" panose="02040503050406030204" pitchFamily="18" charset="0"/>
                      </a:rPr>
                      <m:t>𝑝</m:t>
                    </m:r>
                    <m:r>
                      <a:rPr lang="nb-NO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nb-NO" b="0" i="1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 panose="02040503050406030204" pitchFamily="18" charset="0"/>
                      </a:rPr>
                      <m:t>𝑞</m:t>
                    </m:r>
                    <m:r>
                      <a:rPr lang="nb-NO" b="0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𝑑</m:t>
                    </m:r>
                  </m:oMath>
                </a14:m>
                <a:r>
                  <a:rPr lang="nb-NO" dirty="0" smtClean="0"/>
                  <a:t>   </a:t>
                </a:r>
                <a14:m>
                  <m:oMath xmlns:m="http://schemas.openxmlformats.org/officeDocument/2006/math">
                    <m:r>
                      <a:rPr lang="nb-NO" b="0" i="1" dirty="0" smtClean="0">
                        <a:latin typeface="Cambria Math" panose="02040503050406030204" pitchFamily="18" charset="0"/>
                      </a:rPr>
                      <m:t>⟹</m:t>
                    </m:r>
                  </m:oMath>
                </a14:m>
                <a:r>
                  <a:rPr lang="nb-NO" dirty="0" smtClean="0"/>
                  <a:t>  </a:t>
                </a:r>
                <a14:m>
                  <m:oMath xmlns:m="http://schemas.openxmlformats.org/officeDocument/2006/math">
                    <m:r>
                      <a:rPr lang="nb-NO" b="0" i="1" dirty="0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𝑑</m:t>
                    </m:r>
                    <m:r>
                      <a:rPr lang="nb-NO" b="0" i="1" dirty="0" smtClean="0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nb-NO" dirty="0" smtClean="0"/>
                  <a:t> 				     	       </a:t>
                </a:r>
                <a:r>
                  <a:rPr lang="nb-NO" sz="1400" dirty="0" smtClean="0"/>
                  <a:t>(since </a:t>
                </a:r>
                <a14:m>
                  <m:oMath xmlns:m="http://schemas.openxmlformats.org/officeDocument/2006/math">
                    <m:r>
                      <a:rPr lang="nb-NO" sz="1400" b="0" i="1" smtClean="0">
                        <a:solidFill>
                          <a:schemeClr val="accent6"/>
                        </a:solidFill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lang="nb-NO" sz="1400" dirty="0" smtClean="0"/>
                  <a:t> is prime and </a:t>
                </a:r>
                <a14:m>
                  <m:oMath xmlns:m="http://schemas.openxmlformats.org/officeDocument/2006/math">
                    <m:r>
                      <a:rPr lang="nb-NO" sz="1400" b="0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𝑑</m:t>
                    </m:r>
                    <m:r>
                      <a:rPr lang="nb-NO" sz="1400" b="0" i="1" smtClean="0">
                        <a:latin typeface="Cambria Math" panose="02040503050406030204" pitchFamily="18" charset="0"/>
                      </a:rPr>
                      <m:t>≤</m:t>
                    </m:r>
                    <m:r>
                      <a:rPr lang="nb-NO" sz="1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𝑎</m:t>
                    </m:r>
                    <m:r>
                      <a:rPr lang="nb-NO" sz="1400" b="0" i="1" smtClean="0">
                        <a:latin typeface="Cambria Math" panose="02040503050406030204" pitchFamily="18" charset="0"/>
                      </a:rPr>
                      <m:t>&lt;</m:t>
                    </m:r>
                    <m:r>
                      <a:rPr lang="nb-NO" sz="1400" b="0" i="1" smtClean="0">
                        <a:solidFill>
                          <a:schemeClr val="accent6"/>
                        </a:solidFill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lang="nb-NO" sz="1400" dirty="0" smtClean="0"/>
                  <a:t>)</a:t>
                </a:r>
                <a:endParaRPr lang="nb-NO" dirty="0" smtClean="0"/>
              </a:p>
              <a:p>
                <a:pPr marL="342900" indent="-342900">
                  <a:buClr>
                    <a:schemeClr val="bg1">
                      <a:lumMod val="50000"/>
                    </a:schemeClr>
                  </a:buClr>
                  <a:buSzPct val="75000"/>
                  <a:buFont typeface="+mj-lt"/>
                  <a:buAutoNum type="arabicParenR"/>
                </a:pPr>
                <a:r>
                  <a:rPr lang="nb-NO" b="0" dirty="0" smtClean="0">
                    <a:solidFill>
                      <a:srgbClr val="00B05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nb-NO" b="0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1</m:t>
                    </m:r>
                    <m:r>
                      <a:rPr lang="nb-NO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nb-NO" b="0" i="1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 panose="02040503050406030204" pitchFamily="18" charset="0"/>
                      </a:rPr>
                      <m:t>𝑚</m:t>
                    </m:r>
                    <m:r>
                      <a:rPr lang="nb-NO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𝑎</m:t>
                    </m:r>
                    <m:r>
                      <a:rPr lang="nb-NO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nb-NO" b="0" i="1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 panose="02040503050406030204" pitchFamily="18" charset="0"/>
                      </a:rPr>
                      <m:t>𝑛</m:t>
                    </m:r>
                    <m:r>
                      <a:rPr lang="nb-NO" b="0" i="1" smtClean="0">
                        <a:solidFill>
                          <a:schemeClr val="accent6"/>
                        </a:solidFill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endParaRPr lang="nb-NO" dirty="0" smtClean="0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03503" y="4256652"/>
                <a:ext cx="10457126" cy="2500685"/>
              </a:xfrm>
              <a:prstGeom prst="rect">
                <a:avLst/>
              </a:prstGeom>
              <a:blipFill rotWithShape="0">
                <a:blip r:embed="rId6"/>
                <a:stretch>
                  <a:fillRect l="-641" t="-976" r="-58" b="-7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6434789" y="3718808"/>
                <a:ext cx="5490939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nb-NO" sz="2000" b="0" i="1" smtClean="0">
                          <a:latin typeface="Cambria Math" panose="02040503050406030204" pitchFamily="18" charset="0"/>
                        </a:rPr>
                        <m:t>⟹</m:t>
                      </m:r>
                      <m:r>
                        <a:rPr lang="nb-NO" sz="2000" b="0" i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nb-NO" sz="2000" b="0" i="1" smtClean="0">
                          <a:latin typeface="Cambria Math" panose="02040503050406030204" pitchFamily="18" charset="0"/>
                        </a:rPr>
                        <m:t>𝑚𝑎</m:t>
                      </m:r>
                      <m:r>
                        <a:rPr lang="nb-NO" sz="2000" b="0" i="1" smtClean="0">
                          <a:latin typeface="Cambria Math" panose="02040503050406030204" pitchFamily="18" charset="0"/>
                        </a:rPr>
                        <m:t>=1−</m:t>
                      </m:r>
                      <m:r>
                        <a:rPr lang="nb-NO" sz="2000" b="0" i="1" smtClean="0">
                          <a:latin typeface="Cambria Math" panose="02040503050406030204" pitchFamily="18" charset="0"/>
                        </a:rPr>
                        <m:t>𝑛𝑝</m:t>
                      </m:r>
                      <m:r>
                        <a:rPr lang="nb-NO" sz="2000" b="0" i="1" smtClean="0">
                          <a:latin typeface="Cambria Math" panose="02040503050406030204" pitchFamily="18" charset="0"/>
                        </a:rPr>
                        <m:t>=1</m:t>
                      </m:r>
                      <m:func>
                        <m:funcPr>
                          <m:ctrlPr>
                            <a:rPr lang="nb-NO" sz="20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nb-NO" sz="2000" b="0" i="0" smtClean="0">
                              <a:latin typeface="Cambria Math" panose="02040503050406030204" pitchFamily="18" charset="0"/>
                            </a:rPr>
                            <m:t>mod</m:t>
                          </m:r>
                        </m:fName>
                        <m:e>
                          <m:r>
                            <a:rPr lang="nb-NO" sz="2000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</m:func>
                      <m:r>
                        <a:rPr lang="nb-NO" sz="2000" b="0" i="1" smtClean="0"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nb-NO" sz="2000" b="0" i="1" dirty="0" smtClean="0"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nb-NO" sz="2000" b="0" i="1" smtClean="0">
                          <a:latin typeface="Cambria Math" panose="02040503050406030204" pitchFamily="18" charset="0"/>
                        </a:rPr>
                        <m:t>⟹  </m:t>
                      </m:r>
                      <m:sSup>
                        <m:sSupPr>
                          <m:ctrlPr>
                            <a:rPr lang="nb-NO" sz="20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nb-NO" sz="20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p>
                          <m:r>
                            <a:rPr lang="nb-NO" sz="2000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  <m:r>
                        <a:rPr lang="nb-NO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nb-NO" sz="2000" b="0" i="1" smtClean="0">
                          <a:latin typeface="Cambria Math" panose="02040503050406030204" pitchFamily="18" charset="0"/>
                        </a:rPr>
                        <m:t>𝑚</m:t>
                      </m:r>
                    </m:oMath>
                  </m:oMathPara>
                </a14:m>
                <a:endParaRPr lang="en-US" sz="2000" dirty="0" smtClean="0"/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34789" y="3718808"/>
                <a:ext cx="5490939" cy="707886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Rounded Rectangle 11"/>
          <p:cNvSpPr/>
          <p:nvPr/>
        </p:nvSpPr>
        <p:spPr bwMode="auto">
          <a:xfrm rot="20383225">
            <a:off x="6325820" y="5289275"/>
            <a:ext cx="2905291" cy="950533"/>
          </a:xfrm>
          <a:prstGeom prst="roundRect">
            <a:avLst/>
          </a:prstGeom>
          <a:noFill/>
          <a:ln w="76200" cap="flat" cmpd="sng" algn="ctr">
            <a:solidFill>
              <a:schemeClr val="accent1">
                <a:lumMod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nb-NO" sz="2400" b="1" dirty="0" smtClean="0">
                <a:solidFill>
                  <a:schemeClr val="accent5">
                    <a:lumMod val="50000"/>
                  </a:schemeClr>
                </a:solidFill>
                <a:latin typeface="Stencil" panose="040409050D0802020404" pitchFamily="82" charset="0"/>
              </a:rPr>
              <a:t>Non-constructive</a:t>
            </a:r>
            <a:endParaRPr kumimoji="0" lang="en-US" sz="2400" b="1" i="0" u="none" strike="noStrike" cap="none" normalizeH="0" baseline="0" dirty="0" smtClean="0">
              <a:ln>
                <a:noFill/>
              </a:ln>
              <a:solidFill>
                <a:schemeClr val="accent5">
                  <a:lumMod val="50000"/>
                </a:schemeClr>
              </a:solidFill>
              <a:effectLst/>
              <a:latin typeface="Stencil" panose="040409050D0802020404" pitchFamily="82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8513741" y="2748211"/>
                <a:ext cx="3167932" cy="646331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/>
                  <a:t>How to actually find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nb-NO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nb-NO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p>
                        <m:r>
                          <a:rPr lang="nb-NO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</m:oMath>
                </a14:m>
                <a:r>
                  <a:rPr lang="en-US" dirty="0" smtClean="0"/>
                  <a:t>?</a:t>
                </a:r>
                <a:br>
                  <a:rPr lang="en-US" dirty="0" smtClean="0"/>
                </a:br>
                <a:r>
                  <a:rPr lang="en-US" dirty="0" smtClean="0"/>
                  <a:t>Extended Euclidian Algorithm</a:t>
                </a:r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13741" y="2748211"/>
                <a:ext cx="3167932" cy="646331"/>
              </a:xfrm>
              <a:prstGeom prst="rect">
                <a:avLst/>
              </a:prstGeom>
              <a:blipFill rotWithShape="0">
                <a:blip r:embed="rId8"/>
                <a:stretch>
                  <a:fillRect l="-1536" t="-4630" r="-1536" b="-12963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7872091" y="4024674"/>
                <a:ext cx="1588255" cy="42377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nb-NO" sz="20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nb-NO" sz="2000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nb-NO" sz="2000">
                              <a:latin typeface="Cambria Math" panose="02040503050406030204" pitchFamily="18" charset="0"/>
                            </a:rPr>
                            <m:t>mod</m:t>
                          </m:r>
                        </m:fName>
                        <m:e>
                          <m:r>
                            <a:rPr lang="nb-NO" sz="2000" i="1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</m:func>
                      <m:r>
                        <a:rPr lang="nb-NO" sz="2000" i="1">
                          <a:latin typeface="Cambria Math" panose="02040503050406030204" pitchFamily="18" charset="0"/>
                        </a:rPr>
                        <m:t>∈</m:t>
                      </m:r>
                      <m:sSubSup>
                        <m:sSubSupPr>
                          <m:ctrlPr>
                            <a:rPr lang="nb-NO" sz="2000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nb-NO" sz="2000" b="1" i="1">
                              <a:latin typeface="Cambria Math" panose="02040503050406030204" pitchFamily="18" charset="0"/>
                            </a:rPr>
                            <m:t>𝒁</m:t>
                          </m:r>
                        </m:e>
                        <m:sub>
                          <m:r>
                            <a:rPr lang="nb-NO" sz="2000" i="1">
                              <a:latin typeface="Cambria Math" panose="02040503050406030204" pitchFamily="18" charset="0"/>
                            </a:rPr>
                            <m:t>𝑝</m:t>
                          </m:r>
                        </m:sub>
                        <m:sup>
                          <m:r>
                            <a:rPr lang="nb-NO" sz="2000" i="1"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bSup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72091" y="4024674"/>
                <a:ext cx="1588255" cy="423770"/>
              </a:xfrm>
              <a:prstGeom prst="rect">
                <a:avLst/>
              </a:prstGeom>
              <a:blipFill rotWithShape="0">
                <a:blip r:embed="rId9"/>
                <a:stretch>
                  <a:fillRect b="-57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/>
              <p:cNvSpPr/>
              <p:nvPr/>
            </p:nvSpPr>
            <p:spPr>
              <a:xfrm>
                <a:off x="2776893" y="5540963"/>
                <a:ext cx="2084096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i="1" dirty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nb-NO" i="1" dirty="0">
                          <a:solidFill>
                            <a:schemeClr val="accent6"/>
                          </a:solidFill>
                          <a:latin typeface="Cambria Math" panose="02040503050406030204" pitchFamily="18" charset="0"/>
                        </a:rPr>
                        <m:t>𝑝</m:t>
                      </m:r>
                      <m:r>
                        <a:rPr lang="nb-NO" i="1" dirty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nb-NO" i="1" dirty="0">
                          <a:latin typeface="Cambria Math" panose="02040503050406030204" pitchFamily="18" charset="0"/>
                        </a:rPr>
                        <m:t>𝑞</m:t>
                      </m:r>
                      <m:d>
                        <m:dPr>
                          <m:ctrlPr>
                            <a:rPr lang="nb-NO" i="1" dirty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nb-NO" i="1" dirty="0">
                              <a:latin typeface="Cambria Math" panose="02040503050406030204" pitchFamily="18" charset="0"/>
                            </a:rPr>
                            <m:t>𝑚</m:t>
                          </m:r>
                          <m:r>
                            <a:rPr lang="nb-NO" i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  <m:r>
                            <a:rPr lang="nb-NO" i="1" dirty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nb-NO" i="1" dirty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nb-NO" i="1" dirty="0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76893" y="5540963"/>
                <a:ext cx="2084096" cy="369332"/>
              </a:xfrm>
              <a:prstGeom prst="rect">
                <a:avLst/>
              </a:prstGeom>
              <a:blipFill rotWithShape="0">
                <a:blip r:embed="rId10"/>
                <a:stretch>
                  <a:fillRect b="-65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/>
              <p:cNvSpPr/>
              <p:nvPr/>
            </p:nvSpPr>
            <p:spPr>
              <a:xfrm>
                <a:off x="4673793" y="5540963"/>
                <a:ext cx="2376420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i="1" dirty="0">
                          <a:latin typeface="Cambria Math" panose="02040503050406030204" pitchFamily="18" charset="0"/>
                        </a:rPr>
                        <m:t>=−</m:t>
                      </m:r>
                      <m:r>
                        <a:rPr lang="nb-NO" i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 panose="02040503050406030204" pitchFamily="18" charset="0"/>
                        </a:rPr>
                        <m:t>𝑞𝑚</m:t>
                      </m:r>
                      <m:r>
                        <a:rPr lang="nb-NO" i="1" dirty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nb-NO" i="1" dirty="0">
                          <a:latin typeface="Cambria Math" panose="02040503050406030204" pitchFamily="18" charset="0"/>
                        </a:rPr>
                        <m:t>+</m:t>
                      </m:r>
                      <m:d>
                        <m:dPr>
                          <m:ctrlPr>
                            <a:rPr lang="nb-NO" i="1" dirty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nb-NO" i="1" dirty="0">
                              <a:latin typeface="Cambria Math" panose="02040503050406030204" pitchFamily="18" charset="0"/>
                            </a:rPr>
                            <m:t>1−</m:t>
                          </m:r>
                          <m:r>
                            <a:rPr lang="nb-NO" i="1" dirty="0">
                              <a:latin typeface="Cambria Math" panose="02040503050406030204" pitchFamily="18" charset="0"/>
                            </a:rPr>
                            <m:t>𝑞𝑛</m:t>
                          </m:r>
                        </m:e>
                      </m:d>
                      <m:r>
                        <a:rPr lang="nb-NO" i="1" dirty="0">
                          <a:solidFill>
                            <a:schemeClr val="accent6"/>
                          </a:solidFill>
                          <a:latin typeface="Cambria Math" panose="02040503050406030204" pitchFamily="18" charset="0"/>
                        </a:rPr>
                        <m:t>𝑝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8" name="Rectangle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73793" y="5540963"/>
                <a:ext cx="2376420" cy="369332"/>
              </a:xfrm>
              <a:prstGeom prst="rect">
                <a:avLst/>
              </a:prstGeom>
              <a:blipFill rotWithShape="0">
                <a:blip r:embed="rId11"/>
                <a:stretch>
                  <a:fillRect b="-65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12"/>
              <p:cNvSpPr/>
              <p:nvPr/>
            </p:nvSpPr>
            <p:spPr>
              <a:xfrm>
                <a:off x="6856437" y="5556497"/>
                <a:ext cx="552652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i="1" dirty="0">
                          <a:latin typeface="Cambria Math" panose="02040503050406030204" pitchFamily="18" charset="0"/>
                        </a:rPr>
                        <m:t>∈</m:t>
                      </m:r>
                      <m:r>
                        <a:rPr lang="nb-NO" i="1" dirty="0">
                          <a:latin typeface="Cambria Math" panose="02040503050406030204" pitchFamily="18" charset="0"/>
                        </a:rPr>
                        <m:t>𝐼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3" name="Rectangle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56437" y="5556497"/>
                <a:ext cx="552652" cy="369332"/>
              </a:xfrm>
              <a:prstGeom prst="rect">
                <a:avLst/>
              </a:prstGeom>
              <a:blipFill rotWithShape="0"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Rectangle 14"/>
          <p:cNvSpPr/>
          <p:nvPr/>
        </p:nvSpPr>
        <p:spPr>
          <a:xfrm>
            <a:off x="4119312" y="6386992"/>
            <a:ext cx="81304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Q.E.D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13010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9" grpId="0"/>
      <p:bldP spid="11" grpId="0"/>
      <p:bldP spid="12" grpId="0" animBg="1"/>
      <p:bldP spid="14" grpId="0" animBg="1"/>
      <p:bldP spid="5" grpId="0"/>
      <p:bldP spid="6" grpId="0"/>
      <p:bldP spid="8" grpId="0"/>
      <p:bldP spid="13" grpId="0"/>
      <p:bldP spid="1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Elliptic curves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6590AF8-4F64-4D1C-B3C4-F65976908F52}" type="slidenum">
              <a:rPr lang="en-US" smtClean="0"/>
              <a:pPr/>
              <a:t>5</a:t>
            </a:fld>
            <a:endParaRPr lang="en-US" dirty="0"/>
          </a:p>
        </p:txBody>
      </p:sp>
      <p:grpSp>
        <p:nvGrpSpPr>
          <p:cNvPr id="11" name="Group 10"/>
          <p:cNvGrpSpPr/>
          <p:nvPr/>
        </p:nvGrpSpPr>
        <p:grpSpPr>
          <a:xfrm>
            <a:off x="3897284" y="1195923"/>
            <a:ext cx="4052392" cy="4785002"/>
            <a:chOff x="4832232" y="561256"/>
            <a:chExt cx="4052392" cy="4785002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8648" t="344" r="-196" b="13191"/>
            <a:stretch/>
          </p:blipFill>
          <p:spPr>
            <a:xfrm>
              <a:off x="4832232" y="561256"/>
              <a:ext cx="4052392" cy="4785002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 bwMode="auto">
            <a:xfrm>
              <a:off x="6527035" y="5089084"/>
              <a:ext cx="238125" cy="257174"/>
            </a:xfrm>
            <a:prstGeom prst="rect">
              <a:avLst/>
            </a:prstGeom>
            <a:solidFill>
              <a:schemeClr val="bg1"/>
            </a:solidFill>
            <a:ln w="285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sz="2400" b="1" dirty="0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8601726" y="2810004"/>
                <a:ext cx="2085656" cy="4901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nb-NO" sz="2400" b="0" i="1" smtClean="0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nb-NO" sz="2400" b="0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nb-NO" sz="2400" b="0" i="1" smtClean="0">
                          <a:latin typeface="Cambria Math" panose="02040503050406030204" pitchFamily="18" charset="0"/>
                        </a:rPr>
                        <m:t>𝑏</m:t>
                      </m:r>
                      <m:r>
                        <a:rPr lang="nb-NO" sz="2400" b="0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nb-NO" sz="24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nb-NO" sz="2400" b="0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nb-NO" sz="2400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nb-NO" sz="2400" b="0" i="1" smtClean="0">
                          <a:latin typeface="Cambria Math" panose="02040503050406030204" pitchFamily="18" charset="0"/>
                        </a:rPr>
                        <m:t>∈</m:t>
                      </m:r>
                      <m:sSub>
                        <m:sSubPr>
                          <m:ctrlPr>
                            <a:rPr lang="nb-NO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sz="2400" b="1" i="1" smtClean="0">
                              <a:latin typeface="Cambria Math" panose="02040503050406030204" pitchFamily="18" charset="0"/>
                            </a:rPr>
                            <m:t>𝒁</m:t>
                          </m:r>
                        </m:e>
                        <m:sub>
                          <m:r>
                            <a:rPr lang="nb-NO" sz="2400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sub>
                      </m:sSub>
                    </m:oMath>
                  </m:oMathPara>
                </a14:m>
                <a:endParaRPr lang="en-US" sz="2400" b="1" dirty="0" smtClean="0"/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01726" y="2810004"/>
                <a:ext cx="2085656" cy="490199"/>
              </a:xfrm>
              <a:prstGeom prst="rect">
                <a:avLst/>
              </a:prstGeom>
              <a:blipFill rotWithShape="0">
                <a:blip r:embed="rId4"/>
                <a:stretch>
                  <a:fillRect b="-62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8" name="Straight Connector 17"/>
          <p:cNvCxnSpPr/>
          <p:nvPr/>
        </p:nvCxnSpPr>
        <p:spPr bwMode="auto">
          <a:xfrm flipV="1">
            <a:off x="3067050" y="1666875"/>
            <a:ext cx="5038725" cy="302895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9" name="Flowchart: Connector 18"/>
          <p:cNvSpPr>
            <a:spLocks noChangeAspect="1"/>
          </p:cNvSpPr>
          <p:nvPr/>
        </p:nvSpPr>
        <p:spPr bwMode="auto">
          <a:xfrm>
            <a:off x="6076585" y="2772568"/>
            <a:ext cx="144000" cy="144000"/>
          </a:xfrm>
          <a:prstGeom prst="flowChartConnector">
            <a:avLst/>
          </a:prstGeom>
          <a:solidFill>
            <a:schemeClr val="tx1"/>
          </a:solidFill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2400" b="1" dirty="0"/>
          </a:p>
        </p:txBody>
      </p:sp>
      <p:sp>
        <p:nvSpPr>
          <p:cNvPr id="20" name="Flowchart: Connector 19"/>
          <p:cNvSpPr>
            <a:spLocks noChangeAspect="1"/>
          </p:cNvSpPr>
          <p:nvPr/>
        </p:nvSpPr>
        <p:spPr bwMode="auto">
          <a:xfrm>
            <a:off x="4197233" y="3908377"/>
            <a:ext cx="144000" cy="144000"/>
          </a:xfrm>
          <a:prstGeom prst="flowChartConnector">
            <a:avLst/>
          </a:prstGeom>
          <a:solidFill>
            <a:schemeClr val="tx1"/>
          </a:solidFill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2400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/>
              <p:cNvSpPr txBox="1"/>
              <p:nvPr/>
            </p:nvSpPr>
            <p:spPr>
              <a:xfrm>
                <a:off x="3960070" y="4100810"/>
                <a:ext cx="474325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nb-NO" sz="2400" b="0" i="1" smtClean="0">
                          <a:latin typeface="Cambria Math" panose="02040503050406030204" pitchFamily="18" charset="0"/>
                        </a:rPr>
                        <m:t>𝑃</m:t>
                      </m:r>
                    </m:oMath>
                  </m:oMathPara>
                </a14:m>
                <a:endParaRPr lang="en-US" sz="2400" dirty="0" smtClean="0"/>
              </a:p>
            </p:txBody>
          </p:sp>
        </mc:Choice>
        <mc:Fallback xmlns=""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60070" y="4100810"/>
                <a:ext cx="474325" cy="461665"/>
              </a:xfrm>
              <a:prstGeom prst="rect">
                <a:avLst/>
              </a:prstGeom>
              <a:blipFill rotWithShape="0">
                <a:blip r:embed="rId7"/>
                <a:stretch>
                  <a:fillRect l="-389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/>
              <p:cNvSpPr txBox="1"/>
              <p:nvPr/>
            </p:nvSpPr>
            <p:spPr>
              <a:xfrm>
                <a:off x="5983422" y="2931986"/>
                <a:ext cx="474325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nb-NO" sz="2400" b="0" i="1" smtClean="0">
                          <a:latin typeface="Cambria Math" panose="02040503050406030204" pitchFamily="18" charset="0"/>
                        </a:rPr>
                        <m:t>𝑄</m:t>
                      </m:r>
                    </m:oMath>
                  </m:oMathPara>
                </a14:m>
                <a:endParaRPr lang="en-US" sz="2400" dirty="0" smtClean="0"/>
              </a:p>
            </p:txBody>
          </p:sp>
        </mc:Choice>
        <mc:Fallback xmlns=""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83422" y="2931986"/>
                <a:ext cx="474325" cy="461665"/>
              </a:xfrm>
              <a:prstGeom prst="rect">
                <a:avLst/>
              </a:prstGeom>
              <a:blipFill rotWithShape="0">
                <a:blip r:embed="rId8"/>
                <a:stretch>
                  <a:fillRect l="-9091" b="-1447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3" name="Straight Connector 22"/>
          <p:cNvCxnSpPr/>
          <p:nvPr/>
        </p:nvCxnSpPr>
        <p:spPr bwMode="auto">
          <a:xfrm flipV="1">
            <a:off x="7048500" y="1466850"/>
            <a:ext cx="0" cy="4380725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4" name="Flowchart: Connector 23"/>
          <p:cNvSpPr>
            <a:spLocks noChangeAspect="1"/>
          </p:cNvSpPr>
          <p:nvPr/>
        </p:nvSpPr>
        <p:spPr bwMode="auto">
          <a:xfrm>
            <a:off x="6976126" y="5059208"/>
            <a:ext cx="144000" cy="144000"/>
          </a:xfrm>
          <a:prstGeom prst="flowChartConnector">
            <a:avLst/>
          </a:prstGeom>
          <a:solidFill>
            <a:schemeClr val="tx1"/>
          </a:solidFill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2400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/>
              <p:cNvSpPr txBox="1"/>
              <p:nvPr/>
            </p:nvSpPr>
            <p:spPr>
              <a:xfrm>
                <a:off x="5996216" y="5043408"/>
                <a:ext cx="1001915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nb-NO" sz="2400" b="0" i="1" smtClean="0">
                          <a:latin typeface="Cambria Math" panose="02040503050406030204" pitchFamily="18" charset="0"/>
                        </a:rPr>
                        <m:t>𝑃</m:t>
                      </m:r>
                      <m:r>
                        <a:rPr lang="nb-NO" sz="24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nb-NO" sz="2400" b="0" i="1" smtClean="0">
                          <a:latin typeface="Cambria Math" panose="02040503050406030204" pitchFamily="18" charset="0"/>
                        </a:rPr>
                        <m:t>𝑄</m:t>
                      </m:r>
                    </m:oMath>
                  </m:oMathPara>
                </a14:m>
                <a:endParaRPr lang="en-US" sz="2400" dirty="0" smtClean="0"/>
              </a:p>
            </p:txBody>
          </p:sp>
        </mc:Choice>
        <mc:Fallback xmlns="">
          <p:sp>
            <p:nvSpPr>
              <p:cNvPr id="25" name="TextBox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96216" y="5043408"/>
                <a:ext cx="1001915" cy="461665"/>
              </a:xfrm>
              <a:prstGeom prst="rect">
                <a:avLst/>
              </a:prstGeom>
              <a:blipFill rotWithShape="0">
                <a:blip r:embed="rId9"/>
                <a:stretch>
                  <a:fillRect l="-1829" b="-157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6" name="Flowchart: Connector 25"/>
          <p:cNvSpPr>
            <a:spLocks noChangeAspect="1"/>
          </p:cNvSpPr>
          <p:nvPr/>
        </p:nvSpPr>
        <p:spPr bwMode="auto">
          <a:xfrm>
            <a:off x="6976126" y="2229737"/>
            <a:ext cx="144000" cy="144000"/>
          </a:xfrm>
          <a:prstGeom prst="flowChartConnector">
            <a:avLst/>
          </a:prstGeom>
          <a:solidFill>
            <a:schemeClr val="tx1"/>
          </a:solidFill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2400" b="1" dirty="0"/>
          </a:p>
        </p:txBody>
      </p:sp>
      <p:cxnSp>
        <p:nvCxnSpPr>
          <p:cNvPr id="29" name="Straight Arrow Connector 28"/>
          <p:cNvCxnSpPr/>
          <p:nvPr/>
        </p:nvCxnSpPr>
        <p:spPr bwMode="auto">
          <a:xfrm flipV="1">
            <a:off x="9148846" y="4921910"/>
            <a:ext cx="100060" cy="527984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0" name="TextBox 29"/>
          <p:cNvSpPr txBox="1"/>
          <p:nvPr/>
        </p:nvSpPr>
        <p:spPr>
          <a:xfrm>
            <a:off x="8537479" y="5447465"/>
            <a:ext cx="142285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Still valid!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Rounded Rectangle 26"/>
              <p:cNvSpPr/>
              <p:nvPr/>
            </p:nvSpPr>
            <p:spPr bwMode="auto">
              <a:xfrm>
                <a:off x="623392" y="1195923"/>
                <a:ext cx="6212837" cy="859043"/>
              </a:xfrm>
              <a:prstGeom prst="round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28575" cap="flat" cmpd="sng" algn="ctr">
                <a:solidFill>
                  <a:schemeClr val="accent1">
                    <a:lumMod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b="1" dirty="0" smtClean="0"/>
                  <a:t>Theorem: </a:t>
                </a:r>
                <a:r>
                  <a:rPr lang="en-US" dirty="0"/>
                  <a:t>the points on an elliptic curve, together with </a:t>
                </a:r>
                <a14:m>
                  <m:oMath xmlns:m="http://schemas.openxmlformats.org/officeDocument/2006/math">
                    <m:r>
                      <a:rPr lang="nb-NO" i="1">
                        <a:latin typeface="Cambria Math" panose="02040503050406030204" pitchFamily="18" charset="0"/>
                      </a:rPr>
                      <m:t>𝒪</m:t>
                    </m:r>
                  </m:oMath>
                </a14:m>
                <a:r>
                  <a:rPr lang="en-US" dirty="0"/>
                  <a:t>, is an abelian group under "geometric point addition</a:t>
                </a:r>
                <a:r>
                  <a:rPr lang="en-US" dirty="0" smtClean="0"/>
                  <a:t>"</a:t>
                </a:r>
                <a:endParaRPr lang="en-US" dirty="0"/>
              </a:p>
            </p:txBody>
          </p:sp>
        </mc:Choice>
        <mc:Fallback xmlns="">
          <p:sp>
            <p:nvSpPr>
              <p:cNvPr id="27" name="Rounded Rectangle 2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23392" y="1195923"/>
                <a:ext cx="6212837" cy="859043"/>
              </a:xfrm>
              <a:prstGeom prst="roundRect">
                <a:avLst/>
              </a:prstGeom>
              <a:blipFill rotWithShape="0">
                <a:blip r:embed="rId10"/>
                <a:stretch>
                  <a:fillRect/>
                </a:stretch>
              </a:blipFill>
              <a:ln w="28575" cap="flat" cmpd="sng" algn="ctr">
                <a:solidFill>
                  <a:schemeClr val="accent1">
                    <a:lumMod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/>
              <p:cNvSpPr txBox="1"/>
              <p:nvPr/>
            </p:nvSpPr>
            <p:spPr>
              <a:xfrm>
                <a:off x="7735843" y="3895817"/>
                <a:ext cx="4190184" cy="98142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"/>
                          <m:ctrlPr>
                            <a:rPr lang="en-US" sz="12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120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nb-NO" sz="12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brk m:alnAt="7"/>
                                      </m:rPr>
                                      <a:rPr lang="nb-NO" sz="1200" b="0" i="1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m:rPr>
                                        <m:brk m:alnAt="7"/>
                                      </m:rPr>
                                      <a:rPr lang="nb-NO" sz="1200" b="0" i="1" smtClean="0"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sub>
                                </m:sSub>
                                <m:r>
                                  <m:rPr>
                                    <m:brk m:alnAt="7"/>
                                  </m:rPr>
                                  <a:rPr lang="nb-NO" sz="1200" b="0" i="1" smtClean="0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f>
                                  <m:fPr>
                                    <m:ctrlPr>
                                      <a:rPr lang="nb-NO" sz="12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d>
                                      <m:dPr>
                                        <m:ctrlPr>
                                          <a:rPr lang="nb-NO" sz="12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sSub>
                                          <m:sSubPr>
                                            <m:ctrlPr>
                                              <a:rPr lang="nb-NO" sz="1200" b="0" i="1" smtClean="0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nb-NO" sz="1200" b="0" i="1" smtClean="0">
                                                <a:latin typeface="Cambria Math" panose="02040503050406030204" pitchFamily="18" charset="0"/>
                                              </a:rPr>
                                              <m:t>𝑥</m:t>
                                            </m:r>
                                          </m:e>
                                          <m:sub>
                                            <m:r>
                                              <a:rPr lang="nb-NO" sz="1200" b="0" i="1" smtClean="0">
                                                <a:latin typeface="Cambria Math" panose="02040503050406030204" pitchFamily="18" charset="0"/>
                                              </a:rPr>
                                              <m:t>1</m:t>
                                            </m:r>
                                          </m:sub>
                                        </m:sSub>
                                        <m:sSub>
                                          <m:sSubPr>
                                            <m:ctrlPr>
                                              <a:rPr lang="nb-NO" sz="1200" b="0" i="1" smtClean="0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nb-NO" sz="1200" b="0" i="1" smtClean="0">
                                                <a:latin typeface="Cambria Math" panose="02040503050406030204" pitchFamily="18" charset="0"/>
                                              </a:rPr>
                                              <m:t>𝑥</m:t>
                                            </m:r>
                                          </m:e>
                                          <m:sub>
                                            <m:r>
                                              <a:rPr lang="nb-NO" sz="1200" b="0" i="1" smtClean="0">
                                                <a:latin typeface="Cambria Math" panose="02040503050406030204" pitchFamily="18" charset="0"/>
                                              </a:rPr>
                                              <m:t>2</m:t>
                                            </m:r>
                                          </m:sub>
                                        </m:sSub>
                                        <m:r>
                                          <a:rPr lang="nb-NO" sz="1200" b="0" i="1" smtClean="0">
                                            <a:latin typeface="Cambria Math" panose="02040503050406030204" pitchFamily="18" charset="0"/>
                                          </a:rPr>
                                          <m:t>−2</m:t>
                                        </m:r>
                                        <m:r>
                                          <a:rPr lang="nb-NO" sz="1200" b="0" i="1" smtClean="0">
                                            <a:latin typeface="Cambria Math" panose="02040503050406030204" pitchFamily="18" charset="0"/>
                                          </a:rPr>
                                          <m:t>𝑎</m:t>
                                        </m:r>
                                      </m:e>
                                    </m:d>
                                    <m:sSub>
                                      <m:sSubPr>
                                        <m:ctrlPr>
                                          <a:rPr lang="nb-NO" sz="12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nb-NO" sz="1200" b="0" i="1" smtClean="0">
                                            <a:latin typeface="Cambria Math" panose="02040503050406030204" pitchFamily="18" charset="0"/>
                                          </a:rPr>
                                          <m:t>𝑥</m:t>
                                        </m:r>
                                      </m:e>
                                      <m:sub>
                                        <m:r>
                                          <a:rPr lang="nb-NO" sz="1200" b="0" i="1" smtClean="0"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sub>
                                    </m:sSub>
                                    <m:sSub>
                                      <m:sSubPr>
                                        <m:ctrlPr>
                                          <a:rPr lang="nb-NO" sz="12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nb-NO" sz="1200" b="0" i="1" smtClean="0">
                                            <a:latin typeface="Cambria Math" panose="02040503050406030204" pitchFamily="18" charset="0"/>
                                          </a:rPr>
                                          <m:t>𝑥</m:t>
                                        </m:r>
                                      </m:e>
                                      <m:sub>
                                        <m:r>
                                          <a:rPr lang="nb-NO" sz="1200" b="0" i="1" smtClean="0"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b>
                                    </m:sSub>
                                    <m:r>
                                      <a:rPr lang="nb-NO" sz="1200" b="0" i="1" smtClean="0">
                                        <a:latin typeface="Cambria Math" panose="02040503050406030204" pitchFamily="18" charset="0"/>
                                      </a:rPr>
                                      <m:t>−4</m:t>
                                    </m:r>
                                    <m:r>
                                      <a:rPr lang="nb-NO" sz="1200" b="0" i="1" smtClean="0">
                                        <a:latin typeface="Cambria Math" panose="02040503050406030204" pitchFamily="18" charset="0"/>
                                      </a:rPr>
                                      <m:t>𝑏</m:t>
                                    </m:r>
                                    <m:d>
                                      <m:dPr>
                                        <m:ctrlPr>
                                          <a:rPr lang="nb-NO" sz="12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sSub>
                                          <m:sSubPr>
                                            <m:ctrlPr>
                                              <a:rPr lang="nb-NO" sz="1200" b="0" i="1" smtClean="0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nb-NO" sz="1200" b="0" i="1" smtClean="0">
                                                <a:latin typeface="Cambria Math" panose="02040503050406030204" pitchFamily="18" charset="0"/>
                                              </a:rPr>
                                              <m:t>𝑥</m:t>
                                            </m:r>
                                          </m:e>
                                          <m:sub>
                                            <m:r>
                                              <a:rPr lang="nb-NO" sz="1200" b="0" i="1" smtClean="0">
                                                <a:latin typeface="Cambria Math" panose="02040503050406030204" pitchFamily="18" charset="0"/>
                                              </a:rPr>
                                              <m:t>1</m:t>
                                            </m:r>
                                          </m:sub>
                                        </m:sSub>
                                        <m:r>
                                          <a:rPr lang="nb-NO" sz="1200" b="0" i="1" smtClean="0">
                                            <a:latin typeface="Cambria Math" panose="02040503050406030204" pitchFamily="18" charset="0"/>
                                          </a:rPr>
                                          <m:t>+</m:t>
                                        </m:r>
                                        <m:sSub>
                                          <m:sSubPr>
                                            <m:ctrlPr>
                                              <a:rPr lang="nb-NO" sz="1200" b="0" i="1" smtClean="0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nb-NO" sz="1200" b="0" i="1" smtClean="0">
                                                <a:latin typeface="Cambria Math" panose="02040503050406030204" pitchFamily="18" charset="0"/>
                                              </a:rPr>
                                              <m:t>𝑥</m:t>
                                            </m:r>
                                          </m:e>
                                          <m:sub>
                                            <m:r>
                                              <a:rPr lang="nb-NO" sz="1200" b="0" i="1" smtClean="0">
                                                <a:latin typeface="Cambria Math" panose="02040503050406030204" pitchFamily="18" charset="0"/>
                                              </a:rPr>
                                              <m:t>2</m:t>
                                            </m:r>
                                          </m:sub>
                                        </m:sSub>
                                      </m:e>
                                    </m:d>
                                    <m:r>
                                      <a:rPr lang="nb-NO" sz="1200" b="0" i="1" smtClean="0">
                                        <a:latin typeface="Cambria Math" panose="02040503050406030204" pitchFamily="18" charset="0"/>
                                      </a:rPr>
                                      <m:t>+</m:t>
                                    </m:r>
                                    <m:sSup>
                                      <m:sSupPr>
                                        <m:ctrlPr>
                                          <a:rPr lang="nb-NO" sz="12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nb-NO" sz="1200" b="0" i="1" smtClean="0">
                                            <a:latin typeface="Cambria Math" panose="02040503050406030204" pitchFamily="18" charset="0"/>
                                          </a:rPr>
                                          <m:t>𝑎</m:t>
                                        </m:r>
                                      </m:e>
                                      <m:sup>
                                        <m:r>
                                          <a:rPr lang="nb-NO" sz="1200" b="0" i="1" smtClean="0"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p>
                                    </m:sSup>
                                  </m:num>
                                  <m:den>
                                    <m:d>
                                      <m:dPr>
                                        <m:ctrlPr>
                                          <a:rPr lang="nb-NO" sz="12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sSub>
                                          <m:sSubPr>
                                            <m:ctrlPr>
                                              <a:rPr lang="nb-NO" sz="1200" b="0" i="1" smtClean="0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nb-NO" sz="1200" b="0" i="1" smtClean="0">
                                                <a:latin typeface="Cambria Math" panose="02040503050406030204" pitchFamily="18" charset="0"/>
                                              </a:rPr>
                                              <m:t>𝑥</m:t>
                                            </m:r>
                                          </m:e>
                                          <m:sub>
                                            <m:r>
                                              <a:rPr lang="nb-NO" sz="1200" b="0" i="1" smtClean="0">
                                                <a:latin typeface="Cambria Math" panose="02040503050406030204" pitchFamily="18" charset="0"/>
                                              </a:rPr>
                                              <m:t>1</m:t>
                                            </m:r>
                                          </m:sub>
                                        </m:sSub>
                                        <m:sSub>
                                          <m:sSubPr>
                                            <m:ctrlPr>
                                              <a:rPr lang="nb-NO" sz="1200" b="0" i="1" smtClean="0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nb-NO" sz="1200" b="0" i="1" smtClean="0">
                                                <a:latin typeface="Cambria Math" panose="02040503050406030204" pitchFamily="18" charset="0"/>
                                              </a:rPr>
                                              <m:t>𝑥</m:t>
                                            </m:r>
                                          </m:e>
                                          <m:sub>
                                            <m:r>
                                              <a:rPr lang="nb-NO" sz="1200" b="0" i="1" smtClean="0">
                                                <a:latin typeface="Cambria Math" panose="02040503050406030204" pitchFamily="18" charset="0"/>
                                              </a:rPr>
                                              <m:t>2</m:t>
                                            </m:r>
                                          </m:sub>
                                        </m:sSub>
                                        <m:r>
                                          <a:rPr lang="nb-NO" sz="1200" b="0" i="1" smtClean="0">
                                            <a:latin typeface="Cambria Math" panose="02040503050406030204" pitchFamily="18" charset="0"/>
                                          </a:rPr>
                                          <m:t>+</m:t>
                                        </m:r>
                                        <m:r>
                                          <a:rPr lang="nb-NO" sz="1200" b="0" i="1" smtClean="0">
                                            <a:latin typeface="Cambria Math" panose="02040503050406030204" pitchFamily="18" charset="0"/>
                                          </a:rPr>
                                          <m:t>𝑎</m:t>
                                        </m:r>
                                      </m:e>
                                    </m:d>
                                    <m:d>
                                      <m:dPr>
                                        <m:ctrlPr>
                                          <a:rPr lang="nb-NO" sz="12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sSub>
                                          <m:sSubPr>
                                            <m:ctrlPr>
                                              <a:rPr lang="nb-NO" sz="1200" b="0" i="1" smtClean="0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nb-NO" sz="1200" b="0" i="1" smtClean="0">
                                                <a:latin typeface="Cambria Math" panose="02040503050406030204" pitchFamily="18" charset="0"/>
                                              </a:rPr>
                                              <m:t>𝑥</m:t>
                                            </m:r>
                                          </m:e>
                                          <m:sub>
                                            <m:r>
                                              <a:rPr lang="nb-NO" sz="1200" b="0" i="1" smtClean="0">
                                                <a:latin typeface="Cambria Math" panose="02040503050406030204" pitchFamily="18" charset="0"/>
                                              </a:rPr>
                                              <m:t>1</m:t>
                                            </m:r>
                                          </m:sub>
                                        </m:sSub>
                                        <m:r>
                                          <a:rPr lang="nb-NO" sz="1200" b="0" i="1" smtClean="0">
                                            <a:latin typeface="Cambria Math" panose="02040503050406030204" pitchFamily="18" charset="0"/>
                                          </a:rPr>
                                          <m:t>+</m:t>
                                        </m:r>
                                        <m:sSub>
                                          <m:sSubPr>
                                            <m:ctrlPr>
                                              <a:rPr lang="nb-NO" sz="1200" b="0" i="1" smtClean="0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nb-NO" sz="1200" b="0" i="1" smtClean="0">
                                                <a:latin typeface="Cambria Math" panose="02040503050406030204" pitchFamily="18" charset="0"/>
                                              </a:rPr>
                                              <m:t>𝑥</m:t>
                                            </m:r>
                                          </m:e>
                                          <m:sub>
                                            <m:r>
                                              <a:rPr lang="nb-NO" sz="1200" b="0" i="1" smtClean="0">
                                                <a:latin typeface="Cambria Math" panose="02040503050406030204" pitchFamily="18" charset="0"/>
                                              </a:rPr>
                                              <m:t>2</m:t>
                                            </m:r>
                                          </m:sub>
                                        </m:sSub>
                                      </m:e>
                                    </m:d>
                                    <m:r>
                                      <a:rPr lang="nb-NO" sz="1200" b="0" i="1" smtClean="0">
                                        <a:latin typeface="Cambria Math" panose="02040503050406030204" pitchFamily="18" charset="0"/>
                                      </a:rPr>
                                      <m:t>+2</m:t>
                                    </m:r>
                                    <m:sSub>
                                      <m:sSubPr>
                                        <m:ctrlPr>
                                          <a:rPr lang="nb-NO" sz="12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nb-NO" sz="1200" b="0" i="1" smtClean="0">
                                            <a:latin typeface="Cambria Math" panose="02040503050406030204" pitchFamily="18" charset="0"/>
                                          </a:rPr>
                                          <m:t>𝑦</m:t>
                                        </m:r>
                                      </m:e>
                                      <m:sub>
                                        <m:r>
                                          <a:rPr lang="nb-NO" sz="1200" b="0" i="1" smtClean="0"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sub>
                                    </m:sSub>
                                    <m:sSub>
                                      <m:sSubPr>
                                        <m:ctrlPr>
                                          <a:rPr lang="nb-NO" sz="12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nb-NO" sz="1200" b="0" i="1" smtClean="0">
                                            <a:latin typeface="Cambria Math" panose="02040503050406030204" pitchFamily="18" charset="0"/>
                                          </a:rPr>
                                          <m:t>𝑦</m:t>
                                        </m:r>
                                      </m:e>
                                      <m:sub>
                                        <m:r>
                                          <a:rPr lang="nb-NO" sz="1200" b="0" i="1" smtClean="0"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b>
                                    </m:sSub>
                                    <m:r>
                                      <a:rPr lang="nb-NO" sz="1200" b="0" i="1" smtClean="0">
                                        <a:latin typeface="Cambria Math" panose="02040503050406030204" pitchFamily="18" charset="0"/>
                                      </a:rPr>
                                      <m:t>+2</m:t>
                                    </m:r>
                                    <m:r>
                                      <a:rPr lang="nb-NO" sz="1200" b="0" i="1" smtClean="0">
                                        <a:latin typeface="Cambria Math" panose="02040503050406030204" pitchFamily="18" charset="0"/>
                                      </a:rPr>
                                      <m:t>𝑏</m:t>
                                    </m:r>
                                  </m:den>
                                </m:f>
                                <m:r>
                                  <m:rPr>
                                    <m:brk m:alnAt="7"/>
                                  </m:rPr>
                                  <a:rPr lang="nb-NO" sz="1200" b="0" i="1" smtClean="0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a:rPr lang="nb-NO" sz="1200" b="0" i="1" smtClean="0">
                                    <a:latin typeface="Cambria Math" panose="02040503050406030204" pitchFamily="18" charset="0"/>
                                  </a:rPr>
                                  <m:t>                                   </m:t>
                                </m:r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nb-NO" sz="12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nb-NO" sz="1200" b="0" i="1" smtClean="0">
                                        <a:latin typeface="Cambria Math" panose="02040503050406030204" pitchFamily="18" charset="0"/>
                                      </a:rPr>
                                      <m:t>𝑦</m:t>
                                    </m:r>
                                  </m:e>
                                  <m:sub>
                                    <m:r>
                                      <a:rPr lang="nb-NO" sz="1200" b="0" i="1" smtClean="0"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sub>
                                </m:sSub>
                                <m:r>
                                  <a:rPr lang="nb-NO" sz="1200" b="0" i="1" smtClean="0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f>
                                  <m:fPr>
                                    <m:ctrlPr>
                                      <a:rPr lang="nb-NO" sz="12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sSub>
                                      <m:sSubPr>
                                        <m:ctrlPr>
                                          <a:rPr lang="nb-NO" sz="12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nb-NO" sz="1200" b="0" i="1" smtClean="0">
                                            <a:latin typeface="Cambria Math" panose="02040503050406030204" pitchFamily="18" charset="0"/>
                                          </a:rPr>
                                          <m:t>𝑥</m:t>
                                        </m:r>
                                      </m:e>
                                      <m:sub>
                                        <m:r>
                                          <a:rPr lang="nb-NO" sz="1200" b="0" i="1" smtClean="0"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sub>
                                    </m:sSub>
                                    <m:sSub>
                                      <m:sSubPr>
                                        <m:ctrlPr>
                                          <a:rPr lang="nb-NO" sz="12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nb-NO" sz="1200" b="0" i="1" smtClean="0">
                                            <a:latin typeface="Cambria Math" panose="02040503050406030204" pitchFamily="18" charset="0"/>
                                          </a:rPr>
                                          <m:t>𝑥</m:t>
                                        </m:r>
                                      </m:e>
                                      <m:sub>
                                        <m:r>
                                          <a:rPr lang="nb-NO" sz="1200" b="0" i="1" smtClean="0"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b>
                                    </m:sSub>
                                    <m:d>
                                      <m:dPr>
                                        <m:ctrlPr>
                                          <a:rPr lang="nb-NO" sz="12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sSub>
                                          <m:sSubPr>
                                            <m:ctrlPr>
                                              <a:rPr lang="nb-NO" sz="1200" b="0" i="1" smtClean="0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nb-NO" sz="1200" b="0" i="1" smtClean="0">
                                                <a:latin typeface="Cambria Math" panose="02040503050406030204" pitchFamily="18" charset="0"/>
                                              </a:rPr>
                                              <m:t>𝑥</m:t>
                                            </m:r>
                                          </m:e>
                                          <m:sub>
                                            <m:r>
                                              <a:rPr lang="nb-NO" sz="1200" b="0" i="1" smtClean="0">
                                                <a:latin typeface="Cambria Math" panose="02040503050406030204" pitchFamily="18" charset="0"/>
                                              </a:rPr>
                                              <m:t>1</m:t>
                                            </m:r>
                                          </m:sub>
                                        </m:sSub>
                                        <m:r>
                                          <a:rPr lang="nb-NO" sz="1200" b="0" i="1" smtClean="0">
                                            <a:latin typeface="Cambria Math" panose="02040503050406030204" pitchFamily="18" charset="0"/>
                                          </a:rPr>
                                          <m:t>+</m:t>
                                        </m:r>
                                        <m:sSub>
                                          <m:sSubPr>
                                            <m:ctrlPr>
                                              <a:rPr lang="nb-NO" sz="1200" b="0" i="1" smtClean="0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nb-NO" sz="1200" b="0" i="1" smtClean="0">
                                                <a:latin typeface="Cambria Math" panose="02040503050406030204" pitchFamily="18" charset="0"/>
                                              </a:rPr>
                                              <m:t>𝑥</m:t>
                                            </m:r>
                                          </m:e>
                                          <m:sub>
                                            <m:r>
                                              <a:rPr lang="nb-NO" sz="1200" b="0" i="1" smtClean="0">
                                                <a:latin typeface="Cambria Math" panose="02040503050406030204" pitchFamily="18" charset="0"/>
                                              </a:rPr>
                                              <m:t>2</m:t>
                                            </m:r>
                                          </m:sub>
                                        </m:sSub>
                                      </m:e>
                                    </m:d>
                                    <m:r>
                                      <a:rPr lang="nb-NO" sz="1200" b="0" i="1" smtClean="0"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sSub>
                                      <m:sSubPr>
                                        <m:ctrlPr>
                                          <a:rPr lang="nb-NO" sz="12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nb-NO" sz="1200" b="0" i="1" smtClean="0">
                                            <a:latin typeface="Cambria Math" panose="02040503050406030204" pitchFamily="18" charset="0"/>
                                          </a:rPr>
                                          <m:t>𝑥</m:t>
                                        </m:r>
                                      </m:e>
                                      <m:sub>
                                        <m:r>
                                          <a:rPr lang="nb-NO" sz="1200" b="0" i="1" smtClean="0">
                                            <a:latin typeface="Cambria Math" panose="02040503050406030204" pitchFamily="18" charset="0"/>
                                          </a:rPr>
                                          <m:t>3</m:t>
                                        </m:r>
                                      </m:sub>
                                    </m:sSub>
                                    <m:d>
                                      <m:dPr>
                                        <m:ctrlPr>
                                          <a:rPr lang="nb-NO" sz="12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sSup>
                                          <m:sSupPr>
                                            <m:ctrlPr>
                                              <a:rPr lang="nb-NO" sz="1200" b="0" i="1" smtClean="0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pPr>
                                          <m:e>
                                            <m:d>
                                              <m:dPr>
                                                <m:ctrlPr>
                                                  <a:rPr lang="nb-NO" sz="1200" b="0" i="1" smtClean="0"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dPr>
                                              <m:e>
                                                <m:sSub>
                                                  <m:sSubPr>
                                                    <m:ctrlPr>
                                                      <a:rPr lang="nb-NO" sz="1200" b="0" i="1" smtClean="0">
                                                        <a:latin typeface="Cambria Math" panose="02040503050406030204" pitchFamily="18" charset="0"/>
                                                      </a:rPr>
                                                    </m:ctrlPr>
                                                  </m:sSubPr>
                                                  <m:e>
                                                    <m:r>
                                                      <a:rPr lang="nb-NO" sz="1200" b="0" i="1" smtClean="0">
                                                        <a:latin typeface="Cambria Math" panose="02040503050406030204" pitchFamily="18" charset="0"/>
                                                      </a:rPr>
                                                      <m:t>𝑥</m:t>
                                                    </m:r>
                                                  </m:e>
                                                  <m:sub>
                                                    <m:r>
                                                      <a:rPr lang="nb-NO" sz="1200" b="0" i="1" smtClean="0">
                                                        <a:latin typeface="Cambria Math" panose="02040503050406030204" pitchFamily="18" charset="0"/>
                                                      </a:rPr>
                                                      <m:t>1</m:t>
                                                    </m:r>
                                                  </m:sub>
                                                </m:sSub>
                                                <m:r>
                                                  <a:rPr lang="nb-NO" sz="1200" b="0" i="1" smtClean="0">
                                                    <a:latin typeface="Cambria Math" panose="02040503050406030204" pitchFamily="18" charset="0"/>
                                                  </a:rPr>
                                                  <m:t>+</m:t>
                                                </m:r>
                                                <m:sSub>
                                                  <m:sSubPr>
                                                    <m:ctrlPr>
                                                      <a:rPr lang="nb-NO" sz="1200" b="0" i="1" smtClean="0">
                                                        <a:latin typeface="Cambria Math" panose="02040503050406030204" pitchFamily="18" charset="0"/>
                                                      </a:rPr>
                                                    </m:ctrlPr>
                                                  </m:sSubPr>
                                                  <m:e>
                                                    <m:r>
                                                      <a:rPr lang="nb-NO" sz="1200" b="0" i="1" smtClean="0">
                                                        <a:latin typeface="Cambria Math" panose="02040503050406030204" pitchFamily="18" charset="0"/>
                                                      </a:rPr>
                                                      <m:t>𝑥</m:t>
                                                    </m:r>
                                                  </m:e>
                                                  <m:sub>
                                                    <m:r>
                                                      <a:rPr lang="nb-NO" sz="1200" b="0" i="1" smtClean="0">
                                                        <a:latin typeface="Cambria Math" panose="02040503050406030204" pitchFamily="18" charset="0"/>
                                                      </a:rPr>
                                                      <m:t>2</m:t>
                                                    </m:r>
                                                  </m:sub>
                                                </m:sSub>
                                              </m:e>
                                            </m:d>
                                          </m:e>
                                          <m:sup>
                                            <m:r>
                                              <a:rPr lang="nb-NO" sz="1200" b="0" i="1" smtClean="0">
                                                <a:latin typeface="Cambria Math" panose="02040503050406030204" pitchFamily="18" charset="0"/>
                                              </a:rPr>
                                              <m:t>2</m:t>
                                            </m:r>
                                          </m:sup>
                                        </m:sSup>
                                        <m:r>
                                          <a:rPr lang="nb-NO" sz="1200" b="0" i="1" smtClean="0">
                                            <a:latin typeface="Cambria Math" panose="02040503050406030204" pitchFamily="18" charset="0"/>
                                          </a:rPr>
                                          <m:t>−</m:t>
                                        </m:r>
                                        <m:sSub>
                                          <m:sSubPr>
                                            <m:ctrlPr>
                                              <a:rPr lang="nb-NO" sz="1200" b="0" i="1" smtClean="0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nb-NO" sz="1200" b="0" i="1" smtClean="0">
                                                <a:latin typeface="Cambria Math" panose="02040503050406030204" pitchFamily="18" charset="0"/>
                                              </a:rPr>
                                              <m:t>𝑥</m:t>
                                            </m:r>
                                          </m:e>
                                          <m:sub>
                                            <m:r>
                                              <a:rPr lang="nb-NO" sz="1200" b="0" i="1" smtClean="0">
                                                <a:latin typeface="Cambria Math" panose="02040503050406030204" pitchFamily="18" charset="0"/>
                                              </a:rPr>
                                              <m:t>1</m:t>
                                            </m:r>
                                          </m:sub>
                                        </m:sSub>
                                        <m:sSub>
                                          <m:sSubPr>
                                            <m:ctrlPr>
                                              <a:rPr lang="nb-NO" sz="1200" b="0" i="1" smtClean="0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nb-NO" sz="1200" b="0" i="1" smtClean="0">
                                                <a:latin typeface="Cambria Math" panose="02040503050406030204" pitchFamily="18" charset="0"/>
                                              </a:rPr>
                                              <m:t>𝑥</m:t>
                                            </m:r>
                                          </m:e>
                                          <m:sub>
                                            <m:r>
                                              <a:rPr lang="nb-NO" sz="1200" b="0" i="1" smtClean="0">
                                                <a:latin typeface="Cambria Math" panose="02040503050406030204" pitchFamily="18" charset="0"/>
                                              </a:rPr>
                                              <m:t>2</m:t>
                                            </m:r>
                                          </m:sub>
                                        </m:sSub>
                                        <m:r>
                                          <a:rPr lang="nb-NO" sz="1200" b="0" i="1" smtClean="0">
                                            <a:latin typeface="Cambria Math" panose="02040503050406030204" pitchFamily="18" charset="0"/>
                                          </a:rPr>
                                          <m:t>+</m:t>
                                        </m:r>
                                        <m:r>
                                          <a:rPr lang="nb-NO" sz="1200" b="0" i="1" smtClean="0">
                                            <a:latin typeface="Cambria Math" panose="02040503050406030204" pitchFamily="18" charset="0"/>
                                          </a:rPr>
                                          <m:t>𝑎</m:t>
                                        </m:r>
                                      </m:e>
                                    </m:d>
                                    <m:r>
                                      <a:rPr lang="nb-NO" sz="1200" b="0" i="1" smtClean="0"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sSub>
                                      <m:sSubPr>
                                        <m:ctrlPr>
                                          <a:rPr lang="nb-NO" sz="12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nb-NO" sz="1200" b="0" i="1" smtClean="0">
                                            <a:latin typeface="Cambria Math" panose="02040503050406030204" pitchFamily="18" charset="0"/>
                                          </a:rPr>
                                          <m:t>𝑦</m:t>
                                        </m:r>
                                      </m:e>
                                      <m:sub>
                                        <m:r>
                                          <a:rPr lang="nb-NO" sz="1200" b="0" i="1" smtClean="0"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sub>
                                    </m:sSub>
                                    <m:sSub>
                                      <m:sSubPr>
                                        <m:ctrlPr>
                                          <a:rPr lang="nb-NO" sz="12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nb-NO" sz="1200" b="0" i="1" smtClean="0">
                                            <a:latin typeface="Cambria Math" panose="02040503050406030204" pitchFamily="18" charset="0"/>
                                          </a:rPr>
                                          <m:t>𝑦</m:t>
                                        </m:r>
                                      </m:e>
                                      <m:sub>
                                        <m:r>
                                          <a:rPr lang="nb-NO" sz="1200" b="0" i="1" smtClean="0"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b>
                                    </m:sSub>
                                    <m:r>
                                      <a:rPr lang="nb-NO" sz="1200" b="0" i="1" smtClean="0"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r>
                                      <a:rPr lang="nb-NO" sz="1200" b="0" i="1" smtClean="0">
                                        <a:latin typeface="Cambria Math" panose="02040503050406030204" pitchFamily="18" charset="0"/>
                                      </a:rPr>
                                      <m:t>𝑏</m:t>
                                    </m:r>
                                  </m:num>
                                  <m:den>
                                    <m:sSub>
                                      <m:sSubPr>
                                        <m:ctrlPr>
                                          <a:rPr lang="nb-NO" sz="12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nb-NO" sz="1200" b="0" i="1" smtClean="0">
                                            <a:latin typeface="Cambria Math" panose="02040503050406030204" pitchFamily="18" charset="0"/>
                                          </a:rPr>
                                          <m:t>𝑦</m:t>
                                        </m:r>
                                      </m:e>
                                      <m:sub>
                                        <m:r>
                                          <a:rPr lang="nb-NO" sz="1200" b="0" i="1" smtClean="0"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sub>
                                    </m:sSub>
                                    <m:r>
                                      <a:rPr lang="nb-NO" sz="1200" b="0" i="1" smtClean="0">
                                        <a:latin typeface="Cambria Math" panose="02040503050406030204" pitchFamily="18" charset="0"/>
                                      </a:rPr>
                                      <m:t>+</m:t>
                                    </m:r>
                                    <m:sSub>
                                      <m:sSubPr>
                                        <m:ctrlPr>
                                          <a:rPr lang="nb-NO" sz="12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nb-NO" sz="1200" b="0" i="1" smtClean="0">
                                            <a:latin typeface="Cambria Math" panose="02040503050406030204" pitchFamily="18" charset="0"/>
                                          </a:rPr>
                                          <m:t>𝑦</m:t>
                                        </m:r>
                                      </m:e>
                                      <m:sub>
                                        <m:r>
                                          <a:rPr lang="nb-NO" sz="1200" b="0" i="1" smtClean="0"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b>
                                    </m:sSub>
                                  </m:den>
                                </m:f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sz="1200" dirty="0" smtClean="0"/>
              </a:p>
            </p:txBody>
          </p:sp>
        </mc:Choice>
        <mc:Fallback xmlns="">
          <p:sp>
            <p:nvSpPr>
              <p:cNvPr id="28" name="TextBox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35843" y="3895817"/>
                <a:ext cx="4190184" cy="981423"/>
              </a:xfrm>
              <a:prstGeom prst="rect">
                <a:avLst/>
              </a:prstGeom>
              <a:blipFill rotWithShape="0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/>
              <p:cNvSpPr txBox="1"/>
              <p:nvPr/>
            </p:nvSpPr>
            <p:spPr>
              <a:xfrm>
                <a:off x="7821142" y="3506453"/>
                <a:ext cx="3682927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nb-NO" sz="1400" b="0" i="1" smtClean="0">
                          <a:latin typeface="Cambria Math" panose="02040503050406030204" pitchFamily="18" charset="0"/>
                        </a:rPr>
                        <m:t>𝑃</m:t>
                      </m:r>
                      <m:r>
                        <a:rPr lang="nb-NO" sz="14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nb-NO" sz="1400" b="0" i="1" smtClean="0">
                          <a:latin typeface="Cambria Math" panose="02040503050406030204" pitchFamily="18" charset="0"/>
                        </a:rPr>
                        <m:t>𝑄</m:t>
                      </m:r>
                      <m:r>
                        <a:rPr lang="nb-NO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nb-NO" sz="1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nb-NO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nb-NO" sz="1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nb-NO" sz="14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nb-NO" sz="14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nb-NO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nb-NO" sz="1400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nb-NO" sz="14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  <m:r>
                        <a:rPr lang="nb-NO" sz="1400" b="0" i="1" smtClean="0">
                          <a:latin typeface="Cambria Math" panose="02040503050406030204" pitchFamily="18" charset="0"/>
                        </a:rPr>
                        <m:t>+</m:t>
                      </m:r>
                      <m:d>
                        <m:dPr>
                          <m:ctrlPr>
                            <a:rPr lang="nb-NO" sz="1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nb-NO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nb-NO" sz="1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nb-NO" sz="1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nb-NO" sz="14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nb-NO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nb-NO" sz="1400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nb-NO" sz="1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  <m:r>
                        <a:rPr lang="nb-NO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nb-NO" sz="1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nb-NO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nb-NO" sz="1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nb-NO" sz="1400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  <m:r>
                            <a:rPr lang="nb-NO" sz="14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nb-NO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nb-NO" sz="1400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nb-NO" sz="1400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sz="1400" dirty="0" smtClean="0"/>
              </a:p>
            </p:txBody>
          </p:sp>
        </mc:Choice>
        <mc:Fallback xmlns="">
          <p:sp>
            <p:nvSpPr>
              <p:cNvPr id="31" name="TextBox 3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21142" y="3506453"/>
                <a:ext cx="3682927" cy="307777"/>
              </a:xfrm>
              <a:prstGeom prst="rect">
                <a:avLst/>
              </a:prstGeom>
              <a:blipFill rotWithShape="0">
                <a:blip r:embed="rId12"/>
                <a:stretch>
                  <a:fillRect b="-78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/>
              <p:cNvSpPr txBox="1"/>
              <p:nvPr/>
            </p:nvSpPr>
            <p:spPr>
              <a:xfrm>
                <a:off x="8028000" y="2223575"/>
                <a:ext cx="3604603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nb-NO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nb-NO" sz="24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p>
                          <m:r>
                            <a:rPr lang="nb-NO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nb-NO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nb-NO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nb-NO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nb-NO" sz="24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  <m:r>
                        <a:rPr lang="nb-NO" sz="24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nb-NO" sz="2400" b="0" i="1" smtClean="0">
                          <a:latin typeface="Cambria Math" panose="02040503050406030204" pitchFamily="18" charset="0"/>
                        </a:rPr>
                        <m:t>𝑎𝑥</m:t>
                      </m:r>
                      <m:r>
                        <a:rPr lang="nb-NO" sz="24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nb-NO" sz="2400" b="0" i="1" smtClean="0">
                          <a:latin typeface="Cambria Math" panose="02040503050406030204" pitchFamily="18" charset="0"/>
                        </a:rPr>
                        <m:t>𝑏</m:t>
                      </m:r>
                    </m:oMath>
                  </m:oMathPara>
                </a14:m>
                <a:endParaRPr lang="en-US" sz="2400" dirty="0" smtClean="0"/>
              </a:p>
            </p:txBody>
          </p:sp>
        </mc:Choice>
        <mc:Fallback xmlns="">
          <p:sp>
            <p:nvSpPr>
              <p:cNvPr id="33" name="TextBox 3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28000" y="2223575"/>
                <a:ext cx="3604603" cy="461665"/>
              </a:xfrm>
              <a:prstGeom prst="rect">
                <a:avLst/>
              </a:prstGeom>
              <a:blipFill rotWithShape="0">
                <a:blip r:embed="rId13"/>
                <a:stretch>
                  <a:fillRect l="-508" b="-1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203985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0" grpId="0" animBg="1"/>
      <p:bldP spid="21" grpId="0"/>
      <p:bldP spid="22" grpId="0"/>
      <p:bldP spid="24" grpId="0" animBg="1"/>
      <p:bldP spid="25" grpId="0"/>
      <p:bldP spid="26" grpId="0" animBg="1"/>
      <p:bldP spid="3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Elliptic curves over finite fields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6590AF8-4F64-4D1C-B3C4-F65976908F52}" type="slidenum">
              <a:rPr lang="en-US" smtClean="0"/>
              <a:pPr/>
              <a:t>6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8028000" y="2223575"/>
                <a:ext cx="3604603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nb-NO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nb-NO" sz="24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p>
                          <m:r>
                            <a:rPr lang="nb-NO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nb-NO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nb-NO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nb-NO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nb-NO" sz="24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  <m:r>
                        <a:rPr lang="nb-NO" sz="24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nb-NO" sz="2400" b="0" i="1" smtClean="0">
                          <a:latin typeface="Cambria Math" panose="02040503050406030204" pitchFamily="18" charset="0"/>
                        </a:rPr>
                        <m:t>𝑎𝑥</m:t>
                      </m:r>
                      <m:r>
                        <a:rPr lang="nb-NO" sz="24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nb-NO" sz="2400" b="0" i="1" smtClean="0">
                          <a:latin typeface="Cambria Math" panose="02040503050406030204" pitchFamily="18" charset="0"/>
                        </a:rPr>
                        <m:t>𝑏</m:t>
                      </m:r>
                      <m:r>
                        <a:rPr lang="nb-NO" sz="2400" b="0" i="1" smtClean="0">
                          <a:latin typeface="Cambria Math" panose="02040503050406030204" pitchFamily="18" charset="0"/>
                        </a:rPr>
                        <m:t> </m:t>
                      </m:r>
                      <m:d>
                        <m:dPr>
                          <m:ctrlPr>
                            <a:rPr lang="nb-NO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unc>
                            <m:funcPr>
                              <m:ctrlPr>
                                <a:rPr lang="nb-NO" sz="2400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nb-NO" sz="2400">
                                  <a:latin typeface="Cambria Math" panose="02040503050406030204" pitchFamily="18" charset="0"/>
                                </a:rPr>
                                <m:t>mod</m:t>
                              </m:r>
                            </m:fName>
                            <m:e>
                              <m:r>
                                <a:rPr lang="nb-NO" sz="2400" i="1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</m:func>
                        </m:e>
                      </m:d>
                    </m:oMath>
                  </m:oMathPara>
                </a14:m>
                <a:endParaRPr lang="en-US" sz="2400" dirty="0" smtClean="0"/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28000" y="2223575"/>
                <a:ext cx="3604603" cy="461665"/>
              </a:xfrm>
              <a:prstGeom prst="rect">
                <a:avLst/>
              </a:prstGeom>
              <a:blipFill rotWithShape="0">
                <a:blip r:embed="rId2"/>
                <a:stretch>
                  <a:fillRect l="-508" b="-1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8601726" y="2810004"/>
                <a:ext cx="2085656" cy="4901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nb-NO" sz="2400" b="0" i="1" smtClean="0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nb-NO" sz="2400" b="0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nb-NO" sz="2400" b="0" i="1" smtClean="0">
                          <a:latin typeface="Cambria Math" panose="02040503050406030204" pitchFamily="18" charset="0"/>
                        </a:rPr>
                        <m:t>𝑏</m:t>
                      </m:r>
                      <m:r>
                        <a:rPr lang="nb-NO" sz="2400" b="0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nb-NO" sz="24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nb-NO" sz="2400" b="0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nb-NO" sz="2400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nb-NO" sz="2400" b="0" i="1" smtClean="0">
                          <a:latin typeface="Cambria Math" panose="02040503050406030204" pitchFamily="18" charset="0"/>
                        </a:rPr>
                        <m:t>∈</m:t>
                      </m:r>
                      <m:sSub>
                        <m:sSubPr>
                          <m:ctrlPr>
                            <a:rPr lang="nb-NO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sz="2400" b="1" i="1" smtClean="0">
                              <a:latin typeface="Cambria Math" panose="02040503050406030204" pitchFamily="18" charset="0"/>
                            </a:rPr>
                            <m:t>𝒁</m:t>
                          </m:r>
                        </m:e>
                        <m:sub>
                          <m:r>
                            <a:rPr lang="nb-NO" sz="2400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sub>
                      </m:sSub>
                    </m:oMath>
                  </m:oMathPara>
                </a14:m>
                <a:endParaRPr lang="en-US" sz="2400" b="1" dirty="0" smtClean="0"/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01726" y="2810004"/>
                <a:ext cx="2085656" cy="490199"/>
              </a:xfrm>
              <a:prstGeom prst="rect">
                <a:avLst/>
              </a:prstGeom>
              <a:blipFill rotWithShape="0">
                <a:blip r:embed="rId4"/>
                <a:stretch>
                  <a:fillRect b="-62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7735843" y="3895817"/>
                <a:ext cx="4190184" cy="98142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"/>
                          <m:ctrlPr>
                            <a:rPr lang="en-US" sz="12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120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nb-NO" sz="12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brk m:alnAt="7"/>
                                      </m:rPr>
                                      <a:rPr lang="nb-NO" sz="1200" b="0" i="1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m:rPr>
                                        <m:brk m:alnAt="7"/>
                                      </m:rPr>
                                      <a:rPr lang="nb-NO" sz="1200" b="0" i="1" smtClean="0"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sub>
                                </m:sSub>
                                <m:r>
                                  <m:rPr>
                                    <m:brk m:alnAt="7"/>
                                  </m:rPr>
                                  <a:rPr lang="nb-NO" sz="1200" b="0" i="1" smtClean="0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f>
                                  <m:fPr>
                                    <m:ctrlPr>
                                      <a:rPr lang="nb-NO" sz="12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d>
                                      <m:dPr>
                                        <m:ctrlPr>
                                          <a:rPr lang="nb-NO" sz="12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sSub>
                                          <m:sSubPr>
                                            <m:ctrlPr>
                                              <a:rPr lang="nb-NO" sz="1200" b="0" i="1" smtClean="0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nb-NO" sz="1200" b="0" i="1" smtClean="0">
                                                <a:latin typeface="Cambria Math" panose="02040503050406030204" pitchFamily="18" charset="0"/>
                                              </a:rPr>
                                              <m:t>𝑥</m:t>
                                            </m:r>
                                          </m:e>
                                          <m:sub>
                                            <m:r>
                                              <a:rPr lang="nb-NO" sz="1200" b="0" i="1" smtClean="0">
                                                <a:latin typeface="Cambria Math" panose="02040503050406030204" pitchFamily="18" charset="0"/>
                                              </a:rPr>
                                              <m:t>1</m:t>
                                            </m:r>
                                          </m:sub>
                                        </m:sSub>
                                        <m:sSub>
                                          <m:sSubPr>
                                            <m:ctrlPr>
                                              <a:rPr lang="nb-NO" sz="1200" b="0" i="1" smtClean="0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nb-NO" sz="1200" b="0" i="1" smtClean="0">
                                                <a:latin typeface="Cambria Math" panose="02040503050406030204" pitchFamily="18" charset="0"/>
                                              </a:rPr>
                                              <m:t>𝑥</m:t>
                                            </m:r>
                                          </m:e>
                                          <m:sub>
                                            <m:r>
                                              <a:rPr lang="nb-NO" sz="1200" b="0" i="1" smtClean="0">
                                                <a:latin typeface="Cambria Math" panose="02040503050406030204" pitchFamily="18" charset="0"/>
                                              </a:rPr>
                                              <m:t>2</m:t>
                                            </m:r>
                                          </m:sub>
                                        </m:sSub>
                                        <m:r>
                                          <a:rPr lang="nb-NO" sz="1200" b="0" i="1" smtClean="0">
                                            <a:latin typeface="Cambria Math" panose="02040503050406030204" pitchFamily="18" charset="0"/>
                                          </a:rPr>
                                          <m:t>−2</m:t>
                                        </m:r>
                                        <m:r>
                                          <a:rPr lang="nb-NO" sz="1200" b="0" i="1" smtClean="0">
                                            <a:latin typeface="Cambria Math" panose="02040503050406030204" pitchFamily="18" charset="0"/>
                                          </a:rPr>
                                          <m:t>𝑎</m:t>
                                        </m:r>
                                      </m:e>
                                    </m:d>
                                    <m:sSub>
                                      <m:sSubPr>
                                        <m:ctrlPr>
                                          <a:rPr lang="nb-NO" sz="12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nb-NO" sz="1200" b="0" i="1" smtClean="0">
                                            <a:latin typeface="Cambria Math" panose="02040503050406030204" pitchFamily="18" charset="0"/>
                                          </a:rPr>
                                          <m:t>𝑥</m:t>
                                        </m:r>
                                      </m:e>
                                      <m:sub>
                                        <m:r>
                                          <a:rPr lang="nb-NO" sz="1200" b="0" i="1" smtClean="0"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sub>
                                    </m:sSub>
                                    <m:sSub>
                                      <m:sSubPr>
                                        <m:ctrlPr>
                                          <a:rPr lang="nb-NO" sz="12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nb-NO" sz="1200" b="0" i="1" smtClean="0">
                                            <a:latin typeface="Cambria Math" panose="02040503050406030204" pitchFamily="18" charset="0"/>
                                          </a:rPr>
                                          <m:t>𝑥</m:t>
                                        </m:r>
                                      </m:e>
                                      <m:sub>
                                        <m:r>
                                          <a:rPr lang="nb-NO" sz="1200" b="0" i="1" smtClean="0"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b>
                                    </m:sSub>
                                    <m:r>
                                      <a:rPr lang="nb-NO" sz="1200" b="0" i="1" smtClean="0">
                                        <a:latin typeface="Cambria Math" panose="02040503050406030204" pitchFamily="18" charset="0"/>
                                      </a:rPr>
                                      <m:t>−4</m:t>
                                    </m:r>
                                    <m:r>
                                      <a:rPr lang="nb-NO" sz="1200" b="0" i="1" smtClean="0">
                                        <a:latin typeface="Cambria Math" panose="02040503050406030204" pitchFamily="18" charset="0"/>
                                      </a:rPr>
                                      <m:t>𝑏</m:t>
                                    </m:r>
                                    <m:d>
                                      <m:dPr>
                                        <m:ctrlPr>
                                          <a:rPr lang="nb-NO" sz="12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sSub>
                                          <m:sSubPr>
                                            <m:ctrlPr>
                                              <a:rPr lang="nb-NO" sz="1200" b="0" i="1" smtClean="0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nb-NO" sz="1200" b="0" i="1" smtClean="0">
                                                <a:latin typeface="Cambria Math" panose="02040503050406030204" pitchFamily="18" charset="0"/>
                                              </a:rPr>
                                              <m:t>𝑥</m:t>
                                            </m:r>
                                          </m:e>
                                          <m:sub>
                                            <m:r>
                                              <a:rPr lang="nb-NO" sz="1200" b="0" i="1" smtClean="0">
                                                <a:latin typeface="Cambria Math" panose="02040503050406030204" pitchFamily="18" charset="0"/>
                                              </a:rPr>
                                              <m:t>1</m:t>
                                            </m:r>
                                          </m:sub>
                                        </m:sSub>
                                        <m:r>
                                          <a:rPr lang="nb-NO" sz="1200" b="0" i="1" smtClean="0">
                                            <a:latin typeface="Cambria Math" panose="02040503050406030204" pitchFamily="18" charset="0"/>
                                          </a:rPr>
                                          <m:t>+</m:t>
                                        </m:r>
                                        <m:sSub>
                                          <m:sSubPr>
                                            <m:ctrlPr>
                                              <a:rPr lang="nb-NO" sz="1200" b="0" i="1" smtClean="0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nb-NO" sz="1200" b="0" i="1" smtClean="0">
                                                <a:latin typeface="Cambria Math" panose="02040503050406030204" pitchFamily="18" charset="0"/>
                                              </a:rPr>
                                              <m:t>𝑥</m:t>
                                            </m:r>
                                          </m:e>
                                          <m:sub>
                                            <m:r>
                                              <a:rPr lang="nb-NO" sz="1200" b="0" i="1" smtClean="0">
                                                <a:latin typeface="Cambria Math" panose="02040503050406030204" pitchFamily="18" charset="0"/>
                                              </a:rPr>
                                              <m:t>2</m:t>
                                            </m:r>
                                          </m:sub>
                                        </m:sSub>
                                      </m:e>
                                    </m:d>
                                    <m:r>
                                      <a:rPr lang="nb-NO" sz="1200" b="0" i="1" smtClean="0">
                                        <a:latin typeface="Cambria Math" panose="02040503050406030204" pitchFamily="18" charset="0"/>
                                      </a:rPr>
                                      <m:t>+</m:t>
                                    </m:r>
                                    <m:sSup>
                                      <m:sSupPr>
                                        <m:ctrlPr>
                                          <a:rPr lang="nb-NO" sz="12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nb-NO" sz="1200" b="0" i="1" smtClean="0">
                                            <a:latin typeface="Cambria Math" panose="02040503050406030204" pitchFamily="18" charset="0"/>
                                          </a:rPr>
                                          <m:t>𝑎</m:t>
                                        </m:r>
                                      </m:e>
                                      <m:sup>
                                        <m:r>
                                          <a:rPr lang="nb-NO" sz="1200" b="0" i="1" smtClean="0"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p>
                                    </m:sSup>
                                  </m:num>
                                  <m:den>
                                    <m:d>
                                      <m:dPr>
                                        <m:ctrlPr>
                                          <a:rPr lang="nb-NO" sz="12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sSub>
                                          <m:sSubPr>
                                            <m:ctrlPr>
                                              <a:rPr lang="nb-NO" sz="1200" b="0" i="1" smtClean="0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nb-NO" sz="1200" b="0" i="1" smtClean="0">
                                                <a:latin typeface="Cambria Math" panose="02040503050406030204" pitchFamily="18" charset="0"/>
                                              </a:rPr>
                                              <m:t>𝑥</m:t>
                                            </m:r>
                                          </m:e>
                                          <m:sub>
                                            <m:r>
                                              <a:rPr lang="nb-NO" sz="1200" b="0" i="1" smtClean="0">
                                                <a:latin typeface="Cambria Math" panose="02040503050406030204" pitchFamily="18" charset="0"/>
                                              </a:rPr>
                                              <m:t>1</m:t>
                                            </m:r>
                                          </m:sub>
                                        </m:sSub>
                                        <m:sSub>
                                          <m:sSubPr>
                                            <m:ctrlPr>
                                              <a:rPr lang="nb-NO" sz="1200" b="0" i="1" smtClean="0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nb-NO" sz="1200" b="0" i="1" smtClean="0">
                                                <a:latin typeface="Cambria Math" panose="02040503050406030204" pitchFamily="18" charset="0"/>
                                              </a:rPr>
                                              <m:t>𝑥</m:t>
                                            </m:r>
                                          </m:e>
                                          <m:sub>
                                            <m:r>
                                              <a:rPr lang="nb-NO" sz="1200" b="0" i="1" smtClean="0">
                                                <a:latin typeface="Cambria Math" panose="02040503050406030204" pitchFamily="18" charset="0"/>
                                              </a:rPr>
                                              <m:t>2</m:t>
                                            </m:r>
                                          </m:sub>
                                        </m:sSub>
                                        <m:r>
                                          <a:rPr lang="nb-NO" sz="1200" b="0" i="1" smtClean="0">
                                            <a:latin typeface="Cambria Math" panose="02040503050406030204" pitchFamily="18" charset="0"/>
                                          </a:rPr>
                                          <m:t>+</m:t>
                                        </m:r>
                                        <m:r>
                                          <a:rPr lang="nb-NO" sz="1200" b="0" i="1" smtClean="0">
                                            <a:latin typeface="Cambria Math" panose="02040503050406030204" pitchFamily="18" charset="0"/>
                                          </a:rPr>
                                          <m:t>𝑎</m:t>
                                        </m:r>
                                      </m:e>
                                    </m:d>
                                    <m:d>
                                      <m:dPr>
                                        <m:ctrlPr>
                                          <a:rPr lang="nb-NO" sz="12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sSub>
                                          <m:sSubPr>
                                            <m:ctrlPr>
                                              <a:rPr lang="nb-NO" sz="1200" b="0" i="1" smtClean="0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nb-NO" sz="1200" b="0" i="1" smtClean="0">
                                                <a:latin typeface="Cambria Math" panose="02040503050406030204" pitchFamily="18" charset="0"/>
                                              </a:rPr>
                                              <m:t>𝑥</m:t>
                                            </m:r>
                                          </m:e>
                                          <m:sub>
                                            <m:r>
                                              <a:rPr lang="nb-NO" sz="1200" b="0" i="1" smtClean="0">
                                                <a:latin typeface="Cambria Math" panose="02040503050406030204" pitchFamily="18" charset="0"/>
                                              </a:rPr>
                                              <m:t>1</m:t>
                                            </m:r>
                                          </m:sub>
                                        </m:sSub>
                                        <m:r>
                                          <a:rPr lang="nb-NO" sz="1200" b="0" i="1" smtClean="0">
                                            <a:latin typeface="Cambria Math" panose="02040503050406030204" pitchFamily="18" charset="0"/>
                                          </a:rPr>
                                          <m:t>+</m:t>
                                        </m:r>
                                        <m:sSub>
                                          <m:sSubPr>
                                            <m:ctrlPr>
                                              <a:rPr lang="nb-NO" sz="1200" b="0" i="1" smtClean="0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nb-NO" sz="1200" b="0" i="1" smtClean="0">
                                                <a:latin typeface="Cambria Math" panose="02040503050406030204" pitchFamily="18" charset="0"/>
                                              </a:rPr>
                                              <m:t>𝑥</m:t>
                                            </m:r>
                                          </m:e>
                                          <m:sub>
                                            <m:r>
                                              <a:rPr lang="nb-NO" sz="1200" b="0" i="1" smtClean="0">
                                                <a:latin typeface="Cambria Math" panose="02040503050406030204" pitchFamily="18" charset="0"/>
                                              </a:rPr>
                                              <m:t>2</m:t>
                                            </m:r>
                                          </m:sub>
                                        </m:sSub>
                                      </m:e>
                                    </m:d>
                                    <m:r>
                                      <a:rPr lang="nb-NO" sz="1200" b="0" i="1" smtClean="0">
                                        <a:latin typeface="Cambria Math" panose="02040503050406030204" pitchFamily="18" charset="0"/>
                                      </a:rPr>
                                      <m:t>+2</m:t>
                                    </m:r>
                                    <m:sSub>
                                      <m:sSubPr>
                                        <m:ctrlPr>
                                          <a:rPr lang="nb-NO" sz="12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nb-NO" sz="1200" b="0" i="1" smtClean="0">
                                            <a:latin typeface="Cambria Math" panose="02040503050406030204" pitchFamily="18" charset="0"/>
                                          </a:rPr>
                                          <m:t>𝑦</m:t>
                                        </m:r>
                                      </m:e>
                                      <m:sub>
                                        <m:r>
                                          <a:rPr lang="nb-NO" sz="1200" b="0" i="1" smtClean="0"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sub>
                                    </m:sSub>
                                    <m:sSub>
                                      <m:sSubPr>
                                        <m:ctrlPr>
                                          <a:rPr lang="nb-NO" sz="12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nb-NO" sz="1200" b="0" i="1" smtClean="0">
                                            <a:latin typeface="Cambria Math" panose="02040503050406030204" pitchFamily="18" charset="0"/>
                                          </a:rPr>
                                          <m:t>𝑦</m:t>
                                        </m:r>
                                      </m:e>
                                      <m:sub>
                                        <m:r>
                                          <a:rPr lang="nb-NO" sz="1200" b="0" i="1" smtClean="0"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b>
                                    </m:sSub>
                                    <m:r>
                                      <a:rPr lang="nb-NO" sz="1200" b="0" i="1" smtClean="0">
                                        <a:latin typeface="Cambria Math" panose="02040503050406030204" pitchFamily="18" charset="0"/>
                                      </a:rPr>
                                      <m:t>+2</m:t>
                                    </m:r>
                                    <m:r>
                                      <a:rPr lang="nb-NO" sz="1200" b="0" i="1" smtClean="0">
                                        <a:latin typeface="Cambria Math" panose="02040503050406030204" pitchFamily="18" charset="0"/>
                                      </a:rPr>
                                      <m:t>𝑏</m:t>
                                    </m:r>
                                  </m:den>
                                </m:f>
                                <m:r>
                                  <m:rPr>
                                    <m:brk m:alnAt="7"/>
                                  </m:rPr>
                                  <a:rPr lang="nb-NO" sz="1200" b="0" i="1" smtClean="0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a:rPr lang="nb-NO" sz="1200" b="0" i="1" smtClean="0">
                                    <a:latin typeface="Cambria Math" panose="02040503050406030204" pitchFamily="18" charset="0"/>
                                  </a:rPr>
                                  <m:t>                                   </m:t>
                                </m:r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nb-NO" sz="12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nb-NO" sz="1200" b="0" i="1" smtClean="0">
                                        <a:latin typeface="Cambria Math" panose="02040503050406030204" pitchFamily="18" charset="0"/>
                                      </a:rPr>
                                      <m:t>𝑦</m:t>
                                    </m:r>
                                  </m:e>
                                  <m:sub>
                                    <m:r>
                                      <a:rPr lang="nb-NO" sz="1200" b="0" i="1" smtClean="0"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sub>
                                </m:sSub>
                                <m:r>
                                  <a:rPr lang="nb-NO" sz="1200" b="0" i="1" smtClean="0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f>
                                  <m:fPr>
                                    <m:ctrlPr>
                                      <a:rPr lang="nb-NO" sz="12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sSub>
                                      <m:sSubPr>
                                        <m:ctrlPr>
                                          <a:rPr lang="nb-NO" sz="12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nb-NO" sz="1200" b="0" i="1" smtClean="0">
                                            <a:latin typeface="Cambria Math" panose="02040503050406030204" pitchFamily="18" charset="0"/>
                                          </a:rPr>
                                          <m:t>𝑥</m:t>
                                        </m:r>
                                      </m:e>
                                      <m:sub>
                                        <m:r>
                                          <a:rPr lang="nb-NO" sz="1200" b="0" i="1" smtClean="0"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sub>
                                    </m:sSub>
                                    <m:sSub>
                                      <m:sSubPr>
                                        <m:ctrlPr>
                                          <a:rPr lang="nb-NO" sz="12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nb-NO" sz="1200" b="0" i="1" smtClean="0">
                                            <a:latin typeface="Cambria Math" panose="02040503050406030204" pitchFamily="18" charset="0"/>
                                          </a:rPr>
                                          <m:t>𝑥</m:t>
                                        </m:r>
                                      </m:e>
                                      <m:sub>
                                        <m:r>
                                          <a:rPr lang="nb-NO" sz="1200" b="0" i="1" smtClean="0"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b>
                                    </m:sSub>
                                    <m:d>
                                      <m:dPr>
                                        <m:ctrlPr>
                                          <a:rPr lang="nb-NO" sz="12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sSub>
                                          <m:sSubPr>
                                            <m:ctrlPr>
                                              <a:rPr lang="nb-NO" sz="1200" b="0" i="1" smtClean="0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nb-NO" sz="1200" b="0" i="1" smtClean="0">
                                                <a:latin typeface="Cambria Math" panose="02040503050406030204" pitchFamily="18" charset="0"/>
                                              </a:rPr>
                                              <m:t>𝑥</m:t>
                                            </m:r>
                                          </m:e>
                                          <m:sub>
                                            <m:r>
                                              <a:rPr lang="nb-NO" sz="1200" b="0" i="1" smtClean="0">
                                                <a:latin typeface="Cambria Math" panose="02040503050406030204" pitchFamily="18" charset="0"/>
                                              </a:rPr>
                                              <m:t>1</m:t>
                                            </m:r>
                                          </m:sub>
                                        </m:sSub>
                                        <m:r>
                                          <a:rPr lang="nb-NO" sz="1200" b="0" i="1" smtClean="0">
                                            <a:latin typeface="Cambria Math" panose="02040503050406030204" pitchFamily="18" charset="0"/>
                                          </a:rPr>
                                          <m:t>+</m:t>
                                        </m:r>
                                        <m:sSub>
                                          <m:sSubPr>
                                            <m:ctrlPr>
                                              <a:rPr lang="nb-NO" sz="1200" b="0" i="1" smtClean="0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nb-NO" sz="1200" b="0" i="1" smtClean="0">
                                                <a:latin typeface="Cambria Math" panose="02040503050406030204" pitchFamily="18" charset="0"/>
                                              </a:rPr>
                                              <m:t>𝑥</m:t>
                                            </m:r>
                                          </m:e>
                                          <m:sub>
                                            <m:r>
                                              <a:rPr lang="nb-NO" sz="1200" b="0" i="1" smtClean="0">
                                                <a:latin typeface="Cambria Math" panose="02040503050406030204" pitchFamily="18" charset="0"/>
                                              </a:rPr>
                                              <m:t>2</m:t>
                                            </m:r>
                                          </m:sub>
                                        </m:sSub>
                                      </m:e>
                                    </m:d>
                                    <m:r>
                                      <a:rPr lang="nb-NO" sz="1200" b="0" i="1" smtClean="0"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sSub>
                                      <m:sSubPr>
                                        <m:ctrlPr>
                                          <a:rPr lang="nb-NO" sz="12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nb-NO" sz="1200" b="0" i="1" smtClean="0">
                                            <a:latin typeface="Cambria Math" panose="02040503050406030204" pitchFamily="18" charset="0"/>
                                          </a:rPr>
                                          <m:t>𝑥</m:t>
                                        </m:r>
                                      </m:e>
                                      <m:sub>
                                        <m:r>
                                          <a:rPr lang="nb-NO" sz="1200" b="0" i="1" smtClean="0">
                                            <a:latin typeface="Cambria Math" panose="02040503050406030204" pitchFamily="18" charset="0"/>
                                          </a:rPr>
                                          <m:t>3</m:t>
                                        </m:r>
                                      </m:sub>
                                    </m:sSub>
                                    <m:d>
                                      <m:dPr>
                                        <m:ctrlPr>
                                          <a:rPr lang="nb-NO" sz="12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sSup>
                                          <m:sSupPr>
                                            <m:ctrlPr>
                                              <a:rPr lang="nb-NO" sz="1200" b="0" i="1" smtClean="0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pPr>
                                          <m:e>
                                            <m:d>
                                              <m:dPr>
                                                <m:ctrlPr>
                                                  <a:rPr lang="nb-NO" sz="1200" b="0" i="1" smtClean="0"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dPr>
                                              <m:e>
                                                <m:sSub>
                                                  <m:sSubPr>
                                                    <m:ctrlPr>
                                                      <a:rPr lang="nb-NO" sz="1200" b="0" i="1" smtClean="0">
                                                        <a:latin typeface="Cambria Math" panose="02040503050406030204" pitchFamily="18" charset="0"/>
                                                      </a:rPr>
                                                    </m:ctrlPr>
                                                  </m:sSubPr>
                                                  <m:e>
                                                    <m:r>
                                                      <a:rPr lang="nb-NO" sz="1200" b="0" i="1" smtClean="0">
                                                        <a:latin typeface="Cambria Math" panose="02040503050406030204" pitchFamily="18" charset="0"/>
                                                      </a:rPr>
                                                      <m:t>𝑥</m:t>
                                                    </m:r>
                                                  </m:e>
                                                  <m:sub>
                                                    <m:r>
                                                      <a:rPr lang="nb-NO" sz="1200" b="0" i="1" smtClean="0">
                                                        <a:latin typeface="Cambria Math" panose="02040503050406030204" pitchFamily="18" charset="0"/>
                                                      </a:rPr>
                                                      <m:t>1</m:t>
                                                    </m:r>
                                                  </m:sub>
                                                </m:sSub>
                                                <m:r>
                                                  <a:rPr lang="nb-NO" sz="1200" b="0" i="1" smtClean="0">
                                                    <a:latin typeface="Cambria Math" panose="02040503050406030204" pitchFamily="18" charset="0"/>
                                                  </a:rPr>
                                                  <m:t>+</m:t>
                                                </m:r>
                                                <m:sSub>
                                                  <m:sSubPr>
                                                    <m:ctrlPr>
                                                      <a:rPr lang="nb-NO" sz="1200" b="0" i="1" smtClean="0">
                                                        <a:latin typeface="Cambria Math" panose="02040503050406030204" pitchFamily="18" charset="0"/>
                                                      </a:rPr>
                                                    </m:ctrlPr>
                                                  </m:sSubPr>
                                                  <m:e>
                                                    <m:r>
                                                      <a:rPr lang="nb-NO" sz="1200" b="0" i="1" smtClean="0">
                                                        <a:latin typeface="Cambria Math" panose="02040503050406030204" pitchFamily="18" charset="0"/>
                                                      </a:rPr>
                                                      <m:t>𝑥</m:t>
                                                    </m:r>
                                                  </m:e>
                                                  <m:sub>
                                                    <m:r>
                                                      <a:rPr lang="nb-NO" sz="1200" b="0" i="1" smtClean="0">
                                                        <a:latin typeface="Cambria Math" panose="02040503050406030204" pitchFamily="18" charset="0"/>
                                                      </a:rPr>
                                                      <m:t>2</m:t>
                                                    </m:r>
                                                  </m:sub>
                                                </m:sSub>
                                              </m:e>
                                            </m:d>
                                          </m:e>
                                          <m:sup>
                                            <m:r>
                                              <a:rPr lang="nb-NO" sz="1200" b="0" i="1" smtClean="0">
                                                <a:latin typeface="Cambria Math" panose="02040503050406030204" pitchFamily="18" charset="0"/>
                                              </a:rPr>
                                              <m:t>2</m:t>
                                            </m:r>
                                          </m:sup>
                                        </m:sSup>
                                        <m:r>
                                          <a:rPr lang="nb-NO" sz="1200" b="0" i="1" smtClean="0">
                                            <a:latin typeface="Cambria Math" panose="02040503050406030204" pitchFamily="18" charset="0"/>
                                          </a:rPr>
                                          <m:t>−</m:t>
                                        </m:r>
                                        <m:sSub>
                                          <m:sSubPr>
                                            <m:ctrlPr>
                                              <a:rPr lang="nb-NO" sz="1200" b="0" i="1" smtClean="0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nb-NO" sz="1200" b="0" i="1" smtClean="0">
                                                <a:latin typeface="Cambria Math" panose="02040503050406030204" pitchFamily="18" charset="0"/>
                                              </a:rPr>
                                              <m:t>𝑥</m:t>
                                            </m:r>
                                          </m:e>
                                          <m:sub>
                                            <m:r>
                                              <a:rPr lang="nb-NO" sz="1200" b="0" i="1" smtClean="0">
                                                <a:latin typeface="Cambria Math" panose="02040503050406030204" pitchFamily="18" charset="0"/>
                                              </a:rPr>
                                              <m:t>1</m:t>
                                            </m:r>
                                          </m:sub>
                                        </m:sSub>
                                        <m:sSub>
                                          <m:sSubPr>
                                            <m:ctrlPr>
                                              <a:rPr lang="nb-NO" sz="1200" b="0" i="1" smtClean="0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nb-NO" sz="1200" b="0" i="1" smtClean="0">
                                                <a:latin typeface="Cambria Math" panose="02040503050406030204" pitchFamily="18" charset="0"/>
                                              </a:rPr>
                                              <m:t>𝑥</m:t>
                                            </m:r>
                                          </m:e>
                                          <m:sub>
                                            <m:r>
                                              <a:rPr lang="nb-NO" sz="1200" b="0" i="1" smtClean="0">
                                                <a:latin typeface="Cambria Math" panose="02040503050406030204" pitchFamily="18" charset="0"/>
                                              </a:rPr>
                                              <m:t>2</m:t>
                                            </m:r>
                                          </m:sub>
                                        </m:sSub>
                                        <m:r>
                                          <a:rPr lang="nb-NO" sz="1200" b="0" i="1" smtClean="0">
                                            <a:latin typeface="Cambria Math" panose="02040503050406030204" pitchFamily="18" charset="0"/>
                                          </a:rPr>
                                          <m:t>+</m:t>
                                        </m:r>
                                        <m:r>
                                          <a:rPr lang="nb-NO" sz="1200" b="0" i="1" smtClean="0">
                                            <a:latin typeface="Cambria Math" panose="02040503050406030204" pitchFamily="18" charset="0"/>
                                          </a:rPr>
                                          <m:t>𝑎</m:t>
                                        </m:r>
                                      </m:e>
                                    </m:d>
                                    <m:r>
                                      <a:rPr lang="nb-NO" sz="1200" b="0" i="1" smtClean="0"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sSub>
                                      <m:sSubPr>
                                        <m:ctrlPr>
                                          <a:rPr lang="nb-NO" sz="12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nb-NO" sz="1200" b="0" i="1" smtClean="0">
                                            <a:latin typeface="Cambria Math" panose="02040503050406030204" pitchFamily="18" charset="0"/>
                                          </a:rPr>
                                          <m:t>𝑦</m:t>
                                        </m:r>
                                      </m:e>
                                      <m:sub>
                                        <m:r>
                                          <a:rPr lang="nb-NO" sz="1200" b="0" i="1" smtClean="0"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sub>
                                    </m:sSub>
                                    <m:sSub>
                                      <m:sSubPr>
                                        <m:ctrlPr>
                                          <a:rPr lang="nb-NO" sz="12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nb-NO" sz="1200" b="0" i="1" smtClean="0">
                                            <a:latin typeface="Cambria Math" panose="02040503050406030204" pitchFamily="18" charset="0"/>
                                          </a:rPr>
                                          <m:t>𝑦</m:t>
                                        </m:r>
                                      </m:e>
                                      <m:sub>
                                        <m:r>
                                          <a:rPr lang="nb-NO" sz="1200" b="0" i="1" smtClean="0"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b>
                                    </m:sSub>
                                    <m:r>
                                      <a:rPr lang="nb-NO" sz="1200" b="0" i="1" smtClean="0"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r>
                                      <a:rPr lang="nb-NO" sz="1200" b="0" i="1" smtClean="0">
                                        <a:latin typeface="Cambria Math" panose="02040503050406030204" pitchFamily="18" charset="0"/>
                                      </a:rPr>
                                      <m:t>𝑏</m:t>
                                    </m:r>
                                  </m:num>
                                  <m:den>
                                    <m:sSub>
                                      <m:sSubPr>
                                        <m:ctrlPr>
                                          <a:rPr lang="nb-NO" sz="12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nb-NO" sz="1200" b="0" i="1" smtClean="0">
                                            <a:latin typeface="Cambria Math" panose="02040503050406030204" pitchFamily="18" charset="0"/>
                                          </a:rPr>
                                          <m:t>𝑦</m:t>
                                        </m:r>
                                      </m:e>
                                      <m:sub>
                                        <m:r>
                                          <a:rPr lang="nb-NO" sz="1200" b="0" i="1" smtClean="0"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sub>
                                    </m:sSub>
                                    <m:r>
                                      <a:rPr lang="nb-NO" sz="1200" b="0" i="1" smtClean="0">
                                        <a:latin typeface="Cambria Math" panose="02040503050406030204" pitchFamily="18" charset="0"/>
                                      </a:rPr>
                                      <m:t>+</m:t>
                                    </m:r>
                                    <m:sSub>
                                      <m:sSubPr>
                                        <m:ctrlPr>
                                          <a:rPr lang="nb-NO" sz="12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nb-NO" sz="1200" b="0" i="1" smtClean="0">
                                            <a:latin typeface="Cambria Math" panose="02040503050406030204" pitchFamily="18" charset="0"/>
                                          </a:rPr>
                                          <m:t>𝑦</m:t>
                                        </m:r>
                                      </m:e>
                                      <m:sub>
                                        <m:r>
                                          <a:rPr lang="nb-NO" sz="1200" b="0" i="1" smtClean="0"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b>
                                    </m:sSub>
                                  </m:den>
                                </m:f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sz="1200" dirty="0" smtClean="0"/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35843" y="3895817"/>
                <a:ext cx="4190184" cy="981423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7" name="Picture 2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213" y="2078012"/>
            <a:ext cx="7097232" cy="4387253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8" name="Rounded Rectangle 27"/>
              <p:cNvSpPr/>
              <p:nvPr/>
            </p:nvSpPr>
            <p:spPr bwMode="auto">
              <a:xfrm>
                <a:off x="623392" y="1195923"/>
                <a:ext cx="6212837" cy="859043"/>
              </a:xfrm>
              <a:prstGeom prst="round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28575" cap="flat" cmpd="sng" algn="ctr">
                <a:solidFill>
                  <a:schemeClr val="accent1">
                    <a:lumMod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b="1" dirty="0" smtClean="0"/>
                  <a:t>Theorem: </a:t>
                </a:r>
                <a:r>
                  <a:rPr lang="en-US" dirty="0"/>
                  <a:t>the points on an elliptic curve, together with </a:t>
                </a:r>
                <a14:m>
                  <m:oMath xmlns:m="http://schemas.openxmlformats.org/officeDocument/2006/math">
                    <m:r>
                      <a:rPr lang="nb-NO" i="1">
                        <a:latin typeface="Cambria Math" panose="02040503050406030204" pitchFamily="18" charset="0"/>
                      </a:rPr>
                      <m:t>𝒪</m:t>
                    </m:r>
                  </m:oMath>
                </a14:m>
                <a:r>
                  <a:rPr lang="en-US" dirty="0"/>
                  <a:t>, is an abelian group under "geometric point addition</a:t>
                </a:r>
                <a:r>
                  <a:rPr lang="en-US" dirty="0" smtClean="0"/>
                  <a:t>"</a:t>
                </a:r>
                <a:endParaRPr lang="en-US" dirty="0"/>
              </a:p>
            </p:txBody>
          </p:sp>
        </mc:Choice>
        <mc:Fallback xmlns="">
          <p:sp>
            <p:nvSpPr>
              <p:cNvPr id="28" name="Rounded Rectangle 2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23392" y="1195923"/>
                <a:ext cx="6212837" cy="859043"/>
              </a:xfrm>
              <a:prstGeom prst="roundRect">
                <a:avLst/>
              </a:prstGeom>
              <a:blipFill rotWithShape="0">
                <a:blip r:embed="rId8"/>
                <a:stretch>
                  <a:fillRect/>
                </a:stretch>
              </a:blipFill>
              <a:ln w="28575" cap="flat" cmpd="sng" algn="ctr">
                <a:solidFill>
                  <a:schemeClr val="accent1">
                    <a:lumMod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/>
              <p:cNvSpPr txBox="1"/>
              <p:nvPr/>
            </p:nvSpPr>
            <p:spPr>
              <a:xfrm>
                <a:off x="7443984" y="1159330"/>
                <a:ext cx="4316645" cy="777329"/>
              </a:xfrm>
              <a:prstGeom prst="rect">
                <a:avLst/>
              </a:prstGeom>
              <a:ln/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nb-NO" sz="2000" b="1" dirty="0" smtClean="0"/>
                  <a:t>Notation: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nb-NO" sz="2000" b="1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nb-NO" sz="2000" i="1">
                            <a:latin typeface="Cambria Math" panose="02040503050406030204" pitchFamily="18" charset="0"/>
                          </a:rPr>
                          <m:t>𝐸</m:t>
                        </m:r>
                        <m:d>
                          <m:dPr>
                            <m:ctrlPr>
                              <a:rPr lang="nb-NO" sz="20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nb-NO" sz="20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nb-NO" sz="2000" b="1" i="1">
                                    <a:latin typeface="Cambria Math" panose="02040503050406030204" pitchFamily="18" charset="0"/>
                                  </a:rPr>
                                  <m:t>𝒁</m:t>
                                </m:r>
                              </m:e>
                              <m:sub>
                                <m:r>
                                  <a:rPr lang="nb-NO" sz="2000" i="1">
                                    <a:latin typeface="Cambria Math" panose="02040503050406030204" pitchFamily="18" charset="0"/>
                                  </a:rPr>
                                  <m:t>𝑝</m:t>
                                </m:r>
                              </m:sub>
                            </m:sSub>
                          </m:e>
                        </m:d>
                        <m:r>
                          <a:rPr lang="nb-NO" sz="2000" b="1" i="1" smtClean="0">
                            <a:latin typeface="Cambria Math" panose="02040503050406030204" pitchFamily="18" charset="0"/>
                          </a:rPr>
                          <m:t>,+</m:t>
                        </m:r>
                      </m:e>
                    </m:d>
                  </m:oMath>
                </a14:m>
                <a:r>
                  <a:rPr lang="en-US" sz="2000" dirty="0" smtClean="0"/>
                  <a:t> = </a:t>
                </a:r>
                <a:r>
                  <a:rPr lang="nb-NO" sz="2000" dirty="0" smtClean="0"/>
                  <a:t>an </a:t>
                </a:r>
                <a:r>
                  <a:rPr lang="nb-NO" sz="2000" dirty="0"/>
                  <a:t>elliptic curve </a:t>
                </a:r>
                <a:r>
                  <a:rPr lang="nb-NO" sz="2000" dirty="0" smtClean="0"/>
                  <a:t>group defined over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nb-NO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nb-NO" sz="2000" b="1" i="1" smtClean="0">
                            <a:latin typeface="Cambria Math" panose="02040503050406030204" pitchFamily="18" charset="0"/>
                          </a:rPr>
                          <m:t>𝒁</m:t>
                        </m:r>
                      </m:e>
                      <m:sub>
                        <m:r>
                          <a:rPr lang="nb-NO" sz="2000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sub>
                    </m:sSub>
                  </m:oMath>
                </a14:m>
                <a:endParaRPr lang="en-US" sz="2000" b="1" dirty="0" smtClean="0"/>
              </a:p>
            </p:txBody>
          </p:sp>
        </mc:Choice>
        <mc:Fallback xmlns="">
          <p:sp>
            <p:nvSpPr>
              <p:cNvPr id="29" name="TextBox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43984" y="1159330"/>
                <a:ext cx="4316645" cy="777329"/>
              </a:xfrm>
              <a:prstGeom prst="rect">
                <a:avLst/>
              </a:prstGeom>
              <a:blipFill rotWithShape="0">
                <a:blip r:embed="rId9"/>
                <a:stretch>
                  <a:fillRect l="-1124" b="-7576"/>
                </a:stretch>
              </a:blipFill>
              <a:ln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798343" y="2196319"/>
                <a:ext cx="1395960" cy="369332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nb-NO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nb-NO" i="1">
                              <a:latin typeface="Cambria Math" panose="02040503050406030204" pitchFamily="18" charset="0"/>
                            </a:rPr>
                            <m:t>𝐸</m:t>
                          </m:r>
                          <m:d>
                            <m:dPr>
                              <m:ctrlPr>
                                <a:rPr lang="nb-NO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nb-NO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nb-NO" b="1" i="1">
                                      <a:latin typeface="Cambria Math" panose="02040503050406030204" pitchFamily="18" charset="0"/>
                                    </a:rPr>
                                    <m:t>𝒁</m:t>
                                  </m:r>
                                </m:e>
                                <m:sub>
                                  <m:r>
                                    <a:rPr lang="nb-NO" i="1">
                                      <a:latin typeface="Cambria Math" panose="02040503050406030204" pitchFamily="18" charset="0"/>
                                    </a:rPr>
                                    <m:t>88</m:t>
                                  </m:r>
                                </m:sub>
                              </m:sSub>
                            </m:e>
                          </m:d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,+</m:t>
                          </m:r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8343" y="2196319"/>
                <a:ext cx="1395960" cy="369332"/>
              </a:xfrm>
              <a:prstGeom prst="rect">
                <a:avLst/>
              </a:prstGeom>
              <a:blipFill rotWithShape="0">
                <a:blip r:embed="rId10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0" name="Straight Connector 29"/>
          <p:cNvCxnSpPr/>
          <p:nvPr/>
        </p:nvCxnSpPr>
        <p:spPr bwMode="auto">
          <a:xfrm>
            <a:off x="487727" y="4177298"/>
            <a:ext cx="7097232" cy="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Rectangle 30"/>
              <p:cNvSpPr/>
              <p:nvPr/>
            </p:nvSpPr>
            <p:spPr>
              <a:xfrm>
                <a:off x="9719812" y="2805463"/>
                <a:ext cx="812799" cy="461665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nb-NO" sz="24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sz="2400" b="1" i="1" smtClean="0">
                              <a:latin typeface="Cambria Math" panose="02040503050406030204" pitchFamily="18" charset="0"/>
                            </a:rPr>
                            <m:t>∈</m:t>
                          </m:r>
                          <m:r>
                            <a:rPr lang="nb-NO" sz="2400" b="1" i="1" smtClean="0">
                              <a:latin typeface="Cambria Math" panose="02040503050406030204" pitchFamily="18" charset="0"/>
                            </a:rPr>
                            <m:t>𝒁</m:t>
                          </m:r>
                        </m:e>
                        <m:sub>
                          <m:r>
                            <a:rPr lang="nb-NO" sz="2400" b="0" i="1" smtClean="0">
                              <a:latin typeface="Cambria Math" panose="02040503050406030204" pitchFamily="18" charset="0"/>
                            </a:rPr>
                            <m:t>88</m:t>
                          </m:r>
                        </m:sub>
                      </m:sSub>
                    </m:oMath>
                  </m:oMathPara>
                </a14:m>
                <a:endParaRPr lang="en-US" sz="2400" b="1" dirty="0"/>
              </a:p>
            </p:txBody>
          </p:sp>
        </mc:Choice>
        <mc:Fallback xmlns="">
          <p:sp>
            <p:nvSpPr>
              <p:cNvPr id="31" name="Rectangle 3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19812" y="2805463"/>
                <a:ext cx="812799" cy="461665"/>
              </a:xfrm>
              <a:prstGeom prst="rect">
                <a:avLst/>
              </a:prstGeom>
              <a:blipFill rotWithShape="0">
                <a:blip r:embed="rId11"/>
                <a:stretch>
                  <a:fillRect r="-8955" b="-3947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8230918" y="5536216"/>
                <a:ext cx="3044503" cy="1001108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600" dirty="0" smtClean="0"/>
                  <a:t>Need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nb-NO" sz="16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nb-NO" sz="1600" b="1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nb-NO" sz="1600" b="1" i="1" smtClean="0">
                                <a:latin typeface="Cambria Math" panose="02040503050406030204" pitchFamily="18" charset="0"/>
                              </a:rPr>
                              <m:t>𝒁</m:t>
                            </m:r>
                          </m:e>
                          <m:sub>
                            <m:r>
                              <a:rPr lang="nb-NO" sz="1600" b="0" i="1" smtClean="0">
                                <a:latin typeface="Cambria Math" panose="02040503050406030204" pitchFamily="18" charset="0"/>
                              </a:rPr>
                              <m:t>𝑝</m:t>
                            </m:r>
                          </m:sub>
                        </m:sSub>
                        <m:r>
                          <a:rPr lang="nb-NO" sz="1600" b="0" i="1" smtClean="0">
                            <a:latin typeface="Cambria Math" panose="02040503050406030204" pitchFamily="18" charset="0"/>
                          </a:rPr>
                          <m:t>,+</m:t>
                        </m:r>
                      </m:e>
                    </m:d>
                  </m:oMath>
                </a14:m>
                <a:r>
                  <a:rPr lang="en-US" sz="1600" dirty="0" smtClean="0"/>
                  <a:t> </a:t>
                </a:r>
                <a:r>
                  <a:rPr lang="en-US" sz="1600" i="1" dirty="0" smtClean="0"/>
                  <a:t>and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nb-NO" sz="16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Sup>
                          <m:sSubSupPr>
                            <m:ctrlPr>
                              <a:rPr lang="nb-NO" sz="1600" b="1" i="1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nb-NO" sz="1600" b="1" i="1">
                                <a:latin typeface="Cambria Math" panose="02040503050406030204" pitchFamily="18" charset="0"/>
                              </a:rPr>
                              <m:t>𝒁</m:t>
                            </m:r>
                          </m:e>
                          <m:sub>
                            <m:r>
                              <a:rPr lang="nb-NO" sz="1600" i="1">
                                <a:latin typeface="Cambria Math" panose="02040503050406030204" pitchFamily="18" charset="0"/>
                              </a:rPr>
                              <m:t>𝑝</m:t>
                            </m:r>
                          </m:sub>
                          <m:sup>
                            <m:r>
                              <a:rPr lang="nb-NO" sz="1600" b="1" i="1" smtClean="0">
                                <a:latin typeface="Cambria Math" panose="02040503050406030204" pitchFamily="18" charset="0"/>
                              </a:rPr>
                              <m:t>∗</m:t>
                            </m:r>
                          </m:sup>
                        </m:sSubSup>
                        <m:r>
                          <a:rPr lang="nb-NO" sz="1600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nb-NO" sz="1600" b="0" i="1" smtClean="0">
                            <a:latin typeface="Cambria Math" panose="02040503050406030204" pitchFamily="18" charset="0"/>
                          </a:rPr>
                          <m:t>⋅</m:t>
                        </m:r>
                      </m:e>
                    </m:d>
                  </m:oMath>
                </a14:m>
                <a:endParaRPr lang="en-US" sz="1600" dirty="0" smtClean="0"/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⇓</m:t>
                      </m:r>
                    </m:oMath>
                  </m:oMathPara>
                </a14:m>
                <a:endParaRPr lang="en-US" sz="1600" dirty="0" smtClean="0"/>
              </a:p>
              <a:p>
                <a:pPr algn="ctr"/>
                <a:r>
                  <a:rPr lang="en-US" sz="1600" b="1" dirty="0" smtClean="0"/>
                  <a:t>Finite field:</a:t>
                </a:r>
                <a:r>
                  <a:rPr lang="en-US" sz="1600" dirty="0" smtClean="0"/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nb-NO" sz="16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nb-NO" sz="1600" b="1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nb-NO" sz="1600" b="1" i="1" smtClean="0">
                                <a:latin typeface="Cambria Math" panose="02040503050406030204" pitchFamily="18" charset="0"/>
                              </a:rPr>
                              <m:t>𝑭</m:t>
                            </m:r>
                          </m:e>
                          <m:sub>
                            <m:r>
                              <a:rPr lang="nb-NO" sz="1600" b="0" i="1" smtClean="0">
                                <a:latin typeface="Cambria Math" panose="02040503050406030204" pitchFamily="18" charset="0"/>
                              </a:rPr>
                              <m:t>𝑝</m:t>
                            </m:r>
                          </m:sub>
                        </m:sSub>
                        <m:r>
                          <a:rPr lang="nb-NO" sz="1600" b="0" i="1" smtClean="0">
                            <a:latin typeface="Cambria Math" panose="02040503050406030204" pitchFamily="18" charset="0"/>
                          </a:rPr>
                          <m:t>,+,  ⋅</m:t>
                        </m:r>
                      </m:e>
                    </m:d>
                  </m:oMath>
                </a14:m>
                <a:endParaRPr lang="en-US" sz="1600" dirty="0" smtClean="0"/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30918" y="5536216"/>
                <a:ext cx="3044503" cy="1001108"/>
              </a:xfrm>
              <a:prstGeom prst="rect">
                <a:avLst/>
              </a:prstGeom>
              <a:blipFill rotWithShape="0">
                <a:blip r:embed="rId12"/>
                <a:stretch>
                  <a:fillRect b="-122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/>
              <p:cNvSpPr/>
              <p:nvPr/>
            </p:nvSpPr>
            <p:spPr bwMode="auto">
              <a:xfrm>
                <a:off x="7443984" y="4988025"/>
                <a:ext cx="4624863" cy="548191"/>
              </a:xfrm>
              <a:prstGeom prst="rect">
                <a:avLst/>
              </a:prstGeom>
              <a:solidFill>
                <a:schemeClr val="bg1"/>
              </a:solidFill>
              <a:ln w="2857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r>
                  <a:rPr lang="en-US" sz="1600" dirty="0"/>
                  <a:t>Both addition </a:t>
                </a:r>
                <a:r>
                  <a:rPr lang="en-US" sz="1600" i="1" dirty="0"/>
                  <a:t>and</a:t>
                </a:r>
                <a:r>
                  <a:rPr lang="en-US" sz="1600" dirty="0"/>
                  <a:t> multiplication needed </a:t>
                </a:r>
                <a:r>
                  <a:rPr lang="en-US" sz="1600" dirty="0" smtClean="0"/>
                  <a:t>mod </a:t>
                </a:r>
                <a14:m>
                  <m:oMath xmlns:m="http://schemas.openxmlformats.org/officeDocument/2006/math">
                    <m:r>
                      <a:rPr lang="nb-NO" sz="1600" i="1"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endParaRPr lang="en-US" sz="1600" dirty="0"/>
              </a:p>
            </p:txBody>
          </p:sp>
        </mc:Choice>
        <mc:Fallback xmlns=""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443984" y="4988025"/>
                <a:ext cx="4624863" cy="548191"/>
              </a:xfrm>
              <a:prstGeom prst="rect">
                <a:avLst/>
              </a:prstGeom>
              <a:blipFill rotWithShape="0">
                <a:blip r:embed="rId13"/>
                <a:stretch>
                  <a:fillRect l="-659"/>
                </a:stretch>
              </a:blipFill>
              <a:ln w="2857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8" name="Straight Arrow Connector 17"/>
          <p:cNvCxnSpPr/>
          <p:nvPr/>
        </p:nvCxnSpPr>
        <p:spPr bwMode="auto">
          <a:xfrm flipV="1">
            <a:off x="9020432" y="4765914"/>
            <a:ext cx="157116" cy="276706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7821142" y="3506453"/>
                <a:ext cx="3682927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nb-NO" sz="1400" b="0" i="1" smtClean="0">
                          <a:latin typeface="Cambria Math" panose="02040503050406030204" pitchFamily="18" charset="0"/>
                        </a:rPr>
                        <m:t>𝑃</m:t>
                      </m:r>
                      <m:r>
                        <a:rPr lang="nb-NO" sz="14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nb-NO" sz="1400" b="0" i="1" smtClean="0">
                          <a:latin typeface="Cambria Math" panose="02040503050406030204" pitchFamily="18" charset="0"/>
                        </a:rPr>
                        <m:t>𝑄</m:t>
                      </m:r>
                      <m:r>
                        <a:rPr lang="nb-NO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nb-NO" sz="1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nb-NO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nb-NO" sz="1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nb-NO" sz="14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nb-NO" sz="14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nb-NO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nb-NO" sz="1400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nb-NO" sz="14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  <m:r>
                        <a:rPr lang="nb-NO" sz="1400" b="0" i="1" smtClean="0">
                          <a:latin typeface="Cambria Math" panose="02040503050406030204" pitchFamily="18" charset="0"/>
                        </a:rPr>
                        <m:t>+</m:t>
                      </m:r>
                      <m:d>
                        <m:dPr>
                          <m:ctrlPr>
                            <a:rPr lang="nb-NO" sz="1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nb-NO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nb-NO" sz="1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nb-NO" sz="1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nb-NO" sz="14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nb-NO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nb-NO" sz="1400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nb-NO" sz="1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  <m:r>
                        <a:rPr lang="nb-NO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nb-NO" sz="1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nb-NO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nb-NO" sz="1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nb-NO" sz="1400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  <m:r>
                            <a:rPr lang="nb-NO" sz="14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nb-NO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nb-NO" sz="1400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nb-NO" sz="1400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sz="1400" dirty="0" smtClean="0"/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21142" y="3506453"/>
                <a:ext cx="3682927" cy="307777"/>
              </a:xfrm>
              <a:prstGeom prst="rect">
                <a:avLst/>
              </a:prstGeom>
              <a:blipFill rotWithShape="0">
                <a:blip r:embed="rId14"/>
                <a:stretch>
                  <a:fillRect b="-78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747079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itle 2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Diffie</a:t>
            </a:r>
            <a:r>
              <a:rPr lang="en-US" dirty="0" smtClean="0"/>
              <a:t>-Hellman – security 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7" name="Content Placeholder 46"/>
              <p:cNvSpPr>
                <a:spLocks noGrp="1"/>
              </p:cNvSpPr>
              <p:nvPr>
                <p:ph idx="1"/>
              </p:nvPr>
            </p:nvSpPr>
            <p:spPr>
              <a:xfrm>
                <a:off x="623391" y="1065002"/>
                <a:ext cx="11137237" cy="5538584"/>
              </a:xfrm>
            </p:spPr>
            <p:txBody>
              <a:bodyPr/>
              <a:lstStyle/>
              <a:p>
                <a:pPr marL="0" indent="0"/>
                <a:endParaRPr lang="en-US" b="1" dirty="0" smtClean="0"/>
              </a:p>
              <a:p>
                <a:pPr marL="0" indent="0"/>
                <a:endParaRPr lang="en-US" b="1" dirty="0"/>
              </a:p>
              <a:p>
                <a:pPr marL="0" indent="0"/>
                <a:endParaRPr lang="en-US" b="1" dirty="0" smtClean="0"/>
              </a:p>
              <a:p>
                <a:pPr marL="0" indent="0"/>
                <a:endParaRPr lang="en-US" b="1" dirty="0"/>
              </a:p>
              <a:p>
                <a:pPr marL="0" indent="0"/>
                <a:endParaRPr lang="en-US" b="1" dirty="0" smtClean="0"/>
              </a:p>
              <a:p>
                <a:pPr marL="0" indent="0"/>
                <a:endParaRPr lang="en-US" b="1" dirty="0"/>
              </a:p>
              <a:p>
                <a:pPr marL="0" indent="0"/>
                <a:endParaRPr lang="en-US" b="1" dirty="0" smtClean="0"/>
              </a:p>
              <a:p>
                <a:pPr marL="0" indent="0"/>
                <a:endParaRPr lang="en-US" b="1" dirty="0" smtClean="0"/>
              </a:p>
              <a:p>
                <a:pPr marL="0" indent="0"/>
                <a:r>
                  <a:rPr lang="en-US" b="1" dirty="0" smtClean="0"/>
                  <a:t>Security (given </a:t>
                </a:r>
                <a14:m>
                  <m:oMath xmlns:m="http://schemas.openxmlformats.org/officeDocument/2006/math">
                    <m:r>
                      <a:rPr lang="nb-NO" b="0" i="1" smtClean="0">
                        <a:latin typeface="Cambria Math" panose="02040503050406030204" pitchFamily="18" charset="0"/>
                      </a:rPr>
                      <m:t>𝐺</m:t>
                    </m:r>
                    <m:r>
                      <a:rPr lang="nb-NO" b="1" i="0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nb-NO" i="1">
                        <a:latin typeface="Cambria Math" panose="02040503050406030204" pitchFamily="18" charset="0"/>
                      </a:rPr>
                      <m:t>𝑔</m:t>
                    </m:r>
                    <m:r>
                      <a:rPr lang="nb-NO" i="1">
                        <a:latin typeface="Cambria Math" panose="02040503050406030204" pitchFamily="18" charset="0"/>
                      </a:rPr>
                      <m:t>, </m:t>
                    </m:r>
                    <m:r>
                      <a:rPr lang="nb-NO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𝐴</m:t>
                    </m:r>
                    <m:r>
                      <a:rPr lang="nb-NO" i="1">
                        <a:latin typeface="Cambria Math" panose="02040503050406030204" pitchFamily="18" charset="0"/>
                      </a:rPr>
                      <m:t>, </m:t>
                    </m:r>
                    <m:r>
                      <a:rPr lang="nb-NO" i="1">
                        <a:solidFill>
                          <a:schemeClr val="accent6"/>
                        </a:solidFill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US" b="1" dirty="0" smtClean="0"/>
                  <a:t>):</a:t>
                </a:r>
                <a:endParaRPr lang="en-US" b="1" dirty="0"/>
              </a:p>
              <a:p>
                <a:pPr>
                  <a:buFont typeface="Arial" panose="020B0604020202020204" pitchFamily="34" charset="0"/>
                  <a:buChar char="•"/>
                </a:pPr>
                <a:r>
                  <a:rPr lang="en-US" dirty="0"/>
                  <a:t>Must be hard to compute </a:t>
                </a:r>
                <a14:m>
                  <m:oMath xmlns:m="http://schemas.openxmlformats.org/officeDocument/2006/math">
                    <m:r>
                      <a:rPr lang="nb-NO" i="1">
                        <a:latin typeface="Cambria Math" panose="02040503050406030204" pitchFamily="18" charset="0"/>
                      </a:rPr>
                      <m:t>𝑍</m:t>
                    </m:r>
                    <m:r>
                      <a:rPr lang="nb-NO" i="1">
                        <a:latin typeface="Cambria Math" panose="02040503050406030204" pitchFamily="18" charset="0"/>
                      </a:rPr>
                      <m:t>←</m:t>
                    </m:r>
                    <m:sSup>
                      <m:sSupPr>
                        <m:ctrlPr>
                          <a:rPr lang="nb-NO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nb-NO" i="1"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p>
                        <m:r>
                          <a:rPr lang="nb-NO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nb-NO" i="1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</a:rPr>
                          <m:t>𝑏</m:t>
                        </m:r>
                      </m:sup>
                    </m:sSup>
                  </m:oMath>
                </a14:m>
                <a:r>
                  <a:rPr lang="en-US" dirty="0"/>
                  <a:t> 	</a:t>
                </a:r>
                <a:r>
                  <a:rPr lang="en-US" dirty="0" smtClean="0"/>
                  <a:t>	(</a:t>
                </a:r>
                <a:r>
                  <a:rPr lang="en-US" dirty="0"/>
                  <a:t>DH assumption)</a:t>
                </a:r>
              </a:p>
              <a:p>
                <a:pPr>
                  <a:buFont typeface="Arial" panose="020B0604020202020204" pitchFamily="34" charset="0"/>
                  <a:buChar char="•"/>
                </a:pPr>
                <a:r>
                  <a:rPr lang="en-US" dirty="0"/>
                  <a:t>Must be hard to find </a:t>
                </a:r>
                <a14:m>
                  <m:oMath xmlns:m="http://schemas.openxmlformats.org/officeDocument/2006/math">
                    <m:r>
                      <a:rPr lang="nb-NO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US" dirty="0"/>
                  <a:t> (or </a:t>
                </a:r>
                <a14:m>
                  <m:oMath xmlns:m="http://schemas.openxmlformats.org/officeDocument/2006/math">
                    <m:r>
                      <a:rPr lang="nb-NO" i="1">
                        <a:solidFill>
                          <a:schemeClr val="accent6"/>
                        </a:solidFill>
                        <a:latin typeface="Cambria Math" panose="02040503050406030204" pitchFamily="18" charset="0"/>
                      </a:rPr>
                      <m:t>𝑏</m:t>
                    </m:r>
                    <m:r>
                      <a:rPr lang="nb-NO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		</a:t>
                </a:r>
                <a:r>
                  <a:rPr lang="en-US" dirty="0" smtClean="0"/>
                  <a:t>	(</a:t>
                </a:r>
                <a:r>
                  <a:rPr lang="en-US" dirty="0"/>
                  <a:t>DLOG assumption</a:t>
                </a:r>
                <a:r>
                  <a:rPr lang="en-US" dirty="0" smtClean="0"/>
                  <a:t>)</a:t>
                </a:r>
                <a:endParaRPr lang="en-US" sz="200" dirty="0"/>
              </a:p>
              <a:p>
                <a:endParaRPr lang="en-US" sz="800" dirty="0" smtClean="0"/>
              </a:p>
              <a:p>
                <a:pPr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nb-NO" i="1">
                        <a:latin typeface="Cambria Math" panose="02040503050406030204" pitchFamily="18" charset="0"/>
                      </a:rPr>
                      <m:t>𝐺</m:t>
                    </m:r>
                    <m:r>
                      <a:rPr lang="nb-NO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nb-NO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nb-NO" b="1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nb-NO" b="1" i="1">
                                <a:latin typeface="Cambria Math" panose="02040503050406030204" pitchFamily="18" charset="0"/>
                              </a:rPr>
                              <m:t>𝒁</m:t>
                            </m:r>
                          </m:e>
                          <m:sub>
                            <m:r>
                              <a:rPr lang="nb-NO" i="1">
                                <a:latin typeface="Cambria Math" panose="02040503050406030204" pitchFamily="18" charset="0"/>
                              </a:rPr>
                              <m:t>𝑝</m:t>
                            </m:r>
                          </m:sub>
                        </m:sSub>
                        <m:r>
                          <a:rPr lang="nb-NO" b="1" i="1">
                            <a:latin typeface="Cambria Math" panose="02040503050406030204" pitchFamily="18" charset="0"/>
                          </a:rPr>
                          <m:t>,+</m:t>
                        </m:r>
                      </m:e>
                    </m:d>
                  </m:oMath>
                </a14:m>
                <a:r>
                  <a:rPr lang="en-US" dirty="0"/>
                  <a:t> 	</a:t>
                </a:r>
                <a:r>
                  <a:rPr lang="en-US" dirty="0" smtClean="0"/>
                  <a:t>				</a:t>
                </a:r>
                <a:r>
                  <a:rPr lang="en-US" dirty="0" smtClean="0">
                    <a:solidFill>
                      <a:srgbClr val="FF0000"/>
                    </a:solidFill>
                  </a:rPr>
                  <a:t>not secure</a:t>
                </a:r>
                <a:endParaRPr lang="en-US" dirty="0">
                  <a:solidFill>
                    <a:srgbClr val="FF0000"/>
                  </a:solidFill>
                </a:endParaRPr>
              </a:p>
              <a:p>
                <a:pPr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nb-NO" i="1">
                        <a:latin typeface="Cambria Math" panose="02040503050406030204" pitchFamily="18" charset="0"/>
                      </a:rPr>
                      <m:t>𝐺</m:t>
                    </m:r>
                    <m:r>
                      <a:rPr lang="nb-NO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nb-NO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Sup>
                          <m:sSubSupPr>
                            <m:ctrlPr>
                              <a:rPr lang="nb-NO" b="1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nb-NO" b="1" i="1">
                                <a:latin typeface="Cambria Math" panose="02040503050406030204" pitchFamily="18" charset="0"/>
                              </a:rPr>
                              <m:t>𝒁</m:t>
                            </m:r>
                          </m:e>
                          <m:sub>
                            <m:r>
                              <a:rPr lang="nb-NO" i="1">
                                <a:latin typeface="Cambria Math" panose="02040503050406030204" pitchFamily="18" charset="0"/>
                              </a:rPr>
                              <m:t>𝑝</m:t>
                            </m:r>
                          </m:sub>
                          <m:sup>
                            <m:r>
                              <a:rPr lang="nb-NO" b="1" i="1">
                                <a:latin typeface="Cambria Math" panose="02040503050406030204" pitchFamily="18" charset="0"/>
                              </a:rPr>
                              <m:t>∗</m:t>
                            </m:r>
                          </m:sup>
                        </m:sSubSup>
                        <m:r>
                          <a:rPr lang="nb-NO" b="1" i="1">
                            <a:latin typeface="Cambria Math" panose="02040503050406030204" pitchFamily="18" charset="0"/>
                          </a:rPr>
                          <m:t>,⋅</m:t>
                        </m:r>
                      </m:e>
                    </m:d>
                  </m:oMath>
                </a14:m>
                <a:r>
                  <a:rPr lang="en-US" dirty="0" smtClean="0"/>
                  <a:t>			</a:t>
                </a:r>
                <a:r>
                  <a:rPr lang="en-US" dirty="0"/>
                  <a:t>	</a:t>
                </a:r>
                <a:r>
                  <a:rPr lang="en-US" dirty="0" smtClean="0"/>
                  <a:t>	</a:t>
                </a:r>
                <a:r>
                  <a:rPr lang="en-US" dirty="0" smtClean="0">
                    <a:solidFill>
                      <a:schemeClr val="accent1">
                        <a:lumMod val="50000"/>
                      </a:schemeClr>
                    </a:solidFill>
                  </a:rPr>
                  <a:t>secure* </a:t>
                </a:r>
                <a:r>
                  <a:rPr lang="en-US" dirty="0">
                    <a:solidFill>
                      <a:schemeClr val="accent1">
                        <a:lumMod val="50000"/>
                      </a:schemeClr>
                    </a:solidFill>
                  </a:rPr>
                  <a:t>for </a:t>
                </a:r>
                <a14:m>
                  <m:oMath xmlns:m="http://schemas.openxmlformats.org/officeDocument/2006/math">
                    <m:r>
                      <a:rPr lang="nb-NO" i="1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lang="en-US" dirty="0">
                    <a:solidFill>
                      <a:schemeClr val="accent1">
                        <a:lumMod val="50000"/>
                      </a:schemeClr>
                    </a:solidFill>
                  </a:rPr>
                  <a:t> large </a:t>
                </a:r>
                <a:r>
                  <a:rPr lang="en-US" dirty="0" smtClean="0">
                    <a:solidFill>
                      <a:schemeClr val="accent1">
                        <a:lumMod val="50000"/>
                      </a:schemeClr>
                    </a:solidFill>
                  </a:rPr>
                  <a:t>enough (conjectured)</a:t>
                </a:r>
                <a:endParaRPr lang="en-US" dirty="0"/>
              </a:p>
              <a:p>
                <a:pPr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nb-NO" i="1">
                        <a:latin typeface="Cambria Math" panose="02040503050406030204" pitchFamily="18" charset="0"/>
                      </a:rPr>
                      <m:t>𝐺</m:t>
                    </m:r>
                    <m:r>
                      <a:rPr lang="nb-NO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nb-NO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nb-NO" i="1">
                            <a:latin typeface="Cambria Math" panose="02040503050406030204" pitchFamily="18" charset="0"/>
                          </a:rPr>
                          <m:t>𝐸</m:t>
                        </m:r>
                        <m:d>
                          <m:dPr>
                            <m:ctrlPr>
                              <a:rPr lang="nb-NO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nb-NO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nb-NO" b="1" i="1" smtClean="0">
                                    <a:latin typeface="Cambria Math" panose="02040503050406030204" pitchFamily="18" charset="0"/>
                                  </a:rPr>
                                  <m:t>𝑭</m:t>
                                </m:r>
                              </m:e>
                              <m:sub>
                                <m:r>
                                  <a:rPr lang="nb-NO" i="1">
                                    <a:latin typeface="Cambria Math" panose="02040503050406030204" pitchFamily="18" charset="0"/>
                                  </a:rPr>
                                  <m:t>𝑝</m:t>
                                </m:r>
                              </m:sub>
                            </m:sSub>
                          </m:e>
                        </m:d>
                        <m:r>
                          <a:rPr lang="nb-NO" i="1">
                            <a:latin typeface="Cambria Math" panose="02040503050406030204" pitchFamily="18" charset="0"/>
                          </a:rPr>
                          <m:t>,+</m:t>
                        </m:r>
                      </m:e>
                    </m:d>
                  </m:oMath>
                </a14:m>
                <a:r>
                  <a:rPr lang="en-US" dirty="0"/>
                  <a:t> 	</a:t>
                </a:r>
                <a:r>
                  <a:rPr lang="en-US" dirty="0" smtClean="0"/>
                  <a:t>			</a:t>
                </a:r>
                <a:r>
                  <a:rPr lang="en-US" dirty="0" smtClean="0">
                    <a:solidFill>
                      <a:schemeClr val="accent1">
                        <a:lumMod val="50000"/>
                      </a:schemeClr>
                    </a:solidFill>
                  </a:rPr>
                  <a:t>secure* </a:t>
                </a:r>
                <a:r>
                  <a:rPr lang="en-US" dirty="0">
                    <a:solidFill>
                      <a:schemeClr val="accent1">
                        <a:lumMod val="50000"/>
                      </a:schemeClr>
                    </a:solidFill>
                  </a:rPr>
                  <a:t>for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nb-NO" i="1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nb-NO" i="1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𝐸</m:t>
                        </m:r>
                        <m:d>
                          <m:dPr>
                            <m:ctrlPr>
                              <a:rPr lang="nb-NO" i="1">
                                <a:solidFill>
                                  <a:schemeClr val="accent1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nb-NO" i="1">
                                    <a:solidFill>
                                      <a:schemeClr val="accent1">
                                        <a:lumMod val="5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nb-NO" b="1" i="1" smtClean="0">
                                    <a:solidFill>
                                      <a:schemeClr val="accent1">
                                        <a:lumMod val="5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𝑭</m:t>
                                </m:r>
                              </m:e>
                              <m:sub>
                                <m:r>
                                  <a:rPr lang="nb-NO" i="1">
                                    <a:solidFill>
                                      <a:schemeClr val="accent1">
                                        <a:lumMod val="5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𝑝</m:t>
                                </m:r>
                              </m:sub>
                            </m:sSub>
                          </m:e>
                        </m:d>
                      </m:e>
                    </m:d>
                  </m:oMath>
                </a14:m>
                <a:r>
                  <a:rPr lang="en-US" dirty="0">
                    <a:solidFill>
                      <a:schemeClr val="accent1">
                        <a:lumMod val="50000"/>
                      </a:schemeClr>
                    </a:solidFill>
                  </a:rPr>
                  <a:t> large </a:t>
                </a:r>
                <a:r>
                  <a:rPr lang="en-US" dirty="0" smtClean="0">
                    <a:solidFill>
                      <a:schemeClr val="accent1">
                        <a:lumMod val="50000"/>
                      </a:schemeClr>
                    </a:solidFill>
                  </a:rPr>
                  <a:t>enough (conjectured)</a:t>
                </a:r>
                <a:endParaRPr lang="en-US" dirty="0">
                  <a:solidFill>
                    <a:schemeClr val="accent1">
                      <a:lumMod val="50000"/>
                    </a:schemeClr>
                  </a:solidFill>
                </a:endParaRPr>
              </a:p>
              <a:p>
                <a:endParaRPr lang="en-US" dirty="0">
                  <a:solidFill>
                    <a:schemeClr val="accent1">
                      <a:lumMod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47" name="Content Placeholder 46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23391" y="1065002"/>
                <a:ext cx="11137237" cy="5538584"/>
              </a:xfrm>
              <a:blipFill rotWithShape="0">
                <a:blip r:embed="rId3"/>
                <a:stretch>
                  <a:fillRect l="-547" b="-3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6590AF8-4F64-4D1C-B3C4-F65976908F52}" type="slidenum">
              <a:rPr lang="en-US" smtClean="0"/>
              <a:pPr/>
              <a:t>7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5463417" y="1982499"/>
                <a:ext cx="863441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20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nb-NO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nb-NO" sz="20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nb-NO" sz="2000" b="0" i="1" smtClean="0"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  <m:sup>
                          <m:r>
                            <a:rPr lang="nb-NO" sz="2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sup>
                      </m:sSup>
                    </m:oMath>
                  </m:oMathPara>
                </a14:m>
                <a:endParaRPr lang="en-US" sz="2000" b="0" dirty="0" smtClean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63417" y="1982499"/>
                <a:ext cx="863441" cy="307777"/>
              </a:xfrm>
              <a:prstGeom prst="rect">
                <a:avLst/>
              </a:prstGeom>
              <a:blipFill rotWithShape="0">
                <a:blip r:embed="rId4"/>
                <a:stretch>
                  <a:fillRect l="-5634" b="-274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/>
              <p:cNvSpPr txBox="1"/>
              <p:nvPr/>
            </p:nvSpPr>
            <p:spPr>
              <a:xfrm>
                <a:off x="5265213" y="2508538"/>
                <a:ext cx="1230618" cy="31329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2000" b="0" i="1" smtClean="0">
                          <a:solidFill>
                            <a:schemeClr val="accent6"/>
                          </a:solidFill>
                          <a:latin typeface="Cambria Math" panose="02040503050406030204" pitchFamily="18" charset="0"/>
                        </a:rPr>
                        <m:t>𝐵</m:t>
                      </m:r>
                      <m:r>
                        <a:rPr lang="nb-NO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nb-NO" sz="20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nb-NO" sz="2000" b="0" i="1" smtClean="0"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  <m:sup>
                          <m:r>
                            <a:rPr lang="nb-NO" sz="2000" b="0" i="1" smtClean="0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</m:sup>
                      </m:sSup>
                    </m:oMath>
                  </m:oMathPara>
                </a14:m>
                <a:endParaRPr lang="en-US" sz="2000" b="0" dirty="0" smtClean="0"/>
              </a:p>
            </p:txBody>
          </p:sp>
        </mc:Choice>
        <mc:Fallback xmlns=""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65213" y="2508538"/>
                <a:ext cx="1230618" cy="313291"/>
              </a:xfrm>
              <a:prstGeom prst="rect">
                <a:avLst/>
              </a:prstGeom>
              <a:blipFill rotWithShape="0">
                <a:blip r:embed="rId5"/>
                <a:stretch>
                  <a:fillRect t="-1961" b="-274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/>
              <p:cNvSpPr txBox="1"/>
              <p:nvPr/>
            </p:nvSpPr>
            <p:spPr>
              <a:xfrm>
                <a:off x="2170847" y="2603984"/>
                <a:ext cx="1623265" cy="43473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nb-NO" sz="20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𝑎</m:t>
                      </m:r>
                      <m:groupChr>
                        <m:groupChrPr>
                          <m:chr m:val="←"/>
                          <m:vertJc m:val="bot"/>
                          <m:ctrlPr>
                            <a:rPr lang="nb-NO" sz="2000" b="0" i="1" smtClean="0">
                              <a:latin typeface="Cambria Math" panose="02040503050406030204" pitchFamily="18" charset="0"/>
                            </a:rPr>
                          </m:ctrlPr>
                        </m:groupChrPr>
                        <m:e>
                          <m:r>
                            <a:rPr lang="nb-NO" sz="2000" b="0" i="1" smtClean="0">
                              <a:latin typeface="Cambria Math" panose="02040503050406030204" pitchFamily="18" charset="0"/>
                            </a:rPr>
                            <m:t>$</m:t>
                          </m:r>
                        </m:e>
                      </m:groupChr>
                      <m:d>
                        <m:dPr>
                          <m:begChr m:val="{"/>
                          <m:endChr m:val="}"/>
                          <m:ctrlPr>
                            <a:rPr lang="nb-NO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nb-NO" sz="2000" b="0" i="1" smtClean="0">
                              <a:latin typeface="Cambria Math" panose="02040503050406030204" pitchFamily="18" charset="0"/>
                            </a:rPr>
                            <m:t>1, …, </m:t>
                          </m:r>
                          <m:d>
                            <m:dPr>
                              <m:begChr m:val="|"/>
                              <m:endChr m:val="|"/>
                              <m:ctrlPr>
                                <a:rPr lang="nb-NO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nb-NO" sz="2000" b="0" i="1" smtClean="0">
                                  <a:latin typeface="Cambria Math" panose="02040503050406030204" pitchFamily="18" charset="0"/>
                                </a:rPr>
                                <m:t>𝐺</m:t>
                              </m:r>
                            </m:e>
                          </m:d>
                        </m:e>
                      </m:d>
                    </m:oMath>
                  </m:oMathPara>
                </a14:m>
                <a:endParaRPr lang="nb-NO" sz="2000" b="0" dirty="0" smtClean="0"/>
              </a:p>
            </p:txBody>
          </p:sp>
        </mc:Choice>
        <mc:Fallback xmlns="">
          <p:sp>
            <p:nvSpPr>
              <p:cNvPr id="28" name="TextBox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70847" y="2603984"/>
                <a:ext cx="1623265" cy="434734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/>
              <p:cNvSpPr txBox="1"/>
              <p:nvPr/>
            </p:nvSpPr>
            <p:spPr>
              <a:xfrm>
                <a:off x="8033533" y="2617162"/>
                <a:ext cx="1617815" cy="43473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nb-NO" sz="2000" b="0" i="1" smtClean="0">
                          <a:solidFill>
                            <a:schemeClr val="accent6"/>
                          </a:solidFill>
                          <a:latin typeface="Cambria Math" panose="02040503050406030204" pitchFamily="18" charset="0"/>
                        </a:rPr>
                        <m:t>𝑏</m:t>
                      </m:r>
                      <m:groupChr>
                        <m:groupChrPr>
                          <m:chr m:val="←"/>
                          <m:vertJc m:val="bot"/>
                          <m:ctrlPr>
                            <a:rPr lang="nb-NO" sz="2000" b="0" i="1" smtClean="0">
                              <a:latin typeface="Cambria Math" panose="02040503050406030204" pitchFamily="18" charset="0"/>
                            </a:rPr>
                          </m:ctrlPr>
                        </m:groupChrPr>
                        <m:e>
                          <m:r>
                            <a:rPr lang="nb-NO" sz="2000" b="0" i="1" smtClean="0">
                              <a:latin typeface="Cambria Math" panose="02040503050406030204" pitchFamily="18" charset="0"/>
                            </a:rPr>
                            <m:t>$</m:t>
                          </m:r>
                        </m:e>
                      </m:groupChr>
                      <m:d>
                        <m:dPr>
                          <m:begChr m:val="{"/>
                          <m:endChr m:val="}"/>
                          <m:ctrlPr>
                            <a:rPr lang="nb-NO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nb-NO" sz="2000" b="0" i="1" smtClean="0">
                              <a:latin typeface="Cambria Math" panose="02040503050406030204" pitchFamily="18" charset="0"/>
                            </a:rPr>
                            <m:t>1, …, </m:t>
                          </m:r>
                          <m:d>
                            <m:dPr>
                              <m:begChr m:val="|"/>
                              <m:endChr m:val="|"/>
                              <m:ctrlPr>
                                <a:rPr lang="nb-NO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nb-NO" sz="2000" b="0" i="1" smtClean="0">
                                  <a:latin typeface="Cambria Math" panose="02040503050406030204" pitchFamily="18" charset="0"/>
                                </a:rPr>
                                <m:t>𝐺</m:t>
                              </m:r>
                            </m:e>
                          </m:d>
                        </m:e>
                      </m:d>
                    </m:oMath>
                  </m:oMathPara>
                </a14:m>
                <a:endParaRPr lang="nb-NO" sz="2000" b="0" dirty="0" smtClean="0"/>
              </a:p>
            </p:txBody>
          </p:sp>
        </mc:Choice>
        <mc:Fallback xmlns="">
          <p:sp>
            <p:nvSpPr>
              <p:cNvPr id="29" name="TextBox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33533" y="2617162"/>
                <a:ext cx="1617815" cy="434734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/>
              <p:cNvSpPr txBox="1"/>
              <p:nvPr/>
            </p:nvSpPr>
            <p:spPr>
              <a:xfrm>
                <a:off x="2544756" y="3399579"/>
                <a:ext cx="1634935" cy="31329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nb-NO" sz="2000" b="0" i="1" smtClean="0">
                          <a:latin typeface="Cambria Math" panose="02040503050406030204" pitchFamily="18" charset="0"/>
                        </a:rPr>
                        <m:t>𝑍</m:t>
                      </m:r>
                      <m:r>
                        <a:rPr lang="nb-NO" sz="2000" b="0" i="1" smtClean="0">
                          <a:latin typeface="Cambria Math" panose="02040503050406030204" pitchFamily="18" charset="0"/>
                        </a:rPr>
                        <m:t>←</m:t>
                      </m:r>
                      <m:sSup>
                        <m:sSupPr>
                          <m:ctrlPr>
                            <a:rPr lang="nb-NO" sz="20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nb-NO" sz="2000" b="0" i="1" smtClean="0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  <m:sup>
                          <m:r>
                            <a:rPr lang="nb-NO" sz="2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sup>
                      </m:sSup>
                      <m:r>
                        <a:rPr lang="nb-NO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nb-NO" sz="2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nb-NO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  <m:sup>
                          <m:r>
                            <a:rPr lang="nb-NO" sz="2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  <m:r>
                            <a:rPr lang="nb-NO" sz="2000" b="0" i="1" smtClean="0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</m:sup>
                      </m:sSup>
                    </m:oMath>
                  </m:oMathPara>
                </a14:m>
                <a:endParaRPr lang="en-US" sz="2000" b="0" dirty="0" smtClean="0"/>
              </a:p>
            </p:txBody>
          </p:sp>
        </mc:Choice>
        <mc:Fallback xmlns="">
          <p:sp>
            <p:nvSpPr>
              <p:cNvPr id="30" name="TextBox 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44756" y="3399579"/>
                <a:ext cx="1634935" cy="313291"/>
              </a:xfrm>
              <a:prstGeom prst="rect">
                <a:avLst/>
              </a:prstGeom>
              <a:blipFill rotWithShape="0">
                <a:blip r:embed="rId8"/>
                <a:stretch>
                  <a:fillRect l="-5204" t="-1961" b="-274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/>
              <p:cNvSpPr txBox="1"/>
              <p:nvPr/>
            </p:nvSpPr>
            <p:spPr>
              <a:xfrm>
                <a:off x="8375902" y="3399579"/>
                <a:ext cx="1674241" cy="31329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nb-NO" sz="2000" b="0" i="1" smtClean="0">
                          <a:latin typeface="Cambria Math" panose="02040503050406030204" pitchFamily="18" charset="0"/>
                        </a:rPr>
                        <m:t>𝑍</m:t>
                      </m:r>
                      <m:r>
                        <a:rPr lang="nb-NO" sz="2000" b="0" i="1" smtClean="0">
                          <a:latin typeface="Cambria Math" panose="02040503050406030204" pitchFamily="18" charset="0"/>
                        </a:rPr>
                        <m:t>←</m:t>
                      </m:r>
                      <m:sSup>
                        <m:sSupPr>
                          <m:ctrlPr>
                            <a:rPr lang="nb-NO" sz="20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nb-NO" sz="2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p>
                          <m:r>
                            <a:rPr lang="nb-NO" sz="2000" b="0" i="1" smtClean="0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</m:sup>
                      </m:sSup>
                      <m:r>
                        <a:rPr lang="nb-NO" sz="2000" i="1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nb-NO" sz="2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nb-NO" sz="2000" i="1"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  <m:sup>
                          <m:r>
                            <a:rPr lang="nb-NO" sz="2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  <m:r>
                            <a:rPr lang="nb-NO" sz="2000" i="1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</m:sup>
                      </m:sSup>
                    </m:oMath>
                  </m:oMathPara>
                </a14:m>
                <a:endParaRPr lang="en-US" sz="2000" b="0" dirty="0" smtClean="0"/>
              </a:p>
            </p:txBody>
          </p:sp>
        </mc:Choice>
        <mc:Fallback xmlns="">
          <p:sp>
            <p:nvSpPr>
              <p:cNvPr id="31" name="TextBox 3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75902" y="3399579"/>
                <a:ext cx="1674241" cy="313291"/>
              </a:xfrm>
              <a:prstGeom prst="rect">
                <a:avLst/>
              </a:prstGeom>
              <a:blipFill rotWithShape="0">
                <a:blip r:embed="rId9"/>
                <a:stretch>
                  <a:fillRect l="-5091" t="-1961" b="-274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37"/>
              <p:cNvSpPr txBox="1"/>
              <p:nvPr/>
            </p:nvSpPr>
            <p:spPr>
              <a:xfrm>
                <a:off x="5389181" y="1163207"/>
                <a:ext cx="1106650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nb-NO" sz="2400" b="0" i="1" smtClean="0">
                          <a:latin typeface="Cambria Math" panose="02040503050406030204" pitchFamily="18" charset="0"/>
                        </a:rPr>
                        <m:t>𝐺</m:t>
                      </m:r>
                      <m:r>
                        <a:rPr lang="nb-NO" sz="2400" b="0" i="1" smtClean="0">
                          <a:latin typeface="Cambria Math" panose="02040503050406030204" pitchFamily="18" charset="0"/>
                        </a:rPr>
                        <m:t>=〈</m:t>
                      </m:r>
                      <m:r>
                        <a:rPr lang="nb-NO" sz="2400" b="0" i="1" smtClean="0">
                          <a:latin typeface="Cambria Math" panose="02040503050406030204" pitchFamily="18" charset="0"/>
                        </a:rPr>
                        <m:t>𝑔</m:t>
                      </m:r>
                      <m:r>
                        <a:rPr lang="nb-NO" sz="2400" b="0" i="1" smtClean="0">
                          <a:latin typeface="Cambria Math" panose="02040503050406030204" pitchFamily="18" charset="0"/>
                        </a:rPr>
                        <m:t>〉</m:t>
                      </m:r>
                    </m:oMath>
                  </m:oMathPara>
                </a14:m>
                <a:endParaRPr lang="en-US" sz="2400" b="0" dirty="0" smtClean="0"/>
              </a:p>
            </p:txBody>
          </p:sp>
        </mc:Choice>
        <mc:Fallback xmlns="">
          <p:sp>
            <p:nvSpPr>
              <p:cNvPr id="38" name="TextBox 3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89181" y="1163207"/>
                <a:ext cx="1106650" cy="369332"/>
              </a:xfrm>
              <a:prstGeom prst="rect">
                <a:avLst/>
              </a:prstGeom>
              <a:blipFill rotWithShape="0">
                <a:blip r:embed="rId10"/>
                <a:stretch>
                  <a:fillRect l="-9341" r="-4396" b="-38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7" name="Picture 16"/>
          <p:cNvPicPr>
            <a:picLocks noChangeAspect="1"/>
          </p:cNvPicPr>
          <p:nvPr/>
        </p:nvPicPr>
        <p:blipFill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796" b="99493" l="1630" r="9837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23003" y="1714682"/>
            <a:ext cx="429815" cy="807069"/>
          </a:xfrm>
          <a:prstGeom prst="rect">
            <a:avLst/>
          </a:prstGeom>
        </p:spPr>
      </p:pic>
      <p:cxnSp>
        <p:nvCxnSpPr>
          <p:cNvPr id="19" name="Straight Arrow Connector 18"/>
          <p:cNvCxnSpPr/>
          <p:nvPr/>
        </p:nvCxnSpPr>
        <p:spPr bwMode="auto">
          <a:xfrm flipH="1">
            <a:off x="6495832" y="1163207"/>
            <a:ext cx="576460" cy="131602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0" name="TextBox 19"/>
          <p:cNvSpPr txBox="1"/>
          <p:nvPr/>
        </p:nvSpPr>
        <p:spPr>
          <a:xfrm>
            <a:off x="7072292" y="943271"/>
            <a:ext cx="96124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bg1">
                    <a:lumMod val="65000"/>
                  </a:schemeClr>
                </a:solidFill>
              </a:rPr>
              <a:t>p</a:t>
            </a:r>
            <a:r>
              <a:rPr lang="en-US" sz="2000" dirty="0" smtClean="0">
                <a:solidFill>
                  <a:schemeClr val="bg1">
                    <a:lumMod val="65000"/>
                  </a:schemeClr>
                </a:solidFill>
              </a:rPr>
              <a:t>ublic</a:t>
            </a:r>
          </a:p>
        </p:txBody>
      </p:sp>
      <p:pic>
        <p:nvPicPr>
          <p:cNvPr id="26" name="Picture 25"/>
          <p:cNvPicPr>
            <a:picLocks noChangeAspect="1"/>
          </p:cNvPicPr>
          <p:nvPr/>
        </p:nvPicPr>
        <p:blipFill rotWithShape="1">
          <a:blip r:embed="rId13" cstate="print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4418" t="10315" r="26200" b="10998"/>
          <a:stretch/>
        </p:blipFill>
        <p:spPr>
          <a:xfrm>
            <a:off x="5631324" y="3283652"/>
            <a:ext cx="782716" cy="993270"/>
          </a:xfrm>
          <a:prstGeom prst="rect">
            <a:avLst/>
          </a:prstGeom>
        </p:spPr>
      </p:pic>
      <p:cxnSp>
        <p:nvCxnSpPr>
          <p:cNvPr id="35" name="Straight Arrow Connector 34"/>
          <p:cNvCxnSpPr/>
          <p:nvPr/>
        </p:nvCxnSpPr>
        <p:spPr bwMode="auto">
          <a:xfrm flipH="1" flipV="1">
            <a:off x="4381501" y="2854326"/>
            <a:ext cx="3114674" cy="3174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5" name="Straight Arrow Connector 44"/>
          <p:cNvCxnSpPr/>
          <p:nvPr/>
        </p:nvCxnSpPr>
        <p:spPr bwMode="auto">
          <a:xfrm flipV="1">
            <a:off x="4419600" y="2352675"/>
            <a:ext cx="3076575" cy="2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48" name="Group 47"/>
          <p:cNvGrpSpPr/>
          <p:nvPr/>
        </p:nvGrpSpPr>
        <p:grpSpPr>
          <a:xfrm>
            <a:off x="5283171" y="1776627"/>
            <a:ext cx="565972" cy="1507025"/>
            <a:chOff x="5612913" y="1794080"/>
            <a:chExt cx="565972" cy="1507025"/>
          </a:xfrm>
        </p:grpSpPr>
        <p:cxnSp>
          <p:nvCxnSpPr>
            <p:cNvPr id="49" name="Straight Arrow Connector 48"/>
            <p:cNvCxnSpPr/>
            <p:nvPr/>
          </p:nvCxnSpPr>
          <p:spPr bwMode="auto">
            <a:xfrm>
              <a:off x="6029011" y="2997570"/>
              <a:ext cx="149874" cy="303535"/>
            </a:xfrm>
            <a:prstGeom prst="straightConnector1">
              <a:avLst/>
            </a:prstGeom>
            <a:solidFill>
              <a:schemeClr val="accent1"/>
            </a:solidFill>
            <a:ln w="19050" cap="flat" cmpd="sng" algn="ctr">
              <a:solidFill>
                <a:srgbClr val="C00000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50" name="Oval 49"/>
            <p:cNvSpPr/>
            <p:nvPr/>
          </p:nvSpPr>
          <p:spPr bwMode="auto">
            <a:xfrm>
              <a:off x="5612913" y="1794080"/>
              <a:ext cx="565972" cy="1277675"/>
            </a:xfrm>
            <a:prstGeom prst="ellipse">
              <a:avLst/>
            </a:prstGeom>
            <a:noFill/>
            <a:ln w="28575" cap="flat" cmpd="sng" algn="ctr">
              <a:solidFill>
                <a:srgbClr val="C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sz="2400" b="1" dirty="0"/>
            </a:p>
          </p:txBody>
        </p:sp>
      </p:grpSp>
      <p:sp>
        <p:nvSpPr>
          <p:cNvPr id="4" name="TextBox 3"/>
          <p:cNvSpPr txBox="1"/>
          <p:nvPr/>
        </p:nvSpPr>
        <p:spPr>
          <a:xfrm rot="1710851">
            <a:off x="10546887" y="5491040"/>
            <a:ext cx="138966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*Many caveats </a:t>
            </a:r>
          </a:p>
        </p:txBody>
      </p:sp>
      <p:pic>
        <p:nvPicPr>
          <p:cNvPr id="25" name="Picture 24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677477" y="1590338"/>
            <a:ext cx="524436" cy="9764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04212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Large enough?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>
                  <a:buFont typeface="Arial" panose="020B0604020202020204" pitchFamily="34" charset="0"/>
                  <a:buChar char="•"/>
                </a:pPr>
                <a:endParaRPr lang="nb-NO" b="0" i="1" dirty="0" smtClean="0">
                  <a:latin typeface="Cambria Math" panose="02040503050406030204" pitchFamily="18" charset="0"/>
                </a:endParaRPr>
              </a:p>
              <a:p>
                <a:pPr marL="0" indent="0"/>
                <a:r>
                  <a:rPr lang="nb-NO" b="0" dirty="0" smtClean="0"/>
                  <a:t>     </a:t>
                </a:r>
                <a14:m>
                  <m:oMath xmlns:m="http://schemas.openxmlformats.org/officeDocument/2006/math">
                    <m:r>
                      <a:rPr lang="nb-NO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nb-NO" b="0" i="1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6590AF8-4F64-4D1C-B3C4-F65976908F52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8" name="Rectangle 1"/>
          <p:cNvSpPr>
            <a:spLocks noChangeArrowheads="1"/>
          </p:cNvSpPr>
          <p:nvPr/>
        </p:nvSpPr>
        <p:spPr bwMode="auto">
          <a:xfrm>
            <a:off x="1526595" y="1387694"/>
            <a:ext cx="9330829" cy="25853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17125458317614137930196041979257577826408832324037508573393292981642667139747621778802438775238728592968344613589379932348475613503476932163166973813218698343816463289144185362912602522540494983090531497232965829536524507269848825658311420299335922295709743267508322525966773950394919257576842038771632742044142471053509850123605883815857162666917775193496157372656195558305727009891276006514000409365877218171388319923896309377791762590614311849642961380224851940460421710449368927252974870395873936387909672274883295377481008150475878590270591798350563488168080923804611822387520198054002990623911454389104774092183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10625689" y="2339523"/>
                <a:ext cx="1292535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2000" b="0" i="1" smtClean="0">
                          <a:latin typeface="Cambria Math" panose="02040503050406030204" pitchFamily="18" charset="0"/>
                        </a:rPr>
                        <m:t>≈</m:t>
                      </m:r>
                      <m:sSup>
                        <m:sSupPr>
                          <m:ctrlPr>
                            <a:rPr lang="nb-NO" sz="20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nb-NO" sz="20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  <m:sup>
                          <m:r>
                            <a:rPr lang="nb-NO" sz="2000" b="0" i="1" smtClean="0">
                              <a:latin typeface="Cambria Math" panose="02040503050406030204" pitchFamily="18" charset="0"/>
                            </a:rPr>
                            <m:t>2048</m:t>
                          </m:r>
                        </m:sup>
                      </m:sSup>
                    </m:oMath>
                  </m:oMathPara>
                </a14:m>
                <a:endParaRPr lang="en-US" sz="2000" dirty="0" smtClean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625689" y="2339523"/>
                <a:ext cx="1292535" cy="400110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394840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Big-number arithmetic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6590AF8-4F64-4D1C-B3C4-F65976908F52}" type="slidenum">
              <a:rPr lang="en-US" smtClean="0"/>
              <a:pPr/>
              <a:t>9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5" name="Table 4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512970472"/>
                  </p:ext>
                </p:extLst>
              </p:nvPr>
            </p:nvGraphicFramePr>
            <p:xfrm>
              <a:off x="1974272" y="3578206"/>
              <a:ext cx="7893656" cy="2127208"/>
            </p:xfrm>
            <a:graphic>
              <a:graphicData uri="http://schemas.openxmlformats.org/drawingml/2006/table">
                <a:tbl>
                  <a:tblPr firstRow="1" bandRow="1">
                    <a:tableStyleId>{912C8C85-51F0-491E-9774-3900AFEF0FD7}</a:tableStyleId>
                  </a:tblPr>
                  <a:tblGrid>
                    <a:gridCol w="1653702">
                      <a:extLst>
                        <a:ext uri="{9D8B030D-6E8A-4147-A177-3AD203B41FA5}">
                          <a16:colId xmlns="" xmlns:a16="http://schemas.microsoft.com/office/drawing/2014/main" val="20000"/>
                        </a:ext>
                      </a:extLst>
                    </a:gridCol>
                    <a:gridCol w="1157591">
                      <a:extLst>
                        <a:ext uri="{9D8B030D-6E8A-4147-A177-3AD203B41FA5}">
                          <a16:colId xmlns="" xmlns:a16="http://schemas.microsoft.com/office/drawing/2014/main" val="20001"/>
                        </a:ext>
                      </a:extLst>
                    </a:gridCol>
                    <a:gridCol w="3657600">
                      <a:extLst>
                        <a:ext uri="{9D8B030D-6E8A-4147-A177-3AD203B41FA5}">
                          <a16:colId xmlns="" xmlns:a16="http://schemas.microsoft.com/office/drawing/2014/main" val="20002"/>
                        </a:ext>
                      </a:extLst>
                    </a:gridCol>
                    <a:gridCol w="1424763">
                      <a:extLst>
                        <a:ext uri="{9D8B030D-6E8A-4147-A177-3AD203B41FA5}">
                          <a16:colId xmlns="" xmlns:a16="http://schemas.microsoft.com/office/drawing/2014/main" val="20003"/>
                        </a:ext>
                      </a:extLst>
                    </a:gridCol>
                  </a:tblGrid>
                  <a:tr h="353750"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US" sz="1600" dirty="0" smtClean="0"/>
                            <a:t>Algorithm</a:t>
                          </a:r>
                          <a:endParaRPr lang="en-US" sz="16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 smtClean="0"/>
                            <a:t>Input</a:t>
                          </a:r>
                          <a:endParaRPr lang="en-US" sz="16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 smtClean="0"/>
                            <a:t>Output</a:t>
                          </a:r>
                          <a:endParaRPr lang="en-US" sz="16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US" sz="1600" dirty="0" smtClean="0"/>
                            <a:t>Time</a:t>
                          </a:r>
                          <a:endParaRPr lang="en-US" sz="16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="" xmlns:a16="http://schemas.microsoft.com/office/drawing/2014/main" val="10000"/>
                      </a:ext>
                    </a:extLst>
                  </a:tr>
                  <a:tr h="353750"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US" sz="1600" dirty="0" smtClean="0"/>
                            <a:t>ADD</a:t>
                          </a:r>
                          <a:endParaRPr lang="en-US" sz="1600" dirty="0"/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"/>
                              </m:oMathParaPr>
                              <m:oMath xmlns:m="http://schemas.openxmlformats.org/officeDocument/2006/math">
                                <m:r>
                                  <a:rPr lang="nb-NO" sz="1600" smtClean="0"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  <m:r>
                                  <a:rPr lang="nb-NO" sz="1600" smtClean="0"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lang="nb-NO" sz="1600" smtClean="0">
                                    <a:latin typeface="Cambria Math" panose="02040503050406030204" pitchFamily="18" charset="0"/>
                                  </a:rPr>
                                  <m:t>𝑏</m:t>
                                </m:r>
                              </m:oMath>
                            </m:oMathPara>
                          </a14:m>
                          <a:endParaRPr lang="en-US" sz="1600" dirty="0"/>
                        </a:p>
                      </a:txBody>
                      <a:tcPr anchor="ctr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"/>
                              </m:oMathParaPr>
                              <m:oMath xmlns:m="http://schemas.openxmlformats.org/officeDocument/2006/math">
                                <m:r>
                                  <a:rPr lang="nb-NO" sz="1600" smtClean="0"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  <m:r>
                                  <a:rPr lang="nb-NO" sz="1600" smtClean="0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r>
                                  <a:rPr lang="nb-NO" sz="1600" smtClean="0">
                                    <a:latin typeface="Cambria Math" panose="02040503050406030204" pitchFamily="18" charset="0"/>
                                  </a:rPr>
                                  <m:t>𝑏</m:t>
                                </m:r>
                              </m:oMath>
                            </m:oMathPara>
                          </a14:m>
                          <a:endParaRPr lang="en-US" sz="1600" dirty="0"/>
                        </a:p>
                      </a:txBody>
                      <a:tcPr anchor="ctr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r>
                                  <a:rPr lang="nb-NO" sz="1600" smtClean="0">
                                    <a:latin typeface="Cambria Math" panose="02040503050406030204" pitchFamily="18" charset="0"/>
                                  </a:rPr>
                                  <m:t>𝒪</m:t>
                                </m:r>
                                <m:d>
                                  <m:dPr>
                                    <m:ctrlPr>
                                      <a:rPr lang="nb-NO" sz="16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nb-NO" sz="1600" b="0" i="1" smtClean="0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e>
                                </m:d>
                              </m:oMath>
                            </m:oMathPara>
                          </a14:m>
                          <a:endParaRPr lang="en-US" sz="1600" dirty="0"/>
                        </a:p>
                      </a:txBody>
                      <a:tcPr anchor="ctr"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="" xmlns:a16="http://schemas.microsoft.com/office/drawing/2014/main" val="10001"/>
                      </a:ext>
                    </a:extLst>
                  </a:tr>
                  <a:tr h="353750"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US" sz="1600" dirty="0" smtClean="0"/>
                            <a:t>MULT</a:t>
                          </a:r>
                          <a:endParaRPr lang="en-US" sz="1600" dirty="0"/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"/>
                              </m:oMathParaPr>
                              <m:oMath xmlns:m="http://schemas.openxmlformats.org/officeDocument/2006/math">
                                <m:r>
                                  <a:rPr lang="nb-NO" sz="1600" smtClean="0"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  <m:r>
                                  <a:rPr lang="nb-NO" sz="1600" smtClean="0">
                                    <a:latin typeface="Cambria Math" panose="02040503050406030204" pitchFamily="18" charset="0"/>
                                  </a:rPr>
                                  <m:t>, </m:t>
                                </m:r>
                                <m:r>
                                  <a:rPr lang="nb-NO" sz="1600" smtClean="0">
                                    <a:latin typeface="Cambria Math" panose="02040503050406030204" pitchFamily="18" charset="0"/>
                                  </a:rPr>
                                  <m:t>𝑏</m:t>
                                </m:r>
                              </m:oMath>
                            </m:oMathPara>
                          </a14:m>
                          <a:endParaRPr lang="en-US" sz="1600" dirty="0"/>
                        </a:p>
                      </a:txBody>
                      <a:tcPr anchor="ctr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"/>
                              </m:oMathParaPr>
                              <m:oMath xmlns:m="http://schemas.openxmlformats.org/officeDocument/2006/math">
                                <m:r>
                                  <a:rPr lang="nb-NO" sz="1600" smtClean="0">
                                    <a:latin typeface="Cambria Math" panose="02040503050406030204" pitchFamily="18" charset="0"/>
                                  </a:rPr>
                                  <m:t>𝑎𝑏</m:t>
                                </m:r>
                              </m:oMath>
                            </m:oMathPara>
                          </a14:m>
                          <a:endParaRPr lang="en-US" sz="1600" dirty="0"/>
                        </a:p>
                      </a:txBody>
                      <a:tcPr anchor="ctr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r>
                                  <a:rPr lang="nb-NO" sz="1600" smtClean="0">
                                    <a:latin typeface="Cambria Math" panose="02040503050406030204" pitchFamily="18" charset="0"/>
                                  </a:rPr>
                                  <m:t>𝒪</m:t>
                                </m:r>
                                <m:d>
                                  <m:dPr>
                                    <m:ctrlPr>
                                      <a:rPr lang="nb-NO" sz="16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p>
                                      <m:sSupPr>
                                        <m:ctrlPr>
                                          <a:rPr lang="nb-NO" sz="16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nb-NO" sz="1600" b="0" i="1" smtClean="0">
                                            <a:latin typeface="Cambria Math" panose="02040503050406030204" pitchFamily="18" charset="0"/>
                                          </a:rPr>
                                          <m:t>𝑛</m:t>
                                        </m:r>
                                      </m:e>
                                      <m:sup>
                                        <m:r>
                                          <a:rPr lang="nb-NO" sz="1600" b="0" i="0" smtClean="0"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p>
                                    </m:sSup>
                                  </m:e>
                                </m:d>
                              </m:oMath>
                            </m:oMathPara>
                          </a14:m>
                          <a:endParaRPr lang="en-US" sz="1600" dirty="0"/>
                        </a:p>
                      </a:txBody>
                      <a:tcPr anchor="ctr"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="" xmlns:a16="http://schemas.microsoft.com/office/drawing/2014/main" val="10002"/>
                      </a:ext>
                    </a:extLst>
                  </a:tr>
                  <a:tr h="353750"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US" sz="1600" dirty="0" smtClean="0"/>
                            <a:t>INT-DIV</a:t>
                          </a:r>
                          <a:endParaRPr lang="en-US" sz="1600" dirty="0"/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"/>
                              </m:oMathParaPr>
                              <m:oMath xmlns:m="http://schemas.openxmlformats.org/officeDocument/2006/math">
                                <m:r>
                                  <a:rPr lang="nb-NO" sz="1600" smtClean="0"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  <m:r>
                                  <a:rPr lang="nb-NO" sz="1600" smtClean="0">
                                    <a:latin typeface="Cambria Math" panose="02040503050406030204" pitchFamily="18" charset="0"/>
                                  </a:rPr>
                                  <m:t>, </m:t>
                                </m:r>
                                <m:r>
                                  <a:rPr lang="nb-NO" sz="1600" smtClean="0">
                                    <a:latin typeface="Cambria Math" panose="02040503050406030204" pitchFamily="18" charset="0"/>
                                  </a:rPr>
                                  <m:t>𝑏</m:t>
                                </m:r>
                              </m:oMath>
                            </m:oMathPara>
                          </a14:m>
                          <a:endParaRPr lang="en-US" sz="1600" dirty="0"/>
                        </a:p>
                      </a:txBody>
                      <a:tcPr anchor="ctr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nb-NO" sz="1600" smtClean="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nb-NO" sz="1600" smtClean="0">
                                  <a:latin typeface="Cambria Math" panose="02040503050406030204" pitchFamily="18" charset="0"/>
                                </a:rPr>
                                <m:t>𝑞</m:t>
                              </m:r>
                              <m:r>
                                <a:rPr lang="nb-NO" sz="1600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nb-NO" sz="1600" smtClean="0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  <m:r>
                                <a:rPr lang="nb-NO" sz="1600" smtClean="0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oMath>
                          </a14:m>
                          <a:r>
                            <a:rPr lang="en-US" sz="1600" dirty="0" smtClean="0"/>
                            <a:t> </a:t>
                          </a:r>
                          <a:r>
                            <a:rPr lang="en-US" sz="1600" dirty="0" err="1" smtClean="0"/>
                            <a:t>s.t.</a:t>
                          </a:r>
                          <a:r>
                            <a:rPr lang="en-US" sz="1600" dirty="0" smtClean="0"/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nb-NO" sz="1600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  <m:r>
                                <a:rPr lang="nb-NO" sz="1600" smtClean="0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nb-NO" sz="1600" smtClean="0">
                                  <a:latin typeface="Cambria Math" panose="02040503050406030204" pitchFamily="18" charset="0"/>
                                </a:rPr>
                                <m:t>𝑞𝑏</m:t>
                              </m:r>
                              <m:r>
                                <a:rPr lang="nb-NO" sz="1600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nb-NO" sz="1600" smtClean="0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oMath>
                          </a14:m>
                          <a:r>
                            <a:rPr lang="en-US" sz="1600" dirty="0" smtClean="0"/>
                            <a:t> and</a:t>
                          </a:r>
                          <a:r>
                            <a:rPr lang="en-US" sz="1600" baseline="0" dirty="0" smtClean="0"/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nb-NO" sz="1600" baseline="0" smtClean="0">
                                  <a:latin typeface="Cambria Math" panose="02040503050406030204" pitchFamily="18" charset="0"/>
                                </a:rPr>
                                <m:t>0≤</m:t>
                              </m:r>
                              <m:r>
                                <a:rPr lang="nb-NO" sz="1600" baseline="0" smtClean="0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  <m:r>
                                <a:rPr lang="nb-NO" sz="1600" baseline="0" smtClean="0">
                                  <a:latin typeface="Cambria Math" panose="02040503050406030204" pitchFamily="18" charset="0"/>
                                </a:rPr>
                                <m:t>&lt;</m:t>
                              </m:r>
                              <m:r>
                                <a:rPr lang="nb-NO" sz="1600" baseline="0" smtClean="0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oMath>
                          </a14:m>
                          <a:endParaRPr lang="en-US" sz="1600" dirty="0"/>
                        </a:p>
                      </a:txBody>
                      <a:tcPr anchor="ctr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r>
                                  <a:rPr lang="nb-NO" sz="1600" smtClean="0">
                                    <a:latin typeface="Cambria Math" panose="02040503050406030204" pitchFamily="18" charset="0"/>
                                  </a:rPr>
                                  <m:t>𝒪</m:t>
                                </m:r>
                                <m:d>
                                  <m:dPr>
                                    <m:ctrlPr>
                                      <a:rPr lang="nb-NO" sz="16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p>
                                      <m:sSupPr>
                                        <m:ctrlPr>
                                          <a:rPr lang="nb-NO" sz="16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nb-NO" sz="1600" b="0" i="1" smtClean="0">
                                            <a:latin typeface="Cambria Math" panose="02040503050406030204" pitchFamily="18" charset="0"/>
                                          </a:rPr>
                                          <m:t>𝑛</m:t>
                                        </m:r>
                                      </m:e>
                                      <m:sup>
                                        <m:r>
                                          <a:rPr lang="nb-NO" sz="1600" b="0" i="1" smtClean="0"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p>
                                    </m:sSup>
                                  </m:e>
                                </m:d>
                              </m:oMath>
                            </m:oMathPara>
                          </a14:m>
                          <a:endParaRPr lang="en-US" sz="1600" dirty="0"/>
                        </a:p>
                      </a:txBody>
                      <a:tcPr anchor="ctr"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="" xmlns:a16="http://schemas.microsoft.com/office/drawing/2014/main" val="10003"/>
                      </a:ext>
                    </a:extLst>
                  </a:tr>
                  <a:tr h="353750"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US" sz="1600" dirty="0" smtClean="0"/>
                            <a:t>MOD</a:t>
                          </a:r>
                          <a:endParaRPr lang="en-US" sz="1600" dirty="0"/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"/>
                              </m:oMathParaPr>
                              <m:oMath xmlns:m="http://schemas.openxmlformats.org/officeDocument/2006/math">
                                <m:r>
                                  <a:rPr lang="nb-NO" sz="1600" smtClean="0"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  <m:r>
                                  <a:rPr lang="nb-NO" sz="1600" smtClean="0">
                                    <a:latin typeface="Cambria Math" panose="02040503050406030204" pitchFamily="18" charset="0"/>
                                  </a:rPr>
                                  <m:t>, </m:t>
                                </m:r>
                                <m:r>
                                  <a:rPr lang="nb-NO" sz="1600" b="0" i="1" smtClean="0">
                                    <a:latin typeface="Cambria Math" panose="02040503050406030204" pitchFamily="18" charset="0"/>
                                  </a:rPr>
                                  <m:t>𝑝</m:t>
                                </m:r>
                              </m:oMath>
                            </m:oMathPara>
                          </a14:m>
                          <a:endParaRPr lang="en-US" sz="1600" i="1" dirty="0"/>
                        </a:p>
                      </a:txBody>
                      <a:tcPr anchor="ctr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nb-NO" sz="1600" b="0" i="1" smtClean="0"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  <m:r>
                                  <a:rPr lang="nb-NO" sz="1600" b="0" i="1" smtClean="0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m:rPr>
                                    <m:sty m:val="p"/>
                                  </m:rPr>
                                  <a:rPr lang="nb-NO" sz="1600" b="0" i="0" smtClean="0">
                                    <a:latin typeface="Cambria Math" panose="02040503050406030204" pitchFamily="18" charset="0"/>
                                  </a:rPr>
                                  <m:t>mod</m:t>
                                </m:r>
                                <m:r>
                                  <a:rPr lang="nb-NO" sz="1600" b="0" i="1" smtClean="0">
                                    <a:latin typeface="Cambria Math" panose="02040503050406030204" pitchFamily="18" charset="0"/>
                                  </a:rPr>
                                  <m:t>⁡</m:t>
                                </m:r>
                                <m:r>
                                  <a:rPr lang="nb-NO" sz="1600" b="0" i="1" smtClean="0">
                                    <a:latin typeface="Cambria Math" panose="02040503050406030204" pitchFamily="18" charset="0"/>
                                  </a:rPr>
                                  <m:t>𝑝</m:t>
                                </m:r>
                              </m:oMath>
                            </m:oMathPara>
                          </a14:m>
                          <a:endParaRPr lang="en-US" sz="1600" dirty="0"/>
                        </a:p>
                      </a:txBody>
                      <a:tcPr anchor="ctr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r>
                                  <a:rPr lang="nb-NO" sz="1600" smtClean="0">
                                    <a:latin typeface="Cambria Math" panose="02040503050406030204" pitchFamily="18" charset="0"/>
                                  </a:rPr>
                                  <m:t>𝒪</m:t>
                                </m:r>
                                <m:d>
                                  <m:dPr>
                                    <m:ctrlPr>
                                      <a:rPr lang="nb-NO" sz="16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p>
                                      <m:sSupPr>
                                        <m:ctrlPr>
                                          <a:rPr lang="nb-NO" sz="16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nb-NO" sz="1600" b="0" i="1" smtClean="0">
                                            <a:latin typeface="Cambria Math" panose="02040503050406030204" pitchFamily="18" charset="0"/>
                                          </a:rPr>
                                          <m:t>𝑛</m:t>
                                        </m:r>
                                      </m:e>
                                      <m:sup>
                                        <m:r>
                                          <a:rPr lang="nb-NO" sz="1600" b="0" i="1" smtClean="0"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p>
                                    </m:sSup>
                                  </m:e>
                                </m:d>
                              </m:oMath>
                            </m:oMathPara>
                          </a14:m>
                          <a:endParaRPr lang="en-US" sz="1600" dirty="0"/>
                        </a:p>
                      </a:txBody>
                      <a:tcPr anchor="ctr"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="" xmlns:a16="http://schemas.microsoft.com/office/drawing/2014/main" val="10004"/>
                      </a:ext>
                    </a:extLst>
                  </a:tr>
                  <a:tr h="353750"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US" sz="1600" dirty="0" smtClean="0"/>
                            <a:t>MOD-INV</a:t>
                          </a:r>
                          <a:endParaRPr lang="en-US" sz="1600" dirty="0"/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nb-NO" sz="1600" smtClean="0"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  <m:r>
                                  <a:rPr lang="nb-NO" sz="1600" smtClean="0">
                                    <a:latin typeface="Cambria Math" panose="02040503050406030204" pitchFamily="18" charset="0"/>
                                  </a:rPr>
                                  <m:t>∈</m:t>
                                </m:r>
                                <m:sSubSup>
                                  <m:sSubSupPr>
                                    <m:ctrlPr>
                                      <a:rPr lang="nb-NO" sz="16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nb-NO" sz="1600" smtClean="0">
                                        <a:latin typeface="Cambria Math" panose="02040503050406030204" pitchFamily="18" charset="0"/>
                                      </a:rPr>
                                      <m:t>𝒁</m:t>
                                    </m:r>
                                  </m:e>
                                  <m:sub>
                                    <m:r>
                                      <a:rPr lang="nb-NO" sz="1600" smtClean="0">
                                        <a:latin typeface="Cambria Math" panose="02040503050406030204" pitchFamily="18" charset="0"/>
                                      </a:rPr>
                                      <m:t>𝑝</m:t>
                                    </m:r>
                                  </m:sub>
                                  <m:sup>
                                    <m:r>
                                      <a:rPr lang="nb-NO" sz="1600" smtClean="0">
                                        <a:latin typeface="Cambria Math" panose="02040503050406030204" pitchFamily="18" charset="0"/>
                                      </a:rPr>
                                      <m:t>∗</m:t>
                                    </m:r>
                                  </m:sup>
                                </m:sSubSup>
                              </m:oMath>
                            </m:oMathPara>
                          </a14:m>
                          <a:endParaRPr lang="en-US" sz="1600" dirty="0"/>
                        </a:p>
                      </a:txBody>
                      <a:tcPr anchor="ctr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nb-NO" sz="16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nb-NO" sz="1600" smtClean="0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p>
                                    <m:r>
                                      <a:rPr lang="nb-NO" sz="1600" smtClean="0">
                                        <a:latin typeface="Cambria Math" panose="02040503050406030204" pitchFamily="18" charset="0"/>
                                      </a:rPr>
                                      <m:t>−1</m:t>
                                    </m:r>
                                  </m:sup>
                                </m:sSup>
                                <m:r>
                                  <a:rPr lang="nb-NO" sz="1600" smtClean="0">
                                    <a:latin typeface="Cambria Math" panose="02040503050406030204" pitchFamily="18" charset="0"/>
                                  </a:rPr>
                                  <m:t>∈</m:t>
                                </m:r>
                                <m:sSubSup>
                                  <m:sSubSupPr>
                                    <m:ctrlPr>
                                      <a:rPr lang="nb-NO" sz="16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nb-NO" sz="1600" smtClean="0">
                                        <a:latin typeface="Cambria Math" panose="02040503050406030204" pitchFamily="18" charset="0"/>
                                      </a:rPr>
                                      <m:t>𝒁</m:t>
                                    </m:r>
                                  </m:e>
                                  <m:sub>
                                    <m:r>
                                      <a:rPr lang="nb-NO" sz="1600" smtClean="0">
                                        <a:latin typeface="Cambria Math" panose="02040503050406030204" pitchFamily="18" charset="0"/>
                                      </a:rPr>
                                      <m:t>𝑝</m:t>
                                    </m:r>
                                  </m:sub>
                                  <m:sup>
                                    <m:r>
                                      <a:rPr lang="nb-NO" sz="1600" smtClean="0">
                                        <a:latin typeface="Cambria Math" panose="02040503050406030204" pitchFamily="18" charset="0"/>
                                      </a:rPr>
                                      <m:t>∗</m:t>
                                    </m:r>
                                  </m:sup>
                                </m:sSubSup>
                              </m:oMath>
                            </m:oMathPara>
                          </a14:m>
                          <a:endParaRPr lang="en-US" sz="1600" b="0" dirty="0"/>
                        </a:p>
                      </a:txBody>
                      <a:tcPr anchor="ctr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r>
                                  <a:rPr lang="nb-NO" sz="1600" smtClean="0">
                                    <a:latin typeface="Cambria Math" panose="02040503050406030204" pitchFamily="18" charset="0"/>
                                  </a:rPr>
                                  <m:t>𝒪</m:t>
                                </m:r>
                                <m:d>
                                  <m:dPr>
                                    <m:ctrlPr>
                                      <a:rPr lang="nb-NO" sz="16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p>
                                      <m:sSupPr>
                                        <m:ctrlPr>
                                          <a:rPr lang="nb-NO" sz="16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nb-NO" sz="1600" b="0" i="1" smtClean="0">
                                            <a:latin typeface="Cambria Math" panose="02040503050406030204" pitchFamily="18" charset="0"/>
                                          </a:rPr>
                                          <m:t>𝑛</m:t>
                                        </m:r>
                                      </m:e>
                                      <m:sup>
                                        <m:r>
                                          <a:rPr lang="nb-NO" sz="1600" b="0" i="1" smtClean="0"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p>
                                    </m:sSup>
                                  </m:e>
                                </m:d>
                              </m:oMath>
                            </m:oMathPara>
                          </a14:m>
                          <a:endParaRPr lang="en-US" sz="1600" dirty="0"/>
                        </a:p>
                      </a:txBody>
                      <a:tcPr anchor="ctr"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="" xmlns:a16="http://schemas.microsoft.com/office/drawing/2014/main" val="10005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5" name="Table 4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512970472"/>
                  </p:ext>
                </p:extLst>
              </p:nvPr>
            </p:nvGraphicFramePr>
            <p:xfrm>
              <a:off x="1974272" y="3578206"/>
              <a:ext cx="7893656" cy="2136987"/>
            </p:xfrm>
            <a:graphic>
              <a:graphicData uri="http://schemas.openxmlformats.org/drawingml/2006/table">
                <a:tbl>
                  <a:tblPr firstRow="1" bandRow="1">
                    <a:tableStyleId>{912C8C85-51F0-491E-9774-3900AFEF0FD7}</a:tableStyleId>
                  </a:tblPr>
                  <a:tblGrid>
                    <a:gridCol w="1653702"/>
                    <a:gridCol w="1157591"/>
                    <a:gridCol w="3657600"/>
                    <a:gridCol w="1424763"/>
                  </a:tblGrid>
                  <a:tr h="353750"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US" sz="1600" dirty="0" smtClean="0"/>
                            <a:t>Algorithm</a:t>
                          </a:r>
                          <a:endParaRPr lang="en-US" sz="16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 smtClean="0"/>
                            <a:t>Input</a:t>
                          </a:r>
                          <a:endParaRPr lang="en-US" sz="16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 smtClean="0"/>
                            <a:t>Output</a:t>
                          </a:r>
                          <a:endParaRPr lang="en-US" sz="16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US" sz="1600" dirty="0" smtClean="0"/>
                            <a:t>Time</a:t>
                          </a:r>
                          <a:endParaRPr lang="en-US" sz="16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353750"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US" sz="1600" dirty="0" smtClean="0"/>
                            <a:t>ADD</a:t>
                          </a:r>
                          <a:endParaRPr lang="en-US" sz="1600" dirty="0"/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2"/>
                          <a:stretch>
                            <a:fillRect l="-143158" t="-100000" r="-439474" b="-41525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2"/>
                          <a:stretch>
                            <a:fillRect l="-77000" t="-100000" r="-39167" b="-41525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2"/>
                          <a:stretch>
                            <a:fillRect l="-453846" t="-100000" r="-427" b="-415254"/>
                          </a:stretch>
                        </a:blipFill>
                      </a:tcPr>
                    </a:tc>
                  </a:tr>
                  <a:tr h="353750"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US" sz="1600" dirty="0" smtClean="0"/>
                            <a:t>MULT</a:t>
                          </a:r>
                          <a:endParaRPr lang="en-US" sz="1600" dirty="0"/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2"/>
                          <a:stretch>
                            <a:fillRect l="-143158" t="-203448" r="-439474" b="-32241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2"/>
                          <a:stretch>
                            <a:fillRect l="-77000" t="-203448" r="-39167" b="-32241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2"/>
                          <a:stretch>
                            <a:fillRect l="-453846" t="-203448" r="-427" b="-322414"/>
                          </a:stretch>
                        </a:blipFill>
                      </a:tcPr>
                    </a:tc>
                  </a:tr>
                  <a:tr h="353750"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US" sz="1600" dirty="0" smtClean="0"/>
                            <a:t>INT-DIV</a:t>
                          </a:r>
                          <a:endParaRPr lang="en-US" sz="1600" dirty="0"/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2"/>
                          <a:stretch>
                            <a:fillRect l="-143158" t="-303448" r="-439474" b="-22241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2"/>
                          <a:stretch>
                            <a:fillRect l="-77000" t="-303448" r="-39167" b="-22241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2"/>
                          <a:stretch>
                            <a:fillRect l="-453846" t="-303448" r="-427" b="-222414"/>
                          </a:stretch>
                        </a:blipFill>
                      </a:tcPr>
                    </a:tc>
                  </a:tr>
                  <a:tr h="353750"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US" sz="1600" dirty="0" smtClean="0"/>
                            <a:t>MOD</a:t>
                          </a:r>
                          <a:endParaRPr lang="en-US" sz="1600" dirty="0"/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2"/>
                          <a:stretch>
                            <a:fillRect l="-143158" t="-403448" r="-439474" b="-12241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2"/>
                          <a:stretch>
                            <a:fillRect l="-77000" t="-403448" r="-39167" b="-12241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2"/>
                          <a:stretch>
                            <a:fillRect l="-453846" t="-403448" r="-427" b="-122414"/>
                          </a:stretch>
                        </a:blipFill>
                      </a:tcPr>
                    </a:tc>
                  </a:tr>
                  <a:tr h="368237"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US" sz="1600" dirty="0" smtClean="0"/>
                            <a:t>MOD-INV</a:t>
                          </a:r>
                          <a:endParaRPr lang="en-US" sz="1600" dirty="0"/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2"/>
                          <a:stretch>
                            <a:fillRect l="-143158" t="-478689" r="-439474" b="-1639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2"/>
                          <a:stretch>
                            <a:fillRect l="-77000" t="-478689" r="-39167" b="-1639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2"/>
                          <a:stretch>
                            <a:fillRect l="-453846" t="-478689" r="-427" b="-16393"/>
                          </a:stretch>
                        </a:blipFill>
                      </a:tcPr>
                    </a:tc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2127021" y="6024346"/>
                <a:ext cx="3171567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400" dirty="0" smtClean="0"/>
                  <a:t>*all numbers are </a:t>
                </a:r>
                <a14:m>
                  <m:oMath xmlns:m="http://schemas.openxmlformats.org/officeDocument/2006/math">
                    <m:r>
                      <a:rPr lang="nb-NO" sz="1400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sz="1400" dirty="0" smtClean="0"/>
                  <a:t> bits</a:t>
                </a: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27021" y="6024346"/>
                <a:ext cx="3171567" cy="307777"/>
              </a:xfrm>
              <a:prstGeom prst="rect">
                <a:avLst/>
              </a:prstGeom>
              <a:blipFill rotWithShape="0">
                <a:blip r:embed="rId3"/>
                <a:stretch>
                  <a:fillRect l="-577" t="-3922" b="-196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9" name="Group 8"/>
          <p:cNvGrpSpPr/>
          <p:nvPr/>
        </p:nvGrpSpPr>
        <p:grpSpPr>
          <a:xfrm>
            <a:off x="7958449" y="6128951"/>
            <a:ext cx="3272069" cy="339943"/>
            <a:chOff x="7069390" y="5906044"/>
            <a:chExt cx="3272069" cy="339943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" name="Rectangle 1"/>
                <p:cNvSpPr>
                  <a:spLocks noChangeArrowheads="1"/>
                </p:cNvSpPr>
                <p:nvPr/>
              </p:nvSpPr>
              <p:spPr bwMode="auto">
                <a:xfrm>
                  <a:off x="7069390" y="5938210"/>
                  <a:ext cx="947956" cy="307777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vert="horz" wrap="square" lIns="91440" tIns="45720" rIns="91440" bIns="45720" numCol="1" anchor="ctr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lv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kumimoji="0" lang="nb-NO" altLang="en-US" sz="1400" b="0" u="none" strike="noStrike" cap="none" normalizeH="0" baseline="0" dirty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ea typeface="Cambria" panose="02040503050406030204" pitchFamily="18" charset="0"/>
                    </a:rPr>
                    <a:t>* </a:t>
                  </a:r>
                  <a14:m>
                    <m:oMath xmlns:m="http://schemas.openxmlformats.org/officeDocument/2006/math">
                      <m:r>
                        <a:rPr kumimoji="0" lang="nb-NO" altLang="en-US" sz="14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Cambria" panose="02040503050406030204" pitchFamily="18" charset="0"/>
                        </a:rPr>
                        <m:t>𝑛</m:t>
                      </m:r>
                      <m:r>
                        <a:rPr kumimoji="0" lang="nb-NO" altLang="en-US" sz="14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Cambria" panose="02040503050406030204" pitchFamily="18" charset="0"/>
                        </a:rPr>
                        <m:t>&gt;2</m:t>
                      </m:r>
                    </m:oMath>
                  </a14:m>
                  <a:endParaRPr kumimoji="0" lang="en-US" altLang="en-US" sz="14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endParaRPr>
                </a:p>
              </p:txBody>
            </p:sp>
          </mc:Choice>
          <mc:Fallback xmlns="">
            <p:sp>
              <p:nvSpPr>
                <p:cNvPr id="7" name="Rectangle 1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7069390" y="5938210"/>
                  <a:ext cx="947956" cy="307777"/>
                </a:xfrm>
                <a:prstGeom prst="rect">
                  <a:avLst/>
                </a:prstGeom>
                <a:blipFill rotWithShape="0">
                  <a:blip r:embed="rId4"/>
                  <a:stretch>
                    <a:fillRect l="-1935" t="-4000" b="-20000"/>
                  </a:stretch>
                </a:blipFill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" name="Rectangle 7"/>
                <p:cNvSpPr/>
                <p:nvPr/>
              </p:nvSpPr>
              <p:spPr>
                <a:xfrm>
                  <a:off x="7624048" y="5906044"/>
                  <a:ext cx="2717411" cy="2308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r>
                          <m:rPr>
                            <m:nor/>
                          </m:rPr>
                          <a:rPr lang="en-US" altLang="en-US" sz="900" dirty="0">
                            <a:latin typeface="Cambria" panose="02040503050406030204" pitchFamily="18" charset="0"/>
                            <a:ea typeface="Cambria" panose="02040503050406030204" pitchFamily="18" charset="0"/>
                          </a:rPr>
                          <m:t>713739807325663489766475852620783120641</m:t>
                        </m:r>
                      </m:oMath>
                    </m:oMathPara>
                  </a14:m>
                  <a:endParaRPr lang="en-US" sz="900" dirty="0"/>
                </a:p>
              </p:txBody>
            </p:sp>
          </mc:Choice>
          <mc:Fallback xmlns="">
            <p:sp>
              <p:nvSpPr>
                <p:cNvPr id="8" name="Rectangle 7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624048" y="5906044"/>
                  <a:ext cx="2717411" cy="230832"/>
                </a:xfrm>
                <a:prstGeom prst="rect">
                  <a:avLst/>
                </a:prstGeom>
                <a:blipFill rotWithShape="0"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9867928" y="4308984"/>
                <a:ext cx="1206005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nb-NO" sz="1600" b="0" i="1" smtClean="0">
                        <a:latin typeface="Cambria Math" panose="02040503050406030204" pitchFamily="18" charset="0"/>
                      </a:rPr>
                      <m:t>𝒪</m:t>
                    </m:r>
                    <m:d>
                      <m:dPr>
                        <m:ctrlPr>
                          <a:rPr lang="nb-NO" sz="16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nb-NO" sz="1600" i="1">
                            <a:latin typeface="Cambria Math" panose="02040503050406030204" pitchFamily="18" charset="0"/>
                          </a:rPr>
                          <m:t>𝑛</m:t>
                        </m:r>
                        <m:func>
                          <m:funcPr>
                            <m:ctrlPr>
                              <a:rPr lang="nb-NO" sz="1600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nb-NO" sz="1600">
                                <a:latin typeface="Cambria Math" panose="02040503050406030204" pitchFamily="18" charset="0"/>
                              </a:rPr>
                              <m:t>log</m:t>
                            </m:r>
                          </m:fName>
                          <m:e>
                            <m:r>
                              <a:rPr lang="nb-NO" sz="1600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</m:func>
                      </m:e>
                    </m:d>
                  </m:oMath>
                </a14:m>
                <a:r>
                  <a:rPr lang="en-US" sz="1600" dirty="0" smtClean="0"/>
                  <a:t>*</a:t>
                </a: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67928" y="4308984"/>
                <a:ext cx="1206005" cy="338554"/>
              </a:xfrm>
              <a:prstGeom prst="rect">
                <a:avLst/>
              </a:prstGeom>
              <a:blipFill rotWithShape="0">
                <a:blip r:embed="rId6"/>
                <a:stretch>
                  <a:fillRect t="-5455" b="-236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Rectangle 2"/>
          <p:cNvSpPr/>
          <p:nvPr/>
        </p:nvSpPr>
        <p:spPr bwMode="auto">
          <a:xfrm>
            <a:off x="1364673" y="2156633"/>
            <a:ext cx="1585355" cy="356925"/>
          </a:xfrm>
          <a:prstGeom prst="rect">
            <a:avLst/>
          </a:prstGeom>
          <a:solidFill>
            <a:srgbClr val="FFF3CD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b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3828924" y="1213393"/>
                <a:ext cx="5124203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nb-NO" sz="2000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nb-NO" sz="2000" b="0" i="1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sz="2000" dirty="0" smtClean="0"/>
                  <a:t> 2048-bit integer,   64-bit CPU</a:t>
                </a: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28924" y="1213393"/>
                <a:ext cx="5124203" cy="400110"/>
              </a:xfrm>
              <a:prstGeom prst="rect">
                <a:avLst/>
              </a:prstGeom>
              <a:blipFill rotWithShape="0">
                <a:blip r:embed="rId7"/>
                <a:stretch>
                  <a:fillRect t="-6061" b="-2727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7222704" y="2036829"/>
                <a:ext cx="1539836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2000" b="0" i="1" smtClean="0">
                          <a:latin typeface="Cambria Math" panose="02040503050406030204" pitchFamily="18" charset="0"/>
                        </a:rPr>
                        <m:t>⋯</m:t>
                      </m:r>
                    </m:oMath>
                  </m:oMathPara>
                </a14:m>
                <a:endParaRPr lang="en-US" sz="2000" dirty="0" smtClean="0"/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22704" y="2036829"/>
                <a:ext cx="1539836" cy="400110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1889639" y="2113448"/>
                <a:ext cx="428543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nb-NO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sz="20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nb-NO" sz="20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</m:oMath>
                  </m:oMathPara>
                </a14:m>
                <a:endParaRPr lang="en-US" sz="2000" dirty="0" smtClean="0"/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89639" y="2113448"/>
                <a:ext cx="428543" cy="400110"/>
              </a:xfrm>
              <a:prstGeom prst="rect">
                <a:avLst/>
              </a:prstGeom>
              <a:blipFill rotWithShape="0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6" name="Group 25"/>
          <p:cNvGrpSpPr/>
          <p:nvPr/>
        </p:nvGrpSpPr>
        <p:grpSpPr>
          <a:xfrm>
            <a:off x="1362693" y="1887529"/>
            <a:ext cx="1589313" cy="261610"/>
            <a:chOff x="829293" y="1583364"/>
            <a:chExt cx="1589313" cy="261610"/>
          </a:xfrm>
        </p:grpSpPr>
        <p:grpSp>
          <p:nvGrpSpPr>
            <p:cNvPr id="24" name="Group 23"/>
            <p:cNvGrpSpPr/>
            <p:nvPr/>
          </p:nvGrpSpPr>
          <p:grpSpPr>
            <a:xfrm>
              <a:off x="829293" y="1637969"/>
              <a:ext cx="1589313" cy="152400"/>
              <a:chOff x="829293" y="1637969"/>
              <a:chExt cx="1589313" cy="152400"/>
            </a:xfrm>
          </p:grpSpPr>
          <p:cxnSp>
            <p:nvCxnSpPr>
              <p:cNvPr id="18" name="Straight Connector 17"/>
              <p:cNvCxnSpPr/>
              <p:nvPr/>
            </p:nvCxnSpPr>
            <p:spPr bwMode="auto">
              <a:xfrm flipV="1">
                <a:off x="831272" y="1714169"/>
                <a:ext cx="1585355" cy="1376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9" name="Straight Connector 18"/>
              <p:cNvCxnSpPr/>
              <p:nvPr/>
            </p:nvCxnSpPr>
            <p:spPr bwMode="auto">
              <a:xfrm flipV="1">
                <a:off x="2416627" y="1637969"/>
                <a:ext cx="1979" cy="152400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21" name="Straight Connector 20"/>
              <p:cNvCxnSpPr/>
              <p:nvPr/>
            </p:nvCxnSpPr>
            <p:spPr bwMode="auto">
              <a:xfrm flipV="1">
                <a:off x="829293" y="1637969"/>
                <a:ext cx="1979" cy="152400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  <p:sp>
          <p:nvSpPr>
            <p:cNvPr id="25" name="TextBox 24"/>
            <p:cNvSpPr txBox="1"/>
            <p:nvPr/>
          </p:nvSpPr>
          <p:spPr>
            <a:xfrm>
              <a:off x="1356239" y="1583364"/>
              <a:ext cx="566738" cy="261610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sz="1050" dirty="0" smtClean="0"/>
                <a:t>32-bit</a:t>
              </a:r>
            </a:p>
          </p:txBody>
        </p:sp>
      </p:grpSp>
      <p:sp>
        <p:nvSpPr>
          <p:cNvPr id="27" name="Rectangle 26"/>
          <p:cNvSpPr/>
          <p:nvPr/>
        </p:nvSpPr>
        <p:spPr bwMode="auto">
          <a:xfrm>
            <a:off x="3363297" y="2156633"/>
            <a:ext cx="1585355" cy="356925"/>
          </a:xfrm>
          <a:prstGeom prst="rect">
            <a:avLst/>
          </a:prstGeom>
          <a:solidFill>
            <a:srgbClr val="FFF3CD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b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/>
              <p:cNvSpPr txBox="1"/>
              <p:nvPr/>
            </p:nvSpPr>
            <p:spPr>
              <a:xfrm>
                <a:off x="3888263" y="2113448"/>
                <a:ext cx="428543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nb-NO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sz="20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nb-NO" sz="20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nb-NO" sz="2000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sub>
                      </m:sSub>
                    </m:oMath>
                  </m:oMathPara>
                </a14:m>
                <a:endParaRPr lang="en-US" sz="2000" dirty="0" smtClean="0"/>
              </a:p>
            </p:txBody>
          </p:sp>
        </mc:Choice>
        <mc:Fallback xmlns="">
          <p:sp>
            <p:nvSpPr>
              <p:cNvPr id="28" name="TextBox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88263" y="2113448"/>
                <a:ext cx="428543" cy="400110"/>
              </a:xfrm>
              <a:prstGeom prst="rect">
                <a:avLst/>
              </a:prstGeom>
              <a:blipFill rotWithShape="0">
                <a:blip r:embed="rId10"/>
                <a:stretch>
                  <a:fillRect r="-55714" b="-30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9" name="Group 28"/>
          <p:cNvGrpSpPr/>
          <p:nvPr/>
        </p:nvGrpSpPr>
        <p:grpSpPr>
          <a:xfrm>
            <a:off x="3361317" y="1887529"/>
            <a:ext cx="1589313" cy="261610"/>
            <a:chOff x="829293" y="1583364"/>
            <a:chExt cx="1589313" cy="261610"/>
          </a:xfrm>
        </p:grpSpPr>
        <p:grpSp>
          <p:nvGrpSpPr>
            <p:cNvPr id="30" name="Group 29"/>
            <p:cNvGrpSpPr/>
            <p:nvPr/>
          </p:nvGrpSpPr>
          <p:grpSpPr>
            <a:xfrm>
              <a:off x="829293" y="1637969"/>
              <a:ext cx="1589313" cy="152400"/>
              <a:chOff x="829293" y="1637969"/>
              <a:chExt cx="1589313" cy="152400"/>
            </a:xfrm>
          </p:grpSpPr>
          <p:cxnSp>
            <p:nvCxnSpPr>
              <p:cNvPr id="32" name="Straight Connector 31"/>
              <p:cNvCxnSpPr/>
              <p:nvPr/>
            </p:nvCxnSpPr>
            <p:spPr bwMode="auto">
              <a:xfrm flipV="1">
                <a:off x="831272" y="1714169"/>
                <a:ext cx="1585355" cy="1376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33" name="Straight Connector 32"/>
              <p:cNvCxnSpPr/>
              <p:nvPr/>
            </p:nvCxnSpPr>
            <p:spPr bwMode="auto">
              <a:xfrm flipV="1">
                <a:off x="2416627" y="1637969"/>
                <a:ext cx="1979" cy="152400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34" name="Straight Connector 33"/>
              <p:cNvCxnSpPr/>
              <p:nvPr/>
            </p:nvCxnSpPr>
            <p:spPr bwMode="auto">
              <a:xfrm flipV="1">
                <a:off x="829293" y="1637969"/>
                <a:ext cx="1979" cy="152400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  <p:sp>
          <p:nvSpPr>
            <p:cNvPr id="31" name="TextBox 30"/>
            <p:cNvSpPr txBox="1"/>
            <p:nvPr/>
          </p:nvSpPr>
          <p:spPr>
            <a:xfrm>
              <a:off x="1356239" y="1583364"/>
              <a:ext cx="566738" cy="261610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sz="1050" dirty="0" smtClean="0"/>
                <a:t>32-bit</a:t>
              </a:r>
            </a:p>
          </p:txBody>
        </p:sp>
      </p:grpSp>
      <p:sp>
        <p:nvSpPr>
          <p:cNvPr id="35" name="Rectangle 34"/>
          <p:cNvSpPr/>
          <p:nvPr/>
        </p:nvSpPr>
        <p:spPr bwMode="auto">
          <a:xfrm>
            <a:off x="5361920" y="2156633"/>
            <a:ext cx="1585355" cy="356925"/>
          </a:xfrm>
          <a:prstGeom prst="rect">
            <a:avLst/>
          </a:prstGeom>
          <a:solidFill>
            <a:srgbClr val="FFF3CD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b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/>
              <p:cNvSpPr txBox="1"/>
              <p:nvPr/>
            </p:nvSpPr>
            <p:spPr>
              <a:xfrm>
                <a:off x="5886886" y="2113448"/>
                <a:ext cx="428543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nb-NO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sz="20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nb-NO" sz="20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nb-NO" sz="2000" b="0" i="1" smtClean="0">
                              <a:latin typeface="Cambria Math" panose="02040503050406030204" pitchFamily="18" charset="0"/>
                            </a:rPr>
                            <m:t>−2</m:t>
                          </m:r>
                        </m:sub>
                      </m:sSub>
                    </m:oMath>
                  </m:oMathPara>
                </a14:m>
                <a:endParaRPr lang="en-US" sz="2000" dirty="0" smtClean="0"/>
              </a:p>
            </p:txBody>
          </p:sp>
        </mc:Choice>
        <mc:Fallback xmlns="">
          <p:sp>
            <p:nvSpPr>
              <p:cNvPr id="36" name="TextBox 3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86886" y="2113448"/>
                <a:ext cx="428543" cy="400110"/>
              </a:xfrm>
              <a:prstGeom prst="rect">
                <a:avLst/>
              </a:prstGeom>
              <a:blipFill rotWithShape="0">
                <a:blip r:embed="rId11"/>
                <a:stretch>
                  <a:fillRect r="-55714" b="-46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7" name="Group 36"/>
          <p:cNvGrpSpPr/>
          <p:nvPr/>
        </p:nvGrpSpPr>
        <p:grpSpPr>
          <a:xfrm>
            <a:off x="5359940" y="1887529"/>
            <a:ext cx="1589313" cy="261610"/>
            <a:chOff x="829293" y="1583364"/>
            <a:chExt cx="1589313" cy="261610"/>
          </a:xfrm>
        </p:grpSpPr>
        <p:grpSp>
          <p:nvGrpSpPr>
            <p:cNvPr id="38" name="Group 37"/>
            <p:cNvGrpSpPr/>
            <p:nvPr/>
          </p:nvGrpSpPr>
          <p:grpSpPr>
            <a:xfrm>
              <a:off x="829293" y="1637969"/>
              <a:ext cx="1589313" cy="152400"/>
              <a:chOff x="829293" y="1637969"/>
              <a:chExt cx="1589313" cy="152400"/>
            </a:xfrm>
          </p:grpSpPr>
          <p:cxnSp>
            <p:nvCxnSpPr>
              <p:cNvPr id="40" name="Straight Connector 39"/>
              <p:cNvCxnSpPr/>
              <p:nvPr/>
            </p:nvCxnSpPr>
            <p:spPr bwMode="auto">
              <a:xfrm flipV="1">
                <a:off x="831272" y="1714169"/>
                <a:ext cx="1585355" cy="1376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41" name="Straight Connector 40"/>
              <p:cNvCxnSpPr/>
              <p:nvPr/>
            </p:nvCxnSpPr>
            <p:spPr bwMode="auto">
              <a:xfrm flipV="1">
                <a:off x="2416627" y="1637969"/>
                <a:ext cx="1979" cy="152400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42" name="Straight Connector 41"/>
              <p:cNvCxnSpPr/>
              <p:nvPr/>
            </p:nvCxnSpPr>
            <p:spPr bwMode="auto">
              <a:xfrm flipV="1">
                <a:off x="829293" y="1637969"/>
                <a:ext cx="1979" cy="152400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  <p:sp>
          <p:nvSpPr>
            <p:cNvPr id="39" name="TextBox 38"/>
            <p:cNvSpPr txBox="1"/>
            <p:nvPr/>
          </p:nvSpPr>
          <p:spPr>
            <a:xfrm>
              <a:off x="1356239" y="1583364"/>
              <a:ext cx="566738" cy="261610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sz="1050" dirty="0" smtClean="0"/>
                <a:t>32-bit</a:t>
              </a:r>
            </a:p>
          </p:txBody>
        </p:sp>
      </p:grpSp>
      <p:sp>
        <p:nvSpPr>
          <p:cNvPr id="43" name="Rectangle 42"/>
          <p:cNvSpPr/>
          <p:nvPr/>
        </p:nvSpPr>
        <p:spPr bwMode="auto">
          <a:xfrm>
            <a:off x="9113751" y="2156633"/>
            <a:ext cx="1585355" cy="356925"/>
          </a:xfrm>
          <a:prstGeom prst="rect">
            <a:avLst/>
          </a:prstGeom>
          <a:solidFill>
            <a:srgbClr val="FFF3CD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b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4" name="TextBox 43"/>
              <p:cNvSpPr txBox="1"/>
              <p:nvPr/>
            </p:nvSpPr>
            <p:spPr>
              <a:xfrm>
                <a:off x="9692155" y="2113448"/>
                <a:ext cx="428543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nb-NO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sz="20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nb-NO" sz="20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en-US" sz="2000" dirty="0" smtClean="0"/>
              </a:p>
            </p:txBody>
          </p:sp>
        </mc:Choice>
        <mc:Fallback xmlns="">
          <p:sp>
            <p:nvSpPr>
              <p:cNvPr id="44" name="TextBox 4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92155" y="2113448"/>
                <a:ext cx="428543" cy="400110"/>
              </a:xfrm>
              <a:prstGeom prst="rect">
                <a:avLst/>
              </a:prstGeom>
              <a:blipFill rotWithShape="0">
                <a:blip r:embed="rId12"/>
                <a:stretch>
                  <a:fillRect b="-46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5" name="Group 44"/>
          <p:cNvGrpSpPr/>
          <p:nvPr/>
        </p:nvGrpSpPr>
        <p:grpSpPr>
          <a:xfrm>
            <a:off x="9111771" y="1887529"/>
            <a:ext cx="1589313" cy="261610"/>
            <a:chOff x="829293" y="1583364"/>
            <a:chExt cx="1589313" cy="261610"/>
          </a:xfrm>
        </p:grpSpPr>
        <p:grpSp>
          <p:nvGrpSpPr>
            <p:cNvPr id="46" name="Group 45"/>
            <p:cNvGrpSpPr/>
            <p:nvPr/>
          </p:nvGrpSpPr>
          <p:grpSpPr>
            <a:xfrm>
              <a:off x="829293" y="1637969"/>
              <a:ext cx="1589313" cy="152400"/>
              <a:chOff x="829293" y="1637969"/>
              <a:chExt cx="1589313" cy="152400"/>
            </a:xfrm>
          </p:grpSpPr>
          <p:cxnSp>
            <p:nvCxnSpPr>
              <p:cNvPr id="48" name="Straight Connector 47"/>
              <p:cNvCxnSpPr/>
              <p:nvPr/>
            </p:nvCxnSpPr>
            <p:spPr bwMode="auto">
              <a:xfrm flipV="1">
                <a:off x="831272" y="1714169"/>
                <a:ext cx="1585355" cy="1376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49" name="Straight Connector 48"/>
              <p:cNvCxnSpPr/>
              <p:nvPr/>
            </p:nvCxnSpPr>
            <p:spPr bwMode="auto">
              <a:xfrm flipV="1">
                <a:off x="2416627" y="1637969"/>
                <a:ext cx="1979" cy="152400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50" name="Straight Connector 49"/>
              <p:cNvCxnSpPr/>
              <p:nvPr/>
            </p:nvCxnSpPr>
            <p:spPr bwMode="auto">
              <a:xfrm flipV="1">
                <a:off x="829293" y="1637969"/>
                <a:ext cx="1979" cy="152400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  <p:sp>
          <p:nvSpPr>
            <p:cNvPr id="47" name="TextBox 46"/>
            <p:cNvSpPr txBox="1"/>
            <p:nvPr/>
          </p:nvSpPr>
          <p:spPr>
            <a:xfrm>
              <a:off x="1356239" y="1583364"/>
              <a:ext cx="566738" cy="261610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sz="1050" dirty="0" smtClean="0"/>
                <a:t>32-bit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8844743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0" grpId="0"/>
    </p:bldLst>
  </p:timing>
</p:sld>
</file>

<file path=ppt/theme/theme1.xml><?xml version="1.0" encoding="utf-8"?>
<a:theme xmlns:a="http://schemas.openxmlformats.org/drawingml/2006/main" name="1_TEK4500-UIO">
  <a:themeElements>
    <a:clrScheme name="UIO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0000E5"/>
      </a:hlink>
      <a:folHlink>
        <a:srgbClr val="0000E5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bg1"/>
        </a:solidFill>
        <a:ln w="2857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/>
      </a:spPr>
      <a:bodyPr vert="horz" wrap="square" lIns="91440" tIns="45720" rIns="91440" bIns="45720" numCol="1" rtlCol="0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sz="2400" b="1" dirty="0"/>
        </a:defPPr>
      </a:lstStyle>
    </a:spDef>
    <a:lnDef>
      <a:spPr bwMode="auto">
        <a:solidFill>
          <a:schemeClr val="accent1"/>
        </a:solidFill>
        <a:ln w="19050" cap="flat" cmpd="sng" algn="ctr">
          <a:solidFill>
            <a:schemeClr val="tx1"/>
          </a:solidFill>
          <a:prstDash val="solid"/>
          <a:round/>
          <a:headEnd type="none" w="med" len="med"/>
          <a:tailEnd type="triangle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/>
      <a:lstStyle/>
    </a:lnDef>
    <a:txDef>
      <a:spPr>
        <a:noFill/>
      </a:spPr>
      <a:bodyPr wrap="square" rtlCol="0">
        <a:spAutoFit/>
      </a:bodyPr>
      <a:lstStyle>
        <a:defPPr>
          <a:defRPr sz="2000" dirty="0" smtClean="0"/>
        </a:defPPr>
      </a:lstStyle>
    </a:tx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TEK4500-UIO" id="{F80CA8B8-D88A-4F90-A944-3A97B4A00331}" vid="{37435797-98CB-4FFC-AF13-1FC647D0602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TEK4500-UIO</Template>
  <TotalTime>13635</TotalTime>
  <Words>1394</Words>
  <Application>Microsoft Office PowerPoint</Application>
  <PresentationFormat>Widescreen</PresentationFormat>
  <Paragraphs>819</Paragraphs>
  <Slides>37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37</vt:i4>
      </vt:variant>
    </vt:vector>
  </HeadingPairs>
  <TitlesOfParts>
    <vt:vector size="47" baseType="lpstr">
      <vt:lpstr>Arial Unicode MS</vt:lpstr>
      <vt:lpstr>Arial</vt:lpstr>
      <vt:lpstr>Calibri</vt:lpstr>
      <vt:lpstr>Cambria</vt:lpstr>
      <vt:lpstr>Cambria Math</vt:lpstr>
      <vt:lpstr>Script MT Bold</vt:lpstr>
      <vt:lpstr>Stencil</vt:lpstr>
      <vt:lpstr>Times New Roman</vt:lpstr>
      <vt:lpstr>Wingdings</vt:lpstr>
      <vt:lpstr>1_TEK4500-UIO</vt:lpstr>
      <vt:lpstr>Lecture 9 – Diffie-Hellman key exchange II, computational aspects</vt:lpstr>
      <vt:lpstr>Diffie-Hellman</vt:lpstr>
      <vt:lpstr>Diffie-Hellman</vt:lpstr>
      <vt:lpstr>Why is (Z_p^∗,⋅) a group? </vt:lpstr>
      <vt:lpstr>Elliptic curves</vt:lpstr>
      <vt:lpstr>Elliptic curves over finite fields</vt:lpstr>
      <vt:lpstr>Diffie-Hellman – security </vt:lpstr>
      <vt:lpstr>Large enough?</vt:lpstr>
      <vt:lpstr>Big-number arithmetic</vt:lpstr>
      <vt:lpstr>Diffie-Hellman – computations </vt:lpstr>
      <vt:lpstr>Diffie-Hellman – in (Z_p^∗,⋅) </vt:lpstr>
      <vt:lpstr>Recall </vt:lpstr>
      <vt:lpstr>Diffie-Hellman – in a subgroup of (Z_p^∗,⋅) </vt:lpstr>
      <vt:lpstr>Diffie-Hellman – in a subgroup of (Z_p^∗,⋅) </vt:lpstr>
      <vt:lpstr>Diffie-Hellman – in a subgroup of (Z_p^∗,⋅) </vt:lpstr>
      <vt:lpstr>Computing in groups – exponentiation </vt:lpstr>
      <vt:lpstr>Computing in groups – exponentiation; square-and-multiply </vt:lpstr>
      <vt:lpstr>Computing in groups – exponentiation; square-and-multiply </vt:lpstr>
      <vt:lpstr>Square-and-multiply</vt:lpstr>
      <vt:lpstr>Side-channel attacks – power analysis</vt:lpstr>
      <vt:lpstr>Mitigations </vt:lpstr>
      <vt:lpstr>Diffie-Hellman – computations </vt:lpstr>
      <vt:lpstr>Finding prime numbers</vt:lpstr>
      <vt:lpstr>Finding prime numbers</vt:lpstr>
      <vt:lpstr>Fermat’s theorem</vt:lpstr>
      <vt:lpstr>Fermat primality test</vt:lpstr>
      <vt:lpstr>Finding primes</vt:lpstr>
      <vt:lpstr>Finding primes in practice </vt:lpstr>
      <vt:lpstr>Finding generators</vt:lpstr>
      <vt:lpstr>Diffie-Hellman – computations </vt:lpstr>
      <vt:lpstr>Diffie-Hellman – man-in-the-middle attack</vt:lpstr>
      <vt:lpstr>Diffie-Hellman – man-in-the-middle attack</vt:lpstr>
      <vt:lpstr>Diffie-Hellman – man-in-the-middle attack</vt:lpstr>
      <vt:lpstr>Noise-protocol</vt:lpstr>
      <vt:lpstr>Noise-protocol</vt:lpstr>
      <vt:lpstr>Noise-protocol</vt:lpstr>
      <vt:lpstr>Summary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hakoja</dc:creator>
  <cp:lastModifiedBy>hakoja</cp:lastModifiedBy>
  <cp:revision>706</cp:revision>
  <dcterms:created xsi:type="dcterms:W3CDTF">2020-06-02T10:31:43Z</dcterms:created>
  <dcterms:modified xsi:type="dcterms:W3CDTF">2020-10-22T19:42:59Z</dcterms:modified>
</cp:coreProperties>
</file>