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63" r:id="rId4"/>
    <p:sldId id="265" r:id="rId5"/>
    <p:sldId id="267" r:id="rId6"/>
    <p:sldId id="268" r:id="rId7"/>
    <p:sldId id="272" r:id="rId8"/>
    <p:sldId id="342" r:id="rId9"/>
    <p:sldId id="273" r:id="rId10"/>
    <p:sldId id="269" r:id="rId11"/>
    <p:sldId id="341" r:id="rId12"/>
    <p:sldId id="316" r:id="rId13"/>
    <p:sldId id="320" r:id="rId14"/>
    <p:sldId id="275" r:id="rId15"/>
    <p:sldId id="286" r:id="rId16"/>
    <p:sldId id="314" r:id="rId17"/>
    <p:sldId id="360" r:id="rId18"/>
    <p:sldId id="361" r:id="rId19"/>
    <p:sldId id="362" r:id="rId20"/>
    <p:sldId id="363" r:id="rId21"/>
    <p:sldId id="364" r:id="rId22"/>
    <p:sldId id="365" r:id="rId23"/>
    <p:sldId id="290" r:id="rId24"/>
    <p:sldId id="322" r:id="rId25"/>
    <p:sldId id="340" r:id="rId26"/>
    <p:sldId id="291" r:id="rId27"/>
    <p:sldId id="278" r:id="rId28"/>
    <p:sldId id="280" r:id="rId29"/>
    <p:sldId id="281" r:id="rId30"/>
    <p:sldId id="299" r:id="rId31"/>
    <p:sldId id="292" r:id="rId32"/>
    <p:sldId id="303" r:id="rId33"/>
    <p:sldId id="304" r:id="rId34"/>
    <p:sldId id="296" r:id="rId35"/>
    <p:sldId id="300" r:id="rId36"/>
    <p:sldId id="301" r:id="rId37"/>
    <p:sldId id="346" r:id="rId38"/>
    <p:sldId id="282" r:id="rId39"/>
    <p:sldId id="262" r:id="rId40"/>
    <p:sldId id="274" r:id="rId41"/>
    <p:sldId id="307" r:id="rId42"/>
    <p:sldId id="343" r:id="rId43"/>
    <p:sldId id="347" r:id="rId44"/>
    <p:sldId id="317" r:id="rId45"/>
    <p:sldId id="312" r:id="rId46"/>
    <p:sldId id="351" r:id="rId47"/>
    <p:sldId id="352" r:id="rId48"/>
    <p:sldId id="354" r:id="rId49"/>
    <p:sldId id="359" r:id="rId50"/>
    <p:sldId id="313" r:id="rId51"/>
    <p:sldId id="345" r:id="rId52"/>
    <p:sldId id="321" r:id="rId53"/>
    <p:sldId id="310" r:id="rId54"/>
    <p:sldId id="334" r:id="rId55"/>
    <p:sldId id="357" r:id="rId56"/>
    <p:sldId id="336" r:id="rId57"/>
    <p:sldId id="358" r:id="rId58"/>
    <p:sldId id="338" r:id="rId59"/>
    <p:sldId id="337" r:id="rId60"/>
    <p:sldId id="36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  <p:cmAuthor id="2" name="hakoja" initials="h" lastIdx="2" clrIdx="1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DFDF1"/>
    <a:srgbClr val="FCB4AA"/>
    <a:srgbClr val="3333CC"/>
    <a:srgbClr val="CFF9DA"/>
    <a:srgbClr val="AAF4BD"/>
    <a:srgbClr val="F2FFF8"/>
    <a:srgbClr val="FFFFFF"/>
    <a:srgbClr val="3D82F4"/>
    <a:srgbClr val="FE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434" autoAdjust="0"/>
  </p:normalViewPr>
  <p:slideViewPr>
    <p:cSldViewPr snapToGrid="0" showGuides="1">
      <p:cViewPr varScale="1">
        <p:scale>
          <a:sx n="66" d="100"/>
          <a:sy n="66" d="100"/>
        </p:scale>
        <p:origin x="66" y="17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49774320"/>
        <c:axId val="-1549769968"/>
      </c:barChart>
      <c:catAx>
        <c:axId val="-154977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9769968"/>
        <c:crossesAt val="0"/>
        <c:auto val="1"/>
        <c:lblAlgn val="ctr"/>
        <c:lblOffset val="100"/>
        <c:noMultiLvlLbl val="0"/>
      </c:catAx>
      <c:valAx>
        <c:axId val="-1549769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977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49772144"/>
        <c:axId val="-1549771600"/>
      </c:barChart>
      <c:catAx>
        <c:axId val="-154977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9771600"/>
        <c:crossesAt val="0"/>
        <c:auto val="1"/>
        <c:lblAlgn val="ctr"/>
        <c:lblOffset val="100"/>
        <c:noMultiLvlLbl val="0"/>
      </c:catAx>
      <c:valAx>
        <c:axId val="-15497716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977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0.125</c:v>
                </c:pt>
                <c:pt idx="2">
                  <c:v>0.5</c:v>
                </c:pt>
                <c:pt idx="3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49777584"/>
        <c:axId val="-1549781392"/>
      </c:barChart>
      <c:catAx>
        <c:axId val="-154977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9781392"/>
        <c:crossesAt val="0"/>
        <c:auto val="1"/>
        <c:lblAlgn val="ctr"/>
        <c:lblOffset val="100"/>
        <c:noMultiLvlLbl val="0"/>
      </c:catAx>
      <c:valAx>
        <c:axId val="-1549781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4977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6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5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9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4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6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03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8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8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6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4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https://planetcalc.com/8047/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0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84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7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2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0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3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4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9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4" r:id="rId3"/>
    <p:sldLayoutId id="2147483667" r:id="rId4"/>
    <p:sldLayoutId id="2147483661" r:id="rId5"/>
    <p:sldLayoutId id="2147483663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3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8" Type="http://schemas.openxmlformats.org/officeDocument/2006/relationships/image" Target="../media/image1010.png"/><Relationship Id="rId26" Type="http://schemas.openxmlformats.org/officeDocument/2006/relationships/image" Target="../media/image109.png"/><Relationship Id="rId21" Type="http://schemas.openxmlformats.org/officeDocument/2006/relationships/image" Target="../media/image104.png"/><Relationship Id="rId7" Type="http://schemas.openxmlformats.org/officeDocument/2006/relationships/image" Target="../media/image950.png"/><Relationship Id="rId17" Type="http://schemas.openxmlformats.org/officeDocument/2006/relationships/image" Target="../media/image1000.png"/><Relationship Id="rId20" Type="http://schemas.openxmlformats.org/officeDocument/2006/relationships/image" Target="../media/image1030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24" Type="http://schemas.openxmlformats.org/officeDocument/2006/relationships/image" Target="../media/image107.png"/><Relationship Id="rId5" Type="http://schemas.openxmlformats.org/officeDocument/2006/relationships/image" Target="../media/image930.png"/><Relationship Id="rId15" Type="http://schemas.openxmlformats.org/officeDocument/2006/relationships/image" Target="../media/image491.png"/><Relationship Id="rId23" Type="http://schemas.openxmlformats.org/officeDocument/2006/relationships/image" Target="../media/image1060.png"/><Relationship Id="rId28" Type="http://schemas.openxmlformats.org/officeDocument/2006/relationships/image" Target="../media/image99.png"/><Relationship Id="rId10" Type="http://schemas.openxmlformats.org/officeDocument/2006/relationships/image" Target="../media/image980.png"/><Relationship Id="rId19" Type="http://schemas.openxmlformats.org/officeDocument/2006/relationships/image" Target="../media/image1020.png"/><Relationship Id="rId31" Type="http://schemas.openxmlformats.org/officeDocument/2006/relationships/image" Target="../media/image108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22" Type="http://schemas.openxmlformats.org/officeDocument/2006/relationships/image" Target="../media/image105.png"/><Relationship Id="rId27" Type="http://schemas.openxmlformats.org/officeDocument/2006/relationships/image" Target="../media/image87.png"/><Relationship Id="rId30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8" Type="http://schemas.openxmlformats.org/officeDocument/2006/relationships/image" Target="../media/image1010.png"/><Relationship Id="rId26" Type="http://schemas.openxmlformats.org/officeDocument/2006/relationships/image" Target="../media/image109.png"/><Relationship Id="rId3" Type="http://schemas.openxmlformats.org/officeDocument/2006/relationships/image" Target="../media/image910.png"/><Relationship Id="rId21" Type="http://schemas.openxmlformats.org/officeDocument/2006/relationships/image" Target="../media/image104.png"/><Relationship Id="rId7" Type="http://schemas.openxmlformats.org/officeDocument/2006/relationships/image" Target="../media/image950.png"/><Relationship Id="rId17" Type="http://schemas.openxmlformats.org/officeDocument/2006/relationships/image" Target="../media/image1000.png"/><Relationship Id="rId25" Type="http://schemas.openxmlformats.org/officeDocument/2006/relationships/image" Target="../media/image1080.png"/><Relationship Id="rId16" Type="http://schemas.openxmlformats.org/officeDocument/2006/relationships/image" Target="../media/image990.png"/><Relationship Id="rId20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24" Type="http://schemas.openxmlformats.org/officeDocument/2006/relationships/image" Target="../media/image107.png"/><Relationship Id="rId5" Type="http://schemas.openxmlformats.org/officeDocument/2006/relationships/image" Target="../media/image930.png"/><Relationship Id="rId15" Type="http://schemas.openxmlformats.org/officeDocument/2006/relationships/image" Target="../media/image491.png"/><Relationship Id="rId23" Type="http://schemas.openxmlformats.org/officeDocument/2006/relationships/image" Target="../media/image1060.png"/><Relationship Id="rId28" Type="http://schemas.openxmlformats.org/officeDocument/2006/relationships/image" Target="../media/image99.png"/><Relationship Id="rId10" Type="http://schemas.openxmlformats.org/officeDocument/2006/relationships/image" Target="../media/image980.png"/><Relationship Id="rId19" Type="http://schemas.openxmlformats.org/officeDocument/2006/relationships/image" Target="../media/image102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22" Type="http://schemas.openxmlformats.org/officeDocument/2006/relationships/image" Target="../media/image105.png"/><Relationship Id="rId27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120.png"/><Relationship Id="rId18" Type="http://schemas.openxmlformats.org/officeDocument/2006/relationships/image" Target="../media/image1000.png"/><Relationship Id="rId26" Type="http://schemas.openxmlformats.org/officeDocument/2006/relationships/image" Target="../media/image1080.png"/><Relationship Id="rId3" Type="http://schemas.openxmlformats.org/officeDocument/2006/relationships/image" Target="../media/image770.png"/><Relationship Id="rId21" Type="http://schemas.openxmlformats.org/officeDocument/2006/relationships/image" Target="../media/image1030.png"/><Relationship Id="rId7" Type="http://schemas.openxmlformats.org/officeDocument/2006/relationships/image" Target="../media/image940.png"/><Relationship Id="rId12" Type="http://schemas.openxmlformats.org/officeDocument/2006/relationships/image" Target="../media/image1110.png"/><Relationship Id="rId17" Type="http://schemas.openxmlformats.org/officeDocument/2006/relationships/image" Target="../media/image990.png"/><Relationship Id="rId25" Type="http://schemas.openxmlformats.org/officeDocument/2006/relationships/image" Target="../media/image10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1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980.png"/><Relationship Id="rId24" Type="http://schemas.openxmlformats.org/officeDocument/2006/relationships/image" Target="../media/image1060.png"/><Relationship Id="rId5" Type="http://schemas.openxmlformats.org/officeDocument/2006/relationships/image" Target="../media/image920.png"/><Relationship Id="rId15" Type="http://schemas.openxmlformats.org/officeDocument/2006/relationships/image" Target="../media/image1140.png"/><Relationship Id="rId23" Type="http://schemas.openxmlformats.org/officeDocument/2006/relationships/image" Target="../media/image105.png"/><Relationship Id="rId10" Type="http://schemas.openxmlformats.org/officeDocument/2006/relationships/image" Target="../media/image970.png"/><Relationship Id="rId19" Type="http://schemas.openxmlformats.org/officeDocument/2006/relationships/image" Target="../media/image1010.png"/><Relationship Id="rId4" Type="http://schemas.openxmlformats.org/officeDocument/2006/relationships/image" Target="../media/image910.png"/><Relationship Id="rId9" Type="http://schemas.openxmlformats.org/officeDocument/2006/relationships/image" Target="../media/image960.png"/><Relationship Id="rId14" Type="http://schemas.openxmlformats.org/officeDocument/2006/relationships/image" Target="../media/image1130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121.png"/><Relationship Id="rId39" Type="http://schemas.openxmlformats.org/officeDocument/2006/relationships/image" Target="../media/image1000.png"/><Relationship Id="rId21" Type="http://schemas.openxmlformats.org/officeDocument/2006/relationships/image" Target="../media/image124.png"/><Relationship Id="rId42" Type="http://schemas.openxmlformats.org/officeDocument/2006/relationships/image" Target="../media/image1030.png"/><Relationship Id="rId47" Type="http://schemas.openxmlformats.org/officeDocument/2006/relationships/image" Target="../media/image1080.png"/><Relationship Id="rId50" Type="http://schemas.openxmlformats.org/officeDocument/2006/relationships/image" Target="../media/image1120.png"/><Relationship Id="rId7" Type="http://schemas.openxmlformats.org/officeDocument/2006/relationships/image" Target="../media/image950.png"/><Relationship Id="rId12" Type="http://schemas.openxmlformats.org/officeDocument/2006/relationships/image" Target="../media/image1150.png"/><Relationship Id="rId17" Type="http://schemas.openxmlformats.org/officeDocument/2006/relationships/image" Target="../media/image120.png"/><Relationship Id="rId38" Type="http://schemas.openxmlformats.org/officeDocument/2006/relationships/image" Target="../media/image990.png"/><Relationship Id="rId46" Type="http://schemas.openxmlformats.org/officeDocument/2006/relationships/image" Target="../media/image107.png"/><Relationship Id="rId2" Type="http://schemas.openxmlformats.org/officeDocument/2006/relationships/image" Target="../media/image770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41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1100.png"/><Relationship Id="rId40" Type="http://schemas.openxmlformats.org/officeDocument/2006/relationships/image" Target="../media/image1010.png"/><Relationship Id="rId45" Type="http://schemas.openxmlformats.org/officeDocument/2006/relationships/image" Target="../media/image1060.png"/><Relationship Id="rId53" Type="http://schemas.openxmlformats.org/officeDocument/2006/relationships/image" Target="../media/image85.png"/><Relationship Id="rId5" Type="http://schemas.openxmlformats.org/officeDocument/2006/relationships/image" Target="../media/image930.png"/><Relationship Id="rId15" Type="http://schemas.openxmlformats.org/officeDocument/2006/relationships/image" Target="../media/image1180.png"/><Relationship Id="rId49" Type="http://schemas.openxmlformats.org/officeDocument/2006/relationships/image" Target="../media/image1110.png"/><Relationship Id="rId10" Type="http://schemas.openxmlformats.org/officeDocument/2006/relationships/image" Target="../media/image980.png"/><Relationship Id="rId19" Type="http://schemas.openxmlformats.org/officeDocument/2006/relationships/image" Target="../media/image122.png"/><Relationship Id="rId44" Type="http://schemas.openxmlformats.org/officeDocument/2006/relationships/image" Target="../media/image105.png"/><Relationship Id="rId52" Type="http://schemas.openxmlformats.org/officeDocument/2006/relationships/image" Target="../media/image114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14" Type="http://schemas.openxmlformats.org/officeDocument/2006/relationships/image" Target="../media/image1170.png"/><Relationship Id="rId27" Type="http://schemas.openxmlformats.org/officeDocument/2006/relationships/image" Target="../media/image490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960.png"/><Relationship Id="rId51" Type="http://schemas.openxmlformats.org/officeDocument/2006/relationships/image" Target="../media/image1130.png"/><Relationship Id="rId3" Type="http://schemas.openxmlformats.org/officeDocument/2006/relationships/image" Target="../media/image91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0.png"/><Relationship Id="rId18" Type="http://schemas.openxmlformats.org/officeDocument/2006/relationships/image" Target="../media/image121.png"/><Relationship Id="rId39" Type="http://schemas.openxmlformats.org/officeDocument/2006/relationships/image" Target="../media/image1000.png"/><Relationship Id="rId21" Type="http://schemas.openxmlformats.org/officeDocument/2006/relationships/image" Target="../media/image124.png"/><Relationship Id="rId42" Type="http://schemas.openxmlformats.org/officeDocument/2006/relationships/image" Target="../media/image1030.png"/><Relationship Id="rId47" Type="http://schemas.openxmlformats.org/officeDocument/2006/relationships/image" Target="../media/image1080.png"/><Relationship Id="rId50" Type="http://schemas.openxmlformats.org/officeDocument/2006/relationships/image" Target="../media/image1120.png"/><Relationship Id="rId55" Type="http://schemas.openxmlformats.org/officeDocument/2006/relationships/hyperlink" Target="https://en.wikibooks.org/wiki/High_School_Mathematics_Extensions/Primes/Modular_Arithmetic" TargetMode="External"/><Relationship Id="rId7" Type="http://schemas.openxmlformats.org/officeDocument/2006/relationships/image" Target="../media/image950.png"/><Relationship Id="rId12" Type="http://schemas.openxmlformats.org/officeDocument/2006/relationships/image" Target="../media/image1150.png"/><Relationship Id="rId17" Type="http://schemas.openxmlformats.org/officeDocument/2006/relationships/image" Target="../media/image120.png"/><Relationship Id="rId38" Type="http://schemas.openxmlformats.org/officeDocument/2006/relationships/image" Target="../media/image990.png"/><Relationship Id="rId46" Type="http://schemas.openxmlformats.org/officeDocument/2006/relationships/image" Target="../media/image107.png"/><Relationship Id="rId2" Type="http://schemas.openxmlformats.org/officeDocument/2006/relationships/image" Target="../media/image770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41" Type="http://schemas.openxmlformats.org/officeDocument/2006/relationships/image" Target="../media/image1020.png"/><Relationship Id="rId54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1100.png"/><Relationship Id="rId40" Type="http://schemas.openxmlformats.org/officeDocument/2006/relationships/image" Target="../media/image1010.png"/><Relationship Id="rId45" Type="http://schemas.openxmlformats.org/officeDocument/2006/relationships/image" Target="../media/image1060.png"/><Relationship Id="rId53" Type="http://schemas.openxmlformats.org/officeDocument/2006/relationships/image" Target="../media/image85.png"/><Relationship Id="rId5" Type="http://schemas.openxmlformats.org/officeDocument/2006/relationships/image" Target="../media/image930.png"/><Relationship Id="rId15" Type="http://schemas.openxmlformats.org/officeDocument/2006/relationships/image" Target="../media/image1180.png"/><Relationship Id="rId49" Type="http://schemas.openxmlformats.org/officeDocument/2006/relationships/image" Target="../media/image1110.png"/><Relationship Id="rId10" Type="http://schemas.openxmlformats.org/officeDocument/2006/relationships/image" Target="../media/image980.png"/><Relationship Id="rId19" Type="http://schemas.openxmlformats.org/officeDocument/2006/relationships/image" Target="../media/image122.png"/><Relationship Id="rId44" Type="http://schemas.openxmlformats.org/officeDocument/2006/relationships/image" Target="../media/image105.png"/><Relationship Id="rId52" Type="http://schemas.openxmlformats.org/officeDocument/2006/relationships/image" Target="../media/image114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14" Type="http://schemas.openxmlformats.org/officeDocument/2006/relationships/image" Target="../media/image1170.png"/><Relationship Id="rId27" Type="http://schemas.openxmlformats.org/officeDocument/2006/relationships/image" Target="../media/image490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960.png"/><Relationship Id="rId51" Type="http://schemas.openxmlformats.org/officeDocument/2006/relationships/image" Target="../media/image1130.png"/><Relationship Id="rId3" Type="http://schemas.openxmlformats.org/officeDocument/2006/relationships/image" Target="../media/image9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81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290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3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63.png"/><Relationship Id="rId3" Type="http://schemas.openxmlformats.org/officeDocument/2006/relationships/image" Target="../media/image510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570.png"/><Relationship Id="rId5" Type="http://schemas.openxmlformats.org/officeDocument/2006/relationships/image" Target="../media/image520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10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9.png"/><Relationship Id="rId5" Type="http://schemas.openxmlformats.org/officeDocument/2006/relationships/image" Target="../media/image520.png"/><Relationship Id="rId10" Type="http://schemas.openxmlformats.org/officeDocument/2006/relationships/image" Target="../media/image68.png"/><Relationship Id="rId4" Type="http://schemas.openxmlformats.org/officeDocument/2006/relationships/image" Target="../media/image57.png"/><Relationship Id="rId9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0.png"/><Relationship Id="rId10" Type="http://schemas.openxmlformats.org/officeDocument/2006/relationships/image" Target="../media/image77.png"/><Relationship Id="rId4" Type="http://schemas.openxmlformats.org/officeDocument/2006/relationships/image" Target="../media/image710.png"/><Relationship Id="rId9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High_School_Mathematics_Extensions/Discrete_Probability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1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116.png"/><Relationship Id="rId5" Type="http://schemas.openxmlformats.org/officeDocument/2006/relationships/chart" Target="../charts/chart2.xml"/><Relationship Id="rId10" Type="http://schemas.openxmlformats.org/officeDocument/2006/relationships/image" Target="../media/image115.png"/><Relationship Id="rId4" Type="http://schemas.openxmlformats.org/officeDocument/2006/relationships/chart" Target="../charts/chart1.xml"/><Relationship Id="rId9" Type="http://schemas.openxmlformats.org/officeDocument/2006/relationships/image" Target="../media/image1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29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8.png"/><Relationship Id="rId5" Type="http://schemas.openxmlformats.org/officeDocument/2006/relationships/image" Target="../media/image131.png"/><Relationship Id="rId10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1350.png"/><Relationship Id="rId7" Type="http://schemas.openxmlformats.org/officeDocument/2006/relationships/image" Target="../media/image139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370.png"/><Relationship Id="rId4" Type="http://schemas.openxmlformats.org/officeDocument/2006/relationships/image" Target="../media/image13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1 – Introduction to cryptography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25.08.2021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06604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08198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2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3392" y="1046920"/>
                <a:ext cx="6738304" cy="5340072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∈−</m:t>
                    </m:r>
                  </m:oMath>
                </a14:m>
                <a:r>
                  <a:rPr lang="nb-NO" sz="18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sz="1800" b="0" dirty="0" smtClean="0">
                    <a:latin typeface="Cambria Math" panose="02040503050406030204" pitchFamily="18" charset="0"/>
                  </a:rPr>
                  <a:t>"</a:t>
                </a:r>
                <a:r>
                  <a:rPr lang="nb-NO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 in"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3∈{1,2,3,4,5}</m:t>
                    </m:r>
                  </m:oMath>
                </a14:m>
                <a:endParaRPr lang="nb-NO" sz="16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7∉{1,2,3,4,5}</m:t>
                    </m:r>
                  </m:oMath>
                </a14:m>
                <a:endParaRPr lang="nb-NO" sz="16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1800" dirty="0" smtClean="0"/>
                  <a:t> set of all </a:t>
                </a:r>
                <a:r>
                  <a:rPr lang="en-US" sz="1800" dirty="0" err="1" smtClean="0"/>
                  <a:t>bitstrings</a:t>
                </a:r>
                <a:r>
                  <a:rPr lang="en-US" sz="1800" dirty="0" smtClean="0"/>
                  <a:t> of length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nb-NO" sz="1800" b="0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011∈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nb-NO" sz="1600" b="0" dirty="0" smtClean="0">
                  <a:solidFill>
                    <a:schemeClr val="accent2"/>
                  </a:solidFill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011∉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1600" dirty="0" smtClean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 smtClean="0"/>
                  <a:t> set of all </a:t>
                </a:r>
                <a:r>
                  <a:rPr lang="en-US" sz="1800" dirty="0" err="1" smtClean="0"/>
                  <a:t>bitstrings</a:t>
                </a:r>
                <a:r>
                  <a:rPr lang="en-US" sz="1800" dirty="0" smtClean="0"/>
                  <a:t> of </a:t>
                </a:r>
                <a:r>
                  <a:rPr lang="en-US" sz="1800" i="1" dirty="0" smtClean="0"/>
                  <a:t>finite </a:t>
                </a:r>
                <a:r>
                  <a:rPr lang="en-US" sz="1800" dirty="0" smtClean="0"/>
                  <a:t>length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1, 1001, 10, 10001101000001∈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 smtClean="0"/>
                  <a:t> function from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 smtClean="0"/>
                  <a:t> to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sz="1800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dirty="0" smtClean="0">
                  <a:solidFill>
                    <a:schemeClr val="accent2"/>
                  </a:solidFill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0,1,2,…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lvl="1"/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3392" y="1046920"/>
                <a:ext cx="6738304" cy="5340072"/>
              </a:xfrm>
              <a:blipFill rotWithShape="0">
                <a:blip r:embed="rId2"/>
                <a:stretch>
                  <a:fillRect t="-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1250" y="1046920"/>
                <a:ext cx="5569379" cy="53400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∀−</m:t>
                    </m:r>
                  </m:oMath>
                </a14:m>
                <a:r>
                  <a:rPr lang="en-US" sz="1800" dirty="0" smtClean="0"/>
                  <a:t> "for all"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accent2"/>
                    </a:solidFill>
                  </a:rPr>
                  <a:t>"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…" = 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"for all </a:t>
                </a:r>
                <a:r>
                  <a:rPr lang="en-US" sz="1600" dirty="0" err="1" smtClean="0">
                    <a:solidFill>
                      <a:schemeClr val="accent2"/>
                    </a:solidFill>
                  </a:rPr>
                  <a:t>bitstrings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 of length 4…"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∃−</m:t>
                    </m:r>
                  </m:oMath>
                </a14:m>
                <a:r>
                  <a:rPr lang="en-US" sz="1800" dirty="0" smtClean="0"/>
                  <a:t> "there exists"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∈{0,1,2, …}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such</m:t>
                    </m:r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&gt; 13"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 smtClean="0"/>
                  <a:t> set of pairs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with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←5−</m:t>
                    </m:r>
                  </m:oMath>
                </a14:m>
                <a:r>
                  <a:rPr lang="en-US" sz="1800" dirty="0" smtClean="0"/>
                  <a:t> "assign value 5 to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/>
                  <a:t>"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 smtClean="0"/>
                  <a:t> "assign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/>
                  <a:t> a </a:t>
                </a:r>
                <a:r>
                  <a:rPr lang="en-US" sz="1800" i="1" dirty="0" smtClean="0"/>
                  <a:t>random</a:t>
                </a:r>
                <a:r>
                  <a:rPr lang="en-US" sz="1800" dirty="0" smtClean="0"/>
                  <a:t> value from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 smtClean="0"/>
                  <a:t>"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1250" y="1046920"/>
                <a:ext cx="5569379" cy="5340072"/>
              </a:xfrm>
              <a:blipFill rotWithShape="0">
                <a:blip r:embed="rId3"/>
                <a:stretch>
                  <a:fillRect l="-767"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7014598" y="5357266"/>
            <a:ext cx="3416729" cy="943890"/>
          </a:xfrm>
          <a:prstGeom prst="wedgeEllipseCallout">
            <a:avLst>
              <a:gd name="adj1" fmla="val 12163"/>
              <a:gd name="adj2" fmla="val -96357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…</a:t>
            </a:r>
            <a:r>
              <a:rPr lang="en-US" sz="1600" b="1" dirty="0" smtClean="0"/>
              <a:t>independent</a:t>
            </a:r>
            <a:r>
              <a:rPr lang="en-US" sz="1600" dirty="0" smtClean="0"/>
              <a:t>, and </a:t>
            </a:r>
            <a:r>
              <a:rPr lang="en-US" sz="1600" b="1" dirty="0" smtClean="0"/>
              <a:t>uniformly</a:t>
            </a:r>
            <a:r>
              <a:rPr lang="en-US" sz="1600" dirty="0" smtClean="0"/>
              <a:t> distributed…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9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 – syntax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23392" y="4146111"/>
                <a:ext cx="5484813" cy="23762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Correctness requirement:</a:t>
                </a:r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i="1" dirty="0" smtClean="0">
                  <a:latin typeface="Cambria Math" panose="02040503050406030204" pitchFamily="18" charset="0"/>
                </a:endParaRPr>
              </a:p>
              <a:p>
                <a:endParaRPr lang="nb-NO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23392" y="4146111"/>
                <a:ext cx="5484813" cy="2376216"/>
              </a:xfrm>
              <a:blipFill rotWithShape="0">
                <a:blip r:embed="rId3"/>
                <a:stretch>
                  <a:fillRect l="-1111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185221"/>
                <a:ext cx="25251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185221"/>
                <a:ext cx="252511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37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1939" y="1815889"/>
                <a:ext cx="1790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815889"/>
                <a:ext cx="179004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76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1939" y="2790808"/>
                <a:ext cx="17176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790808"/>
                <a:ext cx="171765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496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5717" y="1780614"/>
                <a:ext cx="4973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7" y="1780614"/>
                <a:ext cx="497322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1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939" y="3155147"/>
                <a:ext cx="25288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3155147"/>
                <a:ext cx="252883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3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5717" y="2269229"/>
                <a:ext cx="66915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7" y="2269229"/>
                <a:ext cx="669151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27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15716" y="2749792"/>
                <a:ext cx="66915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YES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</m:d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6" y="2749792"/>
                <a:ext cx="6691513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27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5716" y="3252654"/>
                <a:ext cx="66210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6" y="3252654"/>
                <a:ext cx="662108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28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2154" y="1097419"/>
                <a:ext cx="12373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" y="1097419"/>
                <a:ext cx="123732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5855364" y="1143086"/>
            <a:ext cx="2901113" cy="57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1179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Examples: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3"/>
              <p:cNvSpPr txBox="1">
                <a:spLocks/>
              </p:cNvSpPr>
              <p:nvPr/>
            </p:nvSpPr>
            <p:spPr>
              <a:xfrm>
                <a:off x="5855364" y="4146111"/>
                <a:ext cx="5512228" cy="2473331"/>
              </a:xfrm>
              <a:prstGeom prst="rect">
                <a:avLst/>
              </a:prstGeom>
              <a:ln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Possible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privacy security goals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en-US" sz="2000" b="1" dirty="0">
                  <a:solidFill>
                    <a:schemeClr val="tx1"/>
                  </a:solidFill>
                </a:endParaRPr>
              </a:p>
              <a:p>
                <a:pPr lvl="1">
                  <a:buFontTx/>
                  <a:buChar char="-"/>
                </a:pPr>
                <a:r>
                  <a:rPr lang="en-US" dirty="0" smtClean="0"/>
                  <a:t> Hard </a:t>
                </a:r>
                <a:r>
                  <a:rPr lang="en-US" dirty="0"/>
                  <a:t>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dirty="0" smtClean="0"/>
              </a:p>
              <a:p>
                <a:pPr lvl="1">
                  <a:buFontTx/>
                  <a:buChar char="-"/>
                </a:pPr>
                <a:r>
                  <a:rPr lang="en-US" dirty="0" smtClean="0"/>
                  <a:t> Hard </a:t>
                </a:r>
                <a:r>
                  <a:rPr lang="en-US" dirty="0"/>
                  <a:t>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dirty="0"/>
              </a:p>
              <a:p>
                <a:pPr lvl="1">
                  <a:buFontTx/>
                  <a:buChar char="-"/>
                </a:pPr>
                <a:r>
                  <a:rPr lang="en-US" dirty="0" smtClean="0"/>
                  <a:t> Hard </a:t>
                </a:r>
                <a:r>
                  <a:rPr lang="en-US" dirty="0"/>
                  <a:t>to </a:t>
                </a:r>
                <a:r>
                  <a:rPr lang="en-US" dirty="0" smtClean="0"/>
                  <a:t>learn one </a:t>
                </a:r>
                <a:r>
                  <a:rPr lang="en-US" dirty="0"/>
                  <a:t>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:r>
                  <a:rPr lang="en-US" dirty="0" smtClean="0"/>
                  <a:t> Hard </a:t>
                </a:r>
                <a:r>
                  <a:rPr lang="en-US" dirty="0"/>
                  <a:t>to learn </a:t>
                </a:r>
                <a:r>
                  <a:rPr lang="en-US" dirty="0" smtClean="0"/>
                  <a:t>parity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>
                  <a:buFontTx/>
                  <a:buChar char="-"/>
                </a:pPr>
                <a:r>
                  <a:rPr lang="en-US" dirty="0"/>
                  <a:t> </a:t>
                </a:r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1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64" y="4146111"/>
                <a:ext cx="5512228" cy="2473331"/>
              </a:xfrm>
              <a:prstGeom prst="rect">
                <a:avLst/>
              </a:prstGeom>
              <a:blipFill rotWithShape="0">
                <a:blip r:embed="rId13"/>
                <a:stretch>
                  <a:fillRect l="-1217" t="-98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nb-NO" dirty="0" err="1" smtClean="0"/>
              <a:t>Historical</a:t>
            </a:r>
            <a:r>
              <a:rPr lang="nb-NO" dirty="0" smtClean="0"/>
              <a:t> </a:t>
            </a:r>
            <a:r>
              <a:rPr lang="nb-NO" dirty="0" err="1" smtClean="0"/>
              <a:t>encryption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3" y="1994386"/>
            <a:ext cx="1896611" cy="189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98" y="2463114"/>
            <a:ext cx="1771662" cy="177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46" y="1911856"/>
            <a:ext cx="1979141" cy="19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3" y="333375"/>
            <a:ext cx="11136312" cy="457200"/>
          </a:xfrm>
        </p:spPr>
        <p:txBody>
          <a:bodyPr/>
          <a:lstStyle/>
          <a:p>
            <a:r>
              <a:rPr lang="nb-NO" dirty="0" smtClean="0"/>
              <a:t>Ceasar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7" y="1054340"/>
            <a:ext cx="11346292" cy="2050809"/>
          </a:xfrm>
        </p:spPr>
        <p:txBody>
          <a:bodyPr>
            <a:noAutofit/>
          </a:bodyPr>
          <a:lstStyle/>
          <a:p>
            <a:r>
              <a:rPr lang="pt-BR" sz="2700" b="1" spc="600" dirty="0" smtClean="0">
                <a:solidFill>
                  <a:srgbClr val="3333CC"/>
                </a:solidFill>
              </a:rPr>
              <a:t>a b c d e f g h i j k l m n o p q r s t u v w x y z</a:t>
            </a:r>
          </a:p>
          <a:p>
            <a:endParaRPr lang="pt-BR" sz="2700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700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700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sz="2700" spc="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07394" y="4922956"/>
            <a:ext cx="693927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glvwdqfh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kholfrswhu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vnlpphg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grzq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ehwzhhq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urriv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kryhuhg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iru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lqvwdqw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olnh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eoxherwwoh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dqg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gduwhg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dzdb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djdlq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zlwk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fxuylqj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ioljkw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Lw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zdv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srolfh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sdwuro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vqrrslqj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lqwr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shrsoh'v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zlqgrzv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5565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787443" y="2535983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700" b="1" spc="600" dirty="0" smtClean="0">
                <a:solidFill>
                  <a:schemeClr val="accent6">
                    <a:lumMod val="90000"/>
                  </a:schemeClr>
                </a:solidFill>
              </a:rPr>
              <a:t>a</a:t>
            </a:r>
            <a:endParaRPr lang="en-US" sz="2700" spc="600" dirty="0">
              <a:solidFill>
                <a:schemeClr val="accent6">
                  <a:lumMod val="9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19380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163195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10709704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276975" y="1520944"/>
            <a:ext cx="5154827" cy="1069856"/>
            <a:chOff x="6276975" y="1520944"/>
            <a:chExt cx="5154827" cy="1069856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10244352" y="1520944"/>
              <a:ext cx="1187450" cy="106985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6975" y="1851412"/>
              <a:ext cx="81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…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07394" y="3518200"/>
            <a:ext cx="70231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in the far distance a helicopter skimmed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down between </a:t>
            </a:r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the roofs, hovered for an instant like a bluebottle, and darted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away </a:t>
            </a:r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again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with </a:t>
            </a:r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a curving flight. It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was </a:t>
            </a:r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the police patrol, snooping into people's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29231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3" y="333375"/>
            <a:ext cx="11136312" cy="457200"/>
          </a:xfrm>
        </p:spPr>
        <p:txBody>
          <a:bodyPr/>
          <a:lstStyle/>
          <a:p>
            <a:r>
              <a:rPr lang="nb-NO" dirty="0" err="1" smtClean="0"/>
              <a:t>Ceasar</a:t>
            </a:r>
            <a:r>
              <a:rPr lang="nb-NO" dirty="0" smtClean="0"/>
              <a:t> </a:t>
            </a:r>
            <a:r>
              <a:rPr lang="nb-NO" dirty="0" err="1" smtClean="0"/>
              <a:t>cipher</a:t>
            </a:r>
            <a:r>
              <a:rPr lang="nb-NO" dirty="0" smtClean="0"/>
              <a:t> (ROT-13)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7" y="1054340"/>
            <a:ext cx="11346292" cy="2050809"/>
          </a:xfrm>
        </p:spPr>
        <p:txBody>
          <a:bodyPr>
            <a:noAutofit/>
          </a:bodyPr>
          <a:lstStyle/>
          <a:p>
            <a:r>
              <a:rPr lang="pt-BR" sz="2700" b="1" spc="600" dirty="0" smtClean="0">
                <a:solidFill>
                  <a:srgbClr val="3333CC"/>
                </a:solidFill>
              </a:rPr>
              <a:t>a b c d e f g h i j k l m n o p q r s t u v w x y z</a:t>
            </a:r>
          </a:p>
          <a:p>
            <a:endParaRPr lang="pt-BR" sz="2700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700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700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sz="2700" spc="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07394" y="4932757"/>
            <a:ext cx="722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qvfgnapr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uryvpbcgre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fxvzzrq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qbja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orgjrra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ebbsf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ubirerq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sbe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vafgnag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yvxr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oyhrobggyr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naq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qnegrq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njnl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ntnva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jvgu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pheivat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syvtug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Vg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jnf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cbyvpr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cngeby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fabbcvat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vagb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crbcyr'f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jvaqbjf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22325" y="15137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270000" y="14756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1784350" y="14756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7394" y="3518200"/>
            <a:ext cx="70231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in the far distance a helicopter skimmed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down between </a:t>
            </a:r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the roofs, hovered for an instant like a bluebottle, and darted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away </a:t>
            </a:r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again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with </a:t>
            </a:r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a curving flight. It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was </a:t>
            </a:r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the police patrol, snooping into people's </a:t>
            </a:r>
            <a:r>
              <a:rPr lang="en-US" dirty="0" smtClean="0">
                <a:solidFill>
                  <a:srgbClr val="3333CC"/>
                </a:solidFill>
                <a:latin typeface="Consolas" panose="020B0609020204030204" pitchFamily="49" charset="0"/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13295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58982" y="4673606"/>
            <a:ext cx="101322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356003" y="4578522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868622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380153" y="456927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889508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403215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916922" y="4569275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846648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426277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939984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9453691" y="4569274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335117" y="4673606"/>
            <a:ext cx="46192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9961958" y="4569273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19209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9" y="4888085"/>
                <a:ext cx="25487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32916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16" y="4888085"/>
                <a:ext cx="25487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41183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183" y="4888085"/>
                <a:ext cx="2548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249450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0" y="4888085"/>
                <a:ext cx="2548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762069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69" y="4888085"/>
                <a:ext cx="25487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75776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76" y="4888085"/>
                <a:ext cx="25487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770761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61" y="4888085"/>
                <a:ext cx="25487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298838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38" y="4888085"/>
                <a:ext cx="25487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32" r="-126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66" r="-139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6915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915" y="4888085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277917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917" y="4888085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770547" y="4888085"/>
                <a:ext cx="3828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547" y="4888085"/>
                <a:ext cx="382821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22222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8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 bwMode="auto">
          <a:xfrm>
            <a:off x="3971304" y="4673606"/>
            <a:ext cx="7019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356003" y="4578522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5868622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6380153" y="456927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6889508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7403215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7916922" y="4569275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4846648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>
            <a:off x="8426277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8939984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>
            <a:off x="9453691" y="4569274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>
            <a:off x="9961958" y="4569273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858982" y="4673606"/>
            <a:ext cx="347395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532" r="-126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1266" r="-139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/>
          <p:cNvCxnSpPr/>
          <p:nvPr/>
        </p:nvCxnSpPr>
        <p:spPr bwMode="auto">
          <a:xfrm>
            <a:off x="4335117" y="4673606"/>
            <a:ext cx="46192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B4AA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 rotWithShape="0">
                <a:blip r:embed="rId29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31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3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6" grpId="0"/>
      <p:bldP spid="68" grpId="0" animBg="1"/>
      <p:bldP spid="53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532" r="-126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1266" r="-139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V="1">
            <a:off x="858982" y="4673606"/>
            <a:ext cx="347395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76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 smtClean="0"/>
              <a:t>is cryptography?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13" y="2326159"/>
            <a:ext cx="718483" cy="1349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2836" y="2241533"/>
            <a:ext cx="920160" cy="1713313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5545931" y="2495135"/>
            <a:ext cx="1827833" cy="2096607"/>
            <a:chOff x="5477733" y="2362708"/>
            <a:chExt cx="1827833" cy="209660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31" y="2362708"/>
              <a:ext cx="1347479" cy="163494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477733" y="3997650"/>
              <a:ext cx="1827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dirty="0" smtClean="0"/>
                <a:t>Adversary</a:t>
              </a:r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874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 bwMode="auto">
          <a:xfrm>
            <a:off x="2928377" y="2047066"/>
            <a:ext cx="2592275" cy="2444704"/>
          </a:xfrm>
          <a:prstGeom prst="arc">
            <a:avLst>
              <a:gd name="adj1" fmla="val 16200000"/>
              <a:gd name="adj2" fmla="val 18702315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1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1+3=4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278" r="-374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+8=13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810" r="-3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796964" y="1973836"/>
                <a:ext cx="12104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≡4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964" y="1973836"/>
                <a:ext cx="121046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010" r="-402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627326" y="2552083"/>
                <a:ext cx="2373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⋅4=20≡2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326" y="2552083"/>
                <a:ext cx="23733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795" r="-179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95879" y="3086499"/>
                <a:ext cx="2543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−5=−3≡6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879" y="3086499"/>
                <a:ext cx="254326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679" r="-143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47004" y="3685610"/>
                <a:ext cx="2553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=1024≡7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004" y="3685610"/>
                <a:ext cx="255300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671" r="-14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6979" y="4640609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158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79" y="4640609"/>
                <a:ext cx="498533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1111" r="-1111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9→18→27→36→…→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→162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705" r="-70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91279" y="4628111"/>
                <a:ext cx="11959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=153+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279" y="4628111"/>
                <a:ext cx="1195968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020" r="-204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249841" y="4636333"/>
                <a:ext cx="23930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9≡5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⁡9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841" y="4636333"/>
                <a:ext cx="2393091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763" r="-178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3604" r="-720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39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41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42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43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4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45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46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47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4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49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50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51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52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44" grpId="0"/>
      <p:bldP spid="45" grpId="0"/>
      <p:bldP spid="6" grpId="0"/>
      <p:bldP spid="50" grpId="0"/>
      <p:bldP spid="7" grpId="0"/>
      <p:bldP spid="51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1+3=4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278" r="-374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+8=13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810" r="-3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016039" y="1973836"/>
                <a:ext cx="12104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≡4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039" y="1973836"/>
                <a:ext cx="121046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010" r="-402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627326" y="2552083"/>
                <a:ext cx="2373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⋅4=20≡2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326" y="2552083"/>
                <a:ext cx="23733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795" r="-179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95879" y="3086499"/>
                <a:ext cx="2543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−5=−3≡6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879" y="3086499"/>
                <a:ext cx="254326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679" r="-143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47004" y="3685610"/>
                <a:ext cx="2553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=1024≡7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004" y="3685610"/>
                <a:ext cx="255300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671" r="-14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6979" y="4640609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158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79" y="4640609"/>
                <a:ext cx="498533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1111" r="-1111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9→18→27→36→…→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→162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705" r="-70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91279" y="4628111"/>
                <a:ext cx="11959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=153+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279" y="4628111"/>
                <a:ext cx="1195968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020" r="-204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249841" y="4636333"/>
                <a:ext cx="23930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9≡5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⁡9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841" y="4636333"/>
                <a:ext cx="2393091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763" r="-178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3604" r="-720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39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41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42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43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4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45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46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47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4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49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50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51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52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1058233" y="4274201"/>
                <a:ext cx="4717982" cy="165598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nb-NO" b="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is the </a:t>
                </a:r>
                <a:r>
                  <a:rPr lang="en-US" i="1" dirty="0" smtClean="0"/>
                  <a:t>unique </a:t>
                </a:r>
                <a:r>
                  <a:rPr lang="en-US" dirty="0" smtClean="0"/>
                  <a:t>integer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b="0" dirty="0" smtClean="0"/>
                  <a:t>	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233" y="4274201"/>
                <a:ext cx="4717982" cy="1655982"/>
              </a:xfrm>
              <a:prstGeom prst="roundRect">
                <a:avLst/>
              </a:prstGeom>
              <a:blipFill rotWithShape="0">
                <a:blip r:embed="rId5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862220" y="6467319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</a:t>
            </a:r>
            <a:r>
              <a:rPr lang="en-US" sz="1200" dirty="0" smtClean="0"/>
              <a:t>details: </a:t>
            </a:r>
            <a:r>
              <a:rPr lang="en-US" sz="1200" dirty="0">
                <a:hlinkClick r:id="rId55"/>
              </a:rPr>
              <a:t>https://</a:t>
            </a:r>
            <a:r>
              <a:rPr lang="en-US" sz="1200" dirty="0" smtClean="0">
                <a:hlinkClick r:id="rId55"/>
              </a:rPr>
              <a:t>en.wikibooks.org/wiki/High_School_Mathematics_Extensions/Primes/Modular_Arithmetic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6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Ceasar</a:t>
            </a:r>
            <a:r>
              <a:rPr lang="nb-NO" dirty="0" smtClean="0"/>
              <a:t> </a:t>
            </a:r>
            <a:r>
              <a:rPr lang="nb-NO" dirty="0" err="1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/>
            <a:r>
              <a:rPr lang="nb-NO" dirty="0"/>
              <a:t> </a:t>
            </a:r>
            <a:r>
              <a:rPr lang="nb-NO" dirty="0" smtClean="0"/>
              <a:t>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44" r="-324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3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ROT-13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/>
            <a:r>
              <a:rPr lang="nb-NO" dirty="0"/>
              <a:t> </a:t>
            </a:r>
            <a:r>
              <a:rPr lang="nb-NO" dirty="0" smtClean="0"/>
              <a:t>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992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99299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33" r="-305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2192" y="3165535"/>
                <a:ext cx="2992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3165535"/>
                <a:ext cx="29929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33" r="-305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11435" y="4333827"/>
            <a:ext cx="2195601" cy="928042"/>
            <a:chOff x="5138024" y="4303610"/>
            <a:chExt cx="2195601" cy="928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0857" y="3934600"/>
                <a:ext cx="10694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 }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57" y="3934600"/>
                <a:ext cx="106945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5714" r="-857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143" r="-333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284" r="-380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ROT-K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0" indent="0"/>
            <a:r>
              <a:rPr lang="nb-NO" dirty="0"/>
              <a:t> </a:t>
            </a:r>
            <a:r>
              <a:rPr lang="nb-NO" dirty="0" smtClean="0"/>
              <a:t>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877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8772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07" r="-317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2192" y="3165535"/>
                <a:ext cx="2877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3165535"/>
                <a:ext cx="28772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07" r="-317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11435" y="4333827"/>
            <a:ext cx="2195601" cy="928042"/>
            <a:chOff x="5138024" y="4303610"/>
            <a:chExt cx="2195601" cy="928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0857" y="3934600"/>
                <a:ext cx="248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 …,25}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57" y="3934600"/>
                <a:ext cx="248651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206" r="-367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143" r="-333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284" r="-380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1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ROT-K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2546" y="3239356"/>
                <a:ext cx="53640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=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va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gur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sne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qvfgnapr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n </a:t>
                </a:r>
                <a:r>
                  <a:rPr lang="en-US" sz="2000" dirty="0" err="1" smtClean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uryvpbcgre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…</a:t>
                </a:r>
                <a:r>
                  <a:rPr lang="en-US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46" y="3239356"/>
                <a:ext cx="5364033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305331"/>
                  </p:ext>
                </p:extLst>
              </p:nvPr>
            </p:nvGraphicFramePr>
            <p:xfrm>
              <a:off x="6870174" y="1165968"/>
              <a:ext cx="4683126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937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414375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va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gur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sne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qvfgnapr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n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uryvpbcgre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.… 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wb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hvs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tof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rwghobqs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o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vszwqcdhsf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xc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iwt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upg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sxhipcrt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p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wtaxrdeitg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yd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jxu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vqh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tyijqdsu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q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xubysefjuh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hm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sgd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ezq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chrszmbd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z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gdkhbnosdq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1" dirty="0" smtClean="0">
                              <a:solidFill>
                                <a:srgbClr val="FF0000"/>
                              </a:solidFill>
                            </a:rPr>
                            <a:t>13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in the far distance a helicopter… </a:t>
                          </a:r>
                          <a:endParaRPr lang="en-US" sz="1600" b="1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jo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uif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gbs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ejtubodf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b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ifmjdpqufs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…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uz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ftq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rmd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puefmzoq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m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tqxuoabfqd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…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305331"/>
                  </p:ext>
                </p:extLst>
              </p:nvPr>
            </p:nvGraphicFramePr>
            <p:xfrm>
              <a:off x="6870174" y="1165968"/>
              <a:ext cx="4683126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937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41437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766292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3069" r="-147" b="-1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va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gur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sne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qvfgnapr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n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uryvpbcgre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.… 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wb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hvs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tof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rwghobqs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o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vszwqcdhsf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xc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iwt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upg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sxhipcrt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p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wtaxrdeitg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yd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jxu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vqh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tyijqdsu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q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xubysefjuh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598361" r="-766292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hm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sgd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ezq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chrszmbd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z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gdkhbnosdq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1" dirty="0" smtClean="0">
                              <a:solidFill>
                                <a:srgbClr val="FF0000"/>
                              </a:solidFill>
                            </a:rPr>
                            <a:t>13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in the far distance a helicopter… </a:t>
                          </a:r>
                          <a:endParaRPr lang="en-US" sz="1600" b="1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jo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uif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gbs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ejtubodf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b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ifmjdpqufs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…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 smtClean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uz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ftq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rmd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puefmzoq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m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tqxuoabfqd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…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2546" y="1569358"/>
                <a:ext cx="1484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400" i="1"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46" y="1569358"/>
                <a:ext cx="148418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2546" y="5153025"/>
            <a:ext cx="55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Conclusion: </a:t>
            </a:r>
            <a:r>
              <a:rPr lang="en-US" dirty="0" smtClean="0"/>
              <a:t>key space must be large enough!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754287" y="1952625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6754287" y="2366244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6754287" y="2696390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6638400" y="3464599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6638400" y="4232808"/>
            <a:ext cx="4914900" cy="22074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Substitution cipher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b="1" spc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b="1" spc="600" dirty="0" smtClean="0">
                <a:solidFill>
                  <a:schemeClr val="accent2"/>
                </a:solidFill>
              </a:rPr>
              <a:t>a </a:t>
            </a:r>
            <a:r>
              <a:rPr lang="pt-BR" b="1" spc="600" dirty="0">
                <a:solidFill>
                  <a:schemeClr val="accent2"/>
                </a:solidFill>
              </a:rPr>
              <a:t>b c d e f g h i j k l m n o p q r s t u v </a:t>
            </a:r>
            <a:r>
              <a:rPr lang="pt-BR" b="1" spc="600" dirty="0" smtClean="0">
                <a:solidFill>
                  <a:schemeClr val="accent2"/>
                </a:solidFill>
              </a:rPr>
              <a:t>w </a:t>
            </a:r>
            <a:r>
              <a:rPr lang="pt-BR" b="1" spc="600" dirty="0">
                <a:solidFill>
                  <a:schemeClr val="accent2"/>
                </a:solidFill>
              </a:rPr>
              <a:t>x y z</a:t>
            </a:r>
            <a:endParaRPr lang="nb-NO" spc="600" dirty="0">
              <a:solidFill>
                <a:schemeClr val="accent2"/>
              </a:solidFill>
            </a:endParaRPr>
          </a:p>
          <a:p>
            <a:pPr algn="ctr"/>
            <a:r>
              <a:rPr lang="nb-NO" dirty="0"/>
              <a:t>  </a:t>
            </a:r>
            <a:endParaRPr lang="nb-NO" dirty="0" smtClean="0"/>
          </a:p>
          <a:p>
            <a:r>
              <a:rPr lang="nb-NO" dirty="0"/>
              <a:t>	</a:t>
            </a:r>
            <a:r>
              <a:rPr lang="nb-NO" dirty="0" smtClean="0"/>
              <a:t>	↕   </a:t>
            </a:r>
            <a:r>
              <a:rPr lang="nb-NO" dirty="0"/>
              <a:t>↕   ↕  </a:t>
            </a:r>
            <a:r>
              <a:rPr lang="nb-NO" dirty="0" smtClean="0"/>
              <a:t> ↕                                           …                                                        </a:t>
            </a:r>
            <a:r>
              <a:rPr lang="nb-NO" dirty="0"/>
              <a:t> </a:t>
            </a:r>
            <a:r>
              <a:rPr lang="nb-NO" dirty="0" smtClean="0"/>
              <a:t>        ↕</a:t>
            </a:r>
          </a:p>
          <a:p>
            <a:pPr algn="ctr"/>
            <a:endParaRPr lang="nb-NO" dirty="0"/>
          </a:p>
          <a:p>
            <a:pPr algn="ctr"/>
            <a:r>
              <a:rPr lang="nb-NO" b="1" spc="600" dirty="0" smtClean="0">
                <a:solidFill>
                  <a:schemeClr val="accent1">
                    <a:lumMod val="50000"/>
                  </a:schemeClr>
                </a:solidFill>
              </a:rPr>
              <a:t>s x d y w q f m j k o i l g z b e n t u c p a r v h</a:t>
            </a:r>
            <a:endParaRPr lang="nb-NO" spc="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7579" y="5086551"/>
            <a:ext cx="783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mwijdzbuwn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tojllwy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xwuawwg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mzpwnwy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xicwxzuuiw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ysnuwy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bwzbiw't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579" y="3715167"/>
            <a:ext cx="7489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onsolas" panose="020B0609020204030204" pitchFamily="49" charset="0"/>
              </a:rPr>
              <a:t>in the far distance a helicopter skimmed </a:t>
            </a:r>
            <a:r>
              <a:rPr lang="en-US" sz="16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down between </a:t>
            </a:r>
            <a:r>
              <a:rPr lang="en-US" sz="1600" dirty="0">
                <a:solidFill>
                  <a:schemeClr val="accent2"/>
                </a:solidFill>
                <a:latin typeface="Consolas" panose="020B0609020204030204" pitchFamily="49" charset="0"/>
              </a:rPr>
              <a:t>the roofs, hovered for an instant like a bluebottle, and darted </a:t>
            </a:r>
            <a:r>
              <a:rPr lang="en-US" sz="16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away </a:t>
            </a:r>
            <a:r>
              <a:rPr lang="en-US" sz="1600" dirty="0">
                <a:solidFill>
                  <a:schemeClr val="accent2"/>
                </a:solidFill>
                <a:latin typeface="Consolas" panose="020B0609020204030204" pitchFamily="49" charset="0"/>
              </a:rPr>
              <a:t>again </a:t>
            </a:r>
            <a:r>
              <a:rPr lang="en-US" sz="16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with </a:t>
            </a:r>
            <a:r>
              <a:rPr lang="en-US" sz="1600" dirty="0">
                <a:solidFill>
                  <a:schemeClr val="accent2"/>
                </a:solidFill>
                <a:latin typeface="Consolas" panose="020B0609020204030204" pitchFamily="49" charset="0"/>
              </a:rPr>
              <a:t>a curving flight. It </a:t>
            </a:r>
            <a:r>
              <a:rPr lang="en-US" sz="16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was </a:t>
            </a:r>
            <a:r>
              <a:rPr lang="en-US" sz="1600" dirty="0">
                <a:solidFill>
                  <a:schemeClr val="accent2"/>
                </a:solidFill>
                <a:latin typeface="Consolas" panose="020B0609020204030204" pitchFamily="49" charset="0"/>
              </a:rPr>
              <a:t>the police patrol, snooping into people's </a:t>
            </a:r>
            <a:r>
              <a:rPr lang="en-US" sz="16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7786313" y="-122191"/>
                <a:ext cx="1453819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kern="0" dirty="0" smtClean="0"/>
              </a:p>
              <a:p>
                <a:pPr marL="0" indent="0"/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6313" y="-122191"/>
                <a:ext cx="1453819" cy="9096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81663" y="299207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663" y="299207"/>
                <a:ext cx="12954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13929" y="299206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929" y="299206"/>
                <a:ext cx="219075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8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build="p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Substitution</a:t>
            </a:r>
            <a:r>
              <a:rPr lang="nb-NO" dirty="0" smtClean="0"/>
              <a:t> </a:t>
            </a:r>
            <a:r>
              <a:rPr lang="nb-NO" dirty="0" err="1" smtClean="0"/>
              <a:t>cipher</a:t>
            </a:r>
            <a:r>
              <a:rPr lang="nb-NO" dirty="0" smtClean="0"/>
              <a:t> – formal </a:t>
            </a:r>
            <a:r>
              <a:rPr lang="nb-NO" dirty="0" err="1" smtClean="0"/>
              <a:t>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b-NO" dirty="0" smtClean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nb-NO" b="0" dirty="0" smtClean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nb-NO" b="0" dirty="0" smtClean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permutations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nb-NO" dirty="0" smtClean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nb-NO" dirty="0" smtClean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0" indent="0"/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nb-NO" dirty="0">
                  <a:solidFill>
                    <a:schemeClr val="accent2"/>
                  </a:solidFill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𝑓𝑒𝑒𝑑</m:t>
                    </m:r>
                  </m:oMath>
                </a14:m>
                <a:endParaRPr lang="nb-NO" dirty="0" smtClean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nb-NO" b="0" i="1" dirty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𝑢𝑝𝑝𝑧</m:t>
                    </m:r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 smtClean="0"/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b-NO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𝑓𝑒𝑒𝑑</m:t>
                    </m:r>
                  </m:oMath>
                </a14:m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842" b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73609" y="1251324"/>
                <a:ext cx="1790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09" y="1251324"/>
                <a:ext cx="179004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73609" y="1620656"/>
                <a:ext cx="18285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609" y="1620656"/>
                <a:ext cx="182857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46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9540959"/>
                  </p:ext>
                </p:extLst>
              </p:nvPr>
            </p:nvGraphicFramePr>
            <p:xfrm>
              <a:off x="3163392" y="3398862"/>
              <a:ext cx="785348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1175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  <a:gridCol w="2172905">
                      <a:extLst>
                        <a:ext uri="{9D8B030D-6E8A-4147-A177-3AD203B41FA5}">
                          <a16:colId xmlns="" xmlns:a16="http://schemas.microsoft.com/office/drawing/2014/main" val="200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20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9540959"/>
                  </p:ext>
                </p:extLst>
              </p:nvPr>
            </p:nvGraphicFramePr>
            <p:xfrm>
              <a:off x="3163392" y="3398862"/>
              <a:ext cx="7853480" cy="792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6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7"/>
                        </a:ext>
                      </a:extLst>
                    </a:gridCol>
                    <a:gridCol w="6311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8"/>
                        </a:ext>
                      </a:extLst>
                    </a:gridCol>
                    <a:gridCol w="217290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r="-114134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0971" r="-1052427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99038" r="-942308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99038" r="-842308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02913" r="-750485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98077" r="-643269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598077" r="-543269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04854" r="-448544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97115" r="-34423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61345" r="-280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t="-101538" r="-1141346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00971" t="-101538" r="-1052427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199038" t="-101538" r="-942308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99038" t="-101538" r="-842308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02913" t="-101538" r="-750485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498077" t="-101538" r="-643269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598077" t="-101538" r="-543269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04854" t="-101538" r="-448544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797115" t="-101538" r="-344231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61345" t="-101538" r="-280" b="-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62551" y="2120062"/>
                <a:ext cx="38923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 ∣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nb-NO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permutation</m:t>
                      </m:r>
                      <m:r>
                        <a:rPr lang="nb-NO" sz="200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51" y="2120062"/>
                <a:ext cx="389234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7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960973" y="3286898"/>
            <a:ext cx="906162" cy="18947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7613112" y="3196282"/>
            <a:ext cx="212833" cy="3048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mwijdzbuwn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xwuawwg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mzpwnwy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xicwxzuuiw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bwzbiw't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 smtClean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 smtClean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 smtClean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 smtClean="0"/>
                </a:p>
              </p:txBody>
            </p:sp>
          </mc:Choice>
          <mc:Fallback xmlns="">
            <p:sp>
              <p:nvSpPr>
                <p:cNvPr id="1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92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70" y="1883079"/>
            <a:ext cx="1295116" cy="126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0" y="2104584"/>
            <a:ext cx="1724640" cy="1109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92" y="3100660"/>
            <a:ext cx="674155" cy="1167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50" y="3092888"/>
            <a:ext cx="620108" cy="620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4796069" y="3298086"/>
            <a:ext cx="809678" cy="829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ijdzbu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ua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xzuui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1453819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nb-NO" sz="2000" kern="0" dirty="0" smtClean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1453819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38090" y="1489826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090" y="1489826"/>
                <a:ext cx="129540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28640" y="1504942"/>
                <a:ext cx="2190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40" y="1504942"/>
                <a:ext cx="2190750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sgd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 smtClean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 smtClean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 smtClean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 smtClean="0"/>
                </a:p>
              </p:txBody>
            </p:sp>
          </mc:Choice>
          <mc:Fallback xmlns="">
            <p:sp>
              <p:nvSpPr>
                <p:cNvPr id="1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99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54301" y="1134036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 smtClean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 smtClean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 smtClean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 smtClean="0"/>
                </a:p>
              </p:txBody>
            </p:sp>
          </mc:Choice>
          <mc:Fallback xmlns="">
            <p:sp>
              <p:nvSpPr>
                <p:cNvPr id="1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7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dzb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 smtClean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 smtClean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 smtClean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 smtClean="0"/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400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to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 smtClean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 smtClean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 smtClean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 smtClean="0"/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39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 smtClean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tan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een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tant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 smtClean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 smtClean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 smtClean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 smtClean="0"/>
                </a:p>
              </p:txBody>
            </p:sp>
          </mc:Choice>
          <mc:Fallback xmlns="">
            <p:sp>
              <p:nvSpPr>
                <p:cNvPr id="37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30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istan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een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tant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endParaRPr lang="en-US" sz="1600" dirty="0">
              <a:solidFill>
                <a:srgbClr val="3333CC"/>
              </a:solidFill>
              <a:latin typeface="Consolas" panose="020B0609020204030204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0877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4346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 smtClean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 smtClean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 smtClean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 smtClean="0"/>
                </a:p>
              </p:txBody>
            </p:sp>
          </mc:Choice>
          <mc:Fallback xmlns="">
            <p:sp>
              <p:nvSpPr>
                <p:cNvPr id="3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52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Attacking the substitution cipher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220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877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636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826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9657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h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istan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he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ter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ed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down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etween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the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roo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ho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er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ed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or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instant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da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ted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awa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ith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ht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w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atro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 smtClean="0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smtClean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win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smtClean="0">
                <a:solidFill>
                  <a:srgbClr val="3333CC"/>
                </a:solidFill>
                <a:latin typeface="Consolas" panose="020B0609020204030204" pitchFamily="49" charset="0"/>
              </a:rPr>
              <a:t>ows</a:t>
            </a:r>
            <a:endParaRPr lang="en-US" sz="1600" dirty="0">
              <a:solidFill>
                <a:srgbClr val="3333CC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English letter frequency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447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4346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82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7290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5852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71340" y="1127423"/>
            <a:ext cx="3448050" cy="909693"/>
            <a:chOff x="571340" y="1127423"/>
            <a:chExt cx="3448050" cy="909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60413" indent="-28575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179513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5146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i="1" kern="0" dirty="0" smtClean="0">
                    <a:latin typeface="Cambria Math" panose="02040503050406030204" pitchFamily="18" charset="0"/>
                  </a:endParaRPr>
                </a:p>
                <a:p>
                  <a:pPr marL="0" indent="0"/>
                  <a:r>
                    <a:rPr lang="nb-NO" sz="2000" kern="0" dirty="0" smtClean="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nb-NO" sz="2000" kern="0" dirty="0" smtClean="0"/>
                </a:p>
                <a:p>
                  <a:pPr marL="0" indent="0"/>
                  <a:endParaRPr lang="nb-NO" sz="2000" kern="0" dirty="0"/>
                </a:p>
                <a:p>
                  <a:pPr>
                    <a:buFont typeface="Arial" panose="020B0604020202020204" pitchFamily="34" charset="0"/>
                    <a:buChar char="•"/>
                  </a:pPr>
                  <a:endParaRPr lang="nb-NO" sz="2000" kern="0" dirty="0" smtClean="0"/>
                </a:p>
              </p:txBody>
            </p:sp>
          </mc:Choice>
          <mc:Fallback xmlns="">
            <p:sp>
              <p:nvSpPr>
                <p:cNvPr id="39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340" y="1127423"/>
                  <a:ext cx="1453819" cy="9096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26!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090" y="1489826"/>
                  <a:ext cx="129540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sup>
                        </m:sSup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88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40" y="1504942"/>
                  <a:ext cx="2190750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49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Key space must be large enough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Ciphertext should not reveal letter frequency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message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Is this enough?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Historical approach to crypto development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6" name="Picture 2" descr="Bilderesultat for bob the buil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69" y="2011648"/>
            <a:ext cx="1080000" cy="16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professor frin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" b="563"/>
          <a:stretch/>
        </p:blipFill>
        <p:spPr bwMode="auto">
          <a:xfrm>
            <a:off x="6703412" y="2108143"/>
            <a:ext cx="1512000" cy="11981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feal block cip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41" y="2826309"/>
            <a:ext cx="1598097" cy="23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rt bil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26" y="2944230"/>
            <a:ext cx="1060994" cy="21113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4" name="Picture 10" descr="Bilderesultat for tea block ciph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85" y="3037851"/>
            <a:ext cx="1289407" cy="19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58" y="2034383"/>
            <a:ext cx="1188000" cy="134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135" y="5534408"/>
            <a:ext cx="797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build → break </a:t>
            </a:r>
            <a:r>
              <a:rPr lang="nb-NO" sz="2400" dirty="0"/>
              <a:t>→ fix </a:t>
            </a:r>
            <a:r>
              <a:rPr lang="nb-NO" sz="2400" dirty="0" smtClean="0"/>
              <a:t>→ break → fix → break → fix ...  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784260" y="5534408"/>
            <a:ext cx="156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secure?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49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sp>
        <p:nvSpPr>
          <p:cNvPr id="2" name="Down Arrow 1"/>
          <p:cNvSpPr/>
          <p:nvPr/>
        </p:nvSpPr>
        <p:spPr bwMode="auto">
          <a:xfrm>
            <a:off x="5857051" y="3231546"/>
            <a:ext cx="444708" cy="108642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2412" y="4616970"/>
            <a:ext cx="974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privacy: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 approach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Trying to make cryptography more a </a:t>
            </a:r>
            <a:r>
              <a:rPr lang="nb-NO" b="1" dirty="0" smtClean="0"/>
              <a:t>science</a:t>
            </a:r>
            <a:r>
              <a:rPr lang="nb-NO" dirty="0" smtClean="0"/>
              <a:t> than an </a:t>
            </a:r>
            <a:r>
              <a:rPr lang="nb-NO" b="1" dirty="0" smtClean="0"/>
              <a:t>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Focus on </a:t>
            </a:r>
            <a:r>
              <a:rPr lang="nb-NO" b="1" dirty="0" smtClean="0"/>
              <a:t>formal definitions</a:t>
            </a:r>
            <a:r>
              <a:rPr lang="nb-NO" dirty="0" smtClean="0"/>
              <a:t> of security (and insecurity)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Clearly stated </a:t>
            </a:r>
            <a:r>
              <a:rPr lang="nb-NO" b="1" dirty="0" smtClean="0"/>
              <a:t>assumptions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Analysis supported by mathematical </a:t>
            </a:r>
            <a:r>
              <a:rPr lang="nb-NO" b="1" dirty="0" smtClean="0"/>
              <a:t>proofs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... but old </a:t>
            </a:r>
            <a:r>
              <a:rPr lang="en-US" dirty="0" smtClean="0"/>
              <a:t>fashioned</a:t>
            </a:r>
            <a:r>
              <a:rPr lang="nb-NO" dirty="0" smtClean="0"/>
              <a:t> </a:t>
            </a:r>
            <a:r>
              <a:rPr lang="nb-NO" b="1" dirty="0" smtClean="0"/>
              <a:t>cryptanalysis </a:t>
            </a:r>
            <a:r>
              <a:rPr lang="nb-NO" dirty="0" smtClean="0"/>
              <a:t>continues to be very important!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one-time-pad (OTP)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18394" y="1916524"/>
            <a:ext cx="2061846" cy="699395"/>
            <a:chOff x="4343850" y="2279489"/>
            <a:chExt cx="2061846" cy="699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43850" y="2279489"/>
                  <a:ext cx="17900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850" y="2248712"/>
                  <a:ext cx="215007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343850" y="2671107"/>
                  <a:ext cx="20618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850" y="2671107"/>
                  <a:ext cx="206184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42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175790" y="1916524"/>
            <a:ext cx="1978940" cy="699394"/>
            <a:chOff x="8018783" y="2279489"/>
            <a:chExt cx="1978940" cy="699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018783" y="2279489"/>
                  <a:ext cx="18285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783" y="2248712"/>
                  <a:ext cx="219560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722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18783" y="2671106"/>
                  <a:ext cx="197894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783" y="2671106"/>
                  <a:ext cx="197894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308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3157979" y="3069648"/>
            <a:ext cx="2569673" cy="1252798"/>
            <a:chOff x="3955773" y="3742884"/>
            <a:chExt cx="2569673" cy="1252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0622" y="3742884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622" y="3742884"/>
                  <a:ext cx="294824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327" r="-1632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3955773" y="3764576"/>
              <a:ext cx="2539945" cy="1231106"/>
              <a:chOff x="3955773" y="3764576"/>
              <a:chExt cx="2539945" cy="12311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55773" y="3764576"/>
                    <a:ext cx="1844351" cy="1231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0101100100</m:t>
                          </m:r>
                        </m:oMath>
                      </m:oMathPara>
                    </a14:m>
                    <a:endParaRPr lang="nb-NO" sz="2000" b="0" i="1" dirty="0" smtClean="0">
                      <a:solidFill>
                        <a:schemeClr val="accent2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1110001101</m:t>
                          </m:r>
                        </m:oMath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−−−−−−−−−</m:t>
                          </m:r>
                        </m:oMath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1011101001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773" y="3764576"/>
                    <a:ext cx="2216441" cy="147732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571" r="-275" b="-16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237891" y="4093731"/>
                    <a:ext cx="25782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7891" y="4093731"/>
                    <a:ext cx="257827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8605" r="-1627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230622" y="4661985"/>
                    <a:ext cx="23410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0622" y="4661985"/>
                    <a:ext cx="234102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0513" r="-1794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/>
          <p:cNvGrpSpPr/>
          <p:nvPr/>
        </p:nvGrpSpPr>
        <p:grpSpPr>
          <a:xfrm>
            <a:off x="7003482" y="3091340"/>
            <a:ext cx="2506613" cy="1231484"/>
            <a:chOff x="7931816" y="3764954"/>
            <a:chExt cx="2506613" cy="1231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31816" y="3765332"/>
                  <a:ext cx="1844351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1011101001</m:t>
                        </m:r>
                      </m:oMath>
                    </m:oMathPara>
                  </a14:m>
                  <a:endParaRPr lang="nb-NO" sz="20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1110001101</m:t>
                        </m:r>
                      </m:oMath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−−−−−−−−−</m:t>
                        </m:r>
                      </m:oMath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0101100100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816" y="3765332"/>
                  <a:ext cx="2216441" cy="1477328"/>
                </a:xfrm>
                <a:prstGeom prst="rect">
                  <a:avLst/>
                </a:prstGeom>
                <a:blipFill>
                  <a:blip r:embed="rId11"/>
                  <a:stretch>
                    <a:fillRect l="-3297" r="-549" b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157204" y="3764954"/>
                  <a:ext cx="23410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204" y="3764954"/>
                  <a:ext cx="23410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3684" r="-1842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157204" y="4094109"/>
                  <a:ext cx="2578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204" y="4094109"/>
                  <a:ext cx="257827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1429" r="-16667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143605" y="4663998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3605" y="4663998"/>
                  <a:ext cx="294824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8750" r="-1666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3392" y="1148888"/>
                <a:ext cx="1593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48888"/>
                <a:ext cx="1593193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3392" y="1527004"/>
                <a:ext cx="15980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527004"/>
                <a:ext cx="1598002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3392" y="1905120"/>
                <a:ext cx="15785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905120"/>
                <a:ext cx="1578509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129146" y="1266233"/>
            <a:ext cx="21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 OTP secure?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one-time-pad (OTP)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18394" y="1916524"/>
            <a:ext cx="2061846" cy="699395"/>
            <a:chOff x="4343850" y="2279489"/>
            <a:chExt cx="2061846" cy="699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43850" y="2279489"/>
                  <a:ext cx="17900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850" y="2248712"/>
                  <a:ext cx="215007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343850" y="2671107"/>
                  <a:ext cx="20618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850" y="2671107"/>
                  <a:ext cx="206184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42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7175790" y="1916524"/>
            <a:ext cx="1978940" cy="699394"/>
            <a:chOff x="8018783" y="2279489"/>
            <a:chExt cx="1978940" cy="699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018783" y="2279489"/>
                  <a:ext cx="18285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783" y="2248712"/>
                  <a:ext cx="219560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722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18783" y="2671106"/>
                  <a:ext cx="197894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8783" y="2671106"/>
                  <a:ext cx="1978940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308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3392" y="1148888"/>
                <a:ext cx="1593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48888"/>
                <a:ext cx="1593193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3392" y="1527004"/>
                <a:ext cx="15980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527004"/>
                <a:ext cx="159800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3392" y="1905120"/>
                <a:ext cx="15785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905120"/>
                <a:ext cx="1578509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1229642" y="4342079"/>
                <a:ext cx="9745500" cy="211158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 (Shannon 1949): </a:t>
                </a:r>
                <a:r>
                  <a:rPr lang="en-US" dirty="0" smtClean="0"/>
                  <a:t>An encryption scheme has </a:t>
                </a:r>
                <a:r>
                  <a:rPr lang="nb-NO" b="1" dirty="0" smtClean="0"/>
                  <a:t>one-time perfect privacy</a:t>
                </a:r>
                <a:r>
                  <a:rPr lang="nb-NO" dirty="0"/>
                  <a:t> </a:t>
                </a:r>
                <a:r>
                  <a:rPr lang="nb-NO" dirty="0" smtClean="0"/>
                  <a:t>if for any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9642" y="4342079"/>
                <a:ext cx="9745500" cy="211158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63374" y="5717980"/>
                <a:ext cx="10387566" cy="48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probability taken over the random choice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 smtClean="0"/>
                  <a:t> and the random coins used by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 smtClean="0"/>
                  <a:t> (if any)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374" y="5717980"/>
                <a:ext cx="10387566" cy="483594"/>
              </a:xfrm>
              <a:prstGeom prst="rect">
                <a:avLst/>
              </a:prstGeom>
              <a:blipFill rotWithShape="0">
                <a:blip r:embed="rId11"/>
                <a:stretch>
                  <a:fillRect l="-528"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 bwMode="auto">
          <a:xfrm>
            <a:off x="1229642" y="3087636"/>
            <a:ext cx="9745500" cy="890581"/>
          </a:xfrm>
          <a:prstGeom prst="roundRect">
            <a:avLst/>
          </a:prstGeom>
          <a:solidFill>
            <a:srgbClr val="CFF9DA"/>
          </a:solidFill>
          <a:ln w="28575" cap="flat" cmpd="sng" algn="ctr">
            <a:solidFill>
              <a:schemeClr val="accent6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Theorem: </a:t>
            </a:r>
            <a:r>
              <a:rPr lang="nb-NO" dirty="0" smtClean="0"/>
              <a:t>The OTP encryption scheme has </a:t>
            </a:r>
            <a:r>
              <a:rPr lang="nb-NO" b="1" dirty="0" smtClean="0"/>
              <a:t>one-time </a:t>
            </a:r>
            <a:r>
              <a:rPr lang="nb-NO" b="1" dirty="0" err="1" smtClean="0"/>
              <a:t>perfect</a:t>
            </a:r>
            <a:r>
              <a:rPr lang="nb-NO" b="1" dirty="0" smtClean="0"/>
              <a:t> </a:t>
            </a:r>
            <a:r>
              <a:rPr lang="nb-NO" b="1" dirty="0" err="1" smtClean="0"/>
              <a:t>privacy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29146" y="1266233"/>
            <a:ext cx="219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 </a:t>
            </a:r>
            <a:r>
              <a:rPr lang="en-US" b="1" dirty="0" smtClean="0"/>
              <a:t>OTP secure?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(One-time) perfect secrecy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162373"/>
                <a:ext cx="10530383" cy="291368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From adversary's POV the ciphertext is </a:t>
                </a:r>
                <a:r>
                  <a:rPr lang="nb-NO" i="1" dirty="0" smtClean="0"/>
                  <a:t>uniformily </a:t>
                </a:r>
                <a:r>
                  <a:rPr lang="nb-NO" dirty="0" smtClean="0"/>
                  <a:t>distributed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dirty="0" smtClean="0"/>
                  <a:t> cannot give </a:t>
                </a:r>
                <a:r>
                  <a:rPr lang="nb-NO" i="1" dirty="0" smtClean="0"/>
                  <a:t>any</a:t>
                </a:r>
                <a:r>
                  <a:rPr lang="nb-NO" dirty="0" smtClean="0"/>
                  <a:t> information about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b-NO" dirty="0" smtClean="0"/>
                  <a:t>!</a:t>
                </a: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162373"/>
                <a:ext cx="10530383" cy="2913684"/>
              </a:xfrm>
              <a:blipFill rotWithShape="0">
                <a:blip r:embed="rId2"/>
                <a:stretch>
                  <a:fillRect l="-521" t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001820"/>
                  </p:ext>
                </p:extLst>
              </p:nvPr>
            </p:nvGraphicFramePr>
            <p:xfrm>
              <a:off x="3788930" y="3145512"/>
              <a:ext cx="3907269" cy="3566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242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302423"/>
                    <a:gridCol w="130242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latin typeface="Cambria Math" panose="02040503050406030204" pitchFamily="18" charset="0"/>
                                  </a:rPr>
                                  <m:t>𝐏𝐫𝐨𝐛</m:t>
                                </m:r>
                              </m:oMath>
                            </m:oMathPara>
                          </a14:m>
                          <a:endParaRPr lang="en-US" sz="18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1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endParaRPr lang="en-US" sz="1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8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4001820"/>
                  </p:ext>
                </p:extLst>
              </p:nvPr>
            </p:nvGraphicFramePr>
            <p:xfrm>
              <a:off x="3788930" y="3145512"/>
              <a:ext cx="3907269" cy="3566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24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02423"/>
                    <a:gridCol w="130242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r="-200935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r="-100935" b="-8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r="-935" b="-8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100000" r="-200935" b="-7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100000" r="-100935" b="-7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t="-100000" r="-935" b="-7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200000" r="-200935" b="-6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200000" r="-100935" b="-6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t="-200000" r="-935" b="-6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00000" r="-200935" b="-5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300000" r="-100935" b="-5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t="-300000" r="-935" b="-5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393443" r="-200935" b="-4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393443" r="-100935" b="-4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t="-393443" r="-935" b="-4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501667" r="-200935" b="-3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501667" r="-100935" b="-3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t="-501667" r="-935" b="-3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601667" r="-200935" b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601667" r="-100935" b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t="-601667" r="-935" b="-2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701667" r="-200935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701667" r="-100935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t="-701667" r="-935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t="-458095" r="-2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0000" t="-458095" r="-100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00000" t="-458095" r="-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42475" y="2715619"/>
                <a:ext cx="1085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nb-NO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𝟏𝟎𝟏</m:t>
                      </m:r>
                    </m:oMath>
                  </m:oMathPara>
                </a14:m>
                <a:endParaRPr lang="en-US" b="1" i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75" y="2715619"/>
                <a:ext cx="10858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4133850" y="3583822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4138612" y="3918789"/>
            <a:ext cx="609600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4133850" y="4243131"/>
            <a:ext cx="609600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4133850" y="4657592"/>
            <a:ext cx="609600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4133850" y="5071380"/>
            <a:ext cx="609600" cy="134730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5437764" y="3564130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5426868" y="3937564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5454432" y="4255671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7" name="Rectangle 16"/>
          <p:cNvSpPr/>
          <p:nvPr/>
        </p:nvSpPr>
        <p:spPr bwMode="auto">
          <a:xfrm>
            <a:off x="5454432" y="4639904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5454432" y="5020972"/>
            <a:ext cx="609600" cy="13424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849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OTP one-time perfect privacy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 bwMode="auto">
              <a:xfrm>
                <a:off x="725756" y="1745879"/>
                <a:ext cx="10644972" cy="157706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An encryption scheme has </a:t>
                </a:r>
                <a:r>
                  <a:rPr lang="nb-NO" b="1" dirty="0" smtClean="0"/>
                  <a:t>one-time perfect privacy</a:t>
                </a:r>
                <a:r>
                  <a:rPr lang="nb-NO" dirty="0"/>
                  <a:t> </a:t>
                </a:r>
                <a:r>
                  <a:rPr lang="nb-NO" dirty="0" smtClean="0"/>
                  <a:t>if for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any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nb-NO" dirty="0" smtClean="0"/>
              </a:p>
              <a:p>
                <a:pPr indent="0">
                  <a:spcBef>
                    <a:spcPct val="0"/>
                  </a:spcBef>
                </a:pPr>
                <a:endParaRPr lang="en-US" dirty="0" smtClean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indent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dirty="0" smtClean="0"/>
                  <a:t>probability </a:t>
                </a:r>
                <a:r>
                  <a:rPr lang="en-US" dirty="0"/>
                  <a:t>taken over the random choice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the random coins used by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/>
                  <a:t> (if any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756" y="1745879"/>
                <a:ext cx="10644972" cy="157706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9013" y="4260107"/>
                <a:ext cx="5262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err="1" smtClean="0"/>
                  <a:t>Need</a:t>
                </a:r>
                <a:r>
                  <a:rPr lang="nb-NO" b="1" dirty="0" smtClean="0"/>
                  <a:t> to show:</a:t>
                </a:r>
                <a:r>
                  <a:rPr lang="nb-NO" b="0" dirty="0" smtClean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13" y="4260107"/>
                <a:ext cx="526214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81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19878" y="3590471"/>
                <a:ext cx="2069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dirty="0" smtClean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78" y="3590471"/>
                <a:ext cx="206999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080" t="-28889" r="-88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686" y="5012693"/>
                <a:ext cx="16890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86" y="5012693"/>
                <a:ext cx="16890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52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18288" y="4966526"/>
                <a:ext cx="21109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88" y="4966526"/>
                <a:ext cx="211096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69800" y="4966526"/>
                <a:ext cx="1577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800" y="4966526"/>
                <a:ext cx="157703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87383" y="4845724"/>
                <a:ext cx="73571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383" y="4845724"/>
                <a:ext cx="735714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 bwMode="auto">
          <a:xfrm>
            <a:off x="725756" y="1013646"/>
            <a:ext cx="10644972" cy="599355"/>
          </a:xfrm>
          <a:prstGeom prst="roundRect">
            <a:avLst/>
          </a:prstGeom>
          <a:solidFill>
            <a:schemeClr val="accent6"/>
          </a:solidFill>
          <a:ln w="28575" cap="flat" cmpd="sng" algn="ctr">
            <a:solidFill>
              <a:schemeClr val="accent6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Theorem: </a:t>
            </a:r>
            <a:r>
              <a:rPr lang="nb-NO" dirty="0" smtClean="0"/>
              <a:t>The OTP encryption scheme has </a:t>
            </a:r>
            <a:r>
              <a:rPr lang="nb-NO" b="1" dirty="0" smtClean="0"/>
              <a:t>one-time </a:t>
            </a:r>
            <a:r>
              <a:rPr lang="nb-NO" b="1" dirty="0" err="1" smtClean="0"/>
              <a:t>perfect</a:t>
            </a:r>
            <a:r>
              <a:rPr lang="nb-NO" b="1" dirty="0" smtClean="0"/>
              <a:t> </a:t>
            </a:r>
            <a:r>
              <a:rPr lang="nb-NO" b="1" dirty="0" err="1" smtClean="0"/>
              <a:t>privacy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578892" y="6143229"/>
            <a:ext cx="108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9013" y="3586484"/>
            <a:ext cx="6796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b="1" dirty="0" smtClean="0"/>
              <a:t>Proof: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88686" y="5793748"/>
                <a:ext cx="1694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86" y="5793748"/>
                <a:ext cx="169437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18288" y="5747581"/>
                <a:ext cx="2187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288" y="5747581"/>
                <a:ext cx="2187522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69800" y="5747581"/>
                <a:ext cx="1582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800" y="5747581"/>
                <a:ext cx="158235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587383" y="5626779"/>
                <a:ext cx="73571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383" y="5626779"/>
                <a:ext cx="735714" cy="6109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3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One-time pad – perfect?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OTP gives perfect privacy…for </a:t>
                </a:r>
                <a:r>
                  <a:rPr lang="en-US" i="1" dirty="0" smtClean="0"/>
                  <a:t>one</a:t>
                </a:r>
                <a:r>
                  <a:rPr lang="en-US" dirty="0" smtClean="0"/>
                  <a:t>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What happens if you reuse the same key for two messages</a:t>
                </a:r>
                <a:r>
                  <a:rPr lang="nb-NO" dirty="0" smtClean="0"/>
                  <a:t>?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dirty="0" smtClean="0"/>
              </a:p>
              <a:p>
                <a:pPr marL="0" indent="0"/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Key is as long as the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What happens if it is </a:t>
                </a:r>
                <a:r>
                  <a:rPr lang="nb-NO" dirty="0" err="1" smtClean="0"/>
                  <a:t>shorter</a:t>
                </a:r>
                <a:r>
                  <a:rPr lang="nb-NO" dirty="0" smtClean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Key management </a:t>
                </a:r>
                <a:r>
                  <a:rPr lang="nb-NO" dirty="0" err="1" smtClean="0"/>
                  <a:t>becomes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difficult</a:t>
                </a:r>
                <a:endParaRPr lang="nb-NO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Sort of defeats the purpose</a:t>
                </a:r>
                <a:endParaRPr lang="nb-NO" dirty="0"/>
              </a:p>
              <a:p>
                <a:pPr marL="474663" lvl="1" indent="0"/>
                <a:endParaRPr lang="nb-NO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Nothing special about XOR: ROT-K also has one-time perfect privacy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 smtClean="0"/>
                  <a:t>Why doesn't this contradict what we </a:t>
                </a:r>
                <a:r>
                  <a:rPr lang="nb-NO" dirty="0" err="1" smtClean="0"/>
                  <a:t>saw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earlier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about</a:t>
                </a:r>
                <a:r>
                  <a:rPr lang="nb-NO" dirty="0" smtClean="0"/>
                  <a:t> ROT-K? </a:t>
                </a:r>
                <a:endParaRPr lang="nb-NO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6192010" y="2454729"/>
                <a:ext cx="4780541" cy="913268"/>
              </a:xfrm>
              <a:prstGeom prst="wedgeRoundRectCallout">
                <a:avLst>
                  <a:gd name="adj1" fmla="val -84321"/>
                  <a:gd name="adj2" fmla="val 44135"/>
                  <a:gd name="adj3" fmla="val 16667"/>
                </a:avLst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No encryption scheme can have perfect secrecy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10" y="2454729"/>
                <a:ext cx="4780541" cy="913268"/>
              </a:xfrm>
              <a:prstGeom prst="wedgeRoundRectCallout">
                <a:avLst>
                  <a:gd name="adj1" fmla="val -84321"/>
                  <a:gd name="adj2" fmla="val 44135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2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Wanted: security definition for symmetric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Perfect privacy: </a:t>
                </a:r>
                <a:r>
                  <a:rPr lang="en-US" dirty="0" smtClean="0"/>
                  <a:t>f</a:t>
                </a:r>
                <a:r>
                  <a:rPr lang="nb-NO" dirty="0" smtClean="0"/>
                  <a:t>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nb-NO" dirty="0" smtClean="0"/>
                  <a:t> and 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 smtClean="0"/>
                  <a:t>  </a:t>
                </a:r>
              </a:p>
              <a:p>
                <a:pPr marL="0" indent="0"/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Security holds for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adversary (no limit on resource usage)</a:t>
                </a:r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Keys need to be as long as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can only be used for one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Wanted: security definition for symmetric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 smtClean="0"/>
                  <a:t>Perfect privacy:</a:t>
                </a:r>
                <a:r>
                  <a:rPr lang="nb-NO" dirty="0" smtClean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nb-NO" dirty="0" smtClean="0"/>
                  <a:t> and 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 smtClean="0"/>
                  <a:t>  </a:t>
                </a:r>
              </a:p>
              <a:p>
                <a:pPr marL="0" indent="0"/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Security holds for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adversary (no limit on resource usage)</a:t>
                </a:r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cryptography –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 smtClean="0"/>
                  <a:t>Perfect privacy:</a:t>
                </a:r>
                <a:r>
                  <a:rPr lang="nb-NO" dirty="0" smtClean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nb-NO" dirty="0" smtClean="0"/>
                  <a:t> and 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 smtClean="0"/>
                  <a:t>  </a:t>
                </a:r>
              </a:p>
              <a:p>
                <a:pPr marL="0" indent="0"/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Security holds for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adversary (no limit on resource usage)</a:t>
                </a:r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86812" y="1608663"/>
            <a:ext cx="955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20595406">
            <a:off x="663742" y="1066269"/>
            <a:ext cx="196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Computational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70552" y="2148151"/>
            <a:ext cx="442913" cy="606781"/>
            <a:chOff x="5970552" y="2148151"/>
            <a:chExt cx="442913" cy="606781"/>
          </a:xfrm>
        </p:grpSpPr>
        <p:sp>
          <p:nvSpPr>
            <p:cNvPr id="10" name="Multiply 9"/>
            <p:cNvSpPr/>
            <p:nvPr/>
          </p:nvSpPr>
          <p:spPr bwMode="auto">
            <a:xfrm>
              <a:off x="6038592" y="2148151"/>
              <a:ext cx="306835" cy="279401"/>
            </a:xfrm>
            <a:prstGeom prst="mathMultiply">
              <a:avLst>
                <a:gd name="adj1" fmla="val 10764"/>
              </a:avLst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70552" y="2293267"/>
                  <a:ext cx="4429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0552" y="2293267"/>
                  <a:ext cx="442913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Connector 12"/>
          <p:cNvCxnSpPr/>
          <p:nvPr/>
        </p:nvCxnSpPr>
        <p:spPr bwMode="auto">
          <a:xfrm>
            <a:off x="4785644" y="3378408"/>
            <a:ext cx="3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329" y="2813977"/>
            <a:ext cx="302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resource bounded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37460" y="3159312"/>
            <a:ext cx="1996440" cy="411480"/>
            <a:chOff x="2537460" y="2806887"/>
            <a:chExt cx="1996440" cy="411480"/>
          </a:xfrm>
        </p:grpSpPr>
        <p:sp>
          <p:nvSpPr>
            <p:cNvPr id="19" name="Arc 18"/>
            <p:cNvSpPr/>
            <p:nvPr/>
          </p:nvSpPr>
          <p:spPr bwMode="auto">
            <a:xfrm>
              <a:off x="253746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 bwMode="auto">
            <a:xfrm flipH="1">
              <a:off x="353568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439213" y="4454733"/>
            <a:ext cx="37891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448738" y="4788108"/>
            <a:ext cx="3974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201150" y="4254678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1149" y="4600229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9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40923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1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1963244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privacy: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integrity: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modify message M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</a:t>
            </a:r>
            <a:r>
              <a:rPr lang="en-US" sz="2000" b="1" dirty="0" smtClean="0">
                <a:solidFill>
                  <a:schemeClr val="tx2"/>
                </a:solidFill>
              </a:rPr>
              <a:t>authenticity</a:t>
            </a:r>
            <a:r>
              <a:rPr lang="nb-NO" sz="2000" b="1" dirty="0" smtClean="0">
                <a:solidFill>
                  <a:schemeClr val="tx2"/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 smtClean="0">
                <a:solidFill>
                  <a:schemeClr val="tx2"/>
                </a:solidFill>
              </a:rPr>
              <a:t> </a:t>
            </a:r>
            <a:r>
              <a:rPr lang="nb-NO" sz="2000" dirty="0" smtClean="0">
                <a:solidFill>
                  <a:schemeClr val="tx2"/>
                </a:solidFill>
              </a:rPr>
              <a:t>  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7420131" y="3231546"/>
            <a:ext cx="1800498" cy="213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M'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28647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04389" y="3086840"/>
            <a:ext cx="13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8892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30924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04389" y="4034191"/>
            <a:ext cx="13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233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more to cryptography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Zero-knowledge proofs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Fully-homomorphic encryption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Multi-party computation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0404" y="2848493"/>
                <a:ext cx="6124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404" y="2848493"/>
                <a:ext cx="612456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9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5417820" y="1207520"/>
            <a:ext cx="1295400" cy="133197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>
            <a:off x="6065520" y="1143000"/>
            <a:ext cx="1043940" cy="297180"/>
          </a:xfrm>
          <a:prstGeom prst="wedgeEllipseCallout">
            <a:avLst>
              <a:gd name="adj1" fmla="val -45154"/>
              <a:gd name="adj2" fmla="val 16506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Comic Sans MS" panose="030F0702030302020204" pitchFamily="66" charset="0"/>
              </a:rPr>
              <a:t>Password?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7695573" y="1206913"/>
            <a:ext cx="1295400" cy="133197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7757160" y="1080240"/>
            <a:ext cx="1043940" cy="297180"/>
          </a:xfrm>
          <a:prstGeom prst="wedgeEllipseCallout">
            <a:avLst>
              <a:gd name="adj1" fmla="val 47546"/>
              <a:gd name="adj2" fmla="val 172758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Comic Sans MS" panose="030F0702030302020204" pitchFamily="66" charset="0"/>
              </a:rPr>
              <a:t>I know it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9973326" y="1206913"/>
            <a:ext cx="1295400" cy="133197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10621026" y="1142393"/>
            <a:ext cx="1043940" cy="297180"/>
          </a:xfrm>
          <a:prstGeom prst="wedgeEllipseCallout">
            <a:avLst>
              <a:gd name="adj1" fmla="val -45154"/>
              <a:gd name="adj2" fmla="val 16506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Comic Sans MS" panose="030F0702030302020204" pitchFamily="66" charset="0"/>
              </a:rPr>
              <a:t>Welcome!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4573" r="10208" b="4314"/>
          <a:stretch/>
        </p:blipFill>
        <p:spPr>
          <a:xfrm>
            <a:off x="7017360" y="3749770"/>
            <a:ext cx="2743200" cy="1814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0" y="4804229"/>
            <a:ext cx="2710512" cy="18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security </a:t>
            </a:r>
            <a:r>
              <a:rPr lang="nb-NO" dirty="0" smtClean="0"/>
              <a:t>pyramid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>
            <a:off x="2296464" y="2582378"/>
            <a:ext cx="3029447" cy="1057524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5DBFD4">
                  <a:shade val="30000"/>
                  <a:satMod val="115000"/>
                </a:srgbClr>
              </a:gs>
              <a:gs pos="50000">
                <a:srgbClr val="5DBFD4">
                  <a:shade val="67500"/>
                  <a:satMod val="115000"/>
                </a:srgbClr>
              </a:gs>
              <a:gs pos="100000">
                <a:srgbClr val="5DBFD4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079668" y="1516900"/>
            <a:ext cx="1463039" cy="1065478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1510900" y="3639902"/>
            <a:ext cx="4600575" cy="1057524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DC006B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DC006B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DC006B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806050" y="4696433"/>
            <a:ext cx="6010275" cy="963515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F3FD91">
                  <a:shade val="30000"/>
                  <a:satMod val="115000"/>
                </a:srgbClr>
              </a:gs>
              <a:gs pos="50000">
                <a:srgbClr val="F3FD91">
                  <a:shade val="67500"/>
                  <a:satMod val="115000"/>
                </a:srgbClr>
              </a:gs>
              <a:gs pos="100000">
                <a:srgbClr val="F3FD91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280" y="4978134"/>
            <a:ext cx="3639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Cryptographic mechanisms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05" y="2097627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User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1654" y="2757197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Secure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systems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7781" y="3814721"/>
            <a:ext cx="218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Communication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protocols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8121" y="3332962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</a:t>
            </a:r>
            <a:r>
              <a:rPr lang="nb-NO" b="1" dirty="0" smtClean="0"/>
              <a:t>5510 – Security in operating systems and software</a:t>
            </a:r>
            <a:endParaRPr lang="nb-NO" b="1" dirty="0"/>
          </a:p>
          <a:p>
            <a:r>
              <a:rPr lang="nb-NO" b="1" dirty="0" smtClean="0"/>
              <a:t>     </a:t>
            </a:r>
            <a:endParaRPr lang="nb-NO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52770" y="3937832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</a:t>
            </a:r>
            <a:r>
              <a:rPr lang="nb-NO" b="1" dirty="0" smtClean="0"/>
              <a:t>5520 – Cyber security of industrial systems</a:t>
            </a:r>
            <a:endParaRPr lang="nb-NO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5599" y="4759451"/>
            <a:ext cx="4985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</a:t>
            </a:r>
            <a:r>
              <a:rPr lang="nb-NO" b="1" dirty="0" smtClean="0"/>
              <a:t>4500 – Introduction to cryptography</a:t>
            </a:r>
            <a:endParaRPr lang="nb-NO" b="1" dirty="0"/>
          </a:p>
          <a:p>
            <a:r>
              <a:rPr lang="nb-NO" b="1" dirty="0"/>
              <a:t>TEK </a:t>
            </a:r>
            <a:r>
              <a:rPr lang="nb-NO" b="1" dirty="0" smtClean="0"/>
              <a:t>5550 – Advanced topics in cryptograpy</a:t>
            </a:r>
            <a:endParaRPr lang="nb-NO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37903" y="1681736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IN 5280 – Security by </a:t>
            </a:r>
            <a:r>
              <a:rPr lang="nb-NO" b="1" dirty="0" smtClean="0"/>
              <a:t>design</a:t>
            </a:r>
          </a:p>
          <a:p>
            <a:endParaRPr lang="nb-NO" b="1" dirty="0" smtClean="0"/>
          </a:p>
          <a:p>
            <a:r>
              <a:rPr lang="nb-NO" b="1" dirty="0" smtClean="0"/>
              <a:t>      IN 5540 – Privacy by design</a:t>
            </a:r>
          </a:p>
          <a:p>
            <a:endParaRPr lang="nb-NO" b="1" dirty="0"/>
          </a:p>
          <a:p>
            <a:r>
              <a:rPr lang="nb-NO" b="1" dirty="0" smtClean="0"/>
              <a:t>           IN </a:t>
            </a:r>
            <a:r>
              <a:rPr lang="nb-NO" b="1" dirty="0"/>
              <a:t>5290 – Ethical hacking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445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87733" y="3795011"/>
            <a:ext cx="7751762" cy="1776412"/>
          </a:xfrm>
        </p:spPr>
        <p:txBody>
          <a:bodyPr anchor="ctr"/>
          <a:lstStyle/>
          <a:p>
            <a:pPr algn="ctr"/>
            <a:r>
              <a:rPr lang="nb-NO" sz="2400" dirty="0" smtClean="0"/>
              <a:t>Discrete probability</a:t>
            </a:r>
            <a:endParaRPr lang="en-US" sz="2400" dirty="0"/>
          </a:p>
          <a:p>
            <a:pPr algn="ctr"/>
            <a:r>
              <a:rPr lang="en-US" sz="1600" dirty="0" smtClean="0"/>
              <a:t>the bare minimum</a:t>
            </a:r>
            <a:endParaRPr lang="nb-NO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55" y="2990850"/>
            <a:ext cx="1509384" cy="967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162675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detail: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en.wikibooks.org/wiki/High_School_Mathematics_Extensions/Discrete_Probability</a:t>
            </a:r>
            <a:r>
              <a:rPr lang="en-US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2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406417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 smtClean="0"/>
                  <a:t> a finite set (e.g.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 smtClean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 marL="0" indent="0"/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4064178"/>
              </a:xfrm>
              <a:blipFill rotWithShape="0">
                <a:blip r:embed="rId2"/>
                <a:stretch>
                  <a:fillRect l="-328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0" y="1478834"/>
                <a:ext cx="10901859" cy="131332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probability distribution</a:t>
                </a:r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→[0,1]</m:t>
                        </m:r>
                      </m:e>
                    </m:func>
                  </m:oMath>
                </a14:m>
                <a:r>
                  <a:rPr lang="en-US" dirty="0" smtClean="0"/>
                  <a:t> such that </a:t>
                </a:r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0" y="1478834"/>
                <a:ext cx="10901859" cy="13133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41194485"/>
              </p:ext>
            </p:extLst>
          </p:nvPr>
        </p:nvGraphicFramePr>
        <p:xfrm>
          <a:off x="623392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66529405"/>
              </p:ext>
            </p:extLst>
          </p:nvPr>
        </p:nvGraphicFramePr>
        <p:xfrm>
          <a:off x="7724776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07611138"/>
              </p:ext>
            </p:extLst>
          </p:nvPr>
        </p:nvGraphicFramePr>
        <p:xfrm>
          <a:off x="4174084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9944" y="5578876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44" y="5578876"/>
                <a:ext cx="1986905" cy="830997"/>
              </a:xfrm>
              <a:prstGeom prst="rect">
                <a:avLst/>
              </a:prstGeom>
              <a:blipFill rotWithShape="0">
                <a:blip r:embed="rId7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0982" y="5578876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82" y="5578876"/>
                <a:ext cx="1986905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2937" y="5574639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37" y="5574639"/>
                <a:ext cx="198690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50435" y="2915031"/>
                <a:ext cx="36743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00, 01, 10, 11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35" y="2915031"/>
                <a:ext cx="367434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89944" y="6465095"/>
            <a:ext cx="197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Uniform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48393" y="6467312"/>
            <a:ext cx="197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6200000">
                <a:off x="533798" y="4228860"/>
                <a:ext cx="58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798" y="4228860"/>
                <a:ext cx="58420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4060181" y="4228861"/>
                <a:ext cx="58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60181" y="4228861"/>
                <a:ext cx="584200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0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P spid="6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8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A subset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 smtClean="0"/>
                  <a:t> is called an </a:t>
                </a:r>
                <a:r>
                  <a:rPr lang="en-US" sz="1800" b="1" dirty="0" smtClean="0"/>
                  <a:t>event</a:t>
                </a:r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18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nary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nb-NO" sz="1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The </a:t>
                </a:r>
                <a:r>
                  <a:rPr lang="en-US" sz="1800" b="1" dirty="0" smtClean="0"/>
                  <a:t>complement </a:t>
                </a:r>
                <a:r>
                  <a:rPr lang="en-US" sz="1800" dirty="0" smtClean="0"/>
                  <a:t>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 smtClean="0"/>
                  <a:t> is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 smtClean="0"/>
                  <a:t> and denoted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1800" dirty="0" smtClean="0"/>
                  <a:t>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Fact: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dirty="0" smtClean="0"/>
              </a:p>
              <a:p>
                <a:pPr marL="0" indent="0">
                  <a:lnSpc>
                    <a:spcPct val="150000"/>
                  </a:lnSpc>
                </a:pPr>
                <a:endParaRPr lang="en-US" sz="1800" b="1" dirty="0"/>
              </a:p>
              <a:p>
                <a:pPr marL="0" indent="0">
                  <a:lnSpc>
                    <a:spcPct val="150000"/>
                  </a:lnSpc>
                </a:pPr>
                <a:endParaRPr lang="en-US" sz="1800" b="1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Example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marL="474663" lvl="1" indent="0">
                  <a:lnSpc>
                    <a:spcPct val="150000"/>
                  </a:lnSpc>
                </a:pPr>
                <a:r>
                  <a:rPr lang="nb-NO" sz="2000" b="0" dirty="0" smtClean="0"/>
                  <a:t>	            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∣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nb-NO" sz="2000" b="0" i="0" spc="-300" smtClean="0">
                            <a:latin typeface="Cambria Math" panose="02040503050406030204" pitchFamily="18" charset="0"/>
                          </a:rPr>
                          <m:t>  1</m:t>
                        </m:r>
                        <m:r>
                          <a:rPr lang="nb-NO" sz="2000" b="0" i="1" spc="-150" smtClean="0">
                            <a:latin typeface="Cambria Math" panose="02040503050406030204" pitchFamily="18" charset="0"/>
                          </a:rPr>
                          <m:t>𝑥𝑥</m:t>
                        </m:r>
                        <m:r>
                          <a:rPr lang="nb-NO" sz="2000" b="0" i="1" spc="-15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b-NO" sz="2000" b="0" i="1" spc="-150" smtClean="0">
                            <a:latin typeface="Cambria Math" panose="02040503050406030204" pitchFamily="18" charset="0"/>
                          </a:rPr>
                          <m:t>𝑥𝑥𝑥𝑥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000" dirty="0" smtClean="0"/>
                  <a:t>	</a:t>
                </a:r>
                <a:r>
                  <a:rPr lang="en-US" sz="2000" dirty="0"/>
                  <a:t>	</a:t>
                </a:r>
              </a:p>
              <a:p>
                <a:pPr marL="474663" lvl="1" indent="0">
                  <a:lnSpc>
                    <a:spcPct val="150000"/>
                  </a:lnSpc>
                </a:pPr>
                <a:r>
                  <a:rPr lang="en-US" dirty="0" smtClean="0"/>
                  <a:t>With the uniform distribution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 smtClean="0"/>
                  <a:t>, 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endParaRPr lang="nb-NO" b="0" dirty="0" smtClean="0"/>
              </a:p>
              <a:p>
                <a:pPr marL="474663" lvl="1" indent="0"/>
                <a:endParaRPr lang="en-US" sz="2000" dirty="0" smtClean="0"/>
              </a:p>
              <a:p>
                <a:pPr marL="474663" lvl="1" indent="0"/>
                <a:endParaRPr lang="en-US" sz="2000" dirty="0" smtClean="0"/>
              </a:p>
              <a:p>
                <a:pPr marL="474663" lvl="1" indent="0"/>
                <a:endParaRPr lang="en-US" sz="2000" dirty="0"/>
              </a:p>
              <a:p>
                <a:pPr marL="474663" lvl="1" indent="0"/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328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0778" y="5564447"/>
                <a:ext cx="850883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b="1" dirty="0" smtClean="0"/>
                  <a:t>Answer:</a:t>
                </a: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1100 0000</m:t>
                                </m:r>
                              </m:e>
                            </m:d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⁡[1100 0001]</m:t>
                            </m:r>
                          </m:e>
                        </m:func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…+</m:t>
                        </m:r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1111 1111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dirty="0" smtClean="0"/>
              </a:p>
              <a:p>
                <a:r>
                  <a:rPr lang="en-US" sz="1600" dirty="0"/>
                  <a:t>	 </a:t>
                </a:r>
                <a:r>
                  <a:rPr lang="en-US" sz="1600" dirty="0" smtClean="0"/>
                  <a:t>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1600" dirty="0" smtClean="0"/>
              </a:p>
              <a:p>
                <a:r>
                  <a:rPr lang="en-US" sz="1600" dirty="0"/>
                  <a:t>	 </a:t>
                </a:r>
                <a:r>
                  <a:rPr lang="en-US" sz="1600" dirty="0" smtClean="0"/>
                  <a:t>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b-NO" sz="1600" b="0" i="1" dirty="0" smtClean="0">
                  <a:latin typeface="Cambria Math" panose="02040503050406030204" pitchFamily="18" charset="0"/>
                </a:endParaRPr>
              </a:p>
              <a:p>
                <a:r>
                  <a:rPr lang="nb-NO" sz="1600" b="0" dirty="0" smtClean="0"/>
                  <a:t>	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78" y="5564447"/>
                <a:ext cx="8508830" cy="984885"/>
              </a:xfrm>
              <a:prstGeom prst="rect">
                <a:avLst/>
              </a:prstGeom>
              <a:blipFill rotWithShape="0">
                <a:blip r:embed="rId3"/>
                <a:stretch>
                  <a:fillRect l="-1504" t="-6832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 bwMode="auto">
          <a:xfrm>
            <a:off x="7848814" y="1593171"/>
            <a:ext cx="3073829" cy="1645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8209002" y="1783750"/>
                <a:ext cx="1480606" cy="100584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9002" y="1783750"/>
                <a:ext cx="1480606" cy="100584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94832" y="1165076"/>
                <a:ext cx="80752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𝒳</m:t>
                      </m:r>
                    </m:oMath>
                  </m:oMathPara>
                </a14:m>
                <a:endParaRPr lang="nb-NO" sz="2400" b="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832" y="1165076"/>
                <a:ext cx="807529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68712" y="2419489"/>
                <a:ext cx="283539" cy="370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12" y="2419489"/>
                <a:ext cx="283539" cy="370101"/>
              </a:xfrm>
              <a:prstGeom prst="rect">
                <a:avLst/>
              </a:prstGeom>
              <a:blipFill rotWithShape="0">
                <a:blip r:embed="rId6"/>
                <a:stretch>
                  <a:fillRect l="-21277" t="-1639" r="-9361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7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FEE0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bound and independence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Union </a:t>
                </a:r>
                <a:r>
                  <a:rPr lang="en-US" b="1" dirty="0"/>
                  <a:t>bound: </a:t>
                </a:r>
                <a:r>
                  <a:rPr lang="en-US" dirty="0"/>
                  <a:t>For events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7150" indent="0"/>
                <a:r>
                  <a:rPr lang="en-US" dirty="0"/>
                  <a:t>		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51435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57150" indent="0"/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Events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independent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8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79947" y="1238653"/>
            <a:ext cx="3073829" cy="2038528"/>
            <a:chOff x="8686800" y="4057472"/>
            <a:chExt cx="3073829" cy="2038528"/>
          </a:xfrm>
        </p:grpSpPr>
        <p:sp>
          <p:nvSpPr>
            <p:cNvPr id="6" name="Rectangle 5"/>
            <p:cNvSpPr/>
            <p:nvPr/>
          </p:nvSpPr>
          <p:spPr bwMode="auto">
            <a:xfrm>
              <a:off x="8686800" y="4450080"/>
              <a:ext cx="3073829" cy="16459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 bwMode="auto">
                <a:xfrm>
                  <a:off x="9942937" y="4931650"/>
                  <a:ext cx="1480606" cy="1005840"/>
                </a:xfrm>
                <a:prstGeom prst="ellipse">
                  <a:avLst/>
                </a:prstGeom>
                <a:solidFill>
                  <a:srgbClr val="FF7C80">
                    <a:alpha val="56863"/>
                  </a:srgb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937" y="4931650"/>
                  <a:ext cx="1480606" cy="100584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973913" y="4057472"/>
                  <a:ext cx="807529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𝒳</m:t>
                        </m:r>
                      </m:oMath>
                    </m:oMathPara>
                  </a14:m>
                  <a:endParaRPr lang="nb-NO" sz="2400" b="0" dirty="0" smtClean="0"/>
                </a:p>
                <a:p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3913" y="4057472"/>
                  <a:ext cx="807529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54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total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547798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Conditional probability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Total probability: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474663" lvl="1" indent="0"/>
                <a:r>
                  <a:rPr lang="en-US" b="1" dirty="0" smtClean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 marL="474663" lvl="1" indent="0"/>
                <a:r>
                  <a:rPr lang="en-US" dirty="0"/>
                  <a:t>	 </a:t>
                </a:r>
                <a:r>
                  <a:rPr lang="en-US" dirty="0" smtClean="0"/>
                  <a:t>         	  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 marL="474663" lvl="1" indent="0"/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nb-NO" b="0" i="1" dirty="0" smtClean="0">
                  <a:latin typeface="Cambria Math" panose="02040503050406030204" pitchFamily="18" charset="0"/>
                </a:endParaRPr>
              </a:p>
              <a:p>
                <a:pPr marL="474663" lvl="1" indent="0"/>
                <a:r>
                  <a:rPr lang="nb-NO" dirty="0" smtClean="0"/>
                  <a:t>		  	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5477988"/>
              </a:xfrm>
              <a:blipFill rotWithShape="0">
                <a:blip r:embed="rId2"/>
                <a:stretch>
                  <a:fillRect l="-49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050574" y="1130300"/>
            <a:ext cx="4229100" cy="26501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7285106" y="1304800"/>
                <a:ext cx="2463161" cy="232887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5106" y="1304800"/>
                <a:ext cx="2463161" cy="232887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346043" y="1263966"/>
                <a:ext cx="350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𝒳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6043" y="1263966"/>
                <a:ext cx="35028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241" r="-1379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8388208" y="2605568"/>
                <a:ext cx="922006" cy="844941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8208" y="2605568"/>
                <a:ext cx="922006" cy="84494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6542" y="1520647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542" y="1520647"/>
                <a:ext cx="15494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9185" y="1508595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185" y="1508595"/>
                <a:ext cx="15494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10118839" y="2023486"/>
                <a:ext cx="919908" cy="95129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18839" y="2023486"/>
                <a:ext cx="919908" cy="951298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1842" y="2284573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842" y="2284573"/>
                <a:ext cx="1549400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050574" y="3876675"/>
            <a:ext cx="4229100" cy="2662238"/>
            <a:chOff x="7050574" y="3876675"/>
            <a:chExt cx="4229100" cy="266223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050574" y="3876779"/>
              <a:ext cx="4229100" cy="265017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058025" y="3881438"/>
              <a:ext cx="1443931" cy="935761"/>
            </a:xfrm>
            <a:custGeom>
              <a:avLst/>
              <a:gdLst>
                <a:gd name="connsiteX0" fmla="*/ 0 w 1443931"/>
                <a:gd name="connsiteY0" fmla="*/ 895350 h 935761"/>
                <a:gd name="connsiteX1" fmla="*/ 414338 w 1443931"/>
                <a:gd name="connsiteY1" fmla="*/ 923925 h 935761"/>
                <a:gd name="connsiteX2" fmla="*/ 1071563 w 1443931"/>
                <a:gd name="connsiteY2" fmla="*/ 723900 h 935761"/>
                <a:gd name="connsiteX3" fmla="*/ 1404938 w 1443931"/>
                <a:gd name="connsiteY3" fmla="*/ 123825 h 935761"/>
                <a:gd name="connsiteX4" fmla="*/ 1423988 w 1443931"/>
                <a:gd name="connsiteY4" fmla="*/ 0 h 9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31" h="935761">
                  <a:moveTo>
                    <a:pt x="0" y="895350"/>
                  </a:moveTo>
                  <a:cubicBezTo>
                    <a:pt x="117872" y="923925"/>
                    <a:pt x="235744" y="952500"/>
                    <a:pt x="414338" y="923925"/>
                  </a:cubicBezTo>
                  <a:cubicBezTo>
                    <a:pt x="592932" y="895350"/>
                    <a:pt x="906463" y="857250"/>
                    <a:pt x="1071563" y="723900"/>
                  </a:cubicBezTo>
                  <a:cubicBezTo>
                    <a:pt x="1236663" y="590550"/>
                    <a:pt x="1346201" y="244475"/>
                    <a:pt x="1404938" y="123825"/>
                  </a:cubicBezTo>
                  <a:cubicBezTo>
                    <a:pt x="1463675" y="3175"/>
                    <a:pt x="1443831" y="1587"/>
                    <a:pt x="1423988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758113" y="4748213"/>
              <a:ext cx="376237" cy="1790700"/>
            </a:xfrm>
            <a:custGeom>
              <a:avLst/>
              <a:gdLst>
                <a:gd name="connsiteX0" fmla="*/ 0 w 376237"/>
                <a:gd name="connsiteY0" fmla="*/ 0 h 1790700"/>
                <a:gd name="connsiteX1" fmla="*/ 314325 w 376237"/>
                <a:gd name="connsiteY1" fmla="*/ 528637 h 1790700"/>
                <a:gd name="connsiteX2" fmla="*/ 95250 w 376237"/>
                <a:gd name="connsiteY2" fmla="*/ 1071562 h 1790700"/>
                <a:gd name="connsiteX3" fmla="*/ 328612 w 376237"/>
                <a:gd name="connsiteY3" fmla="*/ 1457325 h 1790700"/>
                <a:gd name="connsiteX4" fmla="*/ 376237 w 376237"/>
                <a:gd name="connsiteY4" fmla="*/ 179070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1790700">
                  <a:moveTo>
                    <a:pt x="0" y="0"/>
                  </a:moveTo>
                  <a:cubicBezTo>
                    <a:pt x="149225" y="175021"/>
                    <a:pt x="298450" y="350043"/>
                    <a:pt x="314325" y="528637"/>
                  </a:cubicBezTo>
                  <a:cubicBezTo>
                    <a:pt x="330200" y="707231"/>
                    <a:pt x="92869" y="916781"/>
                    <a:pt x="95250" y="1071562"/>
                  </a:cubicBezTo>
                  <a:cubicBezTo>
                    <a:pt x="97631" y="1226343"/>
                    <a:pt x="281781" y="1337469"/>
                    <a:pt x="328612" y="1457325"/>
                  </a:cubicBezTo>
                  <a:cubicBezTo>
                    <a:pt x="375443" y="1577181"/>
                    <a:pt x="375840" y="1683940"/>
                    <a:pt x="376237" y="179070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8091488" y="5225466"/>
              <a:ext cx="1141300" cy="1280109"/>
            </a:xfrm>
            <a:custGeom>
              <a:avLst/>
              <a:gdLst>
                <a:gd name="connsiteX0" fmla="*/ 0 w 1141300"/>
                <a:gd name="connsiteY0" fmla="*/ 3759 h 1280109"/>
                <a:gd name="connsiteX1" fmla="*/ 776287 w 1141300"/>
                <a:gd name="connsiteY1" fmla="*/ 70434 h 1280109"/>
                <a:gd name="connsiteX2" fmla="*/ 1128712 w 1141300"/>
                <a:gd name="connsiteY2" fmla="*/ 484772 h 1280109"/>
                <a:gd name="connsiteX3" fmla="*/ 1028700 w 1141300"/>
                <a:gd name="connsiteY3" fmla="*/ 1280109 h 128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300" h="1280109">
                  <a:moveTo>
                    <a:pt x="0" y="3759"/>
                  </a:moveTo>
                  <a:cubicBezTo>
                    <a:pt x="294084" y="-2988"/>
                    <a:pt x="588168" y="-9735"/>
                    <a:pt x="776287" y="70434"/>
                  </a:cubicBezTo>
                  <a:cubicBezTo>
                    <a:pt x="964406" y="150603"/>
                    <a:pt x="1086643" y="283160"/>
                    <a:pt x="1128712" y="484772"/>
                  </a:cubicBezTo>
                  <a:cubicBezTo>
                    <a:pt x="1170781" y="686384"/>
                    <a:pt x="1099740" y="983246"/>
                    <a:pt x="1028700" y="128010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6813" y="3876675"/>
              <a:ext cx="1370446" cy="1376363"/>
            </a:xfrm>
            <a:custGeom>
              <a:avLst/>
              <a:gdLst>
                <a:gd name="connsiteX0" fmla="*/ 0 w 1370446"/>
                <a:gd name="connsiteY0" fmla="*/ 1376363 h 1376363"/>
                <a:gd name="connsiteX1" fmla="*/ 557212 w 1370446"/>
                <a:gd name="connsiteY1" fmla="*/ 828675 h 1376363"/>
                <a:gd name="connsiteX2" fmla="*/ 438150 w 1370446"/>
                <a:gd name="connsiteY2" fmla="*/ 371475 h 1376363"/>
                <a:gd name="connsiteX3" fmla="*/ 1257300 w 1370446"/>
                <a:gd name="connsiteY3" fmla="*/ 323850 h 1376363"/>
                <a:gd name="connsiteX4" fmla="*/ 1343025 w 1370446"/>
                <a:gd name="connsiteY4" fmla="*/ 0 h 13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446" h="1376363">
                  <a:moveTo>
                    <a:pt x="0" y="1376363"/>
                  </a:moveTo>
                  <a:cubicBezTo>
                    <a:pt x="242093" y="1186259"/>
                    <a:pt x="484187" y="996156"/>
                    <a:pt x="557212" y="828675"/>
                  </a:cubicBezTo>
                  <a:cubicBezTo>
                    <a:pt x="630237" y="661194"/>
                    <a:pt x="321469" y="455612"/>
                    <a:pt x="438150" y="371475"/>
                  </a:cubicBezTo>
                  <a:cubicBezTo>
                    <a:pt x="554831" y="287338"/>
                    <a:pt x="1106488" y="385762"/>
                    <a:pt x="1257300" y="323850"/>
                  </a:cubicBezTo>
                  <a:cubicBezTo>
                    <a:pt x="1408113" y="261937"/>
                    <a:pt x="1375569" y="130968"/>
                    <a:pt x="1343025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63050" y="4229100"/>
              <a:ext cx="1417884" cy="1526180"/>
            </a:xfrm>
            <a:custGeom>
              <a:avLst/>
              <a:gdLst>
                <a:gd name="connsiteX0" fmla="*/ 847725 w 1417884"/>
                <a:gd name="connsiteY0" fmla="*/ 0 h 1526180"/>
                <a:gd name="connsiteX1" fmla="*/ 1414463 w 1417884"/>
                <a:gd name="connsiteY1" fmla="*/ 762000 h 1526180"/>
                <a:gd name="connsiteX2" fmla="*/ 1071563 w 1417884"/>
                <a:gd name="connsiteY2" fmla="*/ 1162050 h 1526180"/>
                <a:gd name="connsiteX3" fmla="*/ 800100 w 1417884"/>
                <a:gd name="connsiteY3" fmla="*/ 1524000 h 1526180"/>
                <a:gd name="connsiteX4" fmla="*/ 0 w 1417884"/>
                <a:gd name="connsiteY4" fmla="*/ 1285875 h 152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884" h="1526180">
                  <a:moveTo>
                    <a:pt x="847725" y="0"/>
                  </a:moveTo>
                  <a:cubicBezTo>
                    <a:pt x="1112441" y="284162"/>
                    <a:pt x="1377157" y="568325"/>
                    <a:pt x="1414463" y="762000"/>
                  </a:cubicBezTo>
                  <a:cubicBezTo>
                    <a:pt x="1451769" y="955675"/>
                    <a:pt x="1173957" y="1035050"/>
                    <a:pt x="1071563" y="1162050"/>
                  </a:cubicBezTo>
                  <a:cubicBezTo>
                    <a:pt x="969169" y="1289050"/>
                    <a:pt x="978694" y="1503363"/>
                    <a:pt x="800100" y="1524000"/>
                  </a:cubicBezTo>
                  <a:cubicBezTo>
                    <a:pt x="621506" y="1544637"/>
                    <a:pt x="310753" y="1415256"/>
                    <a:pt x="0" y="1285875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0153650" y="5543550"/>
              <a:ext cx="544415" cy="966788"/>
            </a:xfrm>
            <a:custGeom>
              <a:avLst/>
              <a:gdLst>
                <a:gd name="connsiteX0" fmla="*/ 0 w 544415"/>
                <a:gd name="connsiteY0" fmla="*/ 0 h 966788"/>
                <a:gd name="connsiteX1" fmla="*/ 490538 w 544415"/>
                <a:gd name="connsiteY1" fmla="*/ 447675 h 966788"/>
                <a:gd name="connsiteX2" fmla="*/ 509588 w 544415"/>
                <a:gd name="connsiteY2" fmla="*/ 966788 h 96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415" h="966788">
                  <a:moveTo>
                    <a:pt x="0" y="0"/>
                  </a:moveTo>
                  <a:cubicBezTo>
                    <a:pt x="202803" y="143272"/>
                    <a:pt x="405607" y="286544"/>
                    <a:pt x="490538" y="447675"/>
                  </a:cubicBezTo>
                  <a:cubicBezTo>
                    <a:pt x="575469" y="608806"/>
                    <a:pt x="542528" y="787797"/>
                    <a:pt x="509588" y="96678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601325" y="4957763"/>
              <a:ext cx="678349" cy="243787"/>
            </a:xfrm>
            <a:custGeom>
              <a:avLst/>
              <a:gdLst>
                <a:gd name="connsiteX0" fmla="*/ 0 w 638175"/>
                <a:gd name="connsiteY0" fmla="*/ 66675 h 243787"/>
                <a:gd name="connsiteX1" fmla="*/ 423863 w 638175"/>
                <a:gd name="connsiteY1" fmla="*/ 242887 h 243787"/>
                <a:gd name="connsiteX2" fmla="*/ 638175 w 638175"/>
                <a:gd name="connsiteY2" fmla="*/ 0 h 24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243787">
                  <a:moveTo>
                    <a:pt x="0" y="66675"/>
                  </a:moveTo>
                  <a:cubicBezTo>
                    <a:pt x="158750" y="160337"/>
                    <a:pt x="317501" y="253999"/>
                    <a:pt x="423863" y="242887"/>
                  </a:cubicBezTo>
                  <a:cubicBezTo>
                    <a:pt x="530225" y="231775"/>
                    <a:pt x="584200" y="115887"/>
                    <a:pt x="638175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331999" y="4131121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999" y="4131121"/>
                  <a:ext cx="59376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176504" y="5543550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504" y="5543550"/>
                  <a:ext cx="59376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457356" y="4308198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7356" y="4308198"/>
                  <a:ext cx="59376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626064" y="5543550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064" y="5543550"/>
                  <a:ext cx="593766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 rot="19653450">
                <a:off x="8506966" y="4688788"/>
                <a:ext cx="1954600" cy="1565538"/>
              </a:xfrm>
              <a:prstGeom prst="ellipse">
                <a:avLst/>
              </a:prstGeom>
              <a:solidFill>
                <a:srgbClr val="FFFF00">
                  <a:alpha val="52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653450">
                <a:off x="8506966" y="4688788"/>
                <a:ext cx="1954600" cy="1565538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 animBg="1"/>
      <p:bldP spid="13" grpId="0"/>
      <p:bldP spid="2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Deterministic algorithm:        </a:t>
                </a:r>
                <a:endParaRPr lang="en-US" dirty="0" smtClean="0"/>
              </a:p>
              <a:p>
                <a:pPr marL="0" indent="0"/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Randomized algorithm</a:t>
                </a:r>
                <a:r>
                  <a:rPr lang="en-US" dirty="0"/>
                  <a:t>:      </a:t>
                </a:r>
                <a:endParaRPr lang="en-US" dirty="0" smtClean="0"/>
              </a:p>
              <a:p>
                <a:pPr marL="0" indent="0"/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	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/>
                <a:r>
                  <a:rPr lang="en-US" dirty="0" smtClean="0"/>
                  <a:t>	  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559040" y="1493520"/>
            <a:ext cx="126492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023269" y="1493520"/>
            <a:ext cx="126492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6775" y="1044266"/>
            <a:ext cx="221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3269" y="1044266"/>
            <a:ext cx="221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33764" y="2226317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64" y="2226317"/>
                <a:ext cx="2577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17630" y="2410983"/>
                <a:ext cx="712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30" y="2410983"/>
                <a:ext cx="7128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402" r="-1367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20" idx="6"/>
            <a:endCxn id="21" idx="2"/>
          </p:cNvCxnSpPr>
          <p:nvPr/>
        </p:nvCxnSpPr>
        <p:spPr bwMode="auto">
          <a:xfrm>
            <a:off x="8236596" y="2142259"/>
            <a:ext cx="2363467" cy="109743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 bwMode="auto">
          <a:xfrm>
            <a:off x="7559040" y="3864454"/>
            <a:ext cx="126492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0023269" y="3864454"/>
            <a:ext cx="126492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Oval 19"/>
          <p:cNvSpPr/>
          <p:nvPr/>
        </p:nvSpPr>
        <p:spPr bwMode="auto">
          <a:xfrm>
            <a:off x="8062617" y="2058201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Oval 20"/>
          <p:cNvSpPr/>
          <p:nvPr/>
        </p:nvSpPr>
        <p:spPr bwMode="auto">
          <a:xfrm>
            <a:off x="10600063" y="2167944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01163" y="4597251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63" y="4597251"/>
                <a:ext cx="2577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17630" y="4885034"/>
                <a:ext cx="712824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30" y="4885034"/>
                <a:ext cx="71282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402" r="-13675" b="-3770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7" idx="6"/>
            <a:endCxn id="29" idx="2"/>
          </p:cNvCxnSpPr>
          <p:nvPr/>
        </p:nvCxnSpPr>
        <p:spPr bwMode="auto">
          <a:xfrm flipV="1">
            <a:off x="8203995" y="4461815"/>
            <a:ext cx="2022106" cy="51378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 bwMode="auto">
          <a:xfrm>
            <a:off x="8030016" y="4429135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9" name="Oval 28"/>
          <p:cNvSpPr/>
          <p:nvPr/>
        </p:nvSpPr>
        <p:spPr bwMode="auto">
          <a:xfrm>
            <a:off x="10226101" y="4094486"/>
            <a:ext cx="814411" cy="734658"/>
          </a:xfrm>
          <a:prstGeom prst="ellipse">
            <a:avLst/>
          </a:prstGeom>
          <a:solidFill>
            <a:srgbClr val="FCB4A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5-Point Star 30"/>
          <p:cNvSpPr/>
          <p:nvPr/>
        </p:nvSpPr>
        <p:spPr bwMode="auto">
          <a:xfrm>
            <a:off x="10464934" y="4209195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5-Point Star 31"/>
          <p:cNvSpPr/>
          <p:nvPr/>
        </p:nvSpPr>
        <p:spPr bwMode="auto">
          <a:xfrm>
            <a:off x="10703767" y="4299353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3" name="5-Point Star 32"/>
          <p:cNvSpPr/>
          <p:nvPr/>
        </p:nvSpPr>
        <p:spPr bwMode="auto">
          <a:xfrm>
            <a:off x="10492644" y="4545112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347355" y="5330120"/>
                <a:ext cx="712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355" y="5330120"/>
                <a:ext cx="71282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547" r="-1453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1163" y="5299092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63" y="5299092"/>
                <a:ext cx="3286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4528" r="-2452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 bwMode="auto">
          <a:xfrm>
            <a:off x="8075655" y="5170308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8" name="Oval 37"/>
          <p:cNvSpPr/>
          <p:nvPr/>
        </p:nvSpPr>
        <p:spPr bwMode="auto">
          <a:xfrm>
            <a:off x="10302793" y="4628753"/>
            <a:ext cx="814411" cy="734658"/>
          </a:xfrm>
          <a:prstGeom prst="ellipse">
            <a:avLst/>
          </a:prstGeom>
          <a:solidFill>
            <a:srgbClr val="FFFF00">
              <a:alpha val="94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8267437" y="5059176"/>
            <a:ext cx="2022106" cy="169012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/>
      <p:bldP spid="25" grpId="0"/>
      <p:bldP spid="25" grpId="1"/>
      <p:bldP spid="27" grpId="0" animBg="1"/>
      <p:bldP spid="29" grpId="0" animBg="1"/>
      <p:bldP spid="31" grpId="0" animBg="1"/>
      <p:bldP spid="32" grpId="0" animBg="1"/>
      <p:bldP spid="33" grpId="0" animBg="1"/>
      <p:bldP spid="35" grpId="0"/>
      <p:bldP spid="36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privacy: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integrity: </a:t>
            </a:r>
            <a:r>
              <a:rPr lang="nb-NO" sz="2000" dirty="0" smtClean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tx2"/>
                </a:solidFill>
              </a:rPr>
              <a:t>Data </a:t>
            </a:r>
            <a:r>
              <a:rPr lang="en-US" sz="2000" b="1" dirty="0" smtClean="0">
                <a:solidFill>
                  <a:schemeClr val="tx2"/>
                </a:solidFill>
              </a:rPr>
              <a:t>authenticity</a:t>
            </a:r>
            <a:r>
              <a:rPr lang="nb-NO" sz="2000" b="1" dirty="0" smtClean="0">
                <a:solidFill>
                  <a:schemeClr val="tx2"/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 smtClean="0">
                <a:solidFill>
                  <a:schemeClr val="tx2"/>
                </a:solidFill>
              </a:rPr>
              <a:t>                </a:t>
            </a:r>
            <a:r>
              <a:rPr lang="nb-NO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568131" y="1292387"/>
            <a:ext cx="3635195" cy="1494044"/>
            <a:chOff x="7568131" y="1292387"/>
            <a:chExt cx="3635195" cy="1494044"/>
          </a:xfrm>
        </p:grpSpPr>
        <p:sp>
          <p:nvSpPr>
            <p:cNvPr id="2" name="TextBox 1"/>
            <p:cNvSpPr txBox="1"/>
            <p:nvPr/>
          </p:nvSpPr>
          <p:spPr>
            <a:xfrm>
              <a:off x="7568131" y="1292387"/>
              <a:ext cx="363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 dirty="0" smtClean="0">
                  <a:solidFill>
                    <a:srgbClr val="3333CC"/>
                  </a:solidFill>
                </a:rPr>
                <a:t>But how to build?</a:t>
              </a:r>
              <a:endParaRPr lang="en-US" sz="2400" b="1" dirty="0" smtClean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ounded Rectangle 13"/>
          <p:cNvSpPr/>
          <p:nvPr/>
        </p:nvSpPr>
        <p:spPr bwMode="auto">
          <a:xfrm rot="20383225">
            <a:off x="9092894" y="4067380"/>
            <a:ext cx="1797802" cy="950533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tencil" panose="040409050D0802020404" pitchFamily="82" charset="0"/>
              </a:rPr>
              <a:t>Course done!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Stencil" panose="040409050D0802020404" pitchFamily="8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Block </a:t>
            </a:r>
            <a:r>
              <a:rPr lang="en-US" dirty="0" smtClean="0"/>
              <a:t>ciphers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Pseudorandom functions and </a:t>
            </a:r>
            <a:r>
              <a:rPr lang="en-US" dirty="0" err="1" smtClean="0"/>
              <a:t>pseuorandom</a:t>
            </a:r>
            <a:r>
              <a:rPr lang="en-US" dirty="0" smtClean="0"/>
              <a:t> permutations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DES, AES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000" dirty="0" smtClean="0">
                    <a:solidFill>
                      <a:schemeClr val="tx2"/>
                    </a:solidFill>
                  </a:rPr>
                  <a:t>	</a:t>
                </a:r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183888" y="5238432"/>
            <a:ext cx="465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000" dirty="0" smtClean="0">
                <a:solidFill>
                  <a:schemeClr val="tx2"/>
                </a:solidFill>
              </a:rPr>
              <a:t>encryption / decryption key </a:t>
            </a:r>
            <a:r>
              <a:rPr lang="nb-NO" sz="2000" dirty="0">
                <a:solidFill>
                  <a:schemeClr val="tx2"/>
                </a:solidFill>
              </a:rPr>
              <a:t>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encryption algorithm (public)			</a:t>
                </a:r>
              </a:p>
              <a:p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decryption algorithm (public)			</a:t>
                </a:r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d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183888" y="5238432"/>
            <a:ext cx="465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000" dirty="0" smtClean="0">
                <a:solidFill>
                  <a:schemeClr val="tx2"/>
                </a:solidFill>
              </a:rPr>
              <a:t>encryption / decryption key </a:t>
            </a:r>
            <a:r>
              <a:rPr lang="nb-NO" sz="2000" dirty="0">
                <a:solidFill>
                  <a:schemeClr val="tx2"/>
                </a:solidFill>
              </a:rPr>
              <a:t>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d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encryption algorithm (public)			</a:t>
                </a:r>
              </a:p>
              <a:p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decryption algorithm (public)			</a:t>
                </a:r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83888" y="5238432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 smtClean="0">
                <a:solidFill>
                  <a:srgbClr val="C00000"/>
                </a:solidFill>
              </a:rPr>
              <a:t>K</a:t>
            </a:r>
            <a:r>
              <a:rPr lang="nb-NO" sz="2000" b="1" baseline="-25000" dirty="0" smtClean="0">
                <a:solidFill>
                  <a:srgbClr val="C00000"/>
                </a:solidFill>
              </a:rPr>
              <a:t>e</a:t>
            </a:r>
            <a:r>
              <a:rPr lang="nb-NO" sz="2000" b="1" dirty="0" smtClean="0">
                <a:solidFill>
                  <a:srgbClr val="C00000"/>
                </a:solidFill>
              </a:rPr>
              <a:t> : </a:t>
            </a:r>
            <a:r>
              <a:rPr lang="nb-NO" sz="2000" dirty="0" smtClean="0">
                <a:solidFill>
                  <a:schemeClr val="tx2"/>
                </a:solidFill>
              </a:rPr>
              <a:t>encryption key (public)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3888" y="5868592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 smtClean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d</a:t>
            </a:r>
            <a:r>
              <a:rPr lang="nb-NO" sz="2000" b="1" dirty="0" smtClean="0">
                <a:solidFill>
                  <a:srgbClr val="C00000"/>
                </a:solidFill>
              </a:rPr>
              <a:t> </a:t>
            </a:r>
            <a:r>
              <a:rPr lang="nb-NO" sz="2000" b="1" dirty="0">
                <a:solidFill>
                  <a:srgbClr val="C00000"/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decryption key </a:t>
            </a:r>
            <a:r>
              <a:rPr lang="nb-NO" sz="2000" dirty="0">
                <a:solidFill>
                  <a:schemeClr val="tx2"/>
                </a:solidFill>
              </a:rPr>
              <a:t>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4500-UIO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CFF9DA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6278</TotalTime>
  <Words>2737</Words>
  <Application>Microsoft Office PowerPoint</Application>
  <PresentationFormat>Widescreen</PresentationFormat>
  <Paragraphs>1069</Paragraphs>
  <Slides>60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 Math</vt:lpstr>
      <vt:lpstr>Century Gothic</vt:lpstr>
      <vt:lpstr>Comic Sans MS</vt:lpstr>
      <vt:lpstr>Consolas</vt:lpstr>
      <vt:lpstr>Stencil</vt:lpstr>
      <vt:lpstr>Times New Roman</vt:lpstr>
      <vt:lpstr>Wingdings</vt:lpstr>
      <vt:lpstr>TEK4500-UIO</vt:lpstr>
      <vt:lpstr>Lecture 1 – Introduction to cryptography</vt:lpstr>
      <vt:lpstr>What is cryptography?</vt:lpstr>
      <vt:lpstr>What is cryptography?</vt:lpstr>
      <vt:lpstr>What is cryptography?</vt:lpstr>
      <vt:lpstr>What is cryptography?</vt:lpstr>
      <vt:lpstr>Ideal solution: secure channels</vt:lpstr>
      <vt:lpstr>Creating secure channels: encryption schemes</vt:lpstr>
      <vt:lpstr>Creating secure channels: encryption schemes</vt:lpstr>
      <vt:lpstr>Creating secure channels: encryption schemes</vt:lpstr>
      <vt:lpstr>Basic goals of cryptography</vt:lpstr>
      <vt:lpstr>Basic goals of cryptography</vt:lpstr>
      <vt:lpstr>Some notation</vt:lpstr>
      <vt:lpstr>Symmetric encryption – syntax </vt:lpstr>
      <vt:lpstr>PowerPoint Presentation</vt:lpstr>
      <vt:lpstr>Ceasar cipher</vt:lpstr>
      <vt:lpstr>Ceasar cipher (ROT-13)</vt:lpstr>
      <vt:lpstr>Modular arithmetic </vt:lpstr>
      <vt:lpstr>Modular arithmetic </vt:lpstr>
      <vt:lpstr>Modular arithmetic </vt:lpstr>
      <vt:lpstr>Modular arithmetic </vt:lpstr>
      <vt:lpstr>Modular arithmetic </vt:lpstr>
      <vt:lpstr>Modular arithmetic </vt:lpstr>
      <vt:lpstr>Ceasar cipher</vt:lpstr>
      <vt:lpstr>ROT-13</vt:lpstr>
      <vt:lpstr>ROT-K</vt:lpstr>
      <vt:lpstr>Attacking ROT-K</vt:lpstr>
      <vt:lpstr>Substitution cipher </vt:lpstr>
      <vt:lpstr>Substitution cipher – formal syntax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Conclusions</vt:lpstr>
      <vt:lpstr>Historical approach to crypto development</vt:lpstr>
      <vt:lpstr>Modern approach</vt:lpstr>
      <vt:lpstr>The one-time-pad (OTP)</vt:lpstr>
      <vt:lpstr>The one-time-pad (OTP)</vt:lpstr>
      <vt:lpstr>(One-time) perfect secrecy</vt:lpstr>
      <vt:lpstr>Proof of OTP one-time perfect privacy</vt:lpstr>
      <vt:lpstr>One-time pad – perfect?</vt:lpstr>
      <vt:lpstr>Wanted: security definition for symmetric encryption</vt:lpstr>
      <vt:lpstr>Wanted: security definition for symmetric encryption</vt:lpstr>
      <vt:lpstr>Modern cryptography – idea</vt:lpstr>
      <vt:lpstr>Outline of course</vt:lpstr>
      <vt:lpstr>Outline of course</vt:lpstr>
      <vt:lpstr>Outline of course</vt:lpstr>
      <vt:lpstr>Much more to cryptography</vt:lpstr>
      <vt:lpstr>The security pyramid</vt:lpstr>
      <vt:lpstr>PowerPoint Presentation</vt:lpstr>
      <vt:lpstr>Discrete probability</vt:lpstr>
      <vt:lpstr>Discrete probability</vt:lpstr>
      <vt:lpstr>Union bound and independence </vt:lpstr>
      <vt:lpstr>Law of total probability</vt:lpstr>
      <vt:lpstr>Randomized algorithms</vt:lpstr>
      <vt:lpstr>Next week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231</cp:revision>
  <dcterms:created xsi:type="dcterms:W3CDTF">2020-06-02T10:31:43Z</dcterms:created>
  <dcterms:modified xsi:type="dcterms:W3CDTF">2021-08-25T09:05:58Z</dcterms:modified>
</cp:coreProperties>
</file>