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  <p:sldMasterId id="2147483717" r:id="rId4"/>
    <p:sldMasterId id="2147483734" r:id="rId5"/>
  </p:sldMasterIdLst>
  <p:notesMasterIdLst>
    <p:notesMasterId r:id="rId34"/>
  </p:notesMasterIdLst>
  <p:handoutMasterIdLst>
    <p:handoutMasterId r:id="rId35"/>
  </p:handoutMasterIdLst>
  <p:sldIdLst>
    <p:sldId id="327" r:id="rId6"/>
    <p:sldId id="332" r:id="rId7"/>
    <p:sldId id="361" r:id="rId8"/>
    <p:sldId id="387" r:id="rId9"/>
    <p:sldId id="388" r:id="rId10"/>
    <p:sldId id="389" r:id="rId11"/>
    <p:sldId id="356" r:id="rId12"/>
    <p:sldId id="399" r:id="rId13"/>
    <p:sldId id="401" r:id="rId14"/>
    <p:sldId id="402" r:id="rId15"/>
    <p:sldId id="353" r:id="rId16"/>
    <p:sldId id="382" r:id="rId17"/>
    <p:sldId id="408" r:id="rId18"/>
    <p:sldId id="352" r:id="rId19"/>
    <p:sldId id="366" r:id="rId20"/>
    <p:sldId id="358" r:id="rId21"/>
    <p:sldId id="410" r:id="rId22"/>
    <p:sldId id="359" r:id="rId23"/>
    <p:sldId id="383" r:id="rId24"/>
    <p:sldId id="414" r:id="rId25"/>
    <p:sldId id="413" r:id="rId26"/>
    <p:sldId id="415" r:id="rId27"/>
    <p:sldId id="354" r:id="rId28"/>
    <p:sldId id="403" r:id="rId29"/>
    <p:sldId id="409" r:id="rId30"/>
    <p:sldId id="380" r:id="rId31"/>
    <p:sldId id="416" r:id="rId32"/>
    <p:sldId id="3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7"/>
    <a:srgbClr val="FFD5D5"/>
    <a:srgbClr val="FFA015"/>
    <a:srgbClr val="FF9900"/>
    <a:srgbClr val="CC00FF"/>
    <a:srgbClr val="00D09E"/>
    <a:srgbClr val="FFF3CD"/>
    <a:srgbClr val="EFEFFB"/>
    <a:srgbClr val="FFE285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84947" autoAdjust="0"/>
  </p:normalViewPr>
  <p:slideViewPr>
    <p:cSldViewPr snapToGrid="0" showGuides="1">
      <p:cViewPr>
        <p:scale>
          <a:sx n="100" d="100"/>
          <a:sy n="100" d="100"/>
        </p:scale>
        <p:origin x="-108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5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https://www.redblobgames.com/x/1847-mathologer-modulo-circle/#N=85&amp;M=22&amp;color=angle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2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4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= 11</a:t>
            </a:r>
          </a:p>
          <a:p>
            <a:r>
              <a:rPr lang="en-US" dirty="0" smtClean="0"/>
              <a:t>q = 17</a:t>
            </a:r>
          </a:p>
          <a:p>
            <a:r>
              <a:rPr lang="en-US" dirty="0" smtClean="0"/>
              <a:t>n = p * q</a:t>
            </a:r>
          </a:p>
          <a:p>
            <a:r>
              <a:rPr lang="en-US" dirty="0" smtClean="0"/>
              <a:t>Zn = Integers(n)</a:t>
            </a:r>
          </a:p>
          <a:p>
            <a:r>
              <a:rPr lang="en-US" dirty="0" smtClean="0"/>
              <a:t>phi = </a:t>
            </a:r>
            <a:r>
              <a:rPr lang="en-US" dirty="0" err="1" smtClean="0"/>
              <a:t>euler_phi</a:t>
            </a:r>
            <a:r>
              <a:rPr lang="en-US" dirty="0" smtClean="0"/>
              <a:t>(n)</a:t>
            </a:r>
          </a:p>
          <a:p>
            <a:r>
              <a:rPr lang="en-US" dirty="0" err="1" smtClean="0"/>
              <a:t>Zphi</a:t>
            </a:r>
            <a:r>
              <a:rPr lang="en-US" dirty="0" smtClean="0"/>
              <a:t> = Integers(phi)</a:t>
            </a:r>
          </a:p>
          <a:p>
            <a:r>
              <a:rPr lang="en-US" dirty="0" smtClean="0"/>
              <a:t>e = </a:t>
            </a:r>
            <a:r>
              <a:rPr lang="en-US" dirty="0" err="1" smtClean="0"/>
              <a:t>Zphi</a:t>
            </a:r>
            <a:r>
              <a:rPr lang="en-US" dirty="0" smtClean="0"/>
              <a:t>(3)</a:t>
            </a:r>
          </a:p>
          <a:p>
            <a:r>
              <a:rPr lang="en-US" dirty="0" smtClean="0"/>
              <a:t>d = e^-1</a:t>
            </a:r>
          </a:p>
          <a:p>
            <a:r>
              <a:rPr lang="en-US" dirty="0" smtClean="0"/>
              <a:t>mod(e * d, phi)</a:t>
            </a:r>
          </a:p>
          <a:p>
            <a:endParaRPr lang="en-US" dirty="0" smtClean="0"/>
          </a:p>
          <a:p>
            <a:r>
              <a:rPr lang="en-US" dirty="0" smtClean="0"/>
              <a:t>M = Zn(123)</a:t>
            </a:r>
          </a:p>
          <a:p>
            <a:r>
              <a:rPr lang="en-US" dirty="0" smtClean="0"/>
              <a:t>C = </a:t>
            </a:r>
            <a:r>
              <a:rPr lang="en-US" dirty="0" err="1" smtClean="0"/>
              <a:t>M^e</a:t>
            </a:r>
            <a:endParaRPr lang="en-US" dirty="0" smtClean="0"/>
          </a:p>
          <a:p>
            <a:r>
              <a:rPr lang="en-US" dirty="0" err="1" smtClean="0"/>
              <a:t>C^d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8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7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8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6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6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7838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0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1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2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8523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0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1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6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6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6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5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152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3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9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0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2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3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6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237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4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1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9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3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76939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2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1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1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8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5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452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5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6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2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0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7.png"/><Relationship Id="rId18" Type="http://schemas.openxmlformats.org/officeDocument/2006/relationships/image" Target="../media/image50.png"/><Relationship Id="rId26" Type="http://schemas.openxmlformats.org/officeDocument/2006/relationships/image" Target="../media/image54.png"/><Relationship Id="rId3" Type="http://schemas.openxmlformats.org/officeDocument/2006/relationships/image" Target="../media/image42.png"/><Relationship Id="rId21" Type="http://schemas.openxmlformats.org/officeDocument/2006/relationships/image" Target="../media/image55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49.png"/><Relationship Id="rId25" Type="http://schemas.openxmlformats.org/officeDocument/2006/relationships/image" Target="../media/image36.png"/><Relationship Id="rId2" Type="http://schemas.openxmlformats.org/officeDocument/2006/relationships/image" Target="../media/image410.png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45.png"/><Relationship Id="rId24" Type="http://schemas.openxmlformats.org/officeDocument/2006/relationships/image" Target="../media/image437.png"/><Relationship Id="rId5" Type="http://schemas.openxmlformats.org/officeDocument/2006/relationships/image" Target="../media/image28.png"/><Relationship Id="rId15" Type="http://schemas.openxmlformats.org/officeDocument/2006/relationships/image" Target="../media/image47.png"/><Relationship Id="rId28" Type="http://schemas.openxmlformats.org/officeDocument/2006/relationships/image" Target="../media/image29.png"/><Relationship Id="rId19" Type="http://schemas.openxmlformats.org/officeDocument/2006/relationships/image" Target="../media/image32.png"/><Relationship Id="rId4" Type="http://schemas.openxmlformats.org/officeDocument/2006/relationships/image" Target="../media/image43.png"/><Relationship Id="rId9" Type="http://schemas.openxmlformats.org/officeDocument/2006/relationships/image" Target="../media/image31.png"/><Relationship Id="rId14" Type="http://schemas.openxmlformats.org/officeDocument/2006/relationships/image" Target="../media/image46.png"/><Relationship Id="rId27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hyperlink" Target="https://www.redblobgames.com/x/1847-mathologer-modulo-circle/#N=85&amp;M=22&amp;color=angl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720.png"/><Relationship Id="rId18" Type="http://schemas.openxmlformats.org/officeDocument/2006/relationships/image" Target="../media/image960.png"/><Relationship Id="rId26" Type="http://schemas.openxmlformats.org/officeDocument/2006/relationships/image" Target="../media/image1040.png"/><Relationship Id="rId39" Type="http://schemas.openxmlformats.org/officeDocument/2006/relationships/image" Target="../media/image860.png"/><Relationship Id="rId3" Type="http://schemas.openxmlformats.org/officeDocument/2006/relationships/image" Target="../media/image630.png"/><Relationship Id="rId21" Type="http://schemas.openxmlformats.org/officeDocument/2006/relationships/image" Target="../media/image990.png"/><Relationship Id="rId34" Type="http://schemas.openxmlformats.org/officeDocument/2006/relationships/image" Target="../media/image810.png"/><Relationship Id="rId42" Type="http://schemas.openxmlformats.org/officeDocument/2006/relationships/image" Target="../media/image890.png"/><Relationship Id="rId7" Type="http://schemas.openxmlformats.org/officeDocument/2006/relationships/image" Target="../media/image660.png"/><Relationship Id="rId12" Type="http://schemas.openxmlformats.org/officeDocument/2006/relationships/image" Target="../media/image710.png"/><Relationship Id="rId17" Type="http://schemas.openxmlformats.org/officeDocument/2006/relationships/image" Target="../media/image750.png"/><Relationship Id="rId25" Type="http://schemas.openxmlformats.org/officeDocument/2006/relationships/image" Target="../media/image1030.png"/><Relationship Id="rId33" Type="http://schemas.openxmlformats.org/officeDocument/2006/relationships/image" Target="../media/image800.png"/><Relationship Id="rId38" Type="http://schemas.openxmlformats.org/officeDocument/2006/relationships/image" Target="../media/image85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0.png"/><Relationship Id="rId20" Type="http://schemas.openxmlformats.org/officeDocument/2006/relationships/image" Target="../media/image980.png"/><Relationship Id="rId29" Type="http://schemas.openxmlformats.org/officeDocument/2006/relationships/image" Target="../media/image770.png"/><Relationship Id="rId41" Type="http://schemas.openxmlformats.org/officeDocument/2006/relationships/image" Target="../media/image8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0.png"/><Relationship Id="rId11" Type="http://schemas.openxmlformats.org/officeDocument/2006/relationships/image" Target="../media/image700.png"/><Relationship Id="rId24" Type="http://schemas.openxmlformats.org/officeDocument/2006/relationships/image" Target="../media/image1020.png"/><Relationship Id="rId32" Type="http://schemas.openxmlformats.org/officeDocument/2006/relationships/image" Target="../media/image790.png"/><Relationship Id="rId37" Type="http://schemas.openxmlformats.org/officeDocument/2006/relationships/image" Target="../media/image840.png"/><Relationship Id="rId40" Type="http://schemas.openxmlformats.org/officeDocument/2006/relationships/image" Target="../media/image870.png"/><Relationship Id="rId45" Type="http://schemas.openxmlformats.org/officeDocument/2006/relationships/image" Target="../media/image920.png"/><Relationship Id="rId5" Type="http://schemas.openxmlformats.org/officeDocument/2006/relationships/image" Target="../media/image640.png"/><Relationship Id="rId15" Type="http://schemas.openxmlformats.org/officeDocument/2006/relationships/image" Target="../media/image740.png"/><Relationship Id="rId23" Type="http://schemas.openxmlformats.org/officeDocument/2006/relationships/image" Target="../media/image1010.png"/><Relationship Id="rId28" Type="http://schemas.openxmlformats.org/officeDocument/2006/relationships/image" Target="../media/image760.png"/><Relationship Id="rId36" Type="http://schemas.openxmlformats.org/officeDocument/2006/relationships/image" Target="../media/image830.png"/><Relationship Id="rId10" Type="http://schemas.openxmlformats.org/officeDocument/2006/relationships/image" Target="../media/image690.png"/><Relationship Id="rId19" Type="http://schemas.openxmlformats.org/officeDocument/2006/relationships/image" Target="../media/image970.png"/><Relationship Id="rId31" Type="http://schemas.openxmlformats.org/officeDocument/2006/relationships/image" Target="../media/image500.png"/><Relationship Id="rId44" Type="http://schemas.openxmlformats.org/officeDocument/2006/relationships/image" Target="../media/image100.png"/><Relationship Id="rId4" Type="http://schemas.openxmlformats.org/officeDocument/2006/relationships/image" Target="../media/image820.png"/><Relationship Id="rId9" Type="http://schemas.openxmlformats.org/officeDocument/2006/relationships/image" Target="../media/image680.png"/><Relationship Id="rId14" Type="http://schemas.openxmlformats.org/officeDocument/2006/relationships/image" Target="../media/image730.png"/><Relationship Id="rId22" Type="http://schemas.openxmlformats.org/officeDocument/2006/relationships/image" Target="../media/image1000.png"/><Relationship Id="rId27" Type="http://schemas.openxmlformats.org/officeDocument/2006/relationships/image" Target="../media/image1050.png"/><Relationship Id="rId30" Type="http://schemas.openxmlformats.org/officeDocument/2006/relationships/image" Target="../media/image780.png"/><Relationship Id="rId35" Type="http://schemas.openxmlformats.org/officeDocument/2006/relationships/image" Target="../media/image821.png"/><Relationship Id="rId43" Type="http://schemas.openxmlformats.org/officeDocument/2006/relationships/image" Target="../media/image9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.png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45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30.png"/><Relationship Id="rId3" Type="http://schemas.openxmlformats.org/officeDocument/2006/relationships/image" Target="../media/image124.png"/><Relationship Id="rId21" Type="http://schemas.openxmlformats.org/officeDocument/2006/relationships/image" Target="../media/image134.png"/><Relationship Id="rId7" Type="http://schemas.openxmlformats.org/officeDocument/2006/relationships/image" Target="../media/image1241.png"/><Relationship Id="rId12" Type="http://schemas.openxmlformats.org/officeDocument/2006/relationships/image" Target="../media/image129.png"/><Relationship Id="rId2" Type="http://schemas.openxmlformats.org/officeDocument/2006/relationships/image" Target="../media/image123.png"/><Relationship Id="rId16" Type="http://schemas.openxmlformats.org/officeDocument/2006/relationships/image" Target="../media/image131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1.png"/><Relationship Id="rId11" Type="http://schemas.openxmlformats.org/officeDocument/2006/relationships/image" Target="../media/image128.png"/><Relationship Id="rId5" Type="http://schemas.openxmlformats.org/officeDocument/2006/relationships/image" Target="../media/image28.png"/><Relationship Id="rId15" Type="http://schemas.openxmlformats.org/officeDocument/2006/relationships/image" Target="../media/image126.png"/><Relationship Id="rId23" Type="http://schemas.openxmlformats.org/officeDocument/2006/relationships/image" Target="../media/image187.png"/><Relationship Id="rId10" Type="http://schemas.openxmlformats.org/officeDocument/2006/relationships/image" Target="../media/image127.png"/><Relationship Id="rId19" Type="http://schemas.openxmlformats.org/officeDocument/2006/relationships/image" Target="../media/image132.png"/><Relationship Id="rId4" Type="http://schemas.openxmlformats.org/officeDocument/2006/relationships/image" Target="../media/image125.png"/><Relationship Id="rId9" Type="http://schemas.microsoft.com/office/2007/relationships/hdphoto" Target="../media/hdphoto8.wdp"/><Relationship Id="rId14" Type="http://schemas.openxmlformats.org/officeDocument/2006/relationships/image" Target="../media/image62.png"/><Relationship Id="rId22" Type="http://schemas.openxmlformats.org/officeDocument/2006/relationships/image" Target="../media/image13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39" Type="http://schemas.openxmlformats.org/officeDocument/2006/relationships/image" Target="../media/image140.png"/><Relationship Id="rId51" Type="http://schemas.openxmlformats.org/officeDocument/2006/relationships/image" Target="../media/image151.png"/><Relationship Id="rId72" Type="http://schemas.openxmlformats.org/officeDocument/2006/relationships/image" Target="../media/image174.png"/><Relationship Id="rId80" Type="http://schemas.openxmlformats.org/officeDocument/2006/relationships/image" Target="../media/image183.png"/><Relationship Id="rId42" Type="http://schemas.openxmlformats.org/officeDocument/2006/relationships/image" Target="../media/image143.png"/><Relationship Id="rId47" Type="http://schemas.openxmlformats.org/officeDocument/2006/relationships/image" Target="../media/image147.png"/><Relationship Id="rId50" Type="http://schemas.openxmlformats.org/officeDocument/2006/relationships/image" Target="../media/image150.png"/><Relationship Id="rId55" Type="http://schemas.openxmlformats.org/officeDocument/2006/relationships/image" Target="../media/image155.png"/><Relationship Id="rId63" Type="http://schemas.openxmlformats.org/officeDocument/2006/relationships/image" Target="../media/image163.png"/><Relationship Id="rId68" Type="http://schemas.openxmlformats.org/officeDocument/2006/relationships/image" Target="../media/image169.png"/><Relationship Id="rId76" Type="http://schemas.openxmlformats.org/officeDocument/2006/relationships/image" Target="../media/image178.png"/><Relationship Id="rId46" Type="http://schemas.openxmlformats.org/officeDocument/2006/relationships/image" Target="../media/image139.png"/><Relationship Id="rId59" Type="http://schemas.openxmlformats.org/officeDocument/2006/relationships/image" Target="../media/image159.png"/><Relationship Id="rId67" Type="http://schemas.openxmlformats.org/officeDocument/2006/relationships/image" Target="../media/image168.png"/><Relationship Id="rId71" Type="http://schemas.openxmlformats.org/officeDocument/2006/relationships/image" Target="../media/image173.png"/><Relationship Id="rId41" Type="http://schemas.openxmlformats.org/officeDocument/2006/relationships/image" Target="../media/image142.png"/><Relationship Id="rId54" Type="http://schemas.openxmlformats.org/officeDocument/2006/relationships/image" Target="../media/image154.png"/><Relationship Id="rId62" Type="http://schemas.openxmlformats.org/officeDocument/2006/relationships/image" Target="../media/image162.png"/><Relationship Id="rId70" Type="http://schemas.openxmlformats.org/officeDocument/2006/relationships/image" Target="../media/image172.png"/><Relationship Id="rId75" Type="http://schemas.openxmlformats.org/officeDocument/2006/relationships/image" Target="../media/image177.png"/><Relationship Id="rId1" Type="http://schemas.openxmlformats.org/officeDocument/2006/relationships/slideLayout" Target="../slideLayouts/slideLayout6.xml"/><Relationship Id="rId40" Type="http://schemas.openxmlformats.org/officeDocument/2006/relationships/image" Target="../media/image141.png"/><Relationship Id="rId45" Type="http://schemas.openxmlformats.org/officeDocument/2006/relationships/image" Target="../media/image1380.png"/><Relationship Id="rId53" Type="http://schemas.openxmlformats.org/officeDocument/2006/relationships/image" Target="../media/image153.png"/><Relationship Id="rId58" Type="http://schemas.openxmlformats.org/officeDocument/2006/relationships/image" Target="../media/image158.png"/><Relationship Id="rId66" Type="http://schemas.openxmlformats.org/officeDocument/2006/relationships/image" Target="../media/image167.png"/><Relationship Id="rId74" Type="http://schemas.openxmlformats.org/officeDocument/2006/relationships/image" Target="../media/image176.png"/><Relationship Id="rId79" Type="http://schemas.openxmlformats.org/officeDocument/2006/relationships/image" Target="../media/image182.png"/><Relationship Id="rId36" Type="http://schemas.openxmlformats.org/officeDocument/2006/relationships/image" Target="../media/image137.png"/><Relationship Id="rId49" Type="http://schemas.openxmlformats.org/officeDocument/2006/relationships/image" Target="../media/image149.png"/><Relationship Id="rId57" Type="http://schemas.openxmlformats.org/officeDocument/2006/relationships/image" Target="../media/image157.png"/><Relationship Id="rId61" Type="http://schemas.openxmlformats.org/officeDocument/2006/relationships/image" Target="../media/image161.png"/><Relationship Id="rId44" Type="http://schemas.openxmlformats.org/officeDocument/2006/relationships/image" Target="../media/image138.png"/><Relationship Id="rId52" Type="http://schemas.openxmlformats.org/officeDocument/2006/relationships/image" Target="../media/image152.png"/><Relationship Id="rId60" Type="http://schemas.openxmlformats.org/officeDocument/2006/relationships/image" Target="../media/image160.png"/><Relationship Id="rId65" Type="http://schemas.openxmlformats.org/officeDocument/2006/relationships/image" Target="../media/image166.png"/><Relationship Id="rId73" Type="http://schemas.openxmlformats.org/officeDocument/2006/relationships/image" Target="../media/image175.png"/><Relationship Id="rId78" Type="http://schemas.openxmlformats.org/officeDocument/2006/relationships/image" Target="../media/image181.png"/><Relationship Id="rId81" Type="http://schemas.openxmlformats.org/officeDocument/2006/relationships/image" Target="../media/image184.png"/><Relationship Id="rId35" Type="http://schemas.openxmlformats.org/officeDocument/2006/relationships/image" Target="../media/image136.png"/><Relationship Id="rId43" Type="http://schemas.openxmlformats.org/officeDocument/2006/relationships/image" Target="../media/image144.png"/><Relationship Id="rId48" Type="http://schemas.openxmlformats.org/officeDocument/2006/relationships/image" Target="../media/image148.png"/><Relationship Id="rId56" Type="http://schemas.openxmlformats.org/officeDocument/2006/relationships/image" Target="../media/image156.png"/><Relationship Id="rId64" Type="http://schemas.openxmlformats.org/officeDocument/2006/relationships/image" Target="../media/image164.png"/><Relationship Id="rId69" Type="http://schemas.openxmlformats.org/officeDocument/2006/relationships/image" Target="../media/image171.png"/><Relationship Id="rId77" Type="http://schemas.openxmlformats.org/officeDocument/2006/relationships/image" Target="../media/image1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1.png"/><Relationship Id="rId4" Type="http://schemas.openxmlformats.org/officeDocument/2006/relationships/image" Target="../media/image9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13" Type="http://schemas.openxmlformats.org/officeDocument/2006/relationships/image" Target="../media/image1331.png"/><Relationship Id="rId3" Type="http://schemas.openxmlformats.org/officeDocument/2006/relationships/image" Target="../media/image1260.png"/><Relationship Id="rId7" Type="http://schemas.openxmlformats.org/officeDocument/2006/relationships/image" Target="../media/image186.png"/><Relationship Id="rId12" Type="http://schemas.openxmlformats.org/officeDocument/2006/relationships/image" Target="../media/image13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1310.png"/><Relationship Id="rId5" Type="http://schemas.openxmlformats.org/officeDocument/2006/relationships/image" Target="../media/image1280.png"/><Relationship Id="rId10" Type="http://schemas.openxmlformats.org/officeDocument/2006/relationships/image" Target="../media/image1300.png"/><Relationship Id="rId4" Type="http://schemas.openxmlformats.org/officeDocument/2006/relationships/image" Target="../media/image1270.png"/><Relationship Id="rId9" Type="http://schemas.openxmlformats.org/officeDocument/2006/relationships/image" Target="../media/image18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92.png"/><Relationship Id="rId3" Type="http://schemas.openxmlformats.org/officeDocument/2006/relationships/image" Target="../media/image125.png"/><Relationship Id="rId7" Type="http://schemas.openxmlformats.org/officeDocument/2006/relationships/image" Target="../media/image28.png"/><Relationship Id="rId12" Type="http://schemas.openxmlformats.org/officeDocument/2006/relationships/image" Target="../media/image191.png"/><Relationship Id="rId2" Type="http://schemas.openxmlformats.org/officeDocument/2006/relationships/image" Target="../media/image124.png"/><Relationship Id="rId16" Type="http://schemas.openxmlformats.org/officeDocument/2006/relationships/image" Target="../media/image1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9.png"/><Relationship Id="rId11" Type="http://schemas.microsoft.com/office/2007/relationships/hdphoto" Target="../media/hdphoto9.wdp"/><Relationship Id="rId5" Type="http://schemas.openxmlformats.org/officeDocument/2006/relationships/image" Target="../media/image127.png"/><Relationship Id="rId15" Type="http://schemas.openxmlformats.org/officeDocument/2006/relationships/image" Target="../media/image194.png"/><Relationship Id="rId10" Type="http://schemas.openxmlformats.org/officeDocument/2006/relationships/image" Target="../media/image190.png"/><Relationship Id="rId4" Type="http://schemas.openxmlformats.org/officeDocument/2006/relationships/image" Target="../media/image1880.png"/><Relationship Id="rId9" Type="http://schemas.microsoft.com/office/2007/relationships/hdphoto" Target="../media/hdphoto8.wdp"/><Relationship Id="rId14" Type="http://schemas.openxmlformats.org/officeDocument/2006/relationships/image" Target="../media/image19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191.png"/><Relationship Id="rId18" Type="http://schemas.openxmlformats.org/officeDocument/2006/relationships/image" Target="../media/image204.png"/><Relationship Id="rId3" Type="http://schemas.openxmlformats.org/officeDocument/2006/relationships/image" Target="../media/image61.png"/><Relationship Id="rId7" Type="http://schemas.openxmlformats.org/officeDocument/2006/relationships/image" Target="../media/image196.png"/><Relationship Id="rId12" Type="http://schemas.openxmlformats.org/officeDocument/2006/relationships/image" Target="../media/image199.png"/><Relationship Id="rId17" Type="http://schemas.openxmlformats.org/officeDocument/2006/relationships/image" Target="../media/image203.png"/><Relationship Id="rId2" Type="http://schemas.openxmlformats.org/officeDocument/2006/relationships/image" Target="../media/image28.png"/><Relationship Id="rId16" Type="http://schemas.openxmlformats.org/officeDocument/2006/relationships/image" Target="../media/image2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4.png"/><Relationship Id="rId11" Type="http://schemas.microsoft.com/office/2007/relationships/hdphoto" Target="../media/hdphoto9.wdp"/><Relationship Id="rId5" Type="http://schemas.openxmlformats.org/officeDocument/2006/relationships/image" Target="../media/image193.png"/><Relationship Id="rId15" Type="http://schemas.openxmlformats.org/officeDocument/2006/relationships/image" Target="../media/image201.png"/><Relationship Id="rId10" Type="http://schemas.openxmlformats.org/officeDocument/2006/relationships/image" Target="../media/image190.png"/><Relationship Id="rId4" Type="http://schemas.microsoft.com/office/2007/relationships/hdphoto" Target="../media/hdphoto8.wdp"/><Relationship Id="rId9" Type="http://schemas.openxmlformats.org/officeDocument/2006/relationships/image" Target="../media/image198.png"/><Relationship Id="rId14" Type="http://schemas.openxmlformats.org/officeDocument/2006/relationships/image" Target="../media/image1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hyperlink" Target="https://en.wikipedia.org/wiki/Integer_factorization_recor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3" Type="http://schemas.openxmlformats.org/officeDocument/2006/relationships/image" Target="../media/image2050.png"/><Relationship Id="rId7" Type="http://schemas.openxmlformats.org/officeDocument/2006/relationships/image" Target="../media/image1120.png"/><Relationship Id="rId2" Type="http://schemas.openxmlformats.org/officeDocument/2006/relationships/hyperlink" Target="https://crypto.stackexchange.com/questions/20085/which-attacks-are-possible-against-raw-textbook-rs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10" Type="http://schemas.microsoft.com/office/2007/relationships/hdphoto" Target="../media/hdphoto10.wdp"/><Relationship Id="rId4" Type="http://schemas.openxmlformats.org/officeDocument/2006/relationships/image" Target="../media/image2060.png"/><Relationship Id="rId9" Type="http://schemas.openxmlformats.org/officeDocument/2006/relationships/image" Target="../media/image2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14.png"/><Relationship Id="rId3" Type="http://schemas.openxmlformats.org/officeDocument/2006/relationships/image" Target="../media/image2111.png"/><Relationship Id="rId7" Type="http://schemas.openxmlformats.org/officeDocument/2006/relationships/image" Target="../media/image1540.png"/><Relationship Id="rId12" Type="http://schemas.openxmlformats.org/officeDocument/2006/relationships/image" Target="../media/image157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0.png"/><Relationship Id="rId11" Type="http://schemas.openxmlformats.org/officeDocument/2006/relationships/image" Target="../media/image213.png"/><Relationship Id="rId10" Type="http://schemas.openxmlformats.org/officeDocument/2006/relationships/image" Target="../media/image212.png"/><Relationship Id="rId4" Type="http://schemas.openxmlformats.org/officeDocument/2006/relationships/image" Target="../media/image28.png"/><Relationship Id="rId9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580.png"/><Relationship Id="rId7" Type="http://schemas.openxmlformats.org/officeDocument/2006/relationships/image" Target="../media/image154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0.png"/><Relationship Id="rId11" Type="http://schemas.openxmlformats.org/officeDocument/2006/relationships/image" Target="../media/image216.png"/><Relationship Id="rId5" Type="http://schemas.openxmlformats.org/officeDocument/2006/relationships/image" Target="../media/image28.png"/><Relationship Id="rId10" Type="http://schemas.openxmlformats.org/officeDocument/2006/relationships/image" Target="../media/image1570.png"/><Relationship Id="rId4" Type="http://schemas.openxmlformats.org/officeDocument/2006/relationships/image" Target="../media/image215.png"/><Relationship Id="rId9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0.png"/><Relationship Id="rId5" Type="http://schemas.openxmlformats.org/officeDocument/2006/relationships/image" Target="../media/image221.png"/><Relationship Id="rId4" Type="http://schemas.openxmlformats.org/officeDocument/2006/relationships/image" Target="../media/image2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5.png"/><Relationship Id="rId5" Type="http://schemas.openxmlformats.org/officeDocument/2006/relationships/hyperlink" Target="https://factorable.net/weakkeys12.extended.pdf" TargetMode="External"/><Relationship Id="rId4" Type="http://schemas.openxmlformats.org/officeDocument/2006/relationships/hyperlink" Target="https://eprint.iacr.org/2012/064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120.png"/><Relationship Id="rId18" Type="http://schemas.openxmlformats.org/officeDocument/2006/relationships/image" Target="../media/image4160.png"/><Relationship Id="rId3" Type="http://schemas.openxmlformats.org/officeDocument/2006/relationships/image" Target="../media/image14.png"/><Relationship Id="rId21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image" Target="../media/image4090.png"/><Relationship Id="rId17" Type="http://schemas.openxmlformats.org/officeDocument/2006/relationships/image" Target="../media/image4150.png"/><Relationship Id="rId2" Type="http://schemas.openxmlformats.org/officeDocument/2006/relationships/image" Target="../media/image13.png"/><Relationship Id="rId16" Type="http://schemas.openxmlformats.org/officeDocument/2006/relationships/image" Target="../media/image21.png"/><Relationship Id="rId20" Type="http://schemas.openxmlformats.org/officeDocument/2006/relationships/image" Target="../media/image4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4080.png"/><Relationship Id="rId5" Type="http://schemas.openxmlformats.org/officeDocument/2006/relationships/image" Target="../media/image16.png"/><Relationship Id="rId15" Type="http://schemas.openxmlformats.org/officeDocument/2006/relationships/image" Target="../media/image4130.png"/><Relationship Id="rId10" Type="http://schemas.openxmlformats.org/officeDocument/2006/relationships/image" Target="../media/image14100.png"/><Relationship Id="rId19" Type="http://schemas.openxmlformats.org/officeDocument/2006/relationships/image" Target="../media/image41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18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3.png"/><Relationship Id="rId7" Type="http://schemas.openxmlformats.org/officeDocument/2006/relationships/image" Target="../media/image170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5.png"/><Relationship Id="rId11" Type="http://schemas.openxmlformats.org/officeDocument/2006/relationships/image" Target="../media/image772.png"/><Relationship Id="rId5" Type="http://schemas.openxmlformats.org/officeDocument/2006/relationships/image" Target="../media/image1510.png"/><Relationship Id="rId10" Type="http://schemas.microsoft.com/office/2007/relationships/hdphoto" Target="../media/hdphoto7.wdp"/><Relationship Id="rId4" Type="http://schemas.openxmlformats.org/officeDocument/2006/relationships/image" Target="../media/image141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7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772.png"/><Relationship Id="rId5" Type="http://schemas.openxmlformats.org/officeDocument/2006/relationships/image" Target="../media/image1510.png"/><Relationship Id="rId10" Type="http://schemas.microsoft.com/office/2007/relationships/hdphoto" Target="../media/hdphoto7.wdp"/><Relationship Id="rId4" Type="http://schemas.openxmlformats.org/officeDocument/2006/relationships/image" Target="../media/image21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26" Type="http://schemas.openxmlformats.org/officeDocument/2006/relationships/image" Target="../media/image39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28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27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4.png"/><Relationship Id="rId18" Type="http://schemas.openxmlformats.org/officeDocument/2006/relationships/image" Target="../media/image50.png"/><Relationship Id="rId26" Type="http://schemas.openxmlformats.org/officeDocument/2006/relationships/image" Target="../media/image36.png"/><Relationship Id="rId3" Type="http://schemas.openxmlformats.org/officeDocument/2006/relationships/image" Target="../media/image42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49.png"/><Relationship Id="rId2" Type="http://schemas.openxmlformats.org/officeDocument/2006/relationships/image" Target="../media/image410.png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image" Target="../media/image45.png"/><Relationship Id="rId24" Type="http://schemas.openxmlformats.org/officeDocument/2006/relationships/image" Target="../media/image437.png"/><Relationship Id="rId32" Type="http://schemas.openxmlformats.org/officeDocument/2006/relationships/image" Target="../media/image55.png"/><Relationship Id="rId5" Type="http://schemas.openxmlformats.org/officeDocument/2006/relationships/image" Target="../media/image28.png"/><Relationship Id="rId15" Type="http://schemas.openxmlformats.org/officeDocument/2006/relationships/image" Target="../media/image47.png"/><Relationship Id="rId28" Type="http://schemas.openxmlformats.org/officeDocument/2006/relationships/image" Target="../media/image520.png"/><Relationship Id="rId19" Type="http://schemas.openxmlformats.org/officeDocument/2006/relationships/image" Target="../media/image32.png"/><Relationship Id="rId31" Type="http://schemas.openxmlformats.org/officeDocument/2006/relationships/image" Target="../media/image53.png"/><Relationship Id="rId4" Type="http://schemas.openxmlformats.org/officeDocument/2006/relationships/image" Target="../media/image43.png"/><Relationship Id="rId9" Type="http://schemas.openxmlformats.org/officeDocument/2006/relationships/image" Target="../media/image31.png"/><Relationship Id="rId14" Type="http://schemas.openxmlformats.org/officeDocument/2006/relationships/image" Target="../media/image46.png"/><Relationship Id="rId27" Type="http://schemas.openxmlformats.org/officeDocument/2006/relationships/image" Target="../media/image52.png"/><Relationship Id="rId3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Lecture 10 – Public-key encryption, IND-CPA/CCA,</a:t>
            </a:r>
            <a:br>
              <a:rPr lang="en-US" dirty="0" smtClean="0"/>
            </a:br>
            <a:r>
              <a:rPr lang="en-US" dirty="0" err="1" smtClean="0"/>
              <a:t>ElGamal</a:t>
            </a:r>
            <a:r>
              <a:rPr lang="en-US" dirty="0" smtClean="0"/>
              <a:t>, RSA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27.10.2021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77319"/>
                  </p:ext>
                </p:extLst>
              </p:nvPr>
            </p:nvGraphicFramePr>
            <p:xfrm>
              <a:off x="7601586" y="3863997"/>
              <a:ext cx="2418715" cy="1489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439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𝒔𝒌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4515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77319"/>
                  </p:ext>
                </p:extLst>
              </p:nvPr>
            </p:nvGraphicFramePr>
            <p:xfrm>
              <a:off x="7601586" y="3863997"/>
              <a:ext cx="2418715" cy="1489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439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1" t="-1754" r="-503" b="-335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4515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959040"/>
                  </p:ext>
                </p:extLst>
              </p:nvPr>
            </p:nvGraphicFramePr>
            <p:xfrm>
              <a:off x="2050533" y="3140635"/>
              <a:ext cx="2092842" cy="2216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28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02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𝒑𝒌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13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959040"/>
                  </p:ext>
                </p:extLst>
              </p:nvPr>
            </p:nvGraphicFramePr>
            <p:xfrm>
              <a:off x="2050533" y="3140635"/>
              <a:ext cx="2092842" cy="2216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284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402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1" t="-1515" r="-581" b="-45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813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945873"/>
                  </p:ext>
                </p:extLst>
              </p:nvPr>
            </p:nvGraphicFramePr>
            <p:xfrm>
              <a:off x="7601587" y="969763"/>
              <a:ext cx="2418714" cy="144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995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3983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945873"/>
                  </p:ext>
                </p:extLst>
              </p:nvPr>
            </p:nvGraphicFramePr>
            <p:xfrm>
              <a:off x="7601587" y="969763"/>
              <a:ext cx="2418714" cy="144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1" t="-2000" r="-503" b="-3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3983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encryption: </a:t>
            </a:r>
            <a:r>
              <a:rPr lang="en-US" dirty="0" smtClean="0"/>
              <a:t>Hashed-</a:t>
            </a:r>
            <a:r>
              <a:rPr lang="en-US" dirty="0" err="1" smtClean="0"/>
              <a:t>ElGamal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246548" y="2044403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284448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01456" y="4319923"/>
                <a:ext cx="1729256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56" y="4319923"/>
                <a:ext cx="1729256" cy="243143"/>
              </a:xfrm>
              <a:prstGeom prst="rect">
                <a:avLst/>
              </a:prstGeom>
              <a:blipFill rotWithShape="0">
                <a:blip r:embed="rId6"/>
                <a:stretch>
                  <a:fillRect l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01456" y="4652827"/>
                <a:ext cx="13447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56" y="4652827"/>
                <a:ext cx="1344792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452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75349" y="4958032"/>
                <a:ext cx="102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349" y="4958032"/>
                <a:ext cx="1027525" cy="215444"/>
              </a:xfrm>
              <a:prstGeom prst="rect">
                <a:avLst/>
              </a:prstGeom>
              <a:blipFill rotWithShape="0">
                <a:blip r:embed="rId8"/>
                <a:stretch>
                  <a:fillRect l="-10651" t="-27778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98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4563" y="169861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246221"/>
              </a:xfrm>
              <a:prstGeom prst="rect">
                <a:avLst/>
              </a:prstGeom>
              <a:blipFill rotWithShape="0">
                <a:blip r:embed="rId1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452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7044" y="4365380"/>
                <a:ext cx="1727268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r>
                        <a:rPr lang="nb-NO" sz="140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365380"/>
                <a:ext cx="1727268" cy="243143"/>
              </a:xfrm>
              <a:prstGeom prst="rect">
                <a:avLst/>
              </a:prstGeom>
              <a:blipFill rotWithShape="0">
                <a:blip r:embed="rId13"/>
                <a:stretch>
                  <a:fillRect l="-3534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77350" y="5000604"/>
                <a:ext cx="7375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</m:oMath>
                </a14:m>
                <a:endParaRPr lang="en-US" sz="1400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350" y="5000604"/>
                <a:ext cx="737510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14876" t="-27778" r="-661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47223" y="1427249"/>
                <a:ext cx="4222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23" y="1427249"/>
                <a:ext cx="422231" cy="215444"/>
              </a:xfrm>
              <a:prstGeom prst="rect">
                <a:avLst/>
              </a:prstGeom>
              <a:blipFill rotWithShape="0">
                <a:blip r:embed="rId15"/>
                <a:stretch>
                  <a:fillRect l="-1594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45763" y="1757110"/>
                <a:ext cx="4382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763" y="1757110"/>
                <a:ext cx="438262" cy="215444"/>
              </a:xfrm>
              <a:prstGeom prst="rect">
                <a:avLst/>
              </a:prstGeom>
              <a:blipFill rotWithShape="0">
                <a:blip r:embed="rId16"/>
                <a:stretch>
                  <a:fillRect l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40494" y="2055917"/>
                <a:ext cx="11887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</m:oMath>
                </a14:m>
                <a:endParaRPr lang="en-US" sz="1400" b="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494" y="2055917"/>
                <a:ext cx="1188723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9231" t="-27778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86238" y="1746018"/>
                <a:ext cx="626775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38" y="1746018"/>
                <a:ext cx="626775" cy="219227"/>
              </a:xfrm>
              <a:prstGeom prst="rect">
                <a:avLst/>
              </a:prstGeom>
              <a:blipFill rotWithShape="0">
                <a:blip r:embed="rId18"/>
                <a:stretch>
                  <a:fillRect l="-970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397931" y="1356522"/>
                <a:ext cx="1132105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931" y="1356522"/>
                <a:ext cx="1132105" cy="304314"/>
              </a:xfrm>
              <a:prstGeom prst="rect">
                <a:avLst/>
              </a:prstGeom>
              <a:blipFill rotWithShape="0">
                <a:blip r:embed="rId20"/>
                <a:stretch>
                  <a:fillRect l="-5946" t="-4082" b="-6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690012" y="2407097"/>
                <a:ext cx="4490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12" y="2407097"/>
                <a:ext cx="449097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699776" y="1634783"/>
                <a:ext cx="3803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76" y="1634783"/>
                <a:ext cx="380373" cy="276999"/>
              </a:xfrm>
              <a:prstGeom prst="rect">
                <a:avLst/>
              </a:prstGeom>
              <a:blipFill>
                <a:blip r:embed="rId2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89456" y="3593226"/>
                <a:ext cx="1135696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56" y="3593226"/>
                <a:ext cx="1135696" cy="304314"/>
              </a:xfrm>
              <a:prstGeom prst="rect">
                <a:avLst/>
              </a:prstGeom>
              <a:blipFill rotWithShape="0">
                <a:blip r:embed="rId25"/>
                <a:stretch>
                  <a:fillRect l="-3743" t="-2000" b="-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153354" y="1224851"/>
                <a:ext cx="1346202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54" y="1224851"/>
                <a:ext cx="1346202" cy="250646"/>
              </a:xfrm>
              <a:prstGeom prst="rect">
                <a:avLst/>
              </a:prstGeom>
              <a:blipFill>
                <a:blip r:embed="rId26"/>
                <a:stretch>
                  <a:fillRect l="-4977" b="-731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ontent Placeholder 4"/>
              <p:cNvSpPr txBox="1">
                <a:spLocks/>
              </p:cNvSpPr>
              <p:nvPr/>
            </p:nvSpPr>
            <p:spPr bwMode="auto">
              <a:xfrm>
                <a:off x="3541751" y="5028563"/>
                <a:ext cx="5300517" cy="152076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 smtClean="0"/>
                  <a:t>Theorem:</a:t>
                </a:r>
                <a:r>
                  <a:rPr lang="en-US" sz="1600" dirty="0"/>
                  <a:t> Hashed-</a:t>
                </a:r>
                <a:r>
                  <a:rPr lang="en-US" sz="1600" dirty="0" err="1"/>
                  <a:t>ElGamal</a:t>
                </a:r>
                <a:r>
                  <a:rPr lang="en-US" sz="1600" dirty="0"/>
                  <a:t> is IND-CPA secure if: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/>
                  <a:t> DH-problem is hard in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b-NO" sz="1600" i="1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600" dirty="0"/>
                  <a:t> is IND-CPA secure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 is “perfect</a:t>
                </a:r>
                <a:r>
                  <a:rPr lang="en-US" sz="1600" dirty="0" smtClean="0"/>
                  <a:t>” (i.e., a </a:t>
                </a:r>
                <a:r>
                  <a:rPr lang="en-US" sz="1600" b="1" dirty="0" smtClean="0"/>
                  <a:t>random oracle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mc:Choice>
        <mc:Fallback>
          <p:sp>
            <p:nvSpPr>
              <p:cNvPr id="4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1751" y="5028563"/>
                <a:ext cx="5300517" cy="1520769"/>
              </a:xfrm>
              <a:prstGeom prst="roundRect">
                <a:avLst/>
              </a:prstGeom>
              <a:blipFill>
                <a:blip r:embed="rId2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90355" y="1210614"/>
                <a:ext cx="81963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1600" b="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55" y="1210614"/>
                <a:ext cx="819634" cy="246221"/>
              </a:xfrm>
              <a:prstGeom prst="rect">
                <a:avLst/>
              </a:prstGeom>
              <a:blipFill>
                <a:blip r:embed="rId2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blipFill>
                <a:blip r:embed="rId28"/>
                <a:stretch>
                  <a:fillRect l="-22581" r="-1935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71454" y="5368256"/>
            <a:ext cx="7751762" cy="966764"/>
          </a:xfrm>
        </p:spPr>
        <p:txBody>
          <a:bodyPr/>
          <a:lstStyle/>
          <a:p>
            <a:pPr algn="ctr"/>
            <a:r>
              <a:rPr lang="en-US" sz="3200" b="1" dirty="0" smtClean="0"/>
              <a:t>The RSA encryption scheme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630025" y="6386513"/>
            <a:ext cx="561975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84044" y="1363568"/>
                <a:ext cx="18662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44" y="1363568"/>
                <a:ext cx="1866216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28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54" y="1841162"/>
            <a:ext cx="3383692" cy="33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Designed by </a:t>
            </a:r>
            <a:r>
              <a:rPr lang="en-US" dirty="0" err="1" smtClean="0"/>
              <a:t>Rivest</a:t>
            </a:r>
            <a:r>
              <a:rPr lang="en-US" dirty="0" smtClean="0"/>
              <a:t>, Shamir and </a:t>
            </a:r>
            <a:r>
              <a:rPr lang="en-US" dirty="0" err="1" smtClean="0"/>
              <a:t>Adleman</a:t>
            </a:r>
            <a:r>
              <a:rPr lang="en-US" dirty="0"/>
              <a:t> </a:t>
            </a:r>
            <a:r>
              <a:rPr lang="en-US" dirty="0" smtClean="0"/>
              <a:t>in 1977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mtClean="0"/>
              <a:t>One year before ElGamal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Used both for public-key </a:t>
            </a:r>
            <a:r>
              <a:rPr lang="en-US" i="1" dirty="0" smtClean="0"/>
              <a:t>encryption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i="1" dirty="0" smtClean="0"/>
              <a:t>digital signatures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8"/>
          <a:stretch/>
        </p:blipFill>
        <p:spPr>
          <a:xfrm>
            <a:off x="7269480" y="1352295"/>
            <a:ext cx="3954998" cy="2158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3592" y="3609577"/>
            <a:ext cx="102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Ron </a:t>
            </a:r>
            <a:r>
              <a:rPr lang="en-US" sz="1200" dirty="0" err="1" smtClean="0"/>
              <a:t>Rivest</a:t>
            </a:r>
            <a:endParaRPr lang="en-US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059786" y="3609577"/>
            <a:ext cx="145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Leonard </a:t>
            </a:r>
            <a:r>
              <a:rPr lang="en-US" sz="1200" dirty="0" err="1" smtClean="0"/>
              <a:t>Adleman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686930" y="3614894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Adi</a:t>
            </a:r>
            <a:r>
              <a:rPr lang="en-US" sz="1200" dirty="0" smtClean="0"/>
              <a:t> Shamir</a:t>
            </a:r>
          </a:p>
        </p:txBody>
      </p:sp>
    </p:spTree>
    <p:extLst>
      <p:ext uri="{BB962C8B-B14F-4D97-AF65-F5344CB8AC3E}">
        <p14:creationId xmlns:p14="http://schemas.microsoft.com/office/powerpoint/2010/main" val="1080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484528" y="1426377"/>
            <a:ext cx="4572000" cy="4572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06408" y="1182600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408" y="1182600"/>
                <a:ext cx="128240" cy="184666"/>
              </a:xfrm>
              <a:prstGeom prst="rect">
                <a:avLst/>
              </a:prstGeom>
              <a:blipFill>
                <a:blip r:embed="rId2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5035" y="1216543"/>
                <a:ext cx="17152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35" y="1216543"/>
                <a:ext cx="171521" cy="184666"/>
              </a:xfrm>
              <a:prstGeom prst="rect">
                <a:avLst/>
              </a:prstGeom>
              <a:blipFill>
                <a:blip r:embed="rId3"/>
                <a:stretch>
                  <a:fillRect l="-7143" r="-714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58992" y="1341876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92" y="1341876"/>
                <a:ext cx="128240" cy="184666"/>
              </a:xfrm>
              <a:prstGeom prst="rect">
                <a:avLst/>
              </a:prstGeom>
              <a:blipFill>
                <a:blip r:embed="rId4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58342" y="1550708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342" y="1550708"/>
                <a:ext cx="128240" cy="184666"/>
              </a:xfrm>
              <a:prstGeom prst="rect">
                <a:avLst/>
              </a:prstGeom>
              <a:blipFill>
                <a:blip r:embed="rId5"/>
                <a:stretch>
                  <a:fillRect l="-23810" r="-2857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88206" y="3998322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206" y="3998322"/>
                <a:ext cx="254878" cy="184666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2519" y="4451226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519" y="4451226"/>
                <a:ext cx="254878" cy="184666"/>
              </a:xfrm>
              <a:prstGeom prst="rect">
                <a:avLst/>
              </a:prstGeom>
              <a:blipFill>
                <a:blip r:embed="rId7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30087" y="4884010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087" y="4884010"/>
                <a:ext cx="254878" cy="184666"/>
              </a:xfrm>
              <a:prstGeom prst="rect">
                <a:avLst/>
              </a:prstGeom>
              <a:blipFill>
                <a:blip r:embed="rId8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47633" y="5270370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633" y="5270370"/>
                <a:ext cx="254878" cy="184666"/>
              </a:xfrm>
              <a:prstGeom prst="rect">
                <a:avLst/>
              </a:prstGeom>
              <a:blipFill>
                <a:blip r:embed="rId9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>
            <a:spLocks noChangeAspect="1"/>
          </p:cNvSpPr>
          <p:nvPr/>
        </p:nvSpPr>
        <p:spPr bwMode="auto">
          <a:xfrm flipV="1">
            <a:off x="7984165" y="400133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 flipV="1">
            <a:off x="4310149" y="545349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 rot="1494891" flipV="1">
            <a:off x="5728344" y="1379999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 flipV="1">
            <a:off x="6583379" y="1542241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 flipV="1">
            <a:off x="7601258" y="2333405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 flipV="1">
            <a:off x="7799398" y="271591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 flipV="1">
            <a:off x="8002519" y="3551448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 flipV="1">
            <a:off x="7695993" y="4810895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2" name="Oval 51"/>
          <p:cNvSpPr>
            <a:spLocks noChangeAspect="1"/>
          </p:cNvSpPr>
          <p:nvPr/>
        </p:nvSpPr>
        <p:spPr bwMode="auto">
          <a:xfrm flipV="1">
            <a:off x="5070616" y="5850640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 flipV="1">
            <a:off x="6957542" y="1744175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29195" y="1840313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195" y="1840313"/>
                <a:ext cx="128240" cy="184666"/>
              </a:xfrm>
              <a:prstGeom prst="rect">
                <a:avLst/>
              </a:prstGeom>
              <a:blipFill>
                <a:blip r:embed="rId10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7133" y="2183603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133" y="2183603"/>
                <a:ext cx="128240" cy="184666"/>
              </a:xfrm>
              <a:prstGeom prst="rect">
                <a:avLst/>
              </a:prstGeom>
              <a:blipFill>
                <a:blip r:embed="rId11"/>
                <a:stretch>
                  <a:fillRect l="-22727" r="-2727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1803" y="2614143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803" y="2614143"/>
                <a:ext cx="128240" cy="184666"/>
              </a:xfrm>
              <a:prstGeom prst="rect">
                <a:avLst/>
              </a:prstGeom>
              <a:blipFill>
                <a:blip r:embed="rId12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10023" y="3053063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023" y="3053063"/>
                <a:ext cx="128240" cy="184666"/>
              </a:xfrm>
              <a:prstGeom prst="rect">
                <a:avLst/>
              </a:prstGeom>
              <a:blipFill>
                <a:blip r:embed="rId13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66977" y="3518120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977" y="3518120"/>
                <a:ext cx="128240" cy="184666"/>
              </a:xfrm>
              <a:prstGeom prst="rect">
                <a:avLst/>
              </a:prstGeom>
              <a:blipFill>
                <a:blip r:embed="rId14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73715" y="5595942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715" y="5595942"/>
                <a:ext cx="254878" cy="184666"/>
              </a:xfrm>
              <a:prstGeom prst="rect">
                <a:avLst/>
              </a:prstGeom>
              <a:blipFill>
                <a:blip r:embed="rId15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52742" y="5852848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742" y="5852848"/>
                <a:ext cx="254878" cy="184666"/>
              </a:xfrm>
              <a:prstGeom prst="rect">
                <a:avLst/>
              </a:prstGeom>
              <a:blipFill>
                <a:blip r:embed="rId16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>
            <a:spLocks noChangeAspect="1"/>
          </p:cNvSpPr>
          <p:nvPr/>
        </p:nvSpPr>
        <p:spPr bwMode="auto">
          <a:xfrm flipV="1">
            <a:off x="5500087" y="593595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 rot="19732830" flipV="1">
            <a:off x="5937543" y="592934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 flipV="1">
            <a:off x="6364378" y="5854102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 flipV="1">
            <a:off x="6769623" y="5689968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 flipV="1">
            <a:off x="7447798" y="5157682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56556" y="601244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56" y="6012447"/>
                <a:ext cx="254878" cy="184666"/>
              </a:xfrm>
              <a:prstGeom prst="rect">
                <a:avLst/>
              </a:prstGeom>
              <a:blipFill>
                <a:blip r:embed="rId17"/>
                <a:stretch>
                  <a:fillRect l="-7143" r="-476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910904" y="6101818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904" y="6101818"/>
                <a:ext cx="254878" cy="184666"/>
              </a:xfrm>
              <a:prstGeom prst="rect">
                <a:avLst/>
              </a:prstGeom>
              <a:blipFill>
                <a:blip r:embed="rId18"/>
                <a:stretch>
                  <a:fillRect l="-4878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400209" y="612993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09" y="6129937"/>
                <a:ext cx="254878" cy="184666"/>
              </a:xfrm>
              <a:prstGeom prst="rect">
                <a:avLst/>
              </a:prstGeom>
              <a:blipFill>
                <a:blip r:embed="rId19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908553" y="603675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553" y="6036757"/>
                <a:ext cx="254878" cy="184666"/>
              </a:xfrm>
              <a:prstGeom prst="rect">
                <a:avLst/>
              </a:prstGeom>
              <a:blipFill>
                <a:blip r:embed="rId20"/>
                <a:stretch>
                  <a:fillRect l="-4762" r="-476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467284" y="5848006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84" y="5848006"/>
                <a:ext cx="254878" cy="184666"/>
              </a:xfrm>
              <a:prstGeom prst="rect">
                <a:avLst/>
              </a:prstGeom>
              <a:blipFill>
                <a:blip r:embed="rId21"/>
                <a:stretch>
                  <a:fillRect l="-4762" r="-476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097200" y="5613684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200" y="5613684"/>
                <a:ext cx="254878" cy="184666"/>
              </a:xfrm>
              <a:prstGeom prst="rect">
                <a:avLst/>
              </a:prstGeom>
              <a:blipFill>
                <a:blip r:embed="rId22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>
            <a:spLocks noChangeAspect="1"/>
          </p:cNvSpPr>
          <p:nvPr/>
        </p:nvSpPr>
        <p:spPr bwMode="auto">
          <a:xfrm flipV="1">
            <a:off x="3464169" y="3987292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1" name="Oval 50"/>
          <p:cNvSpPr>
            <a:spLocks noChangeAspect="1"/>
          </p:cNvSpPr>
          <p:nvPr/>
        </p:nvSpPr>
        <p:spPr bwMode="auto">
          <a:xfrm flipV="1">
            <a:off x="3565099" y="441112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3" name="Oval 52"/>
          <p:cNvSpPr>
            <a:spLocks noChangeAspect="1"/>
          </p:cNvSpPr>
          <p:nvPr/>
        </p:nvSpPr>
        <p:spPr bwMode="auto">
          <a:xfrm flipV="1">
            <a:off x="3739776" y="4803670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auto">
          <a:xfrm flipV="1">
            <a:off x="4001676" y="5151079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 flipV="1">
            <a:off x="3507477" y="3121059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 flipV="1">
            <a:off x="3645654" y="271591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 bwMode="auto">
          <a:xfrm flipV="1">
            <a:off x="4141371" y="200751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 flipV="1">
            <a:off x="5290862" y="141547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460880" y="4896000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880" y="4896000"/>
                <a:ext cx="254878" cy="184666"/>
              </a:xfrm>
              <a:prstGeom prst="rect">
                <a:avLst/>
              </a:prstGeom>
              <a:blipFill>
                <a:blip r:embed="rId23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72984" y="4472168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984" y="4472168"/>
                <a:ext cx="254878" cy="184666"/>
              </a:xfrm>
              <a:prstGeom prst="rect">
                <a:avLst/>
              </a:prstGeom>
              <a:blipFill>
                <a:blip r:embed="rId24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85210" y="4014703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210" y="4014703"/>
                <a:ext cx="254878" cy="184666"/>
              </a:xfrm>
              <a:prstGeom prst="rect">
                <a:avLst/>
              </a:prstGeom>
              <a:blipFill>
                <a:blip r:embed="rId25"/>
                <a:stretch>
                  <a:fillRect l="-4878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171950" y="3527711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950" y="3527711"/>
                <a:ext cx="254878" cy="184666"/>
              </a:xfrm>
              <a:prstGeom prst="rect">
                <a:avLst/>
              </a:prstGeom>
              <a:blipFill>
                <a:blip r:embed="rId26"/>
                <a:stretch>
                  <a:fillRect l="-4762" r="-714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774913" y="5257469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13" y="5257469"/>
                <a:ext cx="254878" cy="184666"/>
              </a:xfrm>
              <a:prstGeom prst="rect">
                <a:avLst/>
              </a:prstGeom>
              <a:blipFill>
                <a:blip r:embed="rId27"/>
                <a:stretch>
                  <a:fillRect l="-4762" r="-476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588319" y="2202730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19" y="2202730"/>
                <a:ext cx="254878" cy="184666"/>
              </a:xfrm>
              <a:prstGeom prst="rect">
                <a:avLst/>
              </a:prstGeom>
              <a:blipFill>
                <a:blip r:embed="rId28"/>
                <a:stretch>
                  <a:fillRect l="-4878" r="-7317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380038" y="2606312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38" y="2606312"/>
                <a:ext cx="254878" cy="184666"/>
              </a:xfrm>
              <a:prstGeom prst="rect">
                <a:avLst/>
              </a:prstGeom>
              <a:blipFill>
                <a:blip r:embed="rId29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176155" y="3028726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155" y="3028726"/>
                <a:ext cx="254878" cy="184666"/>
              </a:xfrm>
              <a:prstGeom prst="rect">
                <a:avLst/>
              </a:prstGeom>
              <a:blipFill>
                <a:blip r:embed="rId30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902352" y="1826649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29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52" y="1826649"/>
                <a:ext cx="254878" cy="184666"/>
              </a:xfrm>
              <a:prstGeom prst="rect">
                <a:avLst/>
              </a:prstGeom>
              <a:blipFill>
                <a:blip r:embed="rId31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64021" y="118377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21" y="1183777"/>
                <a:ext cx="254878" cy="184666"/>
              </a:xfrm>
              <a:prstGeom prst="rect">
                <a:avLst/>
              </a:prstGeom>
              <a:blipFill>
                <a:blip r:embed="rId32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273906" y="1539931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906" y="1539931"/>
                <a:ext cx="254878" cy="184666"/>
              </a:xfrm>
              <a:prstGeom prst="rect">
                <a:avLst/>
              </a:prstGeom>
              <a:blipFill>
                <a:blip r:embed="rId33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>
            <a:spLocks noChangeAspect="1"/>
          </p:cNvSpPr>
          <p:nvPr/>
        </p:nvSpPr>
        <p:spPr bwMode="auto">
          <a:xfrm flipV="1">
            <a:off x="4490935" y="1736555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685716" y="129481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16" y="1294817"/>
                <a:ext cx="254878" cy="184666"/>
              </a:xfrm>
              <a:prstGeom prst="rect">
                <a:avLst/>
              </a:prstGeom>
              <a:blipFill>
                <a:blip r:embed="rId34"/>
                <a:stretch>
                  <a:fillRect l="-4878" r="-7317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>
            <a:stCxn id="39" idx="1"/>
            <a:endCxn id="64" idx="4"/>
          </p:cNvCxnSpPr>
          <p:nvPr/>
        </p:nvCxnSpPr>
        <p:spPr bwMode="auto">
          <a:xfrm flipH="1">
            <a:off x="7192320" y="2118159"/>
            <a:ext cx="169349" cy="3344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39" idx="2"/>
            <a:endCxn id="35" idx="5"/>
          </p:cNvCxnSpPr>
          <p:nvPr/>
        </p:nvCxnSpPr>
        <p:spPr bwMode="auto">
          <a:xfrm flipH="1">
            <a:off x="4765908" y="2099510"/>
            <a:ext cx="2561994" cy="3612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59" idx="0"/>
            <a:endCxn id="35" idx="3"/>
          </p:cNvCxnSpPr>
          <p:nvPr/>
        </p:nvCxnSpPr>
        <p:spPr bwMode="auto">
          <a:xfrm flipH="1">
            <a:off x="4698436" y="1639229"/>
            <a:ext cx="223121" cy="40495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>
            <a:stCxn id="59" idx="1"/>
            <a:endCxn id="57" idx="5"/>
          </p:cNvCxnSpPr>
          <p:nvPr/>
        </p:nvCxnSpPr>
        <p:spPr bwMode="auto">
          <a:xfrm flipH="1">
            <a:off x="3954994" y="1624747"/>
            <a:ext cx="930811" cy="7328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>
            <a:stCxn id="39" idx="3"/>
            <a:endCxn id="57" idx="6"/>
          </p:cNvCxnSpPr>
          <p:nvPr/>
        </p:nvCxnSpPr>
        <p:spPr bwMode="auto">
          <a:xfrm flipH="1">
            <a:off x="3961366" y="2062447"/>
            <a:ext cx="3355845" cy="333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9359286" y="1952113"/>
                <a:ext cx="751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286" y="1952113"/>
                <a:ext cx="751840" cy="33855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9359286" y="2427760"/>
                <a:ext cx="7905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286" y="2427760"/>
                <a:ext cx="790554" cy="33855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398742" y="5731085"/>
                <a:ext cx="4313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742" y="5731085"/>
                <a:ext cx="431345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4233809" y="6045980"/>
                <a:ext cx="4313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809" y="6045980"/>
                <a:ext cx="431345" cy="33855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>
            <a:spLocks noChangeAspect="1"/>
          </p:cNvSpPr>
          <p:nvPr/>
        </p:nvSpPr>
        <p:spPr bwMode="auto">
          <a:xfrm rot="1128138" flipV="1">
            <a:off x="4670286" y="5683618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 rot="2518697" flipV="1">
            <a:off x="3439965" y="3546393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 rot="779524" flipV="1">
            <a:off x="3861856" y="2333956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 rot="21573103" flipV="1">
            <a:off x="4870763" y="1538431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 rot="1468321" flipV="1">
            <a:off x="6178800" y="142078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 rot="494014" flipV="1">
            <a:off x="7134702" y="546251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 rot="1683309" flipV="1">
            <a:off x="7943548" y="313000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 rot="19284625" flipV="1">
            <a:off x="7316896" y="201767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 rot="21135791" flipV="1">
            <a:off x="7891403" y="4419363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cxnSp>
        <p:nvCxnSpPr>
          <p:cNvPr id="91" name="Straight Connector 90"/>
          <p:cNvCxnSpPr>
            <a:stCxn id="33" idx="7"/>
            <a:endCxn id="64" idx="3"/>
          </p:cNvCxnSpPr>
          <p:nvPr/>
        </p:nvCxnSpPr>
        <p:spPr bwMode="auto">
          <a:xfrm>
            <a:off x="6246873" y="1518386"/>
            <a:ext cx="908062" cy="3954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>
            <a:stCxn id="33" idx="0"/>
            <a:endCxn id="35" idx="4"/>
          </p:cNvCxnSpPr>
          <p:nvPr/>
        </p:nvCxnSpPr>
        <p:spPr bwMode="auto">
          <a:xfrm flipH="1">
            <a:off x="4736930" y="1517059"/>
            <a:ext cx="1471392" cy="41692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>
            <a:stCxn id="39" idx="0"/>
            <a:endCxn id="45" idx="4"/>
          </p:cNvCxnSpPr>
          <p:nvPr/>
        </p:nvCxnSpPr>
        <p:spPr bwMode="auto">
          <a:xfrm>
            <a:off x="7398732" y="2107468"/>
            <a:ext cx="536286" cy="23123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49" idx="5"/>
            <a:endCxn id="45" idx="2"/>
          </p:cNvCxnSpPr>
          <p:nvPr/>
        </p:nvCxnSpPr>
        <p:spPr bwMode="auto">
          <a:xfrm>
            <a:off x="3540695" y="3594136"/>
            <a:ext cx="4351167" cy="882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49" idx="6"/>
            <a:endCxn id="64" idx="2"/>
          </p:cNvCxnSpPr>
          <p:nvPr/>
        </p:nvCxnSpPr>
        <p:spPr bwMode="auto">
          <a:xfrm>
            <a:off x="3527832" y="3630503"/>
            <a:ext cx="3607389" cy="1875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14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6" grpId="0"/>
      <p:bldP spid="1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4508" y="5222609"/>
                <a:ext cx="1078104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Proof:         </a:t>
                </a:r>
                <a:r>
                  <a:rPr lang="en-US" sz="1600" dirty="0" smtClean="0"/>
                  <a:t>let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sz="1600" b="1" dirty="0" smtClean="0"/>
              </a:p>
              <a:p>
                <a:endParaRPr lang="en-U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 smtClean="0"/>
                  <a:t> invertible</a:t>
                </a:r>
                <a:endParaRPr lang="en-U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b-NO" sz="1600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8" y="5222609"/>
                <a:ext cx="10781047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339" t="-1382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group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4994" y="1202723"/>
                <a:ext cx="2070310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4" y="1202723"/>
                <a:ext cx="2070310" cy="298415"/>
              </a:xfrm>
              <a:prstGeom prst="rect">
                <a:avLst/>
              </a:prstGeom>
              <a:blipFill rotWithShape="0">
                <a:blip r:embed="rId5"/>
                <a:stretch>
                  <a:fillRect l="-3824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4994" y="1709350"/>
                <a:ext cx="185550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4" y="1709350"/>
                <a:ext cx="1855508" cy="298415"/>
              </a:xfrm>
              <a:prstGeom prst="rect">
                <a:avLst/>
              </a:prstGeom>
              <a:blipFill rotWithShape="0">
                <a:blip r:embed="rId6"/>
                <a:stretch>
                  <a:fillRect l="-426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0020" y="1191662"/>
                <a:ext cx="187788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is </a:t>
                </a:r>
                <a:r>
                  <a:rPr lang="en-US" sz="1600" i="1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a group!</a:t>
                </a:r>
                <a:endParaRPr lang="en-US" sz="16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0" y="1191662"/>
                <a:ext cx="1877886" cy="282834"/>
              </a:xfrm>
              <a:prstGeom prst="rect">
                <a:avLst/>
              </a:prstGeom>
              <a:blipFill rotWithShape="0">
                <a:blip r:embed="rId7"/>
                <a:stretch>
                  <a:fillRect t="-14894" r="-4854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0019" y="1698289"/>
                <a:ext cx="1534844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600" i="1" dirty="0" smtClean="0">
                    <a:solidFill>
                      <a:schemeClr val="accent6"/>
                    </a:solidFill>
                  </a:rPr>
                  <a:t>is</a:t>
                </a:r>
                <a:r>
                  <a:rPr lang="en-US" sz="1600" dirty="0" smtClean="0">
                    <a:solidFill>
                      <a:schemeClr val="accent6"/>
                    </a:solidFill>
                  </a:rPr>
                  <a:t> a group!</a:t>
                </a:r>
                <a:endParaRPr lang="en-US" sz="1600" b="1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19" y="1698289"/>
                <a:ext cx="1534844" cy="282834"/>
              </a:xfrm>
              <a:prstGeom prst="rect">
                <a:avLst/>
              </a:prstGeom>
              <a:blipFill rotWithShape="0">
                <a:blip r:embed="rId8"/>
                <a:stretch>
                  <a:fillRect t="-17391" r="-674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4993" y="2631988"/>
                <a:ext cx="20803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3" y="2631988"/>
                <a:ext cx="208031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80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4993" y="3126758"/>
                <a:ext cx="18655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3" y="3126758"/>
                <a:ext cx="186551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424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0020" y="2609097"/>
                <a:ext cx="18677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is </a:t>
                </a:r>
                <a:r>
                  <a:rPr lang="en-US" sz="1600" i="1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a group!</a:t>
                </a:r>
                <a:endParaRPr lang="en-US" sz="16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0" y="2609097"/>
                <a:ext cx="1867755" cy="246221"/>
              </a:xfrm>
              <a:prstGeom prst="rect">
                <a:avLst/>
              </a:prstGeom>
              <a:blipFill rotWithShape="0">
                <a:blip r:embed="rId11"/>
                <a:stretch>
                  <a:fillRect t="-25000" r="-5212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0020" y="3126758"/>
                <a:ext cx="23092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is </a:t>
                </a:r>
                <a:r>
                  <a:rPr lang="en-US" sz="1600" i="1" dirty="0" smtClean="0">
                    <a:solidFill>
                      <a:srgbClr val="C00000"/>
                    </a:solidFill>
                  </a:rPr>
                  <a:t>also not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a group!</a:t>
                </a:r>
                <a:endParaRPr lang="en-US" sz="16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0" y="3126758"/>
                <a:ext cx="2309222" cy="246221"/>
              </a:xfrm>
              <a:prstGeom prst="rect">
                <a:avLst/>
              </a:prstGeom>
              <a:blipFill rotWithShape="0">
                <a:blip r:embed="rId12"/>
                <a:stretch>
                  <a:fillRect t="-27500" r="-422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4993" y="4079202"/>
                <a:ext cx="3105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invertible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elements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3" y="4079202"/>
                <a:ext cx="3105850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54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33348" y="4039607"/>
                <a:ext cx="3357522" cy="356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𝐭𝐡𝐞𝐨𝐫𝐞𝐦</m:t>
                          </m:r>
                        </m:lim>
                      </m:limUpp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gcd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348" y="4039607"/>
                <a:ext cx="3357522" cy="356188"/>
              </a:xfrm>
              <a:prstGeom prst="rect">
                <a:avLst/>
              </a:prstGeom>
              <a:blipFill rotWithShape="0">
                <a:blip r:embed="rId14"/>
                <a:stretch>
                  <a:fillRect l="-1996" t="-6897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84956" y="4594684"/>
                <a:ext cx="13304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4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4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400" i="1" dirty="0" smtClean="0">
                    <a:solidFill>
                      <a:schemeClr val="accent6"/>
                    </a:solidFill>
                  </a:rPr>
                  <a:t>is</a:t>
                </a:r>
                <a:r>
                  <a:rPr lang="en-US" sz="1400" dirty="0" smtClean="0">
                    <a:solidFill>
                      <a:schemeClr val="accent6"/>
                    </a:solidFill>
                  </a:rPr>
                  <a:t> a group!</a:t>
                </a:r>
                <a:endParaRPr lang="en-US" sz="1400" b="1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956" y="4594684"/>
                <a:ext cx="1330492" cy="215444"/>
              </a:xfrm>
              <a:prstGeom prst="rect">
                <a:avLst/>
              </a:prstGeom>
              <a:blipFill rotWithShape="0">
                <a:blip r:embed="rId15"/>
                <a:stretch>
                  <a:fillRect t="-28571" r="-7339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 rot="16200000">
            <a:off x="2679416" y="3249199"/>
            <a:ext cx="135509" cy="2455860"/>
          </a:xfrm>
          <a:prstGeom prst="leftBrace">
            <a:avLst>
              <a:gd name="adj1" fmla="val 105220"/>
              <a:gd name="adj2" fmla="val 50000"/>
            </a:avLst>
          </a:prstGeom>
          <a:noFill/>
          <a:ln w="19050" cmpd="sng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73316" y="1976003"/>
                <a:ext cx="24223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1, 2, 3, 4, 5, 6, 7, 8, 9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316" y="1976003"/>
                <a:ext cx="2422394" cy="246221"/>
              </a:xfrm>
              <a:prstGeom prst="rect">
                <a:avLst/>
              </a:prstGeom>
              <a:blipFill>
                <a:blip r:embed="rId16"/>
                <a:stretch>
                  <a:fillRect l="-1256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2045230" y="2937590"/>
            <a:ext cx="135509" cy="1142667"/>
          </a:xfrm>
          <a:prstGeom prst="leftBrace">
            <a:avLst>
              <a:gd name="adj1" fmla="val 105220"/>
              <a:gd name="adj2" fmla="val 50000"/>
            </a:avLst>
          </a:prstGeom>
          <a:noFill/>
          <a:ln w="19050" cmpd="sng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80223" y="3615393"/>
                <a:ext cx="2655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1400" b="1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223" y="3615393"/>
                <a:ext cx="265521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13953" r="-232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38234" y="2363760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2⋅1=2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2363760"/>
                <a:ext cx="1355115" cy="215444"/>
              </a:xfrm>
              <a:prstGeom prst="rect">
                <a:avLst/>
              </a:prstGeom>
              <a:blipFill>
                <a:blip r:embed="rId18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38234" y="2624778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2⋅2=4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2624778"/>
                <a:ext cx="1355115" cy="215444"/>
              </a:xfrm>
              <a:prstGeom prst="rect">
                <a:avLst/>
              </a:prstGeom>
              <a:blipFill>
                <a:blip r:embed="rId19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38234" y="2885796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2⋅3=6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2885796"/>
                <a:ext cx="1355115" cy="215444"/>
              </a:xfrm>
              <a:prstGeom prst="rect">
                <a:avLst/>
              </a:prstGeom>
              <a:blipFill>
                <a:blip r:embed="rId20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38234" y="3146814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2⋅4=8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146814"/>
                <a:ext cx="1355115" cy="215444"/>
              </a:xfrm>
              <a:prstGeom prst="rect">
                <a:avLst/>
              </a:prstGeom>
              <a:blipFill>
                <a:blip r:embed="rId21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38234" y="3407832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2⋅5=0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407832"/>
                <a:ext cx="1355115" cy="215444"/>
              </a:xfrm>
              <a:prstGeom prst="rect">
                <a:avLst/>
              </a:prstGeom>
              <a:blipFill>
                <a:blip r:embed="rId22"/>
                <a:stretch>
                  <a:fillRect l="-2252" r="-225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38234" y="3668850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2⋅6=2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668850"/>
                <a:ext cx="1355115" cy="215444"/>
              </a:xfrm>
              <a:prstGeom prst="rect">
                <a:avLst/>
              </a:prstGeom>
              <a:blipFill>
                <a:blip r:embed="rId23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38234" y="3933819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2⋅7=4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933819"/>
                <a:ext cx="1355115" cy="215444"/>
              </a:xfrm>
              <a:prstGeom prst="rect">
                <a:avLst/>
              </a:prstGeom>
              <a:blipFill>
                <a:blip r:embed="rId24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338234" y="4198788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2⋅8=6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4198788"/>
                <a:ext cx="1355115" cy="215444"/>
              </a:xfrm>
              <a:prstGeom prst="rect">
                <a:avLst/>
              </a:prstGeom>
              <a:blipFill>
                <a:blip r:embed="rId25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38233" y="4463757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2⋅9=8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3" y="4463757"/>
                <a:ext cx="1355115" cy="215444"/>
              </a:xfrm>
              <a:prstGeom prst="rect">
                <a:avLst/>
              </a:prstGeom>
              <a:blipFill>
                <a:blip r:embed="rId26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6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822287"/>
                  </p:ext>
                </p:extLst>
              </p:nvPr>
            </p:nvGraphicFramePr>
            <p:xfrm>
              <a:off x="8338233" y="1112129"/>
              <a:ext cx="2373479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78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956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6816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Not invertible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Invertible</a:t>
                          </a:r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2, 4, 5, 6, 8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1, 3, 7, 9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6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822287"/>
                  </p:ext>
                </p:extLst>
              </p:nvPr>
            </p:nvGraphicFramePr>
            <p:xfrm>
              <a:off x="8338233" y="1112129"/>
              <a:ext cx="2373479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78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956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6816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Not invertible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Invertible</a:t>
                          </a:r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474" t="-103846" r="-86256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117778" t="-103846" r="-1111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915146" y="3169971"/>
                <a:ext cx="17883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⋅7=21=1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46" y="3169971"/>
                <a:ext cx="1788310" cy="215444"/>
              </a:xfrm>
              <a:prstGeom prst="rect">
                <a:avLst/>
              </a:prstGeom>
              <a:blipFill rotWithShape="0">
                <a:blip r:embed="rId28"/>
                <a:stretch>
                  <a:fillRect l="-1706" r="-1365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915146" y="3568128"/>
                <a:ext cx="17883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9⋅9=81=1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46" y="3568128"/>
                <a:ext cx="1788310" cy="215444"/>
              </a:xfrm>
              <a:prstGeom prst="rect">
                <a:avLst/>
              </a:prstGeom>
              <a:blipFill rotWithShape="0">
                <a:blip r:embed="rId29"/>
                <a:stretch>
                  <a:fillRect l="-1706" r="-136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915146" y="2771814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⋅1=1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46" y="2771814"/>
                <a:ext cx="1355115" cy="215444"/>
              </a:xfrm>
              <a:prstGeom prst="rect">
                <a:avLst/>
              </a:prstGeom>
              <a:blipFill rotWithShape="0">
                <a:blip r:embed="rId30"/>
                <a:stretch>
                  <a:fillRect l="-2252" r="-180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9190197" y="4110077"/>
            <a:ext cx="2223853" cy="1406778"/>
            <a:chOff x="9190197" y="4110077"/>
            <a:chExt cx="2223853" cy="14067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9190197" y="4902292"/>
                  <a:ext cx="81272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0197" y="4902292"/>
                  <a:ext cx="812723" cy="215444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3759" r="-3759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10470267" y="4110077"/>
                  <a:ext cx="4828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7" y="4110077"/>
                  <a:ext cx="482889" cy="215444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7595" r="-7595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0470266" y="4407910"/>
                  <a:ext cx="71333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4=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6" y="4407910"/>
                  <a:ext cx="713337" cy="215444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4274" r="-4274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0470267" y="4705743"/>
                  <a:ext cx="4828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7" y="4705743"/>
                  <a:ext cx="482889" cy="215444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l="-8861" r="-7595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0470266" y="5003576"/>
                  <a:ext cx="71333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⋅3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6" y="5003576"/>
                  <a:ext cx="713337" cy="215444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l="-4274" r="-4274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0470266" y="5301411"/>
                  <a:ext cx="94378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8=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6" y="5301411"/>
                  <a:ext cx="943784" cy="215444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l="-3247" r="-3896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288561" y="5715051"/>
                <a:ext cx="21333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1600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561" y="5715051"/>
                <a:ext cx="2133319" cy="338554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117012" y="5716952"/>
                <a:ext cx="15744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012" y="5716952"/>
                <a:ext cx="1574470" cy="338554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562677" y="5715558"/>
                <a:ext cx="19857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b-NO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b-NO" sz="16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𝑘𝑛</m:t>
                        </m:r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677" y="5715558"/>
                <a:ext cx="1985736" cy="338554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452568" y="5715051"/>
                <a:ext cx="10361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68" y="5715051"/>
                <a:ext cx="1036181" cy="338554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674261" y="6213845"/>
                <a:ext cx="430744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Claim: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such that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61" y="6213845"/>
                <a:ext cx="4307440" cy="338554"/>
              </a:xfrm>
              <a:prstGeom prst="rect">
                <a:avLst/>
              </a:prstGeom>
              <a:blipFill rotWithShape="0">
                <a:blip r:embed="rId4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09833" y="6213845"/>
                <a:ext cx="15846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33" y="6213845"/>
                <a:ext cx="1584601" cy="338554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421880" y="6212397"/>
                <a:ext cx="17204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nb-NO" sz="1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dirty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880" y="6212397"/>
                <a:ext cx="1720471" cy="338554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015790" y="6212397"/>
                <a:ext cx="17429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is invertible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790" y="6212397"/>
                <a:ext cx="1742978" cy="338554"/>
              </a:xfrm>
              <a:prstGeom prst="rect">
                <a:avLst/>
              </a:prstGeom>
              <a:blipFill>
                <a:blip r:embed="rId4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101445" y="5711299"/>
                <a:ext cx="33435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b-NO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such that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45" y="5711299"/>
                <a:ext cx="3343544" cy="338554"/>
              </a:xfrm>
              <a:prstGeom prst="rect">
                <a:avLst/>
              </a:prstGeom>
              <a:blipFill rotWithShape="0">
                <a:blip r:embed="rId4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5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66" grpId="0"/>
      <p:bldP spid="67" grpId="0"/>
      <p:bldP spid="6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/>
                  <a:t>Euler's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i="1" dirty="0" smtClean="0"/>
                  <a:t> </a:t>
                </a:r>
                <a:r>
                  <a:rPr lang="en-US" dirty="0" smtClean="0"/>
                  <a:t>function</a:t>
                </a:r>
                <a:r>
                  <a:rPr lang="en-US" b="0" i="1" dirty="0" smtClean="0"/>
                  <a:t> </a:t>
                </a:r>
                <a:endParaRPr lang="en-US" b="0" i="1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limUpp>
                      <m:limUp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def</m:t>
                        </m:r>
                      </m:lim>
                    </m:limUpp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Note: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i="1" dirty="0" smtClean="0"/>
                  <a:t>almost all</a:t>
                </a:r>
                <a:r>
                  <a:rPr lang="en-US" sz="1600" dirty="0" smtClean="0"/>
                  <a:t> integers are invertible for large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15051" y="1427758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51" y="1427758"/>
                <a:ext cx="800973" cy="338554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46935" y="1427758"/>
                <a:ext cx="714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935" y="1427758"/>
                <a:ext cx="714102" cy="338554"/>
              </a:xfrm>
              <a:prstGeom prst="rect">
                <a:avLst/>
              </a:prstGeom>
              <a:blipFill>
                <a:blip r:embed="rId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73739" y="1427758"/>
                <a:ext cx="714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739" y="1427758"/>
                <a:ext cx="714102" cy="338554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72920" y="1427758"/>
                <a:ext cx="1770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      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20" y="1427758"/>
                <a:ext cx="1770059" cy="338554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20131" y="1990527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31" y="1990527"/>
                <a:ext cx="800973" cy="338554"/>
              </a:xfrm>
              <a:prstGeom prst="rect">
                <a:avLst/>
              </a:prstGeom>
              <a:blipFill>
                <a:blip r:embed="rId8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46936" y="1990527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936" y="1990527"/>
                <a:ext cx="800973" cy="338554"/>
              </a:xfrm>
              <a:prstGeom prst="rect">
                <a:avLst/>
              </a:prstGeom>
              <a:blipFill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107" y="1990527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107" y="1990527"/>
                <a:ext cx="800973" cy="338554"/>
              </a:xfrm>
              <a:prstGeom prst="rect">
                <a:avLst/>
              </a:prstGeom>
              <a:blipFill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72920" y="1990527"/>
                <a:ext cx="1770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      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20" y="1990527"/>
                <a:ext cx="1770059" cy="338554"/>
              </a:xfrm>
              <a:prstGeom prst="rect">
                <a:avLst/>
              </a:prstGeom>
              <a:blipFill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>
          <a:xfrm rot="16200000">
            <a:off x="8607106" y="926713"/>
            <a:ext cx="135509" cy="2899885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Left Brace 14"/>
          <p:cNvSpPr/>
          <p:nvPr/>
        </p:nvSpPr>
        <p:spPr>
          <a:xfrm rot="5400000">
            <a:off x="8599126" y="-62960"/>
            <a:ext cx="135509" cy="2899885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22738" y="1003869"/>
                <a:ext cx="304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738" y="1003869"/>
                <a:ext cx="304246" cy="307777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32559" y="2412922"/>
                <a:ext cx="2500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559" y="2412922"/>
                <a:ext cx="250034" cy="307777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90542" y="3519635"/>
                <a:ext cx="20288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−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42" y="3519635"/>
                <a:ext cx="2028882" cy="338554"/>
              </a:xfrm>
              <a:prstGeom prst="rect">
                <a:avLst/>
              </a:prstGeom>
              <a:blipFill>
                <a:blip r:embed="rId1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37701" y="3518035"/>
                <a:ext cx="10743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701" y="3518035"/>
                <a:ext cx="1074320" cy="338554"/>
              </a:xfrm>
              <a:prstGeom prst="rect">
                <a:avLst/>
              </a:prstGeom>
              <a:blipFill>
                <a:blip r:embed="rId1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90542" y="4010621"/>
                <a:ext cx="1866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42" y="4010621"/>
                <a:ext cx="1866102" cy="338554"/>
              </a:xfrm>
              <a:prstGeom prst="rect">
                <a:avLst/>
              </a:prstGeom>
              <a:blipFill>
                <a:blip r:embed="rId16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47293" y="1154138"/>
                <a:ext cx="294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func>
                                <m:func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293" y="1154138"/>
                <a:ext cx="2945743" cy="276999"/>
              </a:xfrm>
              <a:prstGeom prst="rect">
                <a:avLst/>
              </a:prstGeom>
              <a:blipFill>
                <a:blip r:embed="rId17"/>
                <a:stretch>
                  <a:fillRect l="-165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4193" y="3063329"/>
                <a:ext cx="20565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193" y="3063329"/>
                <a:ext cx="2056589" cy="400110"/>
              </a:xfrm>
              <a:prstGeom prst="rect">
                <a:avLst/>
              </a:prstGeom>
              <a:blipFill>
                <a:blip r:embed="rId18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672476" y="3065576"/>
                <a:ext cx="9980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76" y="3065576"/>
                <a:ext cx="998094" cy="338554"/>
              </a:xfrm>
              <a:prstGeom prst="rect">
                <a:avLst/>
              </a:prstGeom>
              <a:blipFill>
                <a:blip r:embed="rId1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921104" y="3065752"/>
                <a:ext cx="316375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 </m:t>
                      </m:r>
                      <m:r>
                        <a:rPr lang="nb-NO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nb-NO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numbers</m:t>
                      </m:r>
                      <m:r>
                        <a:rPr lang="nb-NO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nb-NO" sz="16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gcd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16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104" y="3065752"/>
                <a:ext cx="3163751" cy="338554"/>
              </a:xfrm>
              <a:prstGeom prst="rect">
                <a:avLst/>
              </a:prstGeom>
              <a:blipFill>
                <a:blip r:embed="rId2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8927704"/>
                  </p:ext>
                </p:extLst>
              </p:nvPr>
            </p:nvGraphicFramePr>
            <p:xfrm>
              <a:off x="751985" y="5700099"/>
              <a:ext cx="10200500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13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14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15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4011332340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4091692110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150636370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4046529500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1581104925"/>
                        </a:ext>
                      </a:extLst>
                    </a:gridCol>
                  </a:tblGrid>
                  <a:tr h="3168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19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8927704"/>
                  </p:ext>
                </p:extLst>
              </p:nvPr>
            </p:nvGraphicFramePr>
            <p:xfrm>
              <a:off x="751985" y="5700099"/>
              <a:ext cx="10200500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13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14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20015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4011332340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4091692110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150636370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4046529500"/>
                        </a:ext>
                      </a:extLst>
                    </a:gridCol>
                    <a:gridCol w="475325">
                      <a:extLst>
                        <a:ext uri="{9D8B030D-6E8A-4147-A177-3AD203B41FA5}">
                          <a16:colId xmlns:a16="http://schemas.microsoft.com/office/drawing/2014/main" val="1581104925"/>
                        </a:ext>
                      </a:extLst>
                    </a:gridCol>
                  </a:tblGrid>
                  <a:tr h="31681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t="-5769" r="-1369298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l="-146154" t="-5769" r="-1901282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19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t="-105769" r="-1369298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146154" t="-105769" r="-190128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585421" y="4041398"/>
                <a:ext cx="5686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21" y="4041398"/>
                <a:ext cx="568617" cy="307777"/>
              </a:xfrm>
              <a:prstGeom prst="rect">
                <a:avLst/>
              </a:prstGeom>
              <a:blipFill>
                <a:blip r:embed="rId2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>
            <a:off x="1887551" y="4318731"/>
            <a:ext cx="111918" cy="1762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543300" y="3043197"/>
                <a:ext cx="5050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300" y="3043197"/>
                <a:ext cx="505075" cy="338554"/>
              </a:xfrm>
              <a:prstGeom prst="rect">
                <a:avLst/>
              </a:prstGeom>
              <a:blipFill>
                <a:blip r:embed="rId2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858885" y="3528221"/>
                <a:ext cx="6268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  1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85" y="3528221"/>
                <a:ext cx="626804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0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1" grpId="0"/>
      <p:bldP spid="22" grpId="0"/>
      <p:bldP spid="2" grpId="0"/>
      <p:bldP spid="23" grpId="0"/>
      <p:bldP spid="24" grpId="0"/>
      <p:bldP spid="26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1218976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1218976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" t="-1538" r="-337" b="-6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" t="-15603" r="-337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9754489"/>
                  </p:ext>
                </p:extLst>
              </p:nvPr>
            </p:nvGraphicFramePr>
            <p:xfrm>
              <a:off x="7968117" y="4348557"/>
              <a:ext cx="2725175" cy="1145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9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9754489"/>
                  </p:ext>
                </p:extLst>
              </p:nvPr>
            </p:nvGraphicFramePr>
            <p:xfrm>
              <a:off x="7968117" y="4348557"/>
              <a:ext cx="2725175" cy="1145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3" t="-2000" r="-446" b="-28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3" t="-36691" r="-446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2581759"/>
                  </p:ext>
                </p:extLst>
              </p:nvPr>
            </p:nvGraphicFramePr>
            <p:xfrm>
              <a:off x="927257" y="2770705"/>
              <a:ext cx="2314089" cy="117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2581759"/>
                  </p:ext>
                </p:extLst>
              </p:nvPr>
            </p:nvGraphicFramePr>
            <p:xfrm>
              <a:off x="927257" y="2770705"/>
              <a:ext cx="2314089" cy="117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" t="-2000" r="-526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" t="-35417" r="-526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551708" y="2891965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551708" y="3479714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680" y="27323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44563" y="3200035"/>
                <a:ext cx="1885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63" y="3200035"/>
                <a:ext cx="188578" cy="246221"/>
              </a:xfrm>
              <a:prstGeom prst="rect">
                <a:avLst/>
              </a:prstGeom>
              <a:blipFill>
                <a:blip r:embed="rId6"/>
                <a:stretch>
                  <a:fillRect l="-19355" r="-1935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71427" y="255952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27" y="2559525"/>
                <a:ext cx="380373" cy="246221"/>
              </a:xfrm>
              <a:prstGeom prst="rect">
                <a:avLst/>
              </a:prstGeom>
              <a:blipFill>
                <a:blip r:embed="rId7"/>
                <a:stretch>
                  <a:fillRect l="-4762" r="-158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53" y="2827305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4094" y="1359746"/>
                <a:ext cx="9792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359746"/>
                <a:ext cx="979242" cy="246221"/>
              </a:xfrm>
              <a:prstGeom prst="rect">
                <a:avLst/>
              </a:prstGeom>
              <a:blipFill>
                <a:blip r:embed="rId10"/>
                <a:stretch>
                  <a:fillRect l="-7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759737" y="1316658"/>
                <a:ext cx="2187715" cy="3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37" y="1316658"/>
                <a:ext cx="2187715" cy="373051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4094" y="1840495"/>
                <a:ext cx="9174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840495"/>
                <a:ext cx="917431" cy="246221"/>
              </a:xfrm>
              <a:prstGeom prst="rect">
                <a:avLst/>
              </a:prstGeom>
              <a:blipFill>
                <a:blip r:embed="rId12"/>
                <a:stretch>
                  <a:fillRect l="-800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764595" y="1800351"/>
                <a:ext cx="2192908" cy="3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nb-NO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nb-NO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95" y="1800351"/>
                <a:ext cx="2192908" cy="373051"/>
              </a:xfrm>
              <a:prstGeom prst="rect">
                <a:avLst/>
              </a:prstGeom>
              <a:blipFill>
                <a:blip r:embed="rId1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/>
          <p:cNvSpPr/>
          <p:nvPr/>
        </p:nvSpPr>
        <p:spPr>
          <a:xfrm rot="5400000">
            <a:off x="2205009" y="835375"/>
            <a:ext cx="135509" cy="998022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2032400" y="979063"/>
                <a:ext cx="5774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00" y="979063"/>
                <a:ext cx="57740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2911083" y="1008979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083" y="1008979"/>
                <a:ext cx="476412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3481578" y="1007643"/>
                <a:ext cx="3723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78" y="1007643"/>
                <a:ext cx="372346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134793" y="2314605"/>
                <a:ext cx="5453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793" y="2314605"/>
                <a:ext cx="545342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2972837" y="2173717"/>
                <a:ext cx="3723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837" y="2173717"/>
                <a:ext cx="372346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3481578" y="2194229"/>
                <a:ext cx="4401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4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78" y="2194229"/>
                <a:ext cx="44012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7038" y="5040033"/>
                <a:ext cx="57362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Common choices 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600" dirty="0" smtClean="0"/>
                  <a:t>: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b-NO" sz="1600" b="0" i="1" dirty="0" smtClean="0">
                    <a:latin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nb-NO" sz="1600" b="0" i="1" dirty="0" smtClean="0">
                    <a:latin typeface="Cambria Math" panose="02040503050406030204" pitchFamily="18" charset="0"/>
                  </a:rPr>
                  <a:t> 	   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65 537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38" y="5040033"/>
                <a:ext cx="5736218" cy="338554"/>
              </a:xfrm>
              <a:prstGeom prst="rect">
                <a:avLst/>
              </a:prstGeom>
              <a:blipFill>
                <a:blip r:embed="rId22"/>
                <a:stretch>
                  <a:fillRect l="-531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65319" y="5678060"/>
                <a:ext cx="35640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10001</m:t>
                        </m:r>
                      </m:e>
                      <m: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/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latin typeface="Cambria Math" panose="02040503050406030204" pitchFamily="18" charset="0"/>
                      </a:rPr>
                      <m:t>1 0000 0000 0000 </m:t>
                    </m:r>
                    <m:sSub>
                      <m:sSubPr>
                        <m:ctrlPr>
                          <a:rPr lang="nb-NO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0001</m:t>
                        </m:r>
                      </m:e>
                      <m: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319" y="5678060"/>
                <a:ext cx="3564081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/>
          <p:cNvSpPr/>
          <p:nvPr/>
        </p:nvSpPr>
        <p:spPr>
          <a:xfrm rot="16200000">
            <a:off x="2218107" y="1760410"/>
            <a:ext cx="135509" cy="1024216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  <p:bldP spid="49" grpId="0" animBg="1"/>
      <p:bldP spid="50" grpId="0"/>
      <p:bldP spid="51" grpId="0"/>
      <p:bldP spid="52" grpId="0"/>
      <p:bldP spid="54" grpId="0"/>
      <p:bldP spid="55" grpId="0"/>
      <p:bldP spid="56" grpId="0"/>
      <p:bldP spid="4" grpId="0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-159816" y="2836324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816" y="2836324"/>
                <a:ext cx="128240" cy="184666"/>
              </a:xfrm>
              <a:prstGeom prst="rect">
                <a:avLst/>
              </a:prstGeom>
              <a:blipFill>
                <a:blip r:embed="rId13"/>
                <a:stretch>
                  <a:fillRect l="-23810" r="-2857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43468" y="2282554"/>
                <a:ext cx="751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8" y="2282554"/>
                <a:ext cx="751840" cy="33855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43468" y="3231786"/>
                <a:ext cx="29087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3⋅7=21=1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8" y="3231786"/>
                <a:ext cx="2908744" cy="33855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54321" y="1271701"/>
                <a:ext cx="751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 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21" y="1271701"/>
                <a:ext cx="751840" cy="400110"/>
              </a:xfrm>
              <a:prstGeom prst="rect">
                <a:avLst/>
              </a:prstGeom>
              <a:blipFill>
                <a:blip r:embed="rId3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43468" y="1807938"/>
                <a:ext cx="2049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=33=3⋅11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8" y="1807938"/>
                <a:ext cx="2049234" cy="338554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33148" y="2757170"/>
                <a:ext cx="33035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48" y="2757170"/>
                <a:ext cx="3303572" cy="338554"/>
              </a:xfrm>
              <a:prstGeom prst="rect">
                <a:avLst/>
              </a:prstGeom>
              <a:blipFill>
                <a:blip r:embed="rId4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43468" y="3706403"/>
                <a:ext cx="751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8" y="3706403"/>
                <a:ext cx="751840" cy="338554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933148" y="4514237"/>
                <a:ext cx="1048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48" y="4514237"/>
                <a:ext cx="1048052" cy="33855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920032" y="5064011"/>
                <a:ext cx="3641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=2197=1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9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32" y="5064011"/>
                <a:ext cx="3641807" cy="338554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28297" y="5613784"/>
                <a:ext cx="3724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=893871739=1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97" y="5613784"/>
                <a:ext cx="3724983" cy="33855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078239" y="2306071"/>
                <a:ext cx="30044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b="0" dirty="0" smtClean="0">
                    <a:solidFill>
                      <a:schemeClr val="accent6"/>
                    </a:solidFill>
                  </a:rPr>
                  <a:t>// </a:t>
                </a:r>
                <a:r>
                  <a:rPr lang="nb-NO" sz="1400" b="0" dirty="0" err="1" smtClean="0">
                    <a:solidFill>
                      <a:schemeClr val="accent6"/>
                    </a:solidFill>
                  </a:rPr>
                  <a:t>need</a:t>
                </a:r>
                <a:r>
                  <a:rPr lang="nb-NO" sz="1400" b="0" dirty="0" smtClean="0">
                    <a:solidFill>
                      <a:schemeClr val="accent6"/>
                    </a:solidFill>
                  </a:rPr>
                  <a:t> to </a:t>
                </a:r>
                <a:r>
                  <a:rPr lang="nb-NO" sz="1400" b="0" dirty="0" err="1" smtClean="0">
                    <a:solidFill>
                      <a:schemeClr val="accent6"/>
                    </a:solidFill>
                  </a:rPr>
                  <a:t>find</a:t>
                </a:r>
                <a:r>
                  <a:rPr lang="nb-NO" sz="1400" b="0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sz="14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39" y="2306071"/>
                <a:ext cx="3004428" cy="307777"/>
              </a:xfrm>
              <a:prstGeom prst="rect">
                <a:avLst/>
              </a:prstGeom>
              <a:blipFill>
                <a:blip r:embed="rId46"/>
                <a:stretch>
                  <a:fillRect l="-609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191809" y="1237559"/>
            <a:ext cx="5171134" cy="5201934"/>
            <a:chOff x="6478365" y="1271701"/>
            <a:chExt cx="5171134" cy="5201934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 bwMode="auto">
            <a:xfrm>
              <a:off x="6790943" y="1515478"/>
              <a:ext cx="4572000" cy="4572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9012823" y="1271701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2823" y="1271701"/>
                  <a:ext cx="128240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22727" r="-2272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/>
                <p:cNvSpPr txBox="1"/>
                <p:nvPr/>
              </p:nvSpPr>
              <p:spPr>
                <a:xfrm>
                  <a:off x="9491450" y="1305644"/>
                  <a:ext cx="171521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1450" y="1305644"/>
                  <a:ext cx="171521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7143" r="-7143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9965407" y="1430977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5407" y="1430977"/>
                  <a:ext cx="128240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10364757" y="1639809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757" y="1639809"/>
                  <a:ext cx="128240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23810" r="-2857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11394621" y="4087423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4621" y="4087423"/>
                  <a:ext cx="254878" cy="184666"/>
                </a:xfrm>
                <a:prstGeom prst="rect">
                  <a:avLst/>
                </a:prstGeom>
                <a:blipFill>
                  <a:blip r:embed="rId5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11308934" y="4540327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8934" y="4540327"/>
                  <a:ext cx="254878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11136502" y="4973111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6502" y="4973111"/>
                  <a:ext cx="254878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10854048" y="5359471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4048" y="5359471"/>
                  <a:ext cx="254878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4878" r="-731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" name="Oval 180"/>
            <p:cNvSpPr>
              <a:spLocks noChangeAspect="1"/>
            </p:cNvSpPr>
            <p:nvPr/>
          </p:nvSpPr>
          <p:spPr bwMode="auto">
            <a:xfrm flipV="1">
              <a:off x="11290580" y="409043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 bwMode="auto">
            <a:xfrm flipV="1">
              <a:off x="7616564" y="554259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3" name="Oval 182"/>
            <p:cNvSpPr>
              <a:spLocks noChangeAspect="1"/>
            </p:cNvSpPr>
            <p:nvPr/>
          </p:nvSpPr>
          <p:spPr bwMode="auto">
            <a:xfrm rot="1494891" flipV="1">
              <a:off x="9034759" y="1469100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 bwMode="auto">
            <a:xfrm flipV="1">
              <a:off x="9889794" y="1631342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 bwMode="auto">
            <a:xfrm flipV="1">
              <a:off x="10907673" y="2422506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 bwMode="auto">
            <a:xfrm flipV="1">
              <a:off x="11105813" y="280501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7" name="Oval 186"/>
            <p:cNvSpPr>
              <a:spLocks noChangeAspect="1"/>
            </p:cNvSpPr>
            <p:nvPr/>
          </p:nvSpPr>
          <p:spPr bwMode="auto">
            <a:xfrm flipV="1">
              <a:off x="11308934" y="3640549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 bwMode="auto">
            <a:xfrm flipV="1">
              <a:off x="11002408" y="4899996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9" name="Oval 188"/>
            <p:cNvSpPr>
              <a:spLocks noChangeAspect="1"/>
            </p:cNvSpPr>
            <p:nvPr/>
          </p:nvSpPr>
          <p:spPr bwMode="auto">
            <a:xfrm flipV="1">
              <a:off x="8377031" y="5939741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 bwMode="auto">
            <a:xfrm flipV="1">
              <a:off x="10263957" y="1833276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10735610" y="1929414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5610" y="1929414"/>
                  <a:ext cx="128240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1063548" y="2272704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3548" y="2272704"/>
                  <a:ext cx="128240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28571" r="-28571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11248218" y="2703244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8218" y="2703244"/>
                  <a:ext cx="128240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1416438" y="3142164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6438" y="3142164"/>
                  <a:ext cx="128240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11473392" y="3607221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3392" y="3607221"/>
                  <a:ext cx="128240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10480130" y="5685043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0130" y="5685043"/>
                  <a:ext cx="254878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10059157" y="5941949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9157" y="5941949"/>
                  <a:ext cx="254878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8" name="Oval 197"/>
            <p:cNvSpPr>
              <a:spLocks noChangeAspect="1"/>
            </p:cNvSpPr>
            <p:nvPr/>
          </p:nvSpPr>
          <p:spPr bwMode="auto">
            <a:xfrm flipV="1">
              <a:off x="8806502" y="602505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 rot="19732830" flipV="1">
              <a:off x="9243958" y="601844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 bwMode="auto">
            <a:xfrm flipV="1">
              <a:off x="9670793" y="5943203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 bwMode="auto">
            <a:xfrm flipV="1">
              <a:off x="10076038" y="5779069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 bwMode="auto">
            <a:xfrm flipV="1">
              <a:off x="10754213" y="5246783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9662971" y="610154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2971" y="6101548"/>
                  <a:ext cx="254878" cy="184666"/>
                </a:xfrm>
                <a:prstGeom prst="rect">
                  <a:avLst/>
                </a:prstGeom>
                <a:blipFill>
                  <a:blip r:embed="rId62"/>
                  <a:stretch>
                    <a:fillRect l="-4762" r="-714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9217319" y="6190919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7319" y="6190919"/>
                  <a:ext cx="254878" cy="184666"/>
                </a:xfrm>
                <a:prstGeom prst="rect">
                  <a:avLst/>
                </a:prstGeom>
                <a:blipFill>
                  <a:blip r:embed="rId63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8706624" y="621903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6624" y="6219038"/>
                  <a:ext cx="254878" cy="184666"/>
                </a:xfrm>
                <a:prstGeom prst="rect">
                  <a:avLst/>
                </a:prstGeom>
                <a:blipFill>
                  <a:blip r:embed="rId64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8214968" y="612585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4968" y="6125858"/>
                  <a:ext cx="254878" cy="184666"/>
                </a:xfrm>
                <a:prstGeom prst="rect">
                  <a:avLst/>
                </a:prstGeom>
                <a:blipFill>
                  <a:blip r:embed="rId65"/>
                  <a:stretch>
                    <a:fillRect l="-4878" r="-7317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7773699" y="5937107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3699" y="5937107"/>
                  <a:ext cx="254878" cy="184666"/>
                </a:xfrm>
                <a:prstGeom prst="rect">
                  <a:avLst/>
                </a:prstGeom>
                <a:blipFill>
                  <a:blip r:embed="rId66"/>
                  <a:stretch>
                    <a:fillRect l="-4762" r="-4762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7403615" y="5702785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8" name="TextBox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3615" y="5702785"/>
                  <a:ext cx="254878" cy="184666"/>
                </a:xfrm>
                <a:prstGeom prst="rect">
                  <a:avLst/>
                </a:prstGeom>
                <a:blipFill>
                  <a:blip r:embed="rId67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Oval 208"/>
            <p:cNvSpPr>
              <a:spLocks noChangeAspect="1"/>
            </p:cNvSpPr>
            <p:nvPr/>
          </p:nvSpPr>
          <p:spPr bwMode="auto">
            <a:xfrm flipV="1">
              <a:off x="6770584" y="4076393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 bwMode="auto">
            <a:xfrm flipV="1">
              <a:off x="6871514" y="450022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 bwMode="auto">
            <a:xfrm flipV="1">
              <a:off x="7046191" y="4892771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 bwMode="auto">
            <a:xfrm flipV="1">
              <a:off x="7308091" y="5240180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 bwMode="auto">
            <a:xfrm flipV="1">
              <a:off x="6813892" y="3210160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 bwMode="auto">
            <a:xfrm flipV="1">
              <a:off x="6952069" y="280501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 bwMode="auto">
            <a:xfrm flipV="1">
              <a:off x="7447786" y="209661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 bwMode="auto">
            <a:xfrm flipV="1">
              <a:off x="8597277" y="150457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/>
                <p:cNvSpPr txBox="1"/>
                <p:nvPr/>
              </p:nvSpPr>
              <p:spPr>
                <a:xfrm>
                  <a:off x="6767295" y="4985101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7" name="TextBox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295" y="4985101"/>
                  <a:ext cx="254878" cy="184666"/>
                </a:xfrm>
                <a:prstGeom prst="rect">
                  <a:avLst/>
                </a:prstGeom>
                <a:blipFill>
                  <a:blip r:embed="rId68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/>
                <p:cNvSpPr txBox="1"/>
                <p:nvPr/>
              </p:nvSpPr>
              <p:spPr>
                <a:xfrm>
                  <a:off x="6579399" y="4561269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8" name="TextBox 2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9399" y="4561269"/>
                  <a:ext cx="254878" cy="184666"/>
                </a:xfrm>
                <a:prstGeom prst="rect">
                  <a:avLst/>
                </a:prstGeom>
                <a:blipFill>
                  <a:blip r:embed="rId69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/>
                <p:cNvSpPr txBox="1"/>
                <p:nvPr/>
              </p:nvSpPr>
              <p:spPr>
                <a:xfrm>
                  <a:off x="6491625" y="4103804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TextBox 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625" y="4103804"/>
                  <a:ext cx="254878" cy="184666"/>
                </a:xfrm>
                <a:prstGeom prst="rect">
                  <a:avLst/>
                </a:prstGeom>
                <a:blipFill>
                  <a:blip r:embed="rId70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/>
                <p:cNvSpPr txBox="1"/>
                <p:nvPr/>
              </p:nvSpPr>
              <p:spPr>
                <a:xfrm>
                  <a:off x="6478365" y="3616812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0" name="TextBox 2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8365" y="3616812"/>
                  <a:ext cx="254878" cy="184666"/>
                </a:xfrm>
                <a:prstGeom prst="rect">
                  <a:avLst/>
                </a:prstGeom>
                <a:blipFill>
                  <a:blip r:embed="rId71"/>
                  <a:stretch>
                    <a:fillRect l="-7143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/>
                <p:cNvSpPr txBox="1"/>
                <p:nvPr/>
              </p:nvSpPr>
              <p:spPr>
                <a:xfrm>
                  <a:off x="7081328" y="5346570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1" name="TextBox 2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328" y="5346570"/>
                  <a:ext cx="254878" cy="184666"/>
                </a:xfrm>
                <a:prstGeom prst="rect">
                  <a:avLst/>
                </a:prstGeom>
                <a:blipFill>
                  <a:blip r:embed="rId72"/>
                  <a:stretch>
                    <a:fillRect l="-4878" r="-7317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xtBox 221"/>
                <p:cNvSpPr txBox="1"/>
                <p:nvPr/>
              </p:nvSpPr>
              <p:spPr>
                <a:xfrm>
                  <a:off x="6894734" y="2291831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2" name="TextBox 2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4734" y="2291831"/>
                  <a:ext cx="254878" cy="184666"/>
                </a:xfrm>
                <a:prstGeom prst="rect">
                  <a:avLst/>
                </a:prstGeom>
                <a:blipFill>
                  <a:blip r:embed="rId73"/>
                  <a:stretch>
                    <a:fillRect l="-4762" r="-4762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/>
                <p:cNvSpPr txBox="1"/>
                <p:nvPr/>
              </p:nvSpPr>
              <p:spPr>
                <a:xfrm>
                  <a:off x="6686453" y="2695413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3" name="TextBox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453" y="2695413"/>
                  <a:ext cx="254878" cy="184666"/>
                </a:xfrm>
                <a:prstGeom prst="rect">
                  <a:avLst/>
                </a:prstGeom>
                <a:blipFill>
                  <a:blip r:embed="rId74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/>
                <p:cNvSpPr txBox="1"/>
                <p:nvPr/>
              </p:nvSpPr>
              <p:spPr>
                <a:xfrm>
                  <a:off x="6482570" y="3117827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TextBox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2570" y="3117827"/>
                  <a:ext cx="254878" cy="184666"/>
                </a:xfrm>
                <a:prstGeom prst="rect">
                  <a:avLst/>
                </a:prstGeom>
                <a:blipFill>
                  <a:blip r:embed="rId75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7208767" y="1915750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8767" y="1915750"/>
                  <a:ext cx="254878" cy="184666"/>
                </a:xfrm>
                <a:prstGeom prst="rect">
                  <a:avLst/>
                </a:prstGeom>
                <a:blipFill>
                  <a:blip r:embed="rId76"/>
                  <a:stretch>
                    <a:fillRect l="-4878" r="-731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TextBox 225"/>
                <p:cNvSpPr txBox="1"/>
                <p:nvPr/>
              </p:nvSpPr>
              <p:spPr>
                <a:xfrm>
                  <a:off x="8470436" y="127287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6" name="TextBox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436" y="1272878"/>
                  <a:ext cx="254878" cy="184666"/>
                </a:xfrm>
                <a:prstGeom prst="rect">
                  <a:avLst/>
                </a:prstGeom>
                <a:blipFill>
                  <a:blip r:embed="rId77"/>
                  <a:stretch>
                    <a:fillRect l="-4878" r="-4878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/>
                <p:cNvSpPr txBox="1"/>
                <p:nvPr/>
              </p:nvSpPr>
              <p:spPr>
                <a:xfrm>
                  <a:off x="7580321" y="1629032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TextBox 2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0321" y="1629032"/>
                  <a:ext cx="254878" cy="184666"/>
                </a:xfrm>
                <a:prstGeom prst="rect">
                  <a:avLst/>
                </a:prstGeom>
                <a:blipFill>
                  <a:blip r:embed="rId78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8" name="Oval 227"/>
            <p:cNvSpPr>
              <a:spLocks noChangeAspect="1"/>
            </p:cNvSpPr>
            <p:nvPr/>
          </p:nvSpPr>
          <p:spPr bwMode="auto">
            <a:xfrm flipV="1">
              <a:off x="7797350" y="1825656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7992131" y="138391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131" y="1383918"/>
                  <a:ext cx="254878" cy="184666"/>
                </a:xfrm>
                <a:prstGeom prst="rect">
                  <a:avLst/>
                </a:prstGeom>
                <a:blipFill>
                  <a:blip r:embed="rId79"/>
                  <a:stretch>
                    <a:fillRect l="-4762" r="-4762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Connector 229"/>
            <p:cNvCxnSpPr>
              <a:stCxn id="244" idx="1"/>
              <a:endCxn id="242" idx="4"/>
            </p:cNvCxnSpPr>
            <p:nvPr/>
          </p:nvCxnSpPr>
          <p:spPr bwMode="auto">
            <a:xfrm flipH="1">
              <a:off x="10498735" y="2207260"/>
              <a:ext cx="169349" cy="3344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1" name="Straight Connector 230"/>
            <p:cNvCxnSpPr>
              <a:stCxn id="244" idx="2"/>
              <a:endCxn id="237" idx="5"/>
            </p:cNvCxnSpPr>
            <p:nvPr/>
          </p:nvCxnSpPr>
          <p:spPr bwMode="auto">
            <a:xfrm flipH="1">
              <a:off x="8072323" y="2188611"/>
              <a:ext cx="2561994" cy="36122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Straight Connector 231"/>
            <p:cNvCxnSpPr>
              <a:stCxn id="240" idx="0"/>
              <a:endCxn id="237" idx="3"/>
            </p:cNvCxnSpPr>
            <p:nvPr/>
          </p:nvCxnSpPr>
          <p:spPr bwMode="auto">
            <a:xfrm flipH="1">
              <a:off x="8004851" y="1728330"/>
              <a:ext cx="223121" cy="40495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Straight Connector 232"/>
            <p:cNvCxnSpPr>
              <a:stCxn id="240" idx="1"/>
              <a:endCxn id="239" idx="5"/>
            </p:cNvCxnSpPr>
            <p:nvPr/>
          </p:nvCxnSpPr>
          <p:spPr bwMode="auto">
            <a:xfrm flipH="1">
              <a:off x="7261409" y="1713848"/>
              <a:ext cx="930811" cy="7328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Straight Connector 233"/>
            <p:cNvCxnSpPr>
              <a:stCxn id="244" idx="3"/>
              <a:endCxn id="239" idx="6"/>
            </p:cNvCxnSpPr>
            <p:nvPr/>
          </p:nvCxnSpPr>
          <p:spPr bwMode="auto">
            <a:xfrm flipH="1">
              <a:off x="7267781" y="2151548"/>
              <a:ext cx="3355845" cy="3332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/>
                <p:cNvSpPr txBox="1"/>
                <p:nvPr/>
              </p:nvSpPr>
              <p:spPr>
                <a:xfrm>
                  <a:off x="10705157" y="5820186"/>
                  <a:ext cx="4313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35" name="TextBox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5157" y="5820186"/>
                  <a:ext cx="431345" cy="338554"/>
                </a:xfrm>
                <a:prstGeom prst="rect">
                  <a:avLst/>
                </a:prstGeom>
                <a:blipFill>
                  <a:blip r:embed="rId8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/>
                <p:cNvSpPr txBox="1"/>
                <p:nvPr/>
              </p:nvSpPr>
              <p:spPr>
                <a:xfrm>
                  <a:off x="7540224" y="6135081"/>
                  <a:ext cx="4313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36" name="TextBox 2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224" y="6135081"/>
                  <a:ext cx="431345" cy="338554"/>
                </a:xfrm>
                <a:prstGeom prst="rect">
                  <a:avLst/>
                </a:prstGeom>
                <a:blipFill>
                  <a:blip r:embed="rId8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7" name="Oval 236"/>
            <p:cNvSpPr>
              <a:spLocks noChangeAspect="1"/>
            </p:cNvSpPr>
            <p:nvPr/>
          </p:nvSpPr>
          <p:spPr bwMode="auto">
            <a:xfrm rot="1128138" flipV="1">
              <a:off x="7976701" y="5772719"/>
              <a:ext cx="100800" cy="1008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 rot="2518697" flipV="1">
              <a:off x="6746380" y="3635494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39" name="Oval 238"/>
            <p:cNvSpPr>
              <a:spLocks noChangeAspect="1"/>
            </p:cNvSpPr>
            <p:nvPr/>
          </p:nvSpPr>
          <p:spPr bwMode="auto">
            <a:xfrm rot="779524" flipV="1">
              <a:off x="7168271" y="2423057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0" name="Oval 239"/>
            <p:cNvSpPr>
              <a:spLocks noChangeAspect="1"/>
            </p:cNvSpPr>
            <p:nvPr/>
          </p:nvSpPr>
          <p:spPr bwMode="auto">
            <a:xfrm rot="21573103" flipV="1">
              <a:off x="8177178" y="1627532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 bwMode="auto">
            <a:xfrm rot="1468321" flipV="1">
              <a:off x="9485215" y="150988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 bwMode="auto">
            <a:xfrm rot="494014" flipV="1">
              <a:off x="10441117" y="5551615"/>
              <a:ext cx="100800" cy="1008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 bwMode="auto">
            <a:xfrm rot="1683309" flipV="1">
              <a:off x="11249963" y="321910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4" name="Oval 243"/>
            <p:cNvSpPr>
              <a:spLocks noChangeAspect="1"/>
            </p:cNvSpPr>
            <p:nvPr/>
          </p:nvSpPr>
          <p:spPr bwMode="auto">
            <a:xfrm rot="19284625" flipV="1">
              <a:off x="10623311" y="210677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5" name="Oval 244"/>
            <p:cNvSpPr>
              <a:spLocks noChangeAspect="1"/>
            </p:cNvSpPr>
            <p:nvPr/>
          </p:nvSpPr>
          <p:spPr bwMode="auto">
            <a:xfrm rot="21135791" flipV="1">
              <a:off x="11197818" y="4508464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cxnSp>
          <p:nvCxnSpPr>
            <p:cNvPr id="246" name="Straight Connector 245"/>
            <p:cNvCxnSpPr>
              <a:stCxn id="241" idx="7"/>
              <a:endCxn id="242" idx="3"/>
            </p:cNvCxnSpPr>
            <p:nvPr/>
          </p:nvCxnSpPr>
          <p:spPr bwMode="auto">
            <a:xfrm>
              <a:off x="9553288" y="1607487"/>
              <a:ext cx="908062" cy="39541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Straight Connector 246"/>
            <p:cNvCxnSpPr>
              <a:stCxn id="241" idx="0"/>
              <a:endCxn id="237" idx="4"/>
            </p:cNvCxnSpPr>
            <p:nvPr/>
          </p:nvCxnSpPr>
          <p:spPr bwMode="auto">
            <a:xfrm flipH="1">
              <a:off x="8043345" y="1606160"/>
              <a:ext cx="1471392" cy="41692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" name="Straight Connector 247"/>
            <p:cNvCxnSpPr>
              <a:stCxn id="244" idx="0"/>
              <a:endCxn id="245" idx="4"/>
            </p:cNvCxnSpPr>
            <p:nvPr/>
          </p:nvCxnSpPr>
          <p:spPr bwMode="auto">
            <a:xfrm>
              <a:off x="10705147" y="2196569"/>
              <a:ext cx="536286" cy="23123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9" name="Straight Connector 248"/>
            <p:cNvCxnSpPr>
              <a:stCxn id="238" idx="5"/>
              <a:endCxn id="245" idx="2"/>
            </p:cNvCxnSpPr>
            <p:nvPr/>
          </p:nvCxnSpPr>
          <p:spPr bwMode="auto">
            <a:xfrm>
              <a:off x="6847110" y="3683237"/>
              <a:ext cx="4351167" cy="8824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0" name="Straight Connector 249"/>
            <p:cNvCxnSpPr>
              <a:stCxn id="238" idx="6"/>
              <a:endCxn id="242" idx="2"/>
            </p:cNvCxnSpPr>
            <p:nvPr/>
          </p:nvCxnSpPr>
          <p:spPr bwMode="auto">
            <a:xfrm>
              <a:off x="6834247" y="3719604"/>
              <a:ext cx="3607389" cy="18751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214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Euler’s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nb-NO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 smtClean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623392" y="3285419"/>
                <a:ext cx="8823012" cy="9998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Fermat’s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dirty="0"/>
                  <a:t> is prime, </a:t>
                </a:r>
                <a:r>
                  <a:rPr lang="nb-NO" dirty="0" err="1"/>
                  <a:t>then</a:t>
                </a:r>
                <a:r>
                  <a:rPr lang="nb-NO" dirty="0"/>
                  <a:t> for 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≠0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nb-NO" dirty="0"/>
                  <a:t>:	</a:t>
                </a:r>
                <a:endParaRPr lang="nb-NO" dirty="0" smtClean="0"/>
              </a:p>
              <a:p>
                <a:endParaRPr lang="nb-NO" sz="1400" dirty="0" smtClean="0"/>
              </a:p>
              <a:p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3285419"/>
                <a:ext cx="8823012" cy="99988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23392" y="5241613"/>
                <a:ext cx="8823012" cy="9998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 smtClean="0"/>
                  <a:t>Euler’s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smtClean="0"/>
                  <a:t>for all positive </a:t>
                </a:r>
                <a:r>
                  <a:rPr lang="nb-NO" dirty="0" err="1" smtClean="0"/>
                  <a:t>integers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b-NO" dirty="0" smtClean="0"/>
                  <a:t>,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nb-NO" dirty="0" smtClean="0"/>
                  <a:t> then</a:t>
                </a:r>
              </a:p>
              <a:p>
                <a:endParaRPr lang="nb-NO" sz="1400" dirty="0"/>
              </a:p>
              <a:p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5241613"/>
                <a:ext cx="8823012" cy="99988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6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– correctness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3392" y="2025820"/>
                <a:ext cx="6364148" cy="9998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 smtClean="0"/>
                  <a:t>Euler’s </a:t>
                </a:r>
                <a:r>
                  <a:rPr lang="nb-NO" b="1" dirty="0"/>
                  <a:t>theorem: </a:t>
                </a:r>
                <a:r>
                  <a:rPr lang="nb-NO" dirty="0" smtClean="0"/>
                  <a:t>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nb-NO" dirty="0" smtClean="0"/>
              </a:p>
              <a:p>
                <a:endParaRPr lang="nb-NO" sz="1100" dirty="0"/>
              </a:p>
              <a:p>
                <a:pPr algn="ctr"/>
                <a:r>
                  <a:rPr lang="nb-NO" dirty="0"/>
                  <a:t>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2025820"/>
                <a:ext cx="6364148" cy="9998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4985" y="3770208"/>
                <a:ext cx="176022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𝑒𝑑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5" y="3770208"/>
                <a:ext cx="1760220" cy="374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3392" y="1251583"/>
                <a:ext cx="4116559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RSA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51583"/>
                <a:ext cx="4116559" cy="404983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0693685"/>
                  </p:ext>
                </p:extLst>
              </p:nvPr>
            </p:nvGraphicFramePr>
            <p:xfrm>
              <a:off x="8252904" y="1174681"/>
              <a:ext cx="3289516" cy="258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441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2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3815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2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2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2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2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2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2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2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2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2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2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2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2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2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0693685"/>
                  </p:ext>
                </p:extLst>
              </p:nvPr>
            </p:nvGraphicFramePr>
            <p:xfrm>
              <a:off x="8252904" y="1174681"/>
              <a:ext cx="3289516" cy="258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4415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85" t="-1754" r="-370" b="-6491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3815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85" t="-15761" r="-370" b="-5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4378954"/>
                  </p:ext>
                </p:extLst>
              </p:nvPr>
            </p:nvGraphicFramePr>
            <p:xfrm>
              <a:off x="8252904" y="5198850"/>
              <a:ext cx="3289516" cy="9448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370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2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052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4378954"/>
                  </p:ext>
                </p:extLst>
              </p:nvPr>
            </p:nvGraphicFramePr>
            <p:xfrm>
              <a:off x="8252904" y="5198850"/>
              <a:ext cx="3289516" cy="9448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5" t="-2222" r="-370" b="-2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052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5" t="-41441" r="-370" b="-1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869975"/>
                  </p:ext>
                </p:extLst>
              </p:nvPr>
            </p:nvGraphicFramePr>
            <p:xfrm>
              <a:off x="8252904" y="3994719"/>
              <a:ext cx="3289516" cy="96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385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2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2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2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208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869975"/>
                  </p:ext>
                </p:extLst>
              </p:nvPr>
            </p:nvGraphicFramePr>
            <p:xfrm>
              <a:off x="8252904" y="3994719"/>
              <a:ext cx="3289516" cy="96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85" t="-2222" r="-370" b="-25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69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85" t="-40351" r="-37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05964" y="3756989"/>
                <a:ext cx="124968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64" y="3756989"/>
                <a:ext cx="1249680" cy="392993"/>
              </a:xfrm>
              <a:prstGeom prst="rect">
                <a:avLst/>
              </a:prstGeom>
              <a:blipFill>
                <a:blip r:embed="rId9"/>
                <a:stretch>
                  <a:fillRect r="-292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31882" y="3775146"/>
                <a:ext cx="1410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82" y="3775146"/>
                <a:ext cx="141054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4985" y="5341072"/>
                <a:ext cx="449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Fact:</a:t>
                </a:r>
                <a:r>
                  <a:rPr lang="en-US" dirty="0" smtClean="0"/>
                  <a:t> RSA also works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5" y="5341072"/>
                <a:ext cx="4492168" cy="369332"/>
              </a:xfrm>
              <a:prstGeom prst="rect">
                <a:avLst/>
              </a:prstGeom>
              <a:blipFill>
                <a:blip r:embed="rId11"/>
                <a:stretch>
                  <a:fillRect l="-10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040024" y="3759521"/>
                <a:ext cx="219712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024" y="3759521"/>
                <a:ext cx="2197129" cy="3879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25095" y="4406964"/>
                <a:ext cx="5313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unc>
                        <m:func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⟺</m:t>
                          </m:r>
                        </m:e>
                      </m:func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𝑒𝑑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𝑒𝑑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4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95" y="4406964"/>
                <a:ext cx="5313112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3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  <p:bldP spid="15" grpId="0"/>
      <p:bldP spid="36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72485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06635">
            <a:off x="9835394" y="4019698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(Key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9754489"/>
                  </p:ext>
                </p:extLst>
              </p:nvPr>
            </p:nvGraphicFramePr>
            <p:xfrm>
              <a:off x="7968117" y="4348557"/>
              <a:ext cx="2725175" cy="1145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9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9754489"/>
                  </p:ext>
                </p:extLst>
              </p:nvPr>
            </p:nvGraphicFramePr>
            <p:xfrm>
              <a:off x="7968117" y="4348557"/>
              <a:ext cx="2725175" cy="1145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" t="-2000" r="-446" b="-28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" t="-36691" r="-446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2581759"/>
                  </p:ext>
                </p:extLst>
              </p:nvPr>
            </p:nvGraphicFramePr>
            <p:xfrm>
              <a:off x="927257" y="2770705"/>
              <a:ext cx="2314089" cy="117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2581759"/>
                  </p:ext>
                </p:extLst>
              </p:nvPr>
            </p:nvGraphicFramePr>
            <p:xfrm>
              <a:off x="927257" y="2770705"/>
              <a:ext cx="2314089" cy="117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3" t="-2000" r="-526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3" t="-35417" r="-526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– security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551708" y="2232206"/>
            <a:ext cx="199133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71427" y="1899766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27" y="1899766"/>
                <a:ext cx="380373" cy="246221"/>
              </a:xfrm>
              <a:prstGeom prst="rect">
                <a:avLst/>
              </a:prstGeom>
              <a:blipFill>
                <a:blip r:embed="rId4"/>
                <a:stretch>
                  <a:fillRect l="-4762" r="-158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4094" y="1359746"/>
                <a:ext cx="9792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359746"/>
                <a:ext cx="979242" cy="246221"/>
              </a:xfrm>
              <a:prstGeom prst="rect">
                <a:avLst/>
              </a:prstGeom>
              <a:blipFill>
                <a:blip r:embed="rId5"/>
                <a:stretch>
                  <a:fillRect l="-7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24670" y="1324505"/>
                <a:ext cx="2187715" cy="3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70" y="1324505"/>
                <a:ext cx="2187715" cy="373051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 bwMode="auto">
          <a:xfrm>
            <a:off x="4601854" y="2939181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0167" y="2530622"/>
            <a:ext cx="524436" cy="9764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40" y="2625624"/>
            <a:ext cx="429815" cy="8070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433892" y="3413179"/>
            <a:ext cx="782716" cy="993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53857" y="2586188"/>
                <a:ext cx="347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857" y="2586188"/>
                <a:ext cx="347666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0117" y="1731918"/>
                <a:ext cx="2836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7" y="1731918"/>
                <a:ext cx="2836418" cy="246221"/>
              </a:xfrm>
              <a:prstGeom prst="rect">
                <a:avLst/>
              </a:prstGeom>
              <a:blipFill>
                <a:blip r:embed="rId13"/>
                <a:stretch>
                  <a:fillRect l="-236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32744" y="2103576"/>
                <a:ext cx="10326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744" y="2103576"/>
                <a:ext cx="1032655" cy="246221"/>
              </a:xfrm>
              <a:prstGeom prst="rect">
                <a:avLst/>
              </a:prstGeom>
              <a:blipFill>
                <a:blip r:embed="rId14"/>
                <a:stretch>
                  <a:fillRect l="-8824" r="-294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132744" y="2582816"/>
                <a:ext cx="6651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744" y="2582816"/>
                <a:ext cx="665182" cy="246221"/>
              </a:xfrm>
              <a:prstGeom prst="rect">
                <a:avLst/>
              </a:prstGeom>
              <a:blipFill>
                <a:blip r:embed="rId15"/>
                <a:stretch>
                  <a:fillRect l="-1100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Table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9815057"/>
                  </p:ext>
                </p:extLst>
              </p:nvPr>
            </p:nvGraphicFramePr>
            <p:xfrm>
              <a:off x="7968423" y="1142107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Table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9815057"/>
                  </p:ext>
                </p:extLst>
              </p:nvPr>
            </p:nvGraphicFramePr>
            <p:xfrm>
              <a:off x="7968423" y="1142107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69" t="-1538" r="-337" b="-6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69" t="-15603" r="-337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353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– security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601854" y="2939181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0167" y="2530622"/>
            <a:ext cx="524436" cy="976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40" y="2625624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132744" y="2103576"/>
                <a:ext cx="10326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744" y="2103576"/>
                <a:ext cx="1032655" cy="246221"/>
              </a:xfrm>
              <a:prstGeom prst="rect">
                <a:avLst/>
              </a:prstGeom>
              <a:blipFill>
                <a:blip r:embed="rId5"/>
                <a:stretch>
                  <a:fillRect l="-8824" r="-294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32744" y="2582816"/>
                <a:ext cx="6651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744" y="2582816"/>
                <a:ext cx="665182" cy="246221"/>
              </a:xfrm>
              <a:prstGeom prst="rect">
                <a:avLst/>
              </a:prstGeom>
              <a:blipFill>
                <a:blip r:embed="rId6"/>
                <a:stretch>
                  <a:fillRect l="-1100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3890" y="4701761"/>
                <a:ext cx="660403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Security:</a:t>
                </a:r>
              </a:p>
              <a:p>
                <a:pPr marL="355600" lvl="1" indent="274638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Must </a:t>
                </a:r>
                <a:r>
                  <a:rPr lang="en-US" dirty="0"/>
                  <a:t>be hard to compute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pPr marL="355600" lvl="1" indent="274638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Must </a:t>
                </a:r>
                <a:r>
                  <a:rPr lang="en-US" dirty="0"/>
                  <a:t>be hard to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/>
                  <a:t>	</a:t>
                </a:r>
              </a:p>
              <a:p>
                <a:pPr marL="355600" lvl="1" indent="274638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Must </a:t>
                </a:r>
                <a:r>
                  <a:rPr lang="en-US" dirty="0"/>
                  <a:t>be hard to find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		</a:t>
                </a:r>
                <a:r>
                  <a:rPr lang="en-US" dirty="0" smtClean="0"/>
                  <a:t>	</a:t>
                </a:r>
              </a:p>
              <a:p>
                <a:pPr marL="355600" lvl="1" indent="274638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smtClean="0"/>
                  <a:t>Must be hard to find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		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90" y="4701761"/>
                <a:ext cx="6604030" cy="1477328"/>
              </a:xfrm>
              <a:prstGeom prst="rect">
                <a:avLst/>
              </a:prstGeom>
              <a:blipFill>
                <a:blip r:embed="rId7"/>
                <a:stretch>
                  <a:fillRect l="-831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580387" y="1636540"/>
                <a:ext cx="2507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387" y="1636540"/>
                <a:ext cx="250710" cy="215444"/>
              </a:xfrm>
              <a:prstGeom prst="rect">
                <a:avLst/>
              </a:prstGeom>
              <a:blipFill>
                <a:blip r:embed="rId8"/>
                <a:stretch>
                  <a:fillRect l="-26829" r="-243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682933" y="3066359"/>
                <a:ext cx="11785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933" y="3066359"/>
                <a:ext cx="1178528" cy="215444"/>
              </a:xfrm>
              <a:prstGeom prst="rect">
                <a:avLst/>
              </a:prstGeom>
              <a:blipFill>
                <a:blip r:embed="rId9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8698122" y="1910826"/>
            <a:ext cx="68684" cy="228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10148648" y="2855195"/>
            <a:ext cx="66940" cy="1850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Left Brace 44"/>
          <p:cNvSpPr/>
          <p:nvPr/>
        </p:nvSpPr>
        <p:spPr>
          <a:xfrm rot="10800000">
            <a:off x="5843184" y="5339085"/>
            <a:ext cx="135509" cy="746372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1052" y="5523408"/>
            <a:ext cx="1395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equivalent!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433892" y="3413179"/>
            <a:ext cx="782716" cy="993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41695" y="2629824"/>
                <a:ext cx="11492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func>
                        <m:func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95" y="2629824"/>
                <a:ext cx="1149225" cy="246221"/>
              </a:xfrm>
              <a:prstGeom prst="rect">
                <a:avLst/>
              </a:prstGeom>
              <a:blipFill>
                <a:blip r:embed="rId12"/>
                <a:stretch>
                  <a:fillRect l="-370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53857" y="2586188"/>
                <a:ext cx="347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857" y="2586188"/>
                <a:ext cx="34766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550989"/>
                  </p:ext>
                </p:extLst>
              </p:nvPr>
            </p:nvGraphicFramePr>
            <p:xfrm>
              <a:off x="927257" y="2770705"/>
              <a:ext cx="2314089" cy="117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550989"/>
                  </p:ext>
                </p:extLst>
              </p:nvPr>
            </p:nvGraphicFramePr>
            <p:xfrm>
              <a:off x="927257" y="2770705"/>
              <a:ext cx="2314089" cy="117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63" t="-2000" r="-526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63" t="-35417" r="-526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74094" y="1359746"/>
                <a:ext cx="1178079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359746"/>
                <a:ext cx="1178079" cy="265201"/>
              </a:xfrm>
              <a:prstGeom prst="rect">
                <a:avLst/>
              </a:prstGeom>
              <a:blipFill>
                <a:blip r:embed="rId15"/>
                <a:stretch>
                  <a:fillRect l="-62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831853" y="1293098"/>
                <a:ext cx="10053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853" y="1293098"/>
                <a:ext cx="1005340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90117" y="1731918"/>
                <a:ext cx="2655920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7" y="1731918"/>
                <a:ext cx="2655920" cy="265201"/>
              </a:xfrm>
              <a:prstGeom prst="rect">
                <a:avLst/>
              </a:prstGeom>
              <a:blipFill>
                <a:blip r:embed="rId17"/>
                <a:stretch>
                  <a:fillRect l="-25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370495" y="4947372"/>
            <a:ext cx="248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(RSA assumption)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70495" y="5761986"/>
            <a:ext cx="290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(Factoring assumption)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698122" y="2529391"/>
                <a:ext cx="17132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od</m:t>
                          </m:r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122" y="2529391"/>
                <a:ext cx="1713290" cy="338554"/>
              </a:xfrm>
              <a:prstGeom prst="rect">
                <a:avLst/>
              </a:prstGeom>
              <a:blipFill>
                <a:blip r:embed="rId1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1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5" grpId="0" animBg="1"/>
      <p:bldP spid="20" grpId="0"/>
      <p:bldP spid="53" grpId="0"/>
      <p:bldP spid="22" grpId="0"/>
      <p:bldP spid="63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hard is factoring?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In practice factoring is only known way to break RSA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Naïve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/>
                  <a:t> divides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nb-NO" sz="1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400" dirty="0"/>
                  <a:t> divides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nb-NO" sz="14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400" dirty="0"/>
                  <a:t> divides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nb-NO" sz="14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1400" dirty="0"/>
              </a:p>
              <a:p>
                <a:pPr marL="474663" lvl="1" indent="0"/>
                <a:r>
                  <a:rPr lang="nb-NO" sz="1400" dirty="0"/>
                  <a:t>              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1400" dirty="0"/>
                  <a:t> divides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/>
              </a:p>
              <a:p>
                <a:pPr lvl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2"/>
                    </a:solidFill>
                  </a:rPr>
                  <a:t>r</a:t>
                </a:r>
                <a:r>
                  <a:rPr lang="en-US" sz="1400" dirty="0" smtClean="0">
                    <a:solidFill>
                      <a:schemeClr val="accent2"/>
                    </a:solidFill>
                  </a:rPr>
                  <a:t>eturn </a:t>
                </a:r>
                <a14:m>
                  <m:oMath xmlns:m="http://schemas.openxmlformats.org/officeDocument/2006/math">
                    <m:r>
                      <a:rPr lang="nb-NO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400" i="1" dirty="0" smtClean="0">
                  <a:solidFill>
                    <a:schemeClr val="accent2"/>
                  </a:solidFill>
                </a:endParaRPr>
              </a:p>
              <a:p>
                <a:pPr lvl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1400" i="1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1400" i="1" dirty="0">
                  <a:solidFill>
                    <a:srgbClr val="C0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Much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faster </a:t>
                </a:r>
                <a:r>
                  <a:rPr lang="en-US" sz="1600" dirty="0"/>
                  <a:t>algorithms </a:t>
                </a:r>
                <a:r>
                  <a:rPr lang="en-US" sz="1600" dirty="0" smtClean="0"/>
                  <a:t>known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Quadratic sieve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Rational sieve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General number </a:t>
                </a:r>
                <a:r>
                  <a:rPr lang="en-US" sz="1600" dirty="0" smtClean="0"/>
                  <a:t>field sieve</a:t>
                </a:r>
                <a:br>
                  <a:rPr lang="en-US" sz="1600" dirty="0" smtClean="0"/>
                </a:br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hlinkClick r:id="rId2"/>
                  </a:rPr>
                  <a:t>Current record</a:t>
                </a:r>
                <a:r>
                  <a:rPr lang="en-US" sz="1400" dirty="0" smtClean="0"/>
                  <a:t>: 829 bits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19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546146"/>
                  </p:ext>
                </p:extLst>
              </p:nvPr>
            </p:nvGraphicFramePr>
            <p:xfrm>
              <a:off x="4226560" y="2690619"/>
              <a:ext cx="7534069" cy="35508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7534">
                      <a:extLst>
                        <a:ext uri="{9D8B030D-6E8A-4147-A177-3AD203B41FA5}">
                          <a16:colId xmlns:a16="http://schemas.microsoft.com/office/drawing/2014/main" val="518509738"/>
                        </a:ext>
                      </a:extLst>
                    </a:gridCol>
                    <a:gridCol w="33417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7394">
                      <a:extLst>
                        <a:ext uri="{9D8B030D-6E8A-4147-A177-3AD203B41FA5}">
                          <a16:colId xmlns:a16="http://schemas.microsoft.com/office/drawing/2014/main" val="385032995"/>
                        </a:ext>
                      </a:extLst>
                    </a:gridCol>
                    <a:gridCol w="1567394">
                      <a:extLst>
                        <a:ext uri="{9D8B030D-6E8A-4147-A177-3AD203B41FA5}">
                          <a16:colId xmlns:a16="http://schemas.microsoft.com/office/drawing/2014/main" val="2326314186"/>
                        </a:ext>
                      </a:extLst>
                    </a:gridCol>
                  </a:tblGrid>
                  <a:tr h="259080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400" b="0" i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Time to </a:t>
                          </a:r>
                          <a:r>
                            <a:rPr lang="nb-NO" sz="1400" b="1" dirty="0" smtClean="0"/>
                            <a:t>factor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nb-NO" sz="1400" b="1" i="1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1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 smtClean="0"/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nb-NO" sz="1400" b="1" i="1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nb-NO" sz="1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nb-NO" sz="1400" b="1" i="1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sSup>
                                <m:sSupPr>
                                  <m:ctrlP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nb-NO" sz="1400" b="1" i="1" smtClean="0">
                                      <a:solidFill>
                                        <a:srgbClr val="FFA015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nb-NO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nb-NO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US" sz="1400" b="0" i="1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i="0" dirty="0" smtClean="0"/>
                            <a:t>Size</a:t>
                          </a:r>
                          <a:r>
                            <a:rPr lang="en-US" sz="1400" b="1" i="0" baseline="0" dirty="0" smtClean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1" baseline="0" smtClean="0">
                                  <a:solidFill>
                                    <a:srgbClr val="FFA015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endParaRPr lang="en-US" sz="1400" b="1" i="0" dirty="0">
                            <a:solidFill>
                              <a:srgbClr val="FFA015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101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 smtClean="0"/>
                            <a:t>128 bit security</a:t>
                          </a:r>
                          <a:endParaRPr lang="en-US" sz="1400" b="1" i="1" dirty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 smtClean="0"/>
                            <a:t>256 bit security</a:t>
                          </a:r>
                          <a:endParaRPr lang="en-US" sz="1400" b="1" i="1" dirty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82509533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1.93</m:t>
                                        </m:r>
                                        <m:sSup>
                                          <m:sSup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nb-NO" sz="1400" b="1" i="1" smtClean="0">
                                                <a:solidFill>
                                                  <a:srgbClr val="FFA01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p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nb-NO" sz="1400" b="0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log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nb-NO" sz="1400" b="1" i="1" smtClean="0">
                                                        <a:solidFill>
                                                          <a:srgbClr val="FFA015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𝒌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3072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15,360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84934343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DH</a:t>
                          </a:r>
                          <a:r>
                            <a:rPr lang="en-US" sz="1400" b="1" baseline="0" dirty="0" smtClean="0"/>
                            <a:t> group</a:t>
                          </a:r>
                          <a:endParaRPr lang="en-US" sz="1400" b="1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Time to solve</a:t>
                          </a:r>
                          <a:r>
                            <a:rPr lang="en-US" sz="1400" b="1" baseline="0" dirty="0" smtClean="0"/>
                            <a:t> DLOG for</a:t>
                          </a:r>
                          <a:r>
                            <a:rPr lang="en-US" sz="14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nb-NO" sz="1400" b="1" i="1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sSup>
                                <m:sSupPr>
                                  <m:ctrlP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nb-NO" sz="14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</m:sSup>
                            </m:oMath>
                          </a14:m>
                          <a:endParaRPr lang="en-US" sz="1400" b="1" i="1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43893715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1.93</m:t>
                                        </m:r>
                                        <m:sSup>
                                          <m:sSup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nb-NO" sz="1400" b="1" i="1" smtClean="0">
                                                <a:solidFill>
                                                  <a:srgbClr val="FFA01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p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nb-NO" sz="1400" b="0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log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nb-NO" sz="1400" b="1" i="1" smtClean="0">
                                                        <a:solidFill>
                                                          <a:srgbClr val="FFA015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𝒌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3072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15,360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41192892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rgbClr val="FFA01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256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512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1226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546146"/>
                  </p:ext>
                </p:extLst>
              </p:nvPr>
            </p:nvGraphicFramePr>
            <p:xfrm>
              <a:off x="4226560" y="2690619"/>
              <a:ext cx="7534069" cy="35508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753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518509738"/>
                        </a:ext>
                      </a:extLst>
                    </a:gridCol>
                    <a:gridCol w="334174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156739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85032995"/>
                        </a:ext>
                      </a:extLst>
                    </a:gridCol>
                    <a:gridCol w="156739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326314186"/>
                        </a:ext>
                      </a:extLst>
                    </a:gridCol>
                  </a:tblGrid>
                  <a:tr h="304800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400" b="0" i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719" r="-94161" b="-31942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40194" t="-2000" r="-194" b="-1066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4101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 smtClean="0"/>
                            <a:t>128 bit security</a:t>
                          </a:r>
                          <a:endParaRPr lang="en-US" sz="1400" b="1" i="1" dirty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 smtClean="0"/>
                            <a:t>256 bit security</a:t>
                          </a:r>
                          <a:endParaRPr lang="en-US" sz="1400" b="1" i="1" dirty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82509533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157303" r="-94161" b="-398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3072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15,360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84934343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DH</a:t>
                          </a:r>
                          <a:r>
                            <a:rPr lang="en-US" sz="1400" b="1" baseline="0" dirty="0" smtClean="0"/>
                            <a:t> group</a:t>
                          </a:r>
                          <a:endParaRPr lang="en-US" sz="1400" b="1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361364" r="-94161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43893715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456180" r="-6114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456180" r="-9416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3072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15,360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41192892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556180" r="-6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556180" r="-94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256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512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112267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00401" y="1548857"/>
                <a:ext cx="3785780" cy="439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i="1" dirty="0" smtClean="0">
                    <a:solidFill>
                      <a:srgbClr val="C00000"/>
                    </a:solidFill>
                  </a:rPr>
                  <a:t>Very</a:t>
                </a:r>
                <a:r>
                  <a:rPr lang="en-US" sz="1400" dirty="0">
                    <a:solidFill>
                      <a:srgbClr val="C00000"/>
                    </a:solidFill>
                  </a:rPr>
                  <a:t> inefficient:   </a:t>
                </a:r>
                <a14:m>
                  <m:oMath xmlns:m="http://schemas.openxmlformats.org/officeDocument/2006/math"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⟹  </m:t>
                    </m:r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nb-NO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b-NO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1" y="1548857"/>
                <a:ext cx="3785780" cy="439031"/>
              </a:xfrm>
              <a:prstGeom prst="rect">
                <a:avLst/>
              </a:prstGeom>
              <a:blipFill>
                <a:blip r:embed="rId5"/>
                <a:stretch>
                  <a:fillRect l="-483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 bwMode="auto">
          <a:xfrm>
            <a:off x="3869691" y="4779387"/>
            <a:ext cx="7973488" cy="9213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0319804" y="3672127"/>
            <a:ext cx="1440825" cy="2699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3952240" y="5612066"/>
            <a:ext cx="7973488" cy="58312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942611" y="3711303"/>
            <a:ext cx="1157484" cy="2699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552297" y="2690619"/>
            <a:ext cx="3290882" cy="9640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18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– security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Textbook RSA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IND-CPA secure!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Deterministic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Malleable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Many other attacks as well*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Textbook RSA is </a:t>
            </a:r>
            <a:r>
              <a:rPr lang="en-US" i="1" dirty="0" smtClean="0"/>
              <a:t>not</a:t>
            </a:r>
            <a:r>
              <a:rPr lang="en-US" dirty="0" smtClean="0"/>
              <a:t> an encryption scheme!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 what is it? Answer: a </a:t>
            </a:r>
            <a:r>
              <a:rPr lang="en-US" i="1" dirty="0" smtClean="0"/>
              <a:t>one-way trapdoor permutation</a:t>
            </a:r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sz="1100" dirty="0"/>
              <a:t>* </a:t>
            </a:r>
            <a:r>
              <a:rPr lang="en-US" sz="1100" dirty="0">
                <a:hlinkClick r:id="rId2"/>
              </a:rPr>
              <a:t>https://</a:t>
            </a:r>
            <a:r>
              <a:rPr lang="en-US" sz="1100" dirty="0" smtClean="0">
                <a:hlinkClick r:id="rId2"/>
              </a:rPr>
              <a:t>crypto.stackexchange.com/questions/20085/which-attacks-are-possible-against-raw-textbook-rsa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2136776"/>
                  </p:ext>
                </p:extLst>
              </p:nvPr>
            </p:nvGraphicFramePr>
            <p:xfrm>
              <a:off x="9638199" y="1651924"/>
              <a:ext cx="2122430" cy="18058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24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06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8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8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65194">
                    <a:tc>
                      <a:txBody>
                        <a:bodyPr/>
                        <a:lstStyle/>
                        <a:p>
                          <a:pPr marL="269875" marR="0" indent="-269875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8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8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269875" marR="0" indent="-269875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8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9875" marR="0" indent="-269875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8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9875" marR="0" indent="-269875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8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8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8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8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8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8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8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8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8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8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8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9875" marR="0" indent="-269875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8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8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8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8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9875" marR="0" indent="-269875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8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8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8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8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8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9875" marR="0" indent="-269875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2136776"/>
                  </p:ext>
                </p:extLst>
              </p:nvPr>
            </p:nvGraphicFramePr>
            <p:xfrm>
              <a:off x="9638199" y="1651924"/>
              <a:ext cx="2122430" cy="18058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24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067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7" t="-2500" r="-573" b="-6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6519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7" t="-15891" r="-573" b="-7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1897159"/>
                  </p:ext>
                </p:extLst>
              </p:nvPr>
            </p:nvGraphicFramePr>
            <p:xfrm>
              <a:off x="9638199" y="3648076"/>
              <a:ext cx="2122430" cy="7476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24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92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8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8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8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318">
                    <a:tc>
                      <a:txBody>
                        <a:bodyPr/>
                        <a:lstStyle/>
                        <a:p>
                          <a:pPr marL="269875" marR="0" indent="-269875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8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269875" marR="0" indent="-269875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8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1897159"/>
                  </p:ext>
                </p:extLst>
              </p:nvPr>
            </p:nvGraphicFramePr>
            <p:xfrm>
              <a:off x="9638199" y="3648076"/>
              <a:ext cx="2122430" cy="7476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24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7" t="-2857" r="-573" b="-2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31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7" t="-40449" r="-573" b="-2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964404"/>
                  </p:ext>
                </p:extLst>
              </p:nvPr>
            </p:nvGraphicFramePr>
            <p:xfrm>
              <a:off x="5738375" y="2570714"/>
              <a:ext cx="1332224" cy="8360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22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42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8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8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8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8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8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8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8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8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1720">
                    <a:tc>
                      <a:txBody>
                        <a:bodyPr/>
                        <a:lstStyle/>
                        <a:p>
                          <a:pPr marL="182563" marR="0" indent="-1825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8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8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182563" marR="0" indent="-1825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8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8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964404"/>
                  </p:ext>
                </p:extLst>
              </p:nvPr>
            </p:nvGraphicFramePr>
            <p:xfrm>
              <a:off x="5738375" y="2570714"/>
              <a:ext cx="1332224" cy="8360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22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429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57" t="-2857" r="-91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172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57" t="-34951" r="-913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10879" y="2496796"/>
            <a:ext cx="2185440" cy="837343"/>
            <a:chOff x="4750937" y="2450014"/>
            <a:chExt cx="2614387" cy="1001692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5422828" y="2740197"/>
              <a:ext cx="138074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5433219" y="3151299"/>
              <a:ext cx="138074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937" y="2475220"/>
              <a:ext cx="524436" cy="976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005672" y="2913877"/>
                  <a:ext cx="1413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200" b="0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672" y="2913877"/>
                  <a:ext cx="141385" cy="1846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6842" r="-36842"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922145" y="2450014"/>
                  <a:ext cx="38037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sz="1200" b="0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2145" y="2450014"/>
                  <a:ext cx="380373" cy="18466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4000" b="-6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509" y="2558797"/>
              <a:ext cx="429815" cy="807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5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Shoup's</a:t>
            </a:r>
            <a:r>
              <a:rPr lang="en-US" dirty="0" smtClean="0"/>
              <a:t> RSA variant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35713"/>
                  </p:ext>
                </p:extLst>
              </p:nvPr>
            </p:nvGraphicFramePr>
            <p:xfrm>
              <a:off x="7920687" y="1211135"/>
              <a:ext cx="2903083" cy="1198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519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3270">
                    <a:tc>
                      <a:txBody>
                        <a:bodyPr/>
                        <a:lstStyle/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RSA</m:t>
                              </m:r>
                              <m: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35713"/>
                  </p:ext>
                </p:extLst>
              </p:nvPr>
            </p:nvGraphicFramePr>
            <p:xfrm>
              <a:off x="7920687" y="1211135"/>
              <a:ext cx="2903083" cy="1198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0" t="-2000" r="-41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327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0" t="-34459" r="-41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173379"/>
                  </p:ext>
                </p:extLst>
              </p:nvPr>
            </p:nvGraphicFramePr>
            <p:xfrm>
              <a:off x="1146017" y="1710847"/>
              <a:ext cx="2308297" cy="20548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82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27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4490" marR="94490" marT="47245" marB="4724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2729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nb-NO" sz="1400" b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4490" marR="94490" marT="47245" marB="472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173379"/>
                  </p:ext>
                </p:extLst>
              </p:nvPr>
            </p:nvGraphicFramePr>
            <p:xfrm>
              <a:off x="1146017" y="1710847"/>
              <a:ext cx="2308297" cy="20548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829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27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4490" marR="94490" marT="47245" marB="4724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3" t="-1852" r="-526" b="-52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7272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4490" marR="94490" marT="47245" marB="472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3" t="-19366" r="-526" b="-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/>
          <p:nvPr/>
        </p:nvCxnSpPr>
        <p:spPr bwMode="auto">
          <a:xfrm flipH="1">
            <a:off x="4622828" y="2231565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622828" y="2819314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1800" y="20719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95686" y="2517158"/>
                <a:ext cx="5386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686" y="2517158"/>
                <a:ext cx="538673" cy="246221"/>
              </a:xfrm>
              <a:prstGeom prst="rect">
                <a:avLst/>
              </a:prstGeom>
              <a:blipFill>
                <a:blip r:embed="rId6"/>
                <a:stretch>
                  <a:fillRect l="-7955" r="-2273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42547" y="191944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547" y="1919445"/>
                <a:ext cx="380373" cy="246221"/>
              </a:xfrm>
              <a:prstGeom prst="rect">
                <a:avLst/>
              </a:prstGeom>
              <a:blipFill>
                <a:blip r:embed="rId7"/>
                <a:stretch>
                  <a:fillRect l="-6452" r="-161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73" y="2166905"/>
            <a:ext cx="429815" cy="8070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6311" y="3947452"/>
            <a:ext cx="2265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Symmetric encryption scheme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2247900" y="3048389"/>
            <a:ext cx="202787" cy="9252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18599" y="4411114"/>
                <a:ext cx="16232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sSubSup>
                        <m:sSubSup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99" y="4411114"/>
                <a:ext cx="1623201" cy="215444"/>
              </a:xfrm>
              <a:prstGeom prst="rect">
                <a:avLst/>
              </a:prstGeom>
              <a:blipFill rotWithShape="0">
                <a:blip r:embed="rId10"/>
                <a:stretch>
                  <a:fillRect l="-3759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3731" y="4832508"/>
                <a:ext cx="2998578" cy="219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400" b="0" dirty="0" smtClean="0"/>
                  <a:t>Actually want</a:t>
                </a:r>
                <a:r>
                  <a:rPr lang="nb-NO" sz="1400" b="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nb-NO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31" y="4832508"/>
                <a:ext cx="2998578" cy="219227"/>
              </a:xfrm>
              <a:prstGeom prst="rect">
                <a:avLst/>
              </a:prstGeom>
              <a:blipFill rotWithShape="0">
                <a:blip r:embed="rId11"/>
                <a:stretch>
                  <a:fillRect l="-3659" t="-25000" r="-81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03816" y="3626740"/>
                <a:ext cx="194056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16" y="3626740"/>
                <a:ext cx="1940560" cy="3429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866434"/>
                  </p:ext>
                </p:extLst>
              </p:nvPr>
            </p:nvGraphicFramePr>
            <p:xfrm>
              <a:off x="7920687" y="2822656"/>
              <a:ext cx="2903083" cy="1715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920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7206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866434"/>
                  </p:ext>
                </p:extLst>
              </p:nvPr>
            </p:nvGraphicFramePr>
            <p:xfrm>
              <a:off x="7920687" y="2822656"/>
              <a:ext cx="2903083" cy="1715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0" t="-3636" r="-419" b="-41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8353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0" t="-25110" r="-419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97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Shoup's</a:t>
            </a:r>
            <a:r>
              <a:rPr lang="en-US" dirty="0" smtClean="0"/>
              <a:t> RSA variant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35713"/>
                  </p:ext>
                </p:extLst>
              </p:nvPr>
            </p:nvGraphicFramePr>
            <p:xfrm>
              <a:off x="7920687" y="1211135"/>
              <a:ext cx="2903083" cy="1198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519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3270">
                    <a:tc>
                      <a:txBody>
                        <a:bodyPr/>
                        <a:lstStyle/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RSA</m:t>
                              </m:r>
                              <m: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35713"/>
                  </p:ext>
                </p:extLst>
              </p:nvPr>
            </p:nvGraphicFramePr>
            <p:xfrm>
              <a:off x="7920687" y="1211135"/>
              <a:ext cx="2903083" cy="1198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0" t="-2000" r="-41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327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0" t="-34459" r="-41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9313126"/>
                  </p:ext>
                </p:extLst>
              </p:nvPr>
            </p:nvGraphicFramePr>
            <p:xfrm>
              <a:off x="7920687" y="2819314"/>
              <a:ext cx="2903083" cy="1715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9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9313126"/>
                  </p:ext>
                </p:extLst>
              </p:nvPr>
            </p:nvGraphicFramePr>
            <p:xfrm>
              <a:off x="7920687" y="2819314"/>
              <a:ext cx="2903083" cy="1715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0" t="-1818" r="-419" b="-4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8353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0" t="-24670" r="-419" b="-13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3757720"/>
                  </p:ext>
                </p:extLst>
              </p:nvPr>
            </p:nvGraphicFramePr>
            <p:xfrm>
              <a:off x="1146017" y="1710846"/>
              <a:ext cx="2314089" cy="2052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275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2469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nb-NO" sz="1400" b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400" b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3757720"/>
                  </p:ext>
                </p:extLst>
              </p:nvPr>
            </p:nvGraphicFramePr>
            <p:xfrm>
              <a:off x="1146017" y="1710846"/>
              <a:ext cx="2314089" cy="2052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275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2" t="-1852" r="-525" b="-52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7246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2" t="-19366" r="-525" b="-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/>
          <p:nvPr/>
        </p:nvCxnSpPr>
        <p:spPr bwMode="auto">
          <a:xfrm flipH="1">
            <a:off x="4622828" y="2231565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622828" y="2819314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1800" y="20719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95686" y="2517158"/>
                <a:ext cx="5386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686" y="2517158"/>
                <a:ext cx="538673" cy="246221"/>
              </a:xfrm>
              <a:prstGeom prst="rect">
                <a:avLst/>
              </a:prstGeom>
              <a:blipFill>
                <a:blip r:embed="rId6"/>
                <a:stretch>
                  <a:fillRect l="-7955" r="-2273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42547" y="191944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547" y="1919445"/>
                <a:ext cx="380373" cy="246221"/>
              </a:xfrm>
              <a:prstGeom prst="rect">
                <a:avLst/>
              </a:prstGeom>
              <a:blipFill>
                <a:blip r:embed="rId7"/>
                <a:stretch>
                  <a:fillRect l="-6452" r="-161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73" y="2166905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03816" y="3626740"/>
                <a:ext cx="194056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16" y="3626740"/>
                <a:ext cx="1940560" cy="342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/>
              <p:cNvSpPr txBox="1">
                <a:spLocks/>
              </p:cNvSpPr>
              <p:nvPr/>
            </p:nvSpPr>
            <p:spPr bwMode="auto">
              <a:xfrm>
                <a:off x="2303061" y="4777144"/>
                <a:ext cx="6617419" cy="152076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 smtClean="0"/>
                  <a:t>Theorem: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Shoup</a:t>
                </a:r>
                <a:r>
                  <a:rPr lang="en-US" sz="1600" dirty="0" smtClean="0"/>
                  <a:t>-RSA </a:t>
                </a:r>
                <a:r>
                  <a:rPr lang="en-US" sz="1600" dirty="0"/>
                  <a:t>is </a:t>
                </a:r>
                <a:r>
                  <a:rPr lang="en-US" sz="1600" dirty="0" smtClean="0"/>
                  <a:t>IND-CPA (IND-CCA) </a:t>
                </a:r>
                <a:r>
                  <a:rPr lang="en-US" sz="1600" dirty="0"/>
                  <a:t>secure if: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RSA-problem is hard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/>
                  <a:t> </a:t>
                </a:r>
                <a:endParaRPr lang="nb-NO" sz="16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dirty="0" smtClean="0"/>
                  <a:t>IND-CPA (IND-CCA) </a:t>
                </a:r>
                <a:r>
                  <a:rPr lang="en-US" sz="1600" dirty="0"/>
                  <a:t>secure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 is “perfect</a:t>
                </a:r>
                <a:r>
                  <a:rPr lang="en-US" sz="1600" dirty="0" smtClean="0"/>
                  <a:t>” (i.e., a random oracle)</a:t>
                </a:r>
                <a:endParaRPr lang="en-US" sz="1600" dirty="0"/>
              </a:p>
            </p:txBody>
          </p:sp>
        </mc:Choice>
        <mc:Fallback xmlns="">
          <p:sp>
            <p:nvSpPr>
              <p:cNvPr id="2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3061" y="4777144"/>
                <a:ext cx="6617419" cy="152076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5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in practice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Textbook RSA is deterministic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cannot be IND-CPA/IND-CCA secure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How to achieve IND-CPA/IND-CCA?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</a:t>
                </a:r>
                <a:r>
                  <a:rPr lang="en-US" sz="1600" dirty="0" smtClean="0"/>
                  <a:t>ad message with random data before applying RSA function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PKCS#1v1.5	(no existing security proof; many </a:t>
                </a:r>
                <a:r>
                  <a:rPr lang="en-US" sz="1600" dirty="0" err="1" smtClean="0"/>
                  <a:t>impl</a:t>
                </a:r>
                <a:r>
                  <a:rPr lang="en-US" sz="1600" dirty="0" smtClean="0"/>
                  <a:t>. attacks)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RSA-OAEP</a:t>
                </a:r>
                <a:r>
                  <a:rPr lang="en-US" dirty="0" smtClean="0"/>
                  <a:t>		</a:t>
                </a:r>
                <a:r>
                  <a:rPr lang="en-US" sz="1600" dirty="0" smtClean="0"/>
                  <a:t>(complicated security proof; first proof buggy)</a:t>
                </a:r>
              </a:p>
              <a:p>
                <a:pPr marL="474663" lvl="1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RSA </a:t>
                </a:r>
                <a:r>
                  <a:rPr lang="en-US" i="1" dirty="0" smtClean="0"/>
                  <a:t>encryption</a:t>
                </a:r>
                <a:r>
                  <a:rPr lang="en-US" dirty="0" smtClean="0"/>
                  <a:t> not used much in practice anymore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 smtClean="0"/>
                  <a:t>Mostly </a:t>
                </a:r>
                <a:r>
                  <a:rPr lang="nb-NO" sz="1600" b="1" dirty="0" smtClean="0"/>
                  <a:t>key transport </a:t>
                </a:r>
                <a:r>
                  <a:rPr lang="nb-NO" sz="1600" dirty="0" smtClean="0"/>
                  <a:t>of (short) symmetric key</a:t>
                </a:r>
                <a:endParaRPr lang="nb-NO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RSA </a:t>
                </a:r>
                <a:r>
                  <a:rPr lang="en-US" i="1" dirty="0" smtClean="0"/>
                  <a:t>digital signatures </a:t>
                </a:r>
                <a:r>
                  <a:rPr lang="en-US" dirty="0" smtClean="0"/>
                  <a:t>still very common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Covered next week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694971" y="2315117"/>
            <a:ext cx="3986702" cy="3342328"/>
            <a:chOff x="7317472" y="2647625"/>
            <a:chExt cx="3986702" cy="3342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/>
                <p:cNvSpPr/>
                <p:nvPr/>
              </p:nvSpPr>
              <p:spPr bwMode="auto">
                <a:xfrm>
                  <a:off x="8741391" y="3002508"/>
                  <a:ext cx="1269242" cy="320722"/>
                </a:xfrm>
                <a:prstGeom prst="roundRect">
                  <a:avLst/>
                </a:prstGeom>
                <a:solidFill>
                  <a:srgbClr val="FFE7E7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41391" y="3002508"/>
                  <a:ext cx="1269242" cy="320722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 bwMode="auto">
                <a:xfrm>
                  <a:off x="7317473" y="4137547"/>
                  <a:ext cx="2693159" cy="320722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17473" y="4137547"/>
                  <a:ext cx="2693159" cy="320722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 t="-3571" b="-892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7317472" y="5272586"/>
                  <a:ext cx="2693159" cy="320722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17472" y="5272586"/>
                  <a:ext cx="2693159" cy="320722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 bwMode="auto">
            <a:xfrm>
              <a:off x="9376012" y="3404839"/>
              <a:ext cx="0" cy="665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52517" y="3604799"/>
                  <a:ext cx="436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2517" y="3604799"/>
                  <a:ext cx="436017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676" r="-14085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 bwMode="auto">
            <a:xfrm>
              <a:off x="8599144" y="4538546"/>
              <a:ext cx="0" cy="665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975844" y="4714358"/>
                  <a:ext cx="23283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m:rPr>
                                    <m:lit/>
                                  </m:r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oMath>
                    </m:oMathPara>
                  </a14:m>
                  <a:endParaRPr lang="en-US" i="1" dirty="0" smtClean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5844" y="4714358"/>
                  <a:ext cx="232833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85" r="-785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8741392" y="2647625"/>
              <a:ext cx="1269240" cy="230832"/>
              <a:chOff x="829293" y="1583364"/>
              <a:chExt cx="1589313" cy="23083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829293" y="1637969"/>
                <a:ext cx="1589313" cy="152400"/>
                <a:chOff x="829293" y="1637969"/>
                <a:chExt cx="1589313" cy="152400"/>
              </a:xfrm>
            </p:grpSpPr>
            <p:cxnSp>
              <p:nvCxnSpPr>
                <p:cNvPr id="18" name="Straight Connector 17"/>
                <p:cNvCxnSpPr/>
                <p:nvPr/>
              </p:nvCxnSpPr>
              <p:spPr bwMode="auto">
                <a:xfrm flipV="1">
                  <a:off x="831272" y="1714169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flipV="1">
                  <a:off x="2416627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 flipV="1">
                  <a:off x="829293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1287656" y="1583364"/>
                <a:ext cx="77928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256</a:t>
                </a:r>
                <a:r>
                  <a:rPr lang="en-US" sz="900" dirty="0"/>
                  <a:t> </a:t>
                </a:r>
                <a:r>
                  <a:rPr lang="en-US" sz="900" dirty="0" smtClean="0"/>
                  <a:t>bits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329903" y="5759121"/>
              <a:ext cx="2679147" cy="230832"/>
              <a:chOff x="829293" y="1583364"/>
              <a:chExt cx="1587334" cy="23083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829293" y="1637969"/>
                <a:ext cx="1587334" cy="152400"/>
                <a:chOff x="829293" y="1637969"/>
                <a:chExt cx="1587334" cy="152400"/>
              </a:xfrm>
            </p:grpSpPr>
            <p:cxnSp>
              <p:nvCxnSpPr>
                <p:cNvPr id="24" name="Straight Connector 23"/>
                <p:cNvCxnSpPr/>
                <p:nvPr/>
              </p:nvCxnSpPr>
              <p:spPr bwMode="auto">
                <a:xfrm flipV="1">
                  <a:off x="831272" y="1714169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 flipH="1" flipV="1">
                  <a:off x="2416626" y="1637969"/>
                  <a:ext cx="1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 flipV="1">
                  <a:off x="829293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3" name="TextBox 22"/>
              <p:cNvSpPr txBox="1"/>
              <p:nvPr/>
            </p:nvSpPr>
            <p:spPr>
              <a:xfrm>
                <a:off x="1404757" y="1583364"/>
                <a:ext cx="393537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2048 bits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93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in practice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92" y="1587500"/>
            <a:ext cx="5442356" cy="3920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77" y="1587500"/>
            <a:ext cx="5266412" cy="3920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063602" y="5784246"/>
            <a:ext cx="231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https://eprint.iacr.org/2012/064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14525" y="5784247"/>
            <a:ext cx="4290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5"/>
              </a:rPr>
              <a:t>https://factorable.net/weakkeys12.extended.pdf</a:t>
            </a:r>
            <a:endParaRPr lang="en-US" sz="1200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1347788" y="5033963"/>
            <a:ext cx="1557337" cy="161925"/>
          </a:xfrm>
          <a:prstGeom prst="rect">
            <a:avLst/>
          </a:prstGeom>
          <a:solidFill>
            <a:srgbClr val="FFFF00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568172" y="4943476"/>
            <a:ext cx="842962" cy="114302"/>
          </a:xfrm>
          <a:prstGeom prst="rect">
            <a:avLst/>
          </a:prstGeom>
          <a:solidFill>
            <a:srgbClr val="FFFF00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284933" y="3925888"/>
            <a:ext cx="3497367" cy="136525"/>
          </a:xfrm>
          <a:prstGeom prst="rect">
            <a:avLst/>
          </a:prstGeom>
          <a:solidFill>
            <a:srgbClr val="FFFF00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9967891" y="3817941"/>
            <a:ext cx="814410" cy="136525"/>
          </a:xfrm>
          <a:prstGeom prst="rect">
            <a:avLst/>
          </a:prstGeom>
          <a:solidFill>
            <a:srgbClr val="FFFF00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95076" y="3003648"/>
                <a:ext cx="243922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00000"/>
                    </a:solidFill>
                  </a:rPr>
                  <a:t>Multiple RSA modulus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 smtClean="0">
                    <a:solidFill>
                      <a:srgbClr val="C00000"/>
                    </a:solidFill>
                  </a:rPr>
                  <a:t> sharing a common prime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076" y="3003648"/>
                <a:ext cx="2439224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500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 bwMode="auto">
          <a:xfrm flipH="1">
            <a:off x="3484270" y="3579527"/>
            <a:ext cx="2535530" cy="13639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014048" y="3588423"/>
            <a:ext cx="270885" cy="3374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20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Public-</a:t>
                </a:r>
                <a:r>
                  <a:rPr lang="nb-NO" dirty="0" err="1" smtClean="0"/>
                  <a:t>key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encryption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security</a:t>
                </a:r>
                <a:r>
                  <a:rPr lang="nb-NO" dirty="0" smtClean="0"/>
                  <a:t> goals: IND-CPA and IND-CCA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err="1" smtClean="0"/>
                  <a:t>ElGamal</a:t>
                </a:r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 smtClean="0"/>
                  <a:t>Public-key encryption from Diffie-Hellman key exchange + symmetric encryption scheme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 smtClean="0"/>
                  <a:t>Hashed-ElGamal: hash DH key to obtain a symmetric key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600" dirty="0" smtClean="0"/>
              </a:p>
              <a:p>
                <a:pPr marL="114300" indent="0"/>
                <a:endParaRPr lang="nb-NO" dirty="0" smtClean="0"/>
              </a:p>
              <a:p>
                <a:pPr marL="114300" indent="0"/>
                <a:endParaRPr lang="nb-NO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RSA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r>
                  <a:rPr lang="nb-NO" sz="1600" dirty="0" smtClean="0"/>
                  <a:t>Textbook-RSA:</a:t>
                </a:r>
                <a:r>
                  <a:rPr lang="nb-NO" sz="1600" b="1" i="1" dirty="0" smtClean="0"/>
                  <a:t> </a:t>
                </a:r>
                <a:r>
                  <a:rPr lang="nb-NO" sz="1600" i="1" dirty="0"/>
                  <a:t>n</a:t>
                </a:r>
                <a:r>
                  <a:rPr lang="nb-NO" sz="1600" i="1" dirty="0" smtClean="0"/>
                  <a:t>ot</a:t>
                </a:r>
                <a:r>
                  <a:rPr lang="nb-NO" sz="1600" dirty="0" smtClean="0"/>
                  <a:t> a public-key encryption </a:t>
                </a:r>
                <a:r>
                  <a:rPr lang="nb-NO" sz="1600" smtClean="0"/>
                  <a:t>scheme directly (not IND-CPA secure!)</a:t>
                </a:r>
                <a:endParaRPr lang="nb-NO" sz="1600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r>
                  <a:rPr lang="nb-NO" sz="1600" dirty="0" smtClean="0"/>
                  <a:t>Shoup's RSA: encrypt random number with Textbook-RSA and derive symmetric key from hash function</a:t>
                </a:r>
              </a:p>
              <a:p>
                <a:pPr marL="1236663" lvl="2">
                  <a:buFont typeface="Arial" panose="020B0604020202020204" pitchFamily="34" charset="0"/>
                  <a:buChar char="•"/>
                </a:pPr>
                <a:r>
                  <a:rPr lang="nb-NO" sz="1200" dirty="0" smtClean="0"/>
                  <a:t>IND-CPA / IND-CCA secure (depending on symmetric scheme)</a:t>
                </a:r>
              </a:p>
              <a:p>
                <a:pPr marL="1236663" lvl="2">
                  <a:buFont typeface="Arial" panose="020B0604020202020204" pitchFamily="34" charset="0"/>
                  <a:buChar char="•"/>
                </a:pPr>
                <a:r>
                  <a:rPr lang="nb-NO" sz="1200" dirty="0" smtClean="0"/>
                  <a:t>Not much used in practice</a:t>
                </a:r>
                <a:endParaRPr lang="nb-NO" sz="1200" dirty="0"/>
              </a:p>
              <a:p>
                <a:pPr marL="1236663" lvl="2">
                  <a:buFont typeface="Arial" panose="020B0604020202020204" pitchFamily="34" charset="0"/>
                  <a:buChar char="•"/>
                </a:pPr>
                <a:r>
                  <a:rPr lang="nb-NO" sz="1200" dirty="0" smtClean="0"/>
                  <a:t>In practice: pad message before encrypting with Textbook-RSA (PKCS#1v1.5, RSA-OAEP)</a:t>
                </a:r>
                <a:endParaRPr lang="nb-NO" sz="1600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r>
                  <a:rPr lang="nb-NO" sz="1600" dirty="0" smtClean="0"/>
                  <a:t>Must be hard: RSA-problem and </a:t>
                </a:r>
                <a:r>
                  <a:rPr lang="nb-NO" sz="1600" dirty="0" err="1" smtClean="0"/>
                  <a:t>factoring</a:t>
                </a:r>
                <a:r>
                  <a:rPr lang="nb-NO" sz="1600" dirty="0" smtClean="0"/>
                  <a:t> problem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146" name="Picture 2" descr="World Africa Asia ·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2329559"/>
            <a:ext cx="2567305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codile Dundee - Wikisimpsons, the Simpsons Wik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AEDA"/>
              </a:clrFrom>
              <a:clrTo>
                <a:srgbClr val="74AE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8" b="100000" l="5907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3240239"/>
            <a:ext cx="951865" cy="13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34" y="1218245"/>
            <a:ext cx="804438" cy="1497842"/>
          </a:xfrm>
          <a:prstGeom prst="rect">
            <a:avLst/>
          </a:prstGeom>
        </p:spPr>
      </p:pic>
      <p:pic>
        <p:nvPicPr>
          <p:cNvPr id="6166" name="Picture 22" descr="Curved Arrow - Cliparts.co | Curved arrow, Private island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954">
            <a:off x="4067124" y="3100661"/>
            <a:ext cx="4446589" cy="27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4621849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9512650" y="4482380"/>
            <a:ext cx="226141" cy="2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39" y="1370861"/>
            <a:ext cx="711106" cy="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95" y="3231550"/>
            <a:ext cx="698814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1" r="26189"/>
          <a:stretch/>
        </p:blipFill>
        <p:spPr>
          <a:xfrm>
            <a:off x="9213064" y="4249397"/>
            <a:ext cx="237693" cy="4417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38" y="1225477"/>
            <a:ext cx="1119287" cy="11192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18" y="4603549"/>
            <a:ext cx="1119287" cy="111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09" y="3930364"/>
            <a:ext cx="1518036" cy="15180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2454097"/>
            <a:ext cx="261990" cy="2619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33" y="2781356"/>
            <a:ext cx="261990" cy="2619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3050402"/>
            <a:ext cx="261990" cy="2619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28" y="3109244"/>
            <a:ext cx="261990" cy="2619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7" y="3474976"/>
            <a:ext cx="261990" cy="26199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8" y="3661272"/>
            <a:ext cx="261990" cy="2619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8" y="4061313"/>
            <a:ext cx="261990" cy="2619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57" y="3958666"/>
            <a:ext cx="261990" cy="26199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04" y="3580957"/>
            <a:ext cx="261990" cy="2619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12" y="3013118"/>
            <a:ext cx="261990" cy="2619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19" y="3318165"/>
            <a:ext cx="261990" cy="2619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54" y="3580155"/>
            <a:ext cx="261990" cy="2619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44" y="3399282"/>
            <a:ext cx="261990" cy="2619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9" y="3181397"/>
            <a:ext cx="261990" cy="2619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61" y="2851023"/>
            <a:ext cx="261990" cy="2619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40" y="4410193"/>
            <a:ext cx="261990" cy="2619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66" y="3786462"/>
            <a:ext cx="261990" cy="2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encryption – syntax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3392" y="1206636"/>
                <a:ext cx="102088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0" dirty="0" smtClean="0"/>
                  <a:t>A </a:t>
                </a:r>
                <a:r>
                  <a:rPr lang="nb-NO" sz="1600" b="1" dirty="0" smtClean="0"/>
                  <a:t>public</a:t>
                </a:r>
                <a:r>
                  <a:rPr lang="nb-NO" sz="1600" b="1" dirty="0"/>
                  <a:t>-</a:t>
                </a:r>
                <a:r>
                  <a:rPr lang="nb-NO" sz="1600" b="1" dirty="0" err="1" smtClean="0"/>
                  <a:t>key</a:t>
                </a:r>
                <a:r>
                  <a:rPr lang="nb-NO" sz="1600" b="1" dirty="0" smtClean="0"/>
                  <a:t> </a:t>
                </a:r>
                <a:r>
                  <a:rPr lang="nb-NO" sz="1600" b="1" dirty="0" err="1" smtClean="0"/>
                  <a:t>encryption</a:t>
                </a:r>
                <a:r>
                  <a:rPr lang="nb-NO" sz="1600" b="1" dirty="0" smtClean="0"/>
                  <a:t> </a:t>
                </a:r>
                <a:r>
                  <a:rPr lang="nb-NO" sz="1600" b="1" dirty="0" err="1" smtClean="0"/>
                  <a:t>scheme</a:t>
                </a:r>
                <a:r>
                  <a:rPr lang="nb-NO" sz="1600" dirty="0" smtClean="0"/>
                  <a:t> is a </a:t>
                </a:r>
                <a:r>
                  <a:rPr lang="nb-NO" sz="1600" dirty="0" err="1" smtClean="0"/>
                  <a:t>tuple</a:t>
                </a:r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sz="1600" dirty="0" smtClean="0"/>
                  <a:t> of algorithms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06636"/>
                <a:ext cx="10208869" cy="338554"/>
              </a:xfrm>
              <a:prstGeom prst="rect">
                <a:avLst/>
              </a:prstGeom>
              <a:blipFill>
                <a:blip r:embed="rId2"/>
                <a:stretch>
                  <a:fillRect l="-299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392" y="2192803"/>
                <a:ext cx="2893671" cy="44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groupChr>
                        <m:groupChrPr>
                          <m:chr m:val="←"/>
                          <m:vertJc m:val="bot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192803"/>
                <a:ext cx="2893671" cy="440120"/>
              </a:xfrm>
              <a:prstGeom prst="rect">
                <a:avLst/>
              </a:prstGeom>
              <a:blipFill>
                <a:blip r:embed="rId3"/>
                <a:stretch>
                  <a:fillRect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2213" y="1823471"/>
                <a:ext cx="28936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13" y="1823471"/>
                <a:ext cx="289367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22213" y="2288485"/>
                <a:ext cx="4271060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13" y="2288485"/>
                <a:ext cx="4271060" cy="357534"/>
              </a:xfrm>
              <a:prstGeom prst="rect">
                <a:avLst/>
              </a:prstGeom>
              <a:blipFill>
                <a:blip r:embed="rId5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08042" y="1823471"/>
                <a:ext cx="34530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42" y="1823471"/>
                <a:ext cx="345306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08042" y="2284316"/>
                <a:ext cx="4271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42" y="2284316"/>
                <a:ext cx="4271060" cy="338554"/>
              </a:xfrm>
              <a:prstGeom prst="rect">
                <a:avLst/>
              </a:prstGeom>
              <a:blipFill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937157" y="2908774"/>
                <a:ext cx="4846159" cy="109397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600" b="1" dirty="0" smtClean="0"/>
                  <a:t>Correctness: </a:t>
                </a:r>
                <a:r>
                  <a:rPr lang="nb-NO" sz="1600" dirty="0"/>
                  <a:t>f</a:t>
                </a:r>
                <a:r>
                  <a:rPr lang="nb-NO" sz="1600" b="0" dirty="0" smtClean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  <m:groupChr>
                      <m:groupChrPr>
                        <m:chr m:val="←"/>
                        <m:vertJc m:val="bot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sz="1600" dirty="0" smtClean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7157" y="2908774"/>
                <a:ext cx="4846159" cy="109397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42755" y="3267463"/>
                <a:ext cx="343301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𝒮𝒦</m:t>
                    </m:r>
                  </m:oMath>
                </a14:m>
                <a:r>
                  <a:rPr lang="en-US" sz="1600" dirty="0" smtClean="0"/>
                  <a:t> – private key space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nb-NO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– public </a:t>
                </a:r>
                <a:r>
                  <a:rPr lang="en-US" sz="1600" dirty="0"/>
                  <a:t>key space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– message </a:t>
                </a:r>
                <a:r>
                  <a:rPr lang="en-US" sz="1600" dirty="0"/>
                  <a:t>space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– ciphertext </a:t>
                </a:r>
                <a:r>
                  <a:rPr lang="en-US" sz="1600" dirty="0"/>
                  <a:t>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55" y="3267463"/>
                <a:ext cx="3433010" cy="1569660"/>
              </a:xfrm>
              <a:prstGeom prst="rect">
                <a:avLst/>
              </a:prstGeom>
              <a:blipFill>
                <a:blip r:embed="rId9"/>
                <a:stretch>
                  <a:fillRect l="-710" t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363964" y="3070428"/>
            <a:ext cx="7656091" cy="3272497"/>
            <a:chOff x="2378736" y="3276655"/>
            <a:chExt cx="7656091" cy="3272497"/>
          </a:xfrm>
        </p:grpSpPr>
        <p:sp>
          <p:nvSpPr>
            <p:cNvPr id="28" name="TextBox 27"/>
            <p:cNvSpPr txBox="1"/>
            <p:nvPr/>
          </p:nvSpPr>
          <p:spPr>
            <a:xfrm>
              <a:off x="5124096" y="6179820"/>
              <a:ext cx="1827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Adversary</a:t>
              </a:r>
              <a:endParaRPr lang="en-US" dirty="0" smtClean="0"/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4169596" y="5534830"/>
              <a:ext cx="3279320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/>
                <p:cNvSpPr/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0" name="Rounded 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 bwMode="auto">
            <a:xfrm>
              <a:off x="2839759" y="5534829"/>
              <a:ext cx="577388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540936" y="5149182"/>
                  <a:ext cx="4814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0936" y="5149182"/>
                  <a:ext cx="48143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Elbow Connector 33"/>
            <p:cNvCxnSpPr/>
            <p:nvPr/>
          </p:nvCxnSpPr>
          <p:spPr bwMode="auto">
            <a:xfrm rot="10800000" flipV="1">
              <a:off x="3813692" y="4581138"/>
              <a:ext cx="1234566" cy="543679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378736" y="5334774"/>
                  <a:ext cx="4813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736" y="5334774"/>
                  <a:ext cx="4813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>
              <a:stCxn id="39" idx="3"/>
              <a:endCxn id="37" idx="1"/>
            </p:cNvCxnSpPr>
            <p:nvPr/>
          </p:nvCxnSpPr>
          <p:spPr bwMode="auto">
            <a:xfrm flipV="1">
              <a:off x="8275804" y="5534829"/>
              <a:ext cx="588303" cy="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864107" y="5334774"/>
                  <a:ext cx="1170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107" y="5334774"/>
                  <a:ext cx="1170720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/>
                <p:cNvSpPr/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Dec</m:t>
                        </m:r>
                      </m:oMath>
                    </m:oMathPara>
                  </a14:m>
                  <a:endParaRPr kumimoji="0" lang="en-US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9" name="Rounded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Down Arrow 39"/>
            <p:cNvSpPr/>
            <p:nvPr/>
          </p:nvSpPr>
          <p:spPr bwMode="auto">
            <a:xfrm>
              <a:off x="5623441" y="5552972"/>
              <a:ext cx="301839" cy="64617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771414" y="5171076"/>
                  <a:ext cx="4814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414" y="5171076"/>
                  <a:ext cx="481436" cy="338554"/>
                </a:xfrm>
                <a:prstGeom prst="rect">
                  <a:avLst/>
                </a:prstGeom>
                <a:blipFill>
                  <a:blip r:embed="rId15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139897" y="4401905"/>
                  <a:ext cx="11632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smtClean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 smtClean="0"/>
                    <a:t>   </a:t>
                  </a: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897" y="4401905"/>
                  <a:ext cx="116320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>
              <a:stCxn id="38" idx="2"/>
              <a:endCxn id="42" idx="0"/>
            </p:cNvCxnSpPr>
            <p:nvPr/>
          </p:nvCxnSpPr>
          <p:spPr bwMode="auto">
            <a:xfrm flipH="1">
              <a:off x="5721498" y="3985171"/>
              <a:ext cx="1929" cy="4167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3899498" y="4211766"/>
                  <a:ext cx="7067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smtClean="0"/>
                    <a:t>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9498" y="4211766"/>
                  <a:ext cx="706704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7115884" y="4232126"/>
                  <a:ext cx="7067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smtClean="0"/>
                    <a:t>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5884" y="4232126"/>
                  <a:ext cx="706704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5246238" y="3298139"/>
                  <a:ext cx="954377" cy="687032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KeyGen</m:t>
                        </m:r>
                      </m:oMath>
                    </m:oMathPara>
                  </a14:m>
                  <a:endParaRPr kumimoji="0" lang="en-US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6238" y="3298139"/>
                  <a:ext cx="954377" cy="687032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Elbow Connector 32"/>
            <p:cNvCxnSpPr/>
            <p:nvPr/>
          </p:nvCxnSpPr>
          <p:spPr bwMode="auto">
            <a:xfrm>
              <a:off x="6398596" y="4581139"/>
              <a:ext cx="1473924" cy="543680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873085" y="3276655"/>
                  <a:ext cx="3298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3085" y="3276655"/>
                  <a:ext cx="329856" cy="338554"/>
                </a:xfrm>
                <a:prstGeom prst="rect">
                  <a:avLst/>
                </a:prstGeom>
                <a:blipFill>
                  <a:blip r:embed="rId20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3392" y="1817934"/>
                <a:ext cx="28936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</m:oMath>
                  </m:oMathPara>
                </a14:m>
                <a:endParaRPr lang="en-US" sz="16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817934"/>
                <a:ext cx="2893671" cy="338554"/>
              </a:xfrm>
              <a:prstGeom prst="rect">
                <a:avLst/>
              </a:prstGeom>
              <a:blipFill>
                <a:blip r:embed="rId2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Down Arrow 45"/>
          <p:cNvSpPr/>
          <p:nvPr/>
        </p:nvSpPr>
        <p:spPr bwMode="auto">
          <a:xfrm rot="19639233">
            <a:off x="4617361" y="4350350"/>
            <a:ext cx="212601" cy="1654861"/>
          </a:xfrm>
          <a:prstGeom prst="downArrow">
            <a:avLst>
              <a:gd name="adj1" fmla="val 30244"/>
              <a:gd name="adj2" fmla="val 5357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45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Public-key encryption – security: IND-CPA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894986" y="3733393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0150539"/>
                  </p:ext>
                </p:extLst>
              </p:nvPr>
            </p:nvGraphicFramePr>
            <p:xfrm>
              <a:off x="5556380" y="1371015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0150539"/>
                  </p:ext>
                </p:extLst>
              </p:nvPr>
            </p:nvGraphicFramePr>
            <p:xfrm>
              <a:off x="5556380" y="1371015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2" t="-28302" r="-906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6990123" y="3211660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8704077" y="3211660"/>
            <a:ext cx="784862" cy="6379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5908187" y="3953396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 smtClean="0"/>
                  <a:t>I’m in </a:t>
                </a:r>
                <a:r>
                  <a:rPr lang="en-US" sz="1600" b="1" dirty="0"/>
                  <a:t>W</a:t>
                </a:r>
                <a:r>
                  <a:rPr lang="en-US" sz="16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8187" y="3953396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727510"/>
                  </p:ext>
                </p:extLst>
              </p:nvPr>
            </p:nvGraphicFramePr>
            <p:xfrm>
              <a:off x="9101507" y="1368737"/>
              <a:ext cx="2440179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0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$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nb-NO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727510"/>
                  </p:ext>
                </p:extLst>
              </p:nvPr>
            </p:nvGraphicFramePr>
            <p:xfrm>
              <a:off x="9101507" y="1368737"/>
              <a:ext cx="2440179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017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99" t="-28302" r="-499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88977" y="4922847"/>
                <a:ext cx="325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977" y="4922847"/>
                <a:ext cx="32573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4528" r="-2264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5397469" y="5328208"/>
                <a:ext cx="6196937" cy="106617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dirty="0" smtClean="0"/>
                  <a:t>Definition: </a:t>
                </a:r>
                <a:r>
                  <a:rPr lang="nb-NO" sz="1600" dirty="0" smtClean="0"/>
                  <a:t>The </a:t>
                </a:r>
                <a:r>
                  <a:rPr lang="nb-NO" sz="1600" b="1" dirty="0" smtClean="0"/>
                  <a:t>IND-CPA advantage</a:t>
                </a:r>
                <a:r>
                  <a:rPr lang="nb-NO" sz="1600" dirty="0" smtClean="0"/>
                  <a:t> </a:t>
                </a:r>
                <a:r>
                  <a:rPr lang="nb-NO" sz="1600" dirty="0" err="1" smtClean="0"/>
                  <a:t>of</a:t>
                </a:r>
                <a:r>
                  <a:rPr lang="nb-NO" sz="160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469" y="5328208"/>
                <a:ext cx="6196937" cy="10661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109012" y="1570631"/>
            <a:ext cx="359929" cy="860254"/>
            <a:chOff x="6164897" y="1760194"/>
            <a:chExt cx="359929" cy="8602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8598178"/>
                  </p:ext>
                </p:extLst>
              </p:nvPr>
            </p:nvGraphicFramePr>
            <p:xfrm>
              <a:off x="809786" y="1330894"/>
              <a:ext cx="3048782" cy="34159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7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2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1904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8598178"/>
                  </p:ext>
                </p:extLst>
              </p:nvPr>
            </p:nvGraphicFramePr>
            <p:xfrm>
              <a:off x="809786" y="1330894"/>
              <a:ext cx="3048782" cy="34159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7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200" t="-1538" r="-599" b="-76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019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200" t="-13306" r="-599" b="-4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91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Public-key encryption – security: IND-CCA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894986" y="3733393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159466"/>
                  </p:ext>
                </p:extLst>
              </p:nvPr>
            </p:nvGraphicFramePr>
            <p:xfrm>
              <a:off x="5556380" y="1371015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159466"/>
                  </p:ext>
                </p:extLst>
              </p:nvPr>
            </p:nvGraphicFramePr>
            <p:xfrm>
              <a:off x="5556380" y="1371015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2" t="-28302" r="-906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6990123" y="3211660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8704077" y="3211660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5908187" y="3953396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 smtClean="0"/>
                  <a:t>I’m in </a:t>
                </a:r>
                <a:r>
                  <a:rPr lang="en-US" sz="1600" b="1" dirty="0"/>
                  <a:t>W</a:t>
                </a:r>
                <a:r>
                  <a:rPr lang="en-US" sz="16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8187" y="3953396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518905"/>
                  </p:ext>
                </p:extLst>
              </p:nvPr>
            </p:nvGraphicFramePr>
            <p:xfrm>
              <a:off x="9101507" y="1368737"/>
              <a:ext cx="2440179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0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$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nb-NO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518905"/>
                  </p:ext>
                </p:extLst>
              </p:nvPr>
            </p:nvGraphicFramePr>
            <p:xfrm>
              <a:off x="9101507" y="1368737"/>
              <a:ext cx="2440179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017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99" t="-28302" r="-499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88977" y="4922847"/>
                <a:ext cx="325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977" y="4922847"/>
                <a:ext cx="32573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4528" r="-2264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5397469" y="5328208"/>
                <a:ext cx="6196937" cy="106617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dirty="0" smtClean="0"/>
                  <a:t>Definition: </a:t>
                </a:r>
                <a:r>
                  <a:rPr lang="nb-NO" sz="1600" dirty="0" smtClean="0"/>
                  <a:t>The </a:t>
                </a:r>
                <a:r>
                  <a:rPr lang="nb-NO" sz="1600" b="1" dirty="0" smtClean="0"/>
                  <a:t>IND-CCA advantage</a:t>
                </a:r>
                <a:r>
                  <a:rPr lang="nb-NO" sz="1600" dirty="0" smtClean="0"/>
                  <a:t> 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469" y="5328208"/>
                <a:ext cx="6196937" cy="10661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109012" y="1570631"/>
            <a:ext cx="359929" cy="860254"/>
            <a:chOff x="6164897" y="1760194"/>
            <a:chExt cx="359929" cy="8602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1779774"/>
                  </p:ext>
                </p:extLst>
              </p:nvPr>
            </p:nvGraphicFramePr>
            <p:xfrm>
              <a:off x="809786" y="1330894"/>
              <a:ext cx="3701254" cy="5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1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15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cca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0757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Ciphertexts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</a:t>
                          </a:r>
                          <a:r>
                            <a:rPr lang="nb-NO" sz="1400" b="0" i="0" dirty="0" smtClean="0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</a:t>
                          </a:r>
                          <a:r>
                            <a:rPr lang="nb-NO" sz="1400" b="0" i="0" dirty="0" err="1" smtClean="0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bookkeeping</a:t>
                          </a:r>
                          <a:r>
                            <a:rPr lang="nb-NO" sz="14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Ciphertexts.add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/>
                          </a:r>
                          <a:b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Ciphertexts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4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/>
                          </a:r>
                          <a:b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</a:b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1779774"/>
                  </p:ext>
                </p:extLst>
              </p:nvPr>
            </p:nvGraphicFramePr>
            <p:xfrm>
              <a:off x="809786" y="1330894"/>
              <a:ext cx="3701254" cy="5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1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150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64" t="-1563" r="-493" b="-12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9474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64" t="-8431" r="-493" b="-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996934" y="4254998"/>
                <a:ext cx="2674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Restriction: </a:t>
                </a:r>
                <a:r>
                  <a:rPr lang="en-US" sz="1200" dirty="0" smtClean="0"/>
                  <a:t>not allowed to ask for decryption of previous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200" b="0" i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en-US" sz="1200" dirty="0" smtClean="0"/>
                  <a:t> call 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934" y="4254998"/>
                <a:ext cx="2674756" cy="461665"/>
              </a:xfrm>
              <a:prstGeom prst="rect">
                <a:avLst/>
              </a:prstGeom>
              <a:blipFill>
                <a:blip r:embed="rId13"/>
                <a:stretch>
                  <a:fillRect l="-228" t="-2632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2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Discovered in the 1970's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Allows two parties to establish a shared secret </a:t>
            </a:r>
            <a:br>
              <a:rPr lang="en-US" dirty="0" smtClean="0"/>
            </a:br>
            <a:r>
              <a:rPr lang="en-US" dirty="0" smtClean="0"/>
              <a:t>without ever having met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Diffie</a:t>
            </a:r>
            <a:r>
              <a:rPr lang="en-US" dirty="0"/>
              <a:t> </a:t>
            </a:r>
            <a:r>
              <a:rPr lang="en-US" dirty="0" smtClean="0"/>
              <a:t>&amp; Hellman paper also introduced </a:t>
            </a:r>
            <a:br>
              <a:rPr lang="en-US" dirty="0" smtClean="0"/>
            </a:br>
            <a:r>
              <a:rPr lang="en-US" dirty="0" smtClean="0"/>
              <a:t>the idea of: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Public-key encryption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But didn't figure out how to do 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1984: </a:t>
            </a:r>
            <a:r>
              <a:rPr lang="en-US" dirty="0" err="1" smtClean="0"/>
              <a:t>ElGamal</a:t>
            </a:r>
            <a:r>
              <a:rPr lang="en-US" dirty="0" smtClean="0"/>
              <a:t> encryption scheme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Digital signatures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But didn't figure out how to do 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2" descr="https://regmedia.co.uk/2016/03/01/diffie_hellman.jpg?x=1200&amp;y=7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52" y="1111606"/>
            <a:ext cx="1803283" cy="11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10153" y="2352581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Whitfield </a:t>
            </a:r>
            <a:r>
              <a:rPr lang="en-US" sz="1200" dirty="0" err="1" smtClean="0"/>
              <a:t>Diffie</a:t>
            </a:r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236822" y="2542816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Martin Hellman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6041" y="2329768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Ralph </a:t>
            </a:r>
            <a:r>
              <a:rPr lang="en-US" sz="1200" dirty="0" err="1" smtClean="0"/>
              <a:t>Merkle</a:t>
            </a:r>
            <a:endParaRPr lang="en-US" sz="12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501" y="2903834"/>
            <a:ext cx="4351177" cy="3214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8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encryption: </a:t>
            </a:r>
            <a:r>
              <a:rPr lang="en-US" dirty="0" err="1" smtClean="0"/>
              <a:t>ElGamal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284448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01456" y="4319923"/>
                <a:ext cx="14435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56" y="4319923"/>
                <a:ext cx="1443537" cy="243143"/>
              </a:xfrm>
              <a:prstGeom prst="rect">
                <a:avLst/>
              </a:prstGeom>
              <a:blipFill rotWithShape="0">
                <a:blip r:embed="rId3"/>
                <a:stretch>
                  <a:fillRect l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01456" y="4652827"/>
                <a:ext cx="13447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56" y="4652827"/>
                <a:ext cx="1344792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452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98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blipFill>
                <a:blip r:embed="rId6"/>
                <a:stretch>
                  <a:fillRect l="-22581" r="-1935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452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7044" y="4365380"/>
                <a:ext cx="14292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140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365380"/>
                <a:ext cx="1429237" cy="243143"/>
              </a:xfrm>
              <a:prstGeom prst="rect">
                <a:avLst/>
              </a:prstGeom>
              <a:blipFill rotWithShape="0">
                <a:blip r:embed="rId8"/>
                <a:stretch>
                  <a:fillRect l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89456" y="3593226"/>
                <a:ext cx="1135696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56" y="3593226"/>
                <a:ext cx="1135696" cy="304314"/>
              </a:xfrm>
              <a:prstGeom prst="rect">
                <a:avLst/>
              </a:prstGeom>
              <a:blipFill rotWithShape="0">
                <a:blip r:embed="rId10"/>
                <a:stretch>
                  <a:fillRect l="-3743" t="-2000" b="-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39315" y="3987316"/>
                <a:ext cx="373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315" y="3987316"/>
                <a:ext cx="37324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 flipV="1">
            <a:off x="4301332" y="4338181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blipFill>
                <a:blip r:embed="rId1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H="1">
            <a:off x="4246348" y="3399999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35751" y="3090583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751" y="3090583"/>
                <a:ext cx="380373" cy="246221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2060675" y="5252691"/>
            <a:ext cx="2265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Symmetric encryption scheme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 flipV="1">
            <a:off x="2953570" y="4907770"/>
            <a:ext cx="37675" cy="3513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989693" y="4059988"/>
                <a:ext cx="626775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693" y="4059988"/>
                <a:ext cx="626775" cy="219227"/>
              </a:xfrm>
              <a:prstGeom prst="rect">
                <a:avLst/>
              </a:prstGeom>
              <a:blipFill rotWithShape="0">
                <a:blip r:embed="rId26"/>
                <a:stretch>
                  <a:fillRect l="-98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17557" y="3597208"/>
                <a:ext cx="1132105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7" y="3597208"/>
                <a:ext cx="1132105" cy="304314"/>
              </a:xfrm>
              <a:prstGeom prst="rect">
                <a:avLst/>
              </a:prstGeom>
              <a:blipFill rotWithShape="0">
                <a:blip r:embed="rId27"/>
                <a:stretch>
                  <a:fillRect l="-5376" t="-2000" b="-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1600" b="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blipFill>
                <a:blip r:embed="rId28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0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2" grpId="0"/>
      <p:bldP spid="40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77319"/>
                  </p:ext>
                </p:extLst>
              </p:nvPr>
            </p:nvGraphicFramePr>
            <p:xfrm>
              <a:off x="7601586" y="3863997"/>
              <a:ext cx="2418715" cy="1489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439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𝒔𝒌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4515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77319"/>
                  </p:ext>
                </p:extLst>
              </p:nvPr>
            </p:nvGraphicFramePr>
            <p:xfrm>
              <a:off x="7601586" y="3863997"/>
              <a:ext cx="2418715" cy="1489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439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1" t="-1754" r="-503" b="-335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4515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959040"/>
                  </p:ext>
                </p:extLst>
              </p:nvPr>
            </p:nvGraphicFramePr>
            <p:xfrm>
              <a:off x="2050533" y="3140635"/>
              <a:ext cx="2092842" cy="2216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28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02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𝒑𝒌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13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959040"/>
                  </p:ext>
                </p:extLst>
              </p:nvPr>
            </p:nvGraphicFramePr>
            <p:xfrm>
              <a:off x="2050533" y="3140635"/>
              <a:ext cx="2092842" cy="2216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284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402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1" t="-1515" r="-581" b="-45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813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945873"/>
                  </p:ext>
                </p:extLst>
              </p:nvPr>
            </p:nvGraphicFramePr>
            <p:xfrm>
              <a:off x="7601587" y="969763"/>
              <a:ext cx="2418714" cy="144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995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3983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945873"/>
                  </p:ext>
                </p:extLst>
              </p:nvPr>
            </p:nvGraphicFramePr>
            <p:xfrm>
              <a:off x="7601587" y="969763"/>
              <a:ext cx="2418714" cy="144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1" t="-2000" r="-503" b="-3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3983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encryption: </a:t>
            </a:r>
            <a:r>
              <a:rPr lang="en-US" dirty="0" err="1" smtClean="0"/>
              <a:t>ElGamal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246548" y="2044403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284448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01456" y="4319923"/>
                <a:ext cx="14435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56" y="4319923"/>
                <a:ext cx="1443537" cy="243143"/>
              </a:xfrm>
              <a:prstGeom prst="rect">
                <a:avLst/>
              </a:prstGeom>
              <a:blipFill rotWithShape="0">
                <a:blip r:embed="rId6"/>
                <a:stretch>
                  <a:fillRect l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01456" y="4652827"/>
                <a:ext cx="13447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56" y="4652827"/>
                <a:ext cx="1344792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452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75349" y="4958032"/>
                <a:ext cx="102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349" y="4958032"/>
                <a:ext cx="1027525" cy="215444"/>
              </a:xfrm>
              <a:prstGeom prst="rect">
                <a:avLst/>
              </a:prstGeom>
              <a:blipFill rotWithShape="0">
                <a:blip r:embed="rId8"/>
                <a:stretch>
                  <a:fillRect l="-10651" t="-27778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98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4563" y="169861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246221"/>
              </a:xfrm>
              <a:prstGeom prst="rect">
                <a:avLst/>
              </a:prstGeom>
              <a:blipFill rotWithShape="0">
                <a:blip r:embed="rId1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452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7044" y="4365380"/>
                <a:ext cx="14292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140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365380"/>
                <a:ext cx="1429237" cy="243143"/>
              </a:xfrm>
              <a:prstGeom prst="rect">
                <a:avLst/>
              </a:prstGeom>
              <a:blipFill rotWithShape="0">
                <a:blip r:embed="rId13"/>
                <a:stretch>
                  <a:fillRect l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77350" y="5000604"/>
                <a:ext cx="7375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</m:oMath>
                </a14:m>
                <a:endParaRPr lang="en-US" sz="1400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350" y="5000604"/>
                <a:ext cx="737510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14876" t="-27778" r="-661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47223" y="1427249"/>
                <a:ext cx="4222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23" y="1427249"/>
                <a:ext cx="422231" cy="215444"/>
              </a:xfrm>
              <a:prstGeom prst="rect">
                <a:avLst/>
              </a:prstGeom>
              <a:blipFill rotWithShape="0">
                <a:blip r:embed="rId15"/>
                <a:stretch>
                  <a:fillRect l="-1594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45763" y="1757110"/>
                <a:ext cx="4382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763" y="1757110"/>
                <a:ext cx="438262" cy="215444"/>
              </a:xfrm>
              <a:prstGeom prst="rect">
                <a:avLst/>
              </a:prstGeom>
              <a:blipFill rotWithShape="0">
                <a:blip r:embed="rId16"/>
                <a:stretch>
                  <a:fillRect l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40494" y="2055917"/>
                <a:ext cx="11887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</m:oMath>
                </a14:m>
                <a:endParaRPr lang="en-US" sz="1400" b="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494" y="2055917"/>
                <a:ext cx="1188723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9231" t="-27778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86238" y="1746018"/>
                <a:ext cx="626775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38" y="1746018"/>
                <a:ext cx="626775" cy="219227"/>
              </a:xfrm>
              <a:prstGeom prst="rect">
                <a:avLst/>
              </a:prstGeom>
              <a:blipFill rotWithShape="0">
                <a:blip r:embed="rId18"/>
                <a:stretch>
                  <a:fillRect l="-970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397931" y="1356522"/>
                <a:ext cx="1132105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931" y="1356522"/>
                <a:ext cx="1132105" cy="304314"/>
              </a:xfrm>
              <a:prstGeom prst="rect">
                <a:avLst/>
              </a:prstGeom>
              <a:blipFill rotWithShape="0">
                <a:blip r:embed="rId20"/>
                <a:stretch>
                  <a:fillRect l="-5946" t="-4082" b="-6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 flipV="1">
            <a:off x="4301332" y="4338181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699776" y="1634783"/>
                <a:ext cx="3803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76" y="1634783"/>
                <a:ext cx="380373" cy="276999"/>
              </a:xfrm>
              <a:prstGeom prst="rect">
                <a:avLst/>
              </a:prstGeom>
              <a:blipFill>
                <a:blip r:embed="rId2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89456" y="3593226"/>
                <a:ext cx="1135696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56" y="3593226"/>
                <a:ext cx="1135696" cy="304314"/>
              </a:xfrm>
              <a:prstGeom prst="rect">
                <a:avLst/>
              </a:prstGeom>
              <a:blipFill rotWithShape="0">
                <a:blip r:embed="rId26"/>
                <a:stretch>
                  <a:fillRect l="-3743" t="-2000" b="-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345355" y="5627120"/>
                <a:ext cx="15497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355" y="5627120"/>
                <a:ext cx="1549720" cy="215444"/>
              </a:xfrm>
              <a:prstGeom prst="rect">
                <a:avLst/>
              </a:prstGeom>
              <a:blipFill>
                <a:blip r:embed="rId27"/>
                <a:stretch>
                  <a:fillRect l="-3937" b="-857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30967" y="6048514"/>
                <a:ext cx="2998578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0" dirty="0" err="1" smtClean="0"/>
                  <a:t>Actually</a:t>
                </a:r>
                <a:r>
                  <a:rPr lang="nb-NO" sz="1400" b="0" dirty="0" smtClean="0"/>
                  <a:t> </a:t>
                </a:r>
                <a:r>
                  <a:rPr lang="nb-NO" sz="1400" b="0" dirty="0" err="1" smtClean="0"/>
                  <a:t>want</a:t>
                </a:r>
                <a:r>
                  <a:rPr lang="nb-NO" sz="1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nb-NO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67" y="6048514"/>
                <a:ext cx="2998578" cy="219227"/>
              </a:xfrm>
              <a:prstGeom prst="rect">
                <a:avLst/>
              </a:prstGeom>
              <a:blipFill>
                <a:blip r:embed="rId28"/>
                <a:stretch>
                  <a:fillRect l="-3659" t="-2222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90355" y="1210614"/>
                <a:ext cx="81963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1600" b="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55" y="1210614"/>
                <a:ext cx="819634" cy="246221"/>
              </a:xfrm>
              <a:prstGeom prst="rect">
                <a:avLst/>
              </a:prstGeom>
              <a:blipFill>
                <a:blip r:embed="rId2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blipFill>
                <a:blip r:embed="rId29"/>
                <a:stretch>
                  <a:fillRect l="-22581" r="-1935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539315" y="3987316"/>
                <a:ext cx="373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315" y="3987316"/>
                <a:ext cx="373244" cy="3385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97171" y="4008334"/>
                <a:ext cx="5899602" cy="255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ElGamal IND-CPA security:</a:t>
                </a:r>
              </a:p>
              <a:p>
                <a:endParaRPr lang="en-US" sz="1600" dirty="0"/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DLOG + DH must be hard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600" dirty="0" smtClean="0"/>
                  <a:t> must be IND-CPA secure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accent2"/>
                    </a:solidFill>
                  </a:rPr>
                  <a:t>Is this enough?</a:t>
                </a:r>
                <a:br>
                  <a:rPr lang="en-US" sz="1600" dirty="0" smtClean="0">
                    <a:solidFill>
                      <a:schemeClr val="accent2"/>
                    </a:solidFill>
                  </a:rPr>
                </a:br>
                <a:endParaRPr lang="en-US" sz="1600" dirty="0" smtClean="0">
                  <a:solidFill>
                    <a:schemeClr val="accent2"/>
                  </a:solidFill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rgbClr val="FF0000"/>
                    </a:solidFill>
                  </a:rPr>
                  <a:t>No: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only </a:t>
                </a:r>
                <a:r>
                  <a:rPr lang="en-US" sz="1600" dirty="0">
                    <a:solidFill>
                      <a:schemeClr val="tx1"/>
                    </a:solidFill>
                  </a:rPr>
                  <a:t>guarantees security if </a:t>
                </a:r>
                <a:r>
                  <a:rPr lang="en-US" sz="1600" dirty="0" smtClean="0"/>
                  <a:t>the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key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sz="1600" dirty="0">
                    <a:solidFill>
                      <a:schemeClr val="tx1"/>
                    </a:solidFill>
                  </a:rPr>
                  <a:t/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i="1" dirty="0">
                    <a:solidFill>
                      <a:schemeClr val="tx1"/>
                    </a:solidFill>
                  </a:rPr>
                  <a:t>independent </a:t>
                </a:r>
                <a:r>
                  <a:rPr lang="en-US" sz="1600" dirty="0">
                    <a:solidFill>
                      <a:schemeClr val="tx1"/>
                    </a:solidFill>
                  </a:rPr>
                  <a:t>and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uniformly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distributed in </a:t>
                </a:r>
                <a:r>
                  <a:rPr lang="en-US" sz="1600" dirty="0">
                    <a:solidFill>
                      <a:schemeClr val="tx1"/>
                    </a:solidFill>
                  </a:rPr>
                  <a:t>the group </a:t>
                </a:r>
                <a14:m>
                  <m:oMath xmlns:m="http://schemas.openxmlformats.org/officeDocument/2006/math">
                    <m:r>
                      <a:rPr lang="nb-NO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tx1"/>
                    </a:solidFill>
                  </a:rPr>
                </a:br>
                <a:r>
                  <a:rPr lang="en-US" sz="16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tx1"/>
                    </a:solidFill>
                  </a:rPr>
                </a:br>
                <a:r>
                  <a:rPr lang="en-US" sz="1600" dirty="0" smtClean="0">
                    <a:solidFill>
                      <a:schemeClr val="tx1"/>
                    </a:solidFill>
                  </a:rPr>
                  <a:t>…but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i="1" dirty="0" smtClean="0">
                    <a:solidFill>
                      <a:schemeClr val="tx1"/>
                    </a:solidFill>
                  </a:rPr>
                  <a:t>isn't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uniformly distributed in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i="1" dirty="0" smtClean="0">
                    <a:solidFill>
                      <a:schemeClr val="tx1"/>
                    </a:solidFill>
                  </a:rPr>
                  <a:t>!</a:t>
                </a:r>
                <a:endParaRPr lang="en-US" sz="1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171" y="4008334"/>
                <a:ext cx="5899602" cy="2558970"/>
              </a:xfrm>
              <a:prstGeom prst="rect">
                <a:avLst/>
              </a:prstGeom>
              <a:blipFill>
                <a:blip r:embed="rId31"/>
                <a:stretch>
                  <a:fillRect l="-620" t="-716" b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690012" y="2407097"/>
                <a:ext cx="4490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12" y="2407097"/>
                <a:ext cx="449097" cy="33855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1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0" grpId="0"/>
      <p:bldP spid="31" grpId="0"/>
      <p:bldP spid="34" grpId="0"/>
      <p:bldP spid="42" grpId="0"/>
      <p:bldP spid="43" grpId="0"/>
      <p:bldP spid="50" grpId="0"/>
      <p:bldP spid="4" grpId="0"/>
      <p:bldP spid="52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9E279E69-8996-40FA-A1DC-DC967757F957}" vid="{D611D8C1-3FCF-431E-B6C5-96509A66C927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3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5.xml><?xml version="1.0" encoding="utf-8"?>
<a:theme xmlns:a="http://schemas.openxmlformats.org/drawingml/2006/main" name="4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16032</TotalTime>
  <Words>4715</Words>
  <Application>Microsoft Office PowerPoint</Application>
  <PresentationFormat>Widescreen</PresentationFormat>
  <Paragraphs>766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</vt:lpstr>
      <vt:lpstr>Cambria Math</vt:lpstr>
      <vt:lpstr>Times New Roman</vt:lpstr>
      <vt:lpstr>1_TEK4500-UIO</vt:lpstr>
      <vt:lpstr>TEK4500-UIO</vt:lpstr>
      <vt:lpstr>2_TEK4500-UIO</vt:lpstr>
      <vt:lpstr>3_TEK4500-UIO</vt:lpstr>
      <vt:lpstr>4_TEK4500-UIO</vt:lpstr>
      <vt:lpstr>Lecture 10 – Public-key encryption, IND-CPA/CCA, ElGamal, RSA</vt:lpstr>
      <vt:lpstr>Basic goals of cryptography</vt:lpstr>
      <vt:lpstr>Public-key encryption</vt:lpstr>
      <vt:lpstr>Public-key encryption – syntax </vt:lpstr>
      <vt:lpstr>Public-key encryption – security: IND-CPA </vt:lpstr>
      <vt:lpstr>Public-key encryption – security: IND-CCA</vt:lpstr>
      <vt:lpstr>Diffie-Hellman key exchange </vt:lpstr>
      <vt:lpstr>Public-key encryption: ElGamal </vt:lpstr>
      <vt:lpstr>Public-key encryption: ElGamal </vt:lpstr>
      <vt:lpstr>Public-key encryption: Hashed-ElGamal  </vt:lpstr>
      <vt:lpstr>PowerPoint Presentation</vt:lpstr>
      <vt:lpstr>RSA</vt:lpstr>
      <vt:lpstr>RSA encryption</vt:lpstr>
      <vt:lpstr>The group (Z_n^∗,⋅)</vt:lpstr>
      <vt:lpstr>Euler's ϕ(n) function </vt:lpstr>
      <vt:lpstr>Textbook RSA </vt:lpstr>
      <vt:lpstr>RSA example</vt:lpstr>
      <vt:lpstr>Euler’s Theorem</vt:lpstr>
      <vt:lpstr>Textbook RSA – correctness </vt:lpstr>
      <vt:lpstr>Textbook RSA – security </vt:lpstr>
      <vt:lpstr>Textbook RSA – security  </vt:lpstr>
      <vt:lpstr>How hard is factoring?</vt:lpstr>
      <vt:lpstr>Textbook RSA – security</vt:lpstr>
      <vt:lpstr>Shoup's RSA variant</vt:lpstr>
      <vt:lpstr>Shoup's RSA variant</vt:lpstr>
      <vt:lpstr>RSA in practice I</vt:lpstr>
      <vt:lpstr>RSA in practice II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Håkon Jacobsen</cp:lastModifiedBy>
  <cp:revision>833</cp:revision>
  <dcterms:created xsi:type="dcterms:W3CDTF">2020-06-02T10:31:43Z</dcterms:created>
  <dcterms:modified xsi:type="dcterms:W3CDTF">2021-10-27T12:12:11Z</dcterms:modified>
</cp:coreProperties>
</file>