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</p:sldMasterIdLst>
  <p:notesMasterIdLst>
    <p:notesMasterId r:id="rId44"/>
  </p:notesMasterIdLst>
  <p:handoutMasterIdLst>
    <p:handoutMasterId r:id="rId45"/>
  </p:handoutMasterIdLst>
  <p:sldIdLst>
    <p:sldId id="327" r:id="rId2"/>
    <p:sldId id="331" r:id="rId3"/>
    <p:sldId id="384" r:id="rId4"/>
    <p:sldId id="387" r:id="rId5"/>
    <p:sldId id="388" r:id="rId6"/>
    <p:sldId id="378" r:id="rId7"/>
    <p:sldId id="374" r:id="rId8"/>
    <p:sldId id="336" r:id="rId9"/>
    <p:sldId id="335" r:id="rId10"/>
    <p:sldId id="334" r:id="rId11"/>
    <p:sldId id="400" r:id="rId12"/>
    <p:sldId id="395" r:id="rId13"/>
    <p:sldId id="396" r:id="rId14"/>
    <p:sldId id="401" r:id="rId15"/>
    <p:sldId id="342" r:id="rId16"/>
    <p:sldId id="402" r:id="rId17"/>
    <p:sldId id="403" r:id="rId18"/>
    <p:sldId id="404" r:id="rId19"/>
    <p:sldId id="352" r:id="rId20"/>
    <p:sldId id="379" r:id="rId21"/>
    <p:sldId id="339" r:id="rId22"/>
    <p:sldId id="406" r:id="rId23"/>
    <p:sldId id="343" r:id="rId24"/>
    <p:sldId id="354" r:id="rId25"/>
    <p:sldId id="355" r:id="rId26"/>
    <p:sldId id="366" r:id="rId27"/>
    <p:sldId id="364" r:id="rId28"/>
    <p:sldId id="363" r:id="rId29"/>
    <p:sldId id="340" r:id="rId30"/>
    <p:sldId id="368" r:id="rId31"/>
    <p:sldId id="345" r:id="rId32"/>
    <p:sldId id="407" r:id="rId33"/>
    <p:sldId id="367" r:id="rId34"/>
    <p:sldId id="365" r:id="rId35"/>
    <p:sldId id="369" r:id="rId36"/>
    <p:sldId id="370" r:id="rId37"/>
    <p:sldId id="356" r:id="rId38"/>
    <p:sldId id="373" r:id="rId39"/>
    <p:sldId id="375" r:id="rId40"/>
    <p:sldId id="376" r:id="rId41"/>
    <p:sldId id="377" r:id="rId42"/>
    <p:sldId id="3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CC"/>
    <a:srgbClr val="E6E6E6"/>
    <a:srgbClr val="FFCC66"/>
    <a:srgbClr val="E98BFF"/>
    <a:srgbClr val="CC00FF"/>
    <a:srgbClr val="D60093"/>
    <a:srgbClr val="FF6699"/>
    <a:srgbClr val="EC1C24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2" autoAdjust="0"/>
    <p:restoredTop sz="84947" autoAdjust="0"/>
  </p:normalViewPr>
  <p:slideViewPr>
    <p:cSldViewPr showGuides="1">
      <p:cViewPr varScale="1">
        <p:scale>
          <a:sx n="94" d="100"/>
          <a:sy n="94" d="100"/>
        </p:scale>
        <p:origin x="1164" y="90"/>
      </p:cViewPr>
      <p:guideLst>
        <p:guide orient="horz" pos="261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2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76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55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81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Additional</a:t>
            </a:r>
            <a:r>
              <a:rPr lang="en-US" baseline="0" smtClean="0"/>
              <a:t> </a:t>
            </a:r>
            <a:r>
              <a:rPr lang="en-US" smtClean="0"/>
              <a:t>problem</a:t>
            </a:r>
            <a:r>
              <a:rPr lang="en-US" dirty="0" smtClean="0"/>
              <a:t>: want to sign elements in {0,1}*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7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81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0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523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 smtClean="0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0.png"/><Relationship Id="rId10" Type="http://schemas.openxmlformats.org/officeDocument/2006/relationships/image" Target="../media/image31.png"/><Relationship Id="rId4" Type="http://schemas.openxmlformats.org/officeDocument/2006/relationships/image" Target="../media/image260.pn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redblobgames.com/x/1847-mathologer-modulo-circle/#N=85&amp;M=22&amp;color=angle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0.png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3" Type="http://schemas.openxmlformats.org/officeDocument/2006/relationships/image" Target="../media/image360.png"/><Relationship Id="rId12" Type="http://schemas.openxmlformats.org/officeDocument/2006/relationships/image" Target="../media/image4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6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0.png"/><Relationship Id="rId1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440.png"/><Relationship Id="rId18" Type="http://schemas.openxmlformats.org/officeDocument/2006/relationships/image" Target="../media/image5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5" Type="http://schemas.openxmlformats.org/officeDocument/2006/relationships/image" Target="../media/image46.png"/><Relationship Id="rId19" Type="http://schemas.openxmlformats.org/officeDocument/2006/relationships/image" Target="../media/image59.png"/><Relationship Id="rId4" Type="http://schemas.openxmlformats.org/officeDocument/2006/relationships/image" Target="../media/image51.png"/><Relationship Id="rId14" Type="http://schemas.openxmlformats.org/officeDocument/2006/relationships/image" Target="../media/image490.png"/></Relationships>
</file>

<file path=ppt/slides/_rels/slide16.xml.rels><?xml version="1.0" encoding="UTF-8" standalone="yes"?>
<Relationships xmlns="http://schemas.openxmlformats.org/package/2006/relationships"><Relationship Id="rId13" Type="http://schemas.microsoft.com/office/2007/relationships/hdphoto" Target="../media/hdphoto2.wdp"/><Relationship Id="rId18" Type="http://schemas.openxmlformats.org/officeDocument/2006/relationships/image" Target="../media/image65.png"/><Relationship Id="rId12" Type="http://schemas.openxmlformats.org/officeDocument/2006/relationships/image" Target="../media/image48.png"/><Relationship Id="rId17" Type="http://schemas.openxmlformats.org/officeDocument/2006/relationships/image" Target="../media/image64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47.png"/><Relationship Id="rId15" Type="http://schemas.openxmlformats.org/officeDocument/2006/relationships/image" Target="../media/image62.png"/><Relationship Id="rId10" Type="http://schemas.openxmlformats.org/officeDocument/2006/relationships/image" Target="../media/image46.png"/><Relationship Id="rId19" Type="http://schemas.openxmlformats.org/officeDocument/2006/relationships/image" Target="../media/image66.png"/><Relationship Id="rId9" Type="http://schemas.openxmlformats.org/officeDocument/2006/relationships/image" Target="../media/image440.png"/><Relationship Id="rId1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7.png"/><Relationship Id="rId7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7.png"/><Relationship Id="rId5" Type="http://schemas.microsoft.com/office/2007/relationships/hdphoto" Target="../media/hdphoto2.wdp"/><Relationship Id="rId10" Type="http://schemas.openxmlformats.org/officeDocument/2006/relationships/image" Target="../media/image66.png"/><Relationship Id="rId4" Type="http://schemas.openxmlformats.org/officeDocument/2006/relationships/image" Target="../media/image48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0.png"/><Relationship Id="rId13" Type="http://schemas.openxmlformats.org/officeDocument/2006/relationships/image" Target="../media/image79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11" Type="http://schemas.openxmlformats.org/officeDocument/2006/relationships/image" Target="../media/image77.png"/><Relationship Id="rId5" Type="http://schemas.openxmlformats.org/officeDocument/2006/relationships/image" Target="../media/image73.png"/><Relationship Id="rId10" Type="http://schemas.openxmlformats.org/officeDocument/2006/relationships/image" Target="../media/image46.png"/><Relationship Id="rId4" Type="http://schemas.openxmlformats.org/officeDocument/2006/relationships/image" Target="../media/image72.png"/><Relationship Id="rId9" Type="http://schemas.openxmlformats.org/officeDocument/2006/relationships/image" Target="../media/image76.png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hyperlink" Target="https://blog.cryptographyengineering.com/2011/09/29/what-is-random-oracle-model-and-why-3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0.png"/><Relationship Id="rId5" Type="http://schemas.openxmlformats.org/officeDocument/2006/relationships/image" Target="../media/image46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1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12" Type="http://schemas.openxmlformats.org/officeDocument/2006/relationships/image" Target="../media/image90.png"/><Relationship Id="rId17" Type="http://schemas.microsoft.com/office/2007/relationships/hdphoto" Target="../media/hdphoto2.wdp"/><Relationship Id="rId2" Type="http://schemas.openxmlformats.org/officeDocument/2006/relationships/image" Target="../media/image81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0.png"/><Relationship Id="rId11" Type="http://schemas.openxmlformats.org/officeDocument/2006/relationships/image" Target="../media/image890.png"/><Relationship Id="rId5" Type="http://schemas.openxmlformats.org/officeDocument/2006/relationships/image" Target="../media/image47.png"/><Relationship Id="rId15" Type="http://schemas.openxmlformats.org/officeDocument/2006/relationships/image" Target="../media/image93.png"/><Relationship Id="rId10" Type="http://schemas.openxmlformats.org/officeDocument/2006/relationships/image" Target="../media/image8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8.png"/><Relationship Id="rId18" Type="http://schemas.openxmlformats.org/officeDocument/2006/relationships/image" Target="../media/image92.png"/><Relationship Id="rId7" Type="http://schemas.openxmlformats.org/officeDocument/2006/relationships/image" Target="../media/image48.png"/><Relationship Id="rId12" Type="http://schemas.openxmlformats.org/officeDocument/2006/relationships/image" Target="../media/image97.png"/><Relationship Id="rId17" Type="http://schemas.openxmlformats.org/officeDocument/2006/relationships/image" Target="../media/image101.png"/><Relationship Id="rId2" Type="http://schemas.openxmlformats.org/officeDocument/2006/relationships/image" Target="../media/image47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0.png"/><Relationship Id="rId11" Type="http://schemas.openxmlformats.org/officeDocument/2006/relationships/image" Target="../media/image96.png"/><Relationship Id="rId15" Type="http://schemas.openxmlformats.org/officeDocument/2006/relationships/image" Target="../media/image99.png"/><Relationship Id="rId10" Type="http://schemas.openxmlformats.org/officeDocument/2006/relationships/image" Target="../media/image95.png"/><Relationship Id="rId19" Type="http://schemas.openxmlformats.org/officeDocument/2006/relationships/image" Target="../media/image93.png"/><Relationship Id="rId9" Type="http://schemas.openxmlformats.org/officeDocument/2006/relationships/image" Target="../media/image94.png"/><Relationship Id="rId14" Type="http://schemas.openxmlformats.org/officeDocument/2006/relationships/image" Target="../media/image8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nbc.com/id/42769019" TargetMode="External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openxmlformats.org/officeDocument/2006/relationships/image" Target="../media/image1000.png"/><Relationship Id="rId7" Type="http://schemas.openxmlformats.org/officeDocument/2006/relationships/image" Target="../media/image101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microsoft.com/office/2007/relationships/hdphoto" Target="../media/hdphoto2.wdp"/><Relationship Id="rId4" Type="http://schemas.openxmlformats.org/officeDocument/2006/relationships/image" Target="../media/image48.png"/><Relationship Id="rId9" Type="http://schemas.openxmlformats.org/officeDocument/2006/relationships/image" Target="../media/image9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3" Type="http://schemas.microsoft.com/office/2007/relationships/hdphoto" Target="../media/hdphoto2.wdp"/><Relationship Id="rId7" Type="http://schemas.openxmlformats.org/officeDocument/2006/relationships/image" Target="../media/image10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11" Type="http://schemas.openxmlformats.org/officeDocument/2006/relationships/image" Target="../media/image106.emf"/><Relationship Id="rId5" Type="http://schemas.openxmlformats.org/officeDocument/2006/relationships/image" Target="../media/image1000.png"/><Relationship Id="rId10" Type="http://schemas.openxmlformats.org/officeDocument/2006/relationships/image" Target="../media/image980.png"/><Relationship Id="rId4" Type="http://schemas.openxmlformats.org/officeDocument/2006/relationships/image" Target="../media/image990.png"/><Relationship Id="rId9" Type="http://schemas.openxmlformats.org/officeDocument/2006/relationships/image" Target="../media/image10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00.png"/><Relationship Id="rId7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6.emf"/><Relationship Id="rId11" Type="http://schemas.openxmlformats.org/officeDocument/2006/relationships/image" Target="../media/image108.png"/><Relationship Id="rId5" Type="http://schemas.openxmlformats.org/officeDocument/2006/relationships/image" Target="../media/image1020.png"/><Relationship Id="rId10" Type="http://schemas.openxmlformats.org/officeDocument/2006/relationships/image" Target="../media/image980.png"/><Relationship Id="rId4" Type="http://schemas.openxmlformats.org/officeDocument/2006/relationships/image" Target="../media/image1010.png"/><Relationship Id="rId9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15.png"/><Relationship Id="rId3" Type="http://schemas.microsoft.com/office/2007/relationships/hdphoto" Target="../media/hdphoto2.wdp"/><Relationship Id="rId7" Type="http://schemas.openxmlformats.org/officeDocument/2006/relationships/image" Target="../media/image106.emf"/><Relationship Id="rId12" Type="http://schemas.openxmlformats.org/officeDocument/2006/relationships/image" Target="../media/image113.png"/><Relationship Id="rId2" Type="http://schemas.openxmlformats.org/officeDocument/2006/relationships/image" Target="../media/image48.png"/><Relationship Id="rId16" Type="http://schemas.openxmlformats.org/officeDocument/2006/relationships/image" Target="../media/image10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11" Type="http://schemas.openxmlformats.org/officeDocument/2006/relationships/image" Target="../media/image112.png"/><Relationship Id="rId15" Type="http://schemas.openxmlformats.org/officeDocument/2006/relationships/image" Target="../media/image1070.png"/><Relationship Id="rId10" Type="http://schemas.openxmlformats.org/officeDocument/2006/relationships/image" Target="../media/image111.png"/><Relationship Id="rId14" Type="http://schemas.openxmlformats.org/officeDocument/2006/relationships/image" Target="../media/image10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1.png"/><Relationship Id="rId18" Type="http://schemas.openxmlformats.org/officeDocument/2006/relationships/image" Target="../media/image122.png"/><Relationship Id="rId21" Type="http://schemas.openxmlformats.org/officeDocument/2006/relationships/image" Target="../media/image485.png"/><Relationship Id="rId7" Type="http://schemas.openxmlformats.org/officeDocument/2006/relationships/image" Target="../media/image106.emf"/><Relationship Id="rId12" Type="http://schemas.openxmlformats.org/officeDocument/2006/relationships/image" Target="../media/image469.png"/><Relationship Id="rId17" Type="http://schemas.openxmlformats.org/officeDocument/2006/relationships/image" Target="../media/image1332.png"/><Relationship Id="rId2" Type="http://schemas.openxmlformats.org/officeDocument/2006/relationships/image" Target="../media/image119.png"/><Relationship Id="rId16" Type="http://schemas.openxmlformats.org/officeDocument/2006/relationships/image" Target="../media/image481.png"/><Relationship Id="rId20" Type="http://schemas.openxmlformats.org/officeDocument/2006/relationships/image" Target="../media/image1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1.png"/><Relationship Id="rId11" Type="http://schemas.openxmlformats.org/officeDocument/2006/relationships/image" Target="../media/image1280.png"/><Relationship Id="rId5" Type="http://schemas.openxmlformats.org/officeDocument/2006/relationships/image" Target="../media/image468.png"/><Relationship Id="rId15" Type="http://schemas.openxmlformats.org/officeDocument/2006/relationships/image" Target="../media/image479.png"/><Relationship Id="rId23" Type="http://schemas.openxmlformats.org/officeDocument/2006/relationships/image" Target="../media/image487.png"/><Relationship Id="rId19" Type="http://schemas.openxmlformats.org/officeDocument/2006/relationships/image" Target="../media/image123.png"/><Relationship Id="rId4" Type="http://schemas.openxmlformats.org/officeDocument/2006/relationships/image" Target="../media/image1240.png"/><Relationship Id="rId9" Type="http://schemas.openxmlformats.org/officeDocument/2006/relationships/image" Target="../media/image105.jpeg"/><Relationship Id="rId14" Type="http://schemas.openxmlformats.org/officeDocument/2006/relationships/image" Target="../media/image472.png"/><Relationship Id="rId22" Type="http://schemas.openxmlformats.org/officeDocument/2006/relationships/image" Target="../media/image48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0.png"/><Relationship Id="rId13" Type="http://schemas.openxmlformats.org/officeDocument/2006/relationships/image" Target="../media/image121.png"/><Relationship Id="rId3" Type="http://schemas.openxmlformats.org/officeDocument/2006/relationships/image" Target="../media/image48.png"/><Relationship Id="rId7" Type="http://schemas.openxmlformats.org/officeDocument/2006/relationships/image" Target="../media/image1190.png"/><Relationship Id="rId12" Type="http://schemas.openxmlformats.org/officeDocument/2006/relationships/image" Target="../media/image128.png"/><Relationship Id="rId2" Type="http://schemas.openxmlformats.org/officeDocument/2006/relationships/image" Target="../media/image106.emf"/><Relationship Id="rId16" Type="http://schemas.openxmlformats.org/officeDocument/2006/relationships/image" Target="../media/image130.jpe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127.png"/><Relationship Id="rId15" Type="http://schemas.openxmlformats.org/officeDocument/2006/relationships/image" Target="../media/image129.jpeg"/><Relationship Id="rId10" Type="http://schemas.openxmlformats.org/officeDocument/2006/relationships/image" Target="../media/image126.png"/><Relationship Id="rId4" Type="http://schemas.microsoft.com/office/2007/relationships/hdphoto" Target="../media/hdphoto2.wdp"/><Relationship Id="rId9" Type="http://schemas.openxmlformats.org/officeDocument/2006/relationships/image" Target="../media/image125.jpeg"/><Relationship Id="rId14" Type="http://schemas.openxmlformats.org/officeDocument/2006/relationships/image" Target="../media/image1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0.jpeg"/><Relationship Id="rId4" Type="http://schemas.openxmlformats.org/officeDocument/2006/relationships/image" Target="../media/image133.jpg"/><Relationship Id="rId9" Type="http://schemas.openxmlformats.org/officeDocument/2006/relationships/image" Target="../media/image13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13" Type="http://schemas.openxmlformats.org/officeDocument/2006/relationships/image" Target="../media/image1300.png"/><Relationship Id="rId18" Type="http://schemas.openxmlformats.org/officeDocument/2006/relationships/image" Target="../media/image1350.png"/><Relationship Id="rId3" Type="http://schemas.microsoft.com/office/2007/relationships/hdphoto" Target="../media/hdphoto2.wdp"/><Relationship Id="rId7" Type="http://schemas.openxmlformats.org/officeDocument/2006/relationships/image" Target="../media/image106.emf"/><Relationship Id="rId12" Type="http://schemas.openxmlformats.org/officeDocument/2006/relationships/image" Target="../media/image129.png"/><Relationship Id="rId17" Type="http://schemas.openxmlformats.org/officeDocument/2006/relationships/image" Target="../media/image1340.png"/><Relationship Id="rId2" Type="http://schemas.openxmlformats.org/officeDocument/2006/relationships/image" Target="../media/image48.png"/><Relationship Id="rId16" Type="http://schemas.openxmlformats.org/officeDocument/2006/relationships/image" Target="../media/image13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0.png"/><Relationship Id="rId11" Type="http://schemas.openxmlformats.org/officeDocument/2006/relationships/image" Target="../media/image1281.png"/><Relationship Id="rId24" Type="http://schemas.openxmlformats.org/officeDocument/2006/relationships/image" Target="../media/image1191.png"/><Relationship Id="rId5" Type="http://schemas.openxmlformats.org/officeDocument/2006/relationships/image" Target="../media/image1250.png"/><Relationship Id="rId15" Type="http://schemas.openxmlformats.org/officeDocument/2006/relationships/image" Target="../media/image1320.png"/><Relationship Id="rId23" Type="http://schemas.openxmlformats.org/officeDocument/2006/relationships/image" Target="../media/image1480.png"/><Relationship Id="rId4" Type="http://schemas.openxmlformats.org/officeDocument/2006/relationships/image" Target="../media/image12400.png"/><Relationship Id="rId9" Type="http://schemas.openxmlformats.org/officeDocument/2006/relationships/image" Target="../media/image121.png"/><Relationship Id="rId14" Type="http://schemas.openxmlformats.org/officeDocument/2006/relationships/image" Target="../media/image1310.png"/><Relationship Id="rId22" Type="http://schemas.openxmlformats.org/officeDocument/2006/relationships/image" Target="../media/image1470.pn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3.png"/><Relationship Id="rId3" Type="http://schemas.openxmlformats.org/officeDocument/2006/relationships/hyperlink" Target="https://wiki.mozilla.org/CA" TargetMode="External"/><Relationship Id="rId7" Type="http://schemas.openxmlformats.org/officeDocument/2006/relationships/image" Target="../media/image139.png"/><Relationship Id="rId12" Type="http://schemas.openxmlformats.org/officeDocument/2006/relationships/image" Target="../media/image141.png"/><Relationship Id="rId2" Type="http://schemas.openxmlformats.org/officeDocument/2006/relationships/hyperlink" Target="https://docs.microsoft.com/en-us/previous-versions/cc751157(v=technet.10)?redirectedfrom=MSD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bforum.org/wp-content/uploads/CA-Browser-Forum-BR-1.7.3.pdf" TargetMode="External"/><Relationship Id="rId11" Type="http://schemas.openxmlformats.org/officeDocument/2006/relationships/image" Target="../media/image123.png"/><Relationship Id="rId5" Type="http://schemas.openxmlformats.org/officeDocument/2006/relationships/hyperlink" Target="https://www.chromium.org/Home/chromium-security/root-ca-policy" TargetMode="External"/><Relationship Id="rId10" Type="http://schemas.openxmlformats.org/officeDocument/2006/relationships/image" Target="../media/image140.png"/><Relationship Id="rId4" Type="http://schemas.openxmlformats.org/officeDocument/2006/relationships/hyperlink" Target="https://www.apple.com/certificateauthority/ca_program.html" TargetMode="External"/><Relationship Id="rId9" Type="http://schemas.openxmlformats.org/officeDocument/2006/relationships/image" Target="../media/image132.png"/><Relationship Id="rId14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jpeg"/><Relationship Id="rId3" Type="http://schemas.openxmlformats.org/officeDocument/2006/relationships/image" Target="../media/image147.png"/><Relationship Id="rId7" Type="http://schemas.openxmlformats.org/officeDocument/2006/relationships/image" Target="../media/image149.jp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emf"/><Relationship Id="rId5" Type="http://schemas.openxmlformats.org/officeDocument/2006/relationships/image" Target="../media/image148.jpeg"/><Relationship Id="rId10" Type="http://schemas.openxmlformats.org/officeDocument/2006/relationships/image" Target="../media/image152.png"/><Relationship Id="rId4" Type="http://schemas.openxmlformats.org/officeDocument/2006/relationships/image" Target="../media/image121.png"/><Relationship Id="rId9" Type="http://schemas.openxmlformats.org/officeDocument/2006/relationships/image" Target="../media/image15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70.png"/><Relationship Id="rId18" Type="http://schemas.openxmlformats.org/officeDocument/2006/relationships/image" Target="../media/image22.png"/><Relationship Id="rId3" Type="http://schemas.openxmlformats.org/officeDocument/2006/relationships/image" Target="../media/image810.png"/><Relationship Id="rId21" Type="http://schemas.openxmlformats.org/officeDocument/2006/relationships/image" Target="../media/image23.png"/><Relationship Id="rId7" Type="http://schemas.openxmlformats.org/officeDocument/2006/relationships/image" Target="../media/image18.png"/><Relationship Id="rId12" Type="http://schemas.openxmlformats.org/officeDocument/2006/relationships/image" Target="../media/image162.png"/><Relationship Id="rId17" Type="http://schemas.openxmlformats.org/officeDocument/2006/relationships/image" Target="../media/image20.png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1610.png"/><Relationship Id="rId5" Type="http://schemas.openxmlformats.org/officeDocument/2006/relationships/image" Target="../media/image16.png"/><Relationship Id="rId15" Type="http://schemas.openxmlformats.org/officeDocument/2006/relationships/image" Target="../media/image190.png"/><Relationship Id="rId10" Type="http://schemas.openxmlformats.org/officeDocument/2006/relationships/image" Target="../media/image1510.PNG"/><Relationship Id="rId4" Type="http://schemas.openxmlformats.org/officeDocument/2006/relationships/image" Target="../media/image15.png"/><Relationship Id="rId9" Type="http://schemas.openxmlformats.org/officeDocument/2006/relationships/image" Target="../media/image142.png"/><Relationship Id="rId14" Type="http://schemas.openxmlformats.org/officeDocument/2006/relationships/image" Target="../media/image180.png"/><Relationship Id="rId2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Lecture 11 – Digital signatures, UF-CMA, </a:t>
            </a:r>
            <a:br>
              <a:rPr lang="en-US" dirty="0" smtClean="0"/>
            </a:br>
            <a:r>
              <a:rPr lang="en-US" dirty="0" smtClean="0"/>
              <a:t>RSA, </a:t>
            </a:r>
            <a:r>
              <a:rPr lang="en-US" dirty="0" err="1" smtClean="0"/>
              <a:t>Schnorr</a:t>
            </a:r>
            <a:r>
              <a:rPr lang="en-US" dirty="0" smtClean="0"/>
              <a:t>, PKI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/>
              <a:t>TEK4500</a:t>
            </a:r>
          </a:p>
          <a:p>
            <a:r>
              <a:rPr lang="nb-NO" dirty="0" smtClean="0"/>
              <a:t>03.11.2021 </a:t>
            </a:r>
          </a:p>
          <a:p>
            <a:r>
              <a:rPr lang="nb-NO" dirty="0" smtClean="0"/>
              <a:t>Håkon Jacobsen</a:t>
            </a:r>
          </a:p>
          <a:p>
            <a:r>
              <a:rPr lang="nb-NO" dirty="0" smtClean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– security: UF-CMA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uf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cma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  <a:ea typeface="+mn-ea"/>
                                </a:rPr>
                                <m:t>Msgs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                    </a:t>
                          </a:r>
                          <a:r>
                            <a:rPr lang="nb-NO" sz="1400" b="0" baseline="0" dirty="0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baseline="0" dirty="0" err="1" smtClean="0">
                              <a:solidFill>
                                <a:schemeClr val="accent2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endParaRPr lang="nb-NO" sz="1400" b="0" baseline="0" dirty="0" smtClean="0">
                            <a:solidFill>
                              <a:schemeClr val="accent2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𝒮</m:t>
                                  </m:r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</m:e>
                              </m:d>
                            </m:oMath>
                          </a14:m>
                          <a:endParaRPr lang="nb-NO" sz="1400" b="0" baseline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baseline="0" smtClean="0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𝑣𝑘</m:t>
                                  </m:r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∉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</m:oMath>
                          </a14:m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: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:r>
                            <a:rPr lang="nb-NO" sz="1400" b="1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Sign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Msgs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add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0321106"/>
                  </p:ext>
                </p:extLst>
              </p:nvPr>
            </p:nvGraphicFramePr>
            <p:xfrm>
              <a:off x="623392" y="1244145"/>
              <a:ext cx="3927793" cy="363617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2779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8619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587" r="-310" b="-8507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997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" t="-11985" r="-310" b="-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/>
                  <a:t>Definition: </a:t>
                </a:r>
                <a:r>
                  <a:rPr lang="nb-NO" dirty="0" smtClean="0"/>
                  <a:t>The </a:t>
                </a:r>
                <a:r>
                  <a:rPr lang="nb-NO" b="1" dirty="0" smtClean="0"/>
                  <a:t>UF-CMA-advantage</a:t>
                </a:r>
                <a:r>
                  <a:rPr lang="nb-NO" dirty="0" smtClean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 i="0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b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uf</m:t>
                                  </m:r>
                                  <m:r>
                                    <a:rPr lang="nb-NO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–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cma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7317" y="4869260"/>
                <a:ext cx="6481415" cy="128947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 bwMode="auto">
          <a:xfrm flipH="1">
            <a:off x="7697945" y="2869191"/>
            <a:ext cx="144016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087" y="2509151"/>
                <a:ext cx="990547" cy="3385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7680176" y="3013207"/>
            <a:ext cx="142237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nb-NO" sz="16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dirty="0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516" y="3013207"/>
                <a:ext cx="985018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29" y="2605109"/>
            <a:ext cx="1156578" cy="710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586719" y="2369025"/>
                <a:ext cx="1202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Sign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, ⋅) </m:t>
                      </m:r>
                    </m:oMath>
                  </m:oMathPara>
                </a14:m>
                <a:endParaRPr lang="en-US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719" y="2369025"/>
                <a:ext cx="120291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15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362641" y="1214205"/>
            <a:ext cx="155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Challenger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12598" r="25780" b="12538"/>
          <a:stretch/>
        </p:blipFill>
        <p:spPr>
          <a:xfrm flipH="1">
            <a:off x="6251270" y="2364266"/>
            <a:ext cx="1079611" cy="13527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376" y="1700110"/>
                <a:ext cx="1882567" cy="440120"/>
              </a:xfrm>
              <a:prstGeom prst="rect">
                <a:avLst/>
              </a:prstGeom>
              <a:blipFill rotWithShape="0">
                <a:blip r:embed="rId10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7680176" y="1988840"/>
            <a:ext cx="136815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822" y="1614315"/>
                <a:ext cx="516860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Callout 33"/>
              <p:cNvSpPr/>
              <p:nvPr/>
            </p:nvSpPr>
            <p:spPr bwMode="auto">
              <a:xfrm>
                <a:off x="5554088" y="1384374"/>
                <a:ext cx="1164832" cy="63147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34" name="Oval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4088" y="1384374"/>
                <a:ext cx="1164832" cy="631472"/>
              </a:xfrm>
              <a:prstGeom prst="wedgeEllipseCallout">
                <a:avLst>
                  <a:gd name="adj1" fmla="val 39249"/>
                  <a:gd name="adj2" fmla="val 88764"/>
                </a:avLst>
              </a:prstGeom>
              <a:blipFill>
                <a:blip r:embed="rId12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/>
                  <a:t> has </a:t>
                </a:r>
                <a:r>
                  <a:rPr lang="en-US" sz="1600" b="1" dirty="0" smtClean="0"/>
                  <a:t>forged </a:t>
                </a:r>
                <a:r>
                  <a:rPr lang="en-US" sz="1600" dirty="0" smtClean="0"/>
                  <a:t>a signature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 smtClean="0"/>
                  <a:t> is valid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83" y="3928559"/>
                <a:ext cx="4419018" cy="338554"/>
              </a:xfrm>
              <a:prstGeom prst="rect">
                <a:avLst/>
              </a:prstGeom>
              <a:blipFill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76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1" grpId="0"/>
      <p:bldP spid="33" grpId="0"/>
      <p:bldP spid="34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207568" y="5229200"/>
            <a:ext cx="7751762" cy="763115"/>
          </a:xfrm>
        </p:spPr>
        <p:txBody>
          <a:bodyPr/>
          <a:lstStyle/>
          <a:p>
            <a:pPr algn="ctr"/>
            <a:r>
              <a:rPr lang="en-US" sz="3200" dirty="0" smtClean="0"/>
              <a:t>RSA signatures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603" y="155679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4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blipFill>
                <a:blip r:embed="rId2"/>
                <a:stretch>
                  <a:fillRect l="-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blipFill>
                <a:blip r:embed="rId3"/>
                <a:stretch>
                  <a:fillRect l="-480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18951" y="2850840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951" y="2850840"/>
                <a:ext cx="144016" cy="215444"/>
              </a:xfrm>
              <a:prstGeom prst="rect">
                <a:avLst/>
              </a:prstGeom>
              <a:blipFill>
                <a:blip r:embed="rId4"/>
                <a:stretch>
                  <a:fillRect l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7484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84" y="2917891"/>
                <a:ext cx="482138" cy="276999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76" y="2848492"/>
                <a:ext cx="144016" cy="215444"/>
              </a:xfrm>
              <a:prstGeom prst="rect">
                <a:avLst/>
              </a:prstGeom>
              <a:blipFill>
                <a:blip r:embed="rId6"/>
                <a:stretch>
                  <a:fillRect l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77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</a:t>
            </a:r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blipFill>
                <a:blip r:embed="rId2"/>
                <a:stretch>
                  <a:fillRect l="-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blipFill>
                <a:blip r:embed="rId3"/>
                <a:stretch>
                  <a:fillRect l="-480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9593" y="2848616"/>
                <a:ext cx="2513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593" y="2848616"/>
                <a:ext cx="251328" cy="21544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98622" y="2848616"/>
                <a:ext cx="2513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22" y="2848616"/>
                <a:ext cx="251328" cy="215444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7484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84" y="2917891"/>
                <a:ext cx="482138" cy="276999"/>
              </a:xfrm>
              <a:prstGeom prst="rect">
                <a:avLst/>
              </a:prstGeom>
              <a:blipFill>
                <a:blip r:embed="rId6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18951" y="2850840"/>
                <a:ext cx="144016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8951" y="2850840"/>
                <a:ext cx="144016" cy="215444"/>
              </a:xfrm>
              <a:prstGeom prst="rect">
                <a:avLst/>
              </a:prstGeom>
              <a:blipFill>
                <a:blip r:embed="rId7"/>
                <a:stretch>
                  <a:fillRect l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1687" y="2917890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687" y="2917890"/>
                <a:ext cx="482138" cy="276999"/>
              </a:xfrm>
              <a:prstGeom prst="rect">
                <a:avLst/>
              </a:prstGeom>
              <a:blipFill>
                <a:blip r:embed="rId8"/>
                <a:stretch>
                  <a:fillRect l="-1266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0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</a:t>
            </a:r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440" y="2917892"/>
                <a:ext cx="1279389" cy="276999"/>
              </a:xfrm>
              <a:prstGeom prst="rect">
                <a:avLst/>
              </a:prstGeom>
              <a:blipFill>
                <a:blip r:embed="rId2"/>
                <a:stretch>
                  <a:fillRect l="-42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81" y="1571358"/>
                <a:ext cx="1270010" cy="307777"/>
              </a:xfrm>
              <a:prstGeom prst="rect">
                <a:avLst/>
              </a:prstGeom>
              <a:blipFill>
                <a:blip r:embed="rId3"/>
                <a:stretch>
                  <a:fillRect l="-480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01800" y="2848616"/>
                <a:ext cx="25132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pc="-3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400" b="0" spc="-3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1800" y="2848616"/>
                <a:ext cx="251328" cy="215444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55976" y="2917891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976" y="2917891"/>
                <a:ext cx="482138" cy="276999"/>
              </a:xfrm>
              <a:prstGeom prst="rect">
                <a:avLst/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2866593"/>
                  </p:ext>
                </p:extLst>
              </p:nvPr>
            </p:nvGraphicFramePr>
            <p:xfrm>
              <a:off x="738888" y="2718436"/>
              <a:ext cx="2451652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5165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1818" r="-49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248" t="-35897" r="-49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1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662327" y="2915797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327" y="2915797"/>
                <a:ext cx="482138" cy="276999"/>
              </a:xfrm>
              <a:prstGeom prst="rect">
                <a:avLst/>
              </a:prstGeom>
              <a:blipFill>
                <a:blip r:embed="rId15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73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RSA signatures</a:t>
            </a:r>
            <a:r>
              <a:rPr lang="en-US" dirty="0"/>
              <a:t> </a:t>
            </a:r>
            <a:r>
              <a:rPr lang="en-US" dirty="0" smtClean="0"/>
              <a:t>– (in)security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963083"/>
                  </p:ext>
                </p:extLst>
              </p:nvPr>
            </p:nvGraphicFramePr>
            <p:xfrm>
              <a:off x="923067" y="1164425"/>
              <a:ext cx="4047480" cy="1488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88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9963083"/>
                  </p:ext>
                </p:extLst>
              </p:nvPr>
            </p:nvGraphicFramePr>
            <p:xfrm>
              <a:off x="923067" y="1164425"/>
              <a:ext cx="4047480" cy="1488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4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" t="-4000" r="-301" b="-3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35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0" t="-26667" r="-301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443629"/>
                  </p:ext>
                </p:extLst>
              </p:nvPr>
            </p:nvGraphicFramePr>
            <p:xfrm>
              <a:off x="923067" y="3235062"/>
              <a:ext cx="4035837" cy="16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5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Pick</a:t>
                          </a: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arbitrary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baseline="0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(different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400" b="0" i="0" smtClean="0">
                                          <a:latin typeface="Cambria Math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0443629"/>
                  </p:ext>
                </p:extLst>
              </p:nvPr>
            </p:nvGraphicFramePr>
            <p:xfrm>
              <a:off x="923067" y="3235062"/>
              <a:ext cx="4035837" cy="16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583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" t="-2000" r="-302" b="-45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458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51" t="-22467" r="-302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27448" y="2781374"/>
                <a:ext cx="13605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8" y="2781374"/>
                <a:ext cx="1360501" cy="246221"/>
              </a:xfrm>
              <a:prstGeom prst="rect">
                <a:avLst/>
              </a:prstGeom>
              <a:blipFill>
                <a:blip r:embed="rId5"/>
                <a:stretch>
                  <a:fillRect l="-1345" r="-89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7" y="5190791"/>
                <a:ext cx="1945276" cy="312843"/>
              </a:xfrm>
              <a:prstGeom prst="rect">
                <a:avLst/>
              </a:prstGeom>
              <a:blipFill>
                <a:blip r:embed="rId6"/>
                <a:stretch>
                  <a:fillRect t="-1961" r="-62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971852">
                <a:off x="5430390" y="1682911"/>
                <a:ext cx="1523238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5430390" y="1682911"/>
                <a:ext cx="1523238" cy="237629"/>
              </a:xfrm>
              <a:prstGeom prst="rect">
                <a:avLst/>
              </a:prstGeom>
              <a:blipFill>
                <a:blip r:embed="rId7"/>
                <a:stretch>
                  <a:fillRect l="-1969" r="-1181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2627" y="5809122"/>
                <a:ext cx="927242" cy="2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7" y="5809122"/>
                <a:ext cx="927242" cy="268150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362041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5362041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802594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8802594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26" t="-1818" r="-45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l="-226" t="-35897" r="-451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44874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44874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 rot="20971852">
                <a:off x="5428308" y="3961939"/>
                <a:ext cx="1527406" cy="23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RSA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40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4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1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71852">
                <a:off x="5428308" y="3961939"/>
                <a:ext cx="1527406" cy="237629"/>
              </a:xfrm>
              <a:prstGeom prst="rect">
                <a:avLst/>
              </a:prstGeom>
              <a:blipFill>
                <a:blip r:embed="rId16"/>
                <a:stretch>
                  <a:fillRect l="-1969" r="-1575"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924209" y="5791552"/>
                <a:ext cx="1234312" cy="31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  <m:r>
                        <a:rPr lang="nb-NO" sz="1400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nb-NO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209" y="5791552"/>
                <a:ext cx="1234312" cy="31624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58427" y="5806488"/>
                <a:ext cx="103496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427" y="5806488"/>
                <a:ext cx="1034963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54486" y="5794789"/>
                <a:ext cx="1432123" cy="309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4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i="1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486" y="5794789"/>
                <a:ext cx="1432123" cy="3097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128464" y="5810290"/>
                <a:ext cx="112421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400" i="1">
                          <a:latin typeface="Cambria Math" panose="020405030504060302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464" y="5810290"/>
                <a:ext cx="1124219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 bwMode="auto">
          <a:xfrm>
            <a:off x="970618" y="1952975"/>
            <a:ext cx="1818249" cy="323897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017019" y="2288571"/>
            <a:ext cx="1818249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1017019" y="3894335"/>
            <a:ext cx="2073115" cy="323897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017020" y="4229931"/>
            <a:ext cx="3278780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970617" y="4537741"/>
            <a:ext cx="2749119" cy="306016"/>
          </a:xfrm>
          <a:prstGeom prst="rect">
            <a:avLst/>
          </a:prstGeom>
          <a:solidFill>
            <a:srgbClr val="E6E6E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8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6" grpId="0"/>
      <p:bldP spid="4" grpId="0"/>
      <p:bldP spid="5" grpId="0"/>
      <p:bldP spid="6" grpId="0"/>
      <p:bldP spid="14" grpId="0"/>
      <p:bldP spid="15" grpId="0" animBg="1"/>
      <p:bldP spid="15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</a:t>
            </a:r>
            <a:r>
              <a:rPr lang="en-US" dirty="0" smtClean="0"/>
              <a:t>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367772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14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r>
                  <a:rPr lang="nb-NO" sz="1400" b="0" dirty="0" smtClean="0"/>
                  <a:t>RSA </a:t>
                </a:r>
                <a:r>
                  <a:rPr lang="nb-NO" sz="1400" b="0" dirty="0" err="1" smtClean="0"/>
                  <a:t>message</a:t>
                </a:r>
                <a:r>
                  <a:rPr lang="nb-NO" sz="1400" b="0" dirty="0" smtClean="0"/>
                  <a:t> </a:t>
                </a:r>
                <a:r>
                  <a:rPr lang="nb-NO" sz="1400" b="0" dirty="0" err="1" smtClean="0"/>
                  <a:t>space</a:t>
                </a:r>
                <a:r>
                  <a:rPr lang="nb-NO" sz="1400" b="0" dirty="0" smtClean="0"/>
                  <a:t>: </a:t>
                </a:r>
              </a:p>
              <a:p>
                <a:r>
                  <a:rPr lang="nb-NO" sz="1400" dirty="0">
                    <a:solidFill>
                      <a:schemeClr val="accent2"/>
                    </a:solidFill>
                  </a:rPr>
                  <a:t> </a:t>
                </a:r>
                <a:r>
                  <a:rPr lang="nb-NO" sz="1400" dirty="0" smtClean="0">
                    <a:solidFill>
                      <a:schemeClr val="accent2"/>
                    </a:solidFill>
                  </a:rPr>
                  <a:t>  </a:t>
                </a:r>
              </a:p>
              <a:p>
                <a:r>
                  <a:rPr lang="nb-NO" sz="1400" b="0" dirty="0">
                    <a:solidFill>
                      <a:schemeClr val="accent2"/>
                    </a:solidFill>
                  </a:rPr>
                  <a:t> </a:t>
                </a:r>
                <a:r>
                  <a:rPr lang="nb-NO" sz="1400" b="0" dirty="0" smtClean="0">
                    <a:solidFill>
                      <a:schemeClr val="accent2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4293965"/>
                <a:ext cx="2101180" cy="646331"/>
              </a:xfrm>
              <a:prstGeom prst="rect">
                <a:avLst/>
              </a:prstGeom>
              <a:blipFill>
                <a:blip r:embed="rId15"/>
                <a:stretch>
                  <a:fillRect l="-5217" t="-7547"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400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182" y="5082459"/>
                <a:ext cx="1237084" cy="215444"/>
              </a:xfrm>
              <a:prstGeom prst="rect">
                <a:avLst/>
              </a:prstGeom>
              <a:blipFill>
                <a:blip r:embed="rId16"/>
                <a:stretch>
                  <a:fillRect l="-492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1055440" y="5751713"/>
            <a:ext cx="13404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err="1">
                <a:solidFill>
                  <a:srgbClr val="C00000"/>
                </a:solidFill>
              </a:rPr>
              <a:t>Actually</a:t>
            </a:r>
            <a:r>
              <a:rPr lang="nb-NO" sz="1400" dirty="0">
                <a:solidFill>
                  <a:srgbClr val="C00000"/>
                </a:solidFill>
              </a:rPr>
              <a:t> </a:t>
            </a:r>
            <a:r>
              <a:rPr lang="nb-NO" sz="1400" dirty="0" err="1" smtClean="0">
                <a:solidFill>
                  <a:srgbClr val="C00000"/>
                </a:solidFill>
              </a:rPr>
              <a:t>want</a:t>
            </a:r>
            <a:r>
              <a:rPr lang="nb-NO" sz="1400" dirty="0" smtClean="0">
                <a:solidFill>
                  <a:srgbClr val="C00000"/>
                </a:solidFill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1860232" y="5372412"/>
            <a:ext cx="216024" cy="36334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9015468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7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346972" cy="281937"/>
              </a:xfrm>
              <a:prstGeom prst="rect">
                <a:avLst/>
              </a:prstGeom>
              <a:blipFill rotWithShape="0">
                <a:blip r:embed="rId18"/>
                <a:stretch>
                  <a:fillRect l="-362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9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20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1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Hashed-RSA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6468266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4835" y="2796741"/>
            <a:ext cx="524436" cy="9764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096" y="2818011"/>
            <a:ext cx="429815" cy="807069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>
            <a:off x="4203894" y="3284984"/>
            <a:ext cx="26841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696528"/>
                <a:ext cx="1602105" cy="276999"/>
              </a:xfrm>
              <a:prstGeom prst="rect">
                <a:avLst/>
              </a:prstGeom>
              <a:blipFill>
                <a:blip r:embed="rId6"/>
                <a:stretch>
                  <a:fillRect l="-2662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6786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3399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FF3399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" name="Table 2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76786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870411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5870411"/>
                  </p:ext>
                </p:extLst>
              </p:nvPr>
            </p:nvGraphicFramePr>
            <p:xfrm>
              <a:off x="738888" y="2718436"/>
              <a:ext cx="2557348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5734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1818" r="-476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38" t="-35897" r="-476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solidFill>
                                    <a:srgbClr val="FF3399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929" y="2968891"/>
                <a:ext cx="1662315" cy="281937"/>
              </a:xfrm>
              <a:prstGeom prst="rect">
                <a:avLst/>
              </a:prstGeom>
              <a:blipFill rotWithShape="0">
                <a:blip r:embed="rId9"/>
                <a:stretch>
                  <a:fillRect l="-2930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465" y="2971359"/>
                <a:ext cx="482138" cy="276999"/>
              </a:xfrm>
              <a:prstGeom prst="rect">
                <a:avLst/>
              </a:prstGeom>
              <a:blipFill>
                <a:blip r:embed="rId10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16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6" y="2969265"/>
                <a:ext cx="482138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Hashed-RSA – security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00818"/>
                  </p:ext>
                </p:extLst>
              </p:nvPr>
            </p:nvGraphicFramePr>
            <p:xfrm>
              <a:off x="923067" y="1164425"/>
              <a:ext cx="4452854" cy="1488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4883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900818"/>
                  </p:ext>
                </p:extLst>
              </p:nvPr>
            </p:nvGraphicFramePr>
            <p:xfrm>
              <a:off x="923067" y="1164425"/>
              <a:ext cx="4452854" cy="14883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" t="-4000" r="-274" b="-39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8357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7" t="-26667" r="-274" b="-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675389"/>
                  </p:ext>
                </p:extLst>
              </p:nvPr>
            </p:nvGraphicFramePr>
            <p:xfrm>
              <a:off x="923068" y="3235062"/>
              <a:ext cx="4452854" cy="16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780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nb-NO" sz="14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5879">
                    <a:tc>
                      <a:txBody>
                        <a:bodyPr/>
                        <a:lstStyle/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dirty="0" err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Pick</a:t>
                          </a:r>
                          <a:r>
                            <a:rPr lang="nb-NO" sz="1400" b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arbitrary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Sup>
                                <m:sSubSup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baseline="0" smtClean="0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(different from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)</a:t>
                          </a: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latin typeface="Cambria Math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Query</a:t>
                          </a:r>
                          <a:r>
                            <a:rPr lang="nb-NO" sz="1400" b="0" i="0" baseline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</a:rPr>
                                <m:t>𝒮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sz="1400" b="0" i="1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4013" marR="0" indent="-3540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Output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unc>
                                    <m:func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nb-NO" sz="1400" b="0" i="0" smtClean="0">
                                          <a:latin typeface="Cambria Math" panose="02040503050406030204" pitchFamily="18" charset="0"/>
                                        </a:rPr>
                                        <m:t>mod</m:t>
                                      </m:r>
                                    </m:fName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9675389"/>
                  </p:ext>
                </p:extLst>
              </p:nvPr>
            </p:nvGraphicFramePr>
            <p:xfrm>
              <a:off x="923068" y="3235062"/>
              <a:ext cx="4452854" cy="16793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4528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" t="-2000" r="-274" b="-458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4585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37" t="-22467" r="-274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0177" y="2806035"/>
                <a:ext cx="16406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7" y="2806035"/>
                <a:ext cx="1640642" cy="246221"/>
              </a:xfrm>
              <a:prstGeom prst="rect">
                <a:avLst/>
              </a:prstGeom>
              <a:blipFill>
                <a:blip r:embed="rId5"/>
                <a:stretch>
                  <a:fillRect l="-743" r="-111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40177" y="5190791"/>
                <a:ext cx="2270686" cy="312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177" y="5190791"/>
                <a:ext cx="2270686" cy="312843"/>
              </a:xfrm>
              <a:prstGeom prst="rect">
                <a:avLst/>
              </a:prstGeom>
              <a:blipFill>
                <a:blip r:embed="rId6"/>
                <a:stretch>
                  <a:fillRect t="-1961" r="-26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2627" y="5809122"/>
                <a:ext cx="1663019" cy="2761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627" y="5809122"/>
                <a:ext cx="1663019" cy="276101"/>
              </a:xfrm>
              <a:prstGeom prst="rect">
                <a:avLst/>
              </a:prstGeom>
              <a:blipFill>
                <a:blip r:embed="rId7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832365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832365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659362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8659362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1818" r="-45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9"/>
                          <a:stretch>
                            <a:fillRect l="-226" t="-35897" r="-451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44874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2744874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0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24206" y="5814524"/>
                <a:ext cx="156632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06" y="5814524"/>
                <a:ext cx="1566326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 bwMode="auto">
              <a:xfrm>
                <a:off x="2500273" y="2285181"/>
                <a:ext cx="2400648" cy="306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40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nb-NO" sz="1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nb-NO" sz="1400" dirty="0" smtClean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r>
                  <a:rPr lang="nb-NO" sz="1400" dirty="0" smtClean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nb-NO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0273" y="2285181"/>
                <a:ext cx="2400648" cy="306016"/>
              </a:xfrm>
              <a:prstGeom prst="rect">
                <a:avLst/>
              </a:prstGeom>
              <a:blipFill>
                <a:blip r:embed="rId12"/>
                <a:stretch>
                  <a:fillRect l="-761" t="-2000" b="-24000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 bwMode="auto">
          <a:xfrm>
            <a:off x="1343472" y="2477656"/>
            <a:ext cx="115680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1703512" y="4097392"/>
            <a:ext cx="1455009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3209371" y="3934268"/>
                <a:ext cx="2166550" cy="306016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>
                      <a:lumMod val="50000"/>
                      <a:lumOff val="50000"/>
                    </a:schemeClr>
                  </a:buClr>
                </a:pPr>
                <a:r>
                  <a:rPr lang="nb-NO" sz="1400" b="0" dirty="0" smtClean="0">
                    <a:solidFill>
                      <a:schemeClr val="accent6"/>
                    </a:solidFill>
                    <a:ea typeface="Cambria" panose="02040503050406030204" pitchFamily="18" charset="0"/>
                  </a:rPr>
                  <a:t>//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⋅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nb-NO" sz="1400" dirty="0" smtClean="0">
                    <a:solidFill>
                      <a:schemeClr val="accent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nb-NO" sz="1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9371" y="3934268"/>
                <a:ext cx="2166550" cy="306016"/>
              </a:xfrm>
              <a:prstGeom prst="rect">
                <a:avLst/>
              </a:prstGeom>
              <a:blipFill>
                <a:blip r:embed="rId13"/>
                <a:stretch>
                  <a:fillRect l="-843" b="-23529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4228851" y="4367355"/>
            <a:ext cx="339022" cy="78274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4271132" y="5243083"/>
            <a:ext cx="10243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Hard to find! </a:t>
            </a:r>
          </a:p>
        </p:txBody>
      </p:sp>
      <p:cxnSp>
        <p:nvCxnSpPr>
          <p:cNvPr id="39" name="Straight Arrow Connector 38"/>
          <p:cNvCxnSpPr/>
          <p:nvPr/>
        </p:nvCxnSpPr>
        <p:spPr bwMode="auto">
          <a:xfrm>
            <a:off x="4248927" y="2668680"/>
            <a:ext cx="116259" cy="2684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4072073" y="2972653"/>
            <a:ext cx="102431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Hard to find!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032928" y="5809122"/>
                <a:ext cx="13698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nb-NO" sz="14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func>
                        <m:func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928" y="5809122"/>
                <a:ext cx="1369862" cy="30777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49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5" grpId="0"/>
      <p:bldP spid="31" grpId="0"/>
      <p:bldP spid="33" grpId="0"/>
      <p:bldP spid="40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Hashed-RSA – security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Factoring + RSA-problem must be hard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What are the requirements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800" dirty="0" smtClean="0"/>
                  <a:t>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Must be collision-resistant: </a:t>
                </a:r>
                <a:br>
                  <a:rPr lang="en-US" sz="1600" dirty="0" smtClean="0"/>
                </a:br>
                <a:r>
                  <a:rPr lang="en-US" sz="1600" dirty="0" smtClean="0"/>
                  <a:t/>
                </a:r>
                <a:br>
                  <a:rPr lang="en-US" sz="1600" dirty="0" smtClean="0"/>
                </a:br>
                <a:r>
                  <a:rPr lang="en-US" sz="1600" dirty="0" smtClean="0"/>
                  <a:t>		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⟹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d>
                      </m:e>
                      <m:sup>
                        <m:r>
                          <a:rPr lang="nb-NO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0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Is this enough?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Unknown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However, if we assume that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400" dirty="0" smtClean="0"/>
                  <a:t> is </a:t>
                </a:r>
                <a:r>
                  <a:rPr lang="en-US" sz="1400" i="1" dirty="0" smtClean="0"/>
                  <a:t>perfect* </a:t>
                </a:r>
                <a:r>
                  <a:rPr lang="en-US" sz="1400" dirty="0" smtClean="0"/>
                  <a:t>then  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531813" lvl="1" indent="0"/>
                <a:endParaRPr lang="en-US" sz="1200" dirty="0" smtClean="0"/>
              </a:p>
              <a:p>
                <a:pPr marL="531813" lvl="1" indent="0"/>
                <a:r>
                  <a:rPr lang="en-US" sz="1200" dirty="0" smtClean="0"/>
                  <a:t>*</a:t>
                </a:r>
                <a:r>
                  <a:rPr lang="en-US" sz="1200" dirty="0" smtClean="0">
                    <a:hlinkClick r:id="rId2"/>
                  </a:rPr>
                  <a:t>random oracle</a:t>
                </a:r>
                <a:endParaRPr lang="en-US" sz="105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 t="-722" b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4"/>
              <p:cNvSpPr txBox="1">
                <a:spLocks/>
              </p:cNvSpPr>
              <p:nvPr/>
            </p:nvSpPr>
            <p:spPr bwMode="auto">
              <a:xfrm>
                <a:off x="911424" y="4102875"/>
                <a:ext cx="6696744" cy="162127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 smtClean="0"/>
                  <a:t>Theorem: </a:t>
                </a:r>
                <a:r>
                  <a:rPr lang="nb-NO" sz="1600" dirty="0" smtClean="0"/>
                  <a:t>For </a:t>
                </a:r>
                <a:r>
                  <a:rPr lang="nb-NO" sz="1600" i="1" dirty="0" smtClean="0"/>
                  <a:t>any</a:t>
                </a:r>
                <a:r>
                  <a:rPr lang="nb-NO" sz="1600" dirty="0" smtClean="0"/>
                  <a:t> UF-CMA adversy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b="0" dirty="0" smtClean="0"/>
                  <a:t> against Hashed-RSA making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nb-NO" sz="1600" b="0" dirty="0" smtClean="0"/>
                  <a:t> sign queries, there is an algorithm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nb-NO" sz="1600" b="0" dirty="0" smtClean="0"/>
                  <a:t> solving the RSA-problem:</a:t>
                </a:r>
              </a:p>
              <a:p>
                <a:pPr indent="0">
                  <a:spcBef>
                    <a:spcPct val="0"/>
                  </a:spcBef>
                </a:pPr>
                <a:endParaRPr lang="nb-NO" sz="1200" dirty="0"/>
              </a:p>
              <a:p>
                <a:pPr indent="0" algn="ctr"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1" i="0" smtClean="0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uf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1">
                          <a:latin typeface="Cambria Math" panose="02040503050406030204" pitchFamily="18" charset="0"/>
                        </a:rPr>
                        <m:t>𝐀𝐝</m:t>
                      </m:r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r>
                  <a:rPr lang="nb-NO" sz="1600" dirty="0" smtClean="0"/>
                  <a:t/>
                </a:r>
                <a:br>
                  <a:rPr lang="nb-NO" sz="1600" dirty="0" smtClean="0"/>
                </a:br>
                <a:endParaRPr lang="en-US" sz="1600" dirty="0" smtClean="0"/>
              </a:p>
              <a:p>
                <a:pPr indent="0">
                  <a:spcBef>
                    <a:spcPct val="0"/>
                  </a:spcBef>
                </a:pPr>
                <a:endParaRPr lang="en-US" sz="1000" dirty="0" smtClean="0"/>
              </a:p>
              <a:p>
                <a:pPr indent="0">
                  <a:spcBef>
                    <a:spcPct val="0"/>
                  </a:spcBef>
                </a:pPr>
                <a:r>
                  <a:rPr lang="en-US" sz="1600" dirty="0" smtClean="0"/>
                  <a:t>where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 smtClean="0"/>
                  <a:t> is assumed perfect*</a:t>
                </a:r>
                <a:endParaRPr lang="en-US" sz="1600" dirty="0"/>
              </a:p>
            </p:txBody>
          </p:sp>
        </mc:Choice>
        <mc:Fallback xmlns="">
          <p:sp>
            <p:nvSpPr>
              <p:cNvPr id="1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424" y="4102875"/>
                <a:ext cx="6696744" cy="162127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833192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9833192"/>
                  </p:ext>
                </p:extLst>
              </p:nvPr>
            </p:nvGraphicFramePr>
            <p:xfrm>
              <a:off x="7968208" y="1100140"/>
              <a:ext cx="3612526" cy="28329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11709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9" t="-1961" r="-337" b="-817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212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69" t="-12530" r="-337" b="-4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151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𝐻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7657003"/>
                  </p:ext>
                </p:extLst>
              </p:nvPr>
            </p:nvGraphicFramePr>
            <p:xfrm>
              <a:off x="7968208" y="4151804"/>
              <a:ext cx="2697543" cy="93065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5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1818" r="-451" b="-18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423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26" t="-57143" r="-451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𝐑𝐒𝐀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𝑁</m:t>
                                  </m:r>
                                </m:e>
                              </m:func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return </a:t>
                          </a:r>
                          <a:r>
                            <a:rPr lang="nb-NO" sz="1400" b="0" i="0" baseline="0" dirty="0" smtClean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nb-NO" sz="1400" b="0" i="0" dirty="0" smtClean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699363"/>
                  </p:ext>
                </p:extLst>
              </p:nvPr>
            </p:nvGraphicFramePr>
            <p:xfrm>
              <a:off x="7968208" y="5301208"/>
              <a:ext cx="2698770" cy="12771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877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1818" r="-451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26" t="-35897" r="-451" b="-5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4752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4185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 integrity</a:t>
                      </a:r>
                      <a:r>
                        <a:rPr lang="nb-NO" baseline="0" dirty="0" smtClean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Symmetric</a:t>
                      </a:r>
                      <a:r>
                        <a:rPr lang="nb-NO" b="1" baseline="0" dirty="0" smtClean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Message</a:t>
                      </a:r>
                      <a:r>
                        <a:rPr lang="nb-NO" baseline="0" dirty="0" smtClean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smtClean="0"/>
                        <a:t>Asymmetric</a:t>
                      </a:r>
                      <a:r>
                        <a:rPr lang="nb-NO" b="1" baseline="0" dirty="0" smtClean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Asymmetric</a:t>
                      </a:r>
                      <a:r>
                        <a:rPr lang="nb-NO" baseline="0" dirty="0" smtClean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 smtClean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smtClean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1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11624" y="4653136"/>
            <a:ext cx="7416824" cy="864096"/>
          </a:xfrm>
        </p:spPr>
        <p:txBody>
          <a:bodyPr/>
          <a:lstStyle/>
          <a:p>
            <a:pPr algn="ctr"/>
            <a:r>
              <a:rPr lang="en-US" sz="3200" b="1" dirty="0" smtClean="0"/>
              <a:t>Signatures from discrete logarithms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03912" y="2924944"/>
                <a:ext cx="18002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4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4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360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2924944"/>
                <a:ext cx="180020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16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88379"/>
                  </p:ext>
                </p:extLst>
              </p:nvPr>
            </p:nvGraphicFramePr>
            <p:xfrm>
              <a:off x="7947149" y="1355881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90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2388379"/>
                  </p:ext>
                </p:extLst>
              </p:nvPr>
            </p:nvGraphicFramePr>
            <p:xfrm>
              <a:off x="7947149" y="1355881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2000" r="-433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" t="-35417" r="-433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614083"/>
                  </p:ext>
                </p:extLst>
              </p:nvPr>
            </p:nvGraphicFramePr>
            <p:xfrm>
              <a:off x="7947149" y="2979815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−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614083"/>
                  </p:ext>
                </p:extLst>
              </p:nvPr>
            </p:nvGraphicFramePr>
            <p:xfrm>
              <a:off x="7947149" y="2979815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6" t="-2000" r="-433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46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6" t="-24757" r="-433" b="-4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846209"/>
                  </p:ext>
                </p:extLst>
              </p:nvPr>
            </p:nvGraphicFramePr>
            <p:xfrm>
              <a:off x="927257" y="2420161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9846209"/>
                  </p:ext>
                </p:extLst>
              </p:nvPr>
            </p:nvGraphicFramePr>
            <p:xfrm>
              <a:off x="927257" y="2420161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49" t="-3636" r="-499" b="-4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49" t="-25221" r="-499" b="-39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>
            <a:off x="4549973" y="3304729"/>
            <a:ext cx="20500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3912" y="2996952"/>
                <a:ext cx="493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2996952"/>
                <a:ext cx="493789" cy="276999"/>
              </a:xfrm>
              <a:prstGeom prst="rect">
                <a:avLst/>
              </a:prstGeom>
              <a:blipFill>
                <a:blip r:embed="rId6"/>
                <a:stretch>
                  <a:fillRect l="-8642" r="-493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74963" y="5693370"/>
                <a:ext cx="15806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nb-NO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963" y="5693370"/>
                <a:ext cx="1580677" cy="33855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4301" y="5677500"/>
                <a:ext cx="1611438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301" y="5677500"/>
                <a:ext cx="1611438" cy="370294"/>
              </a:xfrm>
              <a:prstGeom prst="rect">
                <a:avLst/>
              </a:prstGeom>
              <a:blipFill rotWithShape="0"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53059" y="5677500"/>
                <a:ext cx="2070933" cy="370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59" y="5677500"/>
                <a:ext cx="2070933" cy="370294"/>
              </a:xfrm>
              <a:prstGeom prst="rect">
                <a:avLst/>
              </a:prstGeom>
              <a:blipFill rotWithShape="0"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703479" y="5677500"/>
                <a:ext cx="1904689" cy="370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479" y="5677500"/>
                <a:ext cx="1904689" cy="370294"/>
              </a:xfrm>
              <a:prstGeom prst="rect">
                <a:avLst/>
              </a:prstGeom>
              <a:blipFill rotWithShape="0">
                <a:blip r:embed="rId10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460773" y="5693370"/>
                <a:ext cx="129952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773" y="5693370"/>
                <a:ext cx="1299523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598607" y="5693370"/>
                <a:ext cx="160184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607" y="5693370"/>
                <a:ext cx="1601849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27257" y="4930422"/>
                <a:ext cx="6184677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Correctness: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Sign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𝑠𝑘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57" y="4930422"/>
                <a:ext cx="6184677" cy="404983"/>
              </a:xfrm>
              <a:prstGeom prst="rect">
                <a:avLst/>
              </a:prstGeom>
              <a:blipFill>
                <a:blip r:embed="rId13"/>
                <a:stretch>
                  <a:fillRect l="-788" t="-4545" b="-19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861421" y="1728100"/>
                <a:ext cx="1519583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21" y="1728100"/>
                <a:ext cx="1519583" cy="265201"/>
              </a:xfrm>
              <a:prstGeom prst="rect">
                <a:avLst/>
              </a:prstGeom>
              <a:blipFill rotWithShape="0">
                <a:blip r:embed="rId14"/>
                <a:stretch>
                  <a:fillRect l="-2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1674" y="1297213"/>
                <a:ext cx="1184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674" y="1297213"/>
                <a:ext cx="1184363" cy="276999"/>
              </a:xfrm>
              <a:prstGeom prst="rect">
                <a:avLst/>
              </a:prstGeom>
              <a:blipFill rotWithShape="0">
                <a:blip r:embed="rId15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0" y="2919908"/>
            <a:ext cx="429815" cy="80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5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Schnorr</a:t>
            </a:r>
            <a:r>
              <a:rPr lang="en-US" dirty="0" smtClean="0"/>
              <a:t> signatures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03912" y="2996952"/>
                <a:ext cx="4937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912" y="2996952"/>
                <a:ext cx="493789" cy="276999"/>
              </a:xfrm>
              <a:prstGeom prst="rect">
                <a:avLst/>
              </a:prstGeom>
              <a:blipFill>
                <a:blip r:embed="rId6"/>
                <a:stretch>
                  <a:fillRect l="-8642" r="-4938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70" y="2919908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 bwMode="auto">
              <a:xfrm>
                <a:off x="927257" y="4391805"/>
                <a:ext cx="10137295" cy="207723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SzTx/>
                  <a:tabLst/>
                </a:pPr>
                <a:r>
                  <a:rPr lang="nb-NO" b="1" dirty="0" smtClean="0"/>
                  <a:t>Security: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500" dirty="0" smtClean="0"/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DLOG </a:t>
                </a:r>
                <a:r>
                  <a:rPr lang="en-US" sz="1600" dirty="0"/>
                  <a:t>must be hard in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 smtClean="0"/>
                  <a:t> must be collision-resistant, one-way, etc.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Attacker must essentially solve</a:t>
                </a:r>
                <a:r>
                  <a:rPr lang="en-US" sz="1600" dirty="0"/>
                  <a:t>	</a:t>
                </a:r>
                <a:r>
                  <a:rPr lang="en-US" sz="1600" dirty="0" smtClean="0"/>
                  <a:t>	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nb-NO" sz="1600" b="0" i="1" dirty="0" smtClean="0">
                  <a:latin typeface="Cambria Math" panose="02040503050406030204" pitchFamily="18" charset="0"/>
                </a:endParaRP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 must be picked new </a:t>
                </a:r>
                <a:r>
                  <a:rPr lang="en-US" sz="1600" i="1" dirty="0"/>
                  <a:t>every time</a:t>
                </a:r>
                <a:r>
                  <a:rPr lang="en-US" sz="1600" dirty="0"/>
                  <a:t>!</a:t>
                </a:r>
              </a:p>
              <a:p>
                <a:pPr marL="800100" lvl="1" indent="-34290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  <a:buFont typeface="Arial" panose="020B0604020202020204" pitchFamily="34" charset="0"/>
                  <a:buChar char="•"/>
                </a:pPr>
                <a:endParaRPr lang="en-US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257" y="4391805"/>
                <a:ext cx="10137295" cy="2077238"/>
              </a:xfrm>
              <a:prstGeom prst="rect">
                <a:avLst/>
              </a:prstGeom>
              <a:blipFill rotWithShape="0">
                <a:blip r:embed="rId9"/>
                <a:stretch>
                  <a:fillRect l="-481" t="-1466"/>
                </a:stretch>
              </a:blip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56726" y="5758392"/>
                <a:ext cx="158067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′,</m:t>
                          </m:r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726" y="5758392"/>
                <a:ext cx="1580677" cy="83099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1145" y="5933791"/>
                <a:ext cx="4204807" cy="403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⟹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same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lim>
                      </m:limUp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)−(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145" y="5933791"/>
                <a:ext cx="4204807" cy="403572"/>
              </a:xfrm>
              <a:prstGeom prst="rect">
                <a:avLst/>
              </a:prstGeom>
              <a:blipFill rotWithShape="0"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947149" y="5998809"/>
                <a:ext cx="39332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⟹   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nb-NO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nb-NO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6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149" y="5998809"/>
                <a:ext cx="393329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>
            <a:off x="4549973" y="3304729"/>
            <a:ext cx="205008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196912"/>
                  </p:ext>
                </p:extLst>
              </p:nvPr>
            </p:nvGraphicFramePr>
            <p:xfrm>
              <a:off x="7947149" y="1355881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5903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𝑏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𝑣𝑘</m:t>
                              </m:r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𝐵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2196912"/>
                  </p:ext>
                </p:extLst>
              </p:nvPr>
            </p:nvGraphicFramePr>
            <p:xfrm>
              <a:off x="7947149" y="1355881"/>
              <a:ext cx="2808403" cy="11767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16" t="-2000" r="-433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8719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3"/>
                          <a:stretch>
                            <a:fillRect l="-216" t="-35417" r="-433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958359"/>
                  </p:ext>
                </p:extLst>
              </p:nvPr>
            </p:nvGraphicFramePr>
            <p:xfrm>
              <a:off x="7947149" y="2979815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𝐒𝐢𝐠𝐧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355600" marR="0" lvl="0" indent="-35560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1…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𝑟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𝑟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−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958359"/>
                  </p:ext>
                </p:extLst>
              </p:nvPr>
            </p:nvGraphicFramePr>
            <p:xfrm>
              <a:off x="7947149" y="2979815"/>
              <a:ext cx="2808403" cy="15510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084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6" t="-2000" r="-433" b="-4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462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6" t="-24757" r="-433" b="-43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758336"/>
                  </p:ext>
                </p:extLst>
              </p:nvPr>
            </p:nvGraphicFramePr>
            <p:xfrm>
              <a:off x="927257" y="2420161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𝐕𝐫𝐟𝐲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𝑔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∗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sup>
                              </m:sSup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baseline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baseline="0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nb-NO" sz="1400" b="0" i="1" baseline="0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</m:oMath>
                          </a14:m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then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1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else </a:t>
                          </a:r>
                        </a:p>
                        <a:p>
                          <a:pPr marL="355600" marR="0" indent="-3556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</a:t>
                          </a:r>
                          <a:r>
                            <a:rPr lang="nb-NO" sz="1400" b="1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8758336"/>
                  </p:ext>
                </p:extLst>
              </p:nvPr>
            </p:nvGraphicFramePr>
            <p:xfrm>
              <a:off x="927257" y="2420161"/>
              <a:ext cx="2442763" cy="170757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276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49" t="-3636" r="-499" b="-42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37534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4"/>
                          <a:stretch>
                            <a:fillRect l="-249" t="-25221" r="-499" b="-39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95065" y="5998809"/>
                <a:ext cx="13799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065" y="5998809"/>
                <a:ext cx="1379911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57228" y="5243205"/>
                <a:ext cx="156036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 </m:t>
                      </m:r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nb-NO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nb-NO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nb-NO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228" y="5243205"/>
                <a:ext cx="1560364" cy="33855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944272" y="5243205"/>
                <a:ext cx="165013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1">
                      <a:lumMod val="95000"/>
                      <a:lumOff val="5000"/>
                    </a:schemeClr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nb-NO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nb-NO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nb-NO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nb-NO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nb-NO" sz="16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272" y="5243205"/>
                <a:ext cx="1650132" cy="33855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61421" y="1728100"/>
                <a:ext cx="1519583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421" y="1728100"/>
                <a:ext cx="1519583" cy="265201"/>
              </a:xfrm>
              <a:prstGeom prst="rect">
                <a:avLst/>
              </a:prstGeom>
              <a:blipFill rotWithShape="0">
                <a:blip r:embed="rId18"/>
                <a:stretch>
                  <a:fillRect l="-2000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121674" y="1297213"/>
                <a:ext cx="11843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,∗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674" y="1297213"/>
                <a:ext cx="1184363" cy="276999"/>
              </a:xfrm>
              <a:prstGeom prst="rect">
                <a:avLst/>
              </a:prstGeom>
              <a:blipFill rotWithShape="0">
                <a:blip r:embed="rId19"/>
                <a:stretch>
                  <a:fillRect b="-2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515952" y="6395443"/>
            <a:ext cx="2678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Learned private long-term key!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8450039" y="6309320"/>
            <a:ext cx="21602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11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7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Discrete-log-based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Schnorr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Elegant design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Has formal security proof (based on DLOG problem and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 smtClean="0"/>
                  <a:t> assumed perfect)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Was patented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(EC)DSA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</a:t>
                </a:r>
                <a:r>
                  <a:rPr lang="en-US" sz="1600" dirty="0" smtClean="0"/>
                  <a:t>on-patented alternative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More complicated design than </a:t>
                </a:r>
                <a:r>
                  <a:rPr lang="en-US" sz="1600" dirty="0" err="1" smtClean="0"/>
                  <a:t>Schnorr</a:t>
                </a:r>
                <a:endParaRPr lang="en-US" sz="16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No security proof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Standardized by NIST (designed by NSA)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Very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Same sharp edge as </a:t>
                </a:r>
                <a:r>
                  <a:rPr lang="en-US" sz="1600" dirty="0" err="1" smtClean="0"/>
                  <a:t>Schnorr</a:t>
                </a:r>
                <a:r>
                  <a:rPr lang="en-US" sz="1600" dirty="0" smtClean="0"/>
                  <a:t>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Reuse of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400" dirty="0" smtClean="0"/>
                  <a:t> leaks long-term signing key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 smtClean="0"/>
                  <a:t>Broke all PlayStation 3's produced by Sony</a:t>
                </a:r>
                <a:endParaRPr lang="en-US" sz="1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010" y="3284984"/>
            <a:ext cx="4428409" cy="25949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00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423592" y="5085184"/>
            <a:ext cx="7751762" cy="651668"/>
          </a:xfrm>
        </p:spPr>
        <p:txBody>
          <a:bodyPr/>
          <a:lstStyle/>
          <a:p>
            <a:pPr algn="ctr"/>
            <a:r>
              <a:rPr lang="en-US" sz="3200" b="1" dirty="0" smtClean="0"/>
              <a:t>Public-key infrastructure (PKI)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6" name="Picture 2" descr="'Blue-Green’ infrastructure works for Sighthil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844824"/>
            <a:ext cx="59317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0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identities?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"Alice",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"Bob",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are many Alice's and many Bob's</a:t>
                </a:r>
              </a:p>
              <a:p>
                <a:endParaRPr lang="en-US" dirty="0" smtClean="0"/>
              </a:p>
              <a:p>
                <a:r>
                  <a:rPr lang="en-US" dirty="0"/>
                  <a:t>H</a:t>
                </a:r>
                <a:r>
                  <a:rPr lang="en-US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belongs to </a:t>
                </a:r>
                <a:r>
                  <a:rPr lang="en-US" i="1" dirty="0" smtClean="0"/>
                  <a:t>this</a:t>
                </a:r>
                <a:r>
                  <a:rPr lang="en-US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>
                <a:blip r:embed="rId9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</a:t>
            </a:r>
            <a:r>
              <a:rPr lang="en-US" b="1" dirty="0" smtClean="0"/>
              <a:t>bind</a:t>
            </a:r>
            <a:r>
              <a:rPr lang="en-US" dirty="0" smtClean="0"/>
              <a:t> public keys to entities</a:t>
            </a:r>
          </a:p>
        </p:txBody>
      </p:sp>
    </p:spTree>
    <p:extLst>
      <p:ext uri="{BB962C8B-B14F-4D97-AF65-F5344CB8AC3E}">
        <p14:creationId xmlns:p14="http://schemas.microsoft.com/office/powerpoint/2010/main" val="40618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468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on the internet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7477" y="1590338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7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8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045194" y="2008079"/>
            <a:ext cx="7277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"Alice",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44474" y="129097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5146182" y="2519209"/>
            <a:ext cx="63799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"Bob",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are many Alice's and many Bob's</a:t>
                </a:r>
              </a:p>
              <a:p>
                <a:endParaRPr lang="en-US" dirty="0" smtClean="0"/>
              </a:p>
              <a:p>
                <a:r>
                  <a:rPr lang="en-US" dirty="0"/>
                  <a:t>H</a:t>
                </a:r>
                <a:r>
                  <a:rPr lang="en-US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belongs to </a:t>
                </a:r>
                <a:r>
                  <a:rPr lang="en-US" i="1" dirty="0" smtClean="0"/>
                  <a:t>this</a:t>
                </a:r>
                <a:r>
                  <a:rPr lang="en-US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>
                <a:blip r:embed="rId10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</a:t>
            </a:r>
            <a:r>
              <a:rPr lang="en-US" b="1" dirty="0" smtClean="0"/>
              <a:t>bind</a:t>
            </a:r>
            <a:r>
              <a:rPr lang="en-US" dirty="0" smtClean="0"/>
              <a:t> public keys to entities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 internet: bind public keys to </a:t>
            </a:r>
            <a:r>
              <a:rPr lang="en-US" b="1" dirty="0" smtClean="0"/>
              <a:t>domain names</a:t>
            </a:r>
            <a:r>
              <a:rPr lang="en-US" dirty="0" smtClean="0"/>
              <a:t> 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8112224" y="1628800"/>
            <a:ext cx="937317" cy="1294288"/>
            <a:chOff x="8196052" y="1919680"/>
            <a:chExt cx="937317" cy="129428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</p:spTree>
    <p:extLst>
      <p:ext uri="{BB962C8B-B14F-4D97-AF65-F5344CB8AC3E}">
        <p14:creationId xmlns:p14="http://schemas.microsoft.com/office/powerpoint/2010/main" val="16672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Identities on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 rotWithShape="0">
                <a:blip r:embed="rId3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5024"/>
                <a:ext cx="1021433" cy="313291"/>
              </a:xfrm>
              <a:prstGeom prst="rect">
                <a:avLst/>
              </a:prstGeom>
              <a:blipFill rotWithShape="0">
                <a:blip r:embed="rId4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 rotWithShape="0">
                <a:blip r:embed="rId5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2224" y="1628800"/>
            <a:ext cx="937317" cy="12942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44474" y="1290970"/>
            <a:ext cx="124059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www.evil.com</a:t>
            </a:r>
            <a:endParaRPr lang="en-US" sz="1600" b="0" dirty="0" smtClean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3906"/>
            <a:ext cx="834842" cy="7027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91215" y="2028390"/>
            <a:ext cx="783945" cy="667334"/>
          </a:xfrm>
          <a:prstGeom prst="rect">
            <a:avLst/>
          </a:prstGeom>
          <a:scene3d>
            <a:camera prst="orthographicFront">
              <a:rot lat="19800000" lon="2400000" rev="0"/>
            </a:camera>
            <a:lightRig rig="threePt" dir="t"/>
          </a:scene3d>
        </p:spPr>
      </p:pic>
      <p:sp>
        <p:nvSpPr>
          <p:cNvPr id="27" name="Left Brace 26"/>
          <p:cNvSpPr/>
          <p:nvPr/>
        </p:nvSpPr>
        <p:spPr>
          <a:xfrm rot="16200000">
            <a:off x="5362883" y="2153347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34949" y="3100369"/>
            <a:ext cx="3265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need proof these belong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2000" b="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052" y="3037739"/>
                <a:ext cx="1617815" cy="434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There are many Alice's and many Bob's</a:t>
                </a:r>
              </a:p>
              <a:p>
                <a:endParaRPr lang="en-US" dirty="0" smtClean="0"/>
              </a:p>
              <a:p>
                <a:r>
                  <a:rPr lang="en-US" dirty="0"/>
                  <a:t>H</a:t>
                </a:r>
                <a:r>
                  <a:rPr lang="en-US" dirty="0" smtClean="0"/>
                  <a:t>ow do we know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US" dirty="0" smtClean="0"/>
                  <a:t> belongs to </a:t>
                </a:r>
                <a:r>
                  <a:rPr lang="en-US" i="1" dirty="0" smtClean="0"/>
                  <a:t>this</a:t>
                </a:r>
                <a:r>
                  <a:rPr lang="en-US" dirty="0" smtClean="0"/>
                  <a:t> particular Alice,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dirty="0" smtClean="0"/>
                  <a:t> to this particular Bob?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835" y="4515514"/>
                <a:ext cx="8955144" cy="928267"/>
              </a:xfrm>
              <a:prstGeom prst="rect">
                <a:avLst/>
              </a:prstGeom>
              <a:blipFill>
                <a:blip r:embed="rId10"/>
                <a:stretch>
                  <a:fillRect l="-613" t="-3947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858835" y="569621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</a:t>
            </a:r>
            <a:r>
              <a:rPr lang="en-US" b="1" dirty="0" smtClean="0"/>
              <a:t>bind</a:t>
            </a:r>
            <a:r>
              <a:rPr lang="en-US" dirty="0" smtClean="0"/>
              <a:t> public keys to entities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11824" y="5696218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– internet: bind public keys to </a:t>
            </a:r>
            <a:r>
              <a:rPr lang="en-US" b="1" dirty="0" smtClean="0"/>
              <a:t>domain names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31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1711613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key exchange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641955"/>
                <a:ext cx="1021433" cy="313291"/>
              </a:xfrm>
              <a:prstGeom prst="rect">
                <a:avLst/>
              </a:prstGeom>
              <a:blipFill>
                <a:blip r:embed="rId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625731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287901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1780837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151330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065890"/>
                <a:ext cx="227498" cy="307777"/>
              </a:xfrm>
              <a:prstGeom prst="rect">
                <a:avLst/>
              </a:prstGeom>
              <a:blipFill>
                <a:blip r:embed="rId10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578" y="2517561"/>
                <a:ext cx="596510" cy="307777"/>
              </a:xfrm>
              <a:prstGeom prst="rect">
                <a:avLst/>
              </a:prstGeom>
              <a:blipFill>
                <a:blip r:embed="rId11"/>
                <a:stretch>
                  <a:fillRect r="-3061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013824"/>
                <a:ext cx="1095172" cy="276999"/>
              </a:xfrm>
              <a:prstGeom prst="rect">
                <a:avLst/>
              </a:prstGeom>
              <a:blipFill>
                <a:blip r:embed="rId12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997" y="3161229"/>
                <a:ext cx="2191626" cy="276999"/>
              </a:xfrm>
              <a:prstGeom prst="rect">
                <a:avLst/>
              </a:prstGeom>
              <a:blipFill>
                <a:blip r:embed="rId13"/>
                <a:stretch>
                  <a:fillRect l="-6389" t="-31111" r="-833" b="-4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804997" y="4074300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dirty="0" smtClean="0"/>
                  <a:t>But </a:t>
                </a:r>
                <a:r>
                  <a:rPr lang="nb-NO" dirty="0" err="1" smtClean="0"/>
                  <a:t>why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should</a:t>
                </a:r>
                <a:r>
                  <a:rPr lang="nb-NO" dirty="0" smtClean="0"/>
                  <a:t> </a:t>
                </a:r>
                <a:r>
                  <a:rPr lang="nb-NO" dirty="0" err="1" smtClean="0"/>
                  <a:t>we</a:t>
                </a:r>
                <a:r>
                  <a:rPr lang="nb-NO" dirty="0" smtClean="0"/>
                  <a:t> trust this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sSub>
                      <m:sSubPr>
                        <m:ctrlP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350" y="5409491"/>
                <a:ext cx="3623043" cy="369332"/>
              </a:xfrm>
              <a:prstGeom prst="rect">
                <a:avLst/>
              </a:prstGeom>
              <a:blipFill>
                <a:blip r:embed="rId14"/>
                <a:stretch>
                  <a:fillRect l="-1515" t="-8197" r="-50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5224393" y="5409491"/>
            <a:ext cx="5070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Could have been created by the adversary itself</a:t>
            </a:r>
            <a:endParaRPr lang="en-US" dirty="0" smtClean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>
            <a:off x="4381502" y="2854326"/>
            <a:ext cx="301064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381501" y="2352675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193" y="3645024"/>
                <a:ext cx="1021433" cy="313291"/>
              </a:xfrm>
              <a:prstGeom prst="rect">
                <a:avLst/>
              </a:prstGeom>
              <a:blipFill>
                <a:blip r:embed="rId15"/>
                <a:stretch>
                  <a:fillRect l="-4762" t="-1961" r="-119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492896"/>
                <a:ext cx="1230618" cy="313291"/>
              </a:xfrm>
              <a:prstGeom prst="rect">
                <a:avLst/>
              </a:prstGeom>
              <a:blipFill>
                <a:blip r:embed="rId16"/>
                <a:stretch>
                  <a:fillRect t="-1961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618414" y="256490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1964327"/>
                <a:ext cx="364202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6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51" grpId="0"/>
      <p:bldP spid="35" grpId="0"/>
      <p:bldP spid="44" grpId="0"/>
      <p:bldP spid="47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3391" y="1268760"/>
            <a:ext cx="11137237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Digital certificate: </a:t>
            </a:r>
            <a:r>
              <a:rPr lang="en-US" sz="1800" dirty="0" smtClean="0"/>
              <a:t>a way of binding a public key to an entity</a:t>
            </a:r>
          </a:p>
          <a:p>
            <a:pPr marL="0" indent="0"/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 A certificate consists of: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public key of the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bunch of information identifying the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Name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Address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Occupation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URL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Email-address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Phone number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 smtClean="0"/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A </a:t>
            </a:r>
            <a:r>
              <a:rPr lang="en-US" sz="1600" i="1" dirty="0" smtClean="0"/>
              <a:t>digital signature</a:t>
            </a:r>
            <a:r>
              <a:rPr lang="en-US" sz="1600" dirty="0" smtClean="0"/>
              <a:t> on all the above by a </a:t>
            </a:r>
            <a:r>
              <a:rPr lang="en-US" sz="1600" b="1" dirty="0" smtClean="0"/>
              <a:t>certificate authority (CA)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1412776"/>
            <a:ext cx="1584175" cy="15841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533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43250" y="3197736"/>
            <a:ext cx="187263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094910" y="4854270"/>
            <a:ext cx="9745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 smtClean="0">
                <a:solidFill>
                  <a:srgbClr val="3333CC"/>
                </a:solidFill>
              </a:rPr>
              <a:t>Security goals:</a:t>
            </a:r>
          </a:p>
          <a:p>
            <a:endParaRPr lang="nb-NO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bg1">
                    <a:lumMod val="95000"/>
                  </a:schemeClr>
                </a:solidFill>
              </a:rPr>
              <a:t>Data privacy: </a:t>
            </a:r>
            <a:r>
              <a:rPr lang="nb-NO" dirty="0" smtClean="0">
                <a:solidFill>
                  <a:schemeClr val="bg1">
                    <a:lumMod val="95000"/>
                  </a:schemeClr>
                </a:solidFill>
              </a:rPr>
              <a:t>adversary should not be able to read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Data integrity: </a:t>
            </a:r>
            <a:r>
              <a:rPr lang="nb-NO" dirty="0" smtClean="0">
                <a:solidFill>
                  <a:schemeClr val="tx2"/>
                </a:solidFill>
              </a:rPr>
              <a:t>adversary should not be able to modify message M</a:t>
            </a:r>
            <a:endParaRPr lang="nb-NO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chemeClr val="tx2"/>
                </a:solidFill>
              </a:rPr>
              <a:t>Data </a:t>
            </a:r>
            <a:r>
              <a:rPr lang="en-US" b="1" dirty="0" smtClean="0">
                <a:solidFill>
                  <a:schemeClr val="tx2"/>
                </a:solidFill>
              </a:rPr>
              <a:t>authenticity</a:t>
            </a:r>
            <a:r>
              <a:rPr lang="nb-NO" b="1" dirty="0" smtClean="0">
                <a:solidFill>
                  <a:schemeClr val="tx2"/>
                </a:solidFill>
              </a:rPr>
              <a:t>: </a:t>
            </a:r>
            <a:r>
              <a:rPr lang="nb-NO" dirty="0" smtClean="0">
                <a:solidFill>
                  <a:schemeClr val="tx2"/>
                </a:solidFill>
              </a:rPr>
              <a:t>message M really originated from Alice</a:t>
            </a:r>
            <a:r>
              <a:rPr lang="nb-NO" b="1" dirty="0" smtClean="0">
                <a:solidFill>
                  <a:schemeClr val="tx2"/>
                </a:solidFill>
              </a:rPr>
              <a:t> </a:t>
            </a:r>
            <a:r>
              <a:rPr lang="nb-NO" dirty="0" smtClean="0">
                <a:solidFill>
                  <a:schemeClr val="tx2"/>
                </a:solidFill>
              </a:rPr>
              <a:t>  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7536160" y="3197736"/>
            <a:ext cx="192788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702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M'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387843" y="4317967"/>
            <a:ext cx="1827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Adversary</a:t>
            </a:r>
            <a:endParaRPr lang="en-US" sz="2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8079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certificates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4" y="1746146"/>
            <a:ext cx="2880320" cy="36270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6499" y="1760285"/>
            <a:ext cx="2869092" cy="3612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84" y="1760285"/>
            <a:ext cx="2869092" cy="361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authorities (CA)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CA: </a:t>
            </a:r>
            <a:r>
              <a:rPr lang="en-US" sz="1800" dirty="0" smtClean="0"/>
              <a:t>an issuer of digital 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Acts as a trusted third-party, certifying (i.e., signing) </a:t>
            </a:r>
            <a:br>
              <a:rPr lang="en-US" sz="1800" dirty="0" smtClean="0"/>
            </a:br>
            <a:r>
              <a:rPr lang="en-US" sz="1800" dirty="0" smtClean="0"/>
              <a:t>the public keys of other entities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Verifies the identity of a claimed public-key owner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basis of a </a:t>
            </a:r>
            <a:r>
              <a:rPr lang="en-US" sz="1800" b="1" dirty="0" smtClean="0"/>
              <a:t>public-key infrastructure (PKI)</a:t>
            </a: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968208" y="1988840"/>
            <a:ext cx="2592288" cy="2326412"/>
            <a:chOff x="7896200" y="1484784"/>
            <a:chExt cx="2592288" cy="2326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" t="2586" r="49600" b="52183"/>
            <a:stretch/>
          </p:blipFill>
          <p:spPr>
            <a:xfrm>
              <a:off x="7896200" y="1484784"/>
              <a:ext cx="2592288" cy="23264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760296" y="2420888"/>
              <a:ext cx="980052" cy="64807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>
                  <a:gd name="adj" fmla="val 11511119"/>
                </a:avLst>
              </a:prstTxWarp>
              <a:spAutoFit/>
            </a:bodyPr>
            <a:lstStyle/>
            <a:p>
              <a:r>
                <a:rPr lang="en-US" sz="1000" dirty="0" smtClean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Certificate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785696" y="2564904"/>
              <a:ext cx="943282" cy="576064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r>
                <a:rPr lang="en-US" sz="1000" dirty="0" smtClean="0">
                  <a:effectLst>
                    <a:glow rad="63500">
                      <a:srgbClr val="FFFF00">
                        <a:alpha val="40000"/>
                      </a:srgbClr>
                    </a:glow>
                  </a:effectLst>
                  <a:latin typeface="Engravers MT" panose="02090707080505020304" pitchFamily="18" charset="0"/>
                </a:rPr>
                <a:t>  Authority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75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Authenticated key </a:t>
            </a:r>
            <a:r>
              <a:rPr lang="en-US" dirty="0" smtClean="0"/>
              <a:t>exchange + 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>
            <a:off x="4381501" y="3197296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>
                <a:blip r:embed="rId6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772" y="2846318"/>
                <a:ext cx="500843" cy="307777"/>
              </a:xfrm>
              <a:prstGeom prst="rect">
                <a:avLst/>
              </a:prstGeom>
              <a:blipFill>
                <a:blip r:embed="rId12"/>
                <a:stretch>
                  <a:fillRect l="-6098" r="-2439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Content Placehold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387" y="3411929"/>
                <a:ext cx="227498" cy="307777"/>
              </a:xfrm>
              <a:prstGeom prst="rect">
                <a:avLst/>
              </a:prstGeom>
              <a:blipFill>
                <a:blip r:embed="rId14"/>
                <a:stretch>
                  <a:fillRect l="-13514" r="-1081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619272" cy="307777"/>
              </a:xfrm>
              <a:prstGeom prst="rect">
                <a:avLst/>
              </a:prstGeom>
              <a:blipFill>
                <a:blip r:embed="rId15"/>
                <a:stretch>
                  <a:fillRect l="-3922" r="-3922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744072" y="3247639"/>
            <a:ext cx="395488" cy="367221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CA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619272" cy="307777"/>
              </a:xfrm>
              <a:prstGeom prst="rect">
                <a:avLst/>
              </a:prstGeom>
              <a:blipFill>
                <a:blip r:embed="rId16"/>
                <a:stretch>
                  <a:fillRect l="-3922" r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Left Brace 36"/>
          <p:cNvSpPr/>
          <p:nvPr/>
        </p:nvSpPr>
        <p:spPr>
          <a:xfrm rot="16200000">
            <a:off x="6534405" y="3120954"/>
            <a:ext cx="135509" cy="454214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30" y="1742525"/>
            <a:ext cx="426874" cy="4268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842968"/>
            <a:ext cx="354839" cy="35483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302564"/>
            <a:ext cx="625649" cy="469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704" y="3638946"/>
                <a:ext cx="1021433" cy="313291"/>
              </a:xfrm>
              <a:prstGeom prst="rect">
                <a:avLst/>
              </a:prstGeom>
              <a:blipFill>
                <a:blip r:embed="rId21"/>
                <a:stretch>
                  <a:fillRect l="-5389" t="-1961" r="-1796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>
                <a:blip r:embed="rId22"/>
                <a:stretch>
                  <a:fillRect l="-6685" t="-31111" r="-1114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nb-NO" b="0" i="0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CA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913" y="3286891"/>
                <a:ext cx="2505879" cy="276999"/>
              </a:xfrm>
              <a:prstGeom prst="rect">
                <a:avLst/>
              </a:prstGeom>
              <a:blipFill>
                <a:blip r:embed="rId23"/>
                <a:stretch>
                  <a:fillRect l="-5596" t="-30435" r="-2676" b="-4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1114211" y="4034236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6" grpId="0" animBg="1"/>
      <p:bldP spid="50" grpId="0"/>
      <p:bldP spid="37" grpId="0" animBg="1"/>
      <p:bldP spid="5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 signed certificate?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71664" y="1929637"/>
            <a:ext cx="937317" cy="1294288"/>
            <a:chOff x="8196052" y="1919680"/>
            <a:chExt cx="937317" cy="129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8" name="TextBox 7"/>
          <p:cNvSpPr txBox="1"/>
          <p:nvPr/>
        </p:nvSpPr>
        <p:spPr>
          <a:xfrm>
            <a:off x="2803914" y="1591807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325" y="3505818"/>
                <a:ext cx="2173993" cy="276999"/>
              </a:xfrm>
              <a:prstGeom prst="rect">
                <a:avLst/>
              </a:prstGeom>
              <a:blipFill rotWithShape="0">
                <a:blip r:embed="rId7"/>
                <a:stretch>
                  <a:fillRect r="-3361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 bwMode="auto">
          <a:xfrm flipV="1">
            <a:off x="4851648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739" y="2297520"/>
                <a:ext cx="1230618" cy="313291"/>
              </a:xfrm>
              <a:prstGeom prst="rect">
                <a:avLst/>
              </a:prstGeom>
              <a:blipFill rotWithShape="0">
                <a:blip r:embed="rId8"/>
                <a:stretch>
                  <a:fillRect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74" y="2060848"/>
            <a:ext cx="770860" cy="632625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4813549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138742" y="2863626"/>
            <a:ext cx="35291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/>
              <a:t>“Put </a:t>
            </a:r>
            <a:r>
              <a:rPr lang="en-US" sz="1600" dirty="0" smtClean="0">
                <a:latin typeface="Consolas" panose="020B0609020204030204" pitchFamily="49" charset="0"/>
              </a:rPr>
              <a:t>0x349a5 </a:t>
            </a:r>
            <a:r>
              <a:rPr lang="en-US" sz="1600" dirty="0" smtClean="0"/>
              <a:t>on your page”</a:t>
            </a:r>
            <a:endParaRPr lang="en-US" sz="1600" b="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526330" y="1408386"/>
            <a:ext cx="1990171" cy="1747462"/>
            <a:chOff x="5015138" y="3265999"/>
            <a:chExt cx="1990171" cy="1747462"/>
          </a:xfrm>
        </p:grpSpPr>
        <p:grpSp>
          <p:nvGrpSpPr>
            <p:cNvPr id="28" name="Group 27"/>
            <p:cNvGrpSpPr/>
            <p:nvPr/>
          </p:nvGrpSpPr>
          <p:grpSpPr>
            <a:xfrm>
              <a:off x="5015138" y="3265999"/>
              <a:ext cx="1990171" cy="1747462"/>
              <a:chOff x="5015138" y="3265999"/>
              <a:chExt cx="1990171" cy="174746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998" b="54080"/>
              <a:stretch/>
            </p:blipFill>
            <p:spPr>
              <a:xfrm>
                <a:off x="5015880" y="3265999"/>
                <a:ext cx="1372352" cy="109910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b="54080"/>
              <a:stretch/>
            </p:blipFill>
            <p:spPr>
              <a:xfrm>
                <a:off x="6384032" y="3265999"/>
                <a:ext cx="621277" cy="109910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532" t="72996"/>
              <a:stretch/>
            </p:blipFill>
            <p:spPr>
              <a:xfrm>
                <a:off x="6384032" y="4364457"/>
                <a:ext cx="621277" cy="646338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2912" r="56998"/>
              <a:stretch/>
            </p:blipFill>
            <p:spPr>
              <a:xfrm>
                <a:off x="5015138" y="4365104"/>
                <a:ext cx="1372352" cy="648357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5494920" y="3588626"/>
              <a:ext cx="458459" cy="923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600" dirty="0" smtClean="0">
                  <a:latin typeface="Consolas" panose="020B0609020204030204" pitchFamily="49" charset="0"/>
                </a:rPr>
                <a:t>www.bob.com</a:t>
              </a:r>
              <a:endParaRPr lang="en-US" sz="600" b="0" dirty="0" smtClean="0">
                <a:latin typeface="Consolas" panose="020B0609020204030204" pitchFamily="49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042131" y="4662429"/>
              <a:ext cx="73576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600" dirty="0" smtClean="0">
                  <a:solidFill>
                    <a:srgbClr val="FF0000"/>
                  </a:solidFill>
                  <a:latin typeface="Consolas" panose="020B0609020204030204" pitchFamily="49" charset="0"/>
                </a:rPr>
                <a:t>0x349a5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 bwMode="auto">
          <a:xfrm>
            <a:off x="2043953" y="2707342"/>
            <a:ext cx="7897906" cy="1811704"/>
          </a:xfrm>
          <a:custGeom>
            <a:avLst/>
            <a:gdLst>
              <a:gd name="connsiteX0" fmla="*/ 0 w 7897906"/>
              <a:gd name="connsiteY0" fmla="*/ 591671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790273"/>
              <a:gd name="connsiteX1" fmla="*/ 735106 w 7897906"/>
              <a:gd name="connsiteY1" fmla="*/ 1434353 h 1790273"/>
              <a:gd name="connsiteX2" fmla="*/ 2707341 w 7897906"/>
              <a:gd name="connsiteY2" fmla="*/ 1676400 h 1790273"/>
              <a:gd name="connsiteX3" fmla="*/ 6517341 w 7897906"/>
              <a:gd name="connsiteY3" fmla="*/ 1649506 h 1790273"/>
              <a:gd name="connsiteX4" fmla="*/ 7897906 w 7897906"/>
              <a:gd name="connsiteY4" fmla="*/ 0 h 1790273"/>
              <a:gd name="connsiteX0" fmla="*/ 0 w 7897906"/>
              <a:gd name="connsiteY0" fmla="*/ 405058 h 1801916"/>
              <a:gd name="connsiteX1" fmla="*/ 735106 w 7897906"/>
              <a:gd name="connsiteY1" fmla="*/ 1434353 h 1801916"/>
              <a:gd name="connsiteX2" fmla="*/ 2707341 w 7897906"/>
              <a:gd name="connsiteY2" fmla="*/ 1704392 h 1801916"/>
              <a:gd name="connsiteX3" fmla="*/ 6517341 w 7897906"/>
              <a:gd name="connsiteY3" fmla="*/ 1649506 h 1801916"/>
              <a:gd name="connsiteX4" fmla="*/ 7897906 w 7897906"/>
              <a:gd name="connsiteY4" fmla="*/ 0 h 1801916"/>
              <a:gd name="connsiteX0" fmla="*/ 0 w 7897906"/>
              <a:gd name="connsiteY0" fmla="*/ 405058 h 1799183"/>
              <a:gd name="connsiteX1" fmla="*/ 735106 w 7897906"/>
              <a:gd name="connsiteY1" fmla="*/ 1434353 h 1799183"/>
              <a:gd name="connsiteX2" fmla="*/ 2707341 w 7897906"/>
              <a:gd name="connsiteY2" fmla="*/ 1704392 h 1799183"/>
              <a:gd name="connsiteX3" fmla="*/ 6517341 w 7897906"/>
              <a:gd name="connsiteY3" fmla="*/ 1649506 h 1799183"/>
              <a:gd name="connsiteX4" fmla="*/ 7897906 w 7897906"/>
              <a:gd name="connsiteY4" fmla="*/ 0 h 1799183"/>
              <a:gd name="connsiteX0" fmla="*/ 0 w 7897906"/>
              <a:gd name="connsiteY0" fmla="*/ 405058 h 1811704"/>
              <a:gd name="connsiteX1" fmla="*/ 735106 w 7897906"/>
              <a:gd name="connsiteY1" fmla="*/ 1434353 h 1811704"/>
              <a:gd name="connsiteX2" fmla="*/ 2698011 w 7897906"/>
              <a:gd name="connsiteY2" fmla="*/ 1732384 h 1811704"/>
              <a:gd name="connsiteX3" fmla="*/ 6517341 w 7897906"/>
              <a:gd name="connsiteY3" fmla="*/ 1649506 h 1811704"/>
              <a:gd name="connsiteX4" fmla="*/ 7897906 w 7897906"/>
              <a:gd name="connsiteY4" fmla="*/ 0 h 18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97906" h="1811704">
                <a:moveTo>
                  <a:pt x="0" y="405058"/>
                </a:moveTo>
                <a:cubicBezTo>
                  <a:pt x="160603" y="1025254"/>
                  <a:pt x="285438" y="1213132"/>
                  <a:pt x="735106" y="1434353"/>
                </a:cubicBezTo>
                <a:cubicBezTo>
                  <a:pt x="1184774" y="1655574"/>
                  <a:pt x="2154182" y="1705856"/>
                  <a:pt x="2698011" y="1732384"/>
                </a:cubicBezTo>
                <a:cubicBezTo>
                  <a:pt x="3241840" y="1758912"/>
                  <a:pt x="5650692" y="1938237"/>
                  <a:pt x="6517341" y="1649506"/>
                </a:cubicBezTo>
                <a:cubicBezTo>
                  <a:pt x="7383990" y="1360775"/>
                  <a:pt x="7640170" y="685053"/>
                  <a:pt x="7897906" y="0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9930472" y="3134059"/>
            <a:ext cx="6540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0" dirty="0" smtClean="0"/>
              <a:t>Check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175991" y="4928868"/>
            <a:ext cx="3385857" cy="678198"/>
            <a:chOff x="8175991" y="4928868"/>
            <a:chExt cx="3385857" cy="678198"/>
          </a:xfrm>
        </p:grpSpPr>
        <p:pic>
          <p:nvPicPr>
            <p:cNvPr id="9" name="Content Placeholder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1" y="4928868"/>
              <a:ext cx="678198" cy="678198"/>
            </a:xfrm>
            <a:prstGeom prst="rect">
              <a:avLst/>
            </a:prstGeom>
            <a:ln/>
          </p:spPr>
        </p:pic>
        <p:grpSp>
          <p:nvGrpSpPr>
            <p:cNvPr id="19" name="Group 18"/>
            <p:cNvGrpSpPr/>
            <p:nvPr/>
          </p:nvGrpSpPr>
          <p:grpSpPr>
            <a:xfrm>
              <a:off x="8842706" y="5009662"/>
              <a:ext cx="2719142" cy="415799"/>
              <a:chOff x="9163082" y="4422731"/>
              <a:chExt cx="2719142" cy="4157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nb-NO" sz="2000" b="0" i="0" smtClean="0">
                                      <a:solidFill>
                                        <a:srgbClr val="CC00FF"/>
                                      </a:solidFill>
                                      <a:latin typeface="Cambria Math" panose="02040503050406030204" pitchFamily="18" charset="0"/>
                                    </a:rPr>
                                    <m:t>dc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sSub>
                                <m:sSubPr>
                                  <m:ctrlP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nb-NO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nb-NO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d>
                        </m:oMath>
                      </m:oMathPara>
                    </a14:m>
                    <a:endParaRPr lang="en-US" sz="2000" dirty="0" smtClean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63082" y="4476743"/>
                    <a:ext cx="2719142" cy="30777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673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07159" y="4422731"/>
                <a:ext cx="506655" cy="415799"/>
              </a:xfrm>
              <a:prstGeom prst="rect">
                <a:avLst/>
              </a:prstGeom>
            </p:spPr>
          </p:pic>
        </p:grpSp>
      </p:grpSp>
      <p:cxnSp>
        <p:nvCxnSpPr>
          <p:cNvPr id="33" name="Straight Arrow Connector 32"/>
          <p:cNvCxnSpPr/>
          <p:nvPr/>
        </p:nvCxnSpPr>
        <p:spPr bwMode="auto">
          <a:xfrm flipH="1" flipV="1">
            <a:off x="4851648" y="5949280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Content Placeholder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07" y="5296751"/>
            <a:ext cx="678198" cy="678198"/>
          </a:xfrm>
          <a:prstGeom prst="rect">
            <a:avLst/>
          </a:prstGeom>
          <a:ln/>
        </p:spPr>
      </p:pic>
      <p:sp>
        <p:nvSpPr>
          <p:cNvPr id="35" name="Oval 34"/>
          <p:cNvSpPr>
            <a:spLocks noChangeAspect="1"/>
          </p:cNvSpPr>
          <p:nvPr/>
        </p:nvSpPr>
        <p:spPr bwMode="auto">
          <a:xfrm>
            <a:off x="2447353" y="3149187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>
            <a:off x="4990149" y="224534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>
            <a:off x="4611441" y="2823088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735252" y="1213556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10746427" y="3148521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7702416" y="5065004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664753" y="5483029"/>
            <a:ext cx="247986" cy="248073"/>
          </a:xfrm>
          <a:prstGeom prst="ellipse">
            <a:avLst/>
          </a:prstGeom>
          <a:solidFill>
            <a:srgbClr val="FF3399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163" y="4805920"/>
            <a:ext cx="42755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validation methods also possible: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Confirmation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DNS entries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Physical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Passport or driver's license</a:t>
            </a:r>
          </a:p>
          <a:p>
            <a:endParaRPr lang="en-US" sz="1600" dirty="0" smtClean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3" b="25855"/>
          <a:stretch/>
        </p:blipFill>
        <p:spPr>
          <a:xfrm>
            <a:off x="8712195" y="1956367"/>
            <a:ext cx="2250656" cy="60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 animBg="1"/>
      <p:bldP spid="30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chains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7" y="1412776"/>
            <a:ext cx="2736304" cy="344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CAs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Root CAs:</a:t>
            </a:r>
            <a:r>
              <a:rPr lang="en-US" dirty="0" smtClean="0"/>
              <a:t> CAs that sign other CAs' public keys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 smtClean="0"/>
              <a:t>   only a few root CAs need to be trusted by end-users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lang="en-US" dirty="0" smtClean="0"/>
              <a:t>   root CAs can distribute the signing + verification load to smaller CAs </a:t>
            </a:r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  single point of failure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Root CAs for the internet: a few large multinational corporations </a:t>
            </a:r>
          </a:p>
          <a:p>
            <a:pPr lvl="1"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sz="1200" dirty="0" smtClean="0"/>
          </a:p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9023722" y="5568038"/>
            <a:ext cx="1728192" cy="504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t="38430" r="10423" b="26857"/>
          <a:stretch/>
        </p:blipFill>
        <p:spPr>
          <a:xfrm>
            <a:off x="7716393" y="3386316"/>
            <a:ext cx="1656184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36" y="3406639"/>
            <a:ext cx="1631504" cy="9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713" y="3145463"/>
            <a:ext cx="1323589" cy="192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43" y="4571522"/>
            <a:ext cx="1589722" cy="575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18" y="4103230"/>
            <a:ext cx="2153685" cy="12125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45712" y="3776214"/>
            <a:ext cx="2989867" cy="1866555"/>
            <a:chOff x="9042037" y="4725144"/>
            <a:chExt cx="2989867" cy="186655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037" y="5079531"/>
              <a:ext cx="1512168" cy="151216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02309" y="4725144"/>
              <a:ext cx="20295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Root CA signing key</a:t>
              </a:r>
            </a:p>
          </p:txBody>
        </p:sp>
        <p:sp>
          <p:nvSpPr>
            <p:cNvPr id="14" name="Bent Arrow 13"/>
            <p:cNvSpPr/>
            <p:nvPr/>
          </p:nvSpPr>
          <p:spPr bwMode="auto">
            <a:xfrm rot="16200000" flipH="1">
              <a:off x="9731802" y="4917355"/>
              <a:ext cx="316179" cy="298530"/>
            </a:xfrm>
            <a:prstGeom prst="bentArrow">
              <a:avLst>
                <a:gd name="adj1" fmla="val 22718"/>
                <a:gd name="adj2" fmla="val 26477"/>
                <a:gd name="adj3" fmla="val 25000"/>
                <a:gd name="adj4" fmla="val 76277"/>
              </a:avLst>
            </a:prstGeom>
            <a:solidFill>
              <a:schemeClr val="accent5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999656" y="2037908"/>
            <a:ext cx="5050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663" lvl="1" indent="0">
              <a:buClr>
                <a:schemeClr val="tx1">
                  <a:lumMod val="95000"/>
                  <a:lumOff val="5000"/>
                </a:schemeClr>
              </a:buClr>
            </a:pPr>
            <a:r>
              <a:rPr lang="en-US" dirty="0"/>
              <a:t>;  private key must be </a:t>
            </a:r>
            <a:r>
              <a:rPr lang="en-US" i="1" dirty="0"/>
              <a:t>very heavily </a:t>
            </a:r>
            <a:r>
              <a:rPr lang="en-US" dirty="0"/>
              <a:t>guarded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371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003" y="2057652"/>
            <a:ext cx="429815" cy="807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/ TLS + 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415" y="2307297"/>
                <a:ext cx="364202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15254" r="-1695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454" y="2835866"/>
                <a:ext cx="1230618" cy="313291"/>
              </a:xfrm>
              <a:prstGeom prst="rect">
                <a:avLst/>
              </a:prstGeom>
              <a:blipFill rotWithShape="0">
                <a:blip r:embed="rId5"/>
                <a:stretch>
                  <a:fillRect t="-192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 flipH="1" flipV="1">
            <a:off x="4381501" y="3197296"/>
            <a:ext cx="3114674" cy="317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419600" y="2695645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978" y="3987994"/>
                <a:ext cx="1021433" cy="313291"/>
              </a:xfrm>
              <a:prstGeom prst="rect">
                <a:avLst/>
              </a:prstGeom>
              <a:blipFill rotWithShape="0">
                <a:blip r:embed="rId6"/>
                <a:stretch>
                  <a:fillRect l="-4762" t="-1923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12224" y="1971770"/>
            <a:ext cx="937317" cy="1294288"/>
            <a:chOff x="8196052" y="1919680"/>
            <a:chExt cx="937317" cy="1294288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96052" y="1919680"/>
              <a:ext cx="937317" cy="12942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7300" y="2287563"/>
              <a:ext cx="350241" cy="791907"/>
            </a:xfrm>
            <a:prstGeom prst="rect">
              <a:avLst/>
            </a:prstGeom>
            <a:scene3d>
              <a:camera prst="orthographicFront">
                <a:rot lat="19800000" lon="3000000" rev="0"/>
              </a:camera>
              <a:lightRig rig="threePt" dir="t"/>
            </a:scene3d>
          </p:spPr>
        </p:pic>
      </p:grpSp>
      <p:sp>
        <p:nvSpPr>
          <p:cNvPr id="21" name="TextBox 20"/>
          <p:cNvSpPr txBox="1"/>
          <p:nvPr/>
        </p:nvSpPr>
        <p:spPr>
          <a:xfrm>
            <a:off x="7844474" y="1633940"/>
            <a:ext cx="127586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</a:t>
            </a:r>
            <a:endParaRPr lang="en-US" sz="1600" b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18414" y="2907874"/>
            <a:ext cx="1333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/>
              <a:t>www.bob.com,</a:t>
            </a:r>
            <a:endParaRPr lang="en-US" sz="1600" b="0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2552707" y="2126876"/>
            <a:ext cx="834842" cy="702710"/>
          </a:xfrm>
          <a:prstGeom prst="rect">
            <a:avLst/>
          </a:prstGeom>
        </p:spPr>
      </p:pic>
      <p:pic>
        <p:nvPicPr>
          <p:cNvPr id="31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43" y="2779098"/>
            <a:ext cx="444827" cy="444827"/>
          </a:xfrm>
          <a:prstGeom prst="rect">
            <a:avLst/>
          </a:prstGeom>
          <a:ln/>
        </p:spPr>
      </p:pic>
      <p:sp>
        <p:nvSpPr>
          <p:cNvPr id="32" name="Left Brace 31"/>
          <p:cNvSpPr/>
          <p:nvPr/>
        </p:nvSpPr>
        <p:spPr>
          <a:xfrm rot="16200000">
            <a:off x="5362883" y="2497369"/>
            <a:ext cx="135509" cy="1693611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888" y="3411929"/>
                <a:ext cx="227498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0526" r="-10526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663" y="3457112"/>
                <a:ext cx="5008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098" r="-2439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31" idx="2"/>
          </p:cNvCxnSpPr>
          <p:nvPr/>
        </p:nvCxnSpPr>
        <p:spPr bwMode="auto">
          <a:xfrm flipH="1" flipV="1">
            <a:off x="6645957" y="3223925"/>
            <a:ext cx="43066" cy="2298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Freeform 35"/>
          <p:cNvSpPr/>
          <p:nvPr/>
        </p:nvSpPr>
        <p:spPr bwMode="auto">
          <a:xfrm>
            <a:off x="5553074" y="3257619"/>
            <a:ext cx="947738" cy="39239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738" h="392393">
                <a:moveTo>
                  <a:pt x="0" y="378620"/>
                </a:moveTo>
                <a:cubicBezTo>
                  <a:pt x="216297" y="404416"/>
                  <a:pt x="480219" y="396478"/>
                  <a:pt x="638175" y="333375"/>
                </a:cubicBezTo>
                <a:cubicBezTo>
                  <a:pt x="796131" y="270272"/>
                  <a:pt x="867172" y="138509"/>
                  <a:pt x="947738" y="0"/>
                </a:cubicBezTo>
              </a:path>
            </a:pathLst>
          </a:custGeom>
          <a:noFill/>
          <a:ln w="12700" cap="flat" cmpd="sng" algn="ctr">
            <a:solidFill>
              <a:schemeClr val="accent6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pic>
        <p:nvPicPr>
          <p:cNvPr id="38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17" y="2779733"/>
            <a:ext cx="444827" cy="444827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194" y="3883198"/>
                <a:ext cx="227498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13514" r="-1081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Left Brace 39"/>
          <p:cNvSpPr/>
          <p:nvPr/>
        </p:nvSpPr>
        <p:spPr>
          <a:xfrm rot="16200000">
            <a:off x="6648329" y="3631841"/>
            <a:ext cx="135509" cy="461633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0215" y="3883198"/>
                <a:ext cx="718402" cy="334194"/>
              </a:xfrm>
              <a:prstGeom prst="rect">
                <a:avLst/>
              </a:prstGeom>
              <a:blipFill rotWithShape="0">
                <a:blip r:embed="rId14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 flipV="1">
            <a:off x="7285030" y="3243672"/>
            <a:ext cx="107114" cy="63952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Freeform 45"/>
          <p:cNvSpPr/>
          <p:nvPr/>
        </p:nvSpPr>
        <p:spPr bwMode="auto">
          <a:xfrm>
            <a:off x="6844309" y="3247639"/>
            <a:ext cx="295251" cy="813503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386" h="359337">
                <a:moveTo>
                  <a:pt x="0" y="359337"/>
                </a:moveTo>
                <a:cubicBezTo>
                  <a:pt x="395826" y="355682"/>
                  <a:pt x="629028" y="307715"/>
                  <a:pt x="738712" y="263253"/>
                </a:cubicBezTo>
                <a:cubicBezTo>
                  <a:pt x="848396" y="218791"/>
                  <a:pt x="903073" y="186192"/>
                  <a:pt x="887892" y="0"/>
                </a:cubicBezTo>
              </a:path>
            </a:pathLst>
          </a:custGeom>
          <a:noFill/>
          <a:ln w="12700" cap="flat" cmpd="sng" algn="ctr">
            <a:solidFill>
              <a:schemeClr val="accent1">
                <a:lumMod val="75000"/>
              </a:schemeClr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rgbClr val="CC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rgbClr val="CC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23" y="2226216"/>
                <a:ext cx="718402" cy="334194"/>
              </a:xfrm>
              <a:prstGeom prst="rect">
                <a:avLst/>
              </a:prstGeom>
              <a:blipFill rotWithShape="0">
                <a:blip r:embed="rId15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nb-NO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sSub>
                            <m:sSubPr>
                              <m:ctrlP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nb-NO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58" y="1359863"/>
                <a:ext cx="1095172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Content Placeholder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91" y="2779098"/>
            <a:ext cx="444827" cy="444827"/>
          </a:xfrm>
          <a:prstGeom prst="rect">
            <a:avLst/>
          </a:prstGeom>
          <a:ln/>
        </p:spPr>
      </p:pic>
      <p:sp>
        <p:nvSpPr>
          <p:cNvPr id="56" name="Left Brace 55"/>
          <p:cNvSpPr/>
          <p:nvPr/>
        </p:nvSpPr>
        <p:spPr>
          <a:xfrm rot="16200000">
            <a:off x="7440861" y="3994000"/>
            <a:ext cx="135509" cy="646318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E98B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CC00FF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n-US" sz="2000" b="0" dirty="0" smtClean="0">
                  <a:solidFill>
                    <a:srgbClr val="CC00FF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667" y="4384914"/>
                <a:ext cx="227498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10526" r="-10526"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Freeform 60"/>
          <p:cNvSpPr/>
          <p:nvPr/>
        </p:nvSpPr>
        <p:spPr bwMode="auto">
          <a:xfrm>
            <a:off x="7696958" y="3251550"/>
            <a:ext cx="251359" cy="1291337"/>
          </a:xfrm>
          <a:custGeom>
            <a:avLst/>
            <a:gdLst>
              <a:gd name="connsiteX0" fmla="*/ 0 w 890588"/>
              <a:gd name="connsiteY0" fmla="*/ 338138 h 367048"/>
              <a:gd name="connsiteX1" fmla="*/ 581025 w 890588"/>
              <a:gd name="connsiteY1" fmla="*/ 333375 h 367048"/>
              <a:gd name="connsiteX2" fmla="*/ 890588 w 890588"/>
              <a:gd name="connsiteY2" fmla="*/ 0 h 367048"/>
              <a:gd name="connsiteX0" fmla="*/ 0 w 919163"/>
              <a:gd name="connsiteY0" fmla="*/ 409576 h 418232"/>
              <a:gd name="connsiteX1" fmla="*/ 609600 w 919163"/>
              <a:gd name="connsiteY1" fmla="*/ 333375 h 418232"/>
              <a:gd name="connsiteX2" fmla="*/ 919163 w 919163"/>
              <a:gd name="connsiteY2" fmla="*/ 0 h 418232"/>
              <a:gd name="connsiteX0" fmla="*/ 0 w 947738"/>
              <a:gd name="connsiteY0" fmla="*/ 378620 h 392393"/>
              <a:gd name="connsiteX1" fmla="*/ 638175 w 947738"/>
              <a:gd name="connsiteY1" fmla="*/ 333375 h 392393"/>
              <a:gd name="connsiteX2" fmla="*/ 947738 w 947738"/>
              <a:gd name="connsiteY2" fmla="*/ 0 h 392393"/>
              <a:gd name="connsiteX0" fmla="*/ 0 w 947738"/>
              <a:gd name="connsiteY0" fmla="*/ 378620 h 385843"/>
              <a:gd name="connsiteX1" fmla="*/ 824887 w 947738"/>
              <a:gd name="connsiteY1" fmla="*/ 294457 h 385843"/>
              <a:gd name="connsiteX2" fmla="*/ 947738 w 947738"/>
              <a:gd name="connsiteY2" fmla="*/ 0 h 385843"/>
              <a:gd name="connsiteX0" fmla="*/ 0 w 983643"/>
              <a:gd name="connsiteY0" fmla="*/ 374413 h 381994"/>
              <a:gd name="connsiteX1" fmla="*/ 860792 w 983643"/>
              <a:gd name="connsiteY1" fmla="*/ 294457 h 381994"/>
              <a:gd name="connsiteX2" fmla="*/ 983643 w 983643"/>
              <a:gd name="connsiteY2" fmla="*/ 0 h 381994"/>
              <a:gd name="connsiteX0" fmla="*/ 0 w 983643"/>
              <a:gd name="connsiteY0" fmla="*/ 374413 h 380537"/>
              <a:gd name="connsiteX1" fmla="*/ 882334 w 983643"/>
              <a:gd name="connsiteY1" fmla="*/ 277628 h 380537"/>
              <a:gd name="connsiteX2" fmla="*/ 983643 w 983643"/>
              <a:gd name="connsiteY2" fmla="*/ 0 h 380537"/>
              <a:gd name="connsiteX0" fmla="*/ 0 w 983643"/>
              <a:gd name="connsiteY0" fmla="*/ 372309 h 378409"/>
              <a:gd name="connsiteX1" fmla="*/ 882334 w 983643"/>
              <a:gd name="connsiteY1" fmla="*/ 275524 h 378409"/>
              <a:gd name="connsiteX2" fmla="*/ 983643 w 983643"/>
              <a:gd name="connsiteY2" fmla="*/ 0 h 378409"/>
              <a:gd name="connsiteX0" fmla="*/ 0 w 1010027"/>
              <a:gd name="connsiteY0" fmla="*/ 372309 h 378409"/>
              <a:gd name="connsiteX1" fmla="*/ 882334 w 1010027"/>
              <a:gd name="connsiteY1" fmla="*/ 275524 h 378409"/>
              <a:gd name="connsiteX2" fmla="*/ 983643 w 1010027"/>
              <a:gd name="connsiteY2" fmla="*/ 0 h 378409"/>
              <a:gd name="connsiteX0" fmla="*/ 0 w 1010027"/>
              <a:gd name="connsiteY0" fmla="*/ 374413 h 380391"/>
              <a:gd name="connsiteX1" fmla="*/ 882334 w 1010027"/>
              <a:gd name="connsiteY1" fmla="*/ 275524 h 380391"/>
              <a:gd name="connsiteX2" fmla="*/ 983643 w 1010027"/>
              <a:gd name="connsiteY2" fmla="*/ 0 h 380391"/>
              <a:gd name="connsiteX0" fmla="*/ 0 w 1010027"/>
              <a:gd name="connsiteY0" fmla="*/ 374413 h 374413"/>
              <a:gd name="connsiteX1" fmla="*/ 882334 w 1010027"/>
              <a:gd name="connsiteY1" fmla="*/ 275524 h 374413"/>
              <a:gd name="connsiteX2" fmla="*/ 983643 w 1010027"/>
              <a:gd name="connsiteY2" fmla="*/ 0 h 374413"/>
              <a:gd name="connsiteX0" fmla="*/ 0 w 1031432"/>
              <a:gd name="connsiteY0" fmla="*/ 362843 h 362843"/>
              <a:gd name="connsiteX1" fmla="*/ 882334 w 1031432"/>
              <a:gd name="connsiteY1" fmla="*/ 263954 h 362843"/>
              <a:gd name="connsiteX2" fmla="*/ 1012367 w 1031432"/>
              <a:gd name="connsiteY2" fmla="*/ 0 h 362843"/>
              <a:gd name="connsiteX0" fmla="*/ 0 w 1031432"/>
              <a:gd name="connsiteY0" fmla="*/ 373361 h 373361"/>
              <a:gd name="connsiteX1" fmla="*/ 882334 w 1031432"/>
              <a:gd name="connsiteY1" fmla="*/ 274472 h 373361"/>
              <a:gd name="connsiteX2" fmla="*/ 1012367 w 1031432"/>
              <a:gd name="connsiteY2" fmla="*/ 0 h 373361"/>
              <a:gd name="connsiteX0" fmla="*/ 0 w 950940"/>
              <a:gd name="connsiteY0" fmla="*/ 376166 h 376166"/>
              <a:gd name="connsiteX1" fmla="*/ 882334 w 950940"/>
              <a:gd name="connsiteY1" fmla="*/ 277277 h 376166"/>
              <a:gd name="connsiteX2" fmla="*/ 868744 w 950940"/>
              <a:gd name="connsiteY2" fmla="*/ 0 h 376166"/>
              <a:gd name="connsiteX0" fmla="*/ 0 w 989441"/>
              <a:gd name="connsiteY0" fmla="*/ 376166 h 376166"/>
              <a:gd name="connsiteX1" fmla="*/ 882334 w 989441"/>
              <a:gd name="connsiteY1" fmla="*/ 277277 h 376166"/>
              <a:gd name="connsiteX2" fmla="*/ 868744 w 989441"/>
              <a:gd name="connsiteY2" fmla="*/ 0 h 376166"/>
              <a:gd name="connsiteX0" fmla="*/ 0 w 1007659"/>
              <a:gd name="connsiteY0" fmla="*/ 376166 h 376166"/>
              <a:gd name="connsiteX1" fmla="*/ 882334 w 1007659"/>
              <a:gd name="connsiteY1" fmla="*/ 277277 h 376166"/>
              <a:gd name="connsiteX2" fmla="*/ 868744 w 1007659"/>
              <a:gd name="connsiteY2" fmla="*/ 0 h 376166"/>
              <a:gd name="connsiteX0" fmla="*/ 0 w 1019085"/>
              <a:gd name="connsiteY0" fmla="*/ 376166 h 376166"/>
              <a:gd name="connsiteX1" fmla="*/ 882334 w 1019085"/>
              <a:gd name="connsiteY1" fmla="*/ 277277 h 376166"/>
              <a:gd name="connsiteX2" fmla="*/ 868744 w 1019085"/>
              <a:gd name="connsiteY2" fmla="*/ 0 h 376166"/>
              <a:gd name="connsiteX0" fmla="*/ 0 w 1011434"/>
              <a:gd name="connsiteY0" fmla="*/ 376166 h 376166"/>
              <a:gd name="connsiteX1" fmla="*/ 882334 w 1011434"/>
              <a:gd name="connsiteY1" fmla="*/ 277277 h 376166"/>
              <a:gd name="connsiteX2" fmla="*/ 868744 w 1011434"/>
              <a:gd name="connsiteY2" fmla="*/ 0 h 376166"/>
              <a:gd name="connsiteX0" fmla="*/ 0 w 979615"/>
              <a:gd name="connsiteY0" fmla="*/ 376166 h 376166"/>
              <a:gd name="connsiteX1" fmla="*/ 882334 w 979615"/>
              <a:gd name="connsiteY1" fmla="*/ 277277 h 376166"/>
              <a:gd name="connsiteX2" fmla="*/ 811294 w 979615"/>
              <a:gd name="connsiteY2" fmla="*/ 0 h 376166"/>
              <a:gd name="connsiteX0" fmla="*/ 0 w 1017287"/>
              <a:gd name="connsiteY0" fmla="*/ 376166 h 376166"/>
              <a:gd name="connsiteX1" fmla="*/ 882334 w 1017287"/>
              <a:gd name="connsiteY1" fmla="*/ 277277 h 376166"/>
              <a:gd name="connsiteX2" fmla="*/ 878318 w 1017287"/>
              <a:gd name="connsiteY2" fmla="*/ 0 h 376166"/>
              <a:gd name="connsiteX0" fmla="*/ 0 w 991189"/>
              <a:gd name="connsiteY0" fmla="*/ 376166 h 376166"/>
              <a:gd name="connsiteX1" fmla="*/ 882334 w 991189"/>
              <a:gd name="connsiteY1" fmla="*/ 277277 h 376166"/>
              <a:gd name="connsiteX2" fmla="*/ 878318 w 991189"/>
              <a:gd name="connsiteY2" fmla="*/ 0 h 376166"/>
              <a:gd name="connsiteX0" fmla="*/ 0 w 1235867"/>
              <a:gd name="connsiteY0" fmla="*/ 360739 h 360739"/>
              <a:gd name="connsiteX1" fmla="*/ 1112130 w 1235867"/>
              <a:gd name="connsiteY1" fmla="*/ 277277 h 360739"/>
              <a:gd name="connsiteX2" fmla="*/ 1108114 w 1235867"/>
              <a:gd name="connsiteY2" fmla="*/ 0 h 360739"/>
              <a:gd name="connsiteX0" fmla="*/ 0 w 1153885"/>
              <a:gd name="connsiteY0" fmla="*/ 360739 h 360739"/>
              <a:gd name="connsiteX1" fmla="*/ 824885 w 1153885"/>
              <a:gd name="connsiteY1" fmla="*/ 270265 h 360739"/>
              <a:gd name="connsiteX2" fmla="*/ 1108114 w 1153885"/>
              <a:gd name="connsiteY2" fmla="*/ 0 h 360739"/>
              <a:gd name="connsiteX0" fmla="*/ 0 w 972802"/>
              <a:gd name="connsiteY0" fmla="*/ 359337 h 359337"/>
              <a:gd name="connsiteX1" fmla="*/ 824885 w 972802"/>
              <a:gd name="connsiteY1" fmla="*/ 268863 h 359337"/>
              <a:gd name="connsiteX2" fmla="*/ 887892 w 972802"/>
              <a:gd name="connsiteY2" fmla="*/ 0 h 359337"/>
              <a:gd name="connsiteX0" fmla="*/ 0 w 917600"/>
              <a:gd name="connsiteY0" fmla="*/ 359337 h 359337"/>
              <a:gd name="connsiteX1" fmla="*/ 824885 w 917600"/>
              <a:gd name="connsiteY1" fmla="*/ 268863 h 359337"/>
              <a:gd name="connsiteX2" fmla="*/ 887892 w 917600"/>
              <a:gd name="connsiteY2" fmla="*/ 0 h 359337"/>
              <a:gd name="connsiteX0" fmla="*/ 0 w 890335"/>
              <a:gd name="connsiteY0" fmla="*/ 359337 h 359337"/>
              <a:gd name="connsiteX1" fmla="*/ 700413 w 890335"/>
              <a:gd name="connsiteY1" fmla="*/ 263253 h 359337"/>
              <a:gd name="connsiteX2" fmla="*/ 887892 w 890335"/>
              <a:gd name="connsiteY2" fmla="*/ 0 h 359337"/>
              <a:gd name="connsiteX0" fmla="*/ 0 w 889675"/>
              <a:gd name="connsiteY0" fmla="*/ 359337 h 359337"/>
              <a:gd name="connsiteX1" fmla="*/ 700413 w 889675"/>
              <a:gd name="connsiteY1" fmla="*/ 263253 h 359337"/>
              <a:gd name="connsiteX2" fmla="*/ 887892 w 889675"/>
              <a:gd name="connsiteY2" fmla="*/ 0 h 359337"/>
              <a:gd name="connsiteX0" fmla="*/ 0 w 890730"/>
              <a:gd name="connsiteY0" fmla="*/ 359337 h 359337"/>
              <a:gd name="connsiteX1" fmla="*/ 738712 w 890730"/>
              <a:gd name="connsiteY1" fmla="*/ 263253 h 359337"/>
              <a:gd name="connsiteX2" fmla="*/ 887892 w 890730"/>
              <a:gd name="connsiteY2" fmla="*/ 0 h 359337"/>
              <a:gd name="connsiteX0" fmla="*/ 0 w 890386"/>
              <a:gd name="connsiteY0" fmla="*/ 359337 h 359337"/>
              <a:gd name="connsiteX1" fmla="*/ 738712 w 890386"/>
              <a:gd name="connsiteY1" fmla="*/ 263253 h 359337"/>
              <a:gd name="connsiteX2" fmla="*/ 887892 w 890386"/>
              <a:gd name="connsiteY2" fmla="*/ 0 h 359337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760455"/>
              <a:gd name="connsiteY0" fmla="*/ 589338 h 589338"/>
              <a:gd name="connsiteX1" fmla="*/ 760428 w 760455"/>
              <a:gd name="connsiteY1" fmla="*/ 493254 h 589338"/>
              <a:gd name="connsiteX2" fmla="*/ 0 w 760455"/>
              <a:gd name="connsiteY2" fmla="*/ 0 h 589338"/>
              <a:gd name="connsiteX0" fmla="*/ 21716 w 808326"/>
              <a:gd name="connsiteY0" fmla="*/ 589338 h 589338"/>
              <a:gd name="connsiteX1" fmla="*/ 808302 w 808326"/>
              <a:gd name="connsiteY1" fmla="*/ 439961 h 589338"/>
              <a:gd name="connsiteX2" fmla="*/ 0 w 808326"/>
              <a:gd name="connsiteY2" fmla="*/ 0 h 589338"/>
              <a:gd name="connsiteX0" fmla="*/ 21716 w 815521"/>
              <a:gd name="connsiteY0" fmla="*/ 589338 h 589338"/>
              <a:gd name="connsiteX1" fmla="*/ 808302 w 815521"/>
              <a:gd name="connsiteY1" fmla="*/ 439961 h 589338"/>
              <a:gd name="connsiteX2" fmla="*/ 0 w 815521"/>
              <a:gd name="connsiteY2" fmla="*/ 0 h 589338"/>
              <a:gd name="connsiteX0" fmla="*/ 21716 w 825262"/>
              <a:gd name="connsiteY0" fmla="*/ 589338 h 589338"/>
              <a:gd name="connsiteX1" fmla="*/ 808302 w 825262"/>
              <a:gd name="connsiteY1" fmla="*/ 439961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5262"/>
              <a:gd name="connsiteY0" fmla="*/ 589338 h 589338"/>
              <a:gd name="connsiteX1" fmla="*/ 808302 w 825262"/>
              <a:gd name="connsiteY1" fmla="*/ 444169 h 589338"/>
              <a:gd name="connsiteX2" fmla="*/ 517321 w 825262"/>
              <a:gd name="connsiteY2" fmla="*/ 231982 h 589338"/>
              <a:gd name="connsiteX3" fmla="*/ 0 w 825262"/>
              <a:gd name="connsiteY3" fmla="*/ 0 h 589338"/>
              <a:gd name="connsiteX0" fmla="*/ 21716 w 824267"/>
              <a:gd name="connsiteY0" fmla="*/ 589338 h 589338"/>
              <a:gd name="connsiteX1" fmla="*/ 808302 w 824267"/>
              <a:gd name="connsiteY1" fmla="*/ 444169 h 589338"/>
              <a:gd name="connsiteX2" fmla="*/ 507746 w 824267"/>
              <a:gd name="connsiteY2" fmla="*/ 236189 h 589338"/>
              <a:gd name="connsiteX3" fmla="*/ 0 w 824267"/>
              <a:gd name="connsiteY3" fmla="*/ 0 h 589338"/>
              <a:gd name="connsiteX0" fmla="*/ 21716 w 851659"/>
              <a:gd name="connsiteY0" fmla="*/ 589338 h 589338"/>
              <a:gd name="connsiteX1" fmla="*/ 837026 w 851659"/>
              <a:gd name="connsiteY1" fmla="*/ 403498 h 589338"/>
              <a:gd name="connsiteX2" fmla="*/ 507746 w 851659"/>
              <a:gd name="connsiteY2" fmla="*/ 236189 h 589338"/>
              <a:gd name="connsiteX3" fmla="*/ 0 w 851659"/>
              <a:gd name="connsiteY3" fmla="*/ 0 h 589338"/>
              <a:gd name="connsiteX0" fmla="*/ 21716 w 856593"/>
              <a:gd name="connsiteY0" fmla="*/ 589338 h 589338"/>
              <a:gd name="connsiteX1" fmla="*/ 837026 w 856593"/>
              <a:gd name="connsiteY1" fmla="*/ 403498 h 589338"/>
              <a:gd name="connsiteX2" fmla="*/ 555620 w 856593"/>
              <a:gd name="connsiteY2" fmla="*/ 230579 h 589338"/>
              <a:gd name="connsiteX3" fmla="*/ 0 w 856593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57784"/>
              <a:gd name="connsiteY0" fmla="*/ 589338 h 589338"/>
              <a:gd name="connsiteX1" fmla="*/ 837026 w 857784"/>
              <a:gd name="connsiteY1" fmla="*/ 403498 h 589338"/>
              <a:gd name="connsiteX2" fmla="*/ 555620 w 857784"/>
              <a:gd name="connsiteY2" fmla="*/ 230579 h 589338"/>
              <a:gd name="connsiteX3" fmla="*/ 0 w 857784"/>
              <a:gd name="connsiteY3" fmla="*/ 0 h 589338"/>
              <a:gd name="connsiteX0" fmla="*/ 21716 w 860586"/>
              <a:gd name="connsiteY0" fmla="*/ 589338 h 589338"/>
              <a:gd name="connsiteX1" fmla="*/ 837026 w 860586"/>
              <a:gd name="connsiteY1" fmla="*/ 403498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60586"/>
              <a:gd name="connsiteY0" fmla="*/ 589338 h 589338"/>
              <a:gd name="connsiteX1" fmla="*/ 837027 w 860586"/>
              <a:gd name="connsiteY1" fmla="*/ 404900 h 589338"/>
              <a:gd name="connsiteX2" fmla="*/ 555620 w 860586"/>
              <a:gd name="connsiteY2" fmla="*/ 230579 h 589338"/>
              <a:gd name="connsiteX3" fmla="*/ 0 w 860586"/>
              <a:gd name="connsiteY3" fmla="*/ 0 h 589338"/>
              <a:gd name="connsiteX0" fmla="*/ 21716 w 837106"/>
              <a:gd name="connsiteY0" fmla="*/ 589338 h 589338"/>
              <a:gd name="connsiteX1" fmla="*/ 837027 w 837106"/>
              <a:gd name="connsiteY1" fmla="*/ 404900 h 589338"/>
              <a:gd name="connsiteX2" fmla="*/ 555620 w 837106"/>
              <a:gd name="connsiteY2" fmla="*/ 230579 h 589338"/>
              <a:gd name="connsiteX3" fmla="*/ 0 w 837106"/>
              <a:gd name="connsiteY3" fmla="*/ 0 h 589338"/>
              <a:gd name="connsiteX0" fmla="*/ 21716 w 865236"/>
              <a:gd name="connsiteY0" fmla="*/ 589338 h 589338"/>
              <a:gd name="connsiteX1" fmla="*/ 837027 w 865236"/>
              <a:gd name="connsiteY1" fmla="*/ 404900 h 589338"/>
              <a:gd name="connsiteX2" fmla="*/ 584345 w 865236"/>
              <a:gd name="connsiteY2" fmla="*/ 231982 h 589338"/>
              <a:gd name="connsiteX3" fmla="*/ 0 w 865236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62534"/>
              <a:gd name="connsiteY0" fmla="*/ 589338 h 589338"/>
              <a:gd name="connsiteX1" fmla="*/ 837027 w 862534"/>
              <a:gd name="connsiteY1" fmla="*/ 404900 h 589338"/>
              <a:gd name="connsiteX2" fmla="*/ 584345 w 862534"/>
              <a:gd name="connsiteY2" fmla="*/ 231982 h 589338"/>
              <a:gd name="connsiteX3" fmla="*/ 0 w 862534"/>
              <a:gd name="connsiteY3" fmla="*/ 0 h 589338"/>
              <a:gd name="connsiteX0" fmla="*/ 21716 w 897685"/>
              <a:gd name="connsiteY0" fmla="*/ 589338 h 589338"/>
              <a:gd name="connsiteX1" fmla="*/ 875327 w 897685"/>
              <a:gd name="connsiteY1" fmla="*/ 432949 h 589338"/>
              <a:gd name="connsiteX2" fmla="*/ 584345 w 897685"/>
              <a:gd name="connsiteY2" fmla="*/ 231982 h 589338"/>
              <a:gd name="connsiteX3" fmla="*/ 0 w 897685"/>
              <a:gd name="connsiteY3" fmla="*/ 0 h 589338"/>
              <a:gd name="connsiteX0" fmla="*/ 21716 w 884413"/>
              <a:gd name="connsiteY0" fmla="*/ 589338 h 589338"/>
              <a:gd name="connsiteX1" fmla="*/ 860963 w 884413"/>
              <a:gd name="connsiteY1" fmla="*/ 414016 h 589338"/>
              <a:gd name="connsiteX2" fmla="*/ 584345 w 884413"/>
              <a:gd name="connsiteY2" fmla="*/ 231982 h 589338"/>
              <a:gd name="connsiteX3" fmla="*/ 0 w 884413"/>
              <a:gd name="connsiteY3" fmla="*/ 0 h 589338"/>
              <a:gd name="connsiteX0" fmla="*/ 21716 w 863312"/>
              <a:gd name="connsiteY0" fmla="*/ 589338 h 589338"/>
              <a:gd name="connsiteX1" fmla="*/ 860963 w 863312"/>
              <a:gd name="connsiteY1" fmla="*/ 414016 h 589338"/>
              <a:gd name="connsiteX2" fmla="*/ 584345 w 863312"/>
              <a:gd name="connsiteY2" fmla="*/ 231982 h 589338"/>
              <a:gd name="connsiteX3" fmla="*/ 0 w 863312"/>
              <a:gd name="connsiteY3" fmla="*/ 0 h 589338"/>
              <a:gd name="connsiteX0" fmla="*/ 136614 w 978210"/>
              <a:gd name="connsiteY0" fmla="*/ 591441 h 591441"/>
              <a:gd name="connsiteX1" fmla="*/ 975861 w 978210"/>
              <a:gd name="connsiteY1" fmla="*/ 416119 h 591441"/>
              <a:gd name="connsiteX2" fmla="*/ 699243 w 978210"/>
              <a:gd name="connsiteY2" fmla="*/ 234085 h 591441"/>
              <a:gd name="connsiteX3" fmla="*/ 0 w 978210"/>
              <a:gd name="connsiteY3" fmla="*/ 0 h 591441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920761"/>
              <a:gd name="connsiteY0" fmla="*/ 568300 h 568300"/>
              <a:gd name="connsiteX1" fmla="*/ 918412 w 920761"/>
              <a:gd name="connsiteY1" fmla="*/ 392978 h 568300"/>
              <a:gd name="connsiteX2" fmla="*/ 641794 w 920761"/>
              <a:gd name="connsiteY2" fmla="*/ 210944 h 568300"/>
              <a:gd name="connsiteX3" fmla="*/ 0 w 920761"/>
              <a:gd name="connsiteY3" fmla="*/ 0 h 568300"/>
              <a:gd name="connsiteX0" fmla="*/ 79165 w 837187"/>
              <a:gd name="connsiteY0" fmla="*/ 568300 h 568300"/>
              <a:gd name="connsiteX1" fmla="*/ 832238 w 837187"/>
              <a:gd name="connsiteY1" fmla="*/ 376149 h 568300"/>
              <a:gd name="connsiteX2" fmla="*/ 641794 w 837187"/>
              <a:gd name="connsiteY2" fmla="*/ 210944 h 568300"/>
              <a:gd name="connsiteX3" fmla="*/ 0 w 837187"/>
              <a:gd name="connsiteY3" fmla="*/ 0 h 568300"/>
              <a:gd name="connsiteX0" fmla="*/ 0 w 758022"/>
              <a:gd name="connsiteY0" fmla="*/ 570404 h 570404"/>
              <a:gd name="connsiteX1" fmla="*/ 753073 w 758022"/>
              <a:gd name="connsiteY1" fmla="*/ 378253 h 570404"/>
              <a:gd name="connsiteX2" fmla="*/ 562629 w 758022"/>
              <a:gd name="connsiteY2" fmla="*/ 213048 h 570404"/>
              <a:gd name="connsiteX3" fmla="*/ 7008 w 758022"/>
              <a:gd name="connsiteY3" fmla="*/ 0 h 57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022" h="570404">
                <a:moveTo>
                  <a:pt x="0" y="570404"/>
                </a:moveTo>
                <a:cubicBezTo>
                  <a:pt x="395826" y="566749"/>
                  <a:pt x="731113" y="452538"/>
                  <a:pt x="753073" y="378253"/>
                </a:cubicBezTo>
                <a:cubicBezTo>
                  <a:pt x="775033" y="303968"/>
                  <a:pt x="726071" y="279363"/>
                  <a:pt x="562629" y="213048"/>
                </a:cubicBezTo>
                <a:cubicBezTo>
                  <a:pt x="406148" y="153953"/>
                  <a:pt x="230513" y="75224"/>
                  <a:pt x="7008" y="0"/>
                </a:cubicBezTo>
              </a:path>
            </a:pathLst>
          </a:custGeom>
          <a:noFill/>
          <a:ln w="12700" cap="flat" cmpd="sng" algn="ctr">
            <a:solidFill>
              <a:srgbClr val="CC00FF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506944" y="2224894"/>
                <a:ext cx="718402" cy="3341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sSub>
                        <m:sSubPr>
                          <m:ctrlP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sSub>
                            <m:sSubPr>
                              <m:ctrlP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nb-NO" sz="2000" b="0" i="0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CA</m:t>
                              </m:r>
                            </m:e>
                            <m:sub>
                              <m:r>
                                <a:rPr lang="nb-NO" sz="20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000" b="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944" y="2224894"/>
                <a:ext cx="718402" cy="334194"/>
              </a:xfrm>
              <a:prstGeom prst="rect">
                <a:avLst/>
              </a:prstGeom>
              <a:blipFill>
                <a:blip r:embed="rId22"/>
                <a:stretch>
                  <a:fillRect l="-3390" b="-1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if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nb-NO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591" y="2920297"/>
                <a:ext cx="2191626" cy="276999"/>
              </a:xfrm>
              <a:prstGeom prst="rect">
                <a:avLst/>
              </a:prstGeom>
              <a:blipFill>
                <a:blip r:embed="rId17"/>
                <a:stretch>
                  <a:fillRect l="-6685" t="-31111" r="-83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chemeClr val="accent5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973" y="3241171"/>
                <a:ext cx="2661626" cy="331629"/>
              </a:xfrm>
              <a:prstGeom prst="rect">
                <a:avLst/>
              </a:prstGeom>
              <a:blipFill>
                <a:blip r:embed="rId18"/>
                <a:stretch>
                  <a:fillRect l="-5505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b="1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and</a:t>
                </a:r>
                <a:r>
                  <a:rPr lang="en-US" b="0" dirty="0" smtClean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sSub>
                          <m:sSubPr>
                            <m:ctrlP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solidFill>
                                  <a:srgbClr val="CC00FF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sSub>
                              <m:sSubPr>
                                <m:ctrlP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nb-NO" b="0" i="0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CA</m:t>
                                </m:r>
                              </m:e>
                              <m:sub>
                                <m:r>
                                  <a:rPr lang="nb-NO" b="0" i="1" smtClean="0">
                                    <a:solidFill>
                                      <a:srgbClr val="CC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nb-NO" b="0" i="1" smtClean="0">
                            <a:solidFill>
                              <a:srgbClr val="CC00FF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753" y="3595057"/>
                <a:ext cx="2661626" cy="331629"/>
              </a:xfrm>
              <a:prstGeom prst="rect">
                <a:avLst/>
              </a:prstGeom>
              <a:blipFill>
                <a:blip r:embed="rId23"/>
                <a:stretch>
                  <a:fillRect l="-5263" t="-20370" r="-229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1106591" y="4459178"/>
            <a:ext cx="99706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else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 abort</a:t>
            </a:r>
            <a:endParaRPr lang="en-US" b="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20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7875" y="3642001"/>
                <a:ext cx="1021433" cy="313291"/>
              </a:xfrm>
              <a:prstGeom prst="rect">
                <a:avLst/>
              </a:prstGeom>
              <a:blipFill>
                <a:blip r:embed="rId24"/>
                <a:stretch>
                  <a:fillRect l="-4762" r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 animBg="1"/>
      <p:bldP spid="57" grpId="0"/>
      <p:bldP spid="61" grpId="0" animBg="1"/>
      <p:bldP spid="43" grpId="0"/>
      <p:bldP spid="4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become an internet root CA?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Need to prove yourself (trust)worthy to browser and OS vendors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2"/>
              </a:rPr>
              <a:t>Microsoft Root Certificate Program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3"/>
              </a:rPr>
              <a:t>Mozilla CA Certificate Program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4"/>
              </a:rPr>
              <a:t>Apple Root Certificate Program</a:t>
            </a: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5"/>
              </a:rPr>
              <a:t>Chrome Root CA Program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Lot's of auditing and paperwork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Many formal technical and non-technical security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CA/Browser forum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hlinkClick r:id="rId6"/>
              </a:rPr>
              <a:t>Baseline Requirements v1.7.3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0" indent="0"/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477" y="3115481"/>
            <a:ext cx="1403854" cy="1080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5" t="28181" r="6911" b="28055"/>
          <a:stretch/>
        </p:blipFill>
        <p:spPr>
          <a:xfrm>
            <a:off x="8868308" y="4221089"/>
            <a:ext cx="1728192" cy="5040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29" y="3072372"/>
            <a:ext cx="580806" cy="5808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009" y="2173188"/>
            <a:ext cx="571322" cy="5713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146" y="2004483"/>
            <a:ext cx="781752" cy="58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65" y="2565810"/>
            <a:ext cx="551529" cy="6430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71" y="2225685"/>
            <a:ext cx="529129" cy="5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DigiNotar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3393" y="1027586"/>
            <a:ext cx="5040559" cy="50684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Dutch root CA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Lost control of their private signing key in 2011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Fraudulent certificates issued for Gmail, Yahoo!, Mozilla, WordPress, 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30 000 Iranian Gmail users targeted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67" y="1216903"/>
            <a:ext cx="5914564" cy="25517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67" y="4005064"/>
            <a:ext cx="5914564" cy="20257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02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PKIs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8172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Organization PKIs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eduroam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4307" r="10294" b="12510"/>
          <a:stretch/>
        </p:blipFill>
        <p:spPr>
          <a:xfrm>
            <a:off x="1669575" y="4179169"/>
            <a:ext cx="986062" cy="829996"/>
          </a:xfrm>
          <a:prstGeom prst="rect">
            <a:avLst/>
          </a:prstGeom>
        </p:spPr>
      </p:pic>
      <p:pic>
        <p:nvPicPr>
          <p:cNvPr id="1026" name="Picture 2" descr="How to create Simple Wifi Access Point Finder Using Pyth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60" y="4100453"/>
            <a:ext cx="866077" cy="86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00" y="4432352"/>
            <a:ext cx="582851" cy="582851"/>
          </a:xfrm>
          <a:prstGeom prst="rect">
            <a:avLst/>
          </a:prstGeom>
          <a:ln/>
        </p:spPr>
      </p:pic>
      <p:pic>
        <p:nvPicPr>
          <p:cNvPr id="1034" name="Picture 10" descr="Event: reading of landy poems in Pashto at the University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22361" r="75267" b="64862"/>
          <a:stretch/>
        </p:blipFill>
        <p:spPr bwMode="auto">
          <a:xfrm>
            <a:off x="6312024" y="3746803"/>
            <a:ext cx="880944" cy="34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351584" y="5301208"/>
            <a:ext cx="396044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34" y="5330963"/>
            <a:ext cx="460803" cy="460803"/>
          </a:xfrm>
          <a:prstGeom prst="rect">
            <a:avLst/>
          </a:prstGeom>
          <a:ln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7047" y="2766915"/>
            <a:ext cx="713039" cy="9845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024" y="4101869"/>
            <a:ext cx="713039" cy="9845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008" y="1535104"/>
            <a:ext cx="713039" cy="9845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505" y="4225441"/>
            <a:ext cx="713039" cy="984595"/>
          </a:xfrm>
          <a:prstGeom prst="rect">
            <a:avLst/>
          </a:prstGeom>
        </p:spPr>
      </p:pic>
      <p:pic>
        <p:nvPicPr>
          <p:cNvPr id="1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193" y="4458851"/>
            <a:ext cx="582851" cy="582851"/>
          </a:xfrm>
          <a:prstGeom prst="rect">
            <a:avLst/>
          </a:prstGeom>
          <a:ln/>
        </p:spPr>
      </p:pic>
      <p:grpSp>
        <p:nvGrpSpPr>
          <p:cNvPr id="10" name="Group 9"/>
          <p:cNvGrpSpPr/>
          <p:nvPr/>
        </p:nvGrpSpPr>
        <p:grpSpPr>
          <a:xfrm>
            <a:off x="7820854" y="2117845"/>
            <a:ext cx="1200477" cy="524082"/>
            <a:chOff x="7820854" y="2117845"/>
            <a:chExt cx="1200477" cy="5240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0854" y="2191115"/>
              <a:ext cx="1200477" cy="45081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208" y="2117845"/>
              <a:ext cx="192866" cy="128834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021798"/>
            <a:ext cx="1200477" cy="450812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V="1">
            <a:off x="7872252" y="3573016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634" y="2925234"/>
            <a:ext cx="582851" cy="582851"/>
          </a:xfrm>
          <a:prstGeom prst="rect">
            <a:avLst/>
          </a:prstGeom>
          <a:ln/>
        </p:spPr>
      </p:pic>
      <p:pic>
        <p:nvPicPr>
          <p:cNvPr id="30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22" y="1652781"/>
            <a:ext cx="582851" cy="582851"/>
          </a:xfrm>
          <a:prstGeom prst="rect">
            <a:avLst/>
          </a:prstGeom>
          <a:ln/>
        </p:spPr>
      </p:pic>
      <p:cxnSp>
        <p:nvCxnSpPr>
          <p:cNvPr id="31" name="Straight Arrow Connector 30"/>
          <p:cNvCxnSpPr/>
          <p:nvPr/>
        </p:nvCxnSpPr>
        <p:spPr bwMode="auto">
          <a:xfrm flipV="1">
            <a:off x="9429309" y="2254334"/>
            <a:ext cx="937387" cy="85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9210606" y="3585144"/>
            <a:ext cx="916815" cy="8106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" name="Group 33"/>
          <p:cNvGrpSpPr/>
          <p:nvPr/>
        </p:nvGrpSpPr>
        <p:grpSpPr>
          <a:xfrm>
            <a:off x="8809639" y="3805646"/>
            <a:ext cx="1336773" cy="354864"/>
            <a:chOff x="8252105" y="5572529"/>
            <a:chExt cx="1336773" cy="35486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8300389" y="5572529"/>
              <a:ext cx="1288489" cy="35486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05" y="5602828"/>
              <a:ext cx="1197458" cy="309061"/>
            </a:xfrm>
            <a:prstGeom prst="rect">
              <a:avLst/>
            </a:prstGeom>
          </p:spPr>
        </p:pic>
      </p:grpSp>
      <p:cxnSp>
        <p:nvCxnSpPr>
          <p:cNvPr id="38" name="Straight Arrow Connector 37"/>
          <p:cNvCxnSpPr/>
          <p:nvPr/>
        </p:nvCxnSpPr>
        <p:spPr bwMode="auto">
          <a:xfrm>
            <a:off x="4368798" y="6237312"/>
            <a:ext cx="194322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triangle" w="lg" len="lg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66" y="5209141"/>
            <a:ext cx="243840" cy="24384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01" y="5161645"/>
            <a:ext cx="243840" cy="24384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56931" y="5422866"/>
            <a:ext cx="6989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TLS + 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12" y="5920787"/>
            <a:ext cx="243840" cy="24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MACs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1525" y="2218395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tagging algorithm </a:t>
                </a:r>
                <a:r>
                  <a:rPr lang="nb-NO" sz="2000" dirty="0">
                    <a:solidFill>
                      <a:schemeClr val="tx2"/>
                    </a:solidFill>
                  </a:rPr>
                  <a:t>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verification  </a:t>
                </a:r>
                <a:r>
                  <a:rPr lang="nb-NO" sz="2000" dirty="0">
                    <a:solidFill>
                      <a:schemeClr val="tx2"/>
                    </a:solidFill>
                  </a:rPr>
                  <a:t>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 bwMode="auto">
          <a:xfrm>
            <a:off x="6600056" y="495654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K 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nb-NO" sz="2000" dirty="0" smtClean="0">
                <a:solidFill>
                  <a:schemeClr val="tx2"/>
                </a:solidFill>
              </a:rPr>
              <a:t>tagging /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verification key (secret)</a:t>
            </a:r>
            <a:r>
              <a:rPr lang="nb-NO" sz="2000" dirty="0">
                <a:solidFill>
                  <a:schemeClr val="tx2"/>
                </a:solidFill>
              </a:rPr>
              <a:t>	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5" name="Straight Arrow Connector 34"/>
          <p:cNvCxnSpPr>
            <a:stCxn id="36" idx="3"/>
            <a:endCxn id="39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6" name="Rounded 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Elbow Connector 39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Elbow Connector 42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Box 43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  <p:cxnSp>
        <p:nvCxnSpPr>
          <p:cNvPr id="45" name="Straight Arrow Connector 44"/>
          <p:cNvCxnSpPr>
            <a:stCxn id="39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2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nb-N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639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31704" y="5100738"/>
            <a:ext cx="5400600" cy="1120097"/>
          </a:xfrm>
        </p:spPr>
        <p:txBody>
          <a:bodyPr/>
          <a:lstStyle/>
          <a:p>
            <a:pPr algn="ctr"/>
            <a:r>
              <a:rPr lang="en-US" sz="2800" b="1" dirty="0" smtClean="0"/>
              <a:t>End of Part II</a:t>
            </a:r>
          </a:p>
          <a:p>
            <a:pPr algn="ctr"/>
            <a:r>
              <a:rPr lang="en-US" sz="2800" b="1" dirty="0" smtClean="0"/>
              <a:t>(Asymmetric crypto)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04638" y="6386513"/>
            <a:ext cx="487362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4367808" y="1412776"/>
            <a:ext cx="5509220" cy="3228415"/>
            <a:chOff x="3467100" y="1195923"/>
            <a:chExt cx="8165503" cy="4785002"/>
          </a:xfrm>
        </p:grpSpPr>
        <p:grpSp>
          <p:nvGrpSpPr>
            <p:cNvPr id="21" name="Group 20"/>
            <p:cNvGrpSpPr/>
            <p:nvPr/>
          </p:nvGrpSpPr>
          <p:grpSpPr>
            <a:xfrm>
              <a:off x="3897284" y="1195923"/>
              <a:ext cx="4052392" cy="4785002"/>
              <a:chOff x="4832232" y="561256"/>
              <a:chExt cx="4052392" cy="4785002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8648" t="344" r="-196" b="13191"/>
              <a:stretch/>
            </p:blipFill>
            <p:spPr>
              <a:xfrm>
                <a:off x="4832232" y="561256"/>
                <a:ext cx="4052392" cy="4785002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/>
            </p:nvSpPr>
            <p:spPr bwMode="auto">
              <a:xfrm>
                <a:off x="6527035" y="5089084"/>
                <a:ext cx="238125" cy="25717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b="1" dirty="0"/>
              </a:p>
            </p:txBody>
          </p:sp>
        </p:grpSp>
        <p:cxnSp>
          <p:nvCxnSpPr>
            <p:cNvPr id="24" name="Straight Connector 23"/>
            <p:cNvCxnSpPr/>
            <p:nvPr/>
          </p:nvCxnSpPr>
          <p:spPr bwMode="auto">
            <a:xfrm flipV="1">
              <a:off x="3467100" y="1524000"/>
              <a:ext cx="4387850" cy="37020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Flowchart: Connector 24"/>
            <p:cNvSpPr>
              <a:spLocks noChangeAspect="1"/>
            </p:cNvSpPr>
            <p:nvPr/>
          </p:nvSpPr>
          <p:spPr bwMode="auto">
            <a:xfrm>
              <a:off x="4332182" y="43752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26" name="Flowchart: Connector 25"/>
            <p:cNvSpPr>
              <a:spLocks noChangeAspect="1"/>
            </p:cNvSpPr>
            <p:nvPr/>
          </p:nvSpPr>
          <p:spPr bwMode="auto">
            <a:xfrm>
              <a:off x="7153296" y="1991628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5296" y="1942037"/>
                  <a:ext cx="474324" cy="5017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0353" y="4144464"/>
                  <a:ext cx="474324" cy="50178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/>
            <p:nvPr/>
          </p:nvCxnSpPr>
          <p:spPr bwMode="auto">
            <a:xfrm flipV="1">
              <a:off x="6256275" y="1471613"/>
              <a:ext cx="0" cy="43807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2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Flowchart: Connector 29"/>
            <p:cNvSpPr>
              <a:spLocks noChangeAspect="1"/>
            </p:cNvSpPr>
            <p:nvPr/>
          </p:nvSpPr>
          <p:spPr bwMode="auto">
            <a:xfrm>
              <a:off x="6184275" y="2802397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p:sp>
          <p:nvSpPr>
            <p:cNvPr id="31" name="Flowchart: Connector 30"/>
            <p:cNvSpPr>
              <a:spLocks noChangeAspect="1"/>
            </p:cNvSpPr>
            <p:nvPr/>
          </p:nvSpPr>
          <p:spPr bwMode="auto">
            <a:xfrm>
              <a:off x="6184275" y="4542459"/>
              <a:ext cx="144000" cy="144000"/>
            </a:xfrm>
            <a:prstGeom prst="flowChartConnector">
              <a:avLst/>
            </a:prstGeom>
            <a:solidFill>
              <a:schemeClr val="tx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3623" y="4153469"/>
                  <a:ext cx="1108837" cy="50178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223575"/>
                  <a:ext cx="3030877" cy="50178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oMath>
                    </m:oMathPara>
                  </a14:m>
                  <a:endParaRPr lang="en-US" sz="1600" dirty="0" smtClean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1726" y="2810004"/>
                  <a:ext cx="2085657" cy="50178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817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asymmetric cryptography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3674985"/>
                  </p:ext>
                </p:extLst>
              </p:nvPr>
            </p:nvGraphicFramePr>
            <p:xfrm>
              <a:off x="623392" y="840287"/>
              <a:ext cx="11233248" cy="330066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nb-NO" sz="1400" dirty="0" smtClean="0"/>
                            <a:t>Derive shared value</a:t>
                          </a:r>
                          <a:r>
                            <a:rPr lang="nb-NO" sz="1400" baseline="0" dirty="0" smtClean="0"/>
                            <a:t> (key)</a:t>
                          </a:r>
                          <a:r>
                            <a:rPr lang="nb-NO" sz="1400" dirty="0" smtClean="0"/>
                            <a:t> in a </a:t>
                          </a:r>
                          <a:br>
                            <a:rPr lang="nb-NO" sz="1400" dirty="0" smtClean="0"/>
                          </a:br>
                          <a:r>
                            <a:rPr lang="nb-NO" sz="1400" dirty="0" smtClean="0"/>
                            <a:t>cyclic group</a:t>
                          </a:r>
                          <a:br>
                            <a:rPr lang="nb-NO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chemeClr val="accent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= </m:t>
                                    </m:r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Decisional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Diffie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 (DDH)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/>
                            <a:t>DH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,+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en-US" sz="1400" dirty="0" smtClean="0"/>
                            <a:t>DH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Encrypt variable-length input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Enc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𝒫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𝒦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smtClean="0">
                                    <a:latin typeface="Cambria Math" panose="02040503050406030204" pitchFamily="18" charset="0"/>
                                  </a:rPr>
                                  <m:t>𝒞</m:t>
                                </m:r>
                              </m:oMath>
                            </m:oMathPara>
                          </a14:m>
                          <a:endParaRPr lang="en-US" sz="1400" dirty="0" smtClean="0"/>
                        </a:p>
                        <a:p>
                          <a:pPr algn="l"/>
                          <a:endParaRPr lang="en-US" sz="1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Create signature on variable length input</a:t>
                          </a:r>
                          <a:br>
                            <a:rPr lang="en-US" sz="1400" dirty="0" smtClean="0"/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Sign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</m:oMath>
                            </m:oMathPara>
                          </a14:m>
                          <a:endParaRPr lang="nb-NO" sz="1400" b="0" dirty="0" smtClean="0"/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Vrfy</m:t>
                                </m:r>
                                <m:r>
                                  <a:rPr lang="nb-NO" sz="1400" b="0" i="0" smtClean="0">
                                    <a:latin typeface="Cambria Math" panose="02040503050406030204" pitchFamily="18" charset="0"/>
                                  </a:rPr>
                                  <m:t> :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𝒱𝒦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ℳ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𝒮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1,0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93674985"/>
                  </p:ext>
                </p:extLst>
              </p:nvPr>
            </p:nvGraphicFramePr>
            <p:xfrm>
              <a:off x="623392" y="840287"/>
              <a:ext cx="11233248" cy="3300667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3843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87220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Primitive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Functionality</a:t>
                          </a:r>
                          <a:r>
                            <a:rPr lang="en-US" sz="1400" baseline="0" dirty="0" smtClean="0"/>
                            <a:t> </a:t>
                          </a:r>
                          <a:r>
                            <a:rPr lang="en-US" sz="1400" dirty="0" smtClean="0"/>
                            <a:t>+ syntax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Hardness assumption / security</a:t>
                          </a:r>
                          <a:r>
                            <a:rPr lang="en-US" sz="1400" baseline="0" dirty="0" smtClean="0"/>
                            <a:t> goal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Acronym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Examples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5267"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46847" t="-52066" r="-185766" b="-3066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Discrete logarithm (DLOG)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err="1" smtClean="0"/>
                            <a:t>Diffie</a:t>
                          </a:r>
                          <a:r>
                            <a:rPr lang="en-US" sz="1400" dirty="0" smtClean="0"/>
                            <a:t>-Hellman (DH)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Decisional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Diffie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 (DDH)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PRF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500326" t="-52066" r="-977" b="-3066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 function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i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One-way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trapdoor </a:t>
                          </a:r>
                          <a:r>
                            <a:rPr lang="en-US" sz="1400" i="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permutation</a:t>
                          </a:r>
                          <a:endParaRPr lang="en-US" sz="1400" i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RSA-problem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Textbook RSA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Public-key encryption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46847" t="-172436" r="-185766" b="-8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Confidentiality:</a:t>
                          </a:r>
                          <a:r>
                            <a:rPr lang="en-US" sz="1400" baseline="0" dirty="0" smtClean="0"/>
                            <a:t> a</a:t>
                          </a:r>
                          <a:r>
                            <a:rPr lang="en-US" sz="1400" dirty="0" smtClean="0"/>
                            <a:t>ttacker</a:t>
                          </a:r>
                          <a:r>
                            <a:rPr lang="en-US" sz="1400" baseline="0" dirty="0" smtClean="0"/>
                            <a:t> should learn nothing about plaintext (except length) from </a:t>
                          </a:r>
                          <a:r>
                            <a:rPr lang="en-US" sz="1400" baseline="0" dirty="0" err="1" smtClean="0"/>
                            <a:t>ciphertexts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IND-CPA</a:t>
                          </a:r>
                        </a:p>
                        <a:p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IND-CCA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ElGamal</a:t>
                          </a:r>
                          <a:endParaRPr lang="en-US" sz="1400" baseline="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Hashed/Padded 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RSA</a:t>
                          </a:r>
                        </a:p>
                        <a:p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Fujisaki-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Okomoto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-transform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152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Digital signatures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3"/>
                          <a:stretch>
                            <a:fillRect l="-46847" t="-354167" r="-185766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 smtClean="0"/>
                            <a:t>Integrity: attacker shouldn't</a:t>
                          </a:r>
                          <a:r>
                            <a:rPr lang="en-US" sz="1400" baseline="0" dirty="0" smtClean="0"/>
                            <a:t> be</a:t>
                          </a:r>
                          <a:r>
                            <a:rPr lang="en-US" sz="1400" dirty="0" smtClean="0"/>
                            <a:t> able</a:t>
                          </a:r>
                          <a:r>
                            <a:rPr lang="en-US" sz="1400" baseline="0" dirty="0" smtClean="0"/>
                            <a:t> to forge messages, i.e., create new messages with valid signatures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UF-CMA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Schnorr</a:t>
                          </a:r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Hashed-RSA</a:t>
                          </a:r>
                        </a:p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ECDSA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30832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𝑝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|≈2000–3000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Subgroups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&lt;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𝒁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  <m:sup>
                                      <m:r>
                                        <a:rPr lang="nb-NO" sz="14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,⋅</m:t>
                                  </m:r>
                                </m:e>
                              </m:d>
                            </m:oMath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𝐻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 prime)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𝑞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1" i="1" smtClean="0">
                                                <a:latin typeface="Cambria Math" panose="02040503050406030204" pitchFamily="18" charset="0"/>
                                              </a:rPr>
                                              <m:t>𝑭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,+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(typically) prime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𝑞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sz="14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nb-NO" sz="1400" b="0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 </a:t>
                          </a:r>
                        </a:p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≈256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9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nb-NO" sz="1400" b="1" i="1" smtClean="0">
                                        <a:latin typeface="Cambria Math" panose="02040503050406030204" pitchFamily="18" charset="0"/>
                                      </a:rPr>
                                      <m:t>,⋅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not prime</a:t>
                          </a: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≈2000–4000</m:t>
                              </m:r>
                            </m:oMath>
                          </a14:m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bits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4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57963698"/>
                  </p:ext>
                </p:extLst>
              </p:nvPr>
            </p:nvGraphicFramePr>
            <p:xfrm>
              <a:off x="623392" y="4208009"/>
              <a:ext cx="11233248" cy="2472501"/>
            </p:xfrm>
            <a:graphic>
              <a:graphicData uri="http://schemas.openxmlformats.org/drawingml/2006/table">
                <a:tbl>
                  <a:tblPr firstRow="1" bandRow="1">
                    <a:tableStyleId>{85BE263C-DBD7-4A20-BB59-AAB30ACAA65A}</a:tableStyleId>
                  </a:tblPr>
                  <a:tblGrid>
                    <a:gridCol w="20882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82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3042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762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Cryptographic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groups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/>
                            <a:t>Comment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Computational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problem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Best-known attack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Common sizes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84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57778" r="-438192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57778" r="-274813" b="-30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General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number field sieve (GNFS)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57778" r="-906" b="-30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48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253571" r="-438192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253571" r="-274813" b="-383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253571" r="-906" b="-3839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3207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158400" r="-438192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158400" r="-274813" b="-7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Discrete logarithm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Generic attacks:</a:t>
                          </a:r>
                          <a:b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Baby-step giant-step,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Pollard-rho, </a:t>
                          </a:r>
                          <a:r>
                            <a:rPr lang="en-US" sz="14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Pohlig</a:t>
                          </a:r>
                          <a:r>
                            <a:rPr lang="en-US" sz="14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-Hellman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158400" r="-906" b="-7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t="-380000" r="-438192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85536" t="-380000" r="-274813" b="-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Factoring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GNFS</a:t>
                          </a:r>
                          <a:endParaRPr lang="en-US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blipFill>
                          <a:blip r:embed="rId4"/>
                          <a:stretch>
                            <a:fillRect l="-456798" t="-380000" r="-906" b="-58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1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Quantum computers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348880"/>
            <a:ext cx="34735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57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Digital signatures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tx2"/>
                </a:solidFill>
              </a:rPr>
              <a:t>Internet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Alice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Bob</a:t>
            </a:r>
            <a:endParaRPr lang="en-US" sz="20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1580033" y="2169761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solidFill>
                  <a:srgbClr val="FF0000"/>
                </a:solidFill>
              </a:rPr>
              <a:t>sk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47363" y="2201954"/>
            <a:ext cx="626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 smtClean="0">
                <a:solidFill>
                  <a:schemeClr val="accent1">
                    <a:lumMod val="50000"/>
                  </a:schemeClr>
                </a:solidFill>
              </a:rPr>
              <a:t>vk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tagging algorithm </a:t>
                </a:r>
                <a:r>
                  <a:rPr lang="nb-NO" sz="2000" dirty="0">
                    <a:solidFill>
                      <a:schemeClr val="tx2"/>
                    </a:solidFill>
                  </a:rPr>
                  <a:t>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4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𝓥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 smtClean="0">
                    <a:solidFill>
                      <a:schemeClr val="tx2"/>
                    </a:solidFill>
                  </a:rPr>
                  <a:t>verification  </a:t>
                </a:r>
                <a:r>
                  <a:rPr lang="nb-NO" sz="2000" dirty="0">
                    <a:solidFill>
                      <a:schemeClr val="tx2"/>
                    </a:solidFill>
                  </a:rPr>
                  <a:t>algorithm (public)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9979" y="4952421"/>
                <a:ext cx="4699322" cy="1169043"/>
              </a:xfrm>
              <a:prstGeom prst="rect">
                <a:avLst/>
              </a:prstGeom>
              <a:blipFill>
                <a:blip r:embed="rId7"/>
                <a:stretch>
                  <a:fillRect l="-389" b="-6250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 bwMode="auto">
          <a:xfrm>
            <a:off x="6568998" y="5104429"/>
            <a:ext cx="4699322" cy="11690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nb-NO" sz="2000" dirty="0" smtClean="0">
                <a:solidFill>
                  <a:srgbClr val="FF0000"/>
                </a:solidFill>
              </a:rPr>
              <a:t>sk</a:t>
            </a:r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b="1" dirty="0" smtClean="0">
                <a:solidFill>
                  <a:srgbClr val="FF0000"/>
                </a:solidFill>
              </a:rPr>
              <a:t>:</a:t>
            </a:r>
            <a:r>
              <a:rPr lang="nb-NO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b-NO" sz="2000" dirty="0" smtClean="0">
                <a:solidFill>
                  <a:schemeClr val="tx2"/>
                </a:solidFill>
              </a:rPr>
              <a:t>signing key (secret)</a:t>
            </a:r>
            <a:r>
              <a:rPr lang="nb-NO" sz="2000" dirty="0">
                <a:solidFill>
                  <a:schemeClr val="tx2"/>
                </a:solidFill>
              </a:rPr>
              <a:t>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vk :</a:t>
            </a:r>
            <a:r>
              <a:rPr lang="nb-NO" sz="2000" dirty="0" smtClean="0">
                <a:solidFill>
                  <a:schemeClr val="tx2"/>
                </a:solidFill>
              </a:rPr>
              <a:t> verification key (public)</a:t>
            </a:r>
            <a:r>
              <a:rPr lang="nb-NO" sz="2000" dirty="0">
                <a:solidFill>
                  <a:schemeClr val="tx2"/>
                </a:solidFill>
              </a:rPr>
              <a:t>	</a:t>
            </a:r>
            <a:endParaRPr lang="nb-NO" sz="2000" dirty="0" smtClean="0">
              <a:solidFill>
                <a:schemeClr val="tx2"/>
              </a:solidFill>
            </a:endParaRPr>
          </a:p>
          <a:p>
            <a:endParaRPr lang="nb-NO" sz="2000" dirty="0">
              <a:solidFill>
                <a:schemeClr val="tx2"/>
              </a:solidFill>
            </a:endParaRPr>
          </a:p>
        </p:txBody>
      </p:sp>
      <p:cxnSp>
        <p:nvCxnSpPr>
          <p:cNvPr id="38" name="Straight Arrow Connector 37"/>
          <p:cNvCxnSpPr>
            <a:stCxn id="39" idx="3"/>
            <a:endCxn id="43" idx="1"/>
          </p:cNvCxnSpPr>
          <p:nvPr/>
        </p:nvCxnSpPr>
        <p:spPr bwMode="auto">
          <a:xfrm>
            <a:off x="4306353" y="3197616"/>
            <a:ext cx="4111712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/>
              <p:cNvSpPr/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9" name="Rounded 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9426" y="2827826"/>
                <a:ext cx="776927" cy="739580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ounded Rectangle 42"/>
              <p:cNvSpPr/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kumimoji="0" lang="en-US" sz="32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3" name="Rounded 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5" y="2827827"/>
                <a:ext cx="801535" cy="739580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/>
          <p:nvPr/>
        </p:nvCxnSpPr>
        <p:spPr bwMode="auto">
          <a:xfrm rot="10800000" flipV="1">
            <a:off x="8818834" y="2402009"/>
            <a:ext cx="1183399" cy="413117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Elbow Connector 44"/>
          <p:cNvCxnSpPr/>
          <p:nvPr/>
        </p:nvCxnSpPr>
        <p:spPr bwMode="auto">
          <a:xfrm>
            <a:off x="2206751" y="2363466"/>
            <a:ext cx="1711139" cy="45801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>
            <a:stCxn id="43" idx="2"/>
          </p:cNvCxnSpPr>
          <p:nvPr/>
        </p:nvCxnSpPr>
        <p:spPr bwMode="auto">
          <a:xfrm>
            <a:off x="8818833" y="3567407"/>
            <a:ext cx="0" cy="42984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000" dirty="0" smtClean="0"/>
                  <a:t>M / </a:t>
                </a:r>
                <a14:m>
                  <m:oMath xmlns:m="http://schemas.openxmlformats.org/officeDocument/2006/math">
                    <m:r>
                      <a:rPr lang="nb-NO" sz="2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000" dirty="0" smtClean="0"/>
                  <a:t>  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950" y="3999043"/>
                <a:ext cx="1170720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2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5780497" y="2827826"/>
            <a:ext cx="882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M,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nb-NO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004759" y="3169670"/>
            <a:ext cx="50180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extBox 54"/>
          <p:cNvSpPr txBox="1"/>
          <p:nvPr/>
        </p:nvSpPr>
        <p:spPr>
          <a:xfrm>
            <a:off x="2546276" y="2969615"/>
            <a:ext cx="481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M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1795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vs. </a:t>
            </a:r>
            <a:r>
              <a:rPr lang="en-US" dirty="0"/>
              <a:t>d</a:t>
            </a:r>
            <a:r>
              <a:rPr lang="en-US" dirty="0" smtClean="0"/>
              <a:t>igital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MACs can only be verified by party sharing </a:t>
                </a:r>
                <a:br>
                  <a:rPr lang="en-US" dirty="0" smtClean="0"/>
                </a:br>
                <a:r>
                  <a:rPr lang="en-US" dirty="0" smtClean="0"/>
                  <a:t>the same key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Digital signatures can be verified by </a:t>
                </a:r>
                <a:r>
                  <a:rPr lang="en-US" i="1" dirty="0"/>
                  <a:t>anyone</a:t>
                </a:r>
                <a:r>
                  <a:rPr lang="en-US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Non-repudiation: </a:t>
                </a:r>
                <a:r>
                  <a:rPr lang="en-US" dirty="0" smtClean="0"/>
                  <a:t>Alice cannot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nb-NO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But she can deny having created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(since Bob could have done it) 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354758"/>
            <a:ext cx="4256134" cy="124219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2996952"/>
            <a:ext cx="4256134" cy="12421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328248" y="4322991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Digital signature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92119" y="110445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3564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digital signatures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Electronic document signing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HTTPS / TLS certificates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Software installation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Email sender authentication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Bitcoin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b="7270"/>
          <a:stretch/>
        </p:blipFill>
        <p:spPr>
          <a:xfrm>
            <a:off x="5317665" y="1628800"/>
            <a:ext cx="6442964" cy="36724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5390417" y="3717032"/>
            <a:ext cx="2433775" cy="288032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Oval 5"/>
          <p:cNvSpPr/>
          <p:nvPr/>
        </p:nvSpPr>
        <p:spPr bwMode="auto">
          <a:xfrm>
            <a:off x="8832304" y="2492896"/>
            <a:ext cx="2433775" cy="576064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268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Signing electronically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28248" y="1412775"/>
            <a:ext cx="3317090" cy="4320480"/>
            <a:chOff x="8328248" y="1262461"/>
            <a:chExt cx="3317090" cy="4320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8248" y="1262461"/>
              <a:ext cx="3317090" cy="432048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686123">
              <a:off x="8719952" y="4321980"/>
              <a:ext cx="354200" cy="26285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303912" y="1628800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</a:rPr>
              <a:t>110100101010000111111001010110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101011101010010101010111010101110010101001001110001010111111001010000010110100101111010001</a:t>
            </a:r>
            <a:r>
              <a:rPr lang="en-US" sz="1400" b="1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  </a:t>
            </a:r>
            <a:r>
              <a:rPr lang="en-US" sz="1400" dirty="0" smtClean="0">
                <a:latin typeface="Consolas" panose="020B0609020204030204" pitchFamily="49" charset="0"/>
              </a:rPr>
              <a:t>100000101100001</a:t>
            </a:r>
          </a:p>
        </p:txBody>
      </p:sp>
      <p:sp>
        <p:nvSpPr>
          <p:cNvPr id="8" name="Up Arrow 7"/>
          <p:cNvSpPr/>
          <p:nvPr/>
        </p:nvSpPr>
        <p:spPr bwMode="auto">
          <a:xfrm rot="16200000">
            <a:off x="7397553" y="2160041"/>
            <a:ext cx="447431" cy="968840"/>
          </a:xfrm>
          <a:prstGeom prst="upArrow">
            <a:avLst>
              <a:gd name="adj1" fmla="val 47244"/>
              <a:gd name="adj2" fmla="val 56614"/>
            </a:avLst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92145" y="2217221"/>
            <a:ext cx="8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can</a:t>
            </a:r>
            <a:endParaRPr lang="en-US" sz="20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3" y="1409258"/>
            <a:ext cx="3325699" cy="43239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03912" y="3789040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</a:rPr>
              <a:t>110100101010000111111001010110</a:t>
            </a:r>
          </a:p>
          <a:p>
            <a:r>
              <a:rPr lang="en-US" sz="1400" dirty="0" smtClean="0">
                <a:latin typeface="Consolas" panose="020B0609020204030204" pitchFamily="49" charset="0"/>
              </a:rPr>
              <a:t>101011101010010100</a:t>
            </a:r>
            <a:r>
              <a:rPr lang="en-US" sz="14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011111011</a:t>
            </a:r>
            <a:r>
              <a:rPr lang="en-US" sz="1400" dirty="0">
                <a:latin typeface="Consolas" panose="020B0609020204030204" pitchFamily="49" charset="0"/>
              </a:rPr>
              <a:t>101110010101001001110001010111111001010000010110100101111010001</a:t>
            </a:r>
            <a:r>
              <a:rPr lang="en-US" sz="1400" b="1" dirty="0" smtClean="0">
                <a:solidFill>
                  <a:schemeClr val="accent6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</a:rPr>
              <a:t>100000101100001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123">
            <a:off x="1115681" y="4554766"/>
            <a:ext cx="354200" cy="262854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 bwMode="auto">
          <a:xfrm rot="16200000">
            <a:off x="4515006" y="4343016"/>
            <a:ext cx="447431" cy="968840"/>
          </a:xfrm>
          <a:prstGeom prst="upArrow">
            <a:avLst>
              <a:gd name="adj1" fmla="val 47244"/>
              <a:gd name="adj2" fmla="val 56614"/>
            </a:avLst>
          </a:prstGeom>
          <a:solidFill>
            <a:srgbClr val="EFEFFB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0094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signatures – syntax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:( )→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</m:oMath>
                  </m:oMathPara>
                </a14:m>
                <a:endParaRPr lang="en-US" sz="1400" dirty="0" smtClean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013" y="1786953"/>
                <a:ext cx="2562048" cy="276999"/>
              </a:xfrm>
              <a:prstGeom prst="rect">
                <a:avLst/>
              </a:prstGeom>
              <a:blipFill>
                <a:blip r:embed="rId2"/>
                <a:stretch>
                  <a:fillRect l="-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r>
                  <a:rPr lang="nb-NO" b="0" dirty="0" smtClean="0"/>
                  <a:t>A </a:t>
                </a:r>
                <a:r>
                  <a:rPr lang="nb-NO" b="1" dirty="0" smtClean="0"/>
                  <a:t>digital signature</a:t>
                </a:r>
                <a:r>
                  <a:rPr lang="nb-NO" b="0" dirty="0" smtClean="0"/>
                  <a:t> scheme is a tuple of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KeyGen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Sign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Vrfy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16493"/>
                <a:ext cx="768966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823" t="-28889" r="-47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1400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9" y="1781990"/>
                <a:ext cx="2021259" cy="276999"/>
              </a:xfrm>
              <a:prstGeom prst="rect">
                <a:avLst/>
              </a:prstGeom>
              <a:blipFill>
                <a:blip r:embed="rId4"/>
                <a:stretch>
                  <a:fillRect l="-4230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Vrfy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𝒱𝒦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𝒮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→{0,1}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1781990"/>
                <a:ext cx="2800318" cy="276999"/>
              </a:xfrm>
              <a:prstGeom prst="rect">
                <a:avLst/>
              </a:prstGeom>
              <a:blipFill>
                <a:blip r:embed="rId5"/>
                <a:stretch>
                  <a:fillRect l="-3922" r="-1089" b="-39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ign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738" y="2160294"/>
                <a:ext cx="3013389" cy="276999"/>
              </a:xfrm>
              <a:prstGeom prst="rect">
                <a:avLst/>
              </a:prstGeom>
              <a:blipFill>
                <a:blip r:embed="rId6"/>
                <a:stretch>
                  <a:fillRect l="-2834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rfy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Vrf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0 </m:t>
                      </m:r>
                    </m:oMath>
                  </m:oMathPara>
                </a14:m>
                <a:endParaRPr lang="en-US" sz="1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506" y="2160294"/>
                <a:ext cx="3739806" cy="276999"/>
              </a:xfrm>
              <a:prstGeom prst="rect">
                <a:avLst/>
              </a:prstGeom>
              <a:blipFill>
                <a:blip r:embed="rId7"/>
                <a:stretch>
                  <a:fillRect l="-2284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/>
          <p:cNvSpPr txBox="1">
            <a:spLocks/>
          </p:cNvSpPr>
          <p:nvPr/>
        </p:nvSpPr>
        <p:spPr>
          <a:xfrm>
            <a:off x="10794871" y="6260364"/>
            <a:ext cx="562785" cy="32468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ounded Rectangle 11"/>
              <p:cNvSpPr/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 smtClean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 smtClean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 smtClean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Vrfy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Sign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0069" y="2939677"/>
                <a:ext cx="5024549" cy="9610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2050022" y="3177130"/>
            <a:ext cx="7142322" cy="3190690"/>
            <a:chOff x="2378736" y="3374347"/>
            <a:chExt cx="7142322" cy="3190690"/>
          </a:xfrm>
        </p:grpSpPr>
        <p:sp>
          <p:nvSpPr>
            <p:cNvPr id="14" name="TextBox 13"/>
            <p:cNvSpPr txBox="1"/>
            <p:nvPr/>
          </p:nvSpPr>
          <p:spPr>
            <a:xfrm>
              <a:off x="5176291" y="6195705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 smtClean="0"/>
                <a:t>Adversary</a:t>
              </a:r>
              <a:endParaRPr lang="en-US" sz="2000" dirty="0" smtClean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Sign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16" name="Rounded 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20" idx="3"/>
              <a:endCxn id="16" idx="1"/>
            </p:cNvCxnSpPr>
            <p:nvPr/>
          </p:nvCxnSpPr>
          <p:spPr bwMode="auto">
            <a:xfrm>
              <a:off x="286007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303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Elbow Connector 18"/>
            <p:cNvCxnSpPr>
              <a:stCxn id="26" idx="1"/>
              <a:endCxn id="16" idx="0"/>
            </p:cNvCxnSpPr>
            <p:nvPr/>
          </p:nvCxnSpPr>
          <p:spPr bwMode="auto">
            <a:xfrm rot="10800000" flipV="1">
              <a:off x="3813692" y="460145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23" idx="3"/>
              <a:endCxn id="22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656951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ounded Rectangle 22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oMath>
                    </m:oMathPara>
                  </a14:m>
                  <a:endPara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23" name="Rounded 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Up-Down Arrow 23"/>
            <p:cNvSpPr/>
            <p:nvPr/>
          </p:nvSpPr>
          <p:spPr bwMode="auto">
            <a:xfrm>
              <a:off x="5623441" y="5591385"/>
              <a:ext cx="301839" cy="646170"/>
            </a:xfrm>
            <a:prstGeom prst="up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067" y="5149182"/>
                  <a:ext cx="48143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𝑣𝑘</m:t>
                          </m:r>
                        </m:e>
                      </m:d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258" y="4401404"/>
                  <a:ext cx="135033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/>
            <p:cNvCxnSpPr>
              <a:stCxn id="31" idx="2"/>
              <a:endCxn id="26" idx="0"/>
            </p:cNvCxnSpPr>
            <p:nvPr/>
          </p:nvCxnSpPr>
          <p:spPr bwMode="auto">
            <a:xfrm>
              <a:off x="5723427" y="3985171"/>
              <a:ext cx="0" cy="4162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352" y="3993232"/>
                  <a:ext cx="329856" cy="400110"/>
                </a:xfrm>
                <a:prstGeom prst="rect">
                  <a:avLst/>
                </a:prstGeom>
                <a:blipFill>
                  <a:blip r:embed="rId16"/>
                  <a:stretch>
                    <a:fillRect l="-5556"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384" y="4235700"/>
                  <a:ext cx="706704" cy="363736"/>
                </a:xfrm>
                <a:prstGeom prst="rect">
                  <a:avLst/>
                </a:prstGeom>
                <a:blipFill>
                  <a:blip r:embed="rId1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2000" dirty="0" smtClean="0"/>
                    <a:t> </a:t>
                  </a:r>
                  <a14:m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𝑣𝑘</m:t>
                      </m:r>
                    </m:oMath>
                  </a14:m>
                  <a:endParaRPr lang="en-US" sz="2000" dirty="0" smtClean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3489" y="4228363"/>
                  <a:ext cx="706704" cy="363736"/>
                </a:xfrm>
                <a:prstGeom prst="rect">
                  <a:avLst/>
                </a:prstGeom>
                <a:blipFill>
                  <a:blip r:embed="rId18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ounded Rectangle 30"/>
                <p:cNvSpPr/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sz="20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17823" y="3374347"/>
                  <a:ext cx="1011208" cy="610824"/>
                </a:xfrm>
                <a:prstGeom prst="roundRect">
                  <a:avLst/>
                </a:prstGeom>
                <a:blipFill>
                  <a:blip r:embed="rId20"/>
                  <a:stretch>
                    <a:fillRect l="-1744"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Elbow Connector 31"/>
            <p:cNvCxnSpPr>
              <a:stCxn id="26" idx="3"/>
              <a:endCxn id="23" idx="0"/>
            </p:cNvCxnSpPr>
            <p:nvPr/>
          </p:nvCxnSpPr>
          <p:spPr bwMode="auto">
            <a:xfrm>
              <a:off x="6398596" y="460145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stCxn id="16" idx="3"/>
              <a:endCxn id="23" idx="1"/>
            </p:cNvCxnSpPr>
            <p:nvPr/>
          </p:nvCxnSpPr>
          <p:spPr bwMode="auto">
            <a:xfrm>
              <a:off x="418991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1" y="2029558"/>
                <a:ext cx="2088232" cy="4835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Down Arrow 33"/>
          <p:cNvSpPr/>
          <p:nvPr/>
        </p:nvSpPr>
        <p:spPr bwMode="auto">
          <a:xfrm rot="2083956">
            <a:off x="6303632" y="4308630"/>
            <a:ext cx="157798" cy="1851725"/>
          </a:xfrm>
          <a:prstGeom prst="downArrow">
            <a:avLst>
              <a:gd name="adj1" fmla="val 34111"/>
              <a:gd name="adj2" fmla="val 11630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 smtClean="0"/>
                  <a:t> – signing key space (private)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verification </a:t>
                </a:r>
                <a:r>
                  <a:rPr lang="en-US" sz="1600" dirty="0"/>
                  <a:t>key </a:t>
                </a:r>
                <a:r>
                  <a:rPr lang="en-US" sz="1600" dirty="0" smtClean="0"/>
                  <a:t>space (public)</a:t>
                </a:r>
                <a:endParaRPr lang="en-US" sz="1600" dirty="0"/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message </a:t>
                </a:r>
                <a:r>
                  <a:rPr lang="en-US" sz="1600" dirty="0"/>
                  <a:t>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smtClean="0"/>
                  <a:t>– ciphertext </a:t>
                </a:r>
                <a:r>
                  <a:rPr lang="en-US" sz="1600" dirty="0"/>
                  <a:t>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 smtClean="0"/>
              </a:p>
              <a:p>
                <a:endParaRPr lang="en-US" sz="1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471" y="2990354"/>
                <a:ext cx="3880265" cy="1569660"/>
              </a:xfrm>
              <a:prstGeom prst="rect">
                <a:avLst/>
              </a:prstGeom>
              <a:blipFill>
                <a:blip r:embed="rId22"/>
                <a:stretch>
                  <a:fillRect l="-629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30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19079</TotalTime>
  <Words>4807</Words>
  <Application>Microsoft Office PowerPoint</Application>
  <PresentationFormat>Widescreen</PresentationFormat>
  <Paragraphs>741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Calibri</vt:lpstr>
      <vt:lpstr>Cambria</vt:lpstr>
      <vt:lpstr>Cambria Math</vt:lpstr>
      <vt:lpstr>Consolas</vt:lpstr>
      <vt:lpstr>Engravers MT</vt:lpstr>
      <vt:lpstr>Times New Roman</vt:lpstr>
      <vt:lpstr>1_TEK4500-UIO</vt:lpstr>
      <vt:lpstr>Lecture 11 – Digital signatures, UF-CMA,  RSA, Schnorr, PKI</vt:lpstr>
      <vt:lpstr>Basic goals of cryptography</vt:lpstr>
      <vt:lpstr>What is cryptography?</vt:lpstr>
      <vt:lpstr>MACs</vt:lpstr>
      <vt:lpstr>Digital signatures</vt:lpstr>
      <vt:lpstr>MACs vs. digital signatures</vt:lpstr>
      <vt:lpstr>Applications of digital signatures</vt:lpstr>
      <vt:lpstr>Signing electronically</vt:lpstr>
      <vt:lpstr>Digital signatures – syntax </vt:lpstr>
      <vt:lpstr>Digital signatures – security: UF-CMA</vt:lpstr>
      <vt:lpstr>PowerPoint Presentation</vt:lpstr>
      <vt:lpstr>Textbook RSA signatures</vt:lpstr>
      <vt:lpstr>Textbook RSA signatures</vt:lpstr>
      <vt:lpstr>Textbook RSA signatures</vt:lpstr>
      <vt:lpstr>Textbook RSA signatures – (in)security</vt:lpstr>
      <vt:lpstr>Textbook RSA signatures</vt:lpstr>
      <vt:lpstr>Hashed-RSA</vt:lpstr>
      <vt:lpstr>Hashed-RSA – security</vt:lpstr>
      <vt:lpstr>Hashed-RSA – security </vt:lpstr>
      <vt:lpstr>PowerPoint Presentation</vt:lpstr>
      <vt:lpstr>Schnorr signatures</vt:lpstr>
      <vt:lpstr>Schnorr signatures</vt:lpstr>
      <vt:lpstr>Discrete-log-based signatures</vt:lpstr>
      <vt:lpstr>PowerPoint Presentation</vt:lpstr>
      <vt:lpstr>What are identities?</vt:lpstr>
      <vt:lpstr>Identities on the internet </vt:lpstr>
      <vt:lpstr>Identities on the internet</vt:lpstr>
      <vt:lpstr>Authenticated key exchange</vt:lpstr>
      <vt:lpstr>Digital certificates</vt:lpstr>
      <vt:lpstr>Digital certificates</vt:lpstr>
      <vt:lpstr>Certificate authorities (CA)</vt:lpstr>
      <vt:lpstr>Authenticated key exchange + PKI</vt:lpstr>
      <vt:lpstr>How to get a signed certificate?</vt:lpstr>
      <vt:lpstr>Certificate chains</vt:lpstr>
      <vt:lpstr>Root CAs</vt:lpstr>
      <vt:lpstr>HTTPS / TLS + PKI</vt:lpstr>
      <vt:lpstr>How to become an internet root CA?</vt:lpstr>
      <vt:lpstr>DigiNotar</vt:lpstr>
      <vt:lpstr>Other PKIs exist</vt:lpstr>
      <vt:lpstr>PowerPoint Presentation</vt:lpstr>
      <vt:lpstr>Summary of asymmetric cryptography</vt:lpstr>
      <vt:lpstr>Next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Håkon Jacobsen</cp:lastModifiedBy>
  <cp:revision>876</cp:revision>
  <dcterms:created xsi:type="dcterms:W3CDTF">2020-06-02T10:31:43Z</dcterms:created>
  <dcterms:modified xsi:type="dcterms:W3CDTF">2021-11-03T13:02:33Z</dcterms:modified>
</cp:coreProperties>
</file>