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10" r:id="rId3"/>
  </p:sldMasterIdLst>
  <p:notesMasterIdLst>
    <p:notesMasterId r:id="rId36"/>
  </p:notesMasterIdLst>
  <p:handoutMasterIdLst>
    <p:handoutMasterId r:id="rId37"/>
  </p:handoutMasterIdLst>
  <p:sldIdLst>
    <p:sldId id="327" r:id="rId4"/>
    <p:sldId id="377" r:id="rId5"/>
    <p:sldId id="351" r:id="rId6"/>
    <p:sldId id="340" r:id="rId7"/>
    <p:sldId id="329" r:id="rId8"/>
    <p:sldId id="394" r:id="rId9"/>
    <p:sldId id="333" r:id="rId10"/>
    <p:sldId id="345" r:id="rId11"/>
    <p:sldId id="348" r:id="rId12"/>
    <p:sldId id="395" r:id="rId13"/>
    <p:sldId id="383" r:id="rId14"/>
    <p:sldId id="347" r:id="rId15"/>
    <p:sldId id="385" r:id="rId16"/>
    <p:sldId id="386" r:id="rId17"/>
    <p:sldId id="396" r:id="rId18"/>
    <p:sldId id="350" r:id="rId19"/>
    <p:sldId id="330" r:id="rId20"/>
    <p:sldId id="352" r:id="rId21"/>
    <p:sldId id="354" r:id="rId22"/>
    <p:sldId id="353" r:id="rId23"/>
    <p:sldId id="388" r:id="rId24"/>
    <p:sldId id="390" r:id="rId25"/>
    <p:sldId id="378" r:id="rId26"/>
    <p:sldId id="391" r:id="rId27"/>
    <p:sldId id="392" r:id="rId28"/>
    <p:sldId id="332" r:id="rId29"/>
    <p:sldId id="393" r:id="rId30"/>
    <p:sldId id="336" r:id="rId31"/>
    <p:sldId id="338" r:id="rId32"/>
    <p:sldId id="379" r:id="rId33"/>
    <p:sldId id="382" r:id="rId34"/>
    <p:sldId id="3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5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  <a:srgbClr val="CC00FF"/>
    <a:srgbClr val="EFEFFB"/>
    <a:srgbClr val="D60093"/>
    <a:srgbClr val="FFCC66"/>
    <a:srgbClr val="E98BFF"/>
    <a:srgbClr val="FF66CC"/>
    <a:srgbClr val="FF669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765" autoAdjust="0"/>
  </p:normalViewPr>
  <p:slideViewPr>
    <p:cSldViewPr showGuides="1">
      <p:cViewPr varScale="1">
        <p:scale>
          <a:sx n="92" d="100"/>
          <a:sy n="92" d="100"/>
        </p:scale>
        <p:origin x="618" y="78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find period classically?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Brute-force:</a:t>
            </a:r>
            <a:r>
              <a:rPr lang="en-US" baseline="0" dirty="0" smtClean="0"/>
              <a:t> takes 2^n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 random </a:t>
            </a:r>
            <a:r>
              <a:rPr lang="en-US" baseline="0" dirty="0" err="1" smtClean="0"/>
              <a:t>a^r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a^r</a:t>
            </a:r>
            <a:r>
              <a:rPr lang="en-US" baseline="0" dirty="0" smtClean="0"/>
              <a:t>' and look for collisions: time 2^n/2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Dlog: periodic</a:t>
                </a:r>
                <a:r>
                  <a:rPr lang="en-US" baseline="0" dirty="0" smtClean="0"/>
                  <a:t> function: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;  period: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; for any period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Dlog: periodic</a:t>
                </a:r>
                <a:r>
                  <a:rPr lang="en-US" baseline="0" dirty="0" smtClean="0"/>
                  <a:t> function: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𝑓(𝑎,𝑏)=𝑔^𝑎 ℎ^(−𝑏)</a:t>
                </a:r>
                <a:r>
                  <a:rPr lang="en-US" dirty="0" smtClean="0"/>
                  <a:t>;  period: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(𝑥,1)</a:t>
                </a:r>
                <a:r>
                  <a:rPr lang="en-US" dirty="0" smtClean="0"/>
                  <a:t> where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ℎ=𝑔^𝑥</a:t>
                </a:r>
                <a:r>
                  <a:rPr lang="en-US" dirty="0" smtClean="0"/>
                  <a:t>; for any period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((𝑥 ) ̃,(𝑦 ) ̃ )</a:t>
                </a:r>
                <a:r>
                  <a:rPr lang="en-US" dirty="0" smtClean="0"/>
                  <a:t> we have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𝑥=(−𝑥 ̃)/𝑦 ̃   mod⁡𝑞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707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9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7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8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7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10252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9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34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11" Type="http://schemas.openxmlformats.org/officeDocument/2006/relationships/image" Target="../media/image33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600.png"/><Relationship Id="rId3" Type="http://schemas.openxmlformats.org/officeDocument/2006/relationships/image" Target="../media/image560.png"/><Relationship Id="rId7" Type="http://schemas.openxmlformats.org/officeDocument/2006/relationships/image" Target="../media/image601.png"/><Relationship Id="rId12" Type="http://schemas.openxmlformats.org/officeDocument/2006/relationships/image" Target="../media/image59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580.png"/><Relationship Id="rId5" Type="http://schemas.openxmlformats.org/officeDocument/2006/relationships/image" Target="../media/image581.png"/><Relationship Id="rId10" Type="http://schemas.openxmlformats.org/officeDocument/2006/relationships/image" Target="../media/image630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hyperlink" Target="https://www.smbc-comics.com/comic/the-talk-3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0.png"/><Relationship Id="rId5" Type="http://schemas.openxmlformats.org/officeDocument/2006/relationships/image" Target="../media/image730.png"/><Relationship Id="rId4" Type="http://schemas.openxmlformats.org/officeDocument/2006/relationships/image" Target="../media/image770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.png"/><Relationship Id="rId26" Type="http://schemas.openxmlformats.org/officeDocument/2006/relationships/image" Target="../media/image104.png"/><Relationship Id="rId21" Type="http://schemas.openxmlformats.org/officeDocument/2006/relationships/image" Target="../media/image97.png"/><Relationship Id="rId34" Type="http://schemas.openxmlformats.org/officeDocument/2006/relationships/image" Target="../media/image860.png"/><Relationship Id="rId17" Type="http://schemas.openxmlformats.org/officeDocument/2006/relationships/image" Target="../media/image95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1.png"/><Relationship Id="rId20" Type="http://schemas.openxmlformats.org/officeDocument/2006/relationships/image" Target="../media/image96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34.xml"/><Relationship Id="rId24" Type="http://schemas.openxmlformats.org/officeDocument/2006/relationships/image" Target="../media/image100.png"/><Relationship Id="rId37" Type="http://schemas.openxmlformats.org/officeDocument/2006/relationships/image" Target="../media/image108.png"/><Relationship Id="rId15" Type="http://schemas.openxmlformats.org/officeDocument/2006/relationships/image" Target="../media/image800.png"/><Relationship Id="rId23" Type="http://schemas.openxmlformats.org/officeDocument/2006/relationships/image" Target="../media/image99.png"/><Relationship Id="rId28" Type="http://schemas.openxmlformats.org/officeDocument/2006/relationships/image" Target="../media/image102.png"/><Relationship Id="rId36" Type="http://schemas.openxmlformats.org/officeDocument/2006/relationships/image" Target="../media/image107.png"/><Relationship Id="rId19" Type="http://schemas.openxmlformats.org/officeDocument/2006/relationships/image" Target="../media/image94.png"/><Relationship Id="rId14" Type="http://schemas.openxmlformats.org/officeDocument/2006/relationships/image" Target="../media/image920.png"/><Relationship Id="rId22" Type="http://schemas.openxmlformats.org/officeDocument/2006/relationships/image" Target="../media/image98.png"/><Relationship Id="rId27" Type="http://schemas.openxmlformats.org/officeDocument/2006/relationships/image" Target="../media/image105.png"/><Relationship Id="rId35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5.png"/><Relationship Id="rId4" Type="http://schemas.openxmlformats.org/officeDocument/2006/relationships/image" Target="../media/image10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oogle/perspectives/sundar-pichai/what-our-quantum-computing-milestone-means/" TargetMode="External"/><Relationship Id="rId2" Type="http://schemas.openxmlformats.org/officeDocument/2006/relationships/hyperlink" Target="https://www.sciencemag.org/news/2020/09/ibm-promises-1000-qubit-quantum-computer-milestone-2023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6.png"/><Relationship Id="rId4" Type="http://schemas.openxmlformats.org/officeDocument/2006/relationships/image" Target="../media/image10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masson.jp/data/talks/quantum-cyberpeace-2021.pdf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https://www.aumasson.jp/data/talks/quantum-cyberpeace-2021.pdf" TargetMode="Externa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90.png"/><Relationship Id="rId18" Type="http://schemas.openxmlformats.org/officeDocument/2006/relationships/image" Target="../media/image1150.png"/><Relationship Id="rId26" Type="http://schemas.openxmlformats.org/officeDocument/2006/relationships/image" Target="../media/image123.png"/><Relationship Id="rId3" Type="http://schemas.openxmlformats.org/officeDocument/2006/relationships/image" Target="../media/image120.png"/><Relationship Id="rId21" Type="http://schemas.openxmlformats.org/officeDocument/2006/relationships/image" Target="../media/image1180.png"/><Relationship Id="rId7" Type="http://schemas.openxmlformats.org/officeDocument/2006/relationships/image" Target="../media/image940.png"/><Relationship Id="rId12" Type="http://schemas.openxmlformats.org/officeDocument/2006/relationships/image" Target="../media/image1080.png"/><Relationship Id="rId17" Type="http://schemas.openxmlformats.org/officeDocument/2006/relationships/image" Target="../media/image1140.png"/><Relationship Id="rId25" Type="http://schemas.openxmlformats.org/officeDocument/2006/relationships/image" Target="../media/image122.png"/><Relationship Id="rId2" Type="http://schemas.openxmlformats.org/officeDocument/2006/relationships/image" Target="../media/image119.jpg"/><Relationship Id="rId16" Type="http://schemas.openxmlformats.org/officeDocument/2006/relationships/image" Target="../media/image1130.png"/><Relationship Id="rId20" Type="http://schemas.openxmlformats.org/officeDocument/2006/relationships/image" Target="../media/image117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30.png"/><Relationship Id="rId11" Type="http://schemas.openxmlformats.org/officeDocument/2006/relationships/image" Target="../media/image1070.png"/><Relationship Id="rId24" Type="http://schemas.openxmlformats.org/officeDocument/2006/relationships/image" Target="../media/image1210.png"/><Relationship Id="rId5" Type="http://schemas.openxmlformats.org/officeDocument/2006/relationships/image" Target="../media/image910.png"/><Relationship Id="rId15" Type="http://schemas.openxmlformats.org/officeDocument/2006/relationships/image" Target="../media/image1120.png"/><Relationship Id="rId23" Type="http://schemas.openxmlformats.org/officeDocument/2006/relationships/image" Target="../media/image1200.png"/><Relationship Id="rId28" Type="http://schemas.openxmlformats.org/officeDocument/2006/relationships/image" Target="../media/image125.png"/><Relationship Id="rId10" Type="http://schemas.openxmlformats.org/officeDocument/2006/relationships/image" Target="../media/image1060.png"/><Relationship Id="rId19" Type="http://schemas.openxmlformats.org/officeDocument/2006/relationships/image" Target="../media/image1160.png"/><Relationship Id="rId4" Type="http://schemas.openxmlformats.org/officeDocument/2006/relationships/image" Target="../media/image121.png"/><Relationship Id="rId9" Type="http://schemas.openxmlformats.org/officeDocument/2006/relationships/image" Target="../media/image960.png"/><Relationship Id="rId14" Type="http://schemas.openxmlformats.org/officeDocument/2006/relationships/image" Target="../media/image1100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.yp.to/talks/2017.12.28/slides-dan+nadia+tanja-20171228-latticehacks-16x9.pdf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matnat/its/TEK5550/index-eng.html" TargetMode="Externa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0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24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11" Type="http://schemas.openxmlformats.org/officeDocument/2006/relationships/image" Target="../media/image69.png"/><Relationship Id="rId24" Type="http://schemas.openxmlformats.org/officeDocument/2006/relationships/image" Target="../media/image27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68.png"/><Relationship Id="rId19" Type="http://schemas.openxmlformats.org/officeDocument/2006/relationships/image" Target="../media/image22.png"/><Relationship Id="rId4" Type="http://schemas.openxmlformats.org/officeDocument/2006/relationships/image" Target="../media/image64.png"/><Relationship Id="rId9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0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12 – Quantum computers, </a:t>
            </a:r>
            <a:br>
              <a:rPr lang="en-US" dirty="0" smtClean="0"/>
            </a:br>
            <a:r>
              <a:rPr lang="en-US" dirty="0" smtClean="0"/>
              <a:t>Shor’s algorithm, post-quantum cryptography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10.11.2021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Controlled-NOT gate (CNOT)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 smtClean="0"/>
                  <a:t>CNOT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𝐂𝐍𝐎𝐓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blipFill rotWithShape="0">
                <a:blip r:embed="rId4"/>
                <a:stretch>
                  <a:fillRect l="-703" t="-84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blipFill rotWithShape="0"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1959" y="947065"/>
            <a:ext cx="701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>
            <a:off x="4061366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728785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98456" y="2242447"/>
            <a:ext cx="2429477" cy="704374"/>
            <a:chOff x="9048328" y="2236247"/>
            <a:chExt cx="2429477" cy="7043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728" y="2236247"/>
              <a:ext cx="1164856" cy="704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35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9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gates…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046768"/>
            <a:ext cx="4608512" cy="566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2" y="594928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Universal for classical logic!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9696" y="5618936"/>
            <a:ext cx="1296144" cy="10504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99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gates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Turns out that all quantum gates can be described by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 fact, very special matrices: unitary matrices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i="1" dirty="0" smtClean="0"/>
              <a:t>only </a:t>
            </a:r>
            <a:r>
              <a:rPr lang="en-US" sz="1600" dirty="0" smtClean="0"/>
              <a:t>unitary matrices!  (fact of nature)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Quantum operations are </a:t>
            </a:r>
            <a:r>
              <a:rPr lang="en-US" sz="1800" i="1" dirty="0" smtClean="0"/>
              <a:t>linear</a:t>
            </a:r>
            <a:r>
              <a:rPr lang="en-US" sz="1800" dirty="0" smtClean="0"/>
              <a:t> and can be combined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9476" y="1348391"/>
                <a:ext cx="787716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476" y="1348391"/>
                <a:ext cx="787716" cy="293798"/>
              </a:xfrm>
              <a:prstGeom prst="rect">
                <a:avLst/>
              </a:prstGeom>
              <a:blipFill rotWithShape="0">
                <a:blip r:embed="rId2"/>
                <a:stretch>
                  <a:fillRect t="-6250" r="-27132" b="-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99476" y="1695060"/>
                <a:ext cx="787716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476" y="1695060"/>
                <a:ext cx="787716" cy="293798"/>
              </a:xfrm>
              <a:prstGeom prst="rect">
                <a:avLst/>
              </a:prstGeom>
              <a:blipFill rotWithShape="0">
                <a:blip r:embed="rId3"/>
                <a:stretch>
                  <a:fillRect t="-6250" r="-27132" b="-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55551" y="1403407"/>
                <a:ext cx="1158972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1403407"/>
                <a:ext cx="1158972" cy="502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00636" y="2982679"/>
                <a:ext cx="787716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636" y="2982679"/>
                <a:ext cx="787716" cy="293798"/>
              </a:xfrm>
              <a:prstGeom prst="rect">
                <a:avLst/>
              </a:prstGeom>
              <a:blipFill rotWithShape="0">
                <a:blip r:embed="rId5"/>
                <a:stretch>
                  <a:fillRect t="-6250" r="-27907" b="-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901866" y="3302858"/>
                <a:ext cx="972189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866" y="3302858"/>
                <a:ext cx="972189" cy="293798"/>
              </a:xfrm>
              <a:prstGeom prst="rect">
                <a:avLst/>
              </a:prstGeom>
              <a:blipFill>
                <a:blip r:embed="rId6"/>
                <a:stretch>
                  <a:fillRect t="-8333" r="-3125" b="-687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55551" y="2996156"/>
                <a:ext cx="1242328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2996156"/>
                <a:ext cx="1242328" cy="5028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25319" y="4589666"/>
                <a:ext cx="1262910" cy="457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19" y="4589666"/>
                <a:ext cx="1262910" cy="457241"/>
              </a:xfrm>
              <a:prstGeom prst="rect">
                <a:avLst/>
              </a:prstGeom>
              <a:blipFill rotWithShape="0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25319" y="5079436"/>
                <a:ext cx="1262910" cy="457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19" y="5079436"/>
                <a:ext cx="1262910" cy="457241"/>
              </a:xfrm>
              <a:prstGeom prst="rect">
                <a:avLst/>
              </a:prstGeom>
              <a:blipFill rotWithShape="0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77447" y="4655921"/>
                <a:ext cx="1887696" cy="65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47" y="4655921"/>
                <a:ext cx="1887696" cy="6510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23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−1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39183" y="5533601"/>
                <a:ext cx="3365986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83" y="5533601"/>
                <a:ext cx="3365986" cy="7309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0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 </a:t>
                </a:r>
                <a:r>
                  <a:rPr lang="en-US" sz="1800" b="1" dirty="0" smtClean="0"/>
                  <a:t>quantum computer</a:t>
                </a:r>
                <a:r>
                  <a:rPr lang="en-US" sz="1800" dirty="0" smtClean="0"/>
                  <a:t> consists of: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 smtClean="0"/>
                  <a:t> input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 sequence of quantum gates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 smtClean="0"/>
                  <a:t> output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result = measurement of final quantum state (output qubits)</a:t>
                </a:r>
                <a:endParaRPr lang="en-US" sz="1400" dirty="0" smtClean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</a:t>
                </a:r>
                <a:r>
                  <a:rPr lang="en-US" sz="1050" dirty="0" smtClean="0"/>
                  <a:t>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356992"/>
            <a:ext cx="7128792" cy="2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quantum computation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Warning: </a:t>
            </a:r>
            <a:r>
              <a:rPr lang="en-US" sz="1800" dirty="0" smtClean="0"/>
              <a:t>a quantum computer does </a:t>
            </a:r>
            <a:r>
              <a:rPr lang="en-US" sz="1800" i="1" dirty="0" smtClean="0"/>
              <a:t>not</a:t>
            </a:r>
            <a:r>
              <a:rPr lang="en-US" sz="1800" dirty="0" smtClean="0"/>
              <a:t> simply </a:t>
            </a:r>
            <a:br>
              <a:rPr lang="en-US" sz="1800" dirty="0" smtClean="0"/>
            </a:br>
            <a:r>
              <a:rPr lang="en-US" sz="1800" dirty="0" smtClean="0"/>
              <a:t>"try out all solutions in parallel"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magic comes from allowing </a:t>
            </a:r>
            <a:r>
              <a:rPr lang="en-US" sz="1800" i="1" dirty="0" smtClean="0"/>
              <a:t>complex</a:t>
            </a:r>
            <a:r>
              <a:rPr lang="en-US" sz="1800" dirty="0" smtClean="0"/>
              <a:t> amplitudes</a:t>
            </a:r>
            <a:br>
              <a:rPr lang="en-US" sz="1800" dirty="0" smtClean="0"/>
            </a:br>
            <a:r>
              <a:rPr lang="en-US" sz="1800" dirty="0" smtClean="0"/>
              <a:t>(or even just negative reals)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Quantum interference: </a:t>
            </a:r>
            <a:r>
              <a:rPr lang="en-US" sz="1800" dirty="0" smtClean="0"/>
              <a:t>can </a:t>
            </a:r>
            <a:r>
              <a:rPr lang="en-US" sz="1800" i="1" dirty="0" smtClean="0"/>
              <a:t>carefully </a:t>
            </a:r>
            <a:r>
              <a:rPr lang="en-US" sz="1800" dirty="0" smtClean="0"/>
              <a:t>choreograph </a:t>
            </a:r>
            <a:br>
              <a:rPr lang="en-US" sz="1800" dirty="0" smtClean="0"/>
            </a:br>
            <a:r>
              <a:rPr lang="en-US" sz="1800" dirty="0" smtClean="0"/>
              <a:t>computations so wrong answers "cancel out" their amplitudes,</a:t>
            </a:r>
            <a:br>
              <a:rPr lang="en-US" sz="1800" dirty="0" smtClean="0"/>
            </a:br>
            <a:r>
              <a:rPr lang="en-US" sz="1800" dirty="0" smtClean="0"/>
              <a:t>while correct answers "combine"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increases probability of measuring correct result 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only a few special problems allow this choreography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40216" y="6370998"/>
            <a:ext cx="28793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www.smbc-comics.com/comic/the-talk-3</a:t>
            </a:r>
            <a:r>
              <a:rPr lang="en-US" sz="10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8"/>
          <a:stretch/>
        </p:blipFill>
        <p:spPr>
          <a:xfrm>
            <a:off x="3935760" y="4409994"/>
            <a:ext cx="1944911" cy="1280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681" y="1079553"/>
            <a:ext cx="3762095" cy="516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381" r="-4762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3"/>
          <a:stretch/>
        </p:blipFill>
        <p:spPr>
          <a:xfrm>
            <a:off x="1616250" y="4409994"/>
            <a:ext cx="1902205" cy="12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(interference)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7848" y="1432592"/>
                <a:ext cx="1950534" cy="1591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1432592"/>
                <a:ext cx="1950534" cy="1591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00043" y="3976207"/>
                <a:ext cx="6047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43" y="3976207"/>
                <a:ext cx="60478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22854" y="3976206"/>
                <a:ext cx="6047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54" y="3976206"/>
                <a:ext cx="60478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26417" y="4514156"/>
                <a:ext cx="1677511" cy="115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17" y="4514156"/>
                <a:ext cx="1677511" cy="1151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724119" y="4514156"/>
                <a:ext cx="2281843" cy="115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0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0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05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05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0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05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05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19" y="4514156"/>
                <a:ext cx="2281843" cy="1151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350231" y="3845670"/>
                <a:ext cx="1382878" cy="473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31" y="3845670"/>
                <a:ext cx="1382878" cy="4737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01305" y="3829837"/>
                <a:ext cx="1382878" cy="473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05" y="3829837"/>
                <a:ext cx="1382878" cy="4737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681180" y="3826846"/>
                <a:ext cx="168802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80" y="3826846"/>
                <a:ext cx="1688026" cy="507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26810" y="204346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10" y="2043464"/>
                <a:ext cx="7920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251473" y="3826846"/>
                <a:ext cx="1797608" cy="473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73" y="3826846"/>
                <a:ext cx="1797608" cy="4737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244334" y="4557495"/>
                <a:ext cx="3445943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2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34" y="4557495"/>
                <a:ext cx="3445943" cy="507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244334" y="5386890"/>
                <a:ext cx="6937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34" y="5386890"/>
                <a:ext cx="693715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2805418" y="4293096"/>
            <a:ext cx="130924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663952" y="4325475"/>
            <a:ext cx="9402" cy="2187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842344" y="4253206"/>
            <a:ext cx="384955" cy="557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2308219" y="4519957"/>
                <a:ext cx="805542" cy="121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sz="12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19" y="4519957"/>
                <a:ext cx="805542" cy="12162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412776"/>
            <a:ext cx="5975517" cy="451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Shor's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60068">
            <a:off x="7510805" y="2955724"/>
            <a:ext cx="878609" cy="44267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1994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49" y="1268760"/>
            <a:ext cx="1440160" cy="2160241"/>
          </a:xfrm>
        </p:spPr>
      </p:pic>
    </p:spTree>
    <p:extLst>
      <p:ext uri="{BB962C8B-B14F-4D97-AF65-F5344CB8AC3E}">
        <p14:creationId xmlns:p14="http://schemas.microsoft.com/office/powerpoint/2010/main" val="21589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First: something completely different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2, 4, 8, 16, 32, 64, 128, 256, 512, 1024, …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0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2, 4, 8, 1,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2…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274" r="-137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16, 11, 1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74" r="-6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51984" y="4961227"/>
            <a:ext cx="40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sequences are periodic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5318434" y="4325329"/>
            <a:ext cx="633550" cy="5602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539228" y="3290445"/>
            <a:ext cx="556772" cy="15067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6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95400" y="5241900"/>
            <a:ext cx="10352630" cy="1355452"/>
          </a:xfrm>
          <a:prstGeom prst="rect">
            <a:avLst/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to order-finding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…,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4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sz="1600" b="1" dirty="0" smtClean="0"/>
                  <a:t>Euler’s </a:t>
                </a:r>
                <a:r>
                  <a:rPr lang="nb-NO" sz="1600" b="1" dirty="0"/>
                  <a:t>theorem: </a:t>
                </a:r>
                <a:r>
                  <a:rPr lang="nb-NO" sz="160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sz="1200" dirty="0"/>
              </a:p>
              <a:p>
                <a:endParaRPr lang="nb-NO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1 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02691" y="1934343"/>
            <a:ext cx="1715813" cy="152400"/>
            <a:chOff x="3431705" y="3723322"/>
            <a:chExt cx="864095" cy="1524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3432781" y="3799522"/>
              <a:ext cx="861943" cy="13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94724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3431705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Fact: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must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74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order </a:t>
                </a:r>
                <a:r>
                  <a:rPr lang="en-US" sz="1600" dirty="0" smtClean="0"/>
                  <a:t>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163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Proof:  </a:t>
                </a:r>
                <a:br>
                  <a:rPr lang="en-US" sz="1600" b="1" dirty="0" smtClean="0"/>
                </a:b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600" dirty="0" smtClean="0"/>
                  <a:t>		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blipFill rotWithShape="0">
                <a:blip r:embed="rId18"/>
                <a:stretch>
                  <a:fillRect l="-621" t="-10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85711" y="4280146"/>
                <a:ext cx="11854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711" y="4280146"/>
                <a:ext cx="1185453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021234" y="46884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QED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Conclusion: </a:t>
                </a:r>
                <a:r>
                  <a:rPr lang="en-US" sz="1600" dirty="0" smtClean="0"/>
                  <a:t>learn</a:t>
                </a: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  we learn a factor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blipFill rotWithShape="0">
                <a:blip r:embed="rId22"/>
                <a:stretch>
                  <a:fillRect l="-40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 smtClean="0"/>
                  <a:t>repeat with a different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learn another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 smtClean="0"/>
                  <a:t>   	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(with high prob.)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blipFill rotWithShape="0">
                <a:blip r:embed="rId23"/>
                <a:stretch>
                  <a:fillRect l="-36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 smtClean="0"/>
                  <a:t>e</a:t>
                </a:r>
                <a:r>
                  <a:rPr lang="nb-NO" sz="1600" b="0" dirty="0" smtClean="0"/>
                  <a:t>ventually we can learn full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can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/>
                  <a:t>	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(Problem set 10)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blipFill rotWithShape="0">
                <a:blip r:embed="rId24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290396" y="4282950"/>
                <a:ext cx="47576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 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/>
                  <a:t>                  (since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/>
                  <a:t>is the </a:t>
                </a:r>
                <a:r>
                  <a:rPr lang="en-US" sz="1600" i="1" dirty="0" smtClean="0"/>
                  <a:t>smallest</a:t>
                </a:r>
                <a:r>
                  <a:rPr lang="en-US" sz="1600" dirty="0" smtClean="0"/>
                  <a:t>) 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396" y="4282950"/>
                <a:ext cx="4757634" cy="338554"/>
              </a:xfrm>
              <a:prstGeom prst="rect">
                <a:avLst/>
              </a:prstGeom>
              <a:blipFill rotWithShape="0">
                <a:blip r:embed="rId2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the smallest positive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  <a:blipFill rotWithShape="0">
                <a:blip r:embed="rId2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  <a:blipFill rotWithShape="0"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552209" y="1244197"/>
                <a:ext cx="535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nb-NO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09" y="1244197"/>
                <a:ext cx="535788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73824" y="1236773"/>
                <a:ext cx="9783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nb-NO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824" y="1236773"/>
                <a:ext cx="978345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251505" y="1244197"/>
                <a:ext cx="4013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505" y="1244197"/>
                <a:ext cx="401328" cy="369332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0" grpId="0"/>
      <p:bldP spid="31" grpId="0"/>
      <p:bldP spid="6" grpId="0"/>
      <p:bldP spid="7" grpId="0"/>
      <p:bldP spid="8" grpId="0"/>
      <p:bldP spid="19" grpId="0"/>
      <p:bldP spid="20" grpId="0"/>
      <p:bldP spid="33" grpId="0"/>
      <p:bldP spid="5" grpId="0"/>
      <p:bldP spid="11" grpId="0"/>
      <p:bldP spid="32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Shor's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433762"/>
                  </p:ext>
                </p:extLst>
              </p:nvPr>
            </p:nvGraphicFramePr>
            <p:xfrm>
              <a:off x="3647728" y="2276872"/>
              <a:ext cx="4419246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find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433762"/>
                  </p:ext>
                </p:extLst>
              </p:nvPr>
            </p:nvGraphicFramePr>
            <p:xfrm>
              <a:off x="3647728" y="2276872"/>
              <a:ext cx="4419246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8" t="-16431" r="-275" b="-5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67644" y="3685071"/>
                <a:ext cx="1999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600" dirty="0" smtClean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but how to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 smtClean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nb-NO" sz="1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644" y="3685071"/>
                <a:ext cx="199933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524" t="-7273" r="-91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66875" y="152310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Where the quantum magic happens!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084313" y="2022747"/>
            <a:ext cx="1584176" cy="17281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7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86499"/>
            <a:ext cx="6205120" cy="440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55" y="2132856"/>
            <a:ext cx="5144218" cy="3600953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 bwMode="auto">
          <a:xfrm rot="19791304">
            <a:off x="8266169" y="3494652"/>
            <a:ext cx="4146999" cy="1837321"/>
          </a:xfrm>
          <a:prstGeom prst="parallelogram">
            <a:avLst>
              <a:gd name="adj" fmla="val 5556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To factor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:  find order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Problem: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 can be very large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Classical solutions take exponential time</a:t>
                </a:r>
              </a:p>
              <a:p>
                <a:pPr marL="0" indent="0"/>
                <a:endParaRPr lang="en-US" sz="1800" b="1" dirty="0" smtClean="0"/>
              </a:p>
              <a:p>
                <a:pPr marL="0" indent="0"/>
                <a:endParaRPr lang="en-US" sz="18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Note:</a:t>
                </a:r>
                <a:r>
                  <a:rPr lang="en-US" sz="1800" dirty="0" smtClean="0"/>
                  <a:t> the function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</a:t>
                </a:r>
                <a:r>
                  <a:rPr lang="en-US" sz="1800" i="1" dirty="0" smtClean="0"/>
                  <a:t>periodic</a:t>
                </a:r>
                <a:r>
                  <a:rPr lang="en-US" sz="1800" dirty="0" smtClean="0"/>
                  <a:t>:</a:t>
                </a:r>
                <a:r>
                  <a:rPr lang="en-US" sz="1800" i="1" dirty="0"/>
                  <a:t/>
                </a:r>
                <a:br>
                  <a:rPr lang="en-US" sz="1800" i="1" dirty="0"/>
                </a:br>
                <a:r>
                  <a:rPr lang="en-US" sz="1800" i="1" dirty="0" smtClean="0"/>
                  <a:t>	</a:t>
                </a:r>
                <a:br>
                  <a:rPr lang="en-US" sz="1800" i="1" dirty="0" smtClean="0"/>
                </a:br>
                <a:r>
                  <a:rPr lang="en-US" sz="1800" i="1" dirty="0" smtClean="0"/>
                  <a:t>	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sup>
                    </m:sSup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74663" lvl="1" indent="0"/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finding signal frequencies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600" dirty="0" smtClean="0"/>
                  <a:t> finding signal period</a:t>
                </a:r>
                <a:endParaRPr lang="en-US" sz="1600" dirty="0"/>
              </a:p>
              <a:p>
                <a:pPr marL="474663" lvl="1" indent="0"/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Key ingredient of Shor's algorithm: </a:t>
                </a:r>
                <a:r>
                  <a:rPr lang="en-US" sz="1800" i="1" dirty="0" smtClean="0"/>
                  <a:t/>
                </a:r>
                <a:br>
                  <a:rPr lang="en-US" sz="1800" i="1" dirty="0" smtClean="0"/>
                </a:br>
                <a:r>
                  <a:rPr lang="en-US" sz="1800" i="1" dirty="0" smtClean="0"/>
                  <a:t>	quantum Fourier transform </a:t>
                </a:r>
                <a:r>
                  <a:rPr lang="en-US" sz="1800" dirty="0" smtClean="0"/>
                  <a:t>(QFT)</a:t>
                </a:r>
                <a:endParaRPr lang="en-US" sz="1800" dirty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327860">
            <a:off x="6771813" y="2170597"/>
            <a:ext cx="199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Fourier transform</a:t>
            </a:r>
          </a:p>
        </p:txBody>
      </p:sp>
      <p:sp>
        <p:nvSpPr>
          <p:cNvPr id="5" name="Parallelogram 4"/>
          <p:cNvSpPr/>
          <p:nvPr/>
        </p:nvSpPr>
        <p:spPr bwMode="auto">
          <a:xfrm rot="1711599">
            <a:off x="7310725" y="1391306"/>
            <a:ext cx="3947593" cy="2817049"/>
          </a:xfrm>
          <a:prstGeom prst="parallelogram">
            <a:avLst>
              <a:gd name="adj" fmla="val 56686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91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https://upload.wikimedia.org/wikipedia/commons/thumb/6/6b/Shor%27s_algorithm.svg/1920px-Shor%27s_algorith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56792"/>
            <a:ext cx="5472608" cy="19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tum circuit for Quantum-Fourier-Transform with n qubits (without rearranging the order of output states). It uses the binary fraction notation introduced below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437112"/>
            <a:ext cx="5693358" cy="18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7824194" y="2708922"/>
            <a:ext cx="360038" cy="151375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087888" y="4267644"/>
            <a:ext cx="6408712" cy="2281688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2054" name="Picture 6" descr="shors algorithm - Is there a simple, formulaic way to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9" y="4663836"/>
            <a:ext cx="2357524" cy="9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983432" y="4437112"/>
            <a:ext cx="3240360" cy="153603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935760" y="3609815"/>
            <a:ext cx="723000" cy="74359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223792" y="3609816"/>
            <a:ext cx="1221217" cy="743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V="1">
            <a:off x="4439816" y="3609815"/>
            <a:ext cx="2088232" cy="8272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Cryptosystems broken by </a:t>
            </a:r>
            <a:r>
              <a:rPr lang="en-US" dirty="0" err="1" smtClean="0">
                <a:sym typeface="Wingdings" panose="05000000000000000000" pitchFamily="2" charset="2"/>
              </a:rPr>
              <a:t>Shors</a:t>
            </a:r>
            <a:r>
              <a:rPr lang="en-US" dirty="0" smtClean="0">
                <a:sym typeface="Wingdings" panose="05000000000000000000" pitchFamily="2" charset="2"/>
              </a:rPr>
              <a:t>' algorithm: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RSA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4"/>
                </a:solidFill>
                <a:sym typeface="Wingdings" panose="05000000000000000000" pitchFamily="2" charset="2"/>
              </a:rPr>
              <a:t>Diffie</a:t>
            </a:r>
            <a:r>
              <a:rPr lang="en-US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-Hellman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Schnorr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ElGamal</a:t>
            </a:r>
            <a:endParaRPr lang="en-US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ECDSA</a:t>
            </a:r>
          </a:p>
          <a:p>
            <a:pPr marL="0" indent="0"/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…public-key crypto is dead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blipFill rotWithShape="0">
                <a:blip r:embed="rId4"/>
                <a:stretch>
                  <a:fillRect l="-2067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834044"/>
                  </p:ext>
                </p:extLst>
              </p:nvPr>
            </p:nvGraphicFramePr>
            <p:xfrm>
              <a:off x="7519444" y="1920122"/>
              <a:ext cx="3732570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25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QFT++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find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834044"/>
                  </p:ext>
                </p:extLst>
              </p:nvPr>
            </p:nvGraphicFramePr>
            <p:xfrm>
              <a:off x="7519444" y="1920122"/>
              <a:ext cx="3732570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25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3" t="-16384" r="-326" b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06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quantum menace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How far away is a quantum computer?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Nobody knows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Building large-scale quantum computers a huge </a:t>
                </a:r>
                <a:br>
                  <a:rPr lang="en-US" sz="1800" dirty="0" smtClean="0"/>
                </a:br>
                <a:r>
                  <a:rPr lang="en-US" sz="1800" dirty="0" smtClean="0"/>
                  <a:t>engineering challenge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very</a:t>
                </a:r>
                <a:r>
                  <a:rPr lang="en-US" sz="1600" dirty="0" smtClean="0"/>
                  <a:t> susceptible to noise (</a:t>
                </a:r>
                <a:r>
                  <a:rPr lang="en-US" sz="1600" dirty="0" err="1" smtClean="0"/>
                  <a:t>decoherence</a:t>
                </a:r>
                <a:r>
                  <a:rPr lang="en-US" sz="1600" dirty="0" smtClean="0"/>
                  <a:t>)</a:t>
                </a:r>
                <a:br>
                  <a:rPr lang="en-US" sz="1600" dirty="0" smtClean="0"/>
                </a:br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</a:t>
                </a:r>
                <a:r>
                  <a:rPr lang="en-US" sz="1600" dirty="0" smtClean="0"/>
                  <a:t>equires quantum error correction (is it even possible?)</a:t>
                </a:r>
                <a:br>
                  <a:rPr lang="en-US" sz="1600" dirty="0" smtClean="0"/>
                </a:b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</a:t>
                </a:r>
                <a:r>
                  <a:rPr lang="en-US" sz="1600" dirty="0" smtClean="0"/>
                  <a:t>any </a:t>
                </a:r>
                <a:r>
                  <a:rPr lang="en-US" sz="1600" i="1" dirty="0" smtClean="0"/>
                  <a:t>physical</a:t>
                </a:r>
                <a:r>
                  <a:rPr lang="en-US" sz="1600" dirty="0" smtClean="0"/>
                  <a:t> qubits needed to simulate a single </a:t>
                </a:r>
                <a:r>
                  <a:rPr lang="en-US" sz="1600" i="1" dirty="0" smtClean="0"/>
                  <a:t>logical</a:t>
                </a:r>
                <a:r>
                  <a:rPr lang="en-US" sz="1600" dirty="0" smtClean="0"/>
                  <a:t>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≈1000</m:t>
                    </m:r>
                  </m:oMath>
                </a14:m>
                <a:r>
                  <a:rPr lang="en-US" sz="1400" dirty="0" smtClean="0"/>
                  <a:t> physical qubits needed for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/>
                  <a:t> logical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≈1000</m:t>
                    </m:r>
                  </m:oMath>
                </a14:m>
                <a:r>
                  <a:rPr lang="en-US" sz="1400" dirty="0" smtClean="0"/>
                  <a:t> logical qubits needed for Shor's algorithm</a:t>
                </a:r>
                <a:endParaRPr lang="en-US" sz="14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largest (known) quantum computers: </a:t>
                </a:r>
                <a:br>
                  <a:rPr lang="en-US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≈65</m:t>
                    </m:r>
                  </m:oMath>
                </a14:m>
                <a:r>
                  <a:rPr lang="en-US" sz="1400" dirty="0" smtClean="0"/>
                  <a:t> physical qubits (</a:t>
                </a:r>
                <a:r>
                  <a:rPr lang="en-US" sz="1400" dirty="0" smtClean="0">
                    <a:hlinkClick r:id="rId2"/>
                  </a:rPr>
                  <a:t>IBM; 2020</a:t>
                </a:r>
                <a:r>
                  <a:rPr lang="en-US" sz="1400" dirty="0" smtClean="0"/>
                  <a:t>)		(no error correction)</a:t>
                </a:r>
                <a:br>
                  <a:rPr lang="en-US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≈5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physical qubits </a:t>
                </a:r>
                <a:r>
                  <a:rPr lang="en-US" sz="1400" dirty="0" smtClean="0"/>
                  <a:t>(</a:t>
                </a:r>
                <a:r>
                  <a:rPr lang="en-US" sz="1400" dirty="0" smtClean="0">
                    <a:hlinkClick r:id="rId3"/>
                  </a:rPr>
                  <a:t>Google; 2019</a:t>
                </a:r>
                <a:r>
                  <a:rPr lang="en-US" sz="1400" dirty="0" smtClean="0"/>
                  <a:t>)</a:t>
                </a:r>
                <a:r>
                  <a:rPr lang="en-US" sz="1400" dirty="0"/>
                  <a:t>	(no error </a:t>
                </a:r>
                <a:r>
                  <a:rPr lang="en-US" sz="1400" dirty="0" smtClean="0"/>
                  <a:t>correction; demonstrated </a:t>
                </a:r>
                <a:r>
                  <a:rPr lang="en-US" sz="1400" i="1" dirty="0" smtClean="0"/>
                  <a:t>quantum supremacy</a:t>
                </a:r>
                <a:r>
                  <a:rPr lang="en-US" sz="1400" dirty="0" smtClean="0"/>
                  <a:t>)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4154242" cy="26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quantum menace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12" t="8576" r="5688" b="11751"/>
          <a:stretch/>
        </p:blipFill>
        <p:spPr>
          <a:xfrm>
            <a:off x="2207568" y="1628801"/>
            <a:ext cx="7632848" cy="4320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Source: </a:t>
            </a:r>
            <a:r>
              <a:rPr lang="nb-NO" sz="700" dirty="0"/>
              <a:t>JP </a:t>
            </a:r>
            <a:r>
              <a:rPr lang="nb-NO" sz="700" dirty="0" err="1" smtClean="0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3"/>
              </a:rPr>
              <a:t>https://</a:t>
            </a:r>
            <a:r>
              <a:rPr lang="nb-NO" sz="700" dirty="0" smtClean="0">
                <a:hlinkClick r:id="rId3"/>
              </a:rPr>
              <a:t>www.aumasson.jp/data/talks/quantum-cyberpeace-2021.pdf</a:t>
            </a:r>
            <a:endParaRPr lang="nb-NO" sz="700" dirty="0" smtClean="0"/>
          </a:p>
          <a:p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9671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Source: </a:t>
            </a:r>
            <a:r>
              <a:rPr lang="nb-NO" sz="700" dirty="0"/>
              <a:t>JP </a:t>
            </a:r>
            <a:r>
              <a:rPr lang="nb-NO" sz="700" dirty="0" err="1" smtClean="0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2"/>
              </a:rPr>
              <a:t>https://</a:t>
            </a:r>
            <a:r>
              <a:rPr lang="nb-NO" sz="700" dirty="0" smtClean="0">
                <a:hlinkClick r:id="rId2"/>
              </a:rPr>
              <a:t>www.aumasson.jp/data/talks/quantum-cyberpeace-2021.pdf</a:t>
            </a:r>
            <a:endParaRPr lang="nb-NO" sz="700" dirty="0" smtClean="0"/>
          </a:p>
          <a:p>
            <a:endParaRPr lang="en-US" sz="7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1" t="9903" r="11493" b="11751"/>
          <a:stretch/>
        </p:blipFill>
        <p:spPr>
          <a:xfrm>
            <a:off x="2351584" y="1702713"/>
            <a:ext cx="69847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quantum computers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Symmetric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Grover's algorithm: solves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problems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quantum steps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Solution: double key-lengths 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128→256)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quantum mechanics to build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Post-quantum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Classical algorithms believed to withstand quantum attacks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Post-quantum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34" y="1554851"/>
            <a:ext cx="3060050" cy="427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844747" y="1546605"/>
            <a:ext cx="3010587" cy="162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70" y="4023916"/>
            <a:ext cx="1738179" cy="161833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44747" y="4158717"/>
            <a:ext cx="2518944" cy="1682744"/>
            <a:chOff x="624728" y="4581128"/>
            <a:chExt cx="2518944" cy="1682744"/>
          </a:xfrm>
        </p:grpSpPr>
        <p:sp>
          <p:nvSpPr>
            <p:cNvPr id="10" name="Oval 9"/>
            <p:cNvSpPr/>
            <p:nvPr/>
          </p:nvSpPr>
          <p:spPr>
            <a:xfrm>
              <a:off x="748724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7123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393749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6261" y="5782084"/>
              <a:ext cx="117041" cy="11497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38774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Oval 14"/>
            <p:cNvSpPr/>
            <p:nvPr/>
          </p:nvSpPr>
          <p:spPr>
            <a:xfrm>
              <a:off x="236128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683798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Oval 16"/>
            <p:cNvSpPr/>
            <p:nvPr/>
          </p:nvSpPr>
          <p:spPr>
            <a:xfrm>
              <a:off x="3006311" y="5767670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8" idx="3"/>
              <a:endCxn id="10" idx="0"/>
            </p:cNvCxnSpPr>
            <p:nvPr/>
          </p:nvCxnSpPr>
          <p:spPr>
            <a:xfrm flipH="1">
              <a:off x="807244" y="5553421"/>
              <a:ext cx="11892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5"/>
              <a:endCxn id="11" idx="0"/>
            </p:cNvCxnSpPr>
            <p:nvPr/>
          </p:nvCxnSpPr>
          <p:spPr>
            <a:xfrm>
              <a:off x="1008926" y="5553421"/>
              <a:ext cx="12083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3"/>
              <a:endCxn id="12" idx="0"/>
            </p:cNvCxnSpPr>
            <p:nvPr/>
          </p:nvCxnSpPr>
          <p:spPr>
            <a:xfrm flipH="1">
              <a:off x="1452269" y="5553421"/>
              <a:ext cx="113965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3" idx="0"/>
            </p:cNvCxnSpPr>
            <p:nvPr/>
          </p:nvCxnSpPr>
          <p:spPr>
            <a:xfrm>
              <a:off x="1648994" y="5553421"/>
              <a:ext cx="125788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3"/>
              <a:endCxn id="14" idx="0"/>
            </p:cNvCxnSpPr>
            <p:nvPr/>
          </p:nvCxnSpPr>
          <p:spPr>
            <a:xfrm flipH="1">
              <a:off x="2097294" y="5553421"/>
              <a:ext cx="110063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15" idx="0"/>
            </p:cNvCxnSpPr>
            <p:nvPr/>
          </p:nvCxnSpPr>
          <p:spPr>
            <a:xfrm>
              <a:off x="2290118" y="5553421"/>
              <a:ext cx="129689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3"/>
              <a:endCxn id="16" idx="0"/>
            </p:cNvCxnSpPr>
            <p:nvPr/>
          </p:nvCxnSpPr>
          <p:spPr>
            <a:xfrm flipH="1">
              <a:off x="2742319" y="5553421"/>
              <a:ext cx="106162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5"/>
              <a:endCxn id="17" idx="0"/>
            </p:cNvCxnSpPr>
            <p:nvPr/>
          </p:nvCxnSpPr>
          <p:spPr>
            <a:xfrm>
              <a:off x="2931241" y="5553421"/>
              <a:ext cx="133590" cy="214248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5"/>
              <a:endCxn id="21" idx="1"/>
            </p:cNvCxnSpPr>
            <p:nvPr/>
          </p:nvCxnSpPr>
          <p:spPr>
            <a:xfrm>
              <a:off x="2626517" y="5246557"/>
              <a:ext cx="221963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3"/>
              <a:endCxn id="20" idx="7"/>
            </p:cNvCxnSpPr>
            <p:nvPr/>
          </p:nvCxnSpPr>
          <p:spPr>
            <a:xfrm flipH="1">
              <a:off x="2290118" y="5246557"/>
              <a:ext cx="253640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5"/>
              <a:endCxn id="19" idx="1"/>
            </p:cNvCxnSpPr>
            <p:nvPr/>
          </p:nvCxnSpPr>
          <p:spPr>
            <a:xfrm>
              <a:off x="1349767" y="5246557"/>
              <a:ext cx="216467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3"/>
              <a:endCxn id="18" idx="7"/>
            </p:cNvCxnSpPr>
            <p:nvPr/>
          </p:nvCxnSpPr>
          <p:spPr>
            <a:xfrm flipH="1">
              <a:off x="1008926" y="5246557"/>
              <a:ext cx="258081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3"/>
              <a:endCxn id="22" idx="7"/>
            </p:cNvCxnSpPr>
            <p:nvPr/>
          </p:nvCxnSpPr>
          <p:spPr>
            <a:xfrm flipH="1">
              <a:off x="1349767" y="4897867"/>
              <a:ext cx="557284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4" idx="5"/>
            </p:cNvCxnSpPr>
            <p:nvPr/>
          </p:nvCxnSpPr>
          <p:spPr>
            <a:xfrm flipH="1" flipV="1">
              <a:off x="1989811" y="4897867"/>
              <a:ext cx="553947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7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042418" y="1916832"/>
                <a:ext cx="1890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𝑮𝒙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18" y="1916832"/>
                <a:ext cx="1890774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160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 bwMode="auto">
          <a:xfrm>
            <a:off x="3541818" y="2798534"/>
            <a:ext cx="1443094" cy="4874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126502" y="1091367"/>
            <a:ext cx="286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Lattice-based cryptography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42418" y="1349904"/>
            <a:ext cx="242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Code-based encryption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03568" y="588203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Supersingular</a:t>
            </a:r>
            <a:r>
              <a:rPr lang="en-US" sz="1400" dirty="0" smtClean="0"/>
              <a:t> isogeny key exchange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99851" y="5952068"/>
            <a:ext cx="257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Hash-based signatures 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7464152" y="2357969"/>
            <a:ext cx="1902389" cy="8889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7464152" y="4358772"/>
            <a:ext cx="1036147" cy="4247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2678789" y="3717032"/>
            <a:ext cx="3129179" cy="689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3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/>
      <p:bldP spid="63" grpId="0"/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NIST post-quantum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Public competition to standardize </a:t>
            </a:r>
            <a:br>
              <a:rPr lang="en-US" sz="1800" dirty="0" smtClean="0"/>
            </a:br>
            <a:r>
              <a:rPr lang="en-US" sz="1800" dirty="0" smtClean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Round 3: 15 candidates selected  (current)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Winner(s) expected in about a year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51" y="1278464"/>
            <a:ext cx="5339522" cy="46892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58866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Algorithm (public-key</a:t>
                      </a:r>
                      <a:r>
                        <a:rPr lang="en-US" sz="1200" b="1" baseline="0" dirty="0" smtClean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Classic </a:t>
                      </a:r>
                      <a:r>
                        <a:rPr lang="en-US" sz="1200" dirty="0" err="1" smtClean="0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CRYSTALS-KYBER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NTRU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BIKE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C00FF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HQC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NTRU Prime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SIKE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Isogeny-based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Algorithm (digital</a:t>
                      </a:r>
                      <a:r>
                        <a:rPr lang="en-US" sz="1200" b="1" baseline="0" dirty="0" smtClean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CRYSTALS-DILITHIUM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FALCON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Rainbow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Multivariate-based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C00FF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Multivariate-based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Picnic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ZKP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SPHINCS+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Hash-based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Lattice-based cryptography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Very versatile computational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Fully homomorphic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Key exchange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Leads to efficient and compact schemes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Based on hardness of problems in algebraic number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Believed to be hard also for quantum computers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1" y="4564408"/>
            <a:ext cx="2294671" cy="1168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9059" y="1340768"/>
            <a:ext cx="3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Shortest</a:t>
            </a:r>
            <a:r>
              <a:rPr lang="en-US" sz="2000" dirty="0" smtClean="0"/>
              <a:t> </a:t>
            </a:r>
            <a:r>
              <a:rPr lang="en-US" sz="2000" b="1" dirty="0" smtClean="0"/>
              <a:t>vector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2224" y="40733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Closest</a:t>
            </a:r>
            <a:r>
              <a:rPr lang="en-US" sz="2000" dirty="0" smtClean="0"/>
              <a:t> </a:t>
            </a:r>
            <a:r>
              <a:rPr lang="en-US" sz="2000" b="1" dirty="0" smtClean="0"/>
              <a:t>vector problem</a:t>
            </a:r>
          </a:p>
        </p:txBody>
      </p:sp>
      <p:pic>
        <p:nvPicPr>
          <p:cNvPr id="23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451" y="1848719"/>
            <a:ext cx="2294671" cy="11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 – the starting point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7772400" cy="436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ichard Feynman playing the bongo drums — Cali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060848"/>
            <a:ext cx="1838134" cy="10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Lattice-based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911424" y="1196752"/>
            <a:ext cx="10153128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2104" y="6373118"/>
            <a:ext cx="424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cr.yp.to/talks/2017.12.28/slides-dan+nadia+tanja-20171228-latticehacks-16x9.pdf</a:t>
            </a:r>
            <a:endParaRPr lang="en-US" sz="800" dirty="0" smtClean="0"/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230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 more about post-quantum cryptography?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to learn more about post-quantum cryptography?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Sign up for </a:t>
            </a:r>
            <a:r>
              <a:rPr lang="en-US" dirty="0" smtClean="0">
                <a:hlinkClick r:id="rId2"/>
              </a:rPr>
              <a:t>TEK5550 - Advanced Topics in Cryptology </a:t>
            </a:r>
            <a:r>
              <a:rPr lang="en-US" dirty="0" smtClean="0"/>
              <a:t>next spring!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Guest lecture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Martin Strand, PhD, Norwegian </a:t>
            </a:r>
            <a:r>
              <a:rPr lang="en-US" dirty="0" err="1" smtClean="0"/>
              <a:t>Defence</a:t>
            </a:r>
            <a:r>
              <a:rPr lang="en-US" dirty="0" smtClean="0"/>
              <a:t> Research Establishment (FFI)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Topic: blind signatures and anonymous authentication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(quantum)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Three elements of all computations: data, operations, results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 computation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= </a:t>
            </a:r>
            <a:r>
              <a:rPr lang="en-US" b="1" dirty="0" smtClean="0"/>
              <a:t>qubit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Operation = </a:t>
            </a:r>
            <a:r>
              <a:rPr lang="en-US" b="1" dirty="0" smtClean="0"/>
              <a:t>quantum gate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Results = </a:t>
            </a:r>
            <a:r>
              <a:rPr lang="en-US" b="1" dirty="0" smtClean="0"/>
              <a:t>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48880"/>
            <a:ext cx="652898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Classical bit: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Qubit: </a:t>
                </a:r>
              </a:p>
              <a:p>
                <a:pPr marL="474663" lvl="1" indent="0"/>
                <a:r>
                  <a:rPr lang="en-US" sz="1600" dirty="0"/>
                  <a:t>	 </a:t>
                </a:r>
                <a:r>
                  <a:rPr lang="en-US" sz="1600" dirty="0" smtClean="0"/>
                  <a:t>     Can be in a </a:t>
                </a:r>
                <a:r>
                  <a:rPr lang="en-US" sz="1600" b="1" dirty="0" smtClean="0"/>
                  <a:t>superposition</a:t>
                </a:r>
                <a:r>
                  <a:rPr lang="en-US" sz="1600" dirty="0" smtClean="0"/>
                  <a:t> of two basic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 smtClean="0"/>
                  <a:t>             </a:t>
                </a:r>
                <a:br>
                  <a:rPr lang="en-US" sz="1600" dirty="0" smtClean="0"/>
                </a:br>
                <a:r>
                  <a:rPr lang="en-US" sz="1600" dirty="0" smtClean="0"/>
                  <a:t>	      But we can never observe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/>
                  <a:t> directly!</a:t>
                </a:r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	 </a:t>
                </a:r>
                <a:r>
                  <a:rPr lang="en-US" sz="1600" dirty="0" smtClean="0"/>
                  <a:t>     Must </a:t>
                </a:r>
                <a:r>
                  <a:rPr lang="en-US" sz="1600" b="1" dirty="0" smtClean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1600" dirty="0" smtClean="0"/>
                  <a:t> to obtain its value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state </a:t>
                </a:r>
                <a:r>
                  <a:rPr lang="en-US" sz="1600" i="1" dirty="0" smtClean="0"/>
                  <a:t>randomly </a:t>
                </a:r>
                <a:r>
                  <a:rPr lang="en-US" sz="1600" dirty="0" smtClean="0"/>
                  <a:t>collapses to either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 smtClean="0"/>
                  <a:t>	      What's the probability of observing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 smtClean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2304" y="2964502"/>
                <a:ext cx="13953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2964502"/>
                <a:ext cx="1395382" cy="246221"/>
              </a:xfrm>
              <a:prstGeom prst="rect">
                <a:avLst/>
              </a:prstGeom>
              <a:blipFill rotWithShape="0">
                <a:blip r:embed="rId5"/>
                <a:stretch>
                  <a:fillRect r="-1747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287688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583832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027586"/>
            <a:ext cx="936104" cy="93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19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034" r="-3050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08168" y="2964503"/>
                <a:ext cx="764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2964503"/>
                <a:ext cx="764953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381" r="-4762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02449" y="5319082"/>
                <a:ext cx="2991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49" y="5319082"/>
                <a:ext cx="299120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648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02449" y="5745237"/>
                <a:ext cx="2992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49" y="5745237"/>
                <a:ext cx="299280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648" t="-21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6" grpId="0"/>
      <p:bldP spid="18" grpId="0"/>
      <p:bldP spid="20" grpId="0"/>
      <p:bldP spid="21" grpId="0"/>
      <p:bldP spid="2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states – multiple qubits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 quantum computer consists of multiple qubits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 smtClean="0"/>
                  <a:t>-qubit 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600" dirty="0" smtClean="0"/>
                  <a:t> basis states</a:t>
                </a:r>
                <a:br>
                  <a:rPr lang="en-US" sz="1600" dirty="0" smtClean="0"/>
                </a:br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Representable by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600" dirty="0" smtClean="0"/>
                  <a:t> element vector</a:t>
                </a:r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</a:t>
                </a:r>
                <a:r>
                  <a:rPr lang="en-US" sz="1050" dirty="0" smtClean="0"/>
                  <a:t>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94448" y="6311834"/>
            <a:ext cx="2540000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34719" y="2235194"/>
                <a:ext cx="2567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719" y="2235194"/>
                <a:ext cx="2567048" cy="246221"/>
              </a:xfrm>
              <a:prstGeom prst="rect">
                <a:avLst/>
              </a:prstGeom>
              <a:blipFill rotWithShape="0">
                <a:blip r:embed="rId6"/>
                <a:stretch>
                  <a:fillRect r="-118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3632" y="1938503"/>
                <a:ext cx="990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632" y="1938503"/>
                <a:ext cx="990528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122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859" r="-1690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31669" y="1720465"/>
                <a:ext cx="11481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69" y="1720465"/>
                <a:ext cx="114819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596" r="-3191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2051" t="-177778" r="-17949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0145" r="-101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8696" r="-101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9917" y="3552819"/>
                <a:ext cx="2909578" cy="734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17" y="3552819"/>
                <a:ext cx="2909578" cy="734496"/>
              </a:xfrm>
              <a:prstGeom prst="rect">
                <a:avLst/>
              </a:prstGeom>
              <a:blipFill rotWithShape="0">
                <a:blip r:embed="rId16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6737" y="5413992"/>
                <a:ext cx="1357423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37" y="5413992"/>
                <a:ext cx="1357423" cy="91973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831085" y="3468403"/>
                <a:ext cx="1831527" cy="1070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nb-NO" sz="1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.8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nb-NO" sz="10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0.6</m:t>
                                            </m:r>
                                            <m:r>
                                              <a:rPr lang="nb-NO" sz="10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085" y="3468403"/>
                <a:ext cx="1831527" cy="107087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575311" y="3749924"/>
            <a:ext cx="2340833" cy="338554"/>
            <a:chOff x="5575311" y="3749924"/>
            <a:chExt cx="2340833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575311" y="3749924"/>
                  <a:ext cx="234083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05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⋯+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311" y="3749924"/>
                  <a:ext cx="2340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18462" y="3919201"/>
                  <a:ext cx="504056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nb-NO" sz="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5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8462" y="3919201"/>
                  <a:ext cx="504056" cy="1692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51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10" grpId="0"/>
      <p:bldP spid="11" grpId="0"/>
      <p:bldP spid="12" grpId="0"/>
      <p:bldP spid="12" grpId="1"/>
      <p:bldP spid="12" grpId="2"/>
      <p:bldP spid="13" grpId="0"/>
      <p:bldP spid="14" grpId="0"/>
      <p:bldP spid="15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computation – quantum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Classic bits are transformed using logical gates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Qubits are transformed using </a:t>
            </a:r>
            <a:br>
              <a:rPr lang="en-US" sz="1800" dirty="0" smtClean="0"/>
            </a:br>
            <a:r>
              <a:rPr lang="en-US" sz="1800" b="1" dirty="0" smtClean="0"/>
              <a:t>quantum gates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573323"/>
            <a:ext cx="3164031" cy="120760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63952" y="3226347"/>
            <a:ext cx="6156763" cy="2845643"/>
            <a:chOff x="887421" y="1124744"/>
            <a:chExt cx="10873208" cy="5025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2" b="87609"/>
            <a:stretch/>
          </p:blipFill>
          <p:spPr>
            <a:xfrm>
              <a:off x="887421" y="1124744"/>
              <a:ext cx="10457669" cy="16561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5" b="67136"/>
            <a:stretch/>
          </p:blipFill>
          <p:spPr>
            <a:xfrm>
              <a:off x="887421" y="2840469"/>
              <a:ext cx="10873208" cy="18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9" b="42353"/>
            <a:stretch/>
          </p:blipFill>
          <p:spPr>
            <a:xfrm>
              <a:off x="887421" y="4854174"/>
              <a:ext cx="10873208" cy="12961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448" y="5059906"/>
                <a:ext cx="4173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↦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5059906"/>
                <a:ext cx="4173835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3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(Quantum) NOT-gate (or X gate)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15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75384" y="2321451"/>
                <a:ext cx="85510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2321451"/>
                <a:ext cx="855106" cy="484043"/>
              </a:xfrm>
              <a:prstGeom prst="rect">
                <a:avLst/>
              </a:prstGeom>
              <a:blipFill rotWithShape="0">
                <a:blip r:embed="rId4"/>
                <a:stretch>
                  <a:fillRect l="-3571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blipFill rotWithShape="0">
                <a:blip r:embed="rId6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blipFill rotWithShape="0">
                <a:blip r:embed="rId7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9132" y="4295555"/>
                <a:ext cx="186403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32" y="4295555"/>
                <a:ext cx="1864036" cy="553228"/>
              </a:xfrm>
              <a:prstGeom prst="rect">
                <a:avLst/>
              </a:prstGeom>
              <a:blipFill rotWithShape="0"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7888" y="4294578"/>
                <a:ext cx="186403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4294578"/>
                <a:ext cx="1864036" cy="553228"/>
              </a:xfrm>
              <a:prstGeom prst="rect">
                <a:avLst/>
              </a:prstGeom>
              <a:blipFill rotWithShape="0">
                <a:blip r:embed="rId9"/>
                <a:stretch>
                  <a:fillRect l="-328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blipFill rotWithShape="0"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blipFill rotWithShape="0">
                <a:blip r:embed="rId11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blipFill rotWithShape="0">
                <a:blip r:embed="rId12"/>
                <a:stretch>
                  <a:fillRect l="-362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blipFill rotWithShape="0">
                <a:blip r:embed="rId1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 smtClean="0"/>
                  <a:t>X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blipFill rotWithShape="0">
                <a:blip r:embed="rId15"/>
                <a:stretch>
                  <a:fillRect l="-1114" t="-11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Hadamard</a:t>
            </a:r>
            <a:r>
              <a:rPr lang="en-US" dirty="0" smtClean="0"/>
              <a:t> gate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408" y="1122858"/>
                <a:ext cx="1442253" cy="522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122858"/>
                <a:ext cx="1442253" cy="522579"/>
              </a:xfrm>
              <a:prstGeom prst="rect">
                <a:avLst/>
              </a:prstGeom>
              <a:blipFill rotWithShape="0">
                <a:blip r:embed="rId2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408" y="2058962"/>
                <a:ext cx="1442253" cy="522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058962"/>
                <a:ext cx="1442253" cy="522579"/>
              </a:xfrm>
              <a:prstGeom prst="rect">
                <a:avLst/>
              </a:prstGeom>
              <a:blipFill rotWithShape="0">
                <a:blip r:embed="rId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2453" y="3033246"/>
                <a:ext cx="1893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033246"/>
                <a:ext cx="1893147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322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62453" y="3763386"/>
                <a:ext cx="1893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763386"/>
                <a:ext cx="1893147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322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47639" y="439532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err="1" smtClean="0"/>
              <a:t>Hadamard</a:t>
            </a:r>
            <a:r>
              <a:rPr lang="en-US" sz="1400" dirty="0" smtClean="0"/>
              <a:t> gate allows us to create random bits!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sz="1400" i="1" dirty="0" smtClean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400" i="1" dirty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 smtClean="0"/>
                  <a:t>H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blipFill rotWithShape="0">
                <a:blip r:embed="rId9"/>
                <a:stretch>
                  <a:fillRect l="-1035" t="-10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03923" y="2816451"/>
                <a:ext cx="1387303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923" y="2816451"/>
                <a:ext cx="1387303" cy="6142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10347" y="3534129"/>
                <a:ext cx="1387303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347" y="3534129"/>
                <a:ext cx="1387303" cy="6142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 animBg="1"/>
      <p:bldP spid="15" grpId="0"/>
      <p:bldP spid="17" grpId="0"/>
      <p:bldP spid="13" grpId="0" animBg="1"/>
      <p:bldP spid="3" grpId="0"/>
      <p:bldP spid="16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20343</TotalTime>
  <Words>4360</Words>
  <Application>Microsoft Office PowerPoint</Application>
  <PresentationFormat>Widescreen</PresentationFormat>
  <Paragraphs>465</Paragraphs>
  <Slides>32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Franklin Gothic Book</vt:lpstr>
      <vt:lpstr>Times New Roman</vt:lpstr>
      <vt:lpstr>Wingdings</vt:lpstr>
      <vt:lpstr>1_TEK4500-UIO</vt:lpstr>
      <vt:lpstr>TEK4500-UIO</vt:lpstr>
      <vt:lpstr>2_TEK4500-UIO</vt:lpstr>
      <vt:lpstr>Lecture 12 – Quantum computers,  Shor’s algorithm, post-quantum cryptography </vt:lpstr>
      <vt:lpstr>PowerPoint Presentation</vt:lpstr>
      <vt:lpstr>Quantum computing – the starting point</vt:lpstr>
      <vt:lpstr>Elements of (quantum) computing</vt:lpstr>
      <vt:lpstr>Qubits</vt:lpstr>
      <vt:lpstr>Quantum states – multiple qubits</vt:lpstr>
      <vt:lpstr>Quantum computation – quantum gates</vt:lpstr>
      <vt:lpstr>(Quantum) NOT-gate (or X gate)</vt:lpstr>
      <vt:lpstr>The Hadamard gate</vt:lpstr>
      <vt:lpstr>Controlled-NOT gate (CNOT)</vt:lpstr>
      <vt:lpstr>Many other gates…</vt:lpstr>
      <vt:lpstr>Quantum gates</vt:lpstr>
      <vt:lpstr>Quantum computer</vt:lpstr>
      <vt:lpstr>What makes quantum computation special?</vt:lpstr>
      <vt:lpstr>Example (interference)</vt:lpstr>
      <vt:lpstr>Shor's algorithm</vt:lpstr>
      <vt:lpstr>First: something completely different</vt:lpstr>
      <vt:lpstr>Factoring to order-finding</vt:lpstr>
      <vt:lpstr>Shor's algorithm</vt:lpstr>
      <vt:lpstr>Shor’s algorithm</vt:lpstr>
      <vt:lpstr>Shor’s algorithm</vt:lpstr>
      <vt:lpstr>Consequences of Shor’s algorithm</vt:lpstr>
      <vt:lpstr>The quantum menace</vt:lpstr>
      <vt:lpstr>The quantum menace</vt:lpstr>
      <vt:lpstr>The quantum menace</vt:lpstr>
      <vt:lpstr>Dealing with quantum computers</vt:lpstr>
      <vt:lpstr>Post-quantum cryptography</vt:lpstr>
      <vt:lpstr>The NIST post-quantum competition</vt:lpstr>
      <vt:lpstr>Lattice-based cryptography</vt:lpstr>
      <vt:lpstr>Lattice-based cryptography</vt:lpstr>
      <vt:lpstr>Learn more about post-quantum cryptography?</vt:lpstr>
      <vt:lpstr>Next week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908</cp:revision>
  <dcterms:created xsi:type="dcterms:W3CDTF">2020-06-02T10:31:43Z</dcterms:created>
  <dcterms:modified xsi:type="dcterms:W3CDTF">2021-11-10T13:09:11Z</dcterms:modified>
</cp:coreProperties>
</file>