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12" r:id="rId3"/>
  </p:sldMasterIdLst>
  <p:notesMasterIdLst>
    <p:notesMasterId r:id="rId64"/>
  </p:notesMasterIdLst>
  <p:sldIdLst>
    <p:sldId id="308" r:id="rId4"/>
    <p:sldId id="375" r:id="rId5"/>
    <p:sldId id="378" r:id="rId6"/>
    <p:sldId id="413" r:id="rId7"/>
    <p:sldId id="415" r:id="rId8"/>
    <p:sldId id="319" r:id="rId9"/>
    <p:sldId id="320" r:id="rId10"/>
    <p:sldId id="261" r:id="rId11"/>
    <p:sldId id="376" r:id="rId12"/>
    <p:sldId id="416" r:id="rId13"/>
    <p:sldId id="333" r:id="rId14"/>
    <p:sldId id="347" r:id="rId15"/>
    <p:sldId id="417" r:id="rId16"/>
    <p:sldId id="432" r:id="rId17"/>
    <p:sldId id="419" r:id="rId18"/>
    <p:sldId id="420" r:id="rId19"/>
    <p:sldId id="342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423" r:id="rId29"/>
    <p:sldId id="399" r:id="rId30"/>
    <p:sldId id="400" r:id="rId31"/>
    <p:sldId id="393" r:id="rId32"/>
    <p:sldId id="394" r:id="rId33"/>
    <p:sldId id="418" r:id="rId34"/>
    <p:sldId id="396" r:id="rId35"/>
    <p:sldId id="397" r:id="rId36"/>
    <p:sldId id="395" r:id="rId37"/>
    <p:sldId id="349" r:id="rId38"/>
    <p:sldId id="280" r:id="rId39"/>
    <p:sldId id="435" r:id="rId40"/>
    <p:sldId id="434" r:id="rId41"/>
    <p:sldId id="353" r:id="rId42"/>
    <p:sldId id="412" r:id="rId43"/>
    <p:sldId id="350" r:id="rId44"/>
    <p:sldId id="351" r:id="rId45"/>
    <p:sldId id="352" r:id="rId46"/>
    <p:sldId id="431" r:id="rId47"/>
    <p:sldId id="410" r:id="rId48"/>
    <p:sldId id="403" r:id="rId49"/>
    <p:sldId id="357" r:id="rId50"/>
    <p:sldId id="356" r:id="rId51"/>
    <p:sldId id="424" r:id="rId52"/>
    <p:sldId id="425" r:id="rId53"/>
    <p:sldId id="426" r:id="rId54"/>
    <p:sldId id="427" r:id="rId55"/>
    <p:sldId id="428" r:id="rId56"/>
    <p:sldId id="430" r:id="rId57"/>
    <p:sldId id="390" r:id="rId58"/>
    <p:sldId id="405" r:id="rId59"/>
    <p:sldId id="358" r:id="rId60"/>
    <p:sldId id="294" r:id="rId61"/>
    <p:sldId id="374" r:id="rId62"/>
    <p:sldId id="373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åkon Jacobsen" initials="HJ" lastIdx="1" clrIdx="0">
    <p:extLst>
      <p:ext uri="{19B8F6BF-5375-455C-9EA6-DF929625EA0E}">
        <p15:presenceInfo xmlns:p15="http://schemas.microsoft.com/office/powerpoint/2012/main" userId="Håkon Jacobsen" providerId="None"/>
      </p:ext>
    </p:extLst>
  </p:cmAuthor>
  <p:cmAuthor id="2" name="hakoja" initials="h" lastIdx="2" clrIdx="1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FA"/>
    <a:srgbClr val="FFFAEB"/>
    <a:srgbClr val="CFF9DA"/>
    <a:srgbClr val="FFD69F"/>
    <a:srgbClr val="FFDDDD"/>
    <a:srgbClr val="FCB4AA"/>
    <a:srgbClr val="FEE9E6"/>
    <a:srgbClr val="CC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5" autoAdjust="0"/>
    <p:restoredTop sz="92998" autoAdjust="0"/>
  </p:normalViewPr>
  <p:slideViewPr>
    <p:cSldViewPr snapToGrid="0" showGuides="1">
      <p:cViewPr varScale="1">
        <p:scale>
          <a:sx n="104" d="100"/>
          <a:sy n="104" d="100"/>
        </p:scale>
        <p:origin x="864" y="114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45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68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39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55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60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64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03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48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77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0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01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1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48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82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69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52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8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7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8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1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4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2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20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0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843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6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8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37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1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612196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0643" y="1371600"/>
            <a:ext cx="478998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1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8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5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4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1291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6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1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7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3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01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6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424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7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59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8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1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9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49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50380" y="4605244"/>
            <a:ext cx="7082727" cy="1192441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0551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3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8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0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2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2848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8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711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35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4.xml"/><Relationship Id="rId10" Type="http://schemas.openxmlformats.org/officeDocument/2006/relationships/image" Target="../media/image1910.png"/><Relationship Id="rId9" Type="http://schemas.openxmlformats.org/officeDocument/2006/relationships/image" Target="../media/image4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4.xml"/><Relationship Id="rId11" Type="http://schemas.openxmlformats.org/officeDocument/2006/relationships/image" Target="../media/image27.png"/><Relationship Id="rId10" Type="http://schemas.openxmlformats.org/officeDocument/2006/relationships/image" Target="../media/image191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40.png"/><Relationship Id="rId2" Type="http://schemas.openxmlformats.org/officeDocument/2006/relationships/image" Target="../media/image27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5.png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10" Type="http://schemas.openxmlformats.org/officeDocument/2006/relationships/image" Target="../media/image771.png"/><Relationship Id="rId4" Type="http://schemas.openxmlformats.org/officeDocument/2006/relationships/image" Target="../media/image29.pn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41.png"/><Relationship Id="rId12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5.png"/><Relationship Id="rId11" Type="http://schemas.openxmlformats.org/officeDocument/2006/relationships/image" Target="../media/image771.png"/><Relationship Id="rId10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3.png"/><Relationship Id="rId18" Type="http://schemas.openxmlformats.org/officeDocument/2006/relationships/image" Target="../media/image61.png"/><Relationship Id="rId3" Type="http://schemas.openxmlformats.org/officeDocument/2006/relationships/image" Target="../media/image230.png"/><Relationship Id="rId7" Type="http://schemas.openxmlformats.org/officeDocument/2006/relationships/image" Target="../media/image50.png"/><Relationship Id="rId12" Type="http://schemas.openxmlformats.org/officeDocument/2006/relationships/image" Target="../media/image52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15" Type="http://schemas.openxmlformats.org/officeDocument/2006/relationships/image" Target="../media/image58.png"/><Relationship Id="rId19" Type="http://schemas.openxmlformats.org/officeDocument/2006/relationships/image" Target="../media/image62.png"/><Relationship Id="rId4" Type="http://schemas.openxmlformats.org/officeDocument/2006/relationships/image" Target="../media/image45.png"/><Relationship Id="rId9" Type="http://schemas.openxmlformats.org/officeDocument/2006/relationships/image" Target="../media/image461.png"/><Relationship Id="rId1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1.png"/><Relationship Id="rId26" Type="http://schemas.openxmlformats.org/officeDocument/2006/relationships/image" Target="../media/image45.png"/><Relationship Id="rId3" Type="http://schemas.openxmlformats.org/officeDocument/2006/relationships/image" Target="../media/image230.png"/><Relationship Id="rId21" Type="http://schemas.openxmlformats.org/officeDocument/2006/relationships/image" Target="../media/image54.png"/><Relationship Id="rId17" Type="http://schemas.openxmlformats.org/officeDocument/2006/relationships/image" Target="../media/image53.png"/><Relationship Id="rId25" Type="http://schemas.openxmlformats.org/officeDocument/2006/relationships/image" Target="../media/image46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2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4.png"/><Relationship Id="rId24" Type="http://schemas.openxmlformats.org/officeDocument/2006/relationships/image" Target="../media/image63.png"/><Relationship Id="rId5" Type="http://schemas.openxmlformats.org/officeDocument/2006/relationships/image" Target="../media/image49.png"/><Relationship Id="rId23" Type="http://schemas.openxmlformats.org/officeDocument/2006/relationships/image" Target="../media/image62.png"/><Relationship Id="rId19" Type="http://schemas.openxmlformats.org/officeDocument/2006/relationships/image" Target="../media/image58.png"/><Relationship Id="rId4" Type="http://schemas.openxmlformats.org/officeDocument/2006/relationships/image" Target="../media/image47.png"/><Relationship Id="rId22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26" Type="http://schemas.openxmlformats.org/officeDocument/2006/relationships/image" Target="../media/image53.png"/><Relationship Id="rId3" Type="http://schemas.openxmlformats.org/officeDocument/2006/relationships/image" Target="../media/image230.png"/><Relationship Id="rId21" Type="http://schemas.openxmlformats.org/officeDocument/2006/relationships/image" Target="../media/image54.png"/><Relationship Id="rId17" Type="http://schemas.openxmlformats.org/officeDocument/2006/relationships/image" Target="../media/image51.png"/><Relationship Id="rId25" Type="http://schemas.openxmlformats.org/officeDocument/2006/relationships/image" Target="../media/image46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2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5.png"/><Relationship Id="rId24" Type="http://schemas.openxmlformats.org/officeDocument/2006/relationships/image" Target="../media/image63.png"/><Relationship Id="rId5" Type="http://schemas.openxmlformats.org/officeDocument/2006/relationships/image" Target="../media/image49.png"/><Relationship Id="rId23" Type="http://schemas.openxmlformats.org/officeDocument/2006/relationships/image" Target="../media/image62.png"/><Relationship Id="rId19" Type="http://schemas.openxmlformats.org/officeDocument/2006/relationships/image" Target="../media/image58.png"/><Relationship Id="rId4" Type="http://schemas.openxmlformats.org/officeDocument/2006/relationships/image" Target="../media/image47.png"/><Relationship Id="rId22" Type="http://schemas.openxmlformats.org/officeDocument/2006/relationships/image" Target="../media/image61.png"/><Relationship Id="rId27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26" Type="http://schemas.openxmlformats.org/officeDocument/2006/relationships/image" Target="../media/image53.png"/><Relationship Id="rId3" Type="http://schemas.openxmlformats.org/officeDocument/2006/relationships/image" Target="../media/image230.png"/><Relationship Id="rId21" Type="http://schemas.openxmlformats.org/officeDocument/2006/relationships/image" Target="../media/image54.png"/><Relationship Id="rId17" Type="http://schemas.openxmlformats.org/officeDocument/2006/relationships/image" Target="../media/image51.png"/><Relationship Id="rId25" Type="http://schemas.openxmlformats.org/officeDocument/2006/relationships/image" Target="../media/image46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2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6.png"/><Relationship Id="rId24" Type="http://schemas.openxmlformats.org/officeDocument/2006/relationships/image" Target="../media/image63.png"/><Relationship Id="rId5" Type="http://schemas.openxmlformats.org/officeDocument/2006/relationships/image" Target="../media/image49.png"/><Relationship Id="rId23" Type="http://schemas.openxmlformats.org/officeDocument/2006/relationships/image" Target="../media/image62.png"/><Relationship Id="rId19" Type="http://schemas.openxmlformats.org/officeDocument/2006/relationships/image" Target="../media/image58.png"/><Relationship Id="rId4" Type="http://schemas.openxmlformats.org/officeDocument/2006/relationships/image" Target="../media/image47.png"/><Relationship Id="rId22" Type="http://schemas.openxmlformats.org/officeDocument/2006/relationships/image" Target="../media/image61.png"/><Relationship Id="rId27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26" Type="http://schemas.openxmlformats.org/officeDocument/2006/relationships/image" Target="../media/image53.png"/><Relationship Id="rId3" Type="http://schemas.openxmlformats.org/officeDocument/2006/relationships/image" Target="../media/image230.png"/><Relationship Id="rId21" Type="http://schemas.openxmlformats.org/officeDocument/2006/relationships/image" Target="../media/image54.png"/><Relationship Id="rId17" Type="http://schemas.openxmlformats.org/officeDocument/2006/relationships/image" Target="../media/image51.png"/><Relationship Id="rId25" Type="http://schemas.openxmlformats.org/officeDocument/2006/relationships/image" Target="../media/image46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2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7.png"/><Relationship Id="rId24" Type="http://schemas.openxmlformats.org/officeDocument/2006/relationships/image" Target="../media/image63.png"/><Relationship Id="rId5" Type="http://schemas.openxmlformats.org/officeDocument/2006/relationships/image" Target="../media/image49.png"/><Relationship Id="rId23" Type="http://schemas.openxmlformats.org/officeDocument/2006/relationships/image" Target="../media/image62.png"/><Relationship Id="rId19" Type="http://schemas.openxmlformats.org/officeDocument/2006/relationships/image" Target="../media/image58.png"/><Relationship Id="rId4" Type="http://schemas.openxmlformats.org/officeDocument/2006/relationships/image" Target="../media/image47.png"/><Relationship Id="rId22" Type="http://schemas.openxmlformats.org/officeDocument/2006/relationships/image" Target="../media/image61.png"/><Relationship Id="rId27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26" Type="http://schemas.openxmlformats.org/officeDocument/2006/relationships/image" Target="../media/image53.png"/><Relationship Id="rId3" Type="http://schemas.openxmlformats.org/officeDocument/2006/relationships/image" Target="../media/image230.png"/><Relationship Id="rId21" Type="http://schemas.openxmlformats.org/officeDocument/2006/relationships/image" Target="../media/image54.png"/><Relationship Id="rId17" Type="http://schemas.openxmlformats.org/officeDocument/2006/relationships/image" Target="../media/image51.png"/><Relationship Id="rId25" Type="http://schemas.openxmlformats.org/officeDocument/2006/relationships/image" Target="../media/image46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2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8.png"/><Relationship Id="rId24" Type="http://schemas.openxmlformats.org/officeDocument/2006/relationships/image" Target="../media/image63.png"/><Relationship Id="rId5" Type="http://schemas.openxmlformats.org/officeDocument/2006/relationships/image" Target="../media/image49.png"/><Relationship Id="rId23" Type="http://schemas.openxmlformats.org/officeDocument/2006/relationships/image" Target="../media/image62.png"/><Relationship Id="rId19" Type="http://schemas.openxmlformats.org/officeDocument/2006/relationships/image" Target="../media/image58.png"/><Relationship Id="rId4" Type="http://schemas.openxmlformats.org/officeDocument/2006/relationships/image" Target="../media/image47.png"/><Relationship Id="rId22" Type="http://schemas.openxmlformats.org/officeDocument/2006/relationships/image" Target="../media/image61.png"/><Relationship Id="rId27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26" Type="http://schemas.openxmlformats.org/officeDocument/2006/relationships/image" Target="../media/image53.png"/><Relationship Id="rId3" Type="http://schemas.openxmlformats.org/officeDocument/2006/relationships/image" Target="../media/image230.png"/><Relationship Id="rId21" Type="http://schemas.openxmlformats.org/officeDocument/2006/relationships/image" Target="../media/image54.png"/><Relationship Id="rId17" Type="http://schemas.openxmlformats.org/officeDocument/2006/relationships/image" Target="../media/image51.png"/><Relationship Id="rId25" Type="http://schemas.openxmlformats.org/officeDocument/2006/relationships/image" Target="../media/image46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2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9.png"/><Relationship Id="rId24" Type="http://schemas.openxmlformats.org/officeDocument/2006/relationships/image" Target="../media/image63.png"/><Relationship Id="rId5" Type="http://schemas.openxmlformats.org/officeDocument/2006/relationships/image" Target="../media/image49.png"/><Relationship Id="rId23" Type="http://schemas.openxmlformats.org/officeDocument/2006/relationships/image" Target="../media/image62.png"/><Relationship Id="rId19" Type="http://schemas.openxmlformats.org/officeDocument/2006/relationships/image" Target="../media/image58.png"/><Relationship Id="rId4" Type="http://schemas.openxmlformats.org/officeDocument/2006/relationships/image" Target="../media/image47.png"/><Relationship Id="rId22" Type="http://schemas.openxmlformats.org/officeDocument/2006/relationships/image" Target="../media/image61.png"/><Relationship Id="rId27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26" Type="http://schemas.openxmlformats.org/officeDocument/2006/relationships/image" Target="../media/image53.png"/><Relationship Id="rId3" Type="http://schemas.openxmlformats.org/officeDocument/2006/relationships/image" Target="../media/image230.png"/><Relationship Id="rId21" Type="http://schemas.openxmlformats.org/officeDocument/2006/relationships/image" Target="../media/image54.png"/><Relationship Id="rId17" Type="http://schemas.openxmlformats.org/officeDocument/2006/relationships/image" Target="../media/image51.png"/><Relationship Id="rId25" Type="http://schemas.openxmlformats.org/officeDocument/2006/relationships/image" Target="../media/image46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2.png"/><Relationship Id="rId24" Type="http://schemas.openxmlformats.org/officeDocument/2006/relationships/image" Target="../media/image63.png"/><Relationship Id="rId5" Type="http://schemas.openxmlformats.org/officeDocument/2006/relationships/image" Target="../media/image71.png"/><Relationship Id="rId23" Type="http://schemas.openxmlformats.org/officeDocument/2006/relationships/image" Target="../media/image62.png"/><Relationship Id="rId19" Type="http://schemas.openxmlformats.org/officeDocument/2006/relationships/image" Target="../media/image58.png"/><Relationship Id="rId4" Type="http://schemas.openxmlformats.org/officeDocument/2006/relationships/image" Target="../media/image70.png"/><Relationship Id="rId22" Type="http://schemas.openxmlformats.org/officeDocument/2006/relationships/image" Target="../media/image61.png"/><Relationship Id="rId27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62.png"/><Relationship Id="rId18" Type="http://schemas.openxmlformats.org/officeDocument/2006/relationships/image" Target="../media/image81.png"/><Relationship Id="rId3" Type="http://schemas.openxmlformats.org/officeDocument/2006/relationships/image" Target="../media/image75.png"/><Relationship Id="rId7" Type="http://schemas.openxmlformats.org/officeDocument/2006/relationships/image" Target="../media/image531.png"/><Relationship Id="rId12" Type="http://schemas.openxmlformats.org/officeDocument/2006/relationships/image" Target="../media/image61.png"/><Relationship Id="rId17" Type="http://schemas.openxmlformats.org/officeDocument/2006/relationships/image" Target="../media/image80.png"/><Relationship Id="rId2" Type="http://schemas.openxmlformats.org/officeDocument/2006/relationships/image" Target="../media/image74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2.png"/><Relationship Id="rId11" Type="http://schemas.openxmlformats.org/officeDocument/2006/relationships/image" Target="../media/image54.png"/><Relationship Id="rId5" Type="http://schemas.openxmlformats.org/officeDocument/2006/relationships/image" Target="../media/image77.png"/><Relationship Id="rId15" Type="http://schemas.openxmlformats.org/officeDocument/2006/relationships/image" Target="../media/image78.png"/><Relationship Id="rId10" Type="http://schemas.openxmlformats.org/officeDocument/2006/relationships/image" Target="../media/image59.png"/><Relationship Id="rId19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590.png"/><Relationship Id="rId7" Type="http://schemas.openxmlformats.org/officeDocument/2006/relationships/image" Target="../media/image45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20.png"/><Relationship Id="rId11" Type="http://schemas.openxmlformats.org/officeDocument/2006/relationships/image" Target="../media/image781.png"/><Relationship Id="rId5" Type="http://schemas.openxmlformats.org/officeDocument/2006/relationships/image" Target="../media/image610.png"/><Relationship Id="rId10" Type="http://schemas.openxmlformats.org/officeDocument/2006/relationships/image" Target="../media/image48.png"/><Relationship Id="rId4" Type="http://schemas.openxmlformats.org/officeDocument/2006/relationships/image" Target="../media/image440.png"/><Relationship Id="rId9" Type="http://schemas.openxmlformats.org/officeDocument/2006/relationships/image" Target="../media/image4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30.png"/><Relationship Id="rId18" Type="http://schemas.openxmlformats.org/officeDocument/2006/relationships/image" Target="../media/image800.png"/><Relationship Id="rId3" Type="http://schemas.openxmlformats.org/officeDocument/2006/relationships/image" Target="../media/image590.png"/><Relationship Id="rId7" Type="http://schemas.openxmlformats.org/officeDocument/2006/relationships/image" Target="../media/image460.png"/><Relationship Id="rId12" Type="http://schemas.openxmlformats.org/officeDocument/2006/relationships/image" Target="../media/image520.png"/><Relationship Id="rId17" Type="http://schemas.openxmlformats.org/officeDocument/2006/relationships/image" Target="../media/image790.png"/><Relationship Id="rId2" Type="http://schemas.openxmlformats.org/officeDocument/2006/relationships/image" Target="../media/image420.png"/><Relationship Id="rId16" Type="http://schemas.openxmlformats.org/officeDocument/2006/relationships/image" Target="../media/image781.png"/><Relationship Id="rId20" Type="http://schemas.openxmlformats.org/officeDocument/2006/relationships/image" Target="../media/image82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20.png"/><Relationship Id="rId11" Type="http://schemas.openxmlformats.org/officeDocument/2006/relationships/image" Target="../media/image510.png"/><Relationship Id="rId5" Type="http://schemas.openxmlformats.org/officeDocument/2006/relationships/image" Target="../media/image610.png"/><Relationship Id="rId15" Type="http://schemas.openxmlformats.org/officeDocument/2006/relationships/image" Target="../media/image440.png"/><Relationship Id="rId10" Type="http://schemas.openxmlformats.org/officeDocument/2006/relationships/image" Target="../media/image500.png"/><Relationship Id="rId19" Type="http://schemas.openxmlformats.org/officeDocument/2006/relationships/image" Target="../media/image810.png"/><Relationship Id="rId9" Type="http://schemas.openxmlformats.org/officeDocument/2006/relationships/image" Target="../media/image48.png"/><Relationship Id="rId14" Type="http://schemas.openxmlformats.org/officeDocument/2006/relationships/image" Target="../media/image5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6.png"/><Relationship Id="rId18" Type="http://schemas.openxmlformats.org/officeDocument/2006/relationships/image" Target="../media/image90.png"/><Relationship Id="rId26" Type="http://schemas.openxmlformats.org/officeDocument/2006/relationships/image" Target="../media/image92.png"/><Relationship Id="rId3" Type="http://schemas.openxmlformats.org/officeDocument/2006/relationships/image" Target="../media/image640.png"/><Relationship Id="rId21" Type="http://schemas.openxmlformats.org/officeDocument/2006/relationships/image" Target="../media/image800.png"/><Relationship Id="rId7" Type="http://schemas.openxmlformats.org/officeDocument/2006/relationships/image" Target="../media/image620.png"/><Relationship Id="rId12" Type="http://schemas.openxmlformats.org/officeDocument/2006/relationships/image" Target="../media/image85.png"/><Relationship Id="rId17" Type="http://schemas.openxmlformats.org/officeDocument/2006/relationships/image" Target="../media/image89.png"/><Relationship Id="rId25" Type="http://schemas.openxmlformats.org/officeDocument/2006/relationships/image" Target="../media/image490.png"/><Relationship Id="rId2" Type="http://schemas.openxmlformats.org/officeDocument/2006/relationships/image" Target="../media/image630.png"/><Relationship Id="rId16" Type="http://schemas.openxmlformats.org/officeDocument/2006/relationships/image" Target="../media/image781.png"/><Relationship Id="rId20" Type="http://schemas.openxmlformats.org/officeDocument/2006/relationships/image" Target="../media/image79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10.png"/><Relationship Id="rId11" Type="http://schemas.openxmlformats.org/officeDocument/2006/relationships/image" Target="../media/image55.png"/><Relationship Id="rId24" Type="http://schemas.openxmlformats.org/officeDocument/2006/relationships/image" Target="../media/image460.png"/><Relationship Id="rId15" Type="http://schemas.openxmlformats.org/officeDocument/2006/relationships/image" Target="../media/image88.png"/><Relationship Id="rId23" Type="http://schemas.openxmlformats.org/officeDocument/2006/relationships/image" Target="../media/image822.png"/><Relationship Id="rId28" Type="http://schemas.openxmlformats.org/officeDocument/2006/relationships/image" Target="../media/image94.png"/><Relationship Id="rId10" Type="http://schemas.openxmlformats.org/officeDocument/2006/relationships/image" Target="../media/image670.png"/><Relationship Id="rId19" Type="http://schemas.openxmlformats.org/officeDocument/2006/relationships/image" Target="../media/image91.png"/><Relationship Id="rId4" Type="http://schemas.openxmlformats.org/officeDocument/2006/relationships/image" Target="../media/image590.png"/><Relationship Id="rId9" Type="http://schemas.openxmlformats.org/officeDocument/2006/relationships/image" Target="../media/image84.png"/><Relationship Id="rId14" Type="http://schemas.openxmlformats.org/officeDocument/2006/relationships/image" Target="../media/image87.png"/><Relationship Id="rId22" Type="http://schemas.openxmlformats.org/officeDocument/2006/relationships/image" Target="../media/image810.png"/><Relationship Id="rId27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8" Type="http://schemas.openxmlformats.org/officeDocument/2006/relationships/image" Target="../media/image490.png"/><Relationship Id="rId26" Type="http://schemas.openxmlformats.org/officeDocument/2006/relationships/image" Target="../media/image94.png"/><Relationship Id="rId3" Type="http://schemas.openxmlformats.org/officeDocument/2006/relationships/image" Target="../media/image720.png"/><Relationship Id="rId21" Type="http://schemas.openxmlformats.org/officeDocument/2006/relationships/image" Target="../media/image810.png"/><Relationship Id="rId7" Type="http://schemas.openxmlformats.org/officeDocument/2006/relationships/image" Target="../media/image62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3.png"/><Relationship Id="rId2" Type="http://schemas.openxmlformats.org/officeDocument/2006/relationships/image" Target="../media/image630.png"/><Relationship Id="rId16" Type="http://schemas.openxmlformats.org/officeDocument/2006/relationships/image" Target="../media/image89.png"/><Relationship Id="rId20" Type="http://schemas.openxmlformats.org/officeDocument/2006/relationships/image" Target="../media/image80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10.png"/><Relationship Id="rId11" Type="http://schemas.openxmlformats.org/officeDocument/2006/relationships/image" Target="../media/image781.png"/><Relationship Id="rId24" Type="http://schemas.openxmlformats.org/officeDocument/2006/relationships/image" Target="../media/image92.png"/><Relationship Id="rId15" Type="http://schemas.openxmlformats.org/officeDocument/2006/relationships/image" Target="../media/image88.png"/><Relationship Id="rId23" Type="http://schemas.openxmlformats.org/officeDocument/2006/relationships/image" Target="../media/image460.png"/><Relationship Id="rId10" Type="http://schemas.openxmlformats.org/officeDocument/2006/relationships/image" Target="../media/image55.png"/><Relationship Id="rId19" Type="http://schemas.openxmlformats.org/officeDocument/2006/relationships/image" Target="../media/image790.png"/><Relationship Id="rId4" Type="http://schemas.openxmlformats.org/officeDocument/2006/relationships/image" Target="../media/image590.png"/><Relationship Id="rId14" Type="http://schemas.openxmlformats.org/officeDocument/2006/relationships/image" Target="../media/image87.png"/><Relationship Id="rId22" Type="http://schemas.openxmlformats.org/officeDocument/2006/relationships/image" Target="../media/image822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3" Type="http://schemas.openxmlformats.org/officeDocument/2006/relationships/image" Target="../media/image96.png"/><Relationship Id="rId12" Type="http://schemas.openxmlformats.org/officeDocument/2006/relationships/image" Target="../media/image99.png"/><Relationship Id="rId2" Type="http://schemas.openxmlformats.org/officeDocument/2006/relationships/image" Target="../media/image95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1.png"/><Relationship Id="rId11" Type="http://schemas.openxmlformats.org/officeDocument/2006/relationships/image" Target="../media/image98.png"/><Relationship Id="rId5" Type="http://schemas.openxmlformats.org/officeDocument/2006/relationships/image" Target="../media/image97.png"/><Relationship Id="rId15" Type="http://schemas.openxmlformats.org/officeDocument/2006/relationships/image" Target="../media/image101.png"/><Relationship Id="rId10" Type="http://schemas.openxmlformats.org/officeDocument/2006/relationships/image" Target="../media/image771.png"/><Relationship Id="rId4" Type="http://schemas.openxmlformats.org/officeDocument/2006/relationships/image" Target="../media/image30.png"/><Relationship Id="rId1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820.png"/><Relationship Id="rId7" Type="http://schemas.openxmlformats.org/officeDocument/2006/relationships/image" Target="../media/image620.png"/><Relationship Id="rId12" Type="http://schemas.openxmlformats.org/officeDocument/2006/relationships/image" Target="../media/image65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10.png"/><Relationship Id="rId11" Type="http://schemas.openxmlformats.org/officeDocument/2006/relationships/image" Target="../media/image580.png"/><Relationship Id="rId10" Type="http://schemas.openxmlformats.org/officeDocument/2006/relationships/image" Target="../media/image57.png"/><Relationship Id="rId4" Type="http://schemas.openxmlformats.org/officeDocument/2006/relationships/image" Target="../media/image590.png"/><Relationship Id="rId9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13" Type="http://schemas.openxmlformats.org/officeDocument/2006/relationships/image" Target="../media/image55.png"/><Relationship Id="rId3" Type="http://schemas.openxmlformats.org/officeDocument/2006/relationships/image" Target="../media/image103.png"/><Relationship Id="rId7" Type="http://schemas.openxmlformats.org/officeDocument/2006/relationships/image" Target="../media/image620.png"/><Relationship Id="rId12" Type="http://schemas.openxmlformats.org/officeDocument/2006/relationships/image" Target="../media/image65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10.png"/><Relationship Id="rId11" Type="http://schemas.openxmlformats.org/officeDocument/2006/relationships/image" Target="../media/image580.png"/><Relationship Id="rId5" Type="http://schemas.openxmlformats.org/officeDocument/2006/relationships/image" Target="../media/image590.png"/><Relationship Id="rId15" Type="http://schemas.openxmlformats.org/officeDocument/2006/relationships/image" Target="../media/image910.png"/><Relationship Id="rId10" Type="http://schemas.openxmlformats.org/officeDocument/2006/relationships/image" Target="../media/image57.png"/><Relationship Id="rId9" Type="http://schemas.openxmlformats.org/officeDocument/2006/relationships/image" Target="../media/image56.png"/><Relationship Id="rId14" Type="http://schemas.openxmlformats.org/officeDocument/2006/relationships/image" Target="../media/image900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1.wdp"/><Relationship Id="rId18" Type="http://schemas.openxmlformats.org/officeDocument/2006/relationships/image" Target="../media/image690.png"/><Relationship Id="rId3" Type="http://schemas.openxmlformats.org/officeDocument/2006/relationships/image" Target="../media/image105.png"/><Relationship Id="rId21" Type="http://schemas.openxmlformats.org/officeDocument/2006/relationships/image" Target="../media/image960.png"/><Relationship Id="rId7" Type="http://schemas.openxmlformats.org/officeDocument/2006/relationships/image" Target="../media/image31.png"/><Relationship Id="rId12" Type="http://schemas.openxmlformats.org/officeDocument/2006/relationships/image" Target="../media/image6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00.png"/><Relationship Id="rId11" Type="http://schemas.openxmlformats.org/officeDocument/2006/relationships/image" Target="../media/image107.png"/><Relationship Id="rId5" Type="http://schemas.microsoft.com/office/2007/relationships/hdphoto" Target="../media/hdphoto2.wdp"/><Relationship Id="rId10" Type="http://schemas.openxmlformats.org/officeDocument/2006/relationships/image" Target="../media/image770.png"/><Relationship Id="rId19" Type="http://schemas.openxmlformats.org/officeDocument/2006/relationships/image" Target="../media/image108.png"/><Relationship Id="rId4" Type="http://schemas.openxmlformats.org/officeDocument/2006/relationships/image" Target="../media/image100.png"/><Relationship Id="rId22" Type="http://schemas.openxmlformats.org/officeDocument/2006/relationships/image" Target="../media/image10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gi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3" Type="http://schemas.openxmlformats.org/officeDocument/2006/relationships/image" Target="../media/image96.png"/><Relationship Id="rId12" Type="http://schemas.openxmlformats.org/officeDocument/2006/relationships/image" Target="../media/image99.png"/><Relationship Id="rId2" Type="http://schemas.openxmlformats.org/officeDocument/2006/relationships/image" Target="../media/image95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1.png"/><Relationship Id="rId11" Type="http://schemas.openxmlformats.org/officeDocument/2006/relationships/image" Target="../media/image98.png"/><Relationship Id="rId5" Type="http://schemas.openxmlformats.org/officeDocument/2006/relationships/image" Target="../media/image97.png"/><Relationship Id="rId15" Type="http://schemas.openxmlformats.org/officeDocument/2006/relationships/image" Target="../media/image101.png"/><Relationship Id="rId10" Type="http://schemas.openxmlformats.org/officeDocument/2006/relationships/image" Target="../media/image771.png"/><Relationship Id="rId4" Type="http://schemas.openxmlformats.org/officeDocument/2006/relationships/image" Target="../media/image30.png"/><Relationship Id="rId1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1.wdp"/><Relationship Id="rId18" Type="http://schemas.openxmlformats.org/officeDocument/2006/relationships/image" Target="../media/image690.png"/><Relationship Id="rId3" Type="http://schemas.openxmlformats.org/officeDocument/2006/relationships/image" Target="../media/image105.png"/><Relationship Id="rId21" Type="http://schemas.openxmlformats.org/officeDocument/2006/relationships/image" Target="../media/image960.png"/><Relationship Id="rId7" Type="http://schemas.openxmlformats.org/officeDocument/2006/relationships/image" Target="../media/image31.png"/><Relationship Id="rId12" Type="http://schemas.openxmlformats.org/officeDocument/2006/relationships/image" Target="../media/image6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00.png"/><Relationship Id="rId11" Type="http://schemas.openxmlformats.org/officeDocument/2006/relationships/image" Target="../media/image107.png"/><Relationship Id="rId5" Type="http://schemas.microsoft.com/office/2007/relationships/hdphoto" Target="../media/hdphoto2.wdp"/><Relationship Id="rId10" Type="http://schemas.openxmlformats.org/officeDocument/2006/relationships/image" Target="../media/image770.png"/><Relationship Id="rId19" Type="http://schemas.openxmlformats.org/officeDocument/2006/relationships/image" Target="../media/image108.png"/><Relationship Id="rId4" Type="http://schemas.openxmlformats.org/officeDocument/2006/relationships/image" Target="../media/image100.png"/><Relationship Id="rId22" Type="http://schemas.openxmlformats.org/officeDocument/2006/relationships/image" Target="../media/image10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13" Type="http://schemas.openxmlformats.org/officeDocument/2006/relationships/image" Target="../media/image1071.png"/><Relationship Id="rId18" Type="http://schemas.openxmlformats.org/officeDocument/2006/relationships/image" Target="../media/image117.png"/><Relationship Id="rId3" Type="http://schemas.openxmlformats.org/officeDocument/2006/relationships/image" Target="../media/image890.png"/><Relationship Id="rId7" Type="http://schemas.openxmlformats.org/officeDocument/2006/relationships/image" Target="../media/image113.png"/><Relationship Id="rId12" Type="http://schemas.openxmlformats.org/officeDocument/2006/relationships/image" Target="../media/image114.png"/><Relationship Id="rId17" Type="http://schemas.openxmlformats.org/officeDocument/2006/relationships/image" Target="../media/image111.png"/><Relationship Id="rId2" Type="http://schemas.openxmlformats.org/officeDocument/2006/relationships/image" Target="../media/image880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2.png"/><Relationship Id="rId11" Type="http://schemas.openxmlformats.org/officeDocument/2006/relationships/image" Target="../media/image1051.png"/><Relationship Id="rId5" Type="http://schemas.openxmlformats.org/officeDocument/2006/relationships/image" Target="../media/image1010.png"/><Relationship Id="rId15" Type="http://schemas.openxmlformats.org/officeDocument/2006/relationships/image" Target="../media/image115.png"/><Relationship Id="rId10" Type="http://schemas.openxmlformats.org/officeDocument/2006/relationships/image" Target="../media/image1041.png"/><Relationship Id="rId4" Type="http://schemas.openxmlformats.org/officeDocument/2006/relationships/image" Target="../media/image940.png"/><Relationship Id="rId9" Type="http://schemas.openxmlformats.org/officeDocument/2006/relationships/image" Target="../media/image1031.png"/><Relationship Id="rId14" Type="http://schemas.openxmlformats.org/officeDocument/2006/relationships/image" Target="../media/image108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92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3" Type="http://schemas.openxmlformats.org/officeDocument/2006/relationships/image" Target="../media/image1030.png"/><Relationship Id="rId7" Type="http://schemas.openxmlformats.org/officeDocument/2006/relationships/image" Target="../media/image1070.png"/><Relationship Id="rId2" Type="http://schemas.openxmlformats.org/officeDocument/2006/relationships/image" Target="../media/image118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60.png"/><Relationship Id="rId5" Type="http://schemas.openxmlformats.org/officeDocument/2006/relationships/image" Target="../media/image1050.png"/><Relationship Id="rId4" Type="http://schemas.openxmlformats.org/officeDocument/2006/relationships/image" Target="../media/image1040.png"/><Relationship Id="rId9" Type="http://schemas.openxmlformats.org/officeDocument/2006/relationships/image" Target="../media/image113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13" Type="http://schemas.openxmlformats.org/officeDocument/2006/relationships/image" Target="../media/image1071.png"/><Relationship Id="rId3" Type="http://schemas.openxmlformats.org/officeDocument/2006/relationships/image" Target="../media/image890.png"/><Relationship Id="rId7" Type="http://schemas.openxmlformats.org/officeDocument/2006/relationships/image" Target="../media/image113.png"/><Relationship Id="rId12" Type="http://schemas.openxmlformats.org/officeDocument/2006/relationships/image" Target="../media/image114.png"/><Relationship Id="rId2" Type="http://schemas.openxmlformats.org/officeDocument/2006/relationships/image" Target="../media/image880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2.png"/><Relationship Id="rId11" Type="http://schemas.openxmlformats.org/officeDocument/2006/relationships/image" Target="../media/image1051.png"/><Relationship Id="rId5" Type="http://schemas.openxmlformats.org/officeDocument/2006/relationships/image" Target="../media/image1010.png"/><Relationship Id="rId15" Type="http://schemas.openxmlformats.org/officeDocument/2006/relationships/image" Target="../media/image115.png"/><Relationship Id="rId10" Type="http://schemas.openxmlformats.org/officeDocument/2006/relationships/image" Target="../media/image1041.png"/><Relationship Id="rId4" Type="http://schemas.openxmlformats.org/officeDocument/2006/relationships/image" Target="../media/image940.png"/><Relationship Id="rId9" Type="http://schemas.openxmlformats.org/officeDocument/2006/relationships/image" Target="../media/image1031.png"/><Relationship Id="rId14" Type="http://schemas.openxmlformats.org/officeDocument/2006/relationships/image" Target="../media/image108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0.png"/><Relationship Id="rId13" Type="http://schemas.openxmlformats.org/officeDocument/2006/relationships/image" Target="../media/image1210.png"/><Relationship Id="rId18" Type="http://schemas.openxmlformats.org/officeDocument/2006/relationships/image" Target="../media/image1240.png"/><Relationship Id="rId3" Type="http://schemas.openxmlformats.org/officeDocument/2006/relationships/image" Target="../media/image890.png"/><Relationship Id="rId7" Type="http://schemas.openxmlformats.org/officeDocument/2006/relationships/image" Target="../media/image1150.png"/><Relationship Id="rId12" Type="http://schemas.openxmlformats.org/officeDocument/2006/relationships/image" Target="../media/image1200.png"/><Relationship Id="rId17" Type="http://schemas.openxmlformats.org/officeDocument/2006/relationships/image" Target="../media/image1250.png"/><Relationship Id="rId2" Type="http://schemas.openxmlformats.org/officeDocument/2006/relationships/image" Target="../media/image880.png"/><Relationship Id="rId16" Type="http://schemas.openxmlformats.org/officeDocument/2006/relationships/image" Target="../media/image124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40.png"/><Relationship Id="rId11" Type="http://schemas.openxmlformats.org/officeDocument/2006/relationships/image" Target="../media/image1190.png"/><Relationship Id="rId5" Type="http://schemas.openxmlformats.org/officeDocument/2006/relationships/image" Target="../media/image1010.png"/><Relationship Id="rId15" Type="http://schemas.openxmlformats.org/officeDocument/2006/relationships/image" Target="../media/image1230.png"/><Relationship Id="rId10" Type="http://schemas.openxmlformats.org/officeDocument/2006/relationships/image" Target="../media/image1180.png"/><Relationship Id="rId4" Type="http://schemas.openxmlformats.org/officeDocument/2006/relationships/image" Target="../media/image940.png"/><Relationship Id="rId9" Type="http://schemas.openxmlformats.org/officeDocument/2006/relationships/image" Target="../media/image1170.png"/><Relationship Id="rId14" Type="http://schemas.openxmlformats.org/officeDocument/2006/relationships/image" Target="../media/image122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130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3.png"/><Relationship Id="rId11" Type="http://schemas.openxmlformats.org/officeDocument/2006/relationships/image" Target="../media/image126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Relationship Id="rId14" Type="http://schemas.openxmlformats.org/officeDocument/2006/relationships/image" Target="../media/image1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0.png"/><Relationship Id="rId13" Type="http://schemas.openxmlformats.org/officeDocument/2006/relationships/image" Target="../media/image9200.png"/><Relationship Id="rId3" Type="http://schemas.openxmlformats.org/officeDocument/2006/relationships/image" Target="../media/image821.png"/><Relationship Id="rId7" Type="http://schemas.openxmlformats.org/officeDocument/2006/relationships/image" Target="../media/image861.png"/><Relationship Id="rId12" Type="http://schemas.openxmlformats.org/officeDocument/2006/relationships/image" Target="../media/image91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500.png"/><Relationship Id="rId11" Type="http://schemas.openxmlformats.org/officeDocument/2006/relationships/image" Target="../media/image9000.png"/><Relationship Id="rId5" Type="http://schemas.openxmlformats.org/officeDocument/2006/relationships/image" Target="../media/image8400.png"/><Relationship Id="rId10" Type="http://schemas.openxmlformats.org/officeDocument/2006/relationships/image" Target="../media/image8900.png"/><Relationship Id="rId4" Type="http://schemas.openxmlformats.org/officeDocument/2006/relationships/image" Target="../media/image8300.png"/><Relationship Id="rId9" Type="http://schemas.openxmlformats.org/officeDocument/2006/relationships/image" Target="../media/image8800.png"/><Relationship Id="rId14" Type="http://schemas.openxmlformats.org/officeDocument/2006/relationships/image" Target="../media/image6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png"/><Relationship Id="rId7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216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50.png"/><Relationship Id="rId5" Type="http://schemas.openxmlformats.org/officeDocument/2006/relationships/image" Target="../media/image138.png"/><Relationship Id="rId4" Type="http://schemas.openxmlformats.org/officeDocument/2006/relationships/image" Target="../media/image1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0.png"/><Relationship Id="rId3" Type="http://schemas.openxmlformats.org/officeDocument/2006/relationships/image" Target="../media/image129.png"/><Relationship Id="rId7" Type="http://schemas.openxmlformats.org/officeDocument/2006/relationships/image" Target="../media/image219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80.png"/><Relationship Id="rId5" Type="http://schemas.openxmlformats.org/officeDocument/2006/relationships/image" Target="../media/image2170.png"/><Relationship Id="rId10" Type="http://schemas.openxmlformats.org/officeDocument/2006/relationships/image" Target="../media/image2220.png"/><Relationship Id="rId4" Type="http://schemas.openxmlformats.org/officeDocument/2006/relationships/image" Target="../media/image130.png"/><Relationship Id="rId9" Type="http://schemas.openxmlformats.org/officeDocument/2006/relationships/image" Target="../media/image221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0.png"/><Relationship Id="rId13" Type="http://schemas.openxmlformats.org/officeDocument/2006/relationships/image" Target="../media/image9200.png"/><Relationship Id="rId3" Type="http://schemas.openxmlformats.org/officeDocument/2006/relationships/image" Target="../media/image821.png"/><Relationship Id="rId7" Type="http://schemas.openxmlformats.org/officeDocument/2006/relationships/image" Target="../media/image861.png"/><Relationship Id="rId12" Type="http://schemas.openxmlformats.org/officeDocument/2006/relationships/image" Target="../media/image91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500.png"/><Relationship Id="rId11" Type="http://schemas.openxmlformats.org/officeDocument/2006/relationships/image" Target="../media/image9000.png"/><Relationship Id="rId5" Type="http://schemas.openxmlformats.org/officeDocument/2006/relationships/image" Target="../media/image8400.png"/><Relationship Id="rId10" Type="http://schemas.openxmlformats.org/officeDocument/2006/relationships/image" Target="../media/image8900.png"/><Relationship Id="rId4" Type="http://schemas.openxmlformats.org/officeDocument/2006/relationships/image" Target="../media/image8300.png"/><Relationship Id="rId9" Type="http://schemas.openxmlformats.org/officeDocument/2006/relationships/image" Target="../media/image8800.png"/><Relationship Id="rId14" Type="http://schemas.openxmlformats.org/officeDocument/2006/relationships/image" Target="../media/image930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48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48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3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5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smtClean="0"/>
              <a:t>Lecture 2 – Block ciphers, PRFs/PRPs, </a:t>
            </a:r>
            <a:br>
              <a:rPr lang="nb-NO" dirty="0" smtClean="0"/>
            </a:br>
            <a:r>
              <a:rPr lang="nb-NO" dirty="0" smtClean="0"/>
              <a:t>DES, AES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smtClean="0"/>
              <a:t>01.09.2021 </a:t>
            </a:r>
            <a:endParaRPr lang="nb-NO" dirty="0" smtClean="0"/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/>
              <p:cNvSpPr/>
              <p:nvPr/>
            </p:nvSpPr>
            <p:spPr bwMode="auto">
              <a:xfrm>
                <a:off x="1625603" y="3344170"/>
                <a:ext cx="1125373" cy="2027624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50000"/>
                  </a:schemeClr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00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01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10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nb-NO" b="0" dirty="0"/>
              </a:p>
            </p:txBody>
          </p:sp>
        </mc:Choice>
        <mc:Fallback xmlns="">
          <p:sp>
            <p:nvSpPr>
              <p:cNvPr id="53" name="Oval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5603" y="3344170"/>
                <a:ext cx="1125373" cy="2027624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accent5">
                    <a:lumMod val="50000"/>
                  </a:schemeClr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23392" y="1195784"/>
                <a:ext cx="10330554" cy="1132637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function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is a </a:t>
                </a:r>
                <a:r>
                  <a:rPr lang="en-US" b="1" dirty="0" smtClean="0"/>
                  <a:t>permutation </a:t>
                </a:r>
                <a:r>
                  <a:rPr lang="en-US" dirty="0" smtClean="0"/>
                  <a:t>if there exists an inverse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: </a:t>
                </a: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95784"/>
                <a:ext cx="10330554" cy="1132637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3872742" y="3355876"/>
                <a:ext cx="1147156" cy="20276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00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01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10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nb-NO" b="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2742" y="3355876"/>
                <a:ext cx="1147156" cy="2027624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 bwMode="auto">
          <a:xfrm flipV="1">
            <a:off x="2439441" y="3772160"/>
            <a:ext cx="1778611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439441" y="4191802"/>
            <a:ext cx="1778611" cy="3863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476732" y="4586547"/>
            <a:ext cx="1741320" cy="3799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2439441" y="4200151"/>
            <a:ext cx="1778611" cy="794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2562482" y="5800519"/>
            <a:ext cx="2577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Permutation</a:t>
            </a:r>
            <a:endParaRPr lang="en-US" sz="2000" b="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08225" y="5800519"/>
            <a:ext cx="2577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 a permutation</a:t>
            </a:r>
            <a:endParaRPr lang="en-US" sz="2000" b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78481" y="2983731"/>
                <a:ext cx="4891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481" y="2983731"/>
                <a:ext cx="489131" cy="400110"/>
              </a:xfrm>
              <a:prstGeom prst="rect">
                <a:avLst/>
              </a:prstGeom>
              <a:blipFill rotWithShape="0">
                <a:blip r:embed="rId6"/>
                <a:stretch>
                  <a:fillRect r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92615" y="2983731"/>
                <a:ext cx="4891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615" y="2983731"/>
                <a:ext cx="489131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/>
              <p:cNvSpPr/>
              <p:nvPr/>
            </p:nvSpPr>
            <p:spPr bwMode="auto">
              <a:xfrm>
                <a:off x="6663298" y="3344170"/>
                <a:ext cx="1125373" cy="2027624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50000"/>
                  </a:schemeClr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00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01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10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nb-NO" b="0" dirty="0"/>
              </a:p>
            </p:txBody>
          </p:sp>
        </mc:Choice>
        <mc:Fallback xmlns=""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3298" y="3344170"/>
                <a:ext cx="1125373" cy="2027624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chemeClr val="accent5">
                    <a:lumMod val="50000"/>
                  </a:schemeClr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/>
              <p:cNvSpPr/>
              <p:nvPr/>
            </p:nvSpPr>
            <p:spPr bwMode="auto">
              <a:xfrm>
                <a:off x="8939012" y="3355876"/>
                <a:ext cx="1147156" cy="20276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00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01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10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nb-NO" b="0" dirty="0"/>
              </a:p>
            </p:txBody>
          </p:sp>
        </mc:Choice>
        <mc:Fallback xmlns="">
          <p:sp>
            <p:nvSpPr>
              <p:cNvPr id="40" name="Oval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39012" y="3355876"/>
                <a:ext cx="1147156" cy="2027624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 bwMode="auto">
          <a:xfrm flipV="1">
            <a:off x="7505711" y="3772160"/>
            <a:ext cx="1778611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505711" y="4191802"/>
            <a:ext cx="1778611" cy="3863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7543002" y="4586547"/>
            <a:ext cx="1741320" cy="3799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7505711" y="4673600"/>
            <a:ext cx="1778611" cy="3210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737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functions (PRFs) and permutations (PRP)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050" i="1" dirty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sz="1050" i="1" dirty="0">
                    <a:latin typeface="Cambria Math" panose="02040503050406030204" pitchFamily="18" charset="0"/>
                  </a:rPr>
                  <a:t/>
                </a:r>
                <a:br>
                  <a:rPr lang="nb-NO" sz="1050" i="1" dirty="0">
                    <a:latin typeface="Cambria Math" panose="02040503050406030204" pitchFamily="18" charset="0"/>
                  </a:rPr>
                </a:br>
                <a:endParaRPr lang="nb-NO" sz="1050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𝑜𝑢𝑡</m:t>
                    </m:r>
                  </m:oMath>
                </a14:m>
                <a:r>
                  <a:rPr lang="en-US" sz="1800" i="1" dirty="0" smtClean="0"/>
                  <a:t> </a:t>
                </a:r>
                <a:r>
                  <a:rPr lang="en-US" sz="1800" dirty="0" smtClean="0"/>
                  <a:t>are called the </a:t>
                </a:r>
                <a:r>
                  <a:rPr lang="en-US" sz="1800" b="1" dirty="0" smtClean="0"/>
                  <a:t>key-length</a:t>
                </a:r>
                <a:r>
                  <a:rPr lang="en-US" sz="1800" dirty="0" smtClean="0"/>
                  <a:t>,</a:t>
                </a:r>
                <a:r>
                  <a:rPr lang="en-US" sz="1800" b="1" dirty="0" smtClean="0"/>
                  <a:t> input-length</a:t>
                </a:r>
                <a:r>
                  <a:rPr lang="en-US" sz="1800" dirty="0" smtClean="0"/>
                  <a:t>,</a:t>
                </a:r>
                <a:r>
                  <a:rPr lang="en-US" sz="1800" b="1" dirty="0" smtClean="0"/>
                  <a:t> </a:t>
                </a:r>
                <a:r>
                  <a:rPr lang="en-US" sz="1800" dirty="0" smtClean="0"/>
                  <a:t>and </a:t>
                </a:r>
                <a:r>
                  <a:rPr lang="en-US" sz="1800" b="1" dirty="0" smtClean="0"/>
                  <a:t>output-length </a:t>
                </a:r>
                <a:r>
                  <a:rPr lang="en-US" sz="1800" dirty="0" smtClean="0"/>
                  <a:t>of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1800" i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Think of a PRF as a </a:t>
                </a:r>
                <a:r>
                  <a:rPr lang="en-US" sz="1800" i="1" dirty="0" smtClean="0"/>
                  <a:t>family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of functions: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For each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600" dirty="0" smtClean="0"/>
                  <a:t> we get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</m:oMath>
                </a14:m>
                <a:r>
                  <a:rPr lang="en-US" sz="1600" dirty="0" smtClean="0"/>
                  <a:t>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202032" y="1235744"/>
                <a:ext cx="9979955" cy="1190953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</a:t>
                </a:r>
                <a:r>
                  <a:rPr lang="en-US" b="1" dirty="0" smtClean="0"/>
                  <a:t>pseudorandom function (PRF) </a:t>
                </a:r>
                <a:r>
                  <a:rPr lang="en-US" dirty="0" smtClean="0"/>
                  <a:t>is a function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2032" y="1235744"/>
                <a:ext cx="9979955" cy="119095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1202032" y="4478085"/>
                <a:ext cx="9979955" cy="1908907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</a:t>
                </a:r>
                <a:r>
                  <a:rPr lang="en-US" b="1" dirty="0" smtClean="0"/>
                  <a:t>pseudorandom permutation (PRP) </a:t>
                </a:r>
                <a:r>
                  <a:rPr lang="en-US" dirty="0" smtClean="0"/>
                  <a:t>is a function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is a </a:t>
                </a:r>
                <a:r>
                  <a:rPr lang="en-US" i="1" dirty="0" smtClean="0"/>
                  <a:t>permutation </a:t>
                </a:r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limUpp>
                      <m:limUp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def</m:t>
                        </m:r>
                      </m:lim>
                    </m:limUpp>
                    <m:r>
                      <a:rPr lang="nb-NO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2032" y="4478085"/>
                <a:ext cx="9979955" cy="1908907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7"/>
          <p:cNvSpPr/>
          <p:nvPr/>
        </p:nvSpPr>
        <p:spPr bwMode="auto">
          <a:xfrm>
            <a:off x="7367816" y="3179672"/>
            <a:ext cx="4557913" cy="1173253"/>
          </a:xfrm>
          <a:prstGeom prst="wedgeRoundRectCallout">
            <a:avLst>
              <a:gd name="adj1" fmla="val -75432"/>
              <a:gd name="adj2" fmla="val 74703"/>
              <a:gd name="adj3" fmla="val 16667"/>
            </a:avLst>
          </a:prstGeom>
          <a:solidFill>
            <a:srgbClr val="FCB4AA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PRP = block cipher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note: all PRPs are PRFs</a:t>
            </a:r>
            <a:br>
              <a:rPr lang="en-US" dirty="0" smtClean="0"/>
            </a:br>
            <a:r>
              <a:rPr lang="en-US" dirty="0" smtClean="0"/>
              <a:t>(but not all PRFs are PRPs!)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0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Which security properties should a block cipher satisfy?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I.e., what should the </a:t>
                </a:r>
                <a:r>
                  <a:rPr lang="en-US" b="1" dirty="0" smtClean="0"/>
                  <a:t>security definition</a:t>
                </a:r>
                <a:r>
                  <a:rPr lang="en-US" dirty="0"/>
                  <a:t> </a:t>
                </a:r>
                <a:r>
                  <a:rPr lang="en-US" dirty="0" smtClean="0"/>
                  <a:t>of a block cipher look like?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Some suggestions: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P1: </a:t>
                </a:r>
                <a:r>
                  <a:rPr lang="en-US" dirty="0"/>
                  <a:t>Should be hard to </a:t>
                </a:r>
                <a:r>
                  <a:rPr lang="en-US" dirty="0" smtClean="0"/>
                  <a:t>obtain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secret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nb-NO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P2:</a:t>
                </a:r>
                <a:r>
                  <a:rPr lang="en-US" dirty="0" smtClean="0"/>
                  <a:t> </a:t>
                </a:r>
                <a:r>
                  <a:rPr lang="en-US" dirty="0"/>
                  <a:t>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P3</a:t>
                </a:r>
                <a:r>
                  <a:rPr lang="en-US" b="1" dirty="0"/>
                  <a:t>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P4:</a:t>
                </a:r>
                <a:r>
                  <a:rPr lang="en-US" dirty="0" smtClean="0"/>
                  <a:t> </a:t>
                </a:r>
                <a:r>
                  <a:rPr lang="en-US" dirty="0"/>
                  <a:t>Should be hard to obtain </a:t>
                </a:r>
                <a:r>
                  <a:rPr lang="en-US" i="1" dirty="0"/>
                  <a:t>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nb-NO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P5:</a:t>
                </a:r>
                <a:r>
                  <a:rPr lang="en-US" dirty="0" smtClean="0"/>
                  <a:t> Should be hard to learn any</a:t>
                </a:r>
                <a:r>
                  <a:rPr lang="en-US" i="1" dirty="0" smtClean="0"/>
                  <a:t> bit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effectLst/>
                  </a:rPr>
                  <a:t>P6: </a:t>
                </a:r>
                <a:r>
                  <a:rPr lang="en-US" dirty="0" smtClean="0">
                    <a:effectLst/>
                  </a:rPr>
                  <a:t>Should be hard to detect </a:t>
                </a:r>
                <a:r>
                  <a:rPr lang="en-US" i="1" dirty="0" smtClean="0">
                    <a:effectLst/>
                  </a:rPr>
                  <a:t>repetitions </a:t>
                </a:r>
                <a:r>
                  <a:rPr lang="en-US" dirty="0" smtClean="0">
                    <a:effectLst/>
                  </a:rPr>
                  <a:t>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effectLst/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 smtClean="0">
                    <a:effectLst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 smtClean="0">
                    <a:effectLst/>
                  </a:rPr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P7: </a:t>
                </a:r>
                <a:r>
                  <a:rPr lang="en-US" dirty="0" smtClean="0"/>
                  <a:t>…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933322" y="2706646"/>
            <a:ext cx="2162896" cy="1710293"/>
            <a:chOff x="9698181" y="3094182"/>
            <a:chExt cx="2162894" cy="2105891"/>
          </a:xfrm>
        </p:grpSpPr>
        <p:sp>
          <p:nvSpPr>
            <p:cNvPr id="7" name="Right Brace 6"/>
            <p:cNvSpPr/>
            <p:nvPr/>
          </p:nvSpPr>
          <p:spPr bwMode="auto">
            <a:xfrm>
              <a:off x="9698181" y="3094182"/>
              <a:ext cx="335677" cy="2105891"/>
            </a:xfrm>
            <a:prstGeom prst="rightBrace">
              <a:avLst>
                <a:gd name="adj1" fmla="val 93395"/>
                <a:gd name="adj2" fmla="val 48241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33859" y="3765537"/>
              <a:ext cx="1827216" cy="795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Not good enough!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1423447" y="4628561"/>
            <a:ext cx="813965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9268999" y="4443895"/>
            <a:ext cx="1946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4663" lvl="1"/>
            <a:r>
              <a:rPr lang="en-US" b="1" dirty="0" smtClean="0">
                <a:solidFill>
                  <a:srgbClr val="FF0000"/>
                </a:solidFill>
              </a:rPr>
              <a:t>Impossible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4895700" y="2139010"/>
              <a:ext cx="2123166" cy="26077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15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6158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485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000…000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101…111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000…001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000…010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111…100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5402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111…111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62395668"/>
                  </p:ext>
                </p:extLst>
              </p:nvPr>
            </p:nvGraphicFramePr>
            <p:xfrm>
              <a:off x="4895700" y="2139010"/>
              <a:ext cx="2123166" cy="26077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15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615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8564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571" t="-1754" r="-100571" b="-656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101149" t="-1754" r="-1149" b="-6561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571" t="-101754" r="-100571" b="-556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101149" t="-101754" r="-1149" b="-5561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571" t="-205357" r="-100571" b="-466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101149" t="-205357" r="-1149" b="-4660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571" t="-300000" r="-100571" b="-35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101149" t="-300000" r="-1149" b="-35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pPr/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028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1" t="-323864" r="-100571" b="-670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49" t="-323864" r="-1149" b="-670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571" t="-654386" r="-100571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101149" t="-654386" r="-1149" b="-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oup 4"/>
          <p:cNvGrpSpPr/>
          <p:nvPr/>
        </p:nvGrpSpPr>
        <p:grpSpPr>
          <a:xfrm>
            <a:off x="5993882" y="4895685"/>
            <a:ext cx="1012792" cy="347524"/>
            <a:chOff x="10739511" y="5186358"/>
            <a:chExt cx="904510" cy="347524"/>
          </a:xfrm>
        </p:grpSpPr>
        <p:sp>
          <p:nvSpPr>
            <p:cNvPr id="6" name="Right Brace 5"/>
            <p:cNvSpPr/>
            <p:nvPr/>
          </p:nvSpPr>
          <p:spPr bwMode="auto">
            <a:xfrm rot="5400000">
              <a:off x="11131818" y="4794051"/>
              <a:ext cx="119895" cy="904510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blipFill>
                  <a:blip r:embed="rId3"/>
                  <a:stretch>
                    <a:fillRect r="-1471" b="-500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4258456" y="2502214"/>
            <a:ext cx="490286" cy="2244502"/>
            <a:chOff x="7665538" y="2143125"/>
            <a:chExt cx="490286" cy="2064679"/>
          </a:xfrm>
        </p:grpSpPr>
        <p:sp>
          <p:nvSpPr>
            <p:cNvPr id="9" name="Right Brace 8"/>
            <p:cNvSpPr/>
            <p:nvPr/>
          </p:nvSpPr>
          <p:spPr bwMode="auto">
            <a:xfrm rot="10800000">
              <a:off x="7998834" y="2143125"/>
              <a:ext cx="156990" cy="2064679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2963" r="-3704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1496" y="1385954"/>
                <a:ext cx="2130711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96" y="1385954"/>
                <a:ext cx="2130711" cy="285912"/>
              </a:xfrm>
              <a:prstGeom prst="rect">
                <a:avLst/>
              </a:prstGeom>
              <a:blipFill>
                <a:blip r:embed="rId10"/>
                <a:stretch>
                  <a:fillRect l="-1714" t="-23404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9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4895700" y="2139010"/>
              <a:ext cx="2123166" cy="26077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15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6158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485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000…000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101…111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000…001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000…010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111…100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5402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111…111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62395668"/>
                  </p:ext>
                </p:extLst>
              </p:nvPr>
            </p:nvGraphicFramePr>
            <p:xfrm>
              <a:off x="4895700" y="2139010"/>
              <a:ext cx="2123166" cy="26077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15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615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8564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571" t="-1754" r="-100571" b="-656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101149" t="-1754" r="-1149" b="-6561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571" t="-101754" r="-100571" b="-556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101149" t="-101754" r="-1149" b="-5561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571" t="-205357" r="-100571" b="-466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101149" t="-205357" r="-1149" b="-4660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571" t="-300000" r="-100571" b="-35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101149" t="-300000" r="-1149" b="-35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pPr/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028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1" t="-323864" r="-100571" b="-670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49" t="-323864" r="-1149" b="-670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571" t="-654386" r="-100571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101149" t="-654386" r="-1149" b="-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1496" y="1385954"/>
                <a:ext cx="2130711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96" y="1385954"/>
                <a:ext cx="2130711" cy="285912"/>
              </a:xfrm>
              <a:prstGeom prst="rect">
                <a:avLst/>
              </a:prstGeom>
              <a:blipFill>
                <a:blip r:embed="rId10"/>
                <a:stretch>
                  <a:fillRect l="-1714" t="-23404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 bwMode="auto">
          <a:xfrm>
            <a:off x="4991100" y="2517454"/>
            <a:ext cx="861060" cy="27908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13" name="Rectangle 12"/>
          <p:cNvSpPr/>
          <p:nvPr/>
        </p:nvSpPr>
        <p:spPr bwMode="auto">
          <a:xfrm>
            <a:off x="4991100" y="2865418"/>
            <a:ext cx="861060" cy="27908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14" name="Rectangle 13"/>
          <p:cNvSpPr/>
          <p:nvPr/>
        </p:nvSpPr>
        <p:spPr bwMode="auto">
          <a:xfrm>
            <a:off x="4991100" y="3210528"/>
            <a:ext cx="861060" cy="27908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16" name="Rectangle 15"/>
          <p:cNvSpPr/>
          <p:nvPr/>
        </p:nvSpPr>
        <p:spPr bwMode="auto">
          <a:xfrm>
            <a:off x="4991100" y="4433102"/>
            <a:ext cx="861060" cy="27908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17" name="Rectangle 16"/>
          <p:cNvSpPr/>
          <p:nvPr/>
        </p:nvSpPr>
        <p:spPr bwMode="auto">
          <a:xfrm>
            <a:off x="6043361" y="2517454"/>
            <a:ext cx="861060" cy="27908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6043784" y="2865716"/>
            <a:ext cx="861060" cy="27908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19" name="Rectangle 18"/>
          <p:cNvSpPr/>
          <p:nvPr/>
        </p:nvSpPr>
        <p:spPr bwMode="auto">
          <a:xfrm>
            <a:off x="6043361" y="3210528"/>
            <a:ext cx="861060" cy="27908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21" name="Rectangle 20"/>
          <p:cNvSpPr/>
          <p:nvPr/>
        </p:nvSpPr>
        <p:spPr bwMode="auto">
          <a:xfrm>
            <a:off x="6043361" y="4426726"/>
            <a:ext cx="861060" cy="27908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8955215"/>
                  </p:ext>
                </p:extLst>
              </p:nvPr>
            </p:nvGraphicFramePr>
            <p:xfrm>
              <a:off x="8614231" y="2497760"/>
              <a:ext cx="2429690" cy="19084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969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673999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←[ ]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nb-NO" sz="1400" b="0" i="1" u="sng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400" b="0" i="1" u="sng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nb-NO" sz="1400" b="0" i="1" u="sng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u="sng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nb-NO" sz="1400" b="0" i="1" u="sng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: </m:t>
                                </m:r>
                              </m:oMath>
                            </m:oMathPara>
                          </a14:m>
                          <a:endParaRPr lang="nb-NO" sz="1400" b="0" i="0" u="sng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err="1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 ⊥</m:t>
                              </m:r>
                            </m:oMath>
                          </a14:m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: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err="1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nb-NO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nb-NO" sz="14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sup/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8955215"/>
                  </p:ext>
                </p:extLst>
              </p:nvPr>
            </p:nvGraphicFramePr>
            <p:xfrm>
              <a:off x="8614231" y="2497760"/>
              <a:ext cx="2429690" cy="19084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96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908429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51" t="-318" r="-501" b="-6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197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2176594">
                <a:off x="4465614" y="3565247"/>
                <a:ext cx="1039599" cy="27706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2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200" b="0" i="1" dirty="0">
                    <a:latin typeface="Cambria Math" panose="02040503050406030204" pitchFamily="18" charset="0"/>
                  </a:rPr>
                </a:br>
                <a:endParaRPr lang="nb-NO" sz="1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4465614" y="3565247"/>
                <a:ext cx="1039599" cy="2770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– security; formal definition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8352866"/>
                  </p:ext>
                </p:extLst>
              </p:nvPr>
            </p:nvGraphicFramePr>
            <p:xfrm>
              <a:off x="2995074" y="1421766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8352866"/>
                  </p:ext>
                </p:extLst>
              </p:nvPr>
            </p:nvGraphicFramePr>
            <p:xfrm>
              <a:off x="2995074" y="1421766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47" t="-21267" r="-694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7291766"/>
                  </p:ext>
                </p:extLst>
              </p:nvPr>
            </p:nvGraphicFramePr>
            <p:xfrm>
              <a:off x="6353861" y="1421766"/>
              <a:ext cx="1802491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24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7291766"/>
                  </p:ext>
                </p:extLst>
              </p:nvPr>
            </p:nvGraphicFramePr>
            <p:xfrm>
              <a:off x="6353861" y="1421766"/>
              <a:ext cx="1802491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249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38" t="-21818" r="-1014" b="-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237662" y="3754911"/>
            <a:ext cx="850429" cy="105729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4470064" y="3161902"/>
            <a:ext cx="849649" cy="6314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5941219" y="3167679"/>
            <a:ext cx="834424" cy="7075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Callout 34"/>
              <p:cNvSpPr/>
              <p:nvPr/>
            </p:nvSpPr>
            <p:spPr bwMode="auto">
              <a:xfrm>
                <a:off x="3360607" y="3925796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400" b="1" dirty="0" smtClean="0"/>
                  <a:t>I’m in </a:t>
                </a:r>
                <a:r>
                  <a:rPr lang="en-US" sz="1400" b="1" dirty="0"/>
                  <a:t>W</a:t>
                </a:r>
                <a:r>
                  <a:rPr lang="en-US" sz="1400" b="1" dirty="0" smtClean="0"/>
                  <a:t>orld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400" b="1" dirty="0" smtClean="0"/>
              </a:p>
            </p:txBody>
          </p:sp>
        </mc:Choice>
        <mc:Fallback xmlns="">
          <p:sp>
            <p:nvSpPr>
              <p:cNvPr id="35" name="Oval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0607" y="3925796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368618" y="1493053"/>
            <a:ext cx="359929" cy="860254"/>
            <a:chOff x="6164897" y="1760194"/>
            <a:chExt cx="359929" cy="86025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770" y="212327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1782979" y="5125232"/>
                <a:ext cx="8611813" cy="136909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dirty="0" smtClean="0"/>
                  <a:t>PRF-advantage </a:t>
                </a:r>
                <a:r>
                  <a:rPr lang="nb-NO" dirty="0" smtClean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2979" y="5125232"/>
                <a:ext cx="8611813" cy="136909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2176594">
                <a:off x="4418873" y="3162284"/>
                <a:ext cx="1039599" cy="27706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2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200" b="0" i="1" dirty="0">
                    <a:latin typeface="Cambria Math" panose="02040503050406030204" pitchFamily="18" charset="0"/>
                  </a:rPr>
                </a:br>
                <a:endParaRPr lang="nb-NO" sz="1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4418873" y="3162284"/>
                <a:ext cx="1039599" cy="27706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9271673">
                <a:off x="5883191" y="3498973"/>
                <a:ext cx="1039599" cy="27706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2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200" b="0" i="1" dirty="0">
                    <a:latin typeface="Cambria Math" panose="02040503050406030204" pitchFamily="18" charset="0"/>
                  </a:rPr>
                </a:br>
                <a:endParaRPr lang="nb-NO" sz="1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71673">
                <a:off x="5883191" y="3498973"/>
                <a:ext cx="1039599" cy="27706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9271673">
                <a:off x="5913304" y="3134023"/>
                <a:ext cx="1039599" cy="27706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2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200" b="0" i="1" dirty="0">
                    <a:latin typeface="Cambria Math" panose="02040503050406030204" pitchFamily="18" charset="0"/>
                  </a:rPr>
                </a:br>
                <a:endParaRPr lang="nb-NO" sz="1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71673">
                <a:off x="5913304" y="3134023"/>
                <a:ext cx="1039599" cy="27706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53861" y="3421750"/>
                <a:ext cx="5271047" cy="1475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b-NO" sz="16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≈1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600" dirty="0" smtClean="0"/>
                  <a:t> = adversary is doing well</a:t>
                </a:r>
              </a:p>
              <a:p>
                <a:pPr algn="ctr"/>
                <a:endParaRPr lang="en-US" sz="1600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1600" dirty="0"/>
                  <a:t> = adversary is doing poorly</a:t>
                </a:r>
              </a:p>
              <a:p>
                <a:pPr algn="ctr"/>
                <a:endParaRPr lang="en-US" sz="16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861" y="3421750"/>
                <a:ext cx="5271047" cy="147514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20253874">
                <a:off x="4814139" y="2257360"/>
                <a:ext cx="5000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53874">
                <a:off x="4814139" y="2257360"/>
                <a:ext cx="500063" cy="24622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1814794">
                <a:off x="5774986" y="2221618"/>
                <a:ext cx="5000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14794">
                <a:off x="5774986" y="2221618"/>
                <a:ext cx="500063" cy="24622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5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35" grpId="0" animBg="1"/>
      <p:bldP spid="18" grpId="0" animBg="1"/>
      <p:bldP spid="15" grpId="0"/>
      <p:bldP spid="15" grpId="1"/>
      <p:bldP spid="19" grpId="0"/>
      <p:bldP spid="19" grpId="1"/>
      <p:bldP spid="20" grpId="0"/>
      <p:bldP spid="20" grpId="1"/>
      <p:bldP spid="14" grpId="0" animBg="1"/>
      <p:bldP spid="8" grpId="0"/>
      <p:bldP spid="8" grpId="1"/>
      <p:bldP spid="8" grpId="2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 bwMode="auto">
          <a:xfrm>
            <a:off x="4470064" y="3161902"/>
            <a:ext cx="849649" cy="6314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5941219" y="3167679"/>
            <a:ext cx="834424" cy="7075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– security; formal definition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7554145"/>
                  </p:ext>
                </p:extLst>
              </p:nvPr>
            </p:nvGraphicFramePr>
            <p:xfrm>
              <a:off x="2995074" y="1421766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7554145"/>
                  </p:ext>
                </p:extLst>
              </p:nvPr>
            </p:nvGraphicFramePr>
            <p:xfrm>
              <a:off x="2995074" y="1421766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47" t="-21267" r="-694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2133948"/>
                  </p:ext>
                </p:extLst>
              </p:nvPr>
            </p:nvGraphicFramePr>
            <p:xfrm>
              <a:off x="6353861" y="1421766"/>
              <a:ext cx="1802491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24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2133948"/>
                  </p:ext>
                </p:extLst>
              </p:nvPr>
            </p:nvGraphicFramePr>
            <p:xfrm>
              <a:off x="6353861" y="1421766"/>
              <a:ext cx="1802491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249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38" t="-21818" r="-1014" b="-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237662" y="3754911"/>
            <a:ext cx="850429" cy="10572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Callout 34"/>
              <p:cNvSpPr/>
              <p:nvPr/>
            </p:nvSpPr>
            <p:spPr bwMode="auto">
              <a:xfrm>
                <a:off x="3360607" y="3925796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400" b="1" dirty="0" smtClean="0"/>
                  <a:t>I’m in </a:t>
                </a:r>
                <a:r>
                  <a:rPr lang="en-US" sz="1400" b="1" dirty="0"/>
                  <a:t>W</a:t>
                </a:r>
                <a:r>
                  <a:rPr lang="en-US" sz="1400" b="1" dirty="0" smtClean="0"/>
                  <a:t>orld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400" b="1" dirty="0" smtClean="0"/>
              </a:p>
            </p:txBody>
          </p:sp>
        </mc:Choice>
        <mc:Fallback xmlns="">
          <p:sp>
            <p:nvSpPr>
              <p:cNvPr id="35" name="Oval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0607" y="3925796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1782979" y="5125232"/>
                <a:ext cx="8611813" cy="136909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dirty="0" smtClean="0"/>
                  <a:t>PRF-advantage </a:t>
                </a:r>
                <a:r>
                  <a:rPr lang="nb-NO" dirty="0" smtClean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2979" y="5125232"/>
                <a:ext cx="8611813" cy="136909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53861" y="3421750"/>
                <a:ext cx="5271047" cy="1475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b-NO" sz="16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1600" dirty="0" smtClean="0"/>
                  <a:t> = adversary is doing well</a:t>
                </a:r>
              </a:p>
              <a:p>
                <a:pPr algn="ctr"/>
                <a:endParaRPr lang="en-US" sz="1600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1600" dirty="0"/>
                  <a:t> = adversary is doing poorly</a:t>
                </a:r>
              </a:p>
              <a:p>
                <a:pPr algn="ctr"/>
                <a:endParaRPr lang="en-US" sz="16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861" y="3421750"/>
                <a:ext cx="5271047" cy="147514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Callout 14"/>
              <p:cNvSpPr/>
              <p:nvPr/>
            </p:nvSpPr>
            <p:spPr bwMode="auto">
              <a:xfrm>
                <a:off x="587668" y="2573407"/>
                <a:ext cx="3744665" cy="1818712"/>
              </a:xfrm>
              <a:prstGeom prst="wedgeEllipseCallout">
                <a:avLst>
                  <a:gd name="adj1" fmla="val 9937"/>
                  <a:gd name="adj2" fmla="val 94413"/>
                </a:avLst>
              </a:prstGeom>
              <a:solidFill>
                <a:srgbClr val="FCB4AA"/>
              </a:solidFill>
              <a:ln w="5715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r>
                  <a:rPr lang="en-US" dirty="0" smtClean="0"/>
                  <a:t>Intuitive idea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b="1" dirty="0" smtClean="0"/>
                  <a:t>secure </a:t>
                </a:r>
              </a:p>
              <a:p>
                <a:r>
                  <a:rPr lang="en-US" b="1" dirty="0" smtClean="0"/>
                  <a:t>PRF</a:t>
                </a:r>
                <a:r>
                  <a:rPr lang="en-US" dirty="0"/>
                  <a:t>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“</a:t>
                </a:r>
                <a:r>
                  <a:rPr lang="en-US" i="1" dirty="0"/>
                  <a:t>small</a:t>
                </a:r>
                <a:r>
                  <a:rPr lang="en-US" dirty="0"/>
                  <a:t>” </a:t>
                </a:r>
                <a:endParaRPr lang="en-US" dirty="0" smtClean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all </a:t>
                </a:r>
                <a:r>
                  <a:rPr lang="en-US" dirty="0" smtClean="0"/>
                  <a:t>“</a:t>
                </a:r>
                <a:r>
                  <a:rPr lang="en-US" i="1" dirty="0" smtClean="0"/>
                  <a:t>reasonable</a:t>
                </a:r>
                <a:r>
                  <a:rPr lang="en-US" dirty="0" smtClean="0"/>
                  <a:t>”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Oval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668" y="2573407"/>
                <a:ext cx="3744665" cy="1818712"/>
              </a:xfrm>
              <a:prstGeom prst="wedgeEllipseCallout">
                <a:avLst>
                  <a:gd name="adj1" fmla="val 9937"/>
                  <a:gd name="adj2" fmla="val 94413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5715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5368618" y="1493053"/>
            <a:ext cx="359929" cy="860254"/>
            <a:chOff x="6164897" y="1760194"/>
            <a:chExt cx="359929" cy="86025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770" y="212327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20253874">
                <a:off x="4814139" y="2257360"/>
                <a:ext cx="5000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53874">
                <a:off x="4814139" y="2257360"/>
                <a:ext cx="500063" cy="24622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rot="1814794">
                <a:off x="5774986" y="2221618"/>
                <a:ext cx="5000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0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14794">
                <a:off x="5774986" y="2221618"/>
                <a:ext cx="500063" cy="24622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73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"advantage"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is a </a:t>
                </a:r>
                <a:r>
                  <a:rPr lang="en-US" sz="1800" b="1" dirty="0"/>
                  <a:t>secure PRF</a:t>
                </a:r>
                <a:r>
                  <a:rPr lang="en-US" sz="1800" dirty="0"/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 i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is "</a:t>
                </a:r>
                <a:r>
                  <a:rPr lang="en-US" sz="1800" i="1" dirty="0"/>
                  <a:t>small" </a:t>
                </a:r>
                <a:r>
                  <a:rPr lang="en-US" sz="1800" dirty="0"/>
                  <a:t>for </a:t>
                </a:r>
                <a:r>
                  <a:rPr lang="en-US" sz="1800" i="1" dirty="0"/>
                  <a:t>all</a:t>
                </a:r>
                <a:r>
                  <a:rPr lang="en-US" sz="1800" dirty="0"/>
                  <a:t> adversaries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that use a </a:t>
                </a:r>
                <a:r>
                  <a:rPr lang="en-US" sz="1800" dirty="0" smtClean="0"/>
                  <a:t>"</a:t>
                </a:r>
                <a:r>
                  <a:rPr lang="en-US" sz="1800" i="1" dirty="0" smtClean="0"/>
                  <a:t>reasonable</a:t>
                </a:r>
                <a:r>
                  <a:rPr lang="en-US" sz="1800" dirty="0" smtClean="0"/>
                  <a:t>" </a:t>
                </a:r>
                <a:r>
                  <a:rPr lang="en-US" sz="1800" dirty="0"/>
                  <a:t>amount of </a:t>
                </a:r>
                <a:r>
                  <a:rPr lang="en-US" sz="1800" dirty="0" smtClean="0"/>
                  <a:t>resources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Advantage depends on the adversary's: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strategy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available resources: running time, number of oracle calls (calls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 smtClean="0"/>
                  <a:t>), memory…</a:t>
                </a:r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What does </a:t>
                </a:r>
                <a:r>
                  <a:rPr lang="en-US" sz="1800" i="1" dirty="0" smtClean="0"/>
                  <a:t>small</a:t>
                </a:r>
                <a:r>
                  <a:rPr lang="en-US" sz="1800" dirty="0" smtClean="0"/>
                  <a:t> and </a:t>
                </a:r>
                <a:r>
                  <a:rPr lang="en-US" sz="1800" i="1" dirty="0" smtClean="0"/>
                  <a:t>reasonable </a:t>
                </a:r>
                <a:r>
                  <a:rPr lang="en-US" sz="1800" dirty="0" smtClean="0"/>
                  <a:t>mean?</a:t>
                </a:r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Example:</a:t>
                </a:r>
                <a:r>
                  <a:rPr lang="en-US" sz="1600" b="1" dirty="0" smtClean="0">
                    <a:solidFill>
                      <a:schemeClr val="accent2"/>
                    </a:solidFill>
                  </a:rPr>
                  <a:t> 128-bit</a:t>
                </a:r>
                <a:r>
                  <a:rPr lang="en-US" sz="1600" dirty="0" smtClean="0"/>
                  <a:t> security: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num>
                      <m:den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den>
                    </m:f>
                  </m:oMath>
                </a14:m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marL="474663" lvl="1" indent="0"/>
                <a:r>
                  <a:rPr lang="en-US" sz="1600" dirty="0"/>
                  <a:t> </a:t>
                </a:r>
                <a:r>
                  <a:rPr lang="en-US" sz="1600" dirty="0" smtClean="0"/>
                  <a:t>   for all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/>
                  <a:t> runs in time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/>
                  <a:t> for some constant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1600" dirty="0" smtClean="0"/>
              </a:p>
              <a:p>
                <a:pPr marL="474663" lvl="1" indent="0"/>
                <a:r>
                  <a:rPr lang="en-US" sz="1600" dirty="0" smtClean="0"/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Example: </a:t>
                </a:r>
                <a:r>
                  <a:rPr lang="en-US" sz="1600" dirty="0" smtClean="0"/>
                  <a:t>a PRF is </a:t>
                </a:r>
                <a:r>
                  <a:rPr lang="en-US" sz="1600" i="1" dirty="0" smtClean="0"/>
                  <a:t>insecure</a:t>
                </a:r>
                <a:r>
                  <a:rPr lang="en-US" sz="1600" dirty="0" smtClean="0"/>
                  <a:t> if we can come up with an adversary having good advantage and not using too many resources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b="0" dirty="0" smtClean="0"/>
                  <a:t>Define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 smtClean="0"/>
                  <a:t> by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Claim: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 smtClean="0"/>
                  <a:t> is not a secure PRF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57911" y="5008423"/>
                <a:ext cx="15633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911" y="5008423"/>
                <a:ext cx="156339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49960" y="5000882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60" y="5000882"/>
                <a:ext cx="7035502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77779" y="5437957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79" y="5437957"/>
                <a:ext cx="7035502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139438" y="5922704"/>
                <a:ext cx="728685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438" y="5922704"/>
                <a:ext cx="7286859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848536" y="6321621"/>
                <a:ext cx="605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1⋅1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2                                                    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536" y="6321621"/>
                <a:ext cx="6050374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3702987"/>
                  </p:ext>
                </p:extLst>
              </p:nvPr>
            </p:nvGraphicFramePr>
            <p:xfrm>
              <a:off x="1106435" y="2276038"/>
              <a:ext cx="4857702" cy="2185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770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51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735496">
                    <a:tc>
                      <a:txBody>
                        <a:bodyPr/>
                        <a:lstStyle/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Choose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to challenger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Receive back </a:t>
                          </a:r>
                          <a:r>
                            <a:rPr lang="nb-NO" sz="1200" b="0" i="1" dirty="0" smtClean="0">
                              <a:latin typeface="Cambria Math" panose="02040503050406030204" pitchFamily="18" charset="0"/>
                            </a:rPr>
                            <a:t>either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               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//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 smtClean="0">
                              <a:latin typeface="Cambria Math" panose="02040503050406030204" pitchFamily="18" charset="0"/>
                            </a:rPr>
                            <a:t>or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                                                  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: o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baseline="0" dirty="0" smtClean="0">
                              <a:latin typeface="Cambria Math" panose="02040503050406030204" pitchFamily="18" charset="0"/>
                            </a:rPr>
                            <a:t>else: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3702987"/>
                  </p:ext>
                </p:extLst>
              </p:nvPr>
            </p:nvGraphicFramePr>
            <p:xfrm>
              <a:off x="1106435" y="2276038"/>
              <a:ext cx="4857702" cy="2185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77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25" t="-1818" r="-251" b="-55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5051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25" t="-18421" r="-251" b="-9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4947172"/>
                  </p:ext>
                </p:extLst>
              </p:nvPr>
            </p:nvGraphicFramePr>
            <p:xfrm>
              <a:off x="7375297" y="1236377"/>
              <a:ext cx="1446227" cy="1295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622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6497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519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0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4947172"/>
                  </p:ext>
                </p:extLst>
              </p:nvPr>
            </p:nvGraphicFramePr>
            <p:xfrm>
              <a:off x="7375297" y="1236377"/>
              <a:ext cx="1446227" cy="1295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622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0519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418" t="-23563" r="-837" b="-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8111653"/>
                  </p:ext>
                </p:extLst>
              </p:nvPr>
            </p:nvGraphicFramePr>
            <p:xfrm>
              <a:off x="10137188" y="1219391"/>
              <a:ext cx="1555883" cy="1312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58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7992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6775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0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8111653"/>
                  </p:ext>
                </p:extLst>
              </p:nvPr>
            </p:nvGraphicFramePr>
            <p:xfrm>
              <a:off x="10137188" y="1219391"/>
              <a:ext cx="1555883" cy="1312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58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6889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89" t="-23864" r="-778" b="-3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7454566" y="1490459"/>
            <a:ext cx="4150097" cy="3276763"/>
            <a:chOff x="6226029" y="1588634"/>
            <a:chExt cx="5867742" cy="463295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7901420" y="3257483"/>
              <a:ext cx="849649" cy="6314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9372575" y="3263260"/>
              <a:ext cx="834424" cy="7075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8669018" y="3850492"/>
              <a:ext cx="850429" cy="10572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Callout 20"/>
                <p:cNvSpPr/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solidFill>
                  <a:srgbClr val="FEE9E6"/>
                </a:solid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1100" b="1" dirty="0" smtClean="0"/>
                    <a:t>I’m in </a:t>
                  </a:r>
                  <a:r>
                    <a:rPr lang="en-US" sz="1100" b="1" dirty="0"/>
                    <a:t>W</a:t>
                  </a:r>
                  <a:r>
                    <a:rPr lang="en-US" sz="1100" b="1" dirty="0" smtClean="0"/>
                    <a:t>orld </a:t>
                  </a:r>
                  <a14:m>
                    <m:oMath xmlns:m="http://schemas.openxmlformats.org/officeDocument/2006/math">
                      <m:r>
                        <a:rPr lang="nb-NO" sz="11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11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100" b="1" dirty="0" smtClean="0"/>
                </a:p>
              </p:txBody>
            </p:sp>
          </mc:Choice>
          <mc:Fallback xmlns="">
            <p:sp>
              <p:nvSpPr>
                <p:cNvPr id="21" name="Oval Callout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blipFill rotWithShape="0">
                  <a:blip r:embed="rId15"/>
                  <a:stretch>
                    <a:fillRect l="-467"/>
                  </a:stretch>
                </a:blip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21"/>
                <p:cNvSpPr/>
                <p:nvPr/>
              </p:nvSpPr>
              <p:spPr bwMode="auto">
                <a:xfrm>
                  <a:off x="6226029" y="5172262"/>
                  <a:ext cx="5867742" cy="1049324"/>
                </a:xfrm>
                <a:prstGeom prst="roundRect">
                  <a:avLst/>
                </a:prstGeom>
                <a:solidFill>
                  <a:srgbClr val="ECECFA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100" b="1" dirty="0" smtClean="0"/>
                    <a:t>Definition: </a:t>
                  </a:r>
                  <a:r>
                    <a:rPr lang="nb-NO" sz="1100" dirty="0" smtClean="0"/>
                    <a:t>The </a:t>
                  </a:r>
                  <a:r>
                    <a:rPr lang="nb-NO" sz="1100" b="1" dirty="0" smtClean="0"/>
                    <a:t>PRF-advantage </a:t>
                  </a:r>
                  <a:r>
                    <a:rPr lang="nb-NO" sz="1100" dirty="0" smtClean="0"/>
                    <a:t>of an adversary </a:t>
                  </a:r>
                  <a14:m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1100" dirty="0" smtClean="0"/>
                    <a:t> is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100" dirty="0" smtClean="0"/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100" b="1" i="0" smtClean="0">
                                <a:latin typeface="Cambria Math" panose="02040503050406030204" pitchFamily="18" charset="0"/>
                              </a:rPr>
                              <m:t>𝐀𝐝𝐯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b-NO" sz="11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p>
                        </m:sSubSup>
                        <m:d>
                          <m:d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sz="11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sz="11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11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1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10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nb-NO" sz="11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11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2" name="Rounded 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26029" y="5172262"/>
                  <a:ext cx="5867742" cy="1049324"/>
                </a:xfrm>
                <a:prstGeom prst="round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9847" y="195171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8799975" y="1588634"/>
                  <a:ext cx="444951" cy="3916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nb-NO" sz="12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9975" y="1588634"/>
                  <a:ext cx="444951" cy="39164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 rot="20253874">
                  <a:off x="8071516" y="2425554"/>
                  <a:ext cx="806480" cy="304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800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3874">
                  <a:off x="8071516" y="2425554"/>
                  <a:ext cx="806480" cy="30461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 rot="1814794">
                  <a:off x="9188877" y="2394451"/>
                  <a:ext cx="701439" cy="304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800" dirty="0" smtClean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14794">
                  <a:off x="9188877" y="2394451"/>
                  <a:ext cx="701439" cy="30461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Define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by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Claim: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 smtClean="0"/>
                  <a:t> is not a secure PRF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49960" y="5000882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60" y="5000882"/>
                <a:ext cx="7035502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77779" y="5437957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79" y="5437957"/>
                <a:ext cx="7035502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48733" y="6324433"/>
                <a:ext cx="82862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1⋅1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2                                                    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(1 − 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733" y="6324433"/>
                <a:ext cx="8286266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139438" y="5922704"/>
                <a:ext cx="728685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438" y="5922704"/>
                <a:ext cx="7286859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4947172"/>
                  </p:ext>
                </p:extLst>
              </p:nvPr>
            </p:nvGraphicFramePr>
            <p:xfrm>
              <a:off x="7375297" y="1236377"/>
              <a:ext cx="1446227" cy="1295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622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6497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519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0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4947172"/>
                  </p:ext>
                </p:extLst>
              </p:nvPr>
            </p:nvGraphicFramePr>
            <p:xfrm>
              <a:off x="7375297" y="1236377"/>
              <a:ext cx="1446227" cy="1295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622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0519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418" t="-23563" r="-837" b="-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8147142"/>
                  </p:ext>
                </p:extLst>
              </p:nvPr>
            </p:nvGraphicFramePr>
            <p:xfrm>
              <a:off x="10137188" y="1219391"/>
              <a:ext cx="1555883" cy="1312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58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7992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6775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0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8147142"/>
                  </p:ext>
                </p:extLst>
              </p:nvPr>
            </p:nvGraphicFramePr>
            <p:xfrm>
              <a:off x="10137188" y="1219391"/>
              <a:ext cx="1555883" cy="1312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58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6889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389" t="-23864" r="-778" b="-3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7454566" y="1490459"/>
            <a:ext cx="4150097" cy="3276763"/>
            <a:chOff x="6226029" y="1588634"/>
            <a:chExt cx="5867742" cy="4632952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7901420" y="3257483"/>
              <a:ext cx="849649" cy="6314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9372575" y="3263260"/>
              <a:ext cx="834424" cy="7075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8669018" y="3850492"/>
              <a:ext cx="850429" cy="10572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Callout 24"/>
                <p:cNvSpPr/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solidFill>
                  <a:srgbClr val="FEE9E6"/>
                </a:solid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1100" b="1" dirty="0" smtClean="0"/>
                    <a:t>I’m in </a:t>
                  </a:r>
                  <a:r>
                    <a:rPr lang="en-US" sz="1100" b="1" dirty="0"/>
                    <a:t>W</a:t>
                  </a:r>
                  <a:r>
                    <a:rPr lang="en-US" sz="1100" b="1" dirty="0" smtClean="0"/>
                    <a:t>orld </a:t>
                  </a:r>
                  <a14:m>
                    <m:oMath xmlns:m="http://schemas.openxmlformats.org/officeDocument/2006/math">
                      <m:r>
                        <a:rPr lang="nb-NO" sz="11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11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100" b="1" dirty="0" smtClean="0"/>
                </a:p>
              </p:txBody>
            </p:sp>
          </mc:Choice>
          <mc:Fallback xmlns="">
            <p:sp>
              <p:nvSpPr>
                <p:cNvPr id="25" name="Oval Callout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blipFill rotWithShape="0">
                  <a:blip r:embed="rId19"/>
                  <a:stretch>
                    <a:fillRect l="-467"/>
                  </a:stretch>
                </a:blip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6226029" y="5172262"/>
                  <a:ext cx="5867742" cy="1049324"/>
                </a:xfrm>
                <a:prstGeom prst="roundRect">
                  <a:avLst/>
                </a:prstGeom>
                <a:solidFill>
                  <a:srgbClr val="ECECFA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100" b="1" dirty="0" smtClean="0"/>
                    <a:t>Definition: </a:t>
                  </a:r>
                  <a:r>
                    <a:rPr lang="nb-NO" sz="1100" dirty="0" smtClean="0"/>
                    <a:t>The </a:t>
                  </a:r>
                  <a:r>
                    <a:rPr lang="nb-NO" sz="1100" b="1" dirty="0" smtClean="0"/>
                    <a:t>PRF-advantage </a:t>
                  </a:r>
                  <a:r>
                    <a:rPr lang="nb-NO" sz="1100" dirty="0" smtClean="0"/>
                    <a:t>of an adversary </a:t>
                  </a:r>
                  <a14:m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1100" dirty="0" smtClean="0"/>
                    <a:t> is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100" dirty="0" smtClean="0"/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100" b="1" i="0" smtClean="0">
                                <a:latin typeface="Cambria Math" panose="02040503050406030204" pitchFamily="18" charset="0"/>
                              </a:rPr>
                              <m:t>𝐀𝐝𝐯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b-NO" sz="11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p>
                        </m:sSubSup>
                        <m:d>
                          <m:d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sz="11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sz="11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11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1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10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nb-NO" sz="11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11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6" name="Rounded 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26029" y="5172262"/>
                  <a:ext cx="5867742" cy="1049324"/>
                </a:xfrm>
                <a:prstGeom prst="round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9847" y="195171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8799975" y="1588634"/>
                  <a:ext cx="444951" cy="3916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nb-NO" sz="12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9975" y="1588634"/>
                  <a:ext cx="444951" cy="391644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 rot="20253874">
                  <a:off x="8071516" y="2425554"/>
                  <a:ext cx="806480" cy="304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800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3874">
                  <a:off x="8071516" y="2425554"/>
                  <a:ext cx="806480" cy="30461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 rot="1814794">
                  <a:off x="9188877" y="2394451"/>
                  <a:ext cx="701439" cy="304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80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14794">
                  <a:off x="9188877" y="2394451"/>
                  <a:ext cx="701439" cy="30461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410629"/>
                  </p:ext>
                </p:extLst>
              </p:nvPr>
            </p:nvGraphicFramePr>
            <p:xfrm>
              <a:off x="1106435" y="2276038"/>
              <a:ext cx="4857702" cy="2185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770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51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735496">
                    <a:tc>
                      <a:txBody>
                        <a:bodyPr/>
                        <a:lstStyle/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Choose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to challenger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Receive back </a:t>
                          </a:r>
                          <a:r>
                            <a:rPr lang="nb-NO" sz="1200" b="0" i="1" dirty="0" smtClean="0">
                              <a:latin typeface="Cambria Math" panose="02040503050406030204" pitchFamily="18" charset="0"/>
                            </a:rPr>
                            <a:t>either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               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//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 smtClean="0">
                              <a:latin typeface="Cambria Math" panose="02040503050406030204" pitchFamily="18" charset="0"/>
                            </a:rPr>
                            <a:t>or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                                                  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: o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baseline="0" dirty="0" smtClean="0">
                              <a:latin typeface="Cambria Math" panose="02040503050406030204" pitchFamily="18" charset="0"/>
                            </a:rPr>
                            <a:t>else: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410629"/>
                  </p:ext>
                </p:extLst>
              </p:nvPr>
            </p:nvGraphicFramePr>
            <p:xfrm>
              <a:off x="1106435" y="2276038"/>
              <a:ext cx="4857702" cy="2185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77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25" t="-1818" r="-251" b="-55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5051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25" t="-18421" r="-251" b="-9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657911" y="5008423"/>
                <a:ext cx="15633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911" y="5008423"/>
                <a:ext cx="1563391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Ideal solution: secure channels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100303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tx2"/>
                </a:solidFill>
              </a:rPr>
              <a:t>Data privacy: </a:t>
            </a:r>
            <a:r>
              <a:rPr lang="nb-NO" sz="2000" dirty="0" smtClean="0">
                <a:solidFill>
                  <a:schemeClr val="tx2"/>
                </a:solidFill>
              </a:rPr>
              <a:t>adversary should not be able to read message M       </a:t>
            </a:r>
            <a:r>
              <a:rPr lang="nb-NO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tx2"/>
                </a:solidFill>
              </a:rPr>
              <a:t>Data integrity: </a:t>
            </a:r>
            <a:r>
              <a:rPr lang="nb-NO" sz="2000" dirty="0" smtClean="0">
                <a:solidFill>
                  <a:schemeClr val="tx2"/>
                </a:solidFill>
              </a:rPr>
              <a:t>adversary should not be able to modify message M  </a:t>
            </a:r>
            <a:r>
              <a:rPr lang="nb-NO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tx2"/>
                </a:solidFill>
              </a:rPr>
              <a:t>Data </a:t>
            </a:r>
            <a:r>
              <a:rPr lang="en-US" sz="2000" b="1" dirty="0" smtClean="0">
                <a:solidFill>
                  <a:schemeClr val="tx2"/>
                </a:solidFill>
              </a:rPr>
              <a:t>authenticity</a:t>
            </a:r>
            <a:r>
              <a:rPr lang="nb-NO" sz="2000" b="1" dirty="0" smtClean="0">
                <a:solidFill>
                  <a:schemeClr val="tx2"/>
                </a:solidFill>
              </a:rPr>
              <a:t>: </a:t>
            </a:r>
            <a:r>
              <a:rPr lang="nb-NO" sz="2000" dirty="0" smtClean="0">
                <a:solidFill>
                  <a:schemeClr val="tx2"/>
                </a:solidFill>
              </a:rPr>
              <a:t>message M really originated from Alice</a:t>
            </a:r>
            <a:r>
              <a:rPr lang="nb-NO" sz="2000" b="1" dirty="0" smtClean="0">
                <a:solidFill>
                  <a:schemeClr val="tx2"/>
                </a:solidFill>
              </a:rPr>
              <a:t>                </a:t>
            </a:r>
            <a:r>
              <a:rPr lang="nb-NO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000" b="1" dirty="0" smtClean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3874259" y="2935079"/>
            <a:ext cx="4635502" cy="592931"/>
            <a:chOff x="3874259" y="2935079"/>
            <a:chExt cx="4635502" cy="592931"/>
          </a:xfrm>
        </p:grpSpPr>
        <p:sp>
          <p:nvSpPr>
            <p:cNvPr id="25" name="Can 24"/>
            <p:cNvSpPr/>
            <p:nvPr/>
          </p:nvSpPr>
          <p:spPr bwMode="auto">
            <a:xfrm rot="16200000">
              <a:off x="5895544" y="913794"/>
              <a:ext cx="592931" cy="4635502"/>
            </a:xfrm>
            <a:prstGeom prst="can">
              <a:avLst>
                <a:gd name="adj" fmla="val 4909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875845" y="3235202"/>
              <a:ext cx="1884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7783868" y="1373506"/>
            <a:ext cx="3635195" cy="1412925"/>
            <a:chOff x="7783868" y="1373506"/>
            <a:chExt cx="3635195" cy="1412925"/>
          </a:xfrm>
        </p:grpSpPr>
        <p:sp>
          <p:nvSpPr>
            <p:cNvPr id="2" name="TextBox 1"/>
            <p:cNvSpPr txBox="1"/>
            <p:nvPr/>
          </p:nvSpPr>
          <p:spPr>
            <a:xfrm>
              <a:off x="7783868" y="1373506"/>
              <a:ext cx="36351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b="1" dirty="0" smtClean="0">
                  <a:solidFill>
                    <a:srgbClr val="3333CC"/>
                  </a:solidFill>
                </a:rPr>
                <a:t>But how to build?</a:t>
              </a:r>
              <a:endParaRPr lang="en-US" sz="2000" b="1" dirty="0" smtClean="0">
                <a:solidFill>
                  <a:srgbClr val="3333CC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8046986" y="1846120"/>
              <a:ext cx="674448" cy="9403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7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Define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by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Claim: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 smtClean="0"/>
                  <a:t> is not a secure PRF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49960" y="5000882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60" y="5000882"/>
                <a:ext cx="7035502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77779" y="5437957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79" y="5437957"/>
                <a:ext cx="7035502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48535" y="6321621"/>
                <a:ext cx="82862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1⋅1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2                                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(1 − 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535" y="6321621"/>
                <a:ext cx="8286266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139438" y="5922704"/>
                <a:ext cx="728685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438" y="5922704"/>
                <a:ext cx="7286859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4947172"/>
                  </p:ext>
                </p:extLst>
              </p:nvPr>
            </p:nvGraphicFramePr>
            <p:xfrm>
              <a:off x="7375297" y="1236377"/>
              <a:ext cx="1446227" cy="1295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622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6497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519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0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4947172"/>
                  </p:ext>
                </p:extLst>
              </p:nvPr>
            </p:nvGraphicFramePr>
            <p:xfrm>
              <a:off x="7375297" y="1236377"/>
              <a:ext cx="1446227" cy="1295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622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0519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418" t="-23563" r="-837" b="-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7454566" y="1490459"/>
            <a:ext cx="4150097" cy="3276763"/>
            <a:chOff x="6226029" y="1588634"/>
            <a:chExt cx="5867742" cy="4632952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7901420" y="3257483"/>
              <a:ext cx="849649" cy="6314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9372575" y="3263260"/>
              <a:ext cx="834424" cy="7075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8669018" y="3850492"/>
              <a:ext cx="850429" cy="10572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Callout 24"/>
                <p:cNvSpPr/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solidFill>
                  <a:srgbClr val="FEE9E6"/>
                </a:solid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1100" b="1" dirty="0" smtClean="0"/>
                    <a:t>I’m in </a:t>
                  </a:r>
                  <a:r>
                    <a:rPr lang="en-US" sz="1100" b="1" dirty="0"/>
                    <a:t>W</a:t>
                  </a:r>
                  <a:r>
                    <a:rPr lang="en-US" sz="1100" b="1" dirty="0" smtClean="0"/>
                    <a:t>orld </a:t>
                  </a:r>
                  <a14:m>
                    <m:oMath xmlns:m="http://schemas.openxmlformats.org/officeDocument/2006/math">
                      <m:r>
                        <a:rPr lang="nb-NO" sz="11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11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100" b="1" dirty="0" smtClean="0"/>
                </a:p>
              </p:txBody>
            </p:sp>
          </mc:Choice>
          <mc:Fallback xmlns="">
            <p:sp>
              <p:nvSpPr>
                <p:cNvPr id="25" name="Oval Callout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blipFill rotWithShape="0">
                  <a:blip r:embed="rId19"/>
                  <a:stretch>
                    <a:fillRect l="-467"/>
                  </a:stretch>
                </a:blip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6226029" y="5172262"/>
                  <a:ext cx="5867742" cy="1049324"/>
                </a:xfrm>
                <a:prstGeom prst="roundRect">
                  <a:avLst/>
                </a:prstGeom>
                <a:solidFill>
                  <a:srgbClr val="ECECFA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100" b="1" dirty="0" smtClean="0"/>
                    <a:t>Definition: </a:t>
                  </a:r>
                  <a:r>
                    <a:rPr lang="nb-NO" sz="1100" dirty="0" smtClean="0"/>
                    <a:t>The </a:t>
                  </a:r>
                  <a:r>
                    <a:rPr lang="nb-NO" sz="1100" b="1" dirty="0" smtClean="0"/>
                    <a:t>PRF-advantage </a:t>
                  </a:r>
                  <a:r>
                    <a:rPr lang="nb-NO" sz="1100" dirty="0" smtClean="0"/>
                    <a:t>of an adversary </a:t>
                  </a:r>
                  <a14:m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1100" dirty="0" smtClean="0"/>
                    <a:t> is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100" dirty="0" smtClean="0"/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100" b="1" i="0" smtClean="0">
                                <a:latin typeface="Cambria Math" panose="02040503050406030204" pitchFamily="18" charset="0"/>
                              </a:rPr>
                              <m:t>𝐀𝐝𝐯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b-NO" sz="11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p>
                        </m:sSubSup>
                        <m:d>
                          <m:d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sz="11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sz="11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11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1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10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nb-NO" sz="11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11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6" name="Rounded 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26029" y="5172262"/>
                  <a:ext cx="5867742" cy="1049324"/>
                </a:xfrm>
                <a:prstGeom prst="round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9847" y="195171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8799975" y="1588634"/>
                  <a:ext cx="444951" cy="3916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nb-NO" sz="12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9975" y="1588634"/>
                  <a:ext cx="444951" cy="391644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 rot="20253874">
                  <a:off x="8071516" y="2425554"/>
                  <a:ext cx="806480" cy="304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800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3874">
                  <a:off x="8071516" y="2425554"/>
                  <a:ext cx="806480" cy="30461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 rot="1814794">
                  <a:off x="9188877" y="2394451"/>
                  <a:ext cx="701439" cy="304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80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14794">
                  <a:off x="9188877" y="2394451"/>
                  <a:ext cx="701439" cy="30461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029267"/>
                  </p:ext>
                </p:extLst>
              </p:nvPr>
            </p:nvGraphicFramePr>
            <p:xfrm>
              <a:off x="1106435" y="2276038"/>
              <a:ext cx="4857702" cy="2185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770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51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735496">
                    <a:tc>
                      <a:txBody>
                        <a:bodyPr/>
                        <a:lstStyle/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Choose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to challenger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Receive back </a:t>
                          </a:r>
                          <a:r>
                            <a:rPr lang="nb-NO" sz="1200" b="0" i="1" dirty="0" smtClean="0">
                              <a:latin typeface="Cambria Math" panose="02040503050406030204" pitchFamily="18" charset="0"/>
                            </a:rPr>
                            <a:t>either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               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//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 smtClean="0">
                              <a:latin typeface="Cambria Math" panose="02040503050406030204" pitchFamily="18" charset="0"/>
                            </a:rPr>
                            <a:t>or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                                                  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: o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baseline="0" dirty="0" smtClean="0">
                              <a:latin typeface="Cambria Math" panose="02040503050406030204" pitchFamily="18" charset="0"/>
                            </a:rPr>
                            <a:t>else: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029267"/>
                  </p:ext>
                </p:extLst>
              </p:nvPr>
            </p:nvGraphicFramePr>
            <p:xfrm>
              <a:off x="1106435" y="2276038"/>
              <a:ext cx="4857702" cy="2185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77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25" t="-1818" r="-251" b="-55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5051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25" t="-18421" r="-251" b="-9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242201"/>
                  </p:ext>
                </p:extLst>
              </p:nvPr>
            </p:nvGraphicFramePr>
            <p:xfrm>
              <a:off x="10137188" y="1219391"/>
              <a:ext cx="1555883" cy="1312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58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7992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6775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0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242201"/>
                  </p:ext>
                </p:extLst>
              </p:nvPr>
            </p:nvGraphicFramePr>
            <p:xfrm>
              <a:off x="10137188" y="1219391"/>
              <a:ext cx="1555883" cy="1312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58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6889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389" t="-23864" r="-778" b="-3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657911" y="5008423"/>
                <a:ext cx="15633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911" y="5008423"/>
                <a:ext cx="1563391" cy="33855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Define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by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Claim: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 smtClean="0"/>
                  <a:t> is not a secure PRF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49960" y="5000882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60" y="5000882"/>
                <a:ext cx="7035502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77779" y="5437957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79" y="5437957"/>
                <a:ext cx="7035502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48535" y="6321621"/>
                <a:ext cx="82862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1⋅1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2                                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(1 − 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535" y="6321621"/>
                <a:ext cx="8286266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139438" y="5922704"/>
                <a:ext cx="728685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438" y="5922704"/>
                <a:ext cx="7286859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4947172"/>
                  </p:ext>
                </p:extLst>
              </p:nvPr>
            </p:nvGraphicFramePr>
            <p:xfrm>
              <a:off x="7375297" y="1236377"/>
              <a:ext cx="1446227" cy="1295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622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6497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519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0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4947172"/>
                  </p:ext>
                </p:extLst>
              </p:nvPr>
            </p:nvGraphicFramePr>
            <p:xfrm>
              <a:off x="7375297" y="1236377"/>
              <a:ext cx="1446227" cy="1295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622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0519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418" t="-23563" r="-837" b="-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7454566" y="1490459"/>
            <a:ext cx="4150097" cy="3276763"/>
            <a:chOff x="6226029" y="1588634"/>
            <a:chExt cx="5867742" cy="4632952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7901420" y="3257483"/>
              <a:ext cx="849649" cy="6314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9372575" y="3263260"/>
              <a:ext cx="834424" cy="7075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8669018" y="3850492"/>
              <a:ext cx="850429" cy="10572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Callout 24"/>
                <p:cNvSpPr/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solidFill>
                  <a:srgbClr val="FEE9E6"/>
                </a:solid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1100" b="1" dirty="0" smtClean="0"/>
                    <a:t>I’m in </a:t>
                  </a:r>
                  <a:r>
                    <a:rPr lang="en-US" sz="1100" b="1" dirty="0"/>
                    <a:t>W</a:t>
                  </a:r>
                  <a:r>
                    <a:rPr lang="en-US" sz="1100" b="1" dirty="0" smtClean="0"/>
                    <a:t>orld </a:t>
                  </a:r>
                  <a14:m>
                    <m:oMath xmlns:m="http://schemas.openxmlformats.org/officeDocument/2006/math">
                      <m:r>
                        <a:rPr lang="nb-NO" sz="11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11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100" b="1" dirty="0" smtClean="0"/>
                </a:p>
              </p:txBody>
            </p:sp>
          </mc:Choice>
          <mc:Fallback xmlns="">
            <p:sp>
              <p:nvSpPr>
                <p:cNvPr id="25" name="Oval Callout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blipFill rotWithShape="0">
                  <a:blip r:embed="rId19"/>
                  <a:stretch>
                    <a:fillRect l="-467"/>
                  </a:stretch>
                </a:blip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6226029" y="5172262"/>
                  <a:ext cx="5867742" cy="1049324"/>
                </a:xfrm>
                <a:prstGeom prst="roundRect">
                  <a:avLst/>
                </a:prstGeom>
                <a:solidFill>
                  <a:srgbClr val="ECECFA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100" b="1" dirty="0" smtClean="0"/>
                    <a:t>Definition: </a:t>
                  </a:r>
                  <a:r>
                    <a:rPr lang="nb-NO" sz="1100" dirty="0" smtClean="0"/>
                    <a:t>The </a:t>
                  </a:r>
                  <a:r>
                    <a:rPr lang="nb-NO" sz="1100" b="1" dirty="0" smtClean="0"/>
                    <a:t>PRF-advantage </a:t>
                  </a:r>
                  <a:r>
                    <a:rPr lang="nb-NO" sz="1100" dirty="0" smtClean="0"/>
                    <a:t>of an adversary </a:t>
                  </a:r>
                  <a14:m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1100" dirty="0" smtClean="0"/>
                    <a:t> is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100" dirty="0" smtClean="0"/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100" b="1" i="0" smtClean="0">
                                <a:latin typeface="Cambria Math" panose="02040503050406030204" pitchFamily="18" charset="0"/>
                              </a:rPr>
                              <m:t>𝐀𝐝𝐯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b-NO" sz="11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p>
                        </m:sSubSup>
                        <m:d>
                          <m:d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sz="11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sz="11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11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1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10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nb-NO" sz="11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11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6" name="Rounded 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26029" y="5172262"/>
                  <a:ext cx="5867742" cy="1049324"/>
                </a:xfrm>
                <a:prstGeom prst="round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9847" y="195171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8799975" y="1588634"/>
                  <a:ext cx="444951" cy="3916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nb-NO" sz="12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9975" y="1588634"/>
                  <a:ext cx="444951" cy="391644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 rot="20253874">
                  <a:off x="8071516" y="2425554"/>
                  <a:ext cx="806480" cy="304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800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3874">
                  <a:off x="8071516" y="2425554"/>
                  <a:ext cx="806480" cy="30461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 rot="1814794">
                  <a:off x="9188877" y="2394451"/>
                  <a:ext cx="701439" cy="304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80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14794">
                  <a:off x="9188877" y="2394451"/>
                  <a:ext cx="701439" cy="30461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029267"/>
                  </p:ext>
                </p:extLst>
              </p:nvPr>
            </p:nvGraphicFramePr>
            <p:xfrm>
              <a:off x="1106435" y="2276038"/>
              <a:ext cx="4857702" cy="2185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770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51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735496">
                    <a:tc>
                      <a:txBody>
                        <a:bodyPr/>
                        <a:lstStyle/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Choose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to challenger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Receive back </a:t>
                          </a:r>
                          <a:r>
                            <a:rPr lang="nb-NO" sz="1200" b="0" i="1" dirty="0" smtClean="0">
                              <a:latin typeface="Cambria Math" panose="02040503050406030204" pitchFamily="18" charset="0"/>
                            </a:rPr>
                            <a:t>either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               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//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 smtClean="0">
                              <a:latin typeface="Cambria Math" panose="02040503050406030204" pitchFamily="18" charset="0"/>
                            </a:rPr>
                            <a:t>or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                                                  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: o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baseline="0" dirty="0" smtClean="0">
                              <a:latin typeface="Cambria Math" panose="02040503050406030204" pitchFamily="18" charset="0"/>
                            </a:rPr>
                            <a:t>else: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029267"/>
                  </p:ext>
                </p:extLst>
              </p:nvPr>
            </p:nvGraphicFramePr>
            <p:xfrm>
              <a:off x="1106435" y="2276038"/>
              <a:ext cx="4857702" cy="2185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77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25" t="-1818" r="-251" b="-55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5051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25" t="-18421" r="-251" b="-9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242201"/>
                  </p:ext>
                </p:extLst>
              </p:nvPr>
            </p:nvGraphicFramePr>
            <p:xfrm>
              <a:off x="10137188" y="1219391"/>
              <a:ext cx="1555883" cy="1312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58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7992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6775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0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242201"/>
                  </p:ext>
                </p:extLst>
              </p:nvPr>
            </p:nvGraphicFramePr>
            <p:xfrm>
              <a:off x="10137188" y="1219391"/>
              <a:ext cx="1555883" cy="1312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58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6889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389" t="-23864" r="-778" b="-3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657911" y="5008423"/>
                <a:ext cx="15633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911" y="5008423"/>
                <a:ext cx="1563391" cy="33855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Define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by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Claim: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 smtClean="0"/>
                  <a:t> is not a secure PRF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49960" y="5000882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60" y="5000882"/>
                <a:ext cx="7035502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77779" y="5437957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79" y="5437957"/>
                <a:ext cx="7035502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48535" y="6323951"/>
                <a:ext cx="82862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1⋅1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2                                       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(1 − 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535" y="6323951"/>
                <a:ext cx="8286266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139438" y="5922704"/>
                <a:ext cx="728685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438" y="5922704"/>
                <a:ext cx="7286859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4947172"/>
                  </p:ext>
                </p:extLst>
              </p:nvPr>
            </p:nvGraphicFramePr>
            <p:xfrm>
              <a:off x="7375297" y="1236377"/>
              <a:ext cx="1446227" cy="1295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622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6497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519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0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4947172"/>
                  </p:ext>
                </p:extLst>
              </p:nvPr>
            </p:nvGraphicFramePr>
            <p:xfrm>
              <a:off x="7375297" y="1236377"/>
              <a:ext cx="1446227" cy="1295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622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0519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418" t="-23563" r="-837" b="-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7454566" y="1490459"/>
            <a:ext cx="4150097" cy="3276763"/>
            <a:chOff x="6226029" y="1588634"/>
            <a:chExt cx="5867742" cy="4632952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7901420" y="3257483"/>
              <a:ext cx="849649" cy="6314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9372575" y="3263260"/>
              <a:ext cx="834424" cy="7075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8669018" y="3850492"/>
              <a:ext cx="850429" cy="10572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Callout 24"/>
                <p:cNvSpPr/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solidFill>
                  <a:srgbClr val="FEE9E6"/>
                </a:solid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1100" b="1" dirty="0" smtClean="0"/>
                    <a:t>I’m in </a:t>
                  </a:r>
                  <a:r>
                    <a:rPr lang="en-US" sz="1100" b="1" dirty="0"/>
                    <a:t>W</a:t>
                  </a:r>
                  <a:r>
                    <a:rPr lang="en-US" sz="1100" b="1" dirty="0" smtClean="0"/>
                    <a:t>orld </a:t>
                  </a:r>
                  <a14:m>
                    <m:oMath xmlns:m="http://schemas.openxmlformats.org/officeDocument/2006/math">
                      <m:r>
                        <a:rPr lang="nb-NO" sz="11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11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100" b="1" dirty="0" smtClean="0"/>
                </a:p>
              </p:txBody>
            </p:sp>
          </mc:Choice>
          <mc:Fallback xmlns="">
            <p:sp>
              <p:nvSpPr>
                <p:cNvPr id="25" name="Oval Callout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blipFill rotWithShape="0">
                  <a:blip r:embed="rId19"/>
                  <a:stretch>
                    <a:fillRect l="-467"/>
                  </a:stretch>
                </a:blip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6226029" y="5172262"/>
                  <a:ext cx="5867742" cy="1049324"/>
                </a:xfrm>
                <a:prstGeom prst="roundRect">
                  <a:avLst/>
                </a:prstGeom>
                <a:solidFill>
                  <a:srgbClr val="ECECFA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100" b="1" dirty="0" smtClean="0"/>
                    <a:t>Definition: </a:t>
                  </a:r>
                  <a:r>
                    <a:rPr lang="nb-NO" sz="1100" dirty="0" smtClean="0"/>
                    <a:t>The </a:t>
                  </a:r>
                  <a:r>
                    <a:rPr lang="nb-NO" sz="1100" b="1" dirty="0" smtClean="0"/>
                    <a:t>PRF-advantage </a:t>
                  </a:r>
                  <a:r>
                    <a:rPr lang="nb-NO" sz="1100" dirty="0" smtClean="0"/>
                    <a:t>of an adversary </a:t>
                  </a:r>
                  <a14:m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1100" dirty="0" smtClean="0"/>
                    <a:t> is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100" dirty="0" smtClean="0"/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100" b="1" i="0" smtClean="0">
                                <a:latin typeface="Cambria Math" panose="02040503050406030204" pitchFamily="18" charset="0"/>
                              </a:rPr>
                              <m:t>𝐀𝐝𝐯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b-NO" sz="11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p>
                        </m:sSubSup>
                        <m:d>
                          <m:d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sz="11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sz="11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11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1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10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nb-NO" sz="11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11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6" name="Rounded 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26029" y="5172262"/>
                  <a:ext cx="5867742" cy="1049324"/>
                </a:xfrm>
                <a:prstGeom prst="round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9847" y="195171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8799975" y="1588634"/>
                  <a:ext cx="444951" cy="3916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nb-NO" sz="12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9975" y="1588634"/>
                  <a:ext cx="444951" cy="391644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 rot="20253874">
                  <a:off x="8071516" y="2425554"/>
                  <a:ext cx="806480" cy="304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800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3874">
                  <a:off x="8071516" y="2425554"/>
                  <a:ext cx="806480" cy="30461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 rot="1814794">
                  <a:off x="9188877" y="2394451"/>
                  <a:ext cx="701439" cy="304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80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14794">
                  <a:off x="9188877" y="2394451"/>
                  <a:ext cx="701439" cy="30461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029267"/>
                  </p:ext>
                </p:extLst>
              </p:nvPr>
            </p:nvGraphicFramePr>
            <p:xfrm>
              <a:off x="1106435" y="2276038"/>
              <a:ext cx="4857702" cy="2185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770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51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735496">
                    <a:tc>
                      <a:txBody>
                        <a:bodyPr/>
                        <a:lstStyle/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Choose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to challenger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Receive back </a:t>
                          </a:r>
                          <a:r>
                            <a:rPr lang="nb-NO" sz="1200" b="0" i="1" dirty="0" smtClean="0">
                              <a:latin typeface="Cambria Math" panose="02040503050406030204" pitchFamily="18" charset="0"/>
                            </a:rPr>
                            <a:t>either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               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//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 smtClean="0">
                              <a:latin typeface="Cambria Math" panose="02040503050406030204" pitchFamily="18" charset="0"/>
                            </a:rPr>
                            <a:t>or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                                                  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: o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baseline="0" dirty="0" smtClean="0">
                              <a:latin typeface="Cambria Math" panose="02040503050406030204" pitchFamily="18" charset="0"/>
                            </a:rPr>
                            <a:t>else: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029267"/>
                  </p:ext>
                </p:extLst>
              </p:nvPr>
            </p:nvGraphicFramePr>
            <p:xfrm>
              <a:off x="1106435" y="2276038"/>
              <a:ext cx="4857702" cy="2185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77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25" t="-1818" r="-251" b="-55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5051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25" t="-18421" r="-251" b="-9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242201"/>
                  </p:ext>
                </p:extLst>
              </p:nvPr>
            </p:nvGraphicFramePr>
            <p:xfrm>
              <a:off x="10137188" y="1219391"/>
              <a:ext cx="1555883" cy="1312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58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7992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6775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0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242201"/>
                  </p:ext>
                </p:extLst>
              </p:nvPr>
            </p:nvGraphicFramePr>
            <p:xfrm>
              <a:off x="10137188" y="1219391"/>
              <a:ext cx="1555883" cy="1312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58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6889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389" t="-23864" r="-778" b="-3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657911" y="5008423"/>
                <a:ext cx="15633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911" y="5008423"/>
                <a:ext cx="1563391" cy="33855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Define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by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Claim: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 smtClean="0"/>
                  <a:t> is not a secure PRF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49960" y="5000882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60" y="5000882"/>
                <a:ext cx="7035502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77779" y="5437957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79" y="5437957"/>
                <a:ext cx="7035502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48535" y="6323951"/>
                <a:ext cx="82862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   1⋅1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2                                                           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⋅1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535" y="6323951"/>
                <a:ext cx="8286266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139438" y="5922704"/>
                <a:ext cx="728685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438" y="5922704"/>
                <a:ext cx="7286859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4947172"/>
                  </p:ext>
                </p:extLst>
              </p:nvPr>
            </p:nvGraphicFramePr>
            <p:xfrm>
              <a:off x="7375297" y="1236377"/>
              <a:ext cx="1446227" cy="1295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622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6497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519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0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4947172"/>
                  </p:ext>
                </p:extLst>
              </p:nvPr>
            </p:nvGraphicFramePr>
            <p:xfrm>
              <a:off x="7375297" y="1236377"/>
              <a:ext cx="1446227" cy="1295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622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0519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418" t="-23563" r="-837" b="-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7454566" y="1490459"/>
            <a:ext cx="4150097" cy="3276763"/>
            <a:chOff x="6226029" y="1588634"/>
            <a:chExt cx="5867742" cy="4632952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7901420" y="3257483"/>
              <a:ext cx="849649" cy="6314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9372575" y="3263260"/>
              <a:ext cx="834424" cy="7075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8669018" y="3850492"/>
              <a:ext cx="850429" cy="10572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Callout 24"/>
                <p:cNvSpPr/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solidFill>
                  <a:srgbClr val="FEE9E6"/>
                </a:solid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1100" b="1" dirty="0" smtClean="0"/>
                    <a:t>I’m in </a:t>
                  </a:r>
                  <a:r>
                    <a:rPr lang="en-US" sz="1100" b="1" dirty="0"/>
                    <a:t>W</a:t>
                  </a:r>
                  <a:r>
                    <a:rPr lang="en-US" sz="1100" b="1" dirty="0" smtClean="0"/>
                    <a:t>orld </a:t>
                  </a:r>
                  <a14:m>
                    <m:oMath xmlns:m="http://schemas.openxmlformats.org/officeDocument/2006/math">
                      <m:r>
                        <a:rPr lang="nb-NO" sz="11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11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100" b="1" dirty="0" smtClean="0"/>
                </a:p>
              </p:txBody>
            </p:sp>
          </mc:Choice>
          <mc:Fallback xmlns="">
            <p:sp>
              <p:nvSpPr>
                <p:cNvPr id="25" name="Oval Callout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blipFill rotWithShape="0">
                  <a:blip r:embed="rId19"/>
                  <a:stretch>
                    <a:fillRect l="-467"/>
                  </a:stretch>
                </a:blip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6226029" y="5172262"/>
                  <a:ext cx="5867742" cy="1049324"/>
                </a:xfrm>
                <a:prstGeom prst="roundRect">
                  <a:avLst/>
                </a:prstGeom>
                <a:solidFill>
                  <a:srgbClr val="ECECFA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100" b="1" dirty="0" smtClean="0"/>
                    <a:t>Definition: </a:t>
                  </a:r>
                  <a:r>
                    <a:rPr lang="nb-NO" sz="1100" dirty="0" smtClean="0"/>
                    <a:t>The </a:t>
                  </a:r>
                  <a:r>
                    <a:rPr lang="nb-NO" sz="1100" b="1" dirty="0" smtClean="0"/>
                    <a:t>PRF-advantage </a:t>
                  </a:r>
                  <a:r>
                    <a:rPr lang="nb-NO" sz="1100" dirty="0" smtClean="0"/>
                    <a:t>of an adversary </a:t>
                  </a:r>
                  <a14:m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1100" dirty="0" smtClean="0"/>
                    <a:t> is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100" dirty="0" smtClean="0"/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100" b="1" i="0" smtClean="0">
                                <a:latin typeface="Cambria Math" panose="02040503050406030204" pitchFamily="18" charset="0"/>
                              </a:rPr>
                              <m:t>𝐀𝐝𝐯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b-NO" sz="11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p>
                        </m:sSubSup>
                        <m:d>
                          <m:d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sz="11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sz="11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11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1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10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nb-NO" sz="11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11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6" name="Rounded 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26029" y="5172262"/>
                  <a:ext cx="5867742" cy="1049324"/>
                </a:xfrm>
                <a:prstGeom prst="round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9847" y="195171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8799975" y="1588634"/>
                  <a:ext cx="444951" cy="3916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nb-NO" sz="12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9975" y="1588634"/>
                  <a:ext cx="444951" cy="391644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 rot="20253874">
                  <a:off x="8071516" y="2425554"/>
                  <a:ext cx="806480" cy="304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800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3874">
                  <a:off x="8071516" y="2425554"/>
                  <a:ext cx="806480" cy="30461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 rot="1814794">
                  <a:off x="9188877" y="2394451"/>
                  <a:ext cx="701439" cy="304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80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14794">
                  <a:off x="9188877" y="2394451"/>
                  <a:ext cx="701439" cy="30461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029267"/>
                  </p:ext>
                </p:extLst>
              </p:nvPr>
            </p:nvGraphicFramePr>
            <p:xfrm>
              <a:off x="1106435" y="2276038"/>
              <a:ext cx="4857702" cy="2185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770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51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735496">
                    <a:tc>
                      <a:txBody>
                        <a:bodyPr/>
                        <a:lstStyle/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Choose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to challenger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Receive back </a:t>
                          </a:r>
                          <a:r>
                            <a:rPr lang="nb-NO" sz="1200" b="0" i="1" dirty="0" smtClean="0">
                              <a:latin typeface="Cambria Math" panose="02040503050406030204" pitchFamily="18" charset="0"/>
                            </a:rPr>
                            <a:t>either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               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//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 smtClean="0">
                              <a:latin typeface="Cambria Math" panose="02040503050406030204" pitchFamily="18" charset="0"/>
                            </a:rPr>
                            <a:t>or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                                                  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: o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baseline="0" dirty="0" smtClean="0">
                              <a:latin typeface="Cambria Math" panose="02040503050406030204" pitchFamily="18" charset="0"/>
                            </a:rPr>
                            <a:t>else: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029267"/>
                  </p:ext>
                </p:extLst>
              </p:nvPr>
            </p:nvGraphicFramePr>
            <p:xfrm>
              <a:off x="1106435" y="2276038"/>
              <a:ext cx="4857702" cy="2185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77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25" t="-1818" r="-251" b="-55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5051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25" t="-18421" r="-251" b="-9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242201"/>
                  </p:ext>
                </p:extLst>
              </p:nvPr>
            </p:nvGraphicFramePr>
            <p:xfrm>
              <a:off x="10137188" y="1219391"/>
              <a:ext cx="1555883" cy="1312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58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7992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6775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0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242201"/>
                  </p:ext>
                </p:extLst>
              </p:nvPr>
            </p:nvGraphicFramePr>
            <p:xfrm>
              <a:off x="10137188" y="1219391"/>
              <a:ext cx="1555883" cy="1312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58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6889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389" t="-23864" r="-778" b="-3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657911" y="5008423"/>
                <a:ext cx="15633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911" y="5008423"/>
                <a:ext cx="1563391" cy="33855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Define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by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Claim: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 smtClean="0"/>
                  <a:t> is not a secure PRF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49960" y="5000882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60" y="5000882"/>
                <a:ext cx="7035502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77779" y="5437957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79" y="5437957"/>
                <a:ext cx="7035502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48535" y="6323951"/>
                <a:ext cx="82862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1 −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535" y="6323951"/>
                <a:ext cx="8286266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139438" y="5922704"/>
                <a:ext cx="728685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438" y="5922704"/>
                <a:ext cx="7286859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4947172"/>
                  </p:ext>
                </p:extLst>
              </p:nvPr>
            </p:nvGraphicFramePr>
            <p:xfrm>
              <a:off x="7375297" y="1236377"/>
              <a:ext cx="1446227" cy="1295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622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6497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519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0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4947172"/>
                  </p:ext>
                </p:extLst>
              </p:nvPr>
            </p:nvGraphicFramePr>
            <p:xfrm>
              <a:off x="7375297" y="1236377"/>
              <a:ext cx="1446227" cy="1295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622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0519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418" t="-23563" r="-837" b="-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7454566" y="1490459"/>
            <a:ext cx="4150097" cy="3276763"/>
            <a:chOff x="6226029" y="1588634"/>
            <a:chExt cx="5867742" cy="4632952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7901420" y="3257483"/>
              <a:ext cx="849649" cy="6314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9372575" y="3263260"/>
              <a:ext cx="834424" cy="7075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8669018" y="3850492"/>
              <a:ext cx="850429" cy="10572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Callout 24"/>
                <p:cNvSpPr/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solidFill>
                  <a:srgbClr val="FEE9E6"/>
                </a:solid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1100" b="1" dirty="0" smtClean="0"/>
                    <a:t>I’m in </a:t>
                  </a:r>
                  <a:r>
                    <a:rPr lang="en-US" sz="1100" b="1" dirty="0"/>
                    <a:t>W</a:t>
                  </a:r>
                  <a:r>
                    <a:rPr lang="en-US" sz="1100" b="1" dirty="0" smtClean="0"/>
                    <a:t>orld </a:t>
                  </a:r>
                  <a14:m>
                    <m:oMath xmlns:m="http://schemas.openxmlformats.org/officeDocument/2006/math">
                      <m:r>
                        <a:rPr lang="nb-NO" sz="11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11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100" b="1" dirty="0" smtClean="0"/>
                </a:p>
              </p:txBody>
            </p:sp>
          </mc:Choice>
          <mc:Fallback xmlns="">
            <p:sp>
              <p:nvSpPr>
                <p:cNvPr id="25" name="Oval Callout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blipFill rotWithShape="0">
                  <a:blip r:embed="rId19"/>
                  <a:stretch>
                    <a:fillRect l="-467"/>
                  </a:stretch>
                </a:blip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6226029" y="5172262"/>
                  <a:ext cx="5867742" cy="1049324"/>
                </a:xfrm>
                <a:prstGeom prst="roundRect">
                  <a:avLst/>
                </a:prstGeom>
                <a:solidFill>
                  <a:srgbClr val="ECECFA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100" b="1" dirty="0" smtClean="0"/>
                    <a:t>Definition: </a:t>
                  </a:r>
                  <a:r>
                    <a:rPr lang="nb-NO" sz="1100" dirty="0" smtClean="0"/>
                    <a:t>The </a:t>
                  </a:r>
                  <a:r>
                    <a:rPr lang="nb-NO" sz="1100" b="1" dirty="0" smtClean="0"/>
                    <a:t>PRF-advantage </a:t>
                  </a:r>
                  <a:r>
                    <a:rPr lang="nb-NO" sz="1100" dirty="0" smtClean="0"/>
                    <a:t>of an adversary </a:t>
                  </a:r>
                  <a14:m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1100" dirty="0" smtClean="0"/>
                    <a:t> is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100" dirty="0" smtClean="0"/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100" b="1" i="0" smtClean="0">
                                <a:latin typeface="Cambria Math" panose="02040503050406030204" pitchFamily="18" charset="0"/>
                              </a:rPr>
                              <m:t>𝐀𝐝𝐯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b-NO" sz="11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p>
                        </m:sSubSup>
                        <m:d>
                          <m:d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sz="11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sz="11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11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1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10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nb-NO" sz="11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11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6" name="Rounded 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26029" y="5172262"/>
                  <a:ext cx="5867742" cy="1049324"/>
                </a:xfrm>
                <a:prstGeom prst="round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9847" y="195171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8799975" y="1588634"/>
                  <a:ext cx="444951" cy="3916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nb-NO" sz="12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9975" y="1588634"/>
                  <a:ext cx="444951" cy="391644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 rot="20253874">
                  <a:off x="8071516" y="2425554"/>
                  <a:ext cx="806480" cy="304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800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3874">
                  <a:off x="8071516" y="2425554"/>
                  <a:ext cx="806480" cy="30461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 rot="1814794">
                  <a:off x="9188877" y="2394451"/>
                  <a:ext cx="701439" cy="304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80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14794">
                  <a:off x="9188877" y="2394451"/>
                  <a:ext cx="701439" cy="30461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029267"/>
                  </p:ext>
                </p:extLst>
              </p:nvPr>
            </p:nvGraphicFramePr>
            <p:xfrm>
              <a:off x="1106435" y="2276038"/>
              <a:ext cx="4857702" cy="2185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770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51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735496">
                    <a:tc>
                      <a:txBody>
                        <a:bodyPr/>
                        <a:lstStyle/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Choose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to challenger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Receive back </a:t>
                          </a:r>
                          <a:r>
                            <a:rPr lang="nb-NO" sz="1200" b="0" i="1" dirty="0" smtClean="0">
                              <a:latin typeface="Cambria Math" panose="02040503050406030204" pitchFamily="18" charset="0"/>
                            </a:rPr>
                            <a:t>either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               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//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 smtClean="0">
                              <a:latin typeface="Cambria Math" panose="02040503050406030204" pitchFamily="18" charset="0"/>
                            </a:rPr>
                            <a:t>or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                                                  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: o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baseline="0" dirty="0" smtClean="0">
                              <a:latin typeface="Cambria Math" panose="02040503050406030204" pitchFamily="18" charset="0"/>
                            </a:rPr>
                            <a:t>else: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029267"/>
                  </p:ext>
                </p:extLst>
              </p:nvPr>
            </p:nvGraphicFramePr>
            <p:xfrm>
              <a:off x="1106435" y="2276038"/>
              <a:ext cx="4857702" cy="2185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77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25" t="-1818" r="-251" b="-55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5051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25" t="-18421" r="-251" b="-9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242201"/>
                  </p:ext>
                </p:extLst>
              </p:nvPr>
            </p:nvGraphicFramePr>
            <p:xfrm>
              <a:off x="10137188" y="1219391"/>
              <a:ext cx="1555883" cy="1312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58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7992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6775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0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242201"/>
                  </p:ext>
                </p:extLst>
              </p:nvPr>
            </p:nvGraphicFramePr>
            <p:xfrm>
              <a:off x="10137188" y="1219391"/>
              <a:ext cx="1555883" cy="1312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58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6889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389" t="-23864" r="-778" b="-3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657911" y="5008423"/>
                <a:ext cx="15633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911" y="5008423"/>
                <a:ext cx="1563391" cy="33855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Define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by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Claim: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 smtClean="0"/>
                  <a:t> is not a secure PRF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50208" y="5003264"/>
                <a:ext cx="217844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208" y="5003264"/>
                <a:ext cx="2178444" cy="338554"/>
              </a:xfrm>
              <a:prstGeom prst="rect">
                <a:avLst/>
              </a:prstGeom>
              <a:blipFill rotWithShape="0">
                <a:blip r:embed="rId4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14277" y="5815850"/>
                <a:ext cx="4103367" cy="459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600" b="1" i="1">
                                          <a:latin typeface="Cambria Math" panose="02040503050406030204" pitchFamily="18" charset="0"/>
                                        </a:rPr>
                                        <m:t>𝐄𝐱𝐩</m:t>
                                      </m:r>
                                    </m:e>
                                    <m:sub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1600">
                                          <a:latin typeface="Cambria Math" panose="02040503050406030204" pitchFamily="18" charset="0"/>
                                        </a:rPr>
                                        <m:t>prf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77" y="5815850"/>
                <a:ext cx="4103367" cy="4590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11733" y="5876091"/>
                <a:ext cx="390266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2⋅(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2)−1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33" y="5876091"/>
                <a:ext cx="3902661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753460" y="5893105"/>
                <a:ext cx="6536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1 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460" y="5893105"/>
                <a:ext cx="653640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86812"/>
                  </p:ext>
                </p:extLst>
              </p:nvPr>
            </p:nvGraphicFramePr>
            <p:xfrm>
              <a:off x="7375297" y="1236377"/>
              <a:ext cx="1446227" cy="1295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622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6497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519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0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86812"/>
                  </p:ext>
                </p:extLst>
              </p:nvPr>
            </p:nvGraphicFramePr>
            <p:xfrm>
              <a:off x="7375297" y="1236377"/>
              <a:ext cx="1446227" cy="1295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622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0519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418" t="-23563" r="-837" b="-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7454566" y="1490459"/>
            <a:ext cx="4150097" cy="3276763"/>
            <a:chOff x="6226029" y="1588634"/>
            <a:chExt cx="5867742" cy="4632952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7901420" y="3257483"/>
              <a:ext cx="849649" cy="6314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>
              <a:off x="9372575" y="3263260"/>
              <a:ext cx="834424" cy="7075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8669018" y="3850492"/>
              <a:ext cx="850429" cy="10572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Callout 23"/>
                <p:cNvSpPr/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solidFill>
                  <a:srgbClr val="FEE9E6"/>
                </a:solid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1100" b="1" dirty="0" smtClean="0"/>
                    <a:t>I’m in </a:t>
                  </a:r>
                  <a:r>
                    <a:rPr lang="en-US" sz="1100" b="1" dirty="0"/>
                    <a:t>W</a:t>
                  </a:r>
                  <a:r>
                    <a:rPr lang="en-US" sz="1100" b="1" dirty="0" smtClean="0"/>
                    <a:t>orld </a:t>
                  </a:r>
                  <a14:m>
                    <m:oMath xmlns:m="http://schemas.openxmlformats.org/officeDocument/2006/math">
                      <m:r>
                        <a:rPr lang="nb-NO" sz="11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11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100" b="1" dirty="0" smtClean="0"/>
                </a:p>
              </p:txBody>
            </p:sp>
          </mc:Choice>
          <mc:Fallback xmlns="">
            <p:sp>
              <p:nvSpPr>
                <p:cNvPr id="24" name="Oval Callout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blipFill rotWithShape="0">
                  <a:blip r:embed="rId19"/>
                  <a:stretch>
                    <a:fillRect l="-467"/>
                  </a:stretch>
                </a:blip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6226029" y="5172262"/>
                  <a:ext cx="5867742" cy="1049324"/>
                </a:xfrm>
                <a:prstGeom prst="roundRect">
                  <a:avLst/>
                </a:prstGeom>
                <a:solidFill>
                  <a:srgbClr val="ECECFA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100" b="1" dirty="0" smtClean="0"/>
                    <a:t>Definition: </a:t>
                  </a:r>
                  <a:r>
                    <a:rPr lang="nb-NO" sz="1100" dirty="0" smtClean="0"/>
                    <a:t>The </a:t>
                  </a:r>
                  <a:r>
                    <a:rPr lang="nb-NO" sz="1100" b="1" dirty="0" smtClean="0"/>
                    <a:t>PRF-advantage </a:t>
                  </a:r>
                  <a:r>
                    <a:rPr lang="nb-NO" sz="1100" dirty="0" smtClean="0"/>
                    <a:t>of an adversary </a:t>
                  </a:r>
                  <a14:m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1100" dirty="0" smtClean="0"/>
                    <a:t> is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100" dirty="0" smtClean="0"/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100" b="1" i="0" smtClean="0">
                                <a:latin typeface="Cambria Math" panose="02040503050406030204" pitchFamily="18" charset="0"/>
                              </a:rPr>
                              <m:t>𝐀𝐝𝐯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b-NO" sz="11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p>
                        </m:sSubSup>
                        <m:d>
                          <m:d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sz="11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sz="11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11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1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10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nb-NO" sz="11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11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5" name="Rounded 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26029" y="5172262"/>
                  <a:ext cx="5867742" cy="1049324"/>
                </a:xfrm>
                <a:prstGeom prst="round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9847" y="195171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8799975" y="1588634"/>
                  <a:ext cx="444951" cy="3916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nb-NO" sz="12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9975" y="1588634"/>
                  <a:ext cx="444951" cy="391644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 rot="20253874">
                  <a:off x="8071516" y="2425554"/>
                  <a:ext cx="806480" cy="304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800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3874">
                  <a:off x="8071516" y="2425554"/>
                  <a:ext cx="806480" cy="30461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 rot="1814794">
                  <a:off x="9188877" y="2394451"/>
                  <a:ext cx="701439" cy="304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800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14794">
                  <a:off x="9188877" y="2394451"/>
                  <a:ext cx="701439" cy="30461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029267"/>
                  </p:ext>
                </p:extLst>
              </p:nvPr>
            </p:nvGraphicFramePr>
            <p:xfrm>
              <a:off x="1106435" y="2276038"/>
              <a:ext cx="4857702" cy="2185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770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51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735496">
                    <a:tc>
                      <a:txBody>
                        <a:bodyPr/>
                        <a:lstStyle/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Choose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to challenger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Receive back </a:t>
                          </a:r>
                          <a:r>
                            <a:rPr lang="nb-NO" sz="1200" b="0" i="1" dirty="0" smtClean="0">
                              <a:latin typeface="Cambria Math" panose="02040503050406030204" pitchFamily="18" charset="0"/>
                            </a:rPr>
                            <a:t>either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               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//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 smtClean="0">
                              <a:latin typeface="Cambria Math" panose="02040503050406030204" pitchFamily="18" charset="0"/>
                            </a:rPr>
                            <a:t>or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nb-NO" sz="1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                                                  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: o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baseline="0" dirty="0" smtClean="0">
                              <a:latin typeface="Cambria Math" panose="02040503050406030204" pitchFamily="18" charset="0"/>
                            </a:rPr>
                            <a:t>else: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8029267"/>
                  </p:ext>
                </p:extLst>
              </p:nvPr>
            </p:nvGraphicFramePr>
            <p:xfrm>
              <a:off x="1106435" y="2276038"/>
              <a:ext cx="4857702" cy="21857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77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25" t="-1818" r="-251" b="-55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5051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25" t="-18421" r="-251" b="-9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242201"/>
                  </p:ext>
                </p:extLst>
              </p:nvPr>
            </p:nvGraphicFramePr>
            <p:xfrm>
              <a:off x="10137188" y="1219391"/>
              <a:ext cx="1555883" cy="1312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58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7992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6775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0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242201"/>
                  </p:ext>
                </p:extLst>
              </p:nvPr>
            </p:nvGraphicFramePr>
            <p:xfrm>
              <a:off x="10137188" y="1219391"/>
              <a:ext cx="1555883" cy="1312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58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6889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389" t="-23864" r="-778" b="-3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657911" y="5008423"/>
                <a:ext cx="15633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911" y="5008423"/>
                <a:ext cx="1563391" cy="33855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8534400" y="5043053"/>
            <a:ext cx="3307976" cy="134393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definition good?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99791" y="1717000"/>
                <a:ext cx="6572541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3525" lvl="1" indent="-263525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P1: </a:t>
                </a:r>
                <a:r>
                  <a:rPr lang="en-US" sz="1600" dirty="0"/>
                  <a:t>Should be hard to obtain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for secret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nb-NO" sz="1600" dirty="0" smtClean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endParaRPr lang="nb-NO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P2:</a:t>
                </a:r>
                <a:r>
                  <a:rPr lang="en-US" sz="1600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nb-NO" sz="1600" dirty="0" smtClean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endParaRPr lang="nb-NO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P3:</a:t>
                </a:r>
                <a:r>
                  <a:rPr lang="en-US" sz="1600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  <a:endParaRPr lang="en-US" sz="1600" dirty="0" smtClean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P4:</a:t>
                </a:r>
                <a:r>
                  <a:rPr lang="en-US" sz="1600" dirty="0"/>
                  <a:t> Should be hard to obtain </a:t>
                </a:r>
                <a:r>
                  <a:rPr lang="en-US" sz="1600" i="1" dirty="0"/>
                  <a:t>any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nb-NO" sz="1600" dirty="0" smtClean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endParaRPr lang="nb-NO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P5:</a:t>
                </a:r>
                <a:r>
                  <a:rPr lang="en-US" sz="1600" dirty="0"/>
                  <a:t> Should be hard to learn any</a:t>
                </a:r>
                <a:r>
                  <a:rPr lang="en-US" sz="1600" i="1" dirty="0"/>
                  <a:t> bit</a:t>
                </a:r>
                <a:r>
                  <a:rPr lang="en-US" sz="1600" dirty="0"/>
                  <a:t> of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  <a:endParaRPr lang="en-US" sz="1600" dirty="0" smtClean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P7</a:t>
                </a:r>
                <a:r>
                  <a:rPr lang="en-US" sz="1600" b="1" dirty="0"/>
                  <a:t>: </a:t>
                </a:r>
                <a:r>
                  <a:rPr lang="en-US" sz="1600" dirty="0"/>
                  <a:t>… 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91" y="1717000"/>
                <a:ext cx="6572541" cy="2800767"/>
              </a:xfrm>
              <a:prstGeom prst="rect">
                <a:avLst/>
              </a:prstGeom>
              <a:blipFill rotWithShape="0">
                <a:blip r:embed="rId2"/>
                <a:stretch>
                  <a:fillRect l="-371" t="-654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orizontal Scroll 23"/>
              <p:cNvSpPr/>
              <p:nvPr/>
            </p:nvSpPr>
            <p:spPr bwMode="auto">
              <a:xfrm rot="16200000">
                <a:off x="5154437" y="2537936"/>
                <a:ext cx="2058228" cy="1754600"/>
              </a:xfrm>
              <a:prstGeom prst="horizontalScroll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 smtClean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 smtClean="0"/>
                  <a:t>  </a:t>
                </a:r>
                <a:r>
                  <a:rPr lang="en-US" sz="1200" b="1" u="sng" dirty="0" smtClean="0">
                    <a:latin typeface="Lucida Handwriting" panose="03010101010101010101" pitchFamily="66" charset="0"/>
                  </a:rPr>
                  <a:t>Logic 101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nb-NO" sz="1200" b="0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 smtClean="0"/>
                  <a:t>   </a:t>
                </a:r>
                <a:r>
                  <a:rPr lang="en-US" sz="1200" dirty="0" smtClean="0"/>
                  <a:t>is </a:t>
                </a:r>
                <a:r>
                  <a:rPr lang="en-US" sz="1200" i="1" dirty="0" smtClean="0"/>
                  <a:t>equivalent to: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i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b="0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200" b="0" i="0" smtClean="0">
                        <a:latin typeface="Cambria Math" panose="02040503050406030204" pitchFamily="18" charset="0"/>
                      </a:rPr>
                      <m:t>not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200" b="1" i="1" smtClean="0">
                        <a:latin typeface="Cambria Math" panose="02040503050406030204" pitchFamily="18" charset="0"/>
                      </a:rPr>
                      <m:t>⇐</m:t>
                    </m:r>
                    <m:r>
                      <m:rPr>
                        <m:sty m:val="p"/>
                      </m:rPr>
                      <a:rPr lang="nb-NO" sz="1200" b="0" i="0" smtClean="0">
                        <a:latin typeface="Cambria Math" panose="02040503050406030204" pitchFamily="18" charset="0"/>
                      </a:rPr>
                      <m:t>not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200" b="1" dirty="0" smtClean="0"/>
                  <a:t/>
                </a:r>
                <a:br>
                  <a:rPr lang="en-US" sz="1200" b="1" dirty="0" smtClean="0"/>
                </a:br>
                <a:r>
                  <a:rPr lang="en-US" sz="1200" b="1" dirty="0" smtClean="0"/>
                  <a:t/>
                </a:r>
                <a:br>
                  <a:rPr lang="en-US" sz="1200" b="1" dirty="0" smtClean="0"/>
                </a:br>
                <a:endParaRPr lang="en-US" sz="1200" b="1" dirty="0"/>
              </a:p>
            </p:txBody>
          </p:sp>
        </mc:Choice>
        <mc:Fallback xmlns="">
          <p:sp>
            <p:nvSpPr>
              <p:cNvPr id="24" name="Horizontal Scrol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5154437" y="2537936"/>
                <a:ext cx="2058228" cy="1754600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3392" y="5190465"/>
                <a:ext cx="7657008" cy="408623"/>
              </a:xfrm>
              <a:prstGeom prst="roundRect">
                <a:avLst/>
              </a:prstGeom>
              <a:solidFill>
                <a:srgbClr val="CFF9DA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is PRF secure    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has properties P1 – P5, P7, …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190465"/>
                <a:ext cx="7657008" cy="408623"/>
              </a:xfrm>
              <a:prstGeom prst="roundRect">
                <a:avLst/>
              </a:prstGeom>
              <a:blipFill rotWithShape="0">
                <a:blip r:embed="rId4"/>
                <a:stretch>
                  <a:fillRect t="-1449" b="-17391"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3392" y="5832245"/>
                <a:ext cx="7657008" cy="408623"/>
              </a:xfrm>
              <a:prstGeom prst="roundRect">
                <a:avLst/>
              </a:prstGeom>
              <a:solidFill>
                <a:srgbClr val="CFF9DA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b="1" i="1" dirty="0" smtClean="0"/>
                  <a:t>not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PRF secure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does </a:t>
                </a:r>
                <a:r>
                  <a:rPr lang="en-US" b="1" i="1" dirty="0" smtClean="0"/>
                  <a:t>not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have properties P1 – P5, P7, …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832245"/>
                <a:ext cx="7657008" cy="408623"/>
              </a:xfrm>
              <a:prstGeom prst="roundRect">
                <a:avLst/>
              </a:prstGeom>
              <a:blipFill rotWithShape="0">
                <a:blip r:embed="rId5"/>
                <a:stretch>
                  <a:fillRect t="-1449" b="-15942"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4652730"/>
                  </p:ext>
                </p:extLst>
              </p:nvPr>
            </p:nvGraphicFramePr>
            <p:xfrm>
              <a:off x="7375297" y="1236377"/>
              <a:ext cx="1446227" cy="1295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622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6497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519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0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4652730"/>
                  </p:ext>
                </p:extLst>
              </p:nvPr>
            </p:nvGraphicFramePr>
            <p:xfrm>
              <a:off x="7375297" y="1236377"/>
              <a:ext cx="1446227" cy="1295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622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0519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18" t="-23563" r="-837" b="-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990408"/>
                  </p:ext>
                </p:extLst>
              </p:nvPr>
            </p:nvGraphicFramePr>
            <p:xfrm>
              <a:off x="10137188" y="1219391"/>
              <a:ext cx="1555883" cy="1312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58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27992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06775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0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0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990408"/>
                  </p:ext>
                </p:extLst>
              </p:nvPr>
            </p:nvGraphicFramePr>
            <p:xfrm>
              <a:off x="10137188" y="1219391"/>
              <a:ext cx="1555883" cy="1312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58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0688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389" t="-23864" r="-778" b="-3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7454566" y="1490459"/>
            <a:ext cx="4150097" cy="3276763"/>
            <a:chOff x="6226029" y="1588634"/>
            <a:chExt cx="5867742" cy="4632952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7901420" y="3257483"/>
              <a:ext cx="849649" cy="6314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/>
            <p:nvPr/>
          </p:nvCxnSpPr>
          <p:spPr bwMode="auto">
            <a:xfrm flipH="1">
              <a:off x="9372575" y="3263260"/>
              <a:ext cx="834424" cy="7075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8669018" y="3850492"/>
              <a:ext cx="850429" cy="10572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Callout 37"/>
                <p:cNvSpPr/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solidFill>
                  <a:srgbClr val="FEE9E6"/>
                </a:solid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1100" b="1" dirty="0" smtClean="0"/>
                    <a:t>I’m in </a:t>
                  </a:r>
                  <a:r>
                    <a:rPr lang="en-US" sz="1100" b="1" dirty="0"/>
                    <a:t>W</a:t>
                  </a:r>
                  <a:r>
                    <a:rPr lang="en-US" sz="1100" b="1" dirty="0" smtClean="0"/>
                    <a:t>orld </a:t>
                  </a:r>
                  <a14:m>
                    <m:oMath xmlns:m="http://schemas.openxmlformats.org/officeDocument/2006/math">
                      <m:r>
                        <a:rPr lang="nb-NO" sz="11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11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1100" b="1" dirty="0" smtClean="0"/>
                </a:p>
              </p:txBody>
            </p:sp>
          </mc:Choice>
          <mc:Fallback xmlns="">
            <p:sp>
              <p:nvSpPr>
                <p:cNvPr id="38" name="Oval Callout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blipFill rotWithShape="0">
                  <a:blip r:embed="rId9"/>
                  <a:stretch>
                    <a:fillRect l="-467"/>
                  </a:stretch>
                </a:blip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38"/>
                <p:cNvSpPr/>
                <p:nvPr/>
              </p:nvSpPr>
              <p:spPr bwMode="auto">
                <a:xfrm>
                  <a:off x="6226029" y="5172262"/>
                  <a:ext cx="5867742" cy="1049324"/>
                </a:xfrm>
                <a:prstGeom prst="roundRect">
                  <a:avLst/>
                </a:prstGeom>
                <a:solidFill>
                  <a:srgbClr val="ECECFA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100" b="1" dirty="0" smtClean="0"/>
                    <a:t>Definition: </a:t>
                  </a:r>
                  <a:r>
                    <a:rPr lang="nb-NO" sz="1100" dirty="0" smtClean="0"/>
                    <a:t>The </a:t>
                  </a:r>
                  <a:r>
                    <a:rPr lang="nb-NO" sz="1100" b="1" dirty="0" smtClean="0"/>
                    <a:t>PRF-advantage </a:t>
                  </a:r>
                  <a:r>
                    <a:rPr lang="nb-NO" sz="1100" dirty="0" smtClean="0"/>
                    <a:t>of an adversary </a:t>
                  </a:r>
                  <a14:m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1100" dirty="0" smtClean="0"/>
                    <a:t> is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100" dirty="0" smtClean="0"/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100" b="1" i="0" smtClean="0">
                                <a:latin typeface="Cambria Math" panose="02040503050406030204" pitchFamily="18" charset="0"/>
                              </a:rPr>
                              <m:t>𝐀𝐝𝐯</m:t>
                            </m:r>
                          </m:e>
                          <m:sub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b-NO" sz="11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p>
                        </m:sSubSup>
                        <m:d>
                          <m:d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sz="11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sz="11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11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1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1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10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nb-NO" sz="11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1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11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39" name="Rounded 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26029" y="5172262"/>
                  <a:ext cx="5867742" cy="1049324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9847" y="195171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8799975" y="1588634"/>
                  <a:ext cx="444951" cy="3916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nb-NO" sz="12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9975" y="1588634"/>
                  <a:ext cx="444951" cy="39164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 rot="20253874">
                  <a:off x="8071516" y="2425554"/>
                  <a:ext cx="806480" cy="304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800" dirty="0" smtClean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3874">
                  <a:off x="8071516" y="2425554"/>
                  <a:ext cx="806480" cy="30461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 rot="1814794">
                  <a:off x="9188877" y="2394451"/>
                  <a:ext cx="701439" cy="304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800" dirty="0" smtClean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14794">
                  <a:off x="9188877" y="2394451"/>
                  <a:ext cx="701439" cy="30461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5509903"/>
                  </p:ext>
                </p:extLst>
              </p:nvPr>
            </p:nvGraphicFramePr>
            <p:xfrm>
              <a:off x="1276819" y="2108414"/>
              <a:ext cx="4857702" cy="28325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770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02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482328">
                    <a:tc>
                      <a:txBody>
                        <a:bodyPr/>
                        <a:lstStyle/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to </a:t>
                          </a:r>
                          <a:r>
                            <a:rPr lang="nb-NO" sz="1200" b="0" i="0" dirty="0" err="1" smtClean="0">
                              <a:latin typeface="Cambria Math" panose="02040503050406030204" pitchFamily="18" charset="0"/>
                            </a:rPr>
                            <a:t>challenger</a:t>
                          </a:r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err="1" smtClean="0">
                              <a:latin typeface="Cambria Math" panose="02040503050406030204" pitchFamily="18" charset="0"/>
                            </a:rPr>
                            <a:t>Receive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back </a:t>
                          </a:r>
                          <a:r>
                            <a:rPr lang="nb-NO" sz="1200" b="0" i="1" dirty="0" smtClean="0">
                              <a:latin typeface="Cambria Math" panose="02040503050406030204" pitchFamily="18" charset="0"/>
                            </a:rPr>
                            <a:t>either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err="1" smtClean="0">
                              <a:latin typeface="Cambria Math" panose="02040503050406030204" pitchFamily="18" charset="0"/>
                            </a:rPr>
                            <a:t>Obtain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                                                              </a:t>
                          </a:r>
                          <a:r>
                            <a:rPr lang="nb-NO" sz="1200" b="0" i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</a:t>
                          </a:r>
                          <a:r>
                            <a:rPr lang="nb-NO" sz="1200" b="0" i="0" dirty="0" err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assumption</a:t>
                          </a:r>
                          <a:endParaRPr lang="nb-NO" sz="12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err="1" smtClean="0">
                              <a:latin typeface="Cambria Math" panose="02040503050406030204" pitchFamily="18" charset="0"/>
                            </a:rPr>
                            <a:t>Calculate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Query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to </a:t>
                          </a:r>
                          <a:r>
                            <a:rPr lang="nb-NO" sz="1200" b="0" i="0" dirty="0" err="1" smtClean="0">
                              <a:latin typeface="Cambria Math" panose="02040503050406030204" pitchFamily="18" charset="0"/>
                            </a:rPr>
                            <a:t>challenger</a:t>
                          </a:r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err="1" smtClean="0">
                              <a:latin typeface="Cambria Math" panose="02040503050406030204" pitchFamily="18" charset="0"/>
                            </a:rPr>
                            <a:t>Receive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back </a:t>
                          </a:r>
                          <a:r>
                            <a:rPr lang="nb-NO" sz="1200" b="0" i="1" dirty="0" smtClean="0">
                              <a:latin typeface="Cambria Math" panose="02040503050406030204" pitchFamily="18" charset="0"/>
                            </a:rPr>
                            <a:t>either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1" i="0" dirty="0" err="1" smtClean="0">
                              <a:latin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oMath>
                          </a14:m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: o</a:t>
                          </a:r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2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/>
                          </a:r>
                          <a:b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</a:br>
                          <a:r>
                            <a:rPr lang="nb-NO" sz="1200" b="1" i="0" baseline="0" dirty="0" err="1" smtClean="0">
                              <a:latin typeface="Cambria Math" panose="02040503050406030204" pitchFamily="18" charset="0"/>
                            </a:rPr>
                            <a:t>else</a:t>
                          </a:r>
                          <a:r>
                            <a:rPr lang="nb-NO" sz="1200" b="1" i="0" baseline="0" dirty="0" smtClean="0">
                              <a:latin typeface="Cambria Math" panose="02040503050406030204" pitchFamily="18" charset="0"/>
                            </a:rPr>
                            <a:t>:</a:t>
                          </a:r>
                          <a:r>
                            <a:rPr lang="nb-NO" sz="1200" b="0" i="0" baseline="0" dirty="0" smtClean="0">
                              <a:latin typeface="Cambria Math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nb-NO" sz="12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5509903"/>
                  </p:ext>
                </p:extLst>
              </p:nvPr>
            </p:nvGraphicFramePr>
            <p:xfrm>
              <a:off x="1276819" y="2108414"/>
              <a:ext cx="4857702" cy="28325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577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5026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25" t="-1724" r="-251" b="-7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8232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25" t="-14461" r="-251" b="-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647837" y="5207775"/>
                <a:ext cx="19883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nb-NO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837" y="5207775"/>
                <a:ext cx="1988373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647837" y="5832994"/>
                <a:ext cx="2664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nb-NO" sz="24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837" y="5832994"/>
                <a:ext cx="2664032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645692" y="5198810"/>
                <a:ext cx="5854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nb-NO" sz="16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692" y="5198810"/>
                <a:ext cx="585492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636210" y="5713098"/>
                <a:ext cx="1014182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b-NO" sz="16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210" y="5713098"/>
                <a:ext cx="1014182" cy="55335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 bwMode="auto">
          <a:xfrm>
            <a:off x="1350167" y="2849535"/>
            <a:ext cx="3516509" cy="2812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="1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1322924" y="3106739"/>
            <a:ext cx="4674463" cy="2812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="1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1331846" y="3407639"/>
            <a:ext cx="1964309" cy="2812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="1" dirty="0" smtClean="0"/>
          </a:p>
        </p:txBody>
      </p:sp>
      <p:sp>
        <p:nvSpPr>
          <p:cNvPr id="45" name="Rectangle 44"/>
          <p:cNvSpPr/>
          <p:nvPr/>
        </p:nvSpPr>
        <p:spPr bwMode="auto">
          <a:xfrm>
            <a:off x="1331846" y="3720671"/>
            <a:ext cx="1964309" cy="2812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="1" dirty="0" smtClean="0"/>
          </a:p>
        </p:txBody>
      </p:sp>
      <p:sp>
        <p:nvSpPr>
          <p:cNvPr id="46" name="Rectangle 45"/>
          <p:cNvSpPr/>
          <p:nvPr/>
        </p:nvSpPr>
        <p:spPr bwMode="auto">
          <a:xfrm>
            <a:off x="1331846" y="3962703"/>
            <a:ext cx="3692171" cy="2812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="1" dirty="0" smtClean="0"/>
          </a:p>
        </p:txBody>
      </p:sp>
      <p:sp>
        <p:nvSpPr>
          <p:cNvPr id="47" name="Rectangle 46"/>
          <p:cNvSpPr/>
          <p:nvPr/>
        </p:nvSpPr>
        <p:spPr bwMode="auto">
          <a:xfrm>
            <a:off x="1322925" y="4336485"/>
            <a:ext cx="2083663" cy="46253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="1" dirty="0" smtClean="0"/>
          </a:p>
        </p:txBody>
      </p:sp>
    </p:spTree>
    <p:extLst>
      <p:ext uri="{BB962C8B-B14F-4D97-AF65-F5344CB8AC3E}">
        <p14:creationId xmlns:p14="http://schemas.microsoft.com/office/powerpoint/2010/main" val="35229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allAtOnce"/>
      <p:bldP spid="24" grpId="0" animBg="1"/>
      <p:bldP spid="26" grpId="0" animBg="1"/>
      <p:bldP spid="30" grpId="0" animBg="1"/>
      <p:bldP spid="3" grpId="0"/>
      <p:bldP spid="22" grpId="0"/>
      <p:bldP spid="23" grpId="0"/>
      <p:bldP spid="25" grpId="0"/>
      <p:bldP spid="29" grpId="0" animBg="1"/>
      <p:bldP spid="29" grpId="1" animBg="1"/>
      <p:bldP spid="35" grpId="0" animBg="1"/>
      <p:bldP spid="3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– security; equivalent 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4730" r="-337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52856" y="4476797"/>
                <a:ext cx="13527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=00…0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56" y="4476797"/>
                <a:ext cx="1352743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2252" r="-270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98" r="-288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⊕17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564" r="-213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04718958"/>
                  </p:ext>
                </p:extLst>
              </p:nvPr>
            </p:nvGraphicFramePr>
            <p:xfrm>
              <a:off x="9924901" y="1707210"/>
              <a:ext cx="1835728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91786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000…000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101…111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000…001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000…010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111…100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000…011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101…000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111…111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04718958"/>
                  </p:ext>
                </p:extLst>
              </p:nvPr>
            </p:nvGraphicFramePr>
            <p:xfrm>
              <a:off x="9924901" y="1707210"/>
              <a:ext cx="1835728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9178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62" t="-7547" r="-101325" b="-647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662" t="-7547" r="-1325" b="-647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62" t="-109615" r="-101325" b="-559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662" t="-109615" r="-1325" b="-5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62" t="-209615" r="-101325" b="-459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662" t="-209615" r="-1325" b="-4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62" t="-315686" r="-101325" b="-368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662" t="-315686" r="-1325" b="-368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62" t="-407692" r="-101325" b="-2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662" t="-407692" r="-1325" b="-26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662" t="-321951" r="-101325" b="-658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100662" t="-321951" r="-1325" b="-658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62" t="-665385" r="-101325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662" t="-665385" r="-1325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Group 9"/>
          <p:cNvGrpSpPr/>
          <p:nvPr/>
        </p:nvGrpSpPr>
        <p:grpSpPr>
          <a:xfrm>
            <a:off x="10856119" y="4213610"/>
            <a:ext cx="904510" cy="347524"/>
            <a:chOff x="10739511" y="5186358"/>
            <a:chExt cx="904510" cy="347524"/>
          </a:xfrm>
        </p:grpSpPr>
        <p:sp>
          <p:nvSpPr>
            <p:cNvPr id="11" name="Right Brace 10"/>
            <p:cNvSpPr/>
            <p:nvPr/>
          </p:nvSpPr>
          <p:spPr bwMode="auto">
            <a:xfrm rot="5400000">
              <a:off x="11131818" y="4794051"/>
              <a:ext cx="119895" cy="904510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9836" r="-6557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9355389" y="2038350"/>
            <a:ext cx="490286" cy="2064679"/>
            <a:chOff x="7665538" y="2143125"/>
            <a:chExt cx="490286" cy="2064679"/>
          </a:xfrm>
        </p:grpSpPr>
        <p:sp>
          <p:nvSpPr>
            <p:cNvPr id="14" name="Right Brace 13"/>
            <p:cNvSpPr/>
            <p:nvPr/>
          </p:nvSpPr>
          <p:spPr bwMode="auto">
            <a:xfrm rot="10800000">
              <a:off x="7998834" y="2143125"/>
              <a:ext cx="156990" cy="2064679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2963" r="-3704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blipFill rotWithShape="0">
                <a:blip r:embed="rId10"/>
                <a:stretch>
                  <a:fillRect r="-39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blipFill rotWithShape="0">
                <a:blip r:embed="rId11"/>
                <a:stretch>
                  <a:fillRect l="-19355" t="-21951" r="-74194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6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– security; </a:t>
            </a:r>
            <a:r>
              <a:rPr lang="en-US" dirty="0"/>
              <a:t>equivalent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4730" r="-337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98" r="-288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⊕17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564" r="-213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0856119" y="4213610"/>
            <a:ext cx="904510" cy="347524"/>
            <a:chOff x="10739511" y="5186358"/>
            <a:chExt cx="904510" cy="347524"/>
          </a:xfrm>
        </p:grpSpPr>
        <p:sp>
          <p:nvSpPr>
            <p:cNvPr id="11" name="Right Brace 10"/>
            <p:cNvSpPr/>
            <p:nvPr/>
          </p:nvSpPr>
          <p:spPr bwMode="auto">
            <a:xfrm rot="5400000">
              <a:off x="11131818" y="4794051"/>
              <a:ext cx="119895" cy="904510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836" r="-6557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0251314" y="2038350"/>
            <a:ext cx="490286" cy="2064679"/>
            <a:chOff x="7665538" y="2143125"/>
            <a:chExt cx="490286" cy="2064679"/>
          </a:xfrm>
        </p:grpSpPr>
        <p:sp>
          <p:nvSpPr>
            <p:cNvPr id="14" name="Right Brace 13"/>
            <p:cNvSpPr/>
            <p:nvPr/>
          </p:nvSpPr>
          <p:spPr bwMode="auto">
            <a:xfrm rot="10800000">
              <a:off x="7998834" y="2143125"/>
              <a:ext cx="156990" cy="2064679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2963" r="-3704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blipFill rotWithShape="0">
                <a:blip r:embed="rId9"/>
                <a:stretch>
                  <a:fillRect r="-39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09447570"/>
                  </p:ext>
                </p:extLst>
              </p:nvPr>
            </p:nvGraphicFramePr>
            <p:xfrm>
              <a:off x="10842765" y="1707210"/>
              <a:ext cx="917864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101…111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111…100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101…000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09447570"/>
                  </p:ext>
                </p:extLst>
              </p:nvPr>
            </p:nvGraphicFramePr>
            <p:xfrm>
              <a:off x="10842765" y="1707210"/>
              <a:ext cx="917864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658" t="-7547" r="-1316" b="-647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658" t="-109615" r="-1316" b="-5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658" t="-209615" r="-1316" b="-4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658" t="-315686" r="-1316" b="-368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658" t="-407692" r="-1316" b="-26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10"/>
                          <a:stretch>
                            <a:fillRect l="-658" t="-321951" r="-1316" b="-658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658" t="-665385" r="-1316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081738" y="5009546"/>
                <a:ext cx="2894003" cy="530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- Bits needed to specify </a:t>
                </a:r>
                <a:r>
                  <a:rPr lang="en-US" sz="1400" i="1" dirty="0"/>
                  <a:t>one </a:t>
                </a:r>
                <a:r>
                  <a:rPr lang="en-US" sz="1400" i="1" dirty="0" smtClean="0"/>
                  <a:t/>
                </a:r>
                <a:br>
                  <a:rPr lang="en-US" sz="1400" i="1" dirty="0" smtClean="0"/>
                </a:br>
                <a:r>
                  <a:rPr lang="en-US" sz="1400" i="1" dirty="0" smtClean="0"/>
                  <a:t>  </a:t>
                </a:r>
                <a:r>
                  <a:rPr lang="en-US" sz="1400" dirty="0" smtClean="0"/>
                  <a:t>function: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738" y="5009546"/>
                <a:ext cx="2894003" cy="530145"/>
              </a:xfrm>
              <a:prstGeom prst="rect">
                <a:avLst/>
              </a:prstGeom>
              <a:blipFill rotWithShape="0">
                <a:blip r:embed="rId11"/>
                <a:stretch>
                  <a:fillRect l="-632" t="-2299"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149958" y="1203325"/>
                <a:ext cx="2481000" cy="314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1400" dirty="0" smtClean="0"/>
                  <a:t># bitstrings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𝑜𝑢𝑡</m:t>
                    </m:r>
                  </m:oMath>
                </a14:m>
                <a:endParaRPr lang="nb-NO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958" y="1203325"/>
                <a:ext cx="2481000" cy="314702"/>
              </a:xfrm>
              <a:prstGeom prst="rect">
                <a:avLst/>
              </a:prstGeom>
              <a:blipFill rotWithShape="0">
                <a:blip r:embed="rId12"/>
                <a:stretch>
                  <a:fillRect l="-737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064274" y="5653551"/>
                <a:ext cx="2888438" cy="530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- </a:t>
                </a:r>
                <a:r>
                  <a:rPr lang="nb-NO" sz="1400" dirty="0" smtClean="0"/>
                  <a:t>Each bitstring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𝑢𝑡</m:t>
                    </m:r>
                  </m:oMath>
                </a14:m>
                <a:r>
                  <a:rPr lang="nb-NO" sz="1400" dirty="0" smtClean="0"/>
                  <a:t>        </a:t>
                </a:r>
              </a:p>
              <a:p>
                <a:r>
                  <a:rPr lang="nb-NO" sz="1400" dirty="0" smtClean="0"/>
                  <a:t>  represents a </a:t>
                </a:r>
                <a:r>
                  <a:rPr lang="nb-NO" sz="1400" i="1" dirty="0" smtClean="0"/>
                  <a:t>distinct</a:t>
                </a:r>
                <a:r>
                  <a:rPr lang="nb-NO" sz="1400" i="1" dirty="0"/>
                  <a:t> </a:t>
                </a:r>
                <a:r>
                  <a:rPr lang="nb-NO" sz="1400" dirty="0" smtClean="0"/>
                  <a:t>function</a:t>
                </a:r>
                <a:endParaRPr lang="nb-NO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274" y="5653551"/>
                <a:ext cx="2888438" cy="530145"/>
              </a:xfrm>
              <a:prstGeom prst="rect">
                <a:avLst/>
              </a:prstGeom>
              <a:blipFill rotWithShape="0">
                <a:blip r:embed="rId13"/>
                <a:stretch>
                  <a:fillRect l="-633"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891324" y="1580556"/>
                <a:ext cx="1233351" cy="385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324" y="1580556"/>
                <a:ext cx="1233351" cy="38549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52856" y="4476797"/>
                <a:ext cx="13527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=00…0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56" y="4476797"/>
                <a:ext cx="1352743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2252" r="-270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blipFill rotWithShape="0">
                <a:blip r:embed="rId16"/>
                <a:stretch>
                  <a:fillRect l="-19355" t="-21951" r="-74194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4702" y="3034786"/>
                <a:ext cx="12394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3,2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02" y="3034786"/>
                <a:ext cx="1239442" cy="246221"/>
              </a:xfrm>
              <a:prstGeom prst="rect">
                <a:avLst/>
              </a:prstGeom>
              <a:blipFill rotWithShape="0">
                <a:blip r:embed="rId17"/>
                <a:stretch>
                  <a:fillRect r="-4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89916" y="3443881"/>
                <a:ext cx="5597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16" y="3443881"/>
                <a:ext cx="559704" cy="246221"/>
              </a:xfrm>
              <a:prstGeom prst="rect">
                <a:avLst/>
              </a:prstGeom>
              <a:blipFill rotWithShape="0">
                <a:blip r:embed="rId18"/>
                <a:stretch>
                  <a:fillRect l="-217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97178" y="3764820"/>
                <a:ext cx="10223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=65536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78" y="3764820"/>
                <a:ext cx="1022331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73888" y="2965200"/>
                <a:ext cx="659476" cy="372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888" y="2965200"/>
                <a:ext cx="659476" cy="37228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15070" y="2513166"/>
            <a:ext cx="1579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8305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  <p:bldP spid="6" grpId="0"/>
      <p:bldP spid="9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128, 128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085962" y="4480096"/>
            <a:ext cx="2613014" cy="1917324"/>
            <a:chOff x="4219648" y="4421577"/>
            <a:chExt cx="2613014" cy="2001395"/>
          </a:xfrm>
        </p:grpSpPr>
        <p:sp>
          <p:nvSpPr>
            <p:cNvPr id="12" name="Oval 11"/>
            <p:cNvSpPr/>
            <p:nvPr/>
          </p:nvSpPr>
          <p:spPr bwMode="auto">
            <a:xfrm>
              <a:off x="4219648" y="4421577"/>
              <a:ext cx="2613014" cy="2001395"/>
            </a:xfrm>
            <a:prstGeom prst="ellipse">
              <a:avLst/>
            </a:prstGeom>
            <a:solidFill>
              <a:srgbClr val="FFDFDA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288620" y="4595753"/>
                  <a:ext cx="428001" cy="2570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1" i="0" smtClean="0">
                            <a:latin typeface="Cambria Math" panose="02040503050406030204" pitchFamily="18" charset="0"/>
                          </a:rPr>
                          <m:t>𝐀𝐄𝐒</m:t>
                        </m:r>
                      </m:oMath>
                    </m:oMathPara>
                  </a14:m>
                  <a:endParaRPr lang="nb-NO" sz="1600" b="1" dirty="0" smtClean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620" y="4595753"/>
                  <a:ext cx="428001" cy="25701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00" r="-7143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– security; </a:t>
            </a:r>
            <a:r>
              <a:rPr lang="en-US" dirty="0"/>
              <a:t>equivalent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4730" r="-337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4698" r="-288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⊕17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564" r="-213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55065" y="5172936"/>
                <a:ext cx="10093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00…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065" y="5172936"/>
                <a:ext cx="1009379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3614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48070" y="5822893"/>
                <a:ext cx="10046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11…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070" y="5822893"/>
                <a:ext cx="100463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3636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34176" y="5330196"/>
                <a:ext cx="1091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101…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76" y="5330196"/>
                <a:ext cx="1091196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352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52856" y="4476797"/>
                <a:ext cx="13527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=00…0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56" y="4476797"/>
                <a:ext cx="1352743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2252" r="-270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3434" y="5155172"/>
                <a:ext cx="16946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128,128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34" y="5155172"/>
                <a:ext cx="1694695" cy="246221"/>
              </a:xfrm>
              <a:prstGeom prst="rect">
                <a:avLst/>
              </a:prstGeom>
              <a:blipFill rotWithShape="0">
                <a:blip r:embed="rId12"/>
                <a:stretch>
                  <a:fillRect r="-36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70307" y="5128300"/>
                <a:ext cx="795411" cy="27994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⋅128</m:t>
                          </m:r>
                        </m:sup>
                      </m:sSup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07" y="5128300"/>
                <a:ext cx="795411" cy="279948"/>
              </a:xfrm>
              <a:prstGeom prst="rect">
                <a:avLst/>
              </a:prstGeom>
              <a:blipFill rotWithShape="0">
                <a:blip r:embed="rId13"/>
                <a:stretch>
                  <a:fillRect l="-4580" r="-76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3392" y="5902148"/>
                <a:ext cx="7479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1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902148"/>
                <a:ext cx="747961" cy="246221"/>
              </a:xfrm>
              <a:prstGeom prst="rect">
                <a:avLst/>
              </a:prstGeom>
              <a:blipFill rotWithShape="0">
                <a:blip r:embed="rId14"/>
                <a:stretch>
                  <a:fillRect r="-81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65378" y="5902148"/>
                <a:ext cx="4353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78" y="5902148"/>
                <a:ext cx="435376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9859" r="-1408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blipFill rotWithShape="0">
                <a:blip r:embed="rId16"/>
                <a:stretch>
                  <a:fillRect l="-19355" t="-21951" r="-74194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15070" y="2513166"/>
            <a:ext cx="1579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blipFill rotWithShape="0">
                <a:blip r:embed="rId17"/>
                <a:stretch>
                  <a:fillRect r="-39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149958" y="1203325"/>
                <a:ext cx="2481000" cy="314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1400" dirty="0" smtClean="0"/>
                  <a:t># bitstrings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𝑜𝑢𝑡</m:t>
                    </m:r>
                  </m:oMath>
                </a14:m>
                <a:endParaRPr lang="nb-NO" sz="1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958" y="1203325"/>
                <a:ext cx="2481000" cy="314702"/>
              </a:xfrm>
              <a:prstGeom prst="rect">
                <a:avLst/>
              </a:prstGeom>
              <a:blipFill rotWithShape="0">
                <a:blip r:embed="rId18"/>
                <a:stretch>
                  <a:fillRect l="-737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891324" y="1580556"/>
                <a:ext cx="1233351" cy="385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324" y="1580556"/>
                <a:ext cx="1233351" cy="38549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4702" y="3034786"/>
                <a:ext cx="12394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3,2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02" y="3034786"/>
                <a:ext cx="1239442" cy="246221"/>
              </a:xfrm>
              <a:prstGeom prst="rect">
                <a:avLst/>
              </a:prstGeom>
              <a:blipFill rotWithShape="0">
                <a:blip r:embed="rId20"/>
                <a:stretch>
                  <a:fillRect r="-4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89916" y="3443881"/>
                <a:ext cx="5597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16" y="3443881"/>
                <a:ext cx="559704" cy="246221"/>
              </a:xfrm>
              <a:prstGeom prst="rect">
                <a:avLst/>
              </a:prstGeom>
              <a:blipFill rotWithShape="0">
                <a:blip r:embed="rId21"/>
                <a:stretch>
                  <a:fillRect l="-217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97178" y="3764820"/>
                <a:ext cx="10223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=65536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78" y="3764820"/>
                <a:ext cx="1022331" cy="33855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773888" y="2965200"/>
                <a:ext cx="659476" cy="372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888" y="2965200"/>
                <a:ext cx="659476" cy="37228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10856119" y="4213610"/>
            <a:ext cx="904510" cy="347524"/>
            <a:chOff x="10739511" y="5186358"/>
            <a:chExt cx="904510" cy="347524"/>
          </a:xfrm>
        </p:grpSpPr>
        <p:sp>
          <p:nvSpPr>
            <p:cNvPr id="38" name="Right Brace 37"/>
            <p:cNvSpPr/>
            <p:nvPr/>
          </p:nvSpPr>
          <p:spPr bwMode="auto">
            <a:xfrm rot="5400000">
              <a:off x="11131818" y="4794051"/>
              <a:ext cx="119895" cy="904510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9836" r="-6557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0251314" y="2038350"/>
            <a:ext cx="490286" cy="2064679"/>
            <a:chOff x="7665538" y="2143125"/>
            <a:chExt cx="490286" cy="2064679"/>
          </a:xfrm>
        </p:grpSpPr>
        <p:sp>
          <p:nvSpPr>
            <p:cNvPr id="41" name="Right Brace 40"/>
            <p:cNvSpPr/>
            <p:nvPr/>
          </p:nvSpPr>
          <p:spPr bwMode="auto">
            <a:xfrm rot="10800000">
              <a:off x="7998834" y="2143125"/>
              <a:ext cx="156990" cy="2064679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12963" r="-3704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18650563"/>
                  </p:ext>
                </p:extLst>
              </p:nvPr>
            </p:nvGraphicFramePr>
            <p:xfrm>
              <a:off x="10842765" y="1707210"/>
              <a:ext cx="917864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101…111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111…100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101…000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18650563"/>
                  </p:ext>
                </p:extLst>
              </p:nvPr>
            </p:nvGraphicFramePr>
            <p:xfrm>
              <a:off x="10842765" y="1707210"/>
              <a:ext cx="917864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658" t="-7547" r="-1316" b="-647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658" t="-109615" r="-1316" b="-5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658" t="-209615" r="-1316" b="-4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658" t="-315686" r="-1316" b="-368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658" t="-407692" r="-1316" b="-26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6"/>
                          <a:stretch>
                            <a:fillRect l="-658" t="-321951" r="-1316" b="-658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658" t="-665385" r="-1316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9081738" y="5009546"/>
                <a:ext cx="2894003" cy="530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- Bits needed to specify </a:t>
                </a:r>
                <a:r>
                  <a:rPr lang="en-US" sz="1400" i="1" dirty="0"/>
                  <a:t>one </a:t>
                </a:r>
                <a:r>
                  <a:rPr lang="en-US" sz="1400" i="1" dirty="0" smtClean="0"/>
                  <a:t/>
                </a:r>
                <a:br>
                  <a:rPr lang="en-US" sz="1400" i="1" dirty="0" smtClean="0"/>
                </a:br>
                <a:r>
                  <a:rPr lang="en-US" sz="1400" i="1" dirty="0" smtClean="0"/>
                  <a:t>  </a:t>
                </a:r>
                <a:r>
                  <a:rPr lang="en-US" sz="1400" dirty="0" smtClean="0"/>
                  <a:t>function: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738" y="5009546"/>
                <a:ext cx="2894003" cy="530145"/>
              </a:xfrm>
              <a:prstGeom prst="rect">
                <a:avLst/>
              </a:prstGeom>
              <a:blipFill rotWithShape="0">
                <a:blip r:embed="rId27"/>
                <a:stretch>
                  <a:fillRect l="-632" t="-2299"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9064274" y="5653551"/>
                <a:ext cx="2888438" cy="530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- </a:t>
                </a:r>
                <a:r>
                  <a:rPr lang="nb-NO" sz="1400" dirty="0" smtClean="0"/>
                  <a:t>Each bitstring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𝑢𝑡</m:t>
                    </m:r>
                  </m:oMath>
                </a14:m>
                <a:r>
                  <a:rPr lang="nb-NO" sz="1400" dirty="0" smtClean="0"/>
                  <a:t>        </a:t>
                </a:r>
              </a:p>
              <a:p>
                <a:r>
                  <a:rPr lang="nb-NO" sz="1400" dirty="0" smtClean="0"/>
                  <a:t>  represents a </a:t>
                </a:r>
                <a:r>
                  <a:rPr lang="nb-NO" sz="1400" i="1" dirty="0" smtClean="0"/>
                  <a:t>distinct</a:t>
                </a:r>
                <a:r>
                  <a:rPr lang="nb-NO" sz="1400" i="1" dirty="0"/>
                  <a:t> </a:t>
                </a:r>
                <a:r>
                  <a:rPr lang="nb-NO" sz="1400" dirty="0" smtClean="0"/>
                  <a:t>function</a:t>
                </a:r>
                <a:endParaRPr lang="nb-NO" sz="1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274" y="5653551"/>
                <a:ext cx="2888438" cy="530145"/>
              </a:xfrm>
              <a:prstGeom prst="rect">
                <a:avLst/>
              </a:prstGeom>
              <a:blipFill rotWithShape="0">
                <a:blip r:embed="rId28"/>
                <a:stretch>
                  <a:fillRect l="-633"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0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85288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0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128, 128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 bwMode="auto">
          <a:xfrm>
            <a:off x="6094470" y="6163735"/>
            <a:ext cx="45719" cy="45719"/>
          </a:xfrm>
          <a:prstGeom prst="ellipse">
            <a:avLst/>
          </a:prstGeom>
          <a:solidFill>
            <a:srgbClr val="FFDFDA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52979" y="5846497"/>
                <a:ext cx="4829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0" smtClean="0">
                          <a:latin typeface="Cambria Math" panose="02040503050406030204" pitchFamily="18" charset="0"/>
                        </a:rPr>
                        <m:t>𝐀𝐄𝐒</m:t>
                      </m:r>
                    </m:oMath>
                  </m:oMathPara>
                </a14:m>
                <a:endParaRPr lang="nb-NO" sz="1600" b="1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979" y="5846497"/>
                <a:ext cx="482982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1266" r="-253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– security; </a:t>
            </a:r>
            <a:r>
              <a:rPr lang="en-US" dirty="0"/>
              <a:t>equivalent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4730" r="-337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4698" r="-288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⊕17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564" r="-213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52856" y="4476797"/>
                <a:ext cx="13527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=00…0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56" y="4476797"/>
                <a:ext cx="1352743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2252" r="-270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blipFill rotWithShape="0">
                <a:blip r:embed="rId11"/>
                <a:stretch>
                  <a:fillRect l="-19355" t="-21951" r="-74194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3434" y="5155172"/>
                <a:ext cx="16946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128,128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34" y="5155172"/>
                <a:ext cx="1694695" cy="246221"/>
              </a:xfrm>
              <a:prstGeom prst="rect">
                <a:avLst/>
              </a:prstGeom>
              <a:blipFill rotWithShape="0">
                <a:blip r:embed="rId12"/>
                <a:stretch>
                  <a:fillRect r="-36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70307" y="5128300"/>
                <a:ext cx="795411" cy="27994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⋅128</m:t>
                          </m:r>
                        </m:sup>
                      </m:sSup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07" y="5128300"/>
                <a:ext cx="795411" cy="279948"/>
              </a:xfrm>
              <a:prstGeom prst="rect">
                <a:avLst/>
              </a:prstGeom>
              <a:blipFill rotWithShape="0">
                <a:blip r:embed="rId13"/>
                <a:stretch>
                  <a:fillRect l="-4580" r="-76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3392" y="5902148"/>
                <a:ext cx="7479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1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902148"/>
                <a:ext cx="747961" cy="246221"/>
              </a:xfrm>
              <a:prstGeom prst="rect">
                <a:avLst/>
              </a:prstGeom>
              <a:blipFill rotWithShape="0">
                <a:blip r:embed="rId14"/>
                <a:stretch>
                  <a:fillRect r="-81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65378" y="5902148"/>
                <a:ext cx="4353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78" y="5902148"/>
                <a:ext cx="435376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9859" r="-1408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15070" y="2513166"/>
            <a:ext cx="1579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blipFill rotWithShape="0">
                <a:blip r:embed="rId16"/>
                <a:stretch>
                  <a:fillRect r="-39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149958" y="1203325"/>
                <a:ext cx="2481000" cy="314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1400" dirty="0" smtClean="0"/>
                  <a:t># bitstrings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𝑜𝑢𝑡</m:t>
                    </m:r>
                  </m:oMath>
                </a14:m>
                <a:endParaRPr lang="nb-NO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958" y="1203325"/>
                <a:ext cx="2481000" cy="314702"/>
              </a:xfrm>
              <a:prstGeom prst="rect">
                <a:avLst/>
              </a:prstGeom>
              <a:blipFill rotWithShape="0">
                <a:blip r:embed="rId17"/>
                <a:stretch>
                  <a:fillRect l="-737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891324" y="1580556"/>
                <a:ext cx="1233351" cy="385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324" y="1580556"/>
                <a:ext cx="1233351" cy="38549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4702" y="3034786"/>
                <a:ext cx="12394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3,2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02" y="3034786"/>
                <a:ext cx="1239442" cy="246221"/>
              </a:xfrm>
              <a:prstGeom prst="rect">
                <a:avLst/>
              </a:prstGeom>
              <a:blipFill rotWithShape="0">
                <a:blip r:embed="rId19"/>
                <a:stretch>
                  <a:fillRect r="-4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89916" y="3443881"/>
                <a:ext cx="5597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16" y="3443881"/>
                <a:ext cx="559704" cy="246221"/>
              </a:xfrm>
              <a:prstGeom prst="rect">
                <a:avLst/>
              </a:prstGeom>
              <a:blipFill rotWithShape="0">
                <a:blip r:embed="rId20"/>
                <a:stretch>
                  <a:fillRect l="-217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497178" y="3764820"/>
                <a:ext cx="10223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=65536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78" y="3764820"/>
                <a:ext cx="1022331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773888" y="2965200"/>
                <a:ext cx="659476" cy="372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888" y="2965200"/>
                <a:ext cx="659476" cy="37228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10856119" y="4213610"/>
            <a:ext cx="904510" cy="347524"/>
            <a:chOff x="10739511" y="5186358"/>
            <a:chExt cx="904510" cy="347524"/>
          </a:xfrm>
        </p:grpSpPr>
        <p:sp>
          <p:nvSpPr>
            <p:cNvPr id="34" name="Right Brace 33"/>
            <p:cNvSpPr/>
            <p:nvPr/>
          </p:nvSpPr>
          <p:spPr bwMode="auto">
            <a:xfrm rot="5400000">
              <a:off x="11131818" y="4794051"/>
              <a:ext cx="119895" cy="904510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9836" r="-6557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10251314" y="2038350"/>
            <a:ext cx="490286" cy="2064679"/>
            <a:chOff x="7665538" y="2143125"/>
            <a:chExt cx="490286" cy="2064679"/>
          </a:xfrm>
        </p:grpSpPr>
        <p:sp>
          <p:nvSpPr>
            <p:cNvPr id="37" name="Right Brace 36"/>
            <p:cNvSpPr/>
            <p:nvPr/>
          </p:nvSpPr>
          <p:spPr bwMode="auto">
            <a:xfrm rot="10800000">
              <a:off x="7998834" y="2143125"/>
              <a:ext cx="156990" cy="2064679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2963" r="-3704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18650563"/>
                  </p:ext>
                </p:extLst>
              </p:nvPr>
            </p:nvGraphicFramePr>
            <p:xfrm>
              <a:off x="10842765" y="1707210"/>
              <a:ext cx="917864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101…111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111…100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101…000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18650563"/>
                  </p:ext>
                </p:extLst>
              </p:nvPr>
            </p:nvGraphicFramePr>
            <p:xfrm>
              <a:off x="10842765" y="1707210"/>
              <a:ext cx="917864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4"/>
                          <a:stretch>
                            <a:fillRect l="-658" t="-7547" r="-1316" b="-647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4"/>
                          <a:stretch>
                            <a:fillRect l="-658" t="-109615" r="-1316" b="-5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4"/>
                          <a:stretch>
                            <a:fillRect l="-658" t="-209615" r="-1316" b="-4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4"/>
                          <a:stretch>
                            <a:fillRect l="-658" t="-315686" r="-1316" b="-368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4"/>
                          <a:stretch>
                            <a:fillRect l="-658" t="-407692" r="-1316" b="-26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4"/>
                          <a:stretch>
                            <a:fillRect l="-658" t="-321951" r="-1316" b="-658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4"/>
                          <a:stretch>
                            <a:fillRect l="-658" t="-665385" r="-1316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081738" y="5009546"/>
                <a:ext cx="2894003" cy="530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- Bits needed to specify </a:t>
                </a:r>
                <a:r>
                  <a:rPr lang="en-US" sz="1400" i="1" dirty="0"/>
                  <a:t>one </a:t>
                </a:r>
                <a:r>
                  <a:rPr lang="en-US" sz="1400" i="1" dirty="0" smtClean="0"/>
                  <a:t/>
                </a:r>
                <a:br>
                  <a:rPr lang="en-US" sz="1400" i="1" dirty="0" smtClean="0"/>
                </a:br>
                <a:r>
                  <a:rPr lang="en-US" sz="1400" i="1" dirty="0" smtClean="0"/>
                  <a:t>  </a:t>
                </a:r>
                <a:r>
                  <a:rPr lang="en-US" sz="1400" dirty="0" smtClean="0"/>
                  <a:t>function: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738" y="5009546"/>
                <a:ext cx="2894003" cy="530145"/>
              </a:xfrm>
              <a:prstGeom prst="rect">
                <a:avLst/>
              </a:prstGeom>
              <a:blipFill rotWithShape="0">
                <a:blip r:embed="rId25"/>
                <a:stretch>
                  <a:fillRect l="-632" t="-2299"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9064274" y="5653551"/>
                <a:ext cx="2888438" cy="530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- </a:t>
                </a:r>
                <a:r>
                  <a:rPr lang="nb-NO" sz="1400" dirty="0" smtClean="0"/>
                  <a:t>Each bitstring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𝑢𝑡</m:t>
                    </m:r>
                  </m:oMath>
                </a14:m>
                <a:r>
                  <a:rPr lang="nb-NO" sz="1400" dirty="0" smtClean="0"/>
                  <a:t>        </a:t>
                </a:r>
              </a:p>
              <a:p>
                <a:r>
                  <a:rPr lang="nb-NO" sz="1400" dirty="0" smtClean="0"/>
                  <a:t>  represents a </a:t>
                </a:r>
                <a:r>
                  <a:rPr lang="nb-NO" sz="1400" i="1" dirty="0" smtClean="0"/>
                  <a:t>distinct</a:t>
                </a:r>
                <a:r>
                  <a:rPr lang="nb-NO" sz="1400" i="1" dirty="0"/>
                  <a:t> </a:t>
                </a:r>
                <a:r>
                  <a:rPr lang="nb-NO" sz="1400" dirty="0" smtClean="0"/>
                  <a:t>function</a:t>
                </a:r>
                <a:endParaRPr lang="nb-NO" sz="1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274" y="5653551"/>
                <a:ext cx="2888438" cy="530145"/>
              </a:xfrm>
              <a:prstGeom prst="rect">
                <a:avLst/>
              </a:prstGeom>
              <a:blipFill rotWithShape="0">
                <a:blip r:embed="rId26"/>
                <a:stretch>
                  <a:fillRect l="-633"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– security; formal definition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776137"/>
                  </p:ext>
                </p:extLst>
              </p:nvPr>
            </p:nvGraphicFramePr>
            <p:xfrm>
              <a:off x="5728749" y="1517347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776137"/>
                  </p:ext>
                </p:extLst>
              </p:nvPr>
            </p:nvGraphicFramePr>
            <p:xfrm>
              <a:off x="5728749" y="1517347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47" t="-21171" r="-694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3109710"/>
                  </p:ext>
                </p:extLst>
              </p:nvPr>
            </p:nvGraphicFramePr>
            <p:xfrm>
              <a:off x="9087536" y="1517347"/>
              <a:ext cx="1802491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24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3109710"/>
                  </p:ext>
                </p:extLst>
              </p:nvPr>
            </p:nvGraphicFramePr>
            <p:xfrm>
              <a:off x="9087536" y="1517347"/>
              <a:ext cx="1802491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249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37" t="-21719" r="-673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7971337" y="3850492"/>
            <a:ext cx="850429" cy="105729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7203739" y="3257483"/>
            <a:ext cx="687666" cy="5158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8789144" y="3263260"/>
            <a:ext cx="720173" cy="5531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Callout 34"/>
              <p:cNvSpPr/>
              <p:nvPr/>
            </p:nvSpPr>
            <p:spPr bwMode="auto">
              <a:xfrm>
                <a:off x="6094282" y="4021377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400" b="1" dirty="0" smtClean="0"/>
                  <a:t>I’m in </a:t>
                </a:r>
                <a:r>
                  <a:rPr lang="en-US" sz="1400" b="1" dirty="0"/>
                  <a:t>W</a:t>
                </a:r>
                <a:r>
                  <a:rPr lang="en-US" sz="1400" b="1" dirty="0" smtClean="0"/>
                  <a:t>orld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400" b="1" dirty="0" smtClean="0"/>
              </a:p>
            </p:txBody>
          </p:sp>
        </mc:Choice>
        <mc:Fallback xmlns="">
          <p:sp>
            <p:nvSpPr>
              <p:cNvPr id="35" name="Oval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4282" y="4021377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83963" y="1602091"/>
            <a:ext cx="359929" cy="860254"/>
            <a:chOff x="6164897" y="1760194"/>
            <a:chExt cx="359929" cy="86025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770" y="212327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1782979" y="5125232"/>
                <a:ext cx="8611813" cy="136909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dirty="0" smtClean="0"/>
                  <a:t>PRF-advantage </a:t>
                </a:r>
                <a:r>
                  <a:rPr lang="nb-NO" dirty="0" smtClean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2979" y="5125232"/>
                <a:ext cx="8611813" cy="136909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3843410"/>
                  </p:ext>
                </p:extLst>
              </p:nvPr>
            </p:nvGraphicFramePr>
            <p:xfrm>
              <a:off x="947954" y="1406195"/>
              <a:ext cx="3348689" cy="24442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4868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79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prf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04913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3843410"/>
                  </p:ext>
                </p:extLst>
              </p:nvPr>
            </p:nvGraphicFramePr>
            <p:xfrm>
              <a:off x="947954" y="1406195"/>
              <a:ext cx="3348689" cy="24442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4868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951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82" t="-1538" r="-364" b="-52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049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82" t="-19585" r="-364" b="-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6" name="Group 15"/>
          <p:cNvGrpSpPr/>
          <p:nvPr/>
        </p:nvGrpSpPr>
        <p:grpSpPr>
          <a:xfrm>
            <a:off x="3381086" y="3062907"/>
            <a:ext cx="737106" cy="389152"/>
            <a:chOff x="10529025" y="5283050"/>
            <a:chExt cx="737106" cy="38915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7489" y="5283050"/>
              <a:ext cx="488642" cy="3891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0529025" y="5358907"/>
                  <a:ext cx="34977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025" y="5358907"/>
                  <a:ext cx="349776" cy="21544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0526" r="-3509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 bwMode="auto">
              <a:xfrm>
                <a:off x="1782978" y="5126769"/>
                <a:ext cx="8611813" cy="136909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dirty="0" smtClean="0"/>
                  <a:t>PRF-advantage </a:t>
                </a:r>
                <a:r>
                  <a:rPr lang="nb-NO" dirty="0" smtClean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prf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2978" y="5126769"/>
                <a:ext cx="8611813" cy="1369098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 bwMode="auto">
          <a:xfrm>
            <a:off x="8852166" y="1624155"/>
            <a:ext cx="1787259" cy="16333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1336029" y="2141732"/>
            <a:ext cx="1787259" cy="401443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cxnSp>
        <p:nvCxnSpPr>
          <p:cNvPr id="8" name="Straight Arrow Connector 7"/>
          <p:cNvCxnSpPr>
            <a:stCxn id="21" idx="3"/>
          </p:cNvCxnSpPr>
          <p:nvPr/>
        </p:nvCxnSpPr>
        <p:spPr bwMode="auto">
          <a:xfrm flipV="1">
            <a:off x="3123288" y="1333944"/>
            <a:ext cx="4080451" cy="10085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6" idx="1"/>
          </p:cNvCxnSpPr>
          <p:nvPr/>
        </p:nvCxnSpPr>
        <p:spPr bwMode="auto">
          <a:xfrm flipH="1" flipV="1">
            <a:off x="8319287" y="1347774"/>
            <a:ext cx="794617" cy="5155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189552" y="1030333"/>
            <a:ext cx="165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equivalent</a:t>
            </a:r>
          </a:p>
        </p:txBody>
      </p:sp>
    </p:spTree>
    <p:extLst>
      <p:ext uri="{BB962C8B-B14F-4D97-AF65-F5344CB8AC3E}">
        <p14:creationId xmlns:p14="http://schemas.microsoft.com/office/powerpoint/2010/main" val="106591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6" grpId="0" animBg="1"/>
      <p:bldP spid="21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128, 128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 – security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4730" r="-337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4698" r="-288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⊕17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564" r="-213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52856" y="4476797"/>
                <a:ext cx="13527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=00…0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56" y="4476797"/>
                <a:ext cx="1352743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252" r="-270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3392" y="1231033"/>
                <a:ext cx="16946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128,128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31033"/>
                <a:ext cx="1694695" cy="246221"/>
              </a:xfrm>
              <a:prstGeom prst="rect">
                <a:avLst/>
              </a:prstGeom>
              <a:blipFill rotWithShape="0">
                <a:blip r:embed="rId9"/>
                <a:stretch>
                  <a:fillRect r="-36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18470" y="1197306"/>
                <a:ext cx="795411" cy="27994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⋅128</m:t>
                          </m:r>
                        </m:sup>
                      </m:sSup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70" y="1197306"/>
                <a:ext cx="795411" cy="279948"/>
              </a:xfrm>
              <a:prstGeom prst="rect">
                <a:avLst/>
              </a:prstGeom>
              <a:blipFill rotWithShape="0">
                <a:blip r:embed="rId10"/>
                <a:stretch>
                  <a:fillRect l="-4580" r="-76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3392" y="5304046"/>
                <a:ext cx="7479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1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304046"/>
                <a:ext cx="747961" cy="246221"/>
              </a:xfrm>
              <a:prstGeom prst="rect">
                <a:avLst/>
              </a:prstGeom>
              <a:blipFill rotWithShape="0">
                <a:blip r:embed="rId11"/>
                <a:stretch>
                  <a:fillRect r="-81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65378" y="5304046"/>
                <a:ext cx="4353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78" y="5304046"/>
                <a:ext cx="435376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9859" r="-140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 bwMode="auto">
          <a:xfrm>
            <a:off x="6094470" y="6163735"/>
            <a:ext cx="45719" cy="45719"/>
          </a:xfrm>
          <a:prstGeom prst="ellipse">
            <a:avLst/>
          </a:prstGeom>
          <a:solidFill>
            <a:srgbClr val="FFDFDA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52979" y="5846497"/>
                <a:ext cx="4829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0" smtClean="0">
                          <a:latin typeface="Cambria Math" panose="02040503050406030204" pitchFamily="18" charset="0"/>
                        </a:rPr>
                        <m:t>𝐀𝐄𝐒</m:t>
                      </m:r>
                    </m:oMath>
                  </m:oMathPara>
                </a14:m>
                <a:endParaRPr lang="nb-NO" sz="1600" b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979" y="5846497"/>
                <a:ext cx="482982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1266" r="-253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128, 128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Freeform 35"/>
              <p:cNvSpPr/>
              <p:nvPr/>
            </p:nvSpPr>
            <p:spPr bwMode="auto">
              <a:xfrm>
                <a:off x="3634155" y="1896742"/>
                <a:ext cx="4642338" cy="4347917"/>
              </a:xfrm>
              <a:custGeom>
                <a:avLst/>
                <a:gdLst>
                  <a:gd name="connsiteX0" fmla="*/ 2718598 w 5437196"/>
                  <a:gd name="connsiteY0" fmla="*/ 0 h 4872066"/>
                  <a:gd name="connsiteX1" fmla="*/ 5437196 w 5437196"/>
                  <a:gd name="connsiteY1" fmla="*/ 2436033 h 4872066"/>
                  <a:gd name="connsiteX2" fmla="*/ 2718598 w 5437196"/>
                  <a:gd name="connsiteY2" fmla="*/ 4872066 h 4872066"/>
                  <a:gd name="connsiteX3" fmla="*/ 213641 w 5437196"/>
                  <a:gd name="connsiteY3" fmla="*/ 3384247 h 4872066"/>
                  <a:gd name="connsiteX4" fmla="*/ 177935 w 5437196"/>
                  <a:gd name="connsiteY4" fmla="*/ 3296830 h 4872066"/>
                  <a:gd name="connsiteX5" fmla="*/ 197697 w 5437196"/>
                  <a:gd name="connsiteY5" fmla="*/ 3297913 h 4872066"/>
                  <a:gd name="connsiteX6" fmla="*/ 524032 w 5437196"/>
                  <a:gd name="connsiteY6" fmla="*/ 3303718 h 4872066"/>
                  <a:gd name="connsiteX7" fmla="*/ 2143282 w 5437196"/>
                  <a:gd name="connsiteY7" fmla="*/ 3017968 h 4872066"/>
                  <a:gd name="connsiteX8" fmla="*/ 524032 w 5437196"/>
                  <a:gd name="connsiteY8" fmla="*/ 2732218 h 4872066"/>
                  <a:gd name="connsiteX9" fmla="*/ 197697 w 5437196"/>
                  <a:gd name="connsiteY9" fmla="*/ 2738024 h 4872066"/>
                  <a:gd name="connsiteX10" fmla="*/ 24664 w 5437196"/>
                  <a:gd name="connsiteY10" fmla="*/ 2747502 h 4872066"/>
                  <a:gd name="connsiteX11" fmla="*/ 14036 w 5437196"/>
                  <a:gd name="connsiteY11" fmla="*/ 2685104 h 4872066"/>
                  <a:gd name="connsiteX12" fmla="*/ 0 w 5437196"/>
                  <a:gd name="connsiteY12" fmla="*/ 2436033 h 4872066"/>
                  <a:gd name="connsiteX13" fmla="*/ 2718598 w 5437196"/>
                  <a:gd name="connsiteY13" fmla="*/ 0 h 487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37196" h="4872066">
                    <a:moveTo>
                      <a:pt x="2718598" y="0"/>
                    </a:moveTo>
                    <a:cubicBezTo>
                      <a:pt x="4220038" y="0"/>
                      <a:pt x="5437196" y="1090649"/>
                      <a:pt x="5437196" y="2436033"/>
                    </a:cubicBezTo>
                    <a:cubicBezTo>
                      <a:pt x="5437196" y="3781417"/>
                      <a:pt x="4220038" y="4872066"/>
                      <a:pt x="2718598" y="4872066"/>
                    </a:cubicBezTo>
                    <a:cubicBezTo>
                      <a:pt x="1592518" y="4872066"/>
                      <a:pt x="626347" y="4258576"/>
                      <a:pt x="213641" y="3384247"/>
                    </a:cubicBezTo>
                    <a:lnTo>
                      <a:pt x="177935" y="3296830"/>
                    </a:lnTo>
                    <a:lnTo>
                      <a:pt x="197697" y="3297913"/>
                    </a:lnTo>
                    <a:cubicBezTo>
                      <a:pt x="303106" y="3301719"/>
                      <a:pt x="412246" y="3303718"/>
                      <a:pt x="524032" y="3303718"/>
                    </a:cubicBezTo>
                    <a:cubicBezTo>
                      <a:pt x="1418319" y="3303718"/>
                      <a:pt x="2143282" y="3175783"/>
                      <a:pt x="2143282" y="3017968"/>
                    </a:cubicBezTo>
                    <a:cubicBezTo>
                      <a:pt x="2143282" y="2860153"/>
                      <a:pt x="1418319" y="2732218"/>
                      <a:pt x="524032" y="2732218"/>
                    </a:cubicBezTo>
                    <a:cubicBezTo>
                      <a:pt x="412246" y="2732218"/>
                      <a:pt x="303106" y="2734217"/>
                      <a:pt x="197697" y="2738024"/>
                    </a:cubicBezTo>
                    <a:lnTo>
                      <a:pt x="24664" y="2747502"/>
                    </a:lnTo>
                    <a:lnTo>
                      <a:pt x="14036" y="2685104"/>
                    </a:lnTo>
                    <a:cubicBezTo>
                      <a:pt x="4755" y="2603211"/>
                      <a:pt x="0" y="2520120"/>
                      <a:pt x="0" y="2436033"/>
                    </a:cubicBezTo>
                    <a:cubicBezTo>
                      <a:pt x="0" y="1090649"/>
                      <a:pt x="1217158" y="0"/>
                      <a:pt x="2718598" y="0"/>
                    </a:cubicBezTo>
                    <a:close/>
                  </a:path>
                </a:pathLst>
              </a:cu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erm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128, 128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dirty="0"/>
              </a:p>
            </p:txBody>
          </p:sp>
        </mc:Choice>
        <mc:Fallback xmlns="">
          <p:sp>
            <p:nvSpPr>
              <p:cNvPr id="36" name="Freeform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4155" y="1896742"/>
                <a:ext cx="4642338" cy="4347917"/>
              </a:xfrm>
              <a:custGeom>
                <a:avLst/>
                <a:gdLst>
                  <a:gd name="connsiteX0" fmla="*/ 2718598 w 5437196"/>
                  <a:gd name="connsiteY0" fmla="*/ 0 h 4872066"/>
                  <a:gd name="connsiteX1" fmla="*/ 5437196 w 5437196"/>
                  <a:gd name="connsiteY1" fmla="*/ 2436033 h 4872066"/>
                  <a:gd name="connsiteX2" fmla="*/ 2718598 w 5437196"/>
                  <a:gd name="connsiteY2" fmla="*/ 4872066 h 4872066"/>
                  <a:gd name="connsiteX3" fmla="*/ 213641 w 5437196"/>
                  <a:gd name="connsiteY3" fmla="*/ 3384247 h 4872066"/>
                  <a:gd name="connsiteX4" fmla="*/ 177935 w 5437196"/>
                  <a:gd name="connsiteY4" fmla="*/ 3296830 h 4872066"/>
                  <a:gd name="connsiteX5" fmla="*/ 197697 w 5437196"/>
                  <a:gd name="connsiteY5" fmla="*/ 3297913 h 4872066"/>
                  <a:gd name="connsiteX6" fmla="*/ 524032 w 5437196"/>
                  <a:gd name="connsiteY6" fmla="*/ 3303718 h 4872066"/>
                  <a:gd name="connsiteX7" fmla="*/ 2143282 w 5437196"/>
                  <a:gd name="connsiteY7" fmla="*/ 3017968 h 4872066"/>
                  <a:gd name="connsiteX8" fmla="*/ 524032 w 5437196"/>
                  <a:gd name="connsiteY8" fmla="*/ 2732218 h 4872066"/>
                  <a:gd name="connsiteX9" fmla="*/ 197697 w 5437196"/>
                  <a:gd name="connsiteY9" fmla="*/ 2738024 h 4872066"/>
                  <a:gd name="connsiteX10" fmla="*/ 24664 w 5437196"/>
                  <a:gd name="connsiteY10" fmla="*/ 2747502 h 4872066"/>
                  <a:gd name="connsiteX11" fmla="*/ 14036 w 5437196"/>
                  <a:gd name="connsiteY11" fmla="*/ 2685104 h 4872066"/>
                  <a:gd name="connsiteX12" fmla="*/ 0 w 5437196"/>
                  <a:gd name="connsiteY12" fmla="*/ 2436033 h 4872066"/>
                  <a:gd name="connsiteX13" fmla="*/ 2718598 w 5437196"/>
                  <a:gd name="connsiteY13" fmla="*/ 0 h 487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37196" h="4872066">
                    <a:moveTo>
                      <a:pt x="2718598" y="0"/>
                    </a:moveTo>
                    <a:cubicBezTo>
                      <a:pt x="4220038" y="0"/>
                      <a:pt x="5437196" y="1090649"/>
                      <a:pt x="5437196" y="2436033"/>
                    </a:cubicBezTo>
                    <a:cubicBezTo>
                      <a:pt x="5437196" y="3781417"/>
                      <a:pt x="4220038" y="4872066"/>
                      <a:pt x="2718598" y="4872066"/>
                    </a:cubicBezTo>
                    <a:cubicBezTo>
                      <a:pt x="1592518" y="4872066"/>
                      <a:pt x="626347" y="4258576"/>
                      <a:pt x="213641" y="3384247"/>
                    </a:cubicBezTo>
                    <a:lnTo>
                      <a:pt x="177935" y="3296830"/>
                    </a:lnTo>
                    <a:lnTo>
                      <a:pt x="197697" y="3297913"/>
                    </a:lnTo>
                    <a:cubicBezTo>
                      <a:pt x="303106" y="3301719"/>
                      <a:pt x="412246" y="3303718"/>
                      <a:pt x="524032" y="3303718"/>
                    </a:cubicBezTo>
                    <a:cubicBezTo>
                      <a:pt x="1418319" y="3303718"/>
                      <a:pt x="2143282" y="3175783"/>
                      <a:pt x="2143282" y="3017968"/>
                    </a:cubicBezTo>
                    <a:cubicBezTo>
                      <a:pt x="2143282" y="2860153"/>
                      <a:pt x="1418319" y="2732218"/>
                      <a:pt x="524032" y="2732218"/>
                    </a:cubicBezTo>
                    <a:cubicBezTo>
                      <a:pt x="412246" y="2732218"/>
                      <a:pt x="303106" y="2734217"/>
                      <a:pt x="197697" y="2738024"/>
                    </a:cubicBezTo>
                    <a:lnTo>
                      <a:pt x="24664" y="2747502"/>
                    </a:lnTo>
                    <a:lnTo>
                      <a:pt x="14036" y="2685104"/>
                    </a:lnTo>
                    <a:cubicBezTo>
                      <a:pt x="4755" y="2603211"/>
                      <a:pt x="0" y="2520120"/>
                      <a:pt x="0" y="2436033"/>
                    </a:cubicBezTo>
                    <a:cubicBezTo>
                      <a:pt x="0" y="1090649"/>
                      <a:pt x="1217158" y="0"/>
                      <a:pt x="2718598" y="0"/>
                    </a:cubicBezTo>
                    <a:close/>
                  </a:path>
                </a:pathLst>
              </a:custGeom>
              <a:blipFill rotWithShape="0"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 – security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730" r="-337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4698" r="-288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⊕17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564" r="-213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 bwMode="auto">
          <a:xfrm>
            <a:off x="6094470" y="6163735"/>
            <a:ext cx="45719" cy="45719"/>
          </a:xfrm>
          <a:prstGeom prst="ellipse">
            <a:avLst/>
          </a:prstGeom>
          <a:solidFill>
            <a:srgbClr val="FFDFDA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52979" y="5846497"/>
                <a:ext cx="4829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0" smtClean="0">
                          <a:latin typeface="Cambria Math" panose="02040503050406030204" pitchFamily="18" charset="0"/>
                        </a:rPr>
                        <m:t>𝐀𝐄𝐒</m:t>
                      </m:r>
                    </m:oMath>
                  </m:oMathPara>
                </a14:m>
                <a:endParaRPr lang="nb-NO" sz="1600" b="1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979" y="5846497"/>
                <a:ext cx="482982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266" r="-253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3392" y="1231033"/>
                <a:ext cx="16946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128,128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31033"/>
                <a:ext cx="1694695" cy="246221"/>
              </a:xfrm>
              <a:prstGeom prst="rect">
                <a:avLst/>
              </a:prstGeom>
              <a:blipFill rotWithShape="0">
                <a:blip r:embed="rId9"/>
                <a:stretch>
                  <a:fillRect r="-36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18470" y="1197306"/>
                <a:ext cx="795411" cy="27994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⋅128</m:t>
                          </m:r>
                        </m:sup>
                      </m:sSup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70" y="1197306"/>
                <a:ext cx="795411" cy="279948"/>
              </a:xfrm>
              <a:prstGeom prst="rect">
                <a:avLst/>
              </a:prstGeom>
              <a:blipFill rotWithShape="0">
                <a:blip r:embed="rId10"/>
                <a:stretch>
                  <a:fillRect l="-4580" r="-76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3392" y="5304046"/>
                <a:ext cx="7479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1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304046"/>
                <a:ext cx="747961" cy="246221"/>
              </a:xfrm>
              <a:prstGeom prst="rect">
                <a:avLst/>
              </a:prstGeom>
              <a:blipFill rotWithShape="0">
                <a:blip r:embed="rId11"/>
                <a:stretch>
                  <a:fillRect r="-81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65378" y="5304046"/>
                <a:ext cx="4353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78" y="5304046"/>
                <a:ext cx="435376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9859" r="-140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52856" y="4476797"/>
                <a:ext cx="13527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=00…0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56" y="4476797"/>
                <a:ext cx="1352743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2252" r="-270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4730" y="1952158"/>
                <a:ext cx="17395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Perm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128,128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0" y="1952158"/>
                <a:ext cx="1739579" cy="246221"/>
              </a:xfrm>
              <a:prstGeom prst="rect">
                <a:avLst/>
              </a:prstGeom>
              <a:blipFill rotWithShape="0">
                <a:blip r:embed="rId1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31630" y="1954504"/>
                <a:ext cx="4946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16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630" y="1954504"/>
                <a:ext cx="494686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7317" r="-609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6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 smtClean="0"/>
              <a:t>PRF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PRP</a:t>
            </a:r>
            <a:r>
              <a:rPr lang="en-US" dirty="0" smtClean="0"/>
              <a:t> – security; formal definition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370855"/>
                  </p:ext>
                </p:extLst>
              </p:nvPr>
            </p:nvGraphicFramePr>
            <p:xfrm>
              <a:off x="5985095" y="1473035"/>
              <a:ext cx="1748230" cy="1721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838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73225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370855"/>
                  </p:ext>
                </p:extLst>
              </p:nvPr>
            </p:nvGraphicFramePr>
            <p:xfrm>
              <a:off x="5985095" y="1473035"/>
              <a:ext cx="1748230" cy="1721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4838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732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47" t="-25551" r="-694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8462345"/>
                  </p:ext>
                </p:extLst>
              </p:nvPr>
            </p:nvGraphicFramePr>
            <p:xfrm>
              <a:off x="9318127" y="1473035"/>
              <a:ext cx="2442502" cy="1721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250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57026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45809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8462345"/>
                  </p:ext>
                </p:extLst>
              </p:nvPr>
            </p:nvGraphicFramePr>
            <p:xfrm>
              <a:off x="9318127" y="1473035"/>
              <a:ext cx="2442502" cy="1721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250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4472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9" t="-19247" r="-498" b="-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8105553" y="3736832"/>
            <a:ext cx="850429" cy="105729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7534480" y="3403473"/>
            <a:ext cx="629339" cy="4517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8859544" y="3283857"/>
            <a:ext cx="776825" cy="6288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Callout 34"/>
              <p:cNvSpPr/>
              <p:nvPr/>
            </p:nvSpPr>
            <p:spPr bwMode="auto">
              <a:xfrm>
                <a:off x="6228498" y="3907717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400" b="1" dirty="0" smtClean="0"/>
                  <a:t>I’m in </a:t>
                </a:r>
                <a:r>
                  <a:rPr lang="en-US" sz="1400" b="1" dirty="0"/>
                  <a:t>W</a:t>
                </a:r>
                <a:r>
                  <a:rPr lang="en-US" sz="1400" b="1" dirty="0" smtClean="0"/>
                  <a:t>orld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400" b="1" dirty="0" smtClean="0"/>
              </a:p>
            </p:txBody>
          </p:sp>
        </mc:Choice>
        <mc:Fallback xmlns="">
          <p:sp>
            <p:nvSpPr>
              <p:cNvPr id="35" name="Oval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8498" y="3907717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318179" y="1488431"/>
            <a:ext cx="359929" cy="860254"/>
            <a:chOff x="6164897" y="1760194"/>
            <a:chExt cx="359929" cy="86025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77" b="100000" l="0" r="100000">
                          <a14:foregroundMark x1="40928" y1="9235" x2="35443" y2="9668"/>
                          <a14:foregroundMark x1="34599" y1="6926" x2="31435" y2="8225"/>
                          <a14:foregroundMark x1="31646" y1="7359" x2="26371" y2="8514"/>
                          <a14:foregroundMark x1="27004" y1="3896" x2="39873" y2="2020"/>
                          <a14:foregroundMark x1="27426" y1="18759" x2="23629" y2="30880"/>
                          <a14:foregroundMark x1="35443" y1="43867" x2="35654" y2="41991"/>
                          <a14:foregroundMark x1="32911" y1="46032" x2="32911" y2="44733"/>
                          <a14:foregroundMark x1="31224" y1="1154" x2="36287" y2="433"/>
                          <a14:foregroundMark x1="87131" y1="79654" x2="86920" y2="76335"/>
                          <a14:foregroundMark x1="82489" y1="92496" x2="82489" y2="92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770" y="212327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1803543"/>
                  </p:ext>
                </p:extLst>
              </p:nvPr>
            </p:nvGraphicFramePr>
            <p:xfrm>
              <a:off x="1147979" y="1615813"/>
              <a:ext cx="3348689" cy="24270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4868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79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trike="sngStrik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prf</m:t>
                                    </m:r>
                                    <m: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prp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04913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1803543"/>
                  </p:ext>
                </p:extLst>
              </p:nvPr>
            </p:nvGraphicFramePr>
            <p:xfrm>
              <a:off x="1147979" y="1615813"/>
              <a:ext cx="3348689" cy="24270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4868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779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182" t="-1613" r="-364" b="-54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049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182" t="-18694" r="-364" b="-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5" name="Group 14"/>
          <p:cNvGrpSpPr/>
          <p:nvPr/>
        </p:nvGrpSpPr>
        <p:grpSpPr>
          <a:xfrm>
            <a:off x="3510521" y="1604868"/>
            <a:ext cx="852383" cy="438330"/>
            <a:chOff x="10529025" y="5279949"/>
            <a:chExt cx="852383" cy="43833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015" y="5279949"/>
              <a:ext cx="550393" cy="4383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529025" y="5358907"/>
                  <a:ext cx="40043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025" y="5358907"/>
                  <a:ext cx="449482" cy="27699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9459" r="-4054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1147979" y="5073242"/>
                <a:ext cx="8611813" cy="136909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strike="sngStrike" dirty="0" smtClean="0"/>
                  <a:t>PRF</a:t>
                </a:r>
                <a:r>
                  <a:rPr lang="nb-NO" b="1" dirty="0" smtClean="0"/>
                  <a:t> </a:t>
                </a:r>
                <a:r>
                  <a:rPr lang="nb-NO" b="1" dirty="0" smtClean="0">
                    <a:solidFill>
                      <a:srgbClr val="FF0000"/>
                    </a:solidFill>
                  </a:rPr>
                  <a:t>PRP</a:t>
                </a:r>
                <a:r>
                  <a:rPr lang="nb-NO" b="1" dirty="0" smtClean="0"/>
                  <a:t>-advantage </a:t>
                </a:r>
                <a:r>
                  <a:rPr lang="nb-NO" dirty="0" smtClean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prp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wins</m:t>
                                  </m:r>
                                  <m:r>
                                    <a:rPr lang="nb-NO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  <m:r>
                                    <a:rPr lang="nb-NO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­­­</m:t>
                                  </m:r>
                                  <m:r>
                                    <a:rPr lang="nb-NO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experiment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7979" y="5073242"/>
                <a:ext cx="8611813" cy="1369098"/>
              </a:xfrm>
              <a:prstGeom prst="round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44953" y="2402163"/>
                <a:ext cx="14067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Perm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128,128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953" y="2402163"/>
                <a:ext cx="1406795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100392" y="2553344"/>
            <a:ext cx="10122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655729" y="2552355"/>
                <a:ext cx="9236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lit/>
                        </m:rP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values</m:t>
                      </m:r>
                    </m:oMath>
                  </m:oMathPara>
                </a14:m>
                <a:endParaRPr lang="en-US" sz="1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729" y="2552355"/>
                <a:ext cx="923637" cy="276999"/>
              </a:xfrm>
              <a:prstGeom prst="rect">
                <a:avLst/>
              </a:prstGeom>
              <a:blipFill rotWithShape="0">
                <a:blip r:embed="rId2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50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PRP security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PRF security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4294967295"/>
              </p:nvPr>
            </p:nvSpPr>
            <p:spPr bwMode="auto">
              <a:xfrm>
                <a:off x="1199429" y="1454824"/>
                <a:ext cx="10152062" cy="2133600"/>
              </a:xfrm>
              <a:prstGeom prst="roundRect">
                <a:avLst/>
              </a:prstGeom>
              <a:solidFill>
                <a:srgbClr val="CFF9DA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Theorem:  </a:t>
                </a:r>
                <a:r>
                  <a:rPr lang="nb-NO" dirty="0"/>
                  <a:t>a</a:t>
                </a:r>
                <a:r>
                  <a:rPr lang="nb-NO" dirty="0" smtClean="0"/>
                  <a:t> secure PRP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dirty="0" smtClean="0"/>
                  <a:t> is also a secure PRF.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nb-NO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b="1" dirty="0" smtClean="0"/>
                  <a:t>Detailed:</a:t>
                </a:r>
                <a:r>
                  <a:rPr lang="nb-NO" dirty="0" smtClean="0"/>
                  <a:t>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dirty="0" smtClean="0"/>
                  <a:t> making at most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b-NO" dirty="0" smtClean="0"/>
                  <a:t> oracle queries:</a:t>
                </a:r>
              </a:p>
              <a:p>
                <a:endParaRPr lang="nb-NO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1199429" y="1454824"/>
                <a:ext cx="10152062" cy="213360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Constructing block ciphers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17" y="1466880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64" y="2153506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– security; formal definition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28749" y="1517347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776137"/>
                  </p:ext>
                </p:extLst>
              </p:nvPr>
            </p:nvGraphicFramePr>
            <p:xfrm>
              <a:off x="5728749" y="1517347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47" t="-21171" r="-694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087536" y="1517347"/>
              <a:ext cx="1802491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24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3109710"/>
                  </p:ext>
                </p:extLst>
              </p:nvPr>
            </p:nvGraphicFramePr>
            <p:xfrm>
              <a:off x="9087536" y="1517347"/>
              <a:ext cx="1802491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249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37" t="-21719" r="-673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7971337" y="3850492"/>
            <a:ext cx="850429" cy="105729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7203739" y="3257483"/>
            <a:ext cx="687666" cy="5158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8789144" y="3263260"/>
            <a:ext cx="720173" cy="5531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Callout 34"/>
              <p:cNvSpPr/>
              <p:nvPr/>
            </p:nvSpPr>
            <p:spPr bwMode="auto">
              <a:xfrm>
                <a:off x="6094282" y="4021377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400" b="1" dirty="0" smtClean="0"/>
                  <a:t>I’m in </a:t>
                </a:r>
                <a:r>
                  <a:rPr lang="en-US" sz="1400" b="1" dirty="0"/>
                  <a:t>W</a:t>
                </a:r>
                <a:r>
                  <a:rPr lang="en-US" sz="1400" b="1" dirty="0" smtClean="0"/>
                  <a:t>orld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400" b="1" dirty="0" smtClean="0"/>
              </a:p>
            </p:txBody>
          </p:sp>
        </mc:Choice>
        <mc:Fallback xmlns="">
          <p:sp>
            <p:nvSpPr>
              <p:cNvPr id="35" name="Oval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4282" y="4021377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83963" y="1602091"/>
            <a:ext cx="359929" cy="860254"/>
            <a:chOff x="6164897" y="1760194"/>
            <a:chExt cx="359929" cy="86025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770" y="212327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1782979" y="5125232"/>
                <a:ext cx="8611813" cy="136909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dirty="0" smtClean="0"/>
                  <a:t>PRF-advantage </a:t>
                </a:r>
                <a:r>
                  <a:rPr lang="nb-NO" dirty="0" smtClean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2979" y="5125232"/>
                <a:ext cx="8611813" cy="136909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7954" y="1406195"/>
              <a:ext cx="3348689" cy="24442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4868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79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prf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04913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3843410"/>
                  </p:ext>
                </p:extLst>
              </p:nvPr>
            </p:nvGraphicFramePr>
            <p:xfrm>
              <a:off x="947954" y="1406195"/>
              <a:ext cx="3348689" cy="24442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4868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951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82" t="-1538" r="-364" b="-52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049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82" t="-19585" r="-364" b="-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6" name="Group 15"/>
          <p:cNvGrpSpPr/>
          <p:nvPr/>
        </p:nvGrpSpPr>
        <p:grpSpPr>
          <a:xfrm>
            <a:off x="3381086" y="3062907"/>
            <a:ext cx="737106" cy="389152"/>
            <a:chOff x="10529025" y="5283050"/>
            <a:chExt cx="737106" cy="38915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7489" y="5283050"/>
              <a:ext cx="488642" cy="3891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0529025" y="5358907"/>
                  <a:ext cx="34977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025" y="5358907"/>
                  <a:ext cx="349776" cy="21544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0526" r="-3509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 bwMode="auto">
              <a:xfrm>
                <a:off x="1782978" y="5126769"/>
                <a:ext cx="8611813" cy="136909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dirty="0" smtClean="0"/>
                  <a:t>PRF-advantage </a:t>
                </a:r>
                <a:r>
                  <a:rPr lang="nb-NO" dirty="0" smtClean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prf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2978" y="5126769"/>
                <a:ext cx="8611813" cy="1369098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9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 smtClean="0"/>
              <a:t>PRF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PRP</a:t>
            </a:r>
            <a:r>
              <a:rPr lang="en-US" dirty="0" smtClean="0"/>
              <a:t> – security; formal definition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985095" y="1473035"/>
              <a:ext cx="1748230" cy="1721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838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73225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370855"/>
                  </p:ext>
                </p:extLst>
              </p:nvPr>
            </p:nvGraphicFramePr>
            <p:xfrm>
              <a:off x="5985095" y="1473035"/>
              <a:ext cx="1748230" cy="1721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4838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732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47" t="-25551" r="-694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318127" y="1473035"/>
              <a:ext cx="2442502" cy="1721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250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57026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45809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8462345"/>
                  </p:ext>
                </p:extLst>
              </p:nvPr>
            </p:nvGraphicFramePr>
            <p:xfrm>
              <a:off x="9318127" y="1473035"/>
              <a:ext cx="2442502" cy="1721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250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4472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9" t="-19247" r="-498" b="-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8105553" y="3736832"/>
            <a:ext cx="850429" cy="105729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7534480" y="3403473"/>
            <a:ext cx="629339" cy="4517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8859544" y="3283857"/>
            <a:ext cx="776825" cy="6288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Callout 34"/>
              <p:cNvSpPr/>
              <p:nvPr/>
            </p:nvSpPr>
            <p:spPr bwMode="auto">
              <a:xfrm>
                <a:off x="6228498" y="3907717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400" b="1" dirty="0" smtClean="0"/>
                  <a:t>I’m in </a:t>
                </a:r>
                <a:r>
                  <a:rPr lang="en-US" sz="1400" b="1" dirty="0"/>
                  <a:t>W</a:t>
                </a:r>
                <a:r>
                  <a:rPr lang="en-US" sz="1400" b="1" dirty="0" smtClean="0"/>
                  <a:t>orld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400" b="1" dirty="0" smtClean="0"/>
              </a:p>
            </p:txBody>
          </p:sp>
        </mc:Choice>
        <mc:Fallback xmlns="">
          <p:sp>
            <p:nvSpPr>
              <p:cNvPr id="35" name="Oval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8498" y="3907717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318179" y="1488431"/>
            <a:ext cx="359929" cy="860254"/>
            <a:chOff x="6164897" y="1760194"/>
            <a:chExt cx="359929" cy="86025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77" b="100000" l="0" r="100000">
                          <a14:foregroundMark x1="40928" y1="9235" x2="35443" y2="9668"/>
                          <a14:foregroundMark x1="34599" y1="6926" x2="31435" y2="8225"/>
                          <a14:foregroundMark x1="31646" y1="7359" x2="26371" y2="8514"/>
                          <a14:foregroundMark x1="27004" y1="3896" x2="39873" y2="2020"/>
                          <a14:foregroundMark x1="27426" y1="18759" x2="23629" y2="30880"/>
                          <a14:foregroundMark x1="35443" y1="43867" x2="35654" y2="41991"/>
                          <a14:foregroundMark x1="32911" y1="46032" x2="32911" y2="44733"/>
                          <a14:foregroundMark x1="31224" y1="1154" x2="36287" y2="433"/>
                          <a14:foregroundMark x1="87131" y1="79654" x2="86920" y2="76335"/>
                          <a14:foregroundMark x1="82489" y1="92496" x2="82489" y2="92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770" y="212327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7979" y="1615813"/>
              <a:ext cx="3348689" cy="24270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4868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79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trike="sngStrik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prf</m:t>
                                    </m:r>
                                    <m: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prp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04913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1803543"/>
                  </p:ext>
                </p:extLst>
              </p:nvPr>
            </p:nvGraphicFramePr>
            <p:xfrm>
              <a:off x="1147979" y="1615813"/>
              <a:ext cx="3348689" cy="24270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4868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779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182" t="-1613" r="-364" b="-54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049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182" t="-18694" r="-364" b="-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5" name="Group 14"/>
          <p:cNvGrpSpPr/>
          <p:nvPr/>
        </p:nvGrpSpPr>
        <p:grpSpPr>
          <a:xfrm>
            <a:off x="3510521" y="1604868"/>
            <a:ext cx="852383" cy="438330"/>
            <a:chOff x="10529025" y="5279949"/>
            <a:chExt cx="852383" cy="43833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015" y="5279949"/>
              <a:ext cx="550393" cy="4383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529025" y="5358907"/>
                  <a:ext cx="40043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025" y="5358907"/>
                  <a:ext cx="449482" cy="27699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9459" r="-4054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1147979" y="5073242"/>
                <a:ext cx="8611813" cy="136909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strike="sngStrike" dirty="0" smtClean="0"/>
                  <a:t>PRF</a:t>
                </a:r>
                <a:r>
                  <a:rPr lang="nb-NO" b="1" dirty="0" smtClean="0"/>
                  <a:t> </a:t>
                </a:r>
                <a:r>
                  <a:rPr lang="nb-NO" b="1" dirty="0" smtClean="0">
                    <a:solidFill>
                      <a:srgbClr val="FF0000"/>
                    </a:solidFill>
                  </a:rPr>
                  <a:t>PRP</a:t>
                </a:r>
                <a:r>
                  <a:rPr lang="nb-NO" b="1" dirty="0" smtClean="0"/>
                  <a:t>-advantage </a:t>
                </a:r>
                <a:r>
                  <a:rPr lang="nb-NO" dirty="0" smtClean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prp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wins</m:t>
                                  </m:r>
                                  <m:r>
                                    <a:rPr lang="nb-NO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  <m:r>
                                    <a:rPr lang="nb-NO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­­­</m:t>
                                  </m:r>
                                  <m:r>
                                    <a:rPr lang="nb-NO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experiment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7979" y="5073242"/>
                <a:ext cx="8611813" cy="1369098"/>
              </a:xfrm>
              <a:prstGeom prst="round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44953" y="2402163"/>
                <a:ext cx="14067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Perm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128,128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953" y="2402163"/>
                <a:ext cx="1406795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100392" y="2553344"/>
            <a:ext cx="10122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655729" y="2552355"/>
                <a:ext cx="9236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lit/>
                        </m:rP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values</m:t>
                      </m:r>
                    </m:oMath>
                  </m:oMathPara>
                </a14:m>
                <a:endParaRPr lang="en-US" sz="1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729" y="2552355"/>
                <a:ext cx="923637" cy="276999"/>
              </a:xfrm>
              <a:prstGeom prst="rect">
                <a:avLst/>
              </a:prstGeom>
              <a:blipFill rotWithShape="0">
                <a:blip r:embed="rId2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7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for designing block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Claude </a:t>
            </a:r>
            <a:r>
              <a:rPr lang="en-US" dirty="0"/>
              <a:t>Shannon, “Communication Theory of Secrecy Systems”(1949</a:t>
            </a:r>
            <a:r>
              <a:rPr lang="en-US" dirty="0" smtClean="0"/>
              <a:t>):</a:t>
            </a:r>
            <a:endParaRPr lang="en-US" dirty="0"/>
          </a:p>
          <a:p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Diffusion</a:t>
            </a:r>
            <a:r>
              <a:rPr lang="en-US" sz="2000" dirty="0"/>
              <a:t>: plaintext spread over large parts of the </a:t>
            </a:r>
            <a:r>
              <a:rPr lang="en-US" sz="2000" dirty="0" err="1" smtClean="0"/>
              <a:t>ciphertext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Confusion</a:t>
            </a:r>
            <a:r>
              <a:rPr lang="en-US" sz="2000" dirty="0"/>
              <a:t>: a complex relation between plaintext, key and </a:t>
            </a:r>
            <a:r>
              <a:rPr lang="en-US" sz="2000" dirty="0" err="1" smtClean="0"/>
              <a:t>ciphertext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schemes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spect="1"/>
              </p:cNvSpPr>
              <p:nvPr/>
            </p:nvSpPr>
            <p:spPr bwMode="auto">
              <a:xfrm>
                <a:off x="5298623" y="3077614"/>
                <a:ext cx="917564" cy="798400"/>
              </a:xfrm>
              <a:prstGeom prst="rect">
                <a:avLst/>
              </a:prstGeom>
              <a:solidFill>
                <a:srgbClr val="FFF2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8623" y="3077614"/>
                <a:ext cx="917564" cy="798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>
            <a:spLocks noChangeAspect="1"/>
          </p:cNvSpPr>
          <p:nvPr/>
        </p:nvSpPr>
        <p:spPr bwMode="auto">
          <a:xfrm>
            <a:off x="4798692" y="1807707"/>
            <a:ext cx="1917426" cy="454726"/>
          </a:xfrm>
          <a:prstGeom prst="roundRect">
            <a:avLst/>
          </a:prstGeom>
          <a:solidFill>
            <a:srgbClr val="ECECFA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Plaintext</a:t>
            </a:r>
            <a:endParaRPr lang="en-US" sz="2000" dirty="0"/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 bwMode="auto">
          <a:xfrm>
            <a:off x="2969892" y="3251501"/>
            <a:ext cx="1453268" cy="450626"/>
          </a:xfrm>
          <a:prstGeom prst="roundRect">
            <a:avLst/>
          </a:prstGeom>
          <a:solidFill>
            <a:srgbClr val="FEE9E6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Key</a:t>
            </a:r>
            <a:endParaRPr lang="en-US" sz="2000" dirty="0"/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 bwMode="auto">
          <a:xfrm>
            <a:off x="4798692" y="4691195"/>
            <a:ext cx="1917427" cy="454726"/>
          </a:xfrm>
          <a:prstGeom prst="roundRect">
            <a:avLst/>
          </a:prstGeom>
          <a:solidFill>
            <a:srgbClr val="CFF9DA"/>
          </a:solidFill>
          <a:ln w="1905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Ciphertext</a:t>
            </a:r>
            <a:endParaRPr lang="en-US" sz="2000" dirty="0"/>
          </a:p>
        </p:txBody>
      </p:sp>
      <p:cxnSp>
        <p:nvCxnSpPr>
          <p:cNvPr id="11" name="Straight Arrow Connector 10"/>
          <p:cNvCxnSpPr>
            <a:cxnSpLocks noChangeAspect="1"/>
            <a:stCxn id="7" idx="2"/>
            <a:endCxn id="4" idx="0"/>
          </p:cNvCxnSpPr>
          <p:nvPr/>
        </p:nvCxnSpPr>
        <p:spPr bwMode="auto">
          <a:xfrm>
            <a:off x="5757405" y="2262433"/>
            <a:ext cx="0" cy="8151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cxnSpLocks noChangeAspect="1"/>
            <a:stCxn id="4" idx="2"/>
            <a:endCxn id="9" idx="0"/>
          </p:cNvCxnSpPr>
          <p:nvPr/>
        </p:nvCxnSpPr>
        <p:spPr bwMode="auto">
          <a:xfrm>
            <a:off x="5757405" y="3876014"/>
            <a:ext cx="1" cy="8151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cxnSpLocks noChangeAspect="1"/>
            <a:stCxn id="8" idx="3"/>
            <a:endCxn id="4" idx="1"/>
          </p:cNvCxnSpPr>
          <p:nvPr/>
        </p:nvCxnSpPr>
        <p:spPr bwMode="auto">
          <a:xfrm>
            <a:off x="4423160" y="3476814"/>
            <a:ext cx="87546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>
                <a:spLocks noChangeAspect="1"/>
              </p:cNvSpPr>
              <p:nvPr/>
            </p:nvSpPr>
            <p:spPr>
              <a:xfrm>
                <a:off x="7168399" y="1839320"/>
                <a:ext cx="4231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24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399" y="1839320"/>
                <a:ext cx="42318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391" r="-1304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>
                <a:spLocks noChangeAspect="1"/>
              </p:cNvSpPr>
              <p:nvPr/>
            </p:nvSpPr>
            <p:spPr>
              <a:xfrm>
                <a:off x="2178261" y="3279014"/>
                <a:ext cx="3538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261" y="3279014"/>
                <a:ext cx="35389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966" r="-1724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>
                <a:spLocks noChangeAspect="1"/>
              </p:cNvSpPr>
              <p:nvPr/>
            </p:nvSpPr>
            <p:spPr>
              <a:xfrm>
                <a:off x="7244444" y="4703950"/>
                <a:ext cx="27109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444" y="4703950"/>
                <a:ext cx="27109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4444" r="-2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68980" y="3076397"/>
                <a:ext cx="4814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980" y="3076397"/>
                <a:ext cx="481436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0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ounded Rectangle 103"/>
              <p:cNvSpPr/>
              <p:nvPr/>
            </p:nvSpPr>
            <p:spPr bwMode="auto">
              <a:xfrm>
                <a:off x="2157186" y="1875333"/>
                <a:ext cx="7779242" cy="3316124"/>
              </a:xfrm>
              <a:prstGeom prst="roundRect">
                <a:avLst/>
              </a:prstGeom>
              <a:solidFill>
                <a:srgbClr val="FFFAEB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4" name="Rounded 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7186" y="1875333"/>
                <a:ext cx="7779242" cy="331612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p:cxnSp>
        <p:nvCxnSpPr>
          <p:cNvPr id="26" name="Straight Arrow Connector 25"/>
          <p:cNvCxnSpPr>
            <a:endCxn id="131" idx="1"/>
          </p:cNvCxnSpPr>
          <p:nvPr/>
        </p:nvCxnSpPr>
        <p:spPr bwMode="auto">
          <a:xfrm>
            <a:off x="9432305" y="3991679"/>
            <a:ext cx="951048" cy="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30" idx="3"/>
            <a:endCxn id="77" idx="1"/>
          </p:cNvCxnSpPr>
          <p:nvPr/>
        </p:nvCxnSpPr>
        <p:spPr bwMode="auto">
          <a:xfrm flipV="1">
            <a:off x="1683305" y="3991682"/>
            <a:ext cx="917866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41610" y="2330704"/>
                <a:ext cx="38870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610" y="2330704"/>
                <a:ext cx="38870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524611" y="2330704"/>
                <a:ext cx="30954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611" y="2330704"/>
                <a:ext cx="30954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rapezoid 34"/>
          <p:cNvSpPr/>
          <p:nvPr/>
        </p:nvSpPr>
        <p:spPr bwMode="auto">
          <a:xfrm>
            <a:off x="2550885" y="2391089"/>
            <a:ext cx="6921929" cy="515118"/>
          </a:xfrm>
          <a:prstGeom prst="trapezoid">
            <a:avLst>
              <a:gd name="adj" fmla="val 322048"/>
            </a:avLst>
          </a:prstGeom>
          <a:solidFill>
            <a:srgbClr val="FFDDD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Key expansion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825125" y="1221414"/>
                <a:ext cx="38762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125" y="1221414"/>
                <a:ext cx="387624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>
            <a:stCxn id="56" idx="2"/>
            <a:endCxn id="35" idx="0"/>
          </p:cNvCxnSpPr>
          <p:nvPr/>
        </p:nvCxnSpPr>
        <p:spPr bwMode="auto">
          <a:xfrm flipH="1">
            <a:off x="6011850" y="1652301"/>
            <a:ext cx="7087" cy="7387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ounded Rectangle 129"/>
              <p:cNvSpPr/>
              <p:nvPr/>
            </p:nvSpPr>
            <p:spPr bwMode="auto">
              <a:xfrm>
                <a:off x="1126946" y="2863242"/>
                <a:ext cx="556359" cy="225688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600" b="1" dirty="0" smtClean="0"/>
                  <a:t> bits 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130" name="Rounded 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6946" y="2863242"/>
                <a:ext cx="556359" cy="2256883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ounded Rectangle 130"/>
              <p:cNvSpPr/>
              <p:nvPr/>
            </p:nvSpPr>
            <p:spPr bwMode="auto">
              <a:xfrm>
                <a:off x="10383353" y="2863310"/>
                <a:ext cx="556359" cy="2256883"/>
              </a:xfrm>
              <a:prstGeom prst="roundRect">
                <a:avLst/>
              </a:prstGeom>
              <a:solidFill>
                <a:srgbClr val="CFF9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600" b="1" dirty="0" smtClean="0"/>
                  <a:t> bits 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131" name="Rounded 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83353" y="2863310"/>
                <a:ext cx="556359" cy="2256883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ounded Rectangle 76"/>
              <p:cNvSpPr/>
              <p:nvPr/>
            </p:nvSpPr>
            <p:spPr bwMode="auto">
              <a:xfrm>
                <a:off x="2601171" y="3664834"/>
                <a:ext cx="745463" cy="653695"/>
              </a:xfrm>
              <a:prstGeom prst="roundRect">
                <a:avLst/>
              </a:prstGeom>
              <a:solidFill>
                <a:srgbClr val="ECECF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Rnd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7" name="Rounded 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1171" y="3664834"/>
                <a:ext cx="745463" cy="653695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>
            <a:endCxn id="115" idx="1"/>
          </p:cNvCxnSpPr>
          <p:nvPr/>
        </p:nvCxnSpPr>
        <p:spPr bwMode="auto">
          <a:xfrm>
            <a:off x="3346635" y="3991679"/>
            <a:ext cx="571237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>
            <a:stCxn id="115" idx="3"/>
            <a:endCxn id="117" idx="1"/>
          </p:cNvCxnSpPr>
          <p:nvPr/>
        </p:nvCxnSpPr>
        <p:spPr bwMode="auto">
          <a:xfrm flipV="1">
            <a:off x="4663335" y="3991680"/>
            <a:ext cx="571239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7406883" y="3896076"/>
                <a:ext cx="381970" cy="4308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883" y="3896076"/>
                <a:ext cx="381970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ounded Rectangle 104"/>
              <p:cNvSpPr/>
              <p:nvPr/>
            </p:nvSpPr>
            <p:spPr bwMode="auto">
              <a:xfrm>
                <a:off x="2699777" y="2953867"/>
                <a:ext cx="548249" cy="4078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Rounded 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77" y="2953867"/>
                <a:ext cx="548249" cy="407854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/>
          <p:cNvCxnSpPr>
            <a:stCxn id="105" idx="2"/>
            <a:endCxn id="77" idx="0"/>
          </p:cNvCxnSpPr>
          <p:nvPr/>
        </p:nvCxnSpPr>
        <p:spPr bwMode="auto">
          <a:xfrm>
            <a:off x="2973902" y="3361721"/>
            <a:ext cx="1" cy="3031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>
            <a:stCxn id="116" idx="2"/>
            <a:endCxn id="115" idx="0"/>
          </p:cNvCxnSpPr>
          <p:nvPr/>
        </p:nvCxnSpPr>
        <p:spPr bwMode="auto">
          <a:xfrm>
            <a:off x="4290603" y="3361721"/>
            <a:ext cx="1" cy="303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>
            <a:stCxn id="117" idx="3"/>
          </p:cNvCxnSpPr>
          <p:nvPr/>
        </p:nvCxnSpPr>
        <p:spPr bwMode="auto">
          <a:xfrm flipV="1">
            <a:off x="5980037" y="3991679"/>
            <a:ext cx="427753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>
            <a:endCxn id="118" idx="1"/>
          </p:cNvCxnSpPr>
          <p:nvPr/>
        </p:nvCxnSpPr>
        <p:spPr bwMode="auto">
          <a:xfrm>
            <a:off x="8262734" y="3991680"/>
            <a:ext cx="4241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ounded Rectangle 114"/>
              <p:cNvSpPr/>
              <p:nvPr/>
            </p:nvSpPr>
            <p:spPr bwMode="auto">
              <a:xfrm>
                <a:off x="3917872" y="3664833"/>
                <a:ext cx="745463" cy="653695"/>
              </a:xfrm>
              <a:prstGeom prst="roundRect">
                <a:avLst/>
              </a:prstGeom>
              <a:solidFill>
                <a:srgbClr val="ECECF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Rnd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5" name="Rounded 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7872" y="3664833"/>
                <a:ext cx="745463" cy="653695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ounded Rectangle 115"/>
              <p:cNvSpPr/>
              <p:nvPr/>
            </p:nvSpPr>
            <p:spPr bwMode="auto">
              <a:xfrm>
                <a:off x="4016478" y="2953867"/>
                <a:ext cx="548249" cy="4078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Rounded 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6478" y="2953867"/>
                <a:ext cx="548249" cy="407854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ounded Rectangle 116"/>
              <p:cNvSpPr/>
              <p:nvPr/>
            </p:nvSpPr>
            <p:spPr bwMode="auto">
              <a:xfrm>
                <a:off x="5234574" y="3664832"/>
                <a:ext cx="745463" cy="653695"/>
              </a:xfrm>
              <a:prstGeom prst="roundRect">
                <a:avLst/>
              </a:prstGeom>
              <a:solidFill>
                <a:srgbClr val="ECECF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Rnd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7" name="Rounded 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4574" y="3664832"/>
                <a:ext cx="745463" cy="653695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ounded Rectangle 117"/>
              <p:cNvSpPr/>
              <p:nvPr/>
            </p:nvSpPr>
            <p:spPr bwMode="auto">
              <a:xfrm>
                <a:off x="8686842" y="3664832"/>
                <a:ext cx="745463" cy="653695"/>
              </a:xfrm>
              <a:prstGeom prst="roundRect">
                <a:avLst/>
              </a:prstGeom>
              <a:solidFill>
                <a:srgbClr val="ECECF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Rnd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8" name="Rounded 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42" y="3664832"/>
                <a:ext cx="745463" cy="653695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ounded Rectangle 118"/>
              <p:cNvSpPr/>
              <p:nvPr/>
            </p:nvSpPr>
            <p:spPr bwMode="auto">
              <a:xfrm>
                <a:off x="5333179" y="2953867"/>
                <a:ext cx="548249" cy="4078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Rounded 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3179" y="2953867"/>
                <a:ext cx="548249" cy="407854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Arrow Connector 119"/>
          <p:cNvCxnSpPr>
            <a:stCxn id="119" idx="2"/>
            <a:endCxn id="117" idx="0"/>
          </p:cNvCxnSpPr>
          <p:nvPr/>
        </p:nvCxnSpPr>
        <p:spPr bwMode="auto">
          <a:xfrm>
            <a:off x="5607304" y="3361721"/>
            <a:ext cx="2" cy="303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ounded Rectangle 120"/>
              <p:cNvSpPr/>
              <p:nvPr/>
            </p:nvSpPr>
            <p:spPr bwMode="auto">
              <a:xfrm>
                <a:off x="8785448" y="2953867"/>
                <a:ext cx="548249" cy="4078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Rounded 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5448" y="2953867"/>
                <a:ext cx="548249" cy="407854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/>
          <p:cNvCxnSpPr>
            <a:stCxn id="121" idx="2"/>
            <a:endCxn id="118" idx="0"/>
          </p:cNvCxnSpPr>
          <p:nvPr/>
        </p:nvCxnSpPr>
        <p:spPr bwMode="auto">
          <a:xfrm>
            <a:off x="9059573" y="3361721"/>
            <a:ext cx="1" cy="303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3525115" y="5412435"/>
                <a:ext cx="38817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Rnd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called a </a:t>
                </a:r>
                <a:r>
                  <a:rPr lang="en-US" b="1" dirty="0" smtClean="0"/>
                  <a:t>round function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115" y="5412435"/>
                <a:ext cx="3881768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198" t="-28889" r="-3140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3822717" y="5903260"/>
                <a:ext cx="505979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</a:t>
                </a:r>
                <a:r>
                  <a:rPr lang="en-US" b="1" dirty="0" smtClean="0"/>
                  <a:t>DES</a:t>
                </a:r>
                <a:r>
                  <a:rPr lang="en-US" dirty="0" smtClean="0"/>
                  <a:t> 		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nb-NO" b="0" dirty="0" smtClean="0"/>
              </a:p>
              <a:p>
                <a:r>
                  <a:rPr lang="en-US" dirty="0" smtClean="0"/>
                  <a:t> </a:t>
                </a:r>
                <a:r>
                  <a:rPr lang="en-US" b="1" dirty="0" smtClean="0"/>
                  <a:t>AES-128/192/256</a:t>
                </a:r>
                <a:r>
                  <a:rPr lang="en-US" dirty="0" smtClean="0"/>
                  <a:t> 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nb-NO" b="0" dirty="0" smtClean="0"/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717" y="5903260"/>
                <a:ext cx="5059791" cy="646331"/>
              </a:xfrm>
              <a:prstGeom prst="rect">
                <a:avLst/>
              </a:prstGeom>
              <a:blipFill rotWithShape="0">
                <a:blip r:embed="rId18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5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PRPs from PRFs – the </a:t>
            </a:r>
            <a:r>
              <a:rPr lang="en-US" dirty="0" err="1" smtClean="0"/>
              <a:t>Feistel</a:t>
            </a:r>
            <a:r>
              <a:rPr lang="en-US" dirty="0" smtClean="0"/>
              <a:t>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b="0" dirty="0" smtClean="0"/>
                  <a:t>Let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be a </a:t>
                </a:r>
                <a:r>
                  <a:rPr lang="en-US" b="1" dirty="0" smtClean="0"/>
                  <a:t>PRF</a:t>
                </a: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not a </a:t>
                </a:r>
                <a:r>
                  <a:rPr lang="en-US" i="1" dirty="0" smtClean="0"/>
                  <a:t>permutation!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i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b="0" dirty="0" smtClean="0"/>
                  <a:t>Function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Feistel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is</a:t>
                </a:r>
                <a:r>
                  <a:rPr lang="en-US" dirty="0" smtClean="0"/>
                  <a:t> a </a:t>
                </a:r>
                <a:r>
                  <a:rPr lang="en-US" b="1" dirty="0" smtClean="0"/>
                  <a:t>PRP</a:t>
                </a:r>
                <a:br>
                  <a:rPr lang="en-US" b="1" dirty="0" smtClean="0"/>
                </a:br>
                <a:endParaRPr lang="en-US" b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Called a </a:t>
                </a:r>
                <a:r>
                  <a:rPr lang="en-US" b="1" dirty="0" err="1" smtClean="0"/>
                  <a:t>Feistel</a:t>
                </a:r>
                <a:r>
                  <a:rPr lang="en-US" b="1" dirty="0" smtClean="0"/>
                  <a:t> network/construction</a:t>
                </a:r>
                <a:br>
                  <a:rPr lang="en-US" b="1" dirty="0" smtClean="0"/>
                </a:br>
                <a:endParaRPr lang="en-US" b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More or less DES:</a:t>
                </a:r>
              </a:p>
              <a:p>
                <a:pPr marL="0" indent="0"/>
                <a:r>
                  <a:rPr lang="en-US" b="0" dirty="0"/>
                  <a:t> </a:t>
                </a:r>
                <a:r>
                  <a:rPr lang="en-US" b="0" dirty="0" smtClean="0"/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DES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Feistel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d>
                      </m:sup>
                    </m:sSubSup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/>
                <a:r>
                  <a:rPr lang="en-US" sz="2000" dirty="0" smtClean="0"/>
                  <a:t> 	(56-bit key is expanded to 16 48-bit </a:t>
                </a:r>
                <a:r>
                  <a:rPr lang="en-US" sz="2000" dirty="0" err="1" smtClean="0"/>
                  <a:t>roundkeys</a:t>
                </a:r>
                <a:r>
                  <a:rPr lang="en-US" sz="2000" dirty="0" smtClean="0"/>
                  <a:t>)</a:t>
                </a:r>
              </a:p>
              <a:p>
                <a:pPr marL="474663" lvl="1" indent="0"/>
                <a:endParaRPr lang="en-US" dirty="0" smtClean="0"/>
              </a:p>
              <a:p>
                <a:pPr marL="474663" lvl="1" indent="0"/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717683" y="1399016"/>
            <a:ext cx="2424548" cy="4600274"/>
            <a:chOff x="8717683" y="1399016"/>
            <a:chExt cx="2424548" cy="4600274"/>
          </a:xfrm>
        </p:grpSpPr>
        <p:sp>
          <p:nvSpPr>
            <p:cNvPr id="7" name="Flowchart: Or 6"/>
            <p:cNvSpPr/>
            <p:nvPr/>
          </p:nvSpPr>
          <p:spPr bwMode="auto">
            <a:xfrm flipH="1">
              <a:off x="8986547" y="2198956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 Same Side Corner Rectangle 9"/>
                <p:cNvSpPr/>
                <p:nvPr/>
              </p:nvSpPr>
              <p:spPr bwMode="auto">
                <a:xfrm rot="16200000">
                  <a:off x="9191045" y="925654"/>
                  <a:ext cx="265549" cy="1212274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10" name="Round Same Side Corner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9191045" y="925654"/>
                  <a:ext cx="265549" cy="1212274"/>
                </a:xfrm>
                <a:prstGeom prst="round2Same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 Same Side Corner Rectangle 10"/>
                <p:cNvSpPr/>
                <p:nvPr/>
              </p:nvSpPr>
              <p:spPr bwMode="auto">
                <a:xfrm rot="5400000">
                  <a:off x="10403319" y="925655"/>
                  <a:ext cx="265549" cy="1212274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11" name="Round Same Side Corner 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10403319" y="925655"/>
                  <a:ext cx="265549" cy="1212274"/>
                </a:xfrm>
                <a:prstGeom prst="round2Same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 bwMode="auto">
                <a:xfrm flipH="1">
                  <a:off x="9691824" y="2097823"/>
                  <a:ext cx="476261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691824" y="2097823"/>
                  <a:ext cx="476261" cy="4447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>
              <a:endCxn id="7" idx="0"/>
            </p:cNvCxnSpPr>
            <p:nvPr/>
          </p:nvCxnSpPr>
          <p:spPr bwMode="auto">
            <a:xfrm>
              <a:off x="9107915" y="1664566"/>
              <a:ext cx="0" cy="53439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Elbow Connector 13"/>
            <p:cNvCxnSpPr>
              <a:endCxn id="12" idx="1"/>
            </p:cNvCxnSpPr>
            <p:nvPr/>
          </p:nvCxnSpPr>
          <p:spPr bwMode="auto">
            <a:xfrm rot="5400000">
              <a:off x="10132227" y="1700424"/>
              <a:ext cx="655625" cy="583908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>
              <a:stCxn id="12" idx="3"/>
              <a:endCxn id="7" idx="2"/>
            </p:cNvCxnSpPr>
            <p:nvPr/>
          </p:nvCxnSpPr>
          <p:spPr bwMode="auto">
            <a:xfrm flipH="1">
              <a:off x="9229284" y="2320191"/>
              <a:ext cx="46254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 bwMode="auto">
                <a:xfrm flipH="1">
                  <a:off x="9691823" y="2975814"/>
                  <a:ext cx="476261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691823" y="2975814"/>
                  <a:ext cx="476261" cy="4447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lowchart: Or 16"/>
            <p:cNvSpPr/>
            <p:nvPr/>
          </p:nvSpPr>
          <p:spPr bwMode="auto">
            <a:xfrm flipH="1">
              <a:off x="8980773" y="3076947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18" name="Straight Arrow Connector 17"/>
            <p:cNvCxnSpPr>
              <a:stCxn id="16" idx="3"/>
              <a:endCxn id="17" idx="2"/>
            </p:cNvCxnSpPr>
            <p:nvPr/>
          </p:nvCxnSpPr>
          <p:spPr bwMode="auto">
            <a:xfrm flipH="1">
              <a:off x="9223510" y="3198182"/>
              <a:ext cx="46831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Rectangle 18"/>
            <p:cNvSpPr/>
            <p:nvPr/>
          </p:nvSpPr>
          <p:spPr bwMode="auto">
            <a:xfrm>
              <a:off x="10724608" y="2271096"/>
              <a:ext cx="54769" cy="50567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0720494" y="2814021"/>
              <a:ext cx="54769" cy="50567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cxnSp>
          <p:nvCxnSpPr>
            <p:cNvPr id="21" name="Straight Arrow Connector 20"/>
            <p:cNvCxnSpPr>
              <a:stCxn id="26" idx="2"/>
              <a:endCxn id="17" idx="0"/>
            </p:cNvCxnSpPr>
            <p:nvPr/>
          </p:nvCxnSpPr>
          <p:spPr bwMode="auto">
            <a:xfrm flipH="1">
              <a:off x="9102141" y="2889871"/>
              <a:ext cx="4762" cy="1870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Rectangle 21"/>
            <p:cNvSpPr/>
            <p:nvPr/>
          </p:nvSpPr>
          <p:spPr bwMode="auto">
            <a:xfrm>
              <a:off x="9079518" y="2573483"/>
              <a:ext cx="54769" cy="50567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cxnSp>
          <p:nvCxnSpPr>
            <p:cNvPr id="23" name="Straight Arrow Connector 22"/>
            <p:cNvCxnSpPr>
              <a:stCxn id="22" idx="2"/>
              <a:endCxn id="7" idx="4"/>
            </p:cNvCxnSpPr>
            <p:nvPr/>
          </p:nvCxnSpPr>
          <p:spPr bwMode="auto">
            <a:xfrm flipV="1">
              <a:off x="9106903" y="2441425"/>
              <a:ext cx="1012" cy="1826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H="1" flipV="1">
              <a:off x="9099759" y="2621669"/>
              <a:ext cx="1656000" cy="2453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Elbow Connector 24"/>
            <p:cNvCxnSpPr>
              <a:stCxn id="20" idx="2"/>
              <a:endCxn id="16" idx="1"/>
            </p:cNvCxnSpPr>
            <p:nvPr/>
          </p:nvCxnSpPr>
          <p:spPr bwMode="auto">
            <a:xfrm rot="5400000">
              <a:off x="10291185" y="2741488"/>
              <a:ext cx="333594" cy="57979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Rectangle 25"/>
            <p:cNvSpPr/>
            <p:nvPr/>
          </p:nvSpPr>
          <p:spPr bwMode="auto">
            <a:xfrm>
              <a:off x="9079518" y="2839304"/>
              <a:ext cx="54769" cy="50567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flipV="1">
              <a:off x="10745785" y="2321663"/>
              <a:ext cx="4115" cy="3023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9098966" y="2622136"/>
              <a:ext cx="1652400" cy="2720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 bwMode="auto">
                <a:xfrm flipH="1">
                  <a:off x="9686954" y="3863921"/>
                  <a:ext cx="476261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686954" y="3863921"/>
                  <a:ext cx="476261" cy="44473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Flowchart: Or 30"/>
            <p:cNvSpPr/>
            <p:nvPr/>
          </p:nvSpPr>
          <p:spPr bwMode="auto">
            <a:xfrm flipH="1">
              <a:off x="8975904" y="3965054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32" name="Straight Arrow Connector 31"/>
            <p:cNvCxnSpPr>
              <a:stCxn id="30" idx="3"/>
              <a:endCxn id="31" idx="2"/>
            </p:cNvCxnSpPr>
            <p:nvPr/>
          </p:nvCxnSpPr>
          <p:spPr bwMode="auto">
            <a:xfrm flipH="1">
              <a:off x="9218641" y="4086289"/>
              <a:ext cx="46831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Rectangle 32"/>
            <p:cNvSpPr/>
            <p:nvPr/>
          </p:nvSpPr>
          <p:spPr bwMode="auto">
            <a:xfrm>
              <a:off x="10715625" y="3702128"/>
              <a:ext cx="54769" cy="50567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cxnSp>
          <p:nvCxnSpPr>
            <p:cNvPr id="34" name="Straight Arrow Connector 33"/>
            <p:cNvCxnSpPr>
              <a:stCxn id="39" idx="2"/>
              <a:endCxn id="31" idx="0"/>
            </p:cNvCxnSpPr>
            <p:nvPr/>
          </p:nvCxnSpPr>
          <p:spPr bwMode="auto">
            <a:xfrm flipH="1">
              <a:off x="9097272" y="3777978"/>
              <a:ext cx="4762" cy="1870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Rectangle 34"/>
            <p:cNvSpPr/>
            <p:nvPr/>
          </p:nvSpPr>
          <p:spPr bwMode="auto">
            <a:xfrm>
              <a:off x="9074649" y="3461590"/>
              <a:ext cx="54769" cy="50567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cxnSp>
          <p:nvCxnSpPr>
            <p:cNvPr id="36" name="Straight Arrow Connector 35"/>
            <p:cNvCxnSpPr>
              <a:stCxn id="35" idx="2"/>
              <a:endCxn id="17" idx="4"/>
            </p:cNvCxnSpPr>
            <p:nvPr/>
          </p:nvCxnSpPr>
          <p:spPr bwMode="auto">
            <a:xfrm flipV="1">
              <a:off x="9102034" y="3319416"/>
              <a:ext cx="107" cy="19274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/>
            <p:nvPr/>
          </p:nvCxnSpPr>
          <p:spPr bwMode="auto">
            <a:xfrm flipH="1" flipV="1">
              <a:off x="9094890" y="3509776"/>
              <a:ext cx="1656000" cy="2453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Elbow Connector 37"/>
            <p:cNvCxnSpPr>
              <a:stCxn id="33" idx="2"/>
              <a:endCxn id="30" idx="1"/>
            </p:cNvCxnSpPr>
            <p:nvPr/>
          </p:nvCxnSpPr>
          <p:spPr bwMode="auto">
            <a:xfrm rot="5400000">
              <a:off x="10286316" y="3629595"/>
              <a:ext cx="333594" cy="57979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Rectangle 38"/>
            <p:cNvSpPr/>
            <p:nvPr/>
          </p:nvSpPr>
          <p:spPr bwMode="auto">
            <a:xfrm>
              <a:off x="9074649" y="3727411"/>
              <a:ext cx="54769" cy="50567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0744884" y="3183324"/>
              <a:ext cx="0" cy="33597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V="1">
              <a:off x="9094097" y="3510243"/>
              <a:ext cx="1652400" cy="2720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 bwMode="auto">
                <a:xfrm flipH="1">
                  <a:off x="9682840" y="4733993"/>
                  <a:ext cx="476261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682840" y="4733993"/>
                  <a:ext cx="476261" cy="44473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Flowchart: Or 43"/>
            <p:cNvSpPr/>
            <p:nvPr/>
          </p:nvSpPr>
          <p:spPr bwMode="auto">
            <a:xfrm flipH="1">
              <a:off x="8971790" y="4835126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45" name="Straight Arrow Connector 44"/>
            <p:cNvCxnSpPr>
              <a:stCxn id="43" idx="3"/>
              <a:endCxn id="44" idx="2"/>
            </p:cNvCxnSpPr>
            <p:nvPr/>
          </p:nvCxnSpPr>
          <p:spPr bwMode="auto">
            <a:xfrm flipH="1">
              <a:off x="9214527" y="4956361"/>
              <a:ext cx="46831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Rectangle 45"/>
            <p:cNvSpPr/>
            <p:nvPr/>
          </p:nvSpPr>
          <p:spPr bwMode="auto">
            <a:xfrm>
              <a:off x="10715625" y="4029275"/>
              <a:ext cx="54769" cy="50567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0711511" y="4572200"/>
              <a:ext cx="54769" cy="50567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cxnSp>
          <p:nvCxnSpPr>
            <p:cNvPr id="48" name="Straight Arrow Connector 47"/>
            <p:cNvCxnSpPr>
              <a:stCxn id="53" idx="2"/>
              <a:endCxn id="44" idx="0"/>
            </p:cNvCxnSpPr>
            <p:nvPr/>
          </p:nvCxnSpPr>
          <p:spPr bwMode="auto">
            <a:xfrm flipH="1">
              <a:off x="9093158" y="4648050"/>
              <a:ext cx="4762" cy="1870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Rectangle 48"/>
            <p:cNvSpPr/>
            <p:nvPr/>
          </p:nvSpPr>
          <p:spPr bwMode="auto">
            <a:xfrm>
              <a:off x="9070535" y="4331662"/>
              <a:ext cx="54769" cy="50567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cxnSp>
          <p:nvCxnSpPr>
            <p:cNvPr id="50" name="Straight Arrow Connector 49"/>
            <p:cNvCxnSpPr>
              <a:stCxn id="49" idx="2"/>
            </p:cNvCxnSpPr>
            <p:nvPr/>
          </p:nvCxnSpPr>
          <p:spPr bwMode="auto">
            <a:xfrm flipV="1">
              <a:off x="9097920" y="4199604"/>
              <a:ext cx="1012" cy="1826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H="1" flipV="1">
              <a:off x="9090776" y="4379848"/>
              <a:ext cx="1656000" cy="2453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Elbow Connector 51"/>
            <p:cNvCxnSpPr>
              <a:stCxn id="47" idx="2"/>
              <a:endCxn id="43" idx="1"/>
            </p:cNvCxnSpPr>
            <p:nvPr/>
          </p:nvCxnSpPr>
          <p:spPr bwMode="auto">
            <a:xfrm rot="5400000">
              <a:off x="10282202" y="4499667"/>
              <a:ext cx="333594" cy="57979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" name="Rectangle 52"/>
            <p:cNvSpPr/>
            <p:nvPr/>
          </p:nvSpPr>
          <p:spPr bwMode="auto">
            <a:xfrm>
              <a:off x="9070535" y="4597483"/>
              <a:ext cx="54769" cy="50567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 flipV="1">
              <a:off x="10736802" y="4079842"/>
              <a:ext cx="4115" cy="3023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V="1">
              <a:off x="9089983" y="4380315"/>
              <a:ext cx="1652400" cy="2720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ound Same Side Corner Rectangle 55"/>
                <p:cNvSpPr/>
                <p:nvPr/>
              </p:nvSpPr>
              <p:spPr bwMode="auto">
                <a:xfrm rot="16200000">
                  <a:off x="9191045" y="5260376"/>
                  <a:ext cx="265549" cy="1212274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56" name="Round Same Side Corner 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9191045" y="5260376"/>
                  <a:ext cx="265549" cy="1212274"/>
                </a:xfrm>
                <a:prstGeom prst="round2Same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 Same Side Corner Rectangle 56"/>
                <p:cNvSpPr/>
                <p:nvPr/>
              </p:nvSpPr>
              <p:spPr bwMode="auto">
                <a:xfrm rot="5400000">
                  <a:off x="10403319" y="5260378"/>
                  <a:ext cx="265550" cy="1212274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57" name="Round Same Side Corner 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10403319" y="5260378"/>
                  <a:ext cx="265550" cy="1212274"/>
                </a:xfrm>
                <a:prstGeom prst="round2Same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/>
            <p:cNvCxnSpPr/>
            <p:nvPr/>
          </p:nvCxnSpPr>
          <p:spPr bwMode="auto">
            <a:xfrm flipV="1">
              <a:off x="10731221" y="4933075"/>
              <a:ext cx="4115" cy="3023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 flipV="1">
              <a:off x="9084402" y="5233548"/>
              <a:ext cx="1652400" cy="2720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9097272" y="5505604"/>
              <a:ext cx="0" cy="2255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10738897" y="5505604"/>
              <a:ext cx="0" cy="2255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Arrow Connector 61"/>
            <p:cNvCxnSpPr>
              <a:endCxn id="44" idx="4"/>
            </p:cNvCxnSpPr>
            <p:nvPr/>
          </p:nvCxnSpPr>
          <p:spPr bwMode="auto">
            <a:xfrm flipV="1">
              <a:off x="9093158" y="5077595"/>
              <a:ext cx="0" cy="1849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H="1" flipV="1">
              <a:off x="9092364" y="5254250"/>
              <a:ext cx="1654927" cy="2555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Feistel</a:t>
            </a:r>
            <a:r>
              <a:rPr lang="en-US" dirty="0" smtClean="0"/>
              <a:t> network security – theory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623393" y="2206168"/>
                <a:ext cx="7385961" cy="2161552"/>
              </a:xfrm>
              <a:prstGeom prst="roundRect">
                <a:avLst/>
              </a:prstGeom>
              <a:solidFill>
                <a:srgbClr val="CFF9DA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Luby</a:t>
                </a:r>
                <a:r>
                  <a:rPr lang="en-US" dirty="0" smtClean="0"/>
                  <a:t> &amp; </a:t>
                </a:r>
                <a:r>
                  <a:rPr lang="en-US" dirty="0" err="1" smtClean="0"/>
                  <a:t>Rackoff</a:t>
                </a:r>
                <a:r>
                  <a:rPr lang="en-US" dirty="0"/>
                  <a:t> </a:t>
                </a:r>
                <a:r>
                  <a:rPr lang="en-US" dirty="0" smtClean="0"/>
                  <a:t>'86)</a:t>
                </a:r>
                <a:r>
                  <a:rPr lang="en-US" b="1" dirty="0" smtClean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nb-NO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nb-NO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a </a:t>
                </a:r>
                <a:r>
                  <a:rPr lang="en-US" b="1" dirty="0" smtClean="0"/>
                  <a:t>secure</a:t>
                </a:r>
                <a:r>
                  <a:rPr lang="en-US" dirty="0" smtClean="0"/>
                  <a:t> PRF</a:t>
                </a:r>
              </a:p>
              <a:p>
                <a:endParaRPr lang="en-US" dirty="0" smtClean="0"/>
              </a:p>
              <a:p>
                <a:r>
                  <a:rPr lang="nb-NO" b="0" dirty="0" smtClean="0"/>
                  <a:t>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 3-round </a:t>
                </a:r>
                <a:r>
                  <a:rPr lang="en-US" dirty="0" err="1" smtClean="0"/>
                  <a:t>Feistel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is a </a:t>
                </a:r>
                <a:r>
                  <a:rPr lang="en-US" b="1" dirty="0" smtClean="0"/>
                  <a:t>secure </a:t>
                </a:r>
                <a:r>
                  <a:rPr lang="en-US" dirty="0" smtClean="0"/>
                  <a:t>PRP </a:t>
                </a:r>
                <a:endParaRPr lang="en-US" i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3" y="2206168"/>
                <a:ext cx="7385961" cy="2161552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Flowchart: Or 70"/>
          <p:cNvSpPr/>
          <p:nvPr/>
        </p:nvSpPr>
        <p:spPr bwMode="auto">
          <a:xfrm flipH="1">
            <a:off x="8986547" y="2198956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 Same Side Corner Rectangle 71"/>
              <p:cNvSpPr/>
              <p:nvPr/>
            </p:nvSpPr>
            <p:spPr bwMode="auto">
              <a:xfrm rot="16200000">
                <a:off x="9191045" y="925654"/>
                <a:ext cx="265549" cy="1212274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2" name="Round Same Side Corner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9191045" y="925654"/>
                <a:ext cx="265549" cy="1212274"/>
              </a:xfrm>
              <a:prstGeom prst="round2Same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 Same Side Corner Rectangle 72"/>
              <p:cNvSpPr/>
              <p:nvPr/>
            </p:nvSpPr>
            <p:spPr bwMode="auto">
              <a:xfrm rot="5400000">
                <a:off x="10403319" y="925655"/>
                <a:ext cx="265549" cy="1212274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3" name="Round Same Side Corner 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10403319" y="925655"/>
                <a:ext cx="265549" cy="1212274"/>
              </a:xfrm>
              <a:prstGeom prst="round2Same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 bwMode="auto">
              <a:xfrm flipH="1">
                <a:off x="9691824" y="2097823"/>
                <a:ext cx="476261" cy="444735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691824" y="2097823"/>
                <a:ext cx="476261" cy="4447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>
            <a:endCxn id="71" idx="0"/>
          </p:cNvCxnSpPr>
          <p:nvPr/>
        </p:nvCxnSpPr>
        <p:spPr bwMode="auto">
          <a:xfrm>
            <a:off x="9107915" y="1664566"/>
            <a:ext cx="0" cy="5343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Elbow Connector 75"/>
          <p:cNvCxnSpPr>
            <a:endCxn id="74" idx="1"/>
          </p:cNvCxnSpPr>
          <p:nvPr/>
        </p:nvCxnSpPr>
        <p:spPr bwMode="auto">
          <a:xfrm rot="5400000">
            <a:off x="10132227" y="1700424"/>
            <a:ext cx="655625" cy="583908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>
            <a:stCxn id="74" idx="3"/>
            <a:endCxn id="71" idx="2"/>
          </p:cNvCxnSpPr>
          <p:nvPr/>
        </p:nvCxnSpPr>
        <p:spPr bwMode="auto">
          <a:xfrm flipH="1">
            <a:off x="9229284" y="2320191"/>
            <a:ext cx="4625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 bwMode="auto">
              <a:xfrm flipH="1">
                <a:off x="9691823" y="2975814"/>
                <a:ext cx="476261" cy="444735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691823" y="2975814"/>
                <a:ext cx="476261" cy="4447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Flowchart: Or 78"/>
          <p:cNvSpPr/>
          <p:nvPr/>
        </p:nvSpPr>
        <p:spPr bwMode="auto">
          <a:xfrm flipH="1">
            <a:off x="8980773" y="3076947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cxnSp>
        <p:nvCxnSpPr>
          <p:cNvPr id="80" name="Straight Arrow Connector 79"/>
          <p:cNvCxnSpPr>
            <a:stCxn id="78" idx="3"/>
            <a:endCxn id="79" idx="2"/>
          </p:cNvCxnSpPr>
          <p:nvPr/>
        </p:nvCxnSpPr>
        <p:spPr bwMode="auto">
          <a:xfrm flipH="1">
            <a:off x="9223510" y="3198182"/>
            <a:ext cx="46831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Rectangle 80"/>
          <p:cNvSpPr/>
          <p:nvPr/>
        </p:nvSpPr>
        <p:spPr bwMode="auto">
          <a:xfrm>
            <a:off x="10724608" y="2271096"/>
            <a:ext cx="54769" cy="50567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82" name="Rectangle 81"/>
          <p:cNvSpPr/>
          <p:nvPr/>
        </p:nvSpPr>
        <p:spPr bwMode="auto">
          <a:xfrm>
            <a:off x="10720494" y="2814021"/>
            <a:ext cx="54769" cy="50567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cxnSp>
        <p:nvCxnSpPr>
          <p:cNvPr id="83" name="Straight Arrow Connector 82"/>
          <p:cNvCxnSpPr>
            <a:stCxn id="88" idx="2"/>
            <a:endCxn id="79" idx="0"/>
          </p:cNvCxnSpPr>
          <p:nvPr/>
        </p:nvCxnSpPr>
        <p:spPr bwMode="auto">
          <a:xfrm flipH="1">
            <a:off x="9102141" y="2889871"/>
            <a:ext cx="4762" cy="1870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Rectangle 83"/>
          <p:cNvSpPr/>
          <p:nvPr/>
        </p:nvSpPr>
        <p:spPr bwMode="auto">
          <a:xfrm>
            <a:off x="9079518" y="2573483"/>
            <a:ext cx="54769" cy="50567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cxnSp>
        <p:nvCxnSpPr>
          <p:cNvPr id="85" name="Straight Arrow Connector 84"/>
          <p:cNvCxnSpPr>
            <a:stCxn id="84" idx="2"/>
            <a:endCxn id="71" idx="4"/>
          </p:cNvCxnSpPr>
          <p:nvPr/>
        </p:nvCxnSpPr>
        <p:spPr bwMode="auto">
          <a:xfrm flipV="1">
            <a:off x="9106903" y="2441425"/>
            <a:ext cx="1012" cy="1826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 flipH="1" flipV="1">
            <a:off x="9099759" y="2621669"/>
            <a:ext cx="1656000" cy="24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Elbow Connector 86"/>
          <p:cNvCxnSpPr>
            <a:stCxn id="82" idx="2"/>
            <a:endCxn id="78" idx="1"/>
          </p:cNvCxnSpPr>
          <p:nvPr/>
        </p:nvCxnSpPr>
        <p:spPr bwMode="auto">
          <a:xfrm rot="5400000">
            <a:off x="10291185" y="2741488"/>
            <a:ext cx="333594" cy="579795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Rectangle 87"/>
          <p:cNvSpPr/>
          <p:nvPr/>
        </p:nvSpPr>
        <p:spPr bwMode="auto">
          <a:xfrm>
            <a:off x="9079518" y="2839304"/>
            <a:ext cx="54769" cy="50567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cxnSp>
        <p:nvCxnSpPr>
          <p:cNvPr id="89" name="Straight Arrow Connector 88"/>
          <p:cNvCxnSpPr/>
          <p:nvPr/>
        </p:nvCxnSpPr>
        <p:spPr bwMode="auto">
          <a:xfrm flipV="1">
            <a:off x="10745785" y="2321663"/>
            <a:ext cx="4115" cy="302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/>
          <p:nvPr/>
        </p:nvCxnSpPr>
        <p:spPr bwMode="auto">
          <a:xfrm flipV="1">
            <a:off x="9098966" y="2622136"/>
            <a:ext cx="1652400" cy="2720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 bwMode="auto">
              <a:xfrm flipH="1">
                <a:off x="9686954" y="3863921"/>
                <a:ext cx="476261" cy="444735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686954" y="3863921"/>
                <a:ext cx="476261" cy="4447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Flowchart: Or 92"/>
          <p:cNvSpPr/>
          <p:nvPr/>
        </p:nvSpPr>
        <p:spPr bwMode="auto">
          <a:xfrm flipH="1">
            <a:off x="8975904" y="3965054"/>
            <a:ext cx="242737" cy="242469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 smtClean="0">
              <a:latin typeface="Cambria Math" panose="02040503050406030204" pitchFamily="18" charset="0"/>
            </a:endParaRPr>
          </a:p>
        </p:txBody>
      </p:sp>
      <p:cxnSp>
        <p:nvCxnSpPr>
          <p:cNvPr id="94" name="Straight Arrow Connector 93"/>
          <p:cNvCxnSpPr>
            <a:stCxn id="92" idx="3"/>
            <a:endCxn id="93" idx="2"/>
          </p:cNvCxnSpPr>
          <p:nvPr/>
        </p:nvCxnSpPr>
        <p:spPr bwMode="auto">
          <a:xfrm flipH="1">
            <a:off x="9218641" y="4086289"/>
            <a:ext cx="46831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Rectangle 94"/>
          <p:cNvSpPr/>
          <p:nvPr/>
        </p:nvSpPr>
        <p:spPr bwMode="auto">
          <a:xfrm>
            <a:off x="10715625" y="3702128"/>
            <a:ext cx="54769" cy="50567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cxnSp>
        <p:nvCxnSpPr>
          <p:cNvPr id="96" name="Straight Arrow Connector 95"/>
          <p:cNvCxnSpPr>
            <a:stCxn id="101" idx="2"/>
            <a:endCxn id="93" idx="0"/>
          </p:cNvCxnSpPr>
          <p:nvPr/>
        </p:nvCxnSpPr>
        <p:spPr bwMode="auto">
          <a:xfrm flipH="1">
            <a:off x="9097272" y="3777978"/>
            <a:ext cx="4762" cy="1870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Rectangle 96"/>
          <p:cNvSpPr/>
          <p:nvPr/>
        </p:nvSpPr>
        <p:spPr bwMode="auto">
          <a:xfrm>
            <a:off x="9074649" y="3461590"/>
            <a:ext cx="54769" cy="50567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cxnSp>
        <p:nvCxnSpPr>
          <p:cNvPr id="98" name="Straight Arrow Connector 97"/>
          <p:cNvCxnSpPr>
            <a:stCxn id="97" idx="2"/>
            <a:endCxn id="79" idx="4"/>
          </p:cNvCxnSpPr>
          <p:nvPr/>
        </p:nvCxnSpPr>
        <p:spPr bwMode="auto">
          <a:xfrm flipV="1">
            <a:off x="9102034" y="3319416"/>
            <a:ext cx="107" cy="1927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Arrow Connector 98"/>
          <p:cNvCxnSpPr/>
          <p:nvPr/>
        </p:nvCxnSpPr>
        <p:spPr bwMode="auto">
          <a:xfrm flipH="1" flipV="1">
            <a:off x="9094890" y="3509776"/>
            <a:ext cx="1656000" cy="24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Elbow Connector 99"/>
          <p:cNvCxnSpPr>
            <a:stCxn id="95" idx="2"/>
            <a:endCxn id="92" idx="1"/>
          </p:cNvCxnSpPr>
          <p:nvPr/>
        </p:nvCxnSpPr>
        <p:spPr bwMode="auto">
          <a:xfrm rot="5400000">
            <a:off x="10286316" y="3629595"/>
            <a:ext cx="333594" cy="579795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Rectangle 100"/>
          <p:cNvSpPr/>
          <p:nvPr/>
        </p:nvSpPr>
        <p:spPr bwMode="auto">
          <a:xfrm>
            <a:off x="9074649" y="3727411"/>
            <a:ext cx="54769" cy="50567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cxnSp>
        <p:nvCxnSpPr>
          <p:cNvPr id="102" name="Straight Arrow Connector 101"/>
          <p:cNvCxnSpPr/>
          <p:nvPr/>
        </p:nvCxnSpPr>
        <p:spPr bwMode="auto">
          <a:xfrm flipV="1">
            <a:off x="10744884" y="3183324"/>
            <a:ext cx="0" cy="3359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/>
          <p:nvPr/>
        </p:nvCxnSpPr>
        <p:spPr bwMode="auto">
          <a:xfrm flipV="1">
            <a:off x="9094097" y="3510243"/>
            <a:ext cx="1652400" cy="2720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Rectangle 107"/>
          <p:cNvSpPr/>
          <p:nvPr/>
        </p:nvSpPr>
        <p:spPr bwMode="auto">
          <a:xfrm>
            <a:off x="10715625" y="4029275"/>
            <a:ext cx="54769" cy="50567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109" name="Rectangle 108"/>
          <p:cNvSpPr/>
          <p:nvPr/>
        </p:nvSpPr>
        <p:spPr bwMode="auto">
          <a:xfrm>
            <a:off x="10711511" y="4572200"/>
            <a:ext cx="54769" cy="50567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cxnSp>
        <p:nvCxnSpPr>
          <p:cNvPr id="110" name="Straight Arrow Connector 109"/>
          <p:cNvCxnSpPr>
            <a:stCxn id="115" idx="2"/>
          </p:cNvCxnSpPr>
          <p:nvPr/>
        </p:nvCxnSpPr>
        <p:spPr bwMode="auto">
          <a:xfrm flipH="1">
            <a:off x="9093158" y="4648050"/>
            <a:ext cx="4762" cy="1870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Rectangle 110"/>
          <p:cNvSpPr/>
          <p:nvPr/>
        </p:nvSpPr>
        <p:spPr bwMode="auto">
          <a:xfrm>
            <a:off x="9070535" y="4331662"/>
            <a:ext cx="54769" cy="50567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cxnSp>
        <p:nvCxnSpPr>
          <p:cNvPr id="112" name="Straight Arrow Connector 111"/>
          <p:cNvCxnSpPr>
            <a:stCxn id="111" idx="2"/>
          </p:cNvCxnSpPr>
          <p:nvPr/>
        </p:nvCxnSpPr>
        <p:spPr bwMode="auto">
          <a:xfrm flipV="1">
            <a:off x="9097920" y="4199604"/>
            <a:ext cx="1012" cy="1826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Arrow Connector 112"/>
          <p:cNvCxnSpPr/>
          <p:nvPr/>
        </p:nvCxnSpPr>
        <p:spPr bwMode="auto">
          <a:xfrm flipH="1" flipV="1">
            <a:off x="9090776" y="4379848"/>
            <a:ext cx="1656000" cy="24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" name="Rectangle 114"/>
          <p:cNvSpPr/>
          <p:nvPr/>
        </p:nvSpPr>
        <p:spPr bwMode="auto">
          <a:xfrm>
            <a:off x="9070535" y="4597483"/>
            <a:ext cx="54769" cy="50567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cxnSp>
        <p:nvCxnSpPr>
          <p:cNvPr id="116" name="Straight Arrow Connector 115"/>
          <p:cNvCxnSpPr/>
          <p:nvPr/>
        </p:nvCxnSpPr>
        <p:spPr bwMode="auto">
          <a:xfrm flipV="1">
            <a:off x="10736802" y="4079842"/>
            <a:ext cx="4115" cy="302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Arrow Connector 116"/>
          <p:cNvCxnSpPr/>
          <p:nvPr/>
        </p:nvCxnSpPr>
        <p:spPr bwMode="auto">
          <a:xfrm flipV="1">
            <a:off x="9089983" y="4380315"/>
            <a:ext cx="1652400" cy="2720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ound Same Side Corner Rectangle 117"/>
              <p:cNvSpPr/>
              <p:nvPr/>
            </p:nvSpPr>
            <p:spPr bwMode="auto">
              <a:xfrm rot="16200000">
                <a:off x="9191045" y="4373684"/>
                <a:ext cx="265549" cy="1212274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18" name="Round Same Side Corner 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9191045" y="4373684"/>
                <a:ext cx="265549" cy="1212274"/>
              </a:xfrm>
              <a:prstGeom prst="round2Same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ound Same Side Corner Rectangle 118"/>
              <p:cNvSpPr/>
              <p:nvPr/>
            </p:nvSpPr>
            <p:spPr bwMode="auto">
              <a:xfrm rot="5400000">
                <a:off x="10403319" y="4373686"/>
                <a:ext cx="265550" cy="1212274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19" name="Round Same Side Corner 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10403319" y="4373686"/>
                <a:ext cx="265550" cy="1212274"/>
              </a:xfrm>
              <a:prstGeom prst="round2Same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Arrow Connector 125"/>
          <p:cNvCxnSpPr>
            <a:stCxn id="109" idx="2"/>
          </p:cNvCxnSpPr>
          <p:nvPr/>
        </p:nvCxnSpPr>
        <p:spPr bwMode="auto">
          <a:xfrm flipH="1">
            <a:off x="10736802" y="4622767"/>
            <a:ext cx="2094" cy="21235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507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Encryption Standard (DES)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1972 – </a:t>
            </a:r>
            <a:r>
              <a:rPr lang="en-US" sz="1800" dirty="0"/>
              <a:t>NIST</a:t>
            </a:r>
            <a:r>
              <a:rPr lang="en-US" dirty="0"/>
              <a:t> calls for a block cipher standard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1974 – Horst </a:t>
            </a:r>
            <a:r>
              <a:rPr lang="en-US" dirty="0" err="1"/>
              <a:t>Feistel</a:t>
            </a:r>
            <a:r>
              <a:rPr lang="en-US" dirty="0"/>
              <a:t> at IBM designs </a:t>
            </a:r>
            <a:r>
              <a:rPr lang="en-US" i="1" dirty="0" smtClean="0"/>
              <a:t>Lucifer</a:t>
            </a:r>
            <a:endParaRPr lang="en-US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Key-length: 128 bits; block-length: 128 bits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Lucifer evolves into </a:t>
            </a:r>
            <a:r>
              <a:rPr lang="en-US" i="1" dirty="0"/>
              <a:t>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Input from the NSA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Key-length: 56 bits; block-length: 64 </a:t>
            </a:r>
            <a:r>
              <a:rPr lang="en-US" dirty="0" smtClean="0"/>
              <a:t>bits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#Rounds:</a:t>
            </a:r>
            <a:r>
              <a:rPr lang="en-US" sz="2400" dirty="0" smtClean="0"/>
              <a:t> </a:t>
            </a:r>
            <a:r>
              <a:rPr lang="en-US" dirty="0" smtClean="0"/>
              <a:t>16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1976 – Lucifer (now DES) is standardized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Widely implemented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1997 – Broken by exhaustive 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2001 – Replaced by AES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4" descr="de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282" y="1168771"/>
            <a:ext cx="3759564" cy="533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ounded Rectangle 103"/>
              <p:cNvSpPr/>
              <p:nvPr/>
            </p:nvSpPr>
            <p:spPr bwMode="auto">
              <a:xfrm>
                <a:off x="2157186" y="1875333"/>
                <a:ext cx="7779242" cy="3316124"/>
              </a:xfrm>
              <a:prstGeom prst="roundRect">
                <a:avLst/>
              </a:prstGeom>
              <a:solidFill>
                <a:srgbClr val="FFFAEB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4" name="Rounded 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7186" y="1875333"/>
                <a:ext cx="7779242" cy="331612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p:cxnSp>
        <p:nvCxnSpPr>
          <p:cNvPr id="26" name="Straight Arrow Connector 25"/>
          <p:cNvCxnSpPr>
            <a:endCxn id="131" idx="1"/>
          </p:cNvCxnSpPr>
          <p:nvPr/>
        </p:nvCxnSpPr>
        <p:spPr bwMode="auto">
          <a:xfrm>
            <a:off x="9432305" y="3991679"/>
            <a:ext cx="951048" cy="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30" idx="3"/>
            <a:endCxn id="77" idx="1"/>
          </p:cNvCxnSpPr>
          <p:nvPr/>
        </p:nvCxnSpPr>
        <p:spPr bwMode="auto">
          <a:xfrm flipV="1">
            <a:off x="1683305" y="3991682"/>
            <a:ext cx="917866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41610" y="2330704"/>
                <a:ext cx="38870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610" y="2330704"/>
                <a:ext cx="38870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524611" y="2330704"/>
                <a:ext cx="30954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611" y="2330704"/>
                <a:ext cx="30954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rapezoid 34"/>
          <p:cNvSpPr/>
          <p:nvPr/>
        </p:nvSpPr>
        <p:spPr bwMode="auto">
          <a:xfrm>
            <a:off x="2550885" y="2391089"/>
            <a:ext cx="6921929" cy="515118"/>
          </a:xfrm>
          <a:prstGeom prst="trapezoid">
            <a:avLst>
              <a:gd name="adj" fmla="val 322048"/>
            </a:avLst>
          </a:prstGeom>
          <a:solidFill>
            <a:srgbClr val="FFDDD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Key expansion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825125" y="1221414"/>
                <a:ext cx="38762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125" y="1221414"/>
                <a:ext cx="387624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>
            <a:stCxn id="56" idx="2"/>
            <a:endCxn id="35" idx="0"/>
          </p:cNvCxnSpPr>
          <p:nvPr/>
        </p:nvCxnSpPr>
        <p:spPr bwMode="auto">
          <a:xfrm flipH="1">
            <a:off x="6011850" y="1652301"/>
            <a:ext cx="7087" cy="7387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ounded Rectangle 129"/>
              <p:cNvSpPr/>
              <p:nvPr/>
            </p:nvSpPr>
            <p:spPr bwMode="auto">
              <a:xfrm>
                <a:off x="1126946" y="2863242"/>
                <a:ext cx="556359" cy="225688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600" b="1" dirty="0" smtClean="0"/>
                  <a:t> bits 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130" name="Rounded 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6946" y="2863242"/>
                <a:ext cx="556359" cy="2256883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ounded Rectangle 130"/>
              <p:cNvSpPr/>
              <p:nvPr/>
            </p:nvSpPr>
            <p:spPr bwMode="auto">
              <a:xfrm>
                <a:off x="10383353" y="2863310"/>
                <a:ext cx="556359" cy="2256883"/>
              </a:xfrm>
              <a:prstGeom prst="roundRect">
                <a:avLst/>
              </a:prstGeom>
              <a:solidFill>
                <a:srgbClr val="CFF9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600" b="1" dirty="0" smtClean="0"/>
                  <a:t> bits 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131" name="Rounded 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83353" y="2863310"/>
                <a:ext cx="556359" cy="2256883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ounded Rectangle 76"/>
              <p:cNvSpPr/>
              <p:nvPr/>
            </p:nvSpPr>
            <p:spPr bwMode="auto">
              <a:xfrm>
                <a:off x="2601171" y="3664834"/>
                <a:ext cx="745463" cy="653695"/>
              </a:xfrm>
              <a:prstGeom prst="roundRect">
                <a:avLst/>
              </a:prstGeom>
              <a:solidFill>
                <a:srgbClr val="ECECF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Rnd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7" name="Rounded 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1171" y="3664834"/>
                <a:ext cx="745463" cy="653695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>
            <a:endCxn id="115" idx="1"/>
          </p:cNvCxnSpPr>
          <p:nvPr/>
        </p:nvCxnSpPr>
        <p:spPr bwMode="auto">
          <a:xfrm>
            <a:off x="3346635" y="3991679"/>
            <a:ext cx="571237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>
            <a:stCxn id="115" idx="3"/>
            <a:endCxn id="117" idx="1"/>
          </p:cNvCxnSpPr>
          <p:nvPr/>
        </p:nvCxnSpPr>
        <p:spPr bwMode="auto">
          <a:xfrm flipV="1">
            <a:off x="4663335" y="3991680"/>
            <a:ext cx="571239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7406883" y="3896076"/>
                <a:ext cx="381970" cy="4308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883" y="3896076"/>
                <a:ext cx="381970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ounded Rectangle 104"/>
              <p:cNvSpPr/>
              <p:nvPr/>
            </p:nvSpPr>
            <p:spPr bwMode="auto">
              <a:xfrm>
                <a:off x="2699777" y="2953867"/>
                <a:ext cx="548249" cy="4078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Rounded 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77" y="2953867"/>
                <a:ext cx="548249" cy="407854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/>
          <p:cNvCxnSpPr>
            <a:stCxn id="105" idx="2"/>
            <a:endCxn id="77" idx="0"/>
          </p:cNvCxnSpPr>
          <p:nvPr/>
        </p:nvCxnSpPr>
        <p:spPr bwMode="auto">
          <a:xfrm>
            <a:off x="2973902" y="3361721"/>
            <a:ext cx="1" cy="3031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>
            <a:stCxn id="116" idx="2"/>
            <a:endCxn id="115" idx="0"/>
          </p:cNvCxnSpPr>
          <p:nvPr/>
        </p:nvCxnSpPr>
        <p:spPr bwMode="auto">
          <a:xfrm>
            <a:off x="4290603" y="3361721"/>
            <a:ext cx="1" cy="303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>
            <a:stCxn id="117" idx="3"/>
          </p:cNvCxnSpPr>
          <p:nvPr/>
        </p:nvCxnSpPr>
        <p:spPr bwMode="auto">
          <a:xfrm flipV="1">
            <a:off x="5980037" y="3991679"/>
            <a:ext cx="427753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>
            <a:endCxn id="118" idx="1"/>
          </p:cNvCxnSpPr>
          <p:nvPr/>
        </p:nvCxnSpPr>
        <p:spPr bwMode="auto">
          <a:xfrm>
            <a:off x="8262734" y="3991680"/>
            <a:ext cx="4241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ounded Rectangle 114"/>
              <p:cNvSpPr/>
              <p:nvPr/>
            </p:nvSpPr>
            <p:spPr bwMode="auto">
              <a:xfrm>
                <a:off x="3917872" y="3664833"/>
                <a:ext cx="745463" cy="653695"/>
              </a:xfrm>
              <a:prstGeom prst="roundRect">
                <a:avLst/>
              </a:prstGeom>
              <a:solidFill>
                <a:srgbClr val="ECECF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Rnd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5" name="Rounded 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7872" y="3664833"/>
                <a:ext cx="745463" cy="653695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ounded Rectangle 115"/>
              <p:cNvSpPr/>
              <p:nvPr/>
            </p:nvSpPr>
            <p:spPr bwMode="auto">
              <a:xfrm>
                <a:off x="4016478" y="2953867"/>
                <a:ext cx="548249" cy="4078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Rounded 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6478" y="2953867"/>
                <a:ext cx="548249" cy="407854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ounded Rectangle 116"/>
              <p:cNvSpPr/>
              <p:nvPr/>
            </p:nvSpPr>
            <p:spPr bwMode="auto">
              <a:xfrm>
                <a:off x="5234574" y="3664832"/>
                <a:ext cx="745463" cy="653695"/>
              </a:xfrm>
              <a:prstGeom prst="roundRect">
                <a:avLst/>
              </a:prstGeom>
              <a:solidFill>
                <a:srgbClr val="ECECF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Rnd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7" name="Rounded 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4574" y="3664832"/>
                <a:ext cx="745463" cy="653695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ounded Rectangle 117"/>
              <p:cNvSpPr/>
              <p:nvPr/>
            </p:nvSpPr>
            <p:spPr bwMode="auto">
              <a:xfrm>
                <a:off x="8686842" y="3664832"/>
                <a:ext cx="745463" cy="653695"/>
              </a:xfrm>
              <a:prstGeom prst="roundRect">
                <a:avLst/>
              </a:prstGeom>
              <a:solidFill>
                <a:srgbClr val="ECECF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Rnd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8" name="Rounded 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42" y="3664832"/>
                <a:ext cx="745463" cy="653695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ounded Rectangle 118"/>
              <p:cNvSpPr/>
              <p:nvPr/>
            </p:nvSpPr>
            <p:spPr bwMode="auto">
              <a:xfrm>
                <a:off x="5333179" y="2953867"/>
                <a:ext cx="548249" cy="4078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Rounded 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3179" y="2953867"/>
                <a:ext cx="548249" cy="407854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Arrow Connector 119"/>
          <p:cNvCxnSpPr>
            <a:stCxn id="119" idx="2"/>
            <a:endCxn id="117" idx="0"/>
          </p:cNvCxnSpPr>
          <p:nvPr/>
        </p:nvCxnSpPr>
        <p:spPr bwMode="auto">
          <a:xfrm>
            <a:off x="5607304" y="3361721"/>
            <a:ext cx="2" cy="303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ounded Rectangle 120"/>
              <p:cNvSpPr/>
              <p:nvPr/>
            </p:nvSpPr>
            <p:spPr bwMode="auto">
              <a:xfrm>
                <a:off x="8785448" y="2953867"/>
                <a:ext cx="548249" cy="4078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Rounded 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5448" y="2953867"/>
                <a:ext cx="548249" cy="407854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/>
          <p:cNvCxnSpPr>
            <a:stCxn id="121" idx="2"/>
            <a:endCxn id="118" idx="0"/>
          </p:cNvCxnSpPr>
          <p:nvPr/>
        </p:nvCxnSpPr>
        <p:spPr bwMode="auto">
          <a:xfrm>
            <a:off x="9059573" y="3361721"/>
            <a:ext cx="1" cy="303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522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ounded Rectangle 103"/>
              <p:cNvSpPr/>
              <p:nvPr/>
            </p:nvSpPr>
            <p:spPr bwMode="auto">
              <a:xfrm>
                <a:off x="2157186" y="1875333"/>
                <a:ext cx="7779242" cy="3316124"/>
              </a:xfrm>
              <a:prstGeom prst="roundRect">
                <a:avLst/>
              </a:prstGeom>
              <a:solidFill>
                <a:srgbClr val="FFFAEB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4" name="Rounded 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7186" y="1875333"/>
                <a:ext cx="7779242" cy="331612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p:cxnSp>
        <p:nvCxnSpPr>
          <p:cNvPr id="26" name="Straight Arrow Connector 25"/>
          <p:cNvCxnSpPr>
            <a:stCxn id="127" idx="6"/>
            <a:endCxn id="131" idx="1"/>
          </p:cNvCxnSpPr>
          <p:nvPr/>
        </p:nvCxnSpPr>
        <p:spPr bwMode="auto">
          <a:xfrm>
            <a:off x="9630368" y="3991684"/>
            <a:ext cx="752985" cy="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30" idx="3"/>
            <a:endCxn id="126" idx="2"/>
          </p:cNvCxnSpPr>
          <p:nvPr/>
        </p:nvCxnSpPr>
        <p:spPr bwMode="auto">
          <a:xfrm>
            <a:off x="1683305" y="3991684"/>
            <a:ext cx="79898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41610" y="2330704"/>
                <a:ext cx="38870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610" y="2330704"/>
                <a:ext cx="38870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524611" y="2330704"/>
                <a:ext cx="30954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611" y="2330704"/>
                <a:ext cx="30954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rapezoid 34"/>
          <p:cNvSpPr/>
          <p:nvPr/>
        </p:nvSpPr>
        <p:spPr bwMode="auto">
          <a:xfrm>
            <a:off x="2550885" y="2391089"/>
            <a:ext cx="6921929" cy="515118"/>
          </a:xfrm>
          <a:prstGeom prst="trapezoid">
            <a:avLst>
              <a:gd name="adj" fmla="val 322048"/>
            </a:avLst>
          </a:prstGeom>
          <a:solidFill>
            <a:srgbClr val="FFDDD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Key expansion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825125" y="1221414"/>
                <a:ext cx="38762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125" y="1221414"/>
                <a:ext cx="387624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>
            <a:stCxn id="56" idx="2"/>
            <a:endCxn id="35" idx="0"/>
          </p:cNvCxnSpPr>
          <p:nvPr/>
        </p:nvCxnSpPr>
        <p:spPr bwMode="auto">
          <a:xfrm flipH="1">
            <a:off x="6011850" y="1652301"/>
            <a:ext cx="7087" cy="7387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Group 30"/>
          <p:cNvGrpSpPr>
            <a:grpSpLocks noChangeAspect="1"/>
          </p:cNvGrpSpPr>
          <p:nvPr/>
        </p:nvGrpSpPr>
        <p:grpSpPr>
          <a:xfrm rot="16200000">
            <a:off x="5079087" y="1442950"/>
            <a:ext cx="1891517" cy="5122400"/>
            <a:chOff x="8435107" y="1297444"/>
            <a:chExt cx="2424549" cy="4924093"/>
          </a:xfrm>
        </p:grpSpPr>
        <p:grpSp>
          <p:nvGrpSpPr>
            <p:cNvPr id="32" name="Group 31"/>
            <p:cNvGrpSpPr/>
            <p:nvPr/>
          </p:nvGrpSpPr>
          <p:grpSpPr>
            <a:xfrm>
              <a:off x="8435107" y="1297444"/>
              <a:ext cx="2424549" cy="4924093"/>
              <a:chOff x="8435107" y="1297444"/>
              <a:chExt cx="2424549" cy="4924093"/>
            </a:xfrm>
          </p:grpSpPr>
          <p:sp>
            <p:nvSpPr>
              <p:cNvPr id="39" name="Flowchart: Or 38"/>
              <p:cNvSpPr>
                <a:spLocks noChangeAspect="1"/>
              </p:cNvSpPr>
              <p:nvPr/>
            </p:nvSpPr>
            <p:spPr bwMode="auto">
              <a:xfrm flipH="1">
                <a:off x="8703971" y="2021158"/>
                <a:ext cx="230724" cy="173193"/>
              </a:xfrm>
              <a:prstGeom prst="flowChartOr">
                <a:avLst/>
              </a:prstGeom>
              <a:no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0" i="1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ound Same Side Corner Rectangle 39"/>
                  <p:cNvSpPr/>
                  <p:nvPr/>
                </p:nvSpPr>
                <p:spPr bwMode="auto">
                  <a:xfrm rot="16200000">
                    <a:off x="8937426" y="795126"/>
                    <a:ext cx="207638" cy="1212274"/>
                  </a:xfrm>
                  <a:prstGeom prst="round2SameRect">
                    <a:avLst/>
                  </a:prstGeom>
                  <a:solidFill>
                    <a:srgbClr val="ECECFA"/>
                  </a:solidFill>
                  <a:ln w="1270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80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8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b-NO" sz="8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Round Same Side Corner 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937426" y="795126"/>
                    <a:ext cx="207638" cy="1212274"/>
                  </a:xfrm>
                  <a:prstGeom prst="round2Same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 w="1270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ound Same Side Corner Rectangle 40"/>
                  <p:cNvSpPr/>
                  <p:nvPr/>
                </p:nvSpPr>
                <p:spPr bwMode="auto">
                  <a:xfrm rot="5400000">
                    <a:off x="10149699" y="795126"/>
                    <a:ext cx="207638" cy="1212274"/>
                  </a:xfrm>
                  <a:prstGeom prst="round2SameRect">
                    <a:avLst/>
                  </a:prstGeom>
                  <a:solidFill>
                    <a:srgbClr val="ECECFA"/>
                  </a:solidFill>
                  <a:ln w="1270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80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8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8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ound Same Side Corner 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10149699" y="795126"/>
                    <a:ext cx="207638" cy="1212274"/>
                  </a:xfrm>
                  <a:prstGeom prst="round2Same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 w="1270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>
                    <a:spLocks noChangeAspect="1"/>
                  </p:cNvSpPr>
                  <p:nvPr/>
                </p:nvSpPr>
                <p:spPr bwMode="auto">
                  <a:xfrm flipH="1">
                    <a:off x="9438565" y="1958953"/>
                    <a:ext cx="346086" cy="298538"/>
                  </a:xfrm>
                  <a:prstGeom prst="rect">
                    <a:avLst/>
                  </a:prstGeom>
                  <a:solidFill>
                    <a:srgbClr val="FCEDC8"/>
                  </a:solidFill>
                  <a:ln w="1270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80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8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8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b-NO" sz="8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8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nb-NO" sz="8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8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9438565" y="1958953"/>
                    <a:ext cx="346086" cy="29853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1270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Arrow Connector 43"/>
              <p:cNvCxnSpPr>
                <a:endCxn id="39" idx="0"/>
              </p:cNvCxnSpPr>
              <p:nvPr/>
            </p:nvCxnSpPr>
            <p:spPr bwMode="auto">
              <a:xfrm rot="5400000">
                <a:off x="8561295" y="1763120"/>
                <a:ext cx="516076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Elbow Connector 44"/>
              <p:cNvCxnSpPr>
                <a:endCxn id="43" idx="1"/>
              </p:cNvCxnSpPr>
              <p:nvPr/>
            </p:nvCxnSpPr>
            <p:spPr bwMode="auto">
              <a:xfrm rot="5400000">
                <a:off x="9827561" y="1466359"/>
                <a:ext cx="598953" cy="684774"/>
              </a:xfrm>
              <a:prstGeom prst="bentConnector2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/>
              <p:cNvCxnSpPr>
                <a:stCxn id="43" idx="3"/>
                <a:endCxn id="39" idx="2"/>
              </p:cNvCxnSpPr>
              <p:nvPr/>
            </p:nvCxnSpPr>
            <p:spPr bwMode="auto">
              <a:xfrm rot="5400000" flipH="1">
                <a:off x="9186395" y="1856054"/>
                <a:ext cx="469" cy="50387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8" name="Flowchart: Or 47"/>
              <p:cNvSpPr>
                <a:spLocks noChangeAspect="1"/>
              </p:cNvSpPr>
              <p:nvPr/>
            </p:nvSpPr>
            <p:spPr bwMode="auto">
              <a:xfrm flipH="1">
                <a:off x="8698198" y="2899148"/>
                <a:ext cx="230724" cy="173032"/>
              </a:xfrm>
              <a:prstGeom prst="flowChartOr">
                <a:avLst/>
              </a:prstGeom>
              <a:no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0" i="1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49" name="Straight Arrow Connector 48"/>
              <p:cNvCxnSpPr>
                <a:stCxn id="37" idx="3"/>
                <a:endCxn id="48" idx="2"/>
              </p:cNvCxnSpPr>
              <p:nvPr/>
            </p:nvCxnSpPr>
            <p:spPr bwMode="auto">
              <a:xfrm rot="5400000">
                <a:off x="9196453" y="2716178"/>
                <a:ext cx="1956" cy="53701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0" name="Rectangle 49"/>
              <p:cNvSpPr/>
              <p:nvPr/>
            </p:nvSpPr>
            <p:spPr bwMode="auto">
              <a:xfrm>
                <a:off x="10442033" y="2093297"/>
                <a:ext cx="54769" cy="5056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9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0437919" y="2636222"/>
                <a:ext cx="54769" cy="5056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9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53" name="Straight Arrow Connector 52"/>
              <p:cNvCxnSpPr>
                <a:stCxn id="60" idx="2"/>
                <a:endCxn id="48" idx="0"/>
              </p:cNvCxnSpPr>
              <p:nvPr/>
            </p:nvCxnSpPr>
            <p:spPr bwMode="auto">
              <a:xfrm rot="5400000">
                <a:off x="8725406" y="2800227"/>
                <a:ext cx="187076" cy="1076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Rectangle 53"/>
              <p:cNvSpPr/>
              <p:nvPr/>
            </p:nvSpPr>
            <p:spPr bwMode="auto">
              <a:xfrm>
                <a:off x="8796943" y="2395684"/>
                <a:ext cx="54769" cy="5056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9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55" name="Straight Arrow Connector 54"/>
              <p:cNvCxnSpPr>
                <a:stCxn id="54" idx="2"/>
                <a:endCxn id="39" idx="4"/>
              </p:cNvCxnSpPr>
              <p:nvPr/>
            </p:nvCxnSpPr>
            <p:spPr bwMode="auto">
              <a:xfrm rot="5400000" flipH="1">
                <a:off x="8695880" y="2317804"/>
                <a:ext cx="251900" cy="4994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Arrow Connector 57"/>
              <p:cNvCxnSpPr/>
              <p:nvPr/>
            </p:nvCxnSpPr>
            <p:spPr bwMode="auto">
              <a:xfrm flipH="1" flipV="1">
                <a:off x="8817184" y="2443870"/>
                <a:ext cx="1656000" cy="2453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Elbow Connector 58"/>
              <p:cNvCxnSpPr>
                <a:stCxn id="52" idx="2"/>
                <a:endCxn id="37" idx="1"/>
              </p:cNvCxnSpPr>
              <p:nvPr/>
            </p:nvCxnSpPr>
            <p:spPr bwMode="auto">
              <a:xfrm rot="5400000">
                <a:off x="9976518" y="2494923"/>
                <a:ext cx="296919" cy="680651"/>
              </a:xfrm>
              <a:prstGeom prst="bentConnector2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0" name="Rectangle 59"/>
              <p:cNvSpPr/>
              <p:nvPr/>
            </p:nvSpPr>
            <p:spPr bwMode="auto">
              <a:xfrm>
                <a:off x="8796943" y="2661505"/>
                <a:ext cx="54769" cy="5056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9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 bwMode="auto">
              <a:xfrm rot="5400000" flipH="1" flipV="1">
                <a:off x="10295365" y="2274546"/>
                <a:ext cx="339549" cy="386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Arrow Connector 61"/>
              <p:cNvCxnSpPr/>
              <p:nvPr/>
            </p:nvCxnSpPr>
            <p:spPr bwMode="auto">
              <a:xfrm flipV="1">
                <a:off x="8816391" y="2444337"/>
                <a:ext cx="1652400" cy="27205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4" name="Rectangle 63"/>
              <p:cNvSpPr/>
              <p:nvPr/>
            </p:nvSpPr>
            <p:spPr bwMode="auto">
              <a:xfrm>
                <a:off x="10433050" y="3524329"/>
                <a:ext cx="54769" cy="5056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9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67" name="Straight Arrow Connector 66"/>
              <p:cNvCxnSpPr>
                <a:stCxn id="71" idx="2"/>
              </p:cNvCxnSpPr>
              <p:nvPr/>
            </p:nvCxnSpPr>
            <p:spPr bwMode="auto">
              <a:xfrm flipH="1">
                <a:off x="8814697" y="3600179"/>
                <a:ext cx="4762" cy="18707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8" name="Rectangle 67"/>
              <p:cNvSpPr/>
              <p:nvPr/>
            </p:nvSpPr>
            <p:spPr bwMode="auto">
              <a:xfrm>
                <a:off x="8792074" y="3283791"/>
                <a:ext cx="54769" cy="5056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9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69" name="Straight Arrow Connector 68"/>
              <p:cNvCxnSpPr>
                <a:stCxn id="68" idx="2"/>
                <a:endCxn id="48" idx="4"/>
              </p:cNvCxnSpPr>
              <p:nvPr/>
            </p:nvCxnSpPr>
            <p:spPr bwMode="auto">
              <a:xfrm rot="5400000" flipH="1">
                <a:off x="8685420" y="3200320"/>
                <a:ext cx="262178" cy="5898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Arrow Connector 69"/>
              <p:cNvCxnSpPr/>
              <p:nvPr/>
            </p:nvCxnSpPr>
            <p:spPr bwMode="auto">
              <a:xfrm flipH="1" flipV="1">
                <a:off x="8812315" y="3331977"/>
                <a:ext cx="1656000" cy="2453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1" name="Rectangle 70"/>
              <p:cNvSpPr/>
              <p:nvPr/>
            </p:nvSpPr>
            <p:spPr bwMode="auto">
              <a:xfrm>
                <a:off x="8792074" y="3549612"/>
                <a:ext cx="54769" cy="5056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9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72" name="Straight Arrow Connector 71"/>
              <p:cNvCxnSpPr/>
              <p:nvPr/>
            </p:nvCxnSpPr>
            <p:spPr bwMode="auto">
              <a:xfrm rot="5400000" flipH="1">
                <a:off x="10283411" y="3162604"/>
                <a:ext cx="357792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Straight Arrow Connector 72"/>
              <p:cNvCxnSpPr/>
              <p:nvPr/>
            </p:nvCxnSpPr>
            <p:spPr bwMode="auto">
              <a:xfrm flipV="1">
                <a:off x="8811522" y="3332444"/>
                <a:ext cx="1652400" cy="27205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 73"/>
                  <p:cNvSpPr>
                    <a:spLocks noChangeAspect="1"/>
                  </p:cNvSpPr>
                  <p:nvPr/>
                </p:nvSpPr>
                <p:spPr bwMode="auto">
                  <a:xfrm flipH="1">
                    <a:off x="9438565" y="4997523"/>
                    <a:ext cx="346086" cy="297614"/>
                  </a:xfrm>
                  <a:prstGeom prst="rect">
                    <a:avLst/>
                  </a:prstGeom>
                  <a:solidFill>
                    <a:srgbClr val="FCEDC8"/>
                  </a:solidFill>
                  <a:ln w="1270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80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8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8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b-NO" sz="8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8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nb-NO" sz="8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8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Rectangle 7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flipH="1">
                    <a:off x="9438565" y="4997523"/>
                    <a:ext cx="346086" cy="297614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 w="1270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5" name="Flowchart: Or 74"/>
              <p:cNvSpPr>
                <a:spLocks noChangeAspect="1"/>
              </p:cNvSpPr>
              <p:nvPr/>
            </p:nvSpPr>
            <p:spPr bwMode="auto">
              <a:xfrm flipH="1">
                <a:off x="8689215" y="5057377"/>
                <a:ext cx="230724" cy="173032"/>
              </a:xfrm>
              <a:prstGeom prst="flowChartOr">
                <a:avLst/>
              </a:prstGeom>
              <a:no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700" b="0" i="1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76" name="Straight Arrow Connector 75"/>
              <p:cNvCxnSpPr>
                <a:stCxn id="74" idx="3"/>
                <a:endCxn id="75" idx="2"/>
              </p:cNvCxnSpPr>
              <p:nvPr/>
            </p:nvCxnSpPr>
            <p:spPr bwMode="auto">
              <a:xfrm rot="5400000" flipH="1">
                <a:off x="9178034" y="4885799"/>
                <a:ext cx="2437" cy="518625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8" name="Rectangle 77"/>
              <p:cNvSpPr/>
              <p:nvPr/>
            </p:nvSpPr>
            <p:spPr bwMode="auto">
              <a:xfrm>
                <a:off x="10433050" y="3851476"/>
                <a:ext cx="54769" cy="5056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9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0428936" y="4794451"/>
                <a:ext cx="54769" cy="5056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9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81" name="Straight Arrow Connector 80"/>
              <p:cNvCxnSpPr>
                <a:stCxn id="86" idx="2"/>
                <a:endCxn id="75" idx="0"/>
              </p:cNvCxnSpPr>
              <p:nvPr/>
            </p:nvCxnSpPr>
            <p:spPr bwMode="auto">
              <a:xfrm rot="5400000">
                <a:off x="8716423" y="4958456"/>
                <a:ext cx="187076" cy="1076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2" name="Rectangle 81"/>
              <p:cNvSpPr/>
              <p:nvPr/>
            </p:nvSpPr>
            <p:spPr bwMode="auto">
              <a:xfrm>
                <a:off x="8787960" y="4553913"/>
                <a:ext cx="54769" cy="5056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9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83" name="Straight Arrow Connector 82"/>
              <p:cNvCxnSpPr>
                <a:stCxn id="82" idx="2"/>
              </p:cNvCxnSpPr>
              <p:nvPr/>
            </p:nvCxnSpPr>
            <p:spPr bwMode="auto">
              <a:xfrm flipV="1">
                <a:off x="8815345" y="4421855"/>
                <a:ext cx="1012" cy="182625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Straight Arrow Connector 83"/>
              <p:cNvCxnSpPr/>
              <p:nvPr/>
            </p:nvCxnSpPr>
            <p:spPr bwMode="auto">
              <a:xfrm flipH="1" flipV="1">
                <a:off x="8808201" y="4602099"/>
                <a:ext cx="1656000" cy="2453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Elbow Connector 84"/>
              <p:cNvCxnSpPr>
                <a:stCxn id="79" idx="2"/>
                <a:endCxn id="74" idx="1"/>
              </p:cNvCxnSpPr>
              <p:nvPr/>
            </p:nvCxnSpPr>
            <p:spPr bwMode="auto">
              <a:xfrm rot="5400000">
                <a:off x="9969829" y="4659840"/>
                <a:ext cx="301312" cy="671669"/>
              </a:xfrm>
              <a:prstGeom prst="bentConnector2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6" name="Rectangle 85"/>
              <p:cNvSpPr/>
              <p:nvPr/>
            </p:nvSpPr>
            <p:spPr bwMode="auto">
              <a:xfrm>
                <a:off x="8787960" y="4819734"/>
                <a:ext cx="54769" cy="5056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9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87" name="Straight Arrow Connector 86"/>
              <p:cNvCxnSpPr/>
              <p:nvPr/>
            </p:nvCxnSpPr>
            <p:spPr bwMode="auto">
              <a:xfrm flipV="1">
                <a:off x="10454738" y="4416558"/>
                <a:ext cx="3092" cy="18775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Straight Arrow Connector 87"/>
              <p:cNvCxnSpPr/>
              <p:nvPr/>
            </p:nvCxnSpPr>
            <p:spPr bwMode="auto">
              <a:xfrm flipV="1">
                <a:off x="8807408" y="4602566"/>
                <a:ext cx="1652400" cy="27205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ound Same Side Corner Rectangle 89"/>
                  <p:cNvSpPr/>
                  <p:nvPr/>
                </p:nvSpPr>
                <p:spPr bwMode="auto">
                  <a:xfrm rot="16200000">
                    <a:off x="8937425" y="5511581"/>
                    <a:ext cx="207638" cy="1212274"/>
                  </a:xfrm>
                  <a:prstGeom prst="round2SameRect">
                    <a:avLst/>
                  </a:prstGeom>
                  <a:solidFill>
                    <a:srgbClr val="ECECFA"/>
                  </a:solidFill>
                  <a:ln w="1270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80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8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b-NO" sz="8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Round Same Side Corner Rectangle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937425" y="5511581"/>
                    <a:ext cx="207638" cy="1212274"/>
                  </a:xfrm>
                  <a:prstGeom prst="round2Same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 w="1270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Round Same Side Corner Rectangle 90"/>
                  <p:cNvSpPr/>
                  <p:nvPr/>
                </p:nvSpPr>
                <p:spPr bwMode="auto">
                  <a:xfrm rot="5400000">
                    <a:off x="10149700" y="5511581"/>
                    <a:ext cx="207638" cy="1212274"/>
                  </a:xfrm>
                  <a:prstGeom prst="round2SameRect">
                    <a:avLst/>
                  </a:prstGeom>
                  <a:solidFill>
                    <a:srgbClr val="ECECFA"/>
                  </a:solidFill>
                  <a:ln w="1270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80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8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8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Round Same Side Corner Rectangle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10149700" y="5511581"/>
                    <a:ext cx="207638" cy="1212274"/>
                  </a:xfrm>
                  <a:prstGeom prst="round2Same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 w="12700" cap="flat" cmpd="sng" algn="ctr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2" name="Straight Arrow Connector 91"/>
              <p:cNvCxnSpPr/>
              <p:nvPr/>
            </p:nvCxnSpPr>
            <p:spPr bwMode="auto">
              <a:xfrm rot="5400000" flipH="1">
                <a:off x="10286003" y="5295137"/>
                <a:ext cx="3406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Straight Arrow Connector 93"/>
              <p:cNvCxnSpPr/>
              <p:nvPr/>
            </p:nvCxnSpPr>
            <p:spPr bwMode="auto">
              <a:xfrm rot="5400000" flipH="1" flipV="1">
                <a:off x="9497208" y="4760345"/>
                <a:ext cx="272129" cy="1662892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Straight Arrow Connector 95"/>
              <p:cNvCxnSpPr/>
              <p:nvPr/>
            </p:nvCxnSpPr>
            <p:spPr bwMode="auto">
              <a:xfrm rot="5400000">
                <a:off x="8673769" y="5868782"/>
                <a:ext cx="281856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Straight Arrow Connector 96"/>
              <p:cNvCxnSpPr/>
              <p:nvPr/>
            </p:nvCxnSpPr>
            <p:spPr bwMode="auto">
              <a:xfrm rot="5400000">
                <a:off x="10315393" y="5868783"/>
                <a:ext cx="28185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Straight Arrow Connector 97"/>
              <p:cNvCxnSpPr>
                <a:endCxn id="75" idx="4"/>
              </p:cNvCxnSpPr>
              <p:nvPr/>
            </p:nvCxnSpPr>
            <p:spPr bwMode="auto">
              <a:xfrm rot="5400000" flipH="1">
                <a:off x="8680375" y="5354611"/>
                <a:ext cx="254406" cy="600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Straight Arrow Connector 98"/>
              <p:cNvCxnSpPr/>
              <p:nvPr/>
            </p:nvCxnSpPr>
            <p:spPr bwMode="auto">
              <a:xfrm flipH="1" flipV="1">
                <a:off x="8809789" y="5476501"/>
                <a:ext cx="1654927" cy="255544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Straight Arrow Connector 99"/>
              <p:cNvCxnSpPr/>
              <p:nvPr/>
            </p:nvCxnSpPr>
            <p:spPr bwMode="auto">
              <a:xfrm flipV="1">
                <a:off x="10454584" y="3578495"/>
                <a:ext cx="3401" cy="20653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/>
                  <p:cNvSpPr/>
                  <p:nvPr/>
                </p:nvSpPr>
                <p:spPr>
                  <a:xfrm>
                    <a:off x="9376768" y="3983318"/>
                    <a:ext cx="446613" cy="409109"/>
                  </a:xfrm>
                  <a:prstGeom prst="rect">
                    <a:avLst/>
                  </a:prstGeom>
                  <a:ln w="127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9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sz="9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1" name="Rectangle 10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76768" y="3983318"/>
                    <a:ext cx="446613" cy="40910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>
                  <a:spLocks noChangeAspect="1"/>
                </p:cNvSpPr>
                <p:nvPr/>
              </p:nvSpPr>
              <p:spPr bwMode="auto">
                <a:xfrm flipH="1">
                  <a:off x="9465940" y="2834901"/>
                  <a:ext cx="318712" cy="297614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80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8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sz="800" b="0" i="1" smtClean="0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800" b="0" i="1" smtClean="0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800" b="0" i="1" smtClean="0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465940" y="2834901"/>
                  <a:ext cx="318712" cy="29761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270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Flowchart: Connector 125"/>
              <p:cNvSpPr>
                <a:spLocks noChangeAspect="1"/>
              </p:cNvSpPr>
              <p:nvPr/>
            </p:nvSpPr>
            <p:spPr bwMode="auto">
              <a:xfrm>
                <a:off x="2482294" y="3685684"/>
                <a:ext cx="612000" cy="612000"/>
              </a:xfrm>
              <a:prstGeom prst="flowChartConnector">
                <a:avLst/>
              </a:prstGeom>
              <a:solidFill>
                <a:srgbClr val="FFFAEB"/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6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𝐼𝑃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6" name="Flowchart: Connector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2294" y="3685684"/>
                <a:ext cx="612000" cy="612000"/>
              </a:xfrm>
              <a:prstGeom prst="flowChartConnector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Flowchart: Connector 126"/>
              <p:cNvSpPr>
                <a:spLocks noChangeAspect="1"/>
              </p:cNvSpPr>
              <p:nvPr/>
            </p:nvSpPr>
            <p:spPr bwMode="auto">
              <a:xfrm>
                <a:off x="9018368" y="3685684"/>
                <a:ext cx="612000" cy="612000"/>
              </a:xfrm>
              <a:prstGeom prst="flowChartConnector">
                <a:avLst/>
              </a:prstGeom>
              <a:solidFill>
                <a:srgbClr val="FFFAEB"/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6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nb-NO" sz="1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7" name="Flowchart: Connector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18368" y="3685684"/>
                <a:ext cx="612000" cy="612000"/>
              </a:xfrm>
              <a:prstGeom prst="flowChartConnector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ounded Rectangle 129"/>
              <p:cNvSpPr/>
              <p:nvPr/>
            </p:nvSpPr>
            <p:spPr bwMode="auto">
              <a:xfrm>
                <a:off x="1126946" y="2863242"/>
                <a:ext cx="556359" cy="225688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sz="1600" b="1" dirty="0" smtClean="0"/>
                  <a:t> bits 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130" name="Rounded 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6946" y="2863242"/>
                <a:ext cx="556359" cy="2256883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ounded Rectangle 130"/>
              <p:cNvSpPr/>
              <p:nvPr/>
            </p:nvSpPr>
            <p:spPr bwMode="auto">
              <a:xfrm>
                <a:off x="10383353" y="2863310"/>
                <a:ext cx="556359" cy="2256883"/>
              </a:xfrm>
              <a:prstGeom prst="roundRect">
                <a:avLst/>
              </a:prstGeom>
              <a:solidFill>
                <a:srgbClr val="CFF9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sz="1600" b="1" dirty="0" smtClean="0"/>
                  <a:t> bits 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131" name="Rounded 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83353" y="2863310"/>
                <a:ext cx="556359" cy="2256883"/>
              </a:xfrm>
              <a:prstGeom prst="round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Arrow Connector 145"/>
          <p:cNvCxnSpPr>
            <a:stCxn id="126" idx="6"/>
          </p:cNvCxnSpPr>
          <p:nvPr/>
        </p:nvCxnSpPr>
        <p:spPr bwMode="auto">
          <a:xfrm>
            <a:off x="3094294" y="3991684"/>
            <a:ext cx="36645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Arrow Connector 149"/>
          <p:cNvCxnSpPr>
            <a:endCxn id="127" idx="2"/>
          </p:cNvCxnSpPr>
          <p:nvPr/>
        </p:nvCxnSpPr>
        <p:spPr bwMode="auto">
          <a:xfrm>
            <a:off x="8618538" y="3991684"/>
            <a:ext cx="39983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4684273" y="5636940"/>
                <a:ext cx="23005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273" y="5636940"/>
                <a:ext cx="2300502" cy="215444"/>
              </a:xfrm>
              <a:prstGeom prst="rect">
                <a:avLst/>
              </a:prstGeom>
              <a:blipFill rotWithShape="0">
                <a:blip r:embed="rId18"/>
                <a:stretch>
                  <a:fillRect l="-105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Arrow Connector 159"/>
          <p:cNvCxnSpPr/>
          <p:nvPr/>
        </p:nvCxnSpPr>
        <p:spPr bwMode="auto">
          <a:xfrm>
            <a:off x="4332477" y="4122609"/>
            <a:ext cx="417413" cy="152253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Straight Arrow Connector 163"/>
          <p:cNvCxnSpPr/>
          <p:nvPr/>
        </p:nvCxnSpPr>
        <p:spPr bwMode="auto">
          <a:xfrm flipH="1">
            <a:off x="4786121" y="4101252"/>
            <a:ext cx="431701" cy="154389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Arrow Connector 168"/>
          <p:cNvCxnSpPr/>
          <p:nvPr/>
        </p:nvCxnSpPr>
        <p:spPr bwMode="auto">
          <a:xfrm flipH="1">
            <a:off x="4828997" y="4122609"/>
            <a:ext cx="2638541" cy="152954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448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35108" y="1221217"/>
            <a:ext cx="2424548" cy="5000324"/>
            <a:chOff x="8435108" y="1221217"/>
            <a:chExt cx="2424548" cy="5000324"/>
          </a:xfrm>
        </p:grpSpPr>
        <p:sp>
          <p:nvSpPr>
            <p:cNvPr id="15" name="Flowchart: Or 14"/>
            <p:cNvSpPr/>
            <p:nvPr/>
          </p:nvSpPr>
          <p:spPr bwMode="auto">
            <a:xfrm flipH="1">
              <a:off x="8703972" y="2021157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 Same Side Corner Rectangle 15"/>
                <p:cNvSpPr/>
                <p:nvPr/>
              </p:nvSpPr>
              <p:spPr bwMode="auto">
                <a:xfrm rot="16200000">
                  <a:off x="8908470" y="747855"/>
                  <a:ext cx="265549" cy="1212274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16" name="Round Same Side Corner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8908470" y="747855"/>
                  <a:ext cx="265549" cy="1212274"/>
                </a:xfrm>
                <a:prstGeom prst="round2Same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 Same Side Corner Rectangle 16"/>
                <p:cNvSpPr/>
                <p:nvPr/>
              </p:nvSpPr>
              <p:spPr bwMode="auto">
                <a:xfrm rot="5400000">
                  <a:off x="10120744" y="747856"/>
                  <a:ext cx="265549" cy="1212274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17" name="Round Same Side Corner 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10120744" y="747856"/>
                  <a:ext cx="265549" cy="1212274"/>
                </a:xfrm>
                <a:prstGeom prst="round2Same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 bwMode="auto">
                <a:xfrm flipH="1">
                  <a:off x="9409249" y="1920024"/>
                  <a:ext cx="476261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409249" y="1920024"/>
                  <a:ext cx="476261" cy="44473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>
              <a:endCxn id="15" idx="0"/>
            </p:cNvCxnSpPr>
            <p:nvPr/>
          </p:nvCxnSpPr>
          <p:spPr bwMode="auto">
            <a:xfrm>
              <a:off x="8825340" y="1486767"/>
              <a:ext cx="0" cy="53439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Elbow Connector 23"/>
            <p:cNvCxnSpPr>
              <a:endCxn id="22" idx="1"/>
            </p:cNvCxnSpPr>
            <p:nvPr/>
          </p:nvCxnSpPr>
          <p:spPr bwMode="auto">
            <a:xfrm rot="5400000">
              <a:off x="9849652" y="1522625"/>
              <a:ext cx="655625" cy="583908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>
              <a:stCxn id="22" idx="3"/>
              <a:endCxn id="15" idx="2"/>
            </p:cNvCxnSpPr>
            <p:nvPr/>
          </p:nvCxnSpPr>
          <p:spPr bwMode="auto">
            <a:xfrm flipH="1">
              <a:off x="8946709" y="2142392"/>
              <a:ext cx="46254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Flowchart: Or 26"/>
            <p:cNvSpPr/>
            <p:nvPr/>
          </p:nvSpPr>
          <p:spPr bwMode="auto">
            <a:xfrm flipH="1">
              <a:off x="8698198" y="2899148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28" name="Straight Arrow Connector 27"/>
            <p:cNvCxnSpPr>
              <a:stCxn id="26" idx="3"/>
              <a:endCxn id="27" idx="2"/>
            </p:cNvCxnSpPr>
            <p:nvPr/>
          </p:nvCxnSpPr>
          <p:spPr bwMode="auto">
            <a:xfrm flipH="1">
              <a:off x="8940935" y="3020383"/>
              <a:ext cx="46831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10442033" y="2093297"/>
              <a:ext cx="54769" cy="50567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0437919" y="2636222"/>
              <a:ext cx="54769" cy="50567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cxnSp>
          <p:nvCxnSpPr>
            <p:cNvPr id="31" name="Straight Arrow Connector 30"/>
            <p:cNvCxnSpPr>
              <a:stCxn id="36" idx="2"/>
              <a:endCxn id="27" idx="0"/>
            </p:cNvCxnSpPr>
            <p:nvPr/>
          </p:nvCxnSpPr>
          <p:spPr bwMode="auto">
            <a:xfrm flipH="1">
              <a:off x="8819566" y="2712072"/>
              <a:ext cx="4762" cy="1870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Rectangle 31"/>
            <p:cNvSpPr/>
            <p:nvPr/>
          </p:nvSpPr>
          <p:spPr bwMode="auto">
            <a:xfrm>
              <a:off x="8796943" y="2395684"/>
              <a:ext cx="54769" cy="50567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cxnSp>
          <p:nvCxnSpPr>
            <p:cNvPr id="33" name="Straight Arrow Connector 32"/>
            <p:cNvCxnSpPr>
              <a:stCxn id="32" idx="2"/>
              <a:endCxn id="15" idx="4"/>
            </p:cNvCxnSpPr>
            <p:nvPr/>
          </p:nvCxnSpPr>
          <p:spPr bwMode="auto">
            <a:xfrm flipV="1">
              <a:off x="8824328" y="2263626"/>
              <a:ext cx="1012" cy="1826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8817184" y="2443870"/>
              <a:ext cx="1656000" cy="2453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Elbow Connector 34"/>
            <p:cNvCxnSpPr>
              <a:stCxn id="30" idx="2"/>
              <a:endCxn id="26" idx="1"/>
            </p:cNvCxnSpPr>
            <p:nvPr/>
          </p:nvCxnSpPr>
          <p:spPr bwMode="auto">
            <a:xfrm rot="5400000">
              <a:off x="10008610" y="2563689"/>
              <a:ext cx="333594" cy="57979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Rectangle 35"/>
            <p:cNvSpPr/>
            <p:nvPr/>
          </p:nvSpPr>
          <p:spPr bwMode="auto">
            <a:xfrm>
              <a:off x="8796943" y="2661505"/>
              <a:ext cx="54769" cy="50567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 flipV="1">
              <a:off x="10463210" y="2143864"/>
              <a:ext cx="4115" cy="3023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8816391" y="2444337"/>
              <a:ext cx="1652400" cy="2720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Rectangle 42"/>
            <p:cNvSpPr/>
            <p:nvPr/>
          </p:nvSpPr>
          <p:spPr bwMode="auto">
            <a:xfrm>
              <a:off x="10433050" y="3524329"/>
              <a:ext cx="54769" cy="50567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cxnSp>
          <p:nvCxnSpPr>
            <p:cNvPr id="44" name="Straight Arrow Connector 43"/>
            <p:cNvCxnSpPr>
              <a:stCxn id="49" idx="2"/>
            </p:cNvCxnSpPr>
            <p:nvPr/>
          </p:nvCxnSpPr>
          <p:spPr bwMode="auto">
            <a:xfrm flipH="1">
              <a:off x="8814697" y="3600179"/>
              <a:ext cx="4762" cy="1870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Rectangle 44"/>
            <p:cNvSpPr/>
            <p:nvPr/>
          </p:nvSpPr>
          <p:spPr bwMode="auto">
            <a:xfrm>
              <a:off x="8792074" y="3283791"/>
              <a:ext cx="54769" cy="50567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cxnSp>
          <p:nvCxnSpPr>
            <p:cNvPr id="46" name="Straight Arrow Connector 45"/>
            <p:cNvCxnSpPr>
              <a:stCxn id="45" idx="2"/>
              <a:endCxn id="27" idx="4"/>
            </p:cNvCxnSpPr>
            <p:nvPr/>
          </p:nvCxnSpPr>
          <p:spPr bwMode="auto">
            <a:xfrm flipV="1">
              <a:off x="8819459" y="3141617"/>
              <a:ext cx="107" cy="19274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H="1" flipV="1">
              <a:off x="8812315" y="3331977"/>
              <a:ext cx="1656000" cy="2453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Rectangle 48"/>
            <p:cNvSpPr/>
            <p:nvPr/>
          </p:nvSpPr>
          <p:spPr bwMode="auto">
            <a:xfrm>
              <a:off x="8792074" y="3549612"/>
              <a:ext cx="54769" cy="50567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10462309" y="3005525"/>
              <a:ext cx="0" cy="33597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V="1">
              <a:off x="8811522" y="3332444"/>
              <a:ext cx="1652400" cy="2720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 bwMode="auto">
                <a:xfrm flipH="1">
                  <a:off x="9400265" y="4956244"/>
                  <a:ext cx="476261" cy="444735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400265" y="4956244"/>
                  <a:ext cx="476261" cy="44473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469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Flowchart: Or 53"/>
            <p:cNvSpPr/>
            <p:nvPr/>
          </p:nvSpPr>
          <p:spPr bwMode="auto">
            <a:xfrm flipH="1">
              <a:off x="8689215" y="5057377"/>
              <a:ext cx="242737" cy="242469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55" name="Straight Arrow Connector 54"/>
            <p:cNvCxnSpPr>
              <a:stCxn id="53" idx="3"/>
              <a:endCxn id="54" idx="2"/>
            </p:cNvCxnSpPr>
            <p:nvPr/>
          </p:nvCxnSpPr>
          <p:spPr bwMode="auto">
            <a:xfrm flipH="1">
              <a:off x="8931952" y="5178612"/>
              <a:ext cx="46831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Rectangle 55"/>
            <p:cNvSpPr/>
            <p:nvPr/>
          </p:nvSpPr>
          <p:spPr bwMode="auto">
            <a:xfrm>
              <a:off x="10433050" y="3851476"/>
              <a:ext cx="54769" cy="50567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0428936" y="4794451"/>
              <a:ext cx="54769" cy="50567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cxnSp>
          <p:nvCxnSpPr>
            <p:cNvPr id="58" name="Straight Arrow Connector 57"/>
            <p:cNvCxnSpPr>
              <a:stCxn id="63" idx="2"/>
              <a:endCxn id="54" idx="0"/>
            </p:cNvCxnSpPr>
            <p:nvPr/>
          </p:nvCxnSpPr>
          <p:spPr bwMode="auto">
            <a:xfrm flipH="1">
              <a:off x="8810583" y="4870301"/>
              <a:ext cx="4762" cy="1870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" name="Rectangle 58"/>
            <p:cNvSpPr/>
            <p:nvPr/>
          </p:nvSpPr>
          <p:spPr bwMode="auto">
            <a:xfrm>
              <a:off x="8787960" y="4553913"/>
              <a:ext cx="54769" cy="50567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cxnSp>
          <p:nvCxnSpPr>
            <p:cNvPr id="60" name="Straight Arrow Connector 59"/>
            <p:cNvCxnSpPr>
              <a:stCxn id="59" idx="2"/>
            </p:cNvCxnSpPr>
            <p:nvPr/>
          </p:nvCxnSpPr>
          <p:spPr bwMode="auto">
            <a:xfrm flipV="1">
              <a:off x="8815345" y="4421855"/>
              <a:ext cx="1012" cy="1826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H="1" flipV="1">
              <a:off x="8808201" y="4602099"/>
              <a:ext cx="1656000" cy="2453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>
              <a:stCxn id="57" idx="2"/>
              <a:endCxn id="53" idx="1"/>
            </p:cNvCxnSpPr>
            <p:nvPr/>
          </p:nvCxnSpPr>
          <p:spPr bwMode="auto">
            <a:xfrm rot="5400000">
              <a:off x="9999627" y="4721918"/>
              <a:ext cx="333594" cy="57979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Rectangle 62"/>
            <p:cNvSpPr/>
            <p:nvPr/>
          </p:nvSpPr>
          <p:spPr bwMode="auto">
            <a:xfrm>
              <a:off x="8787960" y="4819734"/>
              <a:ext cx="54769" cy="50567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 flipV="1">
              <a:off x="10454738" y="4416558"/>
              <a:ext cx="3092" cy="18775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V="1">
              <a:off x="8807408" y="4602566"/>
              <a:ext cx="1652400" cy="2720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ound Same Side Corner Rectangle 65"/>
                <p:cNvSpPr/>
                <p:nvPr/>
              </p:nvSpPr>
              <p:spPr bwMode="auto">
                <a:xfrm rot="16200000">
                  <a:off x="8908470" y="5482627"/>
                  <a:ext cx="265549" cy="1212274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66" name="Round Same Side Corner 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8908470" y="5482627"/>
                  <a:ext cx="265549" cy="1212274"/>
                </a:xfrm>
                <a:prstGeom prst="round2Same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ound Same Side Corner Rectangle 66"/>
                <p:cNvSpPr/>
                <p:nvPr/>
              </p:nvSpPr>
              <p:spPr bwMode="auto">
                <a:xfrm rot="5400000">
                  <a:off x="10120744" y="5482629"/>
                  <a:ext cx="265550" cy="1212274"/>
                </a:xfrm>
                <a:prstGeom prst="round2Same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67" name="Round Same Side Corner 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10120744" y="5482629"/>
                  <a:ext cx="265550" cy="1212274"/>
                </a:xfrm>
                <a:prstGeom prst="round2Same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67"/>
            <p:cNvCxnSpPr/>
            <p:nvPr/>
          </p:nvCxnSpPr>
          <p:spPr bwMode="auto">
            <a:xfrm flipV="1">
              <a:off x="10448646" y="5155326"/>
              <a:ext cx="4115" cy="3023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8801827" y="5455799"/>
              <a:ext cx="1652400" cy="27205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8814697" y="5727855"/>
              <a:ext cx="0" cy="2255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10456322" y="5727855"/>
              <a:ext cx="0" cy="2255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Arrow Connector 71"/>
            <p:cNvCxnSpPr>
              <a:endCxn id="54" idx="4"/>
            </p:cNvCxnSpPr>
            <p:nvPr/>
          </p:nvCxnSpPr>
          <p:spPr bwMode="auto">
            <a:xfrm flipV="1">
              <a:off x="8810583" y="5299846"/>
              <a:ext cx="0" cy="1849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H="1" flipV="1">
              <a:off x="8809789" y="5476501"/>
              <a:ext cx="1654927" cy="2555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10454584" y="3578495"/>
              <a:ext cx="3401" cy="2065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9475748" y="3873946"/>
                  <a:ext cx="3209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5748" y="3873946"/>
                  <a:ext cx="320921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Isosceles Triangle 2"/>
          <p:cNvSpPr/>
          <p:nvPr/>
        </p:nvSpPr>
        <p:spPr bwMode="auto">
          <a:xfrm rot="5400000">
            <a:off x="5586730" y="1234710"/>
            <a:ext cx="3857984" cy="4721606"/>
          </a:xfrm>
          <a:prstGeom prst="triangle">
            <a:avLst>
              <a:gd name="adj" fmla="val 33612"/>
            </a:avLst>
          </a:prstGeom>
          <a:solidFill>
            <a:schemeClr val="bg1">
              <a:lumMod val="95000"/>
              <a:alpha val="89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round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671709" y="1666521"/>
            <a:ext cx="4104000" cy="3857984"/>
            <a:chOff x="2602523" y="1107831"/>
            <a:chExt cx="5961185" cy="56038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 bwMode="auto">
                <a:xfrm>
                  <a:off x="2602523" y="1107831"/>
                  <a:ext cx="5961185" cy="5603841"/>
                </a:xfrm>
                <a:prstGeom prst="roundRect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02523" y="1107831"/>
                  <a:ext cx="5961185" cy="5603841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929" y="1907074"/>
              <a:ext cx="3806064" cy="431227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916938" y="4090323"/>
            <a:ext cx="4879731" cy="1280746"/>
            <a:chOff x="5931144" y="4596179"/>
            <a:chExt cx="4879731" cy="1280746"/>
          </a:xfrm>
          <a:solidFill>
            <a:srgbClr val="FFD69F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5978769" y="4918377"/>
                  <a:ext cx="4832106" cy="958548"/>
                </a:xfrm>
                <a:prstGeom prst="roundRect">
                  <a:avLst/>
                </a:prstGeom>
                <a:grp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b="1" dirty="0" smtClean="0"/>
                    <a:t>S-box: </a:t>
                  </a:r>
                  <a:r>
                    <a:rPr lang="en-US" dirty="0" smtClean="0"/>
                    <a:t>function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endParaRPr lang="nb-NO" b="0" dirty="0" smtClean="0"/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 smtClean="0"/>
                    <a:t>Implemented as a look-up table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3" name="Rounded 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78769" y="4918377"/>
                  <a:ext cx="4832106" cy="958548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5931144" y="4596179"/>
              <a:ext cx="698251" cy="322198"/>
            </a:xfrm>
            <a:prstGeom prst="straightConnector1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 bwMode="auto">
              <a:xfrm flipH="1">
                <a:off x="9409248" y="2798015"/>
                <a:ext cx="476261" cy="444735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409248" y="2798015"/>
                <a:ext cx="476261" cy="44473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/>
          <p:cNvGrpSpPr/>
          <p:nvPr/>
        </p:nvGrpSpPr>
        <p:grpSpPr>
          <a:xfrm>
            <a:off x="6721716" y="343883"/>
            <a:ext cx="5074406" cy="3552084"/>
            <a:chOff x="5823710" y="789854"/>
            <a:chExt cx="5074406" cy="3552084"/>
          </a:xfrm>
        </p:grpSpPr>
        <p:sp>
          <p:nvSpPr>
            <p:cNvPr id="76" name="Rectangle 75"/>
            <p:cNvSpPr/>
            <p:nvPr/>
          </p:nvSpPr>
          <p:spPr bwMode="auto">
            <a:xfrm>
              <a:off x="5836920" y="791308"/>
              <a:ext cx="5061196" cy="3550629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710" y="789854"/>
              <a:ext cx="5074406" cy="3552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069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Easy to implement in hardware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Not as efficient in software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Many design decisions still unclear</a:t>
                </a:r>
                <a:br>
                  <a:rPr lang="en-US" dirty="0" smtClean="0"/>
                </a:br>
                <a:endParaRPr lang="en-US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Design criteria classified for many years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Controversy around NSA influence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Initial S-boxes were changed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Switching to 56-bit keys (from 128 bits) probably to allow NSA to decrypt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Not secure</a:t>
                </a:r>
                <a:r>
                  <a:rPr lang="en-US" dirty="0"/>
                  <a:t> </a:t>
                </a:r>
                <a:r>
                  <a:rPr lang="en-US" dirty="0" smtClean="0"/>
                  <a:t>since key space and block length too small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replacement needed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12" t="-842" b="-5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455863" y="2854395"/>
            <a:ext cx="7751762" cy="17764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3192463" y="2925832"/>
            <a:ext cx="6278562" cy="1362075"/>
          </a:xfrm>
        </p:spPr>
        <p:txBody>
          <a:bodyPr/>
          <a:lstStyle/>
          <a:p>
            <a:r>
              <a:rPr lang="en-US" dirty="0" smtClean="0"/>
              <a:t>Advanced Encryption Standard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68101" y="4097628"/>
          <a:ext cx="83312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48" name="Straight Arrow Connector 47"/>
          <p:cNvCxnSpPr/>
          <p:nvPr/>
        </p:nvCxnSpPr>
        <p:spPr bwMode="auto">
          <a:xfrm flipV="1">
            <a:off x="1518698" y="4464777"/>
            <a:ext cx="21142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 bwMode="auto">
              <a:xfrm>
                <a:off x="1619494" y="2954988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494" y="2954988"/>
                <a:ext cx="587713" cy="46286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3988611" y="2956707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8611" y="2956707"/>
                <a:ext cx="587713" cy="46286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36" idx="2"/>
          </p:cNvCxnSpPr>
          <p:nvPr/>
        </p:nvCxnSpPr>
        <p:spPr bwMode="auto">
          <a:xfrm>
            <a:off x="1913350" y="3417852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7" idx="2"/>
          </p:cNvCxnSpPr>
          <p:nvPr/>
        </p:nvCxnSpPr>
        <p:spPr bwMode="auto">
          <a:xfrm>
            <a:off x="4282468" y="3419571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6361865" y="2954988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1865" y="2954988"/>
                <a:ext cx="587713" cy="46286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6" idx="2"/>
          </p:cNvCxnSpPr>
          <p:nvPr/>
        </p:nvCxnSpPr>
        <p:spPr bwMode="auto">
          <a:xfrm>
            <a:off x="6655722" y="3417852"/>
            <a:ext cx="2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7682881" y="2954988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2881" y="2954988"/>
                <a:ext cx="587713" cy="46286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50" idx="2"/>
          </p:cNvCxnSpPr>
          <p:nvPr/>
        </p:nvCxnSpPr>
        <p:spPr bwMode="auto">
          <a:xfrm>
            <a:off x="7976738" y="3417852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2379036" y="3839380"/>
            <a:ext cx="1541116" cy="1250798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 smtClean="0">
                <a:solidFill>
                  <a:schemeClr val="bg1"/>
                </a:solidFill>
              </a:rPr>
              <a:t>SubBytes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 smtClean="0">
                <a:solidFill>
                  <a:schemeClr val="bg1"/>
                </a:solidFill>
              </a:rPr>
              <a:t>ShiftRow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 smtClean="0">
                <a:solidFill>
                  <a:schemeClr val="bg1"/>
                </a:solidFill>
              </a:rPr>
              <a:t>MixColumn</a:t>
            </a: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89484" y="4240241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484" y="4240241"/>
                <a:ext cx="45685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 bwMode="auto">
          <a:xfrm>
            <a:off x="4660838" y="3839378"/>
            <a:ext cx="1541116" cy="1250798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 smtClean="0">
                <a:solidFill>
                  <a:schemeClr val="bg1"/>
                </a:solidFill>
              </a:rPr>
              <a:t>SubBytes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 smtClean="0">
                <a:solidFill>
                  <a:schemeClr val="bg1"/>
                </a:solidFill>
              </a:rPr>
              <a:t>ShiftRow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 smtClean="0">
                <a:solidFill>
                  <a:schemeClr val="bg1"/>
                </a:solidFill>
              </a:rPr>
              <a:t>MixColumn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437548" y="3839379"/>
            <a:ext cx="1541116" cy="1250798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 smtClean="0">
                <a:solidFill>
                  <a:schemeClr val="bg1"/>
                </a:solidFill>
              </a:rPr>
              <a:t>SubBytes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 smtClean="0">
                <a:solidFill>
                  <a:schemeClr val="bg1"/>
                </a:solidFill>
              </a:rPr>
              <a:t>ShiftRow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057585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585" y="4240239"/>
                <a:ext cx="45685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20730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730" y="4240239"/>
                <a:ext cx="45685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749891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891" y="4240239"/>
                <a:ext cx="45685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158603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603" y="4240239"/>
                <a:ext cx="45685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 bwMode="auto">
          <a:xfrm flipV="1">
            <a:off x="3929514" y="4464776"/>
            <a:ext cx="169837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39" idx="3"/>
            <a:endCxn id="43" idx="1"/>
          </p:cNvCxnSpPr>
          <p:nvPr/>
        </p:nvCxnSpPr>
        <p:spPr bwMode="auto">
          <a:xfrm flipV="1">
            <a:off x="6201954" y="4464776"/>
            <a:ext cx="21877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8152069" y="4474936"/>
            <a:ext cx="279230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flipV="1">
            <a:off x="9994460" y="4474935"/>
            <a:ext cx="199805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 bwMode="auto">
              <a:xfrm>
                <a:off x="10077708" y="2956707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7708" y="2956707"/>
                <a:ext cx="587713" cy="46286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59" idx="2"/>
          </p:cNvCxnSpPr>
          <p:nvPr/>
        </p:nvCxnSpPr>
        <p:spPr bwMode="auto">
          <a:xfrm>
            <a:off x="10371565" y="3419571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739702" y="3716774"/>
            <a:ext cx="140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825427" y="3716774"/>
            <a:ext cx="140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2113192" y="4474937"/>
            <a:ext cx="257729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4451984" y="4474936"/>
            <a:ext cx="19989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10554005" y="4474934"/>
            <a:ext cx="229161" cy="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 flipV="1">
            <a:off x="6822295" y="4464774"/>
            <a:ext cx="199805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7575520" y="4464774"/>
            <a:ext cx="182674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102170" y="4234188"/>
                <a:ext cx="4071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nb-NO" sz="2800" b="1" dirty="0" smtClean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70" y="4234188"/>
                <a:ext cx="40716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ight Brace 92"/>
          <p:cNvSpPr/>
          <p:nvPr/>
        </p:nvSpPr>
        <p:spPr bwMode="auto">
          <a:xfrm rot="5400000">
            <a:off x="5785318" y="1564612"/>
            <a:ext cx="375790" cy="8311132"/>
          </a:xfrm>
          <a:prstGeom prst="rightBrace">
            <a:avLst>
              <a:gd name="adj1" fmla="val 93395"/>
              <a:gd name="adj2" fmla="val 49494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40086" y="6003319"/>
            <a:ext cx="15258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10 rounds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ounded Rectangle 94"/>
              <p:cNvSpPr/>
              <p:nvPr/>
            </p:nvSpPr>
            <p:spPr bwMode="auto">
              <a:xfrm>
                <a:off x="5385500" y="1622099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Rounded 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5500" y="1622099"/>
                <a:ext cx="587713" cy="462864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/>
          <p:cNvCxnSpPr/>
          <p:nvPr/>
        </p:nvCxnSpPr>
        <p:spPr bwMode="auto">
          <a:xfrm flipH="1">
            <a:off x="2293123" y="2022965"/>
            <a:ext cx="3092377" cy="9603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Arrow Connector 99"/>
          <p:cNvCxnSpPr/>
          <p:nvPr/>
        </p:nvCxnSpPr>
        <p:spPr bwMode="auto">
          <a:xfrm flipH="1">
            <a:off x="4524307" y="2084963"/>
            <a:ext cx="1033023" cy="7708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>
            <a:stCxn id="95" idx="2"/>
          </p:cNvCxnSpPr>
          <p:nvPr/>
        </p:nvCxnSpPr>
        <p:spPr bwMode="auto">
          <a:xfrm>
            <a:off x="5679357" y="2084963"/>
            <a:ext cx="741373" cy="7657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Arrow Connector 108"/>
          <p:cNvCxnSpPr/>
          <p:nvPr/>
        </p:nvCxnSpPr>
        <p:spPr bwMode="auto">
          <a:xfrm>
            <a:off x="5961701" y="2038993"/>
            <a:ext cx="1768526" cy="8672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Arrow Connector 113"/>
          <p:cNvCxnSpPr/>
          <p:nvPr/>
        </p:nvCxnSpPr>
        <p:spPr bwMode="auto">
          <a:xfrm>
            <a:off x="5973213" y="1979661"/>
            <a:ext cx="4104495" cy="9713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TextBox 121"/>
          <p:cNvSpPr txBox="1"/>
          <p:nvPr/>
        </p:nvSpPr>
        <p:spPr>
          <a:xfrm>
            <a:off x="1630097" y="2618934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128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982920" y="2642119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128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0128780" y="2666660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128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25672" y="2618933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416665" y="1320023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128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/>
          </p:nvPr>
        </p:nvGraphicFramePr>
        <p:xfrm>
          <a:off x="10825427" y="4097628"/>
          <a:ext cx="83312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7741739" y="2628146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6" grpId="0" animBg="1"/>
      <p:bldP spid="50" grpId="0" animBg="1"/>
      <p:bldP spid="8" grpId="0" animBg="1"/>
      <p:bldP spid="9" grpId="0"/>
      <p:bldP spid="39" grpId="0" animBg="1"/>
      <p:bldP spid="40" grpId="0" animBg="1"/>
      <p:bldP spid="41" grpId="0"/>
      <p:bldP spid="43" grpId="0"/>
      <p:bldP spid="44" grpId="0"/>
      <p:bldP spid="45" grpId="0"/>
      <p:bldP spid="59" grpId="0" animBg="1"/>
      <p:bldP spid="91" grpId="0"/>
      <p:bldP spid="93" grpId="0" animBg="1"/>
      <p:bldP spid="94" grpId="0"/>
      <p:bldP spid="122" grpId="0"/>
      <p:bldP spid="123" grpId="0"/>
      <p:bldP spid="124" grpId="0"/>
      <p:bldP spid="12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spect="1"/>
              </p:cNvSpPr>
              <p:nvPr/>
            </p:nvSpPr>
            <p:spPr bwMode="auto">
              <a:xfrm>
                <a:off x="5298623" y="3077614"/>
                <a:ext cx="917564" cy="798400"/>
              </a:xfrm>
              <a:prstGeom prst="rect">
                <a:avLst/>
              </a:prstGeom>
              <a:solidFill>
                <a:srgbClr val="FFF2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8623" y="3077614"/>
                <a:ext cx="917564" cy="798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>
            <a:spLocks noChangeAspect="1"/>
          </p:cNvSpPr>
          <p:nvPr/>
        </p:nvSpPr>
        <p:spPr bwMode="auto">
          <a:xfrm>
            <a:off x="4798692" y="1807707"/>
            <a:ext cx="1917426" cy="454726"/>
          </a:xfrm>
          <a:prstGeom prst="roundRect">
            <a:avLst/>
          </a:prstGeom>
          <a:solidFill>
            <a:srgbClr val="ECECFA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Plaintext</a:t>
            </a:r>
            <a:endParaRPr lang="en-US" sz="2000" dirty="0"/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 bwMode="auto">
          <a:xfrm>
            <a:off x="2969892" y="3251501"/>
            <a:ext cx="1453268" cy="450626"/>
          </a:xfrm>
          <a:prstGeom prst="roundRect">
            <a:avLst/>
          </a:prstGeom>
          <a:solidFill>
            <a:srgbClr val="FEE9E6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Key</a:t>
            </a:r>
            <a:endParaRPr lang="en-US" sz="2000" dirty="0"/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 bwMode="auto">
          <a:xfrm>
            <a:off x="4798692" y="4691195"/>
            <a:ext cx="1917427" cy="454726"/>
          </a:xfrm>
          <a:prstGeom prst="roundRect">
            <a:avLst/>
          </a:prstGeom>
          <a:solidFill>
            <a:srgbClr val="CFF9DA"/>
          </a:solidFill>
          <a:ln w="1905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Ciphertext</a:t>
            </a:r>
            <a:endParaRPr lang="en-US" sz="2000" dirty="0"/>
          </a:p>
        </p:txBody>
      </p:sp>
      <p:cxnSp>
        <p:nvCxnSpPr>
          <p:cNvPr id="11" name="Straight Arrow Connector 10"/>
          <p:cNvCxnSpPr>
            <a:cxnSpLocks noChangeAspect="1"/>
            <a:stCxn id="7" idx="2"/>
            <a:endCxn id="4" idx="0"/>
          </p:cNvCxnSpPr>
          <p:nvPr/>
        </p:nvCxnSpPr>
        <p:spPr bwMode="auto">
          <a:xfrm>
            <a:off x="5757405" y="2262433"/>
            <a:ext cx="0" cy="8151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cxnSpLocks noChangeAspect="1"/>
            <a:stCxn id="4" idx="2"/>
            <a:endCxn id="9" idx="0"/>
          </p:cNvCxnSpPr>
          <p:nvPr/>
        </p:nvCxnSpPr>
        <p:spPr bwMode="auto">
          <a:xfrm>
            <a:off x="5757405" y="3876014"/>
            <a:ext cx="1" cy="8151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cxnSpLocks noChangeAspect="1"/>
            <a:stCxn id="8" idx="3"/>
            <a:endCxn id="4" idx="1"/>
          </p:cNvCxnSpPr>
          <p:nvPr/>
        </p:nvCxnSpPr>
        <p:spPr bwMode="auto">
          <a:xfrm>
            <a:off x="4423160" y="3476814"/>
            <a:ext cx="87546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>
                <a:spLocks noChangeAspect="1"/>
              </p:cNvSpPr>
              <p:nvPr/>
            </p:nvSpPr>
            <p:spPr>
              <a:xfrm>
                <a:off x="7119377" y="1888632"/>
                <a:ext cx="80030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377" y="1888632"/>
                <a:ext cx="800305" cy="307777"/>
              </a:xfrm>
              <a:prstGeom prst="rect">
                <a:avLst/>
              </a:prstGeom>
              <a:blipFill rotWithShape="0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>
                <a:spLocks noChangeAspect="1"/>
              </p:cNvSpPr>
              <p:nvPr/>
            </p:nvSpPr>
            <p:spPr>
              <a:xfrm>
                <a:off x="1442819" y="3288445"/>
                <a:ext cx="160087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819" y="3288445"/>
                <a:ext cx="1600878" cy="313291"/>
              </a:xfrm>
              <a:prstGeom prst="rect">
                <a:avLst/>
              </a:prstGeom>
              <a:blipFill rotWithShape="0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>
                <a:spLocks noChangeAspect="1"/>
              </p:cNvSpPr>
              <p:nvPr/>
            </p:nvSpPr>
            <p:spPr>
              <a:xfrm>
                <a:off x="7081201" y="4772120"/>
                <a:ext cx="87665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201" y="4772120"/>
                <a:ext cx="876659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85201" y="4698478"/>
                <a:ext cx="6096000" cy="20313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 smtClean="0"/>
                  <a:t>Examples: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DES:	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=56,</m:t>
                    </m:r>
                  </m:oMath>
                </a14:m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dirty="0" smtClean="0"/>
                  <a:t>   </a:t>
                </a:r>
              </a:p>
              <a:p>
                <a:r>
                  <a:rPr lang="en-US" dirty="0" smtClean="0"/>
                  <a:t>AES-128: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r>
                  <a:rPr lang="nb-NO" b="0" dirty="0" smtClean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endParaRPr lang="nb-NO" b="0" dirty="0" smtClean="0"/>
              </a:p>
              <a:p>
                <a:r>
                  <a:rPr lang="en-US" dirty="0"/>
                  <a:t>AES-</a:t>
                </a:r>
                <a:r>
                  <a:rPr lang="en-US" dirty="0" smtClean="0"/>
                  <a:t>192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nb-NO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=192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AES-</a:t>
                </a:r>
                <a:r>
                  <a:rPr lang="en-US" dirty="0" smtClean="0"/>
                  <a:t>256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nb-NO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=256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01" y="4698478"/>
                <a:ext cx="6096000" cy="2031325"/>
              </a:xfrm>
              <a:prstGeom prst="rect">
                <a:avLst/>
              </a:prstGeom>
              <a:blipFill rotWithShape="0">
                <a:blip r:embed="rId6"/>
                <a:stretch>
                  <a:fillRect l="-900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65282" y="2412135"/>
                <a:ext cx="44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128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282" y="2412135"/>
                <a:ext cx="448841" cy="276999"/>
              </a:xfrm>
              <a:prstGeom prst="rect">
                <a:avLst/>
              </a:prstGeom>
              <a:blipFill>
                <a:blip r:embed="rId7"/>
                <a:stretch>
                  <a:fillRect l="-12329" r="-1095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65281" y="4005558"/>
                <a:ext cx="44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128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281" y="4005558"/>
                <a:ext cx="448841" cy="276999"/>
              </a:xfrm>
              <a:prstGeom prst="rect">
                <a:avLst/>
              </a:prstGeom>
              <a:blipFill>
                <a:blip r:embed="rId8"/>
                <a:stretch>
                  <a:fillRect l="-12329" r="-1095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 bwMode="auto">
          <a:xfrm flipH="1">
            <a:off x="5600285" y="4164561"/>
            <a:ext cx="332553" cy="16990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H="1">
            <a:off x="5591128" y="2551775"/>
            <a:ext cx="332553" cy="16990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1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round function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007835" y="4077766"/>
            <a:ext cx="1689959" cy="1371601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SubBytes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ShiftRow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a/a4/AES-SubBytes.svg/1920px-AES-SubByt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30" y="1510942"/>
            <a:ext cx="2799376" cy="14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6/66/AES-ShiftRows.svg/1920px-AES-ShiftRow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93" y="1528364"/>
            <a:ext cx="3110887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6/AES-MixColumns.svg/1920px-AES-MixColumns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67" y="1369896"/>
            <a:ext cx="2828562" cy="15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9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round function - </a:t>
            </a:r>
            <a:r>
              <a:rPr lang="en-US" dirty="0" err="1" smtClean="0"/>
              <a:t>SubBytes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007835" y="4077766"/>
            <a:ext cx="1689959" cy="1371601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SubBytes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ShiftRow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a/a4/AES-SubBytes.svg/1920px-AES-SubByt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30" y="1510942"/>
            <a:ext cx="2799376" cy="14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6/66/AES-ShiftRows.svg/1920px-AES-ShiftRows.sv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93" y="1528364"/>
            <a:ext cx="3110887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6/AES-MixColumns.svg/1920px-AES-MixColumns.sv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67" y="1369896"/>
            <a:ext cx="2828562" cy="15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. 정보보안 — Code Accelerator Document 1.0 document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58" y="2856898"/>
            <a:ext cx="4862872" cy="317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88359" y="4439587"/>
                <a:ext cx="952120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sz="1600" b="0" dirty="0" smtClean="0"/>
                  <a:t>8A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359" y="4439587"/>
                <a:ext cx="952120" cy="289182"/>
              </a:xfrm>
              <a:prstGeom prst="rect">
                <a:avLst/>
              </a:prstGeom>
              <a:blipFill>
                <a:blip r:embed="rId6"/>
                <a:stretch>
                  <a:fillRect l="-6410" t="-12500" r="-7692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4273622" y="4546282"/>
            <a:ext cx="4834818" cy="179642"/>
          </a:xfrm>
          <a:prstGeom prst="rect">
            <a:avLst/>
          </a:prstGeom>
          <a:solidFill>
            <a:srgbClr val="F8CD62">
              <a:alpha val="34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7402830" y="2862184"/>
            <a:ext cx="297180" cy="3154806"/>
          </a:xfrm>
          <a:prstGeom prst="rect">
            <a:avLst/>
          </a:prstGeom>
          <a:solidFill>
            <a:srgbClr val="F8CD62">
              <a:alpha val="34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407130" y="4546282"/>
            <a:ext cx="288000" cy="179642"/>
          </a:xfrm>
          <a:prstGeom prst="rect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5" name="Freeform 14"/>
          <p:cNvSpPr/>
          <p:nvPr/>
        </p:nvSpPr>
        <p:spPr bwMode="auto">
          <a:xfrm>
            <a:off x="3119120" y="4786613"/>
            <a:ext cx="4262920" cy="771243"/>
          </a:xfrm>
          <a:custGeom>
            <a:avLst/>
            <a:gdLst>
              <a:gd name="connsiteX0" fmla="*/ 0 w 4500880"/>
              <a:gd name="connsiteY0" fmla="*/ 0 h 996492"/>
              <a:gd name="connsiteX1" fmla="*/ 731520 w 4500880"/>
              <a:gd name="connsiteY1" fmla="*/ 650240 h 996492"/>
              <a:gd name="connsiteX2" fmla="*/ 1493520 w 4500880"/>
              <a:gd name="connsiteY2" fmla="*/ 883920 h 996492"/>
              <a:gd name="connsiteX3" fmla="*/ 3108960 w 4500880"/>
              <a:gd name="connsiteY3" fmla="*/ 955040 h 996492"/>
              <a:gd name="connsiteX4" fmla="*/ 4500880 w 4500880"/>
              <a:gd name="connsiteY4" fmla="*/ 243840 h 996492"/>
              <a:gd name="connsiteX0" fmla="*/ 0 w 4500880"/>
              <a:gd name="connsiteY0" fmla="*/ 0 h 1006735"/>
              <a:gd name="connsiteX1" fmla="*/ 731520 w 4500880"/>
              <a:gd name="connsiteY1" fmla="*/ 650240 h 1006735"/>
              <a:gd name="connsiteX2" fmla="*/ 1508760 w 4500880"/>
              <a:gd name="connsiteY2" fmla="*/ 918210 h 1006735"/>
              <a:gd name="connsiteX3" fmla="*/ 3108960 w 4500880"/>
              <a:gd name="connsiteY3" fmla="*/ 955040 h 1006735"/>
              <a:gd name="connsiteX4" fmla="*/ 4500880 w 4500880"/>
              <a:gd name="connsiteY4" fmla="*/ 243840 h 1006735"/>
              <a:gd name="connsiteX0" fmla="*/ 0 w 4500880"/>
              <a:gd name="connsiteY0" fmla="*/ 0 h 1014212"/>
              <a:gd name="connsiteX1" fmla="*/ 731520 w 4500880"/>
              <a:gd name="connsiteY1" fmla="*/ 650240 h 1014212"/>
              <a:gd name="connsiteX2" fmla="*/ 1508760 w 4500880"/>
              <a:gd name="connsiteY2" fmla="*/ 918210 h 1014212"/>
              <a:gd name="connsiteX3" fmla="*/ 3108960 w 4500880"/>
              <a:gd name="connsiteY3" fmla="*/ 955040 h 1014212"/>
              <a:gd name="connsiteX4" fmla="*/ 4500880 w 4500880"/>
              <a:gd name="connsiteY4" fmla="*/ 243840 h 1014212"/>
              <a:gd name="connsiteX0" fmla="*/ 0 w 4500880"/>
              <a:gd name="connsiteY0" fmla="*/ 0 h 1007021"/>
              <a:gd name="connsiteX1" fmla="*/ 773430 w 4500880"/>
              <a:gd name="connsiteY1" fmla="*/ 642620 h 1007021"/>
              <a:gd name="connsiteX2" fmla="*/ 1508760 w 4500880"/>
              <a:gd name="connsiteY2" fmla="*/ 918210 h 1007021"/>
              <a:gd name="connsiteX3" fmla="*/ 3108960 w 4500880"/>
              <a:gd name="connsiteY3" fmla="*/ 955040 h 1007021"/>
              <a:gd name="connsiteX4" fmla="*/ 4500880 w 4500880"/>
              <a:gd name="connsiteY4" fmla="*/ 243840 h 1007021"/>
              <a:gd name="connsiteX0" fmla="*/ 0 w 4500880"/>
              <a:gd name="connsiteY0" fmla="*/ 0 h 1006169"/>
              <a:gd name="connsiteX1" fmla="*/ 750570 w 4500880"/>
              <a:gd name="connsiteY1" fmla="*/ 665480 h 1006169"/>
              <a:gd name="connsiteX2" fmla="*/ 1508760 w 4500880"/>
              <a:gd name="connsiteY2" fmla="*/ 918210 h 1006169"/>
              <a:gd name="connsiteX3" fmla="*/ 3108960 w 4500880"/>
              <a:gd name="connsiteY3" fmla="*/ 955040 h 1006169"/>
              <a:gd name="connsiteX4" fmla="*/ 4500880 w 4500880"/>
              <a:gd name="connsiteY4" fmla="*/ 243840 h 1006169"/>
              <a:gd name="connsiteX0" fmla="*/ 0 w 4500880"/>
              <a:gd name="connsiteY0" fmla="*/ 0 h 1010121"/>
              <a:gd name="connsiteX1" fmla="*/ 750570 w 4500880"/>
              <a:gd name="connsiteY1" fmla="*/ 665480 h 1010121"/>
              <a:gd name="connsiteX2" fmla="*/ 1508760 w 4500880"/>
              <a:gd name="connsiteY2" fmla="*/ 929640 h 1010121"/>
              <a:gd name="connsiteX3" fmla="*/ 3108960 w 4500880"/>
              <a:gd name="connsiteY3" fmla="*/ 955040 h 1010121"/>
              <a:gd name="connsiteX4" fmla="*/ 4500880 w 4500880"/>
              <a:gd name="connsiteY4" fmla="*/ 243840 h 1010121"/>
              <a:gd name="connsiteX0" fmla="*/ 0 w 4500880"/>
              <a:gd name="connsiteY0" fmla="*/ 0 h 1019068"/>
              <a:gd name="connsiteX1" fmla="*/ 750570 w 4500880"/>
              <a:gd name="connsiteY1" fmla="*/ 665480 h 1019068"/>
              <a:gd name="connsiteX2" fmla="*/ 1508760 w 4500880"/>
              <a:gd name="connsiteY2" fmla="*/ 952500 h 1019068"/>
              <a:gd name="connsiteX3" fmla="*/ 3108960 w 4500880"/>
              <a:gd name="connsiteY3" fmla="*/ 955040 h 1019068"/>
              <a:gd name="connsiteX4" fmla="*/ 4500880 w 4500880"/>
              <a:gd name="connsiteY4" fmla="*/ 243840 h 1019068"/>
              <a:gd name="connsiteX0" fmla="*/ 0 w 4500880"/>
              <a:gd name="connsiteY0" fmla="*/ 0 h 1013846"/>
              <a:gd name="connsiteX1" fmla="*/ 750570 w 4500880"/>
              <a:gd name="connsiteY1" fmla="*/ 665480 h 1013846"/>
              <a:gd name="connsiteX2" fmla="*/ 1508760 w 4500880"/>
              <a:gd name="connsiteY2" fmla="*/ 952500 h 1013846"/>
              <a:gd name="connsiteX3" fmla="*/ 3108960 w 4500880"/>
              <a:gd name="connsiteY3" fmla="*/ 955040 h 1013846"/>
              <a:gd name="connsiteX4" fmla="*/ 4500880 w 4500880"/>
              <a:gd name="connsiteY4" fmla="*/ 243840 h 1013846"/>
              <a:gd name="connsiteX0" fmla="*/ 0 w 4500880"/>
              <a:gd name="connsiteY0" fmla="*/ 0 h 1023628"/>
              <a:gd name="connsiteX1" fmla="*/ 750570 w 4500880"/>
              <a:gd name="connsiteY1" fmla="*/ 665480 h 1023628"/>
              <a:gd name="connsiteX2" fmla="*/ 1508760 w 4500880"/>
              <a:gd name="connsiteY2" fmla="*/ 952500 h 1023628"/>
              <a:gd name="connsiteX3" fmla="*/ 3108960 w 4500880"/>
              <a:gd name="connsiteY3" fmla="*/ 955040 h 1023628"/>
              <a:gd name="connsiteX4" fmla="*/ 4500880 w 4500880"/>
              <a:gd name="connsiteY4" fmla="*/ 243840 h 1023628"/>
              <a:gd name="connsiteX0" fmla="*/ 0 w 4500880"/>
              <a:gd name="connsiteY0" fmla="*/ 0 h 1036933"/>
              <a:gd name="connsiteX1" fmla="*/ 750570 w 4500880"/>
              <a:gd name="connsiteY1" fmla="*/ 665480 h 1036933"/>
              <a:gd name="connsiteX2" fmla="*/ 1508760 w 4500880"/>
              <a:gd name="connsiteY2" fmla="*/ 979170 h 1036933"/>
              <a:gd name="connsiteX3" fmla="*/ 3108960 w 4500880"/>
              <a:gd name="connsiteY3" fmla="*/ 955040 h 1036933"/>
              <a:gd name="connsiteX4" fmla="*/ 4500880 w 4500880"/>
              <a:gd name="connsiteY4" fmla="*/ 243840 h 1036933"/>
              <a:gd name="connsiteX0" fmla="*/ 0 w 4345527"/>
              <a:gd name="connsiteY0" fmla="*/ 65410 h 793093"/>
              <a:gd name="connsiteX1" fmla="*/ 595217 w 4345527"/>
              <a:gd name="connsiteY1" fmla="*/ 421640 h 793093"/>
              <a:gd name="connsiteX2" fmla="*/ 1353407 w 4345527"/>
              <a:gd name="connsiteY2" fmla="*/ 735330 h 793093"/>
              <a:gd name="connsiteX3" fmla="*/ 2953607 w 4345527"/>
              <a:gd name="connsiteY3" fmla="*/ 711200 h 793093"/>
              <a:gd name="connsiteX4" fmla="*/ 4345527 w 4345527"/>
              <a:gd name="connsiteY4" fmla="*/ 0 h 793093"/>
              <a:gd name="connsiteX0" fmla="*/ 0 w 4345527"/>
              <a:gd name="connsiteY0" fmla="*/ 65410 h 782503"/>
              <a:gd name="connsiteX1" fmla="*/ 595217 w 4345527"/>
              <a:gd name="connsiteY1" fmla="*/ 514415 h 782503"/>
              <a:gd name="connsiteX2" fmla="*/ 1353407 w 4345527"/>
              <a:gd name="connsiteY2" fmla="*/ 735330 h 782503"/>
              <a:gd name="connsiteX3" fmla="*/ 2953607 w 4345527"/>
              <a:gd name="connsiteY3" fmla="*/ 711200 h 782503"/>
              <a:gd name="connsiteX4" fmla="*/ 4345527 w 4345527"/>
              <a:gd name="connsiteY4" fmla="*/ 0 h 78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5527" h="782503">
                <a:moveTo>
                  <a:pt x="0" y="65410"/>
                </a:moveTo>
                <a:cubicBezTo>
                  <a:pt x="241300" y="316870"/>
                  <a:pt x="369649" y="402762"/>
                  <a:pt x="595217" y="514415"/>
                </a:cubicBezTo>
                <a:cubicBezTo>
                  <a:pt x="820785" y="626068"/>
                  <a:pt x="960342" y="702533"/>
                  <a:pt x="1353407" y="735330"/>
                </a:cubicBezTo>
                <a:cubicBezTo>
                  <a:pt x="1746472" y="768127"/>
                  <a:pt x="2454920" y="833755"/>
                  <a:pt x="2953607" y="711200"/>
                </a:cubicBezTo>
                <a:cubicBezTo>
                  <a:pt x="3452294" y="588645"/>
                  <a:pt x="3900180" y="302260"/>
                  <a:pt x="4345527" y="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952808" y="4439587"/>
                <a:ext cx="909544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sz="1600" b="0" dirty="0" smtClean="0"/>
                  <a:t>7E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808" y="4439587"/>
                <a:ext cx="909544" cy="289182"/>
              </a:xfrm>
              <a:prstGeom prst="rect">
                <a:avLst/>
              </a:prstGeom>
              <a:blipFill>
                <a:blip r:embed="rId7"/>
                <a:stretch>
                  <a:fillRect l="-9396" t="-12500" r="-12081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 bwMode="auto">
          <a:xfrm>
            <a:off x="7636474" y="4779314"/>
            <a:ext cx="2394156" cy="677753"/>
          </a:xfrm>
          <a:custGeom>
            <a:avLst/>
            <a:gdLst>
              <a:gd name="connsiteX0" fmla="*/ 0 w 4500880"/>
              <a:gd name="connsiteY0" fmla="*/ 0 h 996492"/>
              <a:gd name="connsiteX1" fmla="*/ 731520 w 4500880"/>
              <a:gd name="connsiteY1" fmla="*/ 650240 h 996492"/>
              <a:gd name="connsiteX2" fmla="*/ 1493520 w 4500880"/>
              <a:gd name="connsiteY2" fmla="*/ 883920 h 996492"/>
              <a:gd name="connsiteX3" fmla="*/ 3108960 w 4500880"/>
              <a:gd name="connsiteY3" fmla="*/ 955040 h 996492"/>
              <a:gd name="connsiteX4" fmla="*/ 4500880 w 4500880"/>
              <a:gd name="connsiteY4" fmla="*/ 243840 h 996492"/>
              <a:gd name="connsiteX0" fmla="*/ 0 w 4500880"/>
              <a:gd name="connsiteY0" fmla="*/ 0 h 1006735"/>
              <a:gd name="connsiteX1" fmla="*/ 731520 w 4500880"/>
              <a:gd name="connsiteY1" fmla="*/ 650240 h 1006735"/>
              <a:gd name="connsiteX2" fmla="*/ 1508760 w 4500880"/>
              <a:gd name="connsiteY2" fmla="*/ 918210 h 1006735"/>
              <a:gd name="connsiteX3" fmla="*/ 3108960 w 4500880"/>
              <a:gd name="connsiteY3" fmla="*/ 955040 h 1006735"/>
              <a:gd name="connsiteX4" fmla="*/ 4500880 w 4500880"/>
              <a:gd name="connsiteY4" fmla="*/ 243840 h 1006735"/>
              <a:gd name="connsiteX0" fmla="*/ 0 w 4500880"/>
              <a:gd name="connsiteY0" fmla="*/ 0 h 1014212"/>
              <a:gd name="connsiteX1" fmla="*/ 731520 w 4500880"/>
              <a:gd name="connsiteY1" fmla="*/ 650240 h 1014212"/>
              <a:gd name="connsiteX2" fmla="*/ 1508760 w 4500880"/>
              <a:gd name="connsiteY2" fmla="*/ 918210 h 1014212"/>
              <a:gd name="connsiteX3" fmla="*/ 3108960 w 4500880"/>
              <a:gd name="connsiteY3" fmla="*/ 955040 h 1014212"/>
              <a:gd name="connsiteX4" fmla="*/ 4500880 w 4500880"/>
              <a:gd name="connsiteY4" fmla="*/ 243840 h 1014212"/>
              <a:gd name="connsiteX0" fmla="*/ 0 w 4500880"/>
              <a:gd name="connsiteY0" fmla="*/ 0 h 1007021"/>
              <a:gd name="connsiteX1" fmla="*/ 773430 w 4500880"/>
              <a:gd name="connsiteY1" fmla="*/ 642620 h 1007021"/>
              <a:gd name="connsiteX2" fmla="*/ 1508760 w 4500880"/>
              <a:gd name="connsiteY2" fmla="*/ 918210 h 1007021"/>
              <a:gd name="connsiteX3" fmla="*/ 3108960 w 4500880"/>
              <a:gd name="connsiteY3" fmla="*/ 955040 h 1007021"/>
              <a:gd name="connsiteX4" fmla="*/ 4500880 w 4500880"/>
              <a:gd name="connsiteY4" fmla="*/ 243840 h 1007021"/>
              <a:gd name="connsiteX0" fmla="*/ 0 w 4500880"/>
              <a:gd name="connsiteY0" fmla="*/ 0 h 1006169"/>
              <a:gd name="connsiteX1" fmla="*/ 750570 w 4500880"/>
              <a:gd name="connsiteY1" fmla="*/ 665480 h 1006169"/>
              <a:gd name="connsiteX2" fmla="*/ 1508760 w 4500880"/>
              <a:gd name="connsiteY2" fmla="*/ 918210 h 1006169"/>
              <a:gd name="connsiteX3" fmla="*/ 3108960 w 4500880"/>
              <a:gd name="connsiteY3" fmla="*/ 955040 h 1006169"/>
              <a:gd name="connsiteX4" fmla="*/ 4500880 w 4500880"/>
              <a:gd name="connsiteY4" fmla="*/ 243840 h 1006169"/>
              <a:gd name="connsiteX0" fmla="*/ 0 w 4500880"/>
              <a:gd name="connsiteY0" fmla="*/ 0 h 1010121"/>
              <a:gd name="connsiteX1" fmla="*/ 750570 w 4500880"/>
              <a:gd name="connsiteY1" fmla="*/ 665480 h 1010121"/>
              <a:gd name="connsiteX2" fmla="*/ 1508760 w 4500880"/>
              <a:gd name="connsiteY2" fmla="*/ 929640 h 1010121"/>
              <a:gd name="connsiteX3" fmla="*/ 3108960 w 4500880"/>
              <a:gd name="connsiteY3" fmla="*/ 955040 h 1010121"/>
              <a:gd name="connsiteX4" fmla="*/ 4500880 w 4500880"/>
              <a:gd name="connsiteY4" fmla="*/ 243840 h 1010121"/>
              <a:gd name="connsiteX0" fmla="*/ 0 w 4500880"/>
              <a:gd name="connsiteY0" fmla="*/ 0 h 1019068"/>
              <a:gd name="connsiteX1" fmla="*/ 750570 w 4500880"/>
              <a:gd name="connsiteY1" fmla="*/ 665480 h 1019068"/>
              <a:gd name="connsiteX2" fmla="*/ 1508760 w 4500880"/>
              <a:gd name="connsiteY2" fmla="*/ 952500 h 1019068"/>
              <a:gd name="connsiteX3" fmla="*/ 3108960 w 4500880"/>
              <a:gd name="connsiteY3" fmla="*/ 955040 h 1019068"/>
              <a:gd name="connsiteX4" fmla="*/ 4500880 w 4500880"/>
              <a:gd name="connsiteY4" fmla="*/ 243840 h 1019068"/>
              <a:gd name="connsiteX0" fmla="*/ 0 w 4500880"/>
              <a:gd name="connsiteY0" fmla="*/ 0 h 1013846"/>
              <a:gd name="connsiteX1" fmla="*/ 750570 w 4500880"/>
              <a:gd name="connsiteY1" fmla="*/ 665480 h 1013846"/>
              <a:gd name="connsiteX2" fmla="*/ 1508760 w 4500880"/>
              <a:gd name="connsiteY2" fmla="*/ 952500 h 1013846"/>
              <a:gd name="connsiteX3" fmla="*/ 3108960 w 4500880"/>
              <a:gd name="connsiteY3" fmla="*/ 955040 h 1013846"/>
              <a:gd name="connsiteX4" fmla="*/ 4500880 w 4500880"/>
              <a:gd name="connsiteY4" fmla="*/ 243840 h 1013846"/>
              <a:gd name="connsiteX0" fmla="*/ 0 w 4500880"/>
              <a:gd name="connsiteY0" fmla="*/ 0 h 1023628"/>
              <a:gd name="connsiteX1" fmla="*/ 750570 w 4500880"/>
              <a:gd name="connsiteY1" fmla="*/ 665480 h 1023628"/>
              <a:gd name="connsiteX2" fmla="*/ 1508760 w 4500880"/>
              <a:gd name="connsiteY2" fmla="*/ 952500 h 1023628"/>
              <a:gd name="connsiteX3" fmla="*/ 3108960 w 4500880"/>
              <a:gd name="connsiteY3" fmla="*/ 955040 h 1023628"/>
              <a:gd name="connsiteX4" fmla="*/ 4500880 w 4500880"/>
              <a:gd name="connsiteY4" fmla="*/ 243840 h 1023628"/>
              <a:gd name="connsiteX0" fmla="*/ 0 w 4500880"/>
              <a:gd name="connsiteY0" fmla="*/ 0 h 1036933"/>
              <a:gd name="connsiteX1" fmla="*/ 750570 w 4500880"/>
              <a:gd name="connsiteY1" fmla="*/ 665480 h 1036933"/>
              <a:gd name="connsiteX2" fmla="*/ 1508760 w 4500880"/>
              <a:gd name="connsiteY2" fmla="*/ 979170 h 1036933"/>
              <a:gd name="connsiteX3" fmla="*/ 3108960 w 4500880"/>
              <a:gd name="connsiteY3" fmla="*/ 955040 h 1036933"/>
              <a:gd name="connsiteX4" fmla="*/ 4500880 w 4500880"/>
              <a:gd name="connsiteY4" fmla="*/ 243840 h 1036933"/>
              <a:gd name="connsiteX0" fmla="*/ 0 w 4646723"/>
              <a:gd name="connsiteY0" fmla="*/ 0 h 1047970"/>
              <a:gd name="connsiteX1" fmla="*/ 750570 w 4646723"/>
              <a:gd name="connsiteY1" fmla="*/ 665480 h 1047970"/>
              <a:gd name="connsiteX2" fmla="*/ 1508760 w 4646723"/>
              <a:gd name="connsiteY2" fmla="*/ 979170 h 1047970"/>
              <a:gd name="connsiteX3" fmla="*/ 3108960 w 4646723"/>
              <a:gd name="connsiteY3" fmla="*/ 955040 h 1047970"/>
              <a:gd name="connsiteX4" fmla="*/ 4646723 w 4646723"/>
              <a:gd name="connsiteY4" fmla="*/ 76526 h 1047970"/>
              <a:gd name="connsiteX0" fmla="*/ 0 w 4486784"/>
              <a:gd name="connsiteY0" fmla="*/ 72013 h 971444"/>
              <a:gd name="connsiteX1" fmla="*/ 590631 w 4486784"/>
              <a:gd name="connsiteY1" fmla="*/ 588954 h 971444"/>
              <a:gd name="connsiteX2" fmla="*/ 1348821 w 4486784"/>
              <a:gd name="connsiteY2" fmla="*/ 902644 h 971444"/>
              <a:gd name="connsiteX3" fmla="*/ 2949021 w 4486784"/>
              <a:gd name="connsiteY3" fmla="*/ 878514 h 971444"/>
              <a:gd name="connsiteX4" fmla="*/ 4486784 w 4486784"/>
              <a:gd name="connsiteY4" fmla="*/ 0 h 97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6784" h="971444">
                <a:moveTo>
                  <a:pt x="0" y="72013"/>
                </a:moveTo>
                <a:cubicBezTo>
                  <a:pt x="241300" y="323473"/>
                  <a:pt x="365828" y="450516"/>
                  <a:pt x="590631" y="588954"/>
                </a:cubicBezTo>
                <a:cubicBezTo>
                  <a:pt x="815434" y="727392"/>
                  <a:pt x="955756" y="839144"/>
                  <a:pt x="1348821" y="902644"/>
                </a:cubicBezTo>
                <a:cubicBezTo>
                  <a:pt x="1741886" y="966144"/>
                  <a:pt x="2426027" y="1028955"/>
                  <a:pt x="2949021" y="878514"/>
                </a:cubicBezTo>
                <a:cubicBezTo>
                  <a:pt x="3472015" y="728073"/>
                  <a:pt x="4041437" y="302260"/>
                  <a:pt x="4486784" y="0"/>
                </a:cubicBez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round function - </a:t>
            </a:r>
            <a:r>
              <a:rPr lang="en-US" dirty="0" err="1" smtClean="0"/>
              <a:t>ShiftRows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007835" y="4077766"/>
            <a:ext cx="1689959" cy="1371601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SubBytes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ShiftRow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a/a4/AES-SubBytes.svg/1920px-AES-SubBytes.sv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30" y="1510942"/>
            <a:ext cx="2799376" cy="14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6/66/AES-ShiftRows.svg/1920px-AES-ShiftRow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93" y="1528364"/>
            <a:ext cx="3110887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6/AES-MixColumns.svg/1920px-AES-MixColumns.sv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67" y="1369896"/>
            <a:ext cx="2828562" cy="15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3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round function - </a:t>
            </a:r>
            <a:r>
              <a:rPr lang="en-US" dirty="0" err="1" smtClean="0"/>
              <a:t>MixColumns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007835" y="4077766"/>
            <a:ext cx="1689959" cy="1371601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SubBytes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ShiftRow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 smtClean="0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a/a4/AES-SubBytes.svg/1920px-AES-SubBytes.sv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30" y="1510942"/>
            <a:ext cx="2799376" cy="14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6/66/AES-ShiftRows.svg/1920px-AES-ShiftRows.sv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93" y="1528364"/>
            <a:ext cx="3110887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6/AES-MixColumns.svg/1920px-AES-MixColumns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67" y="1369896"/>
            <a:ext cx="2828562" cy="15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55574" y="3914037"/>
                <a:ext cx="4154855" cy="14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02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2,1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3,1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2,1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3,1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574" y="3914037"/>
                <a:ext cx="4154855" cy="1407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64219" y="3297247"/>
                <a:ext cx="11895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219" y="3297247"/>
                <a:ext cx="1189556" cy="307777"/>
              </a:xfrm>
              <a:prstGeom prst="rect">
                <a:avLst/>
              </a:prstGeom>
              <a:blipFill>
                <a:blip r:embed="rId6"/>
                <a:stretch>
                  <a:fillRect l="-4103" r="-1538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 flipH="1">
            <a:off x="8802624" y="3663696"/>
            <a:ext cx="274320" cy="323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9491472" y="3712464"/>
            <a:ext cx="243252" cy="2743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0149252" y="3663696"/>
            <a:ext cx="422657" cy="323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939784" y="1015510"/>
                <a:ext cx="3520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784" y="1015510"/>
                <a:ext cx="352084" cy="307777"/>
              </a:xfrm>
              <a:prstGeom prst="rect">
                <a:avLst/>
              </a:prstGeom>
              <a:blipFill>
                <a:blip r:embed="rId7"/>
                <a:stretch>
                  <a:fillRect l="-8772" r="-7018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715244" y="1019764"/>
                <a:ext cx="3488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244" y="1019764"/>
                <a:ext cx="348877" cy="307777"/>
              </a:xfrm>
              <a:prstGeom prst="rect">
                <a:avLst/>
              </a:prstGeom>
              <a:blipFill>
                <a:blip r:embed="rId8"/>
                <a:stretch>
                  <a:fillRect l="-17544" r="-7018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72011" y="5465227"/>
                <a:ext cx="3721980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1⋅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+2⋅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+3⋅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+1⋅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011" y="5465227"/>
                <a:ext cx="3721980" cy="256993"/>
              </a:xfrm>
              <a:prstGeom prst="rect">
                <a:avLst/>
              </a:prstGeom>
              <a:blipFill>
                <a:blip r:embed="rId9"/>
                <a:stretch>
                  <a:fillRect l="-49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69949" y="5866780"/>
                <a:ext cx="3578095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⋇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⊕3</m:t>
                      </m:r>
                      <m:r>
                        <a:rPr lang="nb-NO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949" y="5866780"/>
                <a:ext cx="3578095" cy="256993"/>
              </a:xfrm>
              <a:prstGeom prst="rect">
                <a:avLst/>
              </a:prstGeom>
              <a:blipFill>
                <a:blip r:embed="rId10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4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68101" y="4097628"/>
          <a:ext cx="83312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48" name="Straight Arrow Connector 47"/>
          <p:cNvCxnSpPr/>
          <p:nvPr/>
        </p:nvCxnSpPr>
        <p:spPr bwMode="auto">
          <a:xfrm flipV="1">
            <a:off x="1518698" y="4464777"/>
            <a:ext cx="21142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 bwMode="auto">
              <a:xfrm>
                <a:off x="1619494" y="2954988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494" y="2954988"/>
                <a:ext cx="587713" cy="46286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3988611" y="2956707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8611" y="2956707"/>
                <a:ext cx="587713" cy="46286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36" idx="2"/>
          </p:cNvCxnSpPr>
          <p:nvPr/>
        </p:nvCxnSpPr>
        <p:spPr bwMode="auto">
          <a:xfrm>
            <a:off x="1913350" y="3417852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7" idx="2"/>
          </p:cNvCxnSpPr>
          <p:nvPr/>
        </p:nvCxnSpPr>
        <p:spPr bwMode="auto">
          <a:xfrm>
            <a:off x="4282468" y="3419571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6361865" y="2954988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1865" y="2954988"/>
                <a:ext cx="587713" cy="46286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6" idx="2"/>
          </p:cNvCxnSpPr>
          <p:nvPr/>
        </p:nvCxnSpPr>
        <p:spPr bwMode="auto">
          <a:xfrm>
            <a:off x="6655722" y="3417852"/>
            <a:ext cx="2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7682881" y="2954988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2881" y="2954988"/>
                <a:ext cx="587713" cy="46286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50" idx="2"/>
          </p:cNvCxnSpPr>
          <p:nvPr/>
        </p:nvCxnSpPr>
        <p:spPr bwMode="auto">
          <a:xfrm>
            <a:off x="7976738" y="3417852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2379036" y="3839380"/>
            <a:ext cx="1541116" cy="1250798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 smtClean="0">
                <a:solidFill>
                  <a:schemeClr val="bg1"/>
                </a:solidFill>
              </a:rPr>
              <a:t>SubBytes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 smtClean="0">
                <a:solidFill>
                  <a:schemeClr val="bg1"/>
                </a:solidFill>
              </a:rPr>
              <a:t>ShiftRow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 smtClean="0">
                <a:solidFill>
                  <a:schemeClr val="bg1"/>
                </a:solidFill>
              </a:rPr>
              <a:t>MixColumn</a:t>
            </a: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89484" y="4240241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484" y="4240241"/>
                <a:ext cx="45685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 bwMode="auto">
          <a:xfrm>
            <a:off x="4660838" y="3839378"/>
            <a:ext cx="1541116" cy="1250798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 smtClean="0">
                <a:solidFill>
                  <a:schemeClr val="bg1"/>
                </a:solidFill>
              </a:rPr>
              <a:t>SubBytes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 smtClean="0">
                <a:solidFill>
                  <a:schemeClr val="bg1"/>
                </a:solidFill>
              </a:rPr>
              <a:t>ShiftRow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 smtClean="0">
                <a:solidFill>
                  <a:schemeClr val="bg1"/>
                </a:solidFill>
              </a:rPr>
              <a:t>MixColumn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437548" y="3839379"/>
            <a:ext cx="1541116" cy="1250798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 smtClean="0">
                <a:solidFill>
                  <a:schemeClr val="bg1"/>
                </a:solidFill>
              </a:rPr>
              <a:t>SubBytes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 smtClean="0">
                <a:solidFill>
                  <a:schemeClr val="bg1"/>
                </a:solidFill>
              </a:rPr>
              <a:t>ShiftRow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057585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585" y="4240239"/>
                <a:ext cx="45685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20730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730" y="4240239"/>
                <a:ext cx="45685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749891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891" y="4240239"/>
                <a:ext cx="45685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158603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603" y="4240239"/>
                <a:ext cx="45685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 bwMode="auto">
          <a:xfrm flipV="1">
            <a:off x="3929514" y="4464776"/>
            <a:ext cx="169837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39" idx="3"/>
            <a:endCxn id="43" idx="1"/>
          </p:cNvCxnSpPr>
          <p:nvPr/>
        </p:nvCxnSpPr>
        <p:spPr bwMode="auto">
          <a:xfrm flipV="1">
            <a:off x="6201954" y="4464776"/>
            <a:ext cx="21877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8152069" y="4474936"/>
            <a:ext cx="279230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flipV="1">
            <a:off x="9994460" y="4474935"/>
            <a:ext cx="199805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 bwMode="auto">
              <a:xfrm>
                <a:off x="10077708" y="2956707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7708" y="2956707"/>
                <a:ext cx="587713" cy="46286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59" idx="2"/>
          </p:cNvCxnSpPr>
          <p:nvPr/>
        </p:nvCxnSpPr>
        <p:spPr bwMode="auto">
          <a:xfrm>
            <a:off x="10371565" y="3419571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739702" y="3716774"/>
            <a:ext cx="140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825427" y="3716774"/>
            <a:ext cx="140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2113192" y="4474937"/>
            <a:ext cx="257729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4451984" y="4474936"/>
            <a:ext cx="19989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10554005" y="4474934"/>
            <a:ext cx="229161" cy="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 flipV="1">
            <a:off x="6822295" y="4464774"/>
            <a:ext cx="199805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7575520" y="4464774"/>
            <a:ext cx="182674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102170" y="4234188"/>
                <a:ext cx="4071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nb-NO" sz="2800" b="1" dirty="0" smtClean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70" y="4234188"/>
                <a:ext cx="40716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ight Brace 92"/>
          <p:cNvSpPr/>
          <p:nvPr/>
        </p:nvSpPr>
        <p:spPr bwMode="auto">
          <a:xfrm rot="5400000">
            <a:off x="5785318" y="1564612"/>
            <a:ext cx="375790" cy="8311132"/>
          </a:xfrm>
          <a:prstGeom prst="rightBrace">
            <a:avLst>
              <a:gd name="adj1" fmla="val 93395"/>
              <a:gd name="adj2" fmla="val 49494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40086" y="6003319"/>
            <a:ext cx="15258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10 rounds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93123" y="1622099"/>
            <a:ext cx="7784585" cy="1361175"/>
            <a:chOff x="1948415" y="1274660"/>
            <a:chExt cx="8536430" cy="1492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ounded Rectangle 94"/>
                <p:cNvSpPr/>
                <p:nvPr/>
              </p:nvSpPr>
              <p:spPr bwMode="auto">
                <a:xfrm>
                  <a:off x="5339458" y="1274660"/>
                  <a:ext cx="644475" cy="507568"/>
                </a:xfrm>
                <a:prstGeom prst="roundRect">
                  <a:avLst/>
                </a:prstGeom>
                <a:solidFill>
                  <a:srgbClr val="FCB4AA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Rounded 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39458" y="1274660"/>
                  <a:ext cx="644475" cy="507568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/>
            <p:cNvCxnSpPr/>
            <p:nvPr/>
          </p:nvCxnSpPr>
          <p:spPr bwMode="auto">
            <a:xfrm flipH="1">
              <a:off x="1948415" y="1714242"/>
              <a:ext cx="3391043" cy="105305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99"/>
            <p:cNvCxnSpPr/>
            <p:nvPr/>
          </p:nvCxnSpPr>
          <p:spPr bwMode="auto">
            <a:xfrm flipH="1">
              <a:off x="4395090" y="1782228"/>
              <a:ext cx="1132794" cy="8452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Arrow Connector 105"/>
            <p:cNvCxnSpPr>
              <a:stCxn id="95" idx="2"/>
            </p:cNvCxnSpPr>
            <p:nvPr/>
          </p:nvCxnSpPr>
          <p:spPr bwMode="auto">
            <a:xfrm>
              <a:off x="5661696" y="1782228"/>
              <a:ext cx="812976" cy="8397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Arrow Connector 108"/>
            <p:cNvCxnSpPr/>
            <p:nvPr/>
          </p:nvCxnSpPr>
          <p:spPr bwMode="auto">
            <a:xfrm>
              <a:off x="5971309" y="1731818"/>
              <a:ext cx="1939332" cy="9509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/>
            <p:cNvCxnSpPr/>
            <p:nvPr/>
          </p:nvCxnSpPr>
          <p:spPr bwMode="auto">
            <a:xfrm>
              <a:off x="5983933" y="1666756"/>
              <a:ext cx="4500912" cy="106518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1630097" y="1320023"/>
            <a:ext cx="9904313" cy="1654414"/>
            <a:chOff x="1221353" y="943409"/>
            <a:chExt cx="10860884" cy="1814199"/>
          </a:xfrm>
        </p:grpSpPr>
        <p:sp>
          <p:nvSpPr>
            <p:cNvPr id="122" name="TextBox 121"/>
            <p:cNvSpPr txBox="1"/>
            <p:nvPr/>
          </p:nvSpPr>
          <p:spPr>
            <a:xfrm>
              <a:off x="1221353" y="2367770"/>
              <a:ext cx="1541388" cy="33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128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801415" y="2393194"/>
              <a:ext cx="1541388" cy="33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128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540849" y="2420106"/>
              <a:ext cx="1541388" cy="33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128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480091" y="2367769"/>
              <a:ext cx="1541388" cy="33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128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373632" y="943409"/>
              <a:ext cx="1541388" cy="33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128</a:t>
              </a:r>
            </a:p>
          </p:txBody>
        </p:sp>
      </p:grpSp>
      <p:graphicFrame>
        <p:nvGraphicFramePr>
          <p:cNvPr id="55" name="Table 54"/>
          <p:cNvGraphicFramePr>
            <a:graphicFrameLocks noGrp="1"/>
          </p:cNvGraphicFramePr>
          <p:nvPr>
            <p:extLst/>
          </p:nvPr>
        </p:nvGraphicFramePr>
        <p:xfrm>
          <a:off x="10825427" y="4097628"/>
          <a:ext cx="83312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7741739" y="2628146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563823"/>
                  </p:ext>
                </p:extLst>
              </p:nvPr>
            </p:nvGraphicFramePr>
            <p:xfrm>
              <a:off x="623392" y="1041023"/>
              <a:ext cx="5489083" cy="40330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4965">
                      <a:extLst>
                        <a:ext uri="{9D8B030D-6E8A-4147-A177-3AD203B41FA5}">
                          <a16:colId xmlns:a16="http://schemas.microsoft.com/office/drawing/2014/main" xmlns="" val="3190401982"/>
                        </a:ext>
                      </a:extLst>
                    </a:gridCol>
                    <a:gridCol w="3814118">
                      <a:extLst>
                        <a:ext uri="{9D8B030D-6E8A-4147-A177-3AD203B41FA5}">
                          <a16:colId xmlns:a16="http://schemas.microsoft.com/office/drawing/2014/main" xmlns="" val="246462725"/>
                        </a:ext>
                      </a:extLst>
                    </a:gridCol>
                  </a:tblGrid>
                  <a:tr h="423902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SubBytes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435690939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ShiftRows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−3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854347897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MixColumns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02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02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863547128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AddRoundKey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872063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563823"/>
                  </p:ext>
                </p:extLst>
              </p:nvPr>
            </p:nvGraphicFramePr>
            <p:xfrm>
              <a:off x="623392" y="1041023"/>
              <a:ext cx="5489083" cy="40330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496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90401982"/>
                        </a:ext>
                      </a:extLst>
                    </a:gridCol>
                    <a:gridCol w="381411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6462725"/>
                        </a:ext>
                      </a:extLst>
                    </a:gridCol>
                  </a:tblGrid>
                  <a:tr h="423902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SubBytes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1429" r="-319" b="-8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435690939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ShiftRows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36041" r="-319" b="-202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54347897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MixColumns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135354" r="-319" b="-101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63547128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AddRoundKey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235354" r="-319" b="-1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872063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20340" y="1551276"/>
                <a:ext cx="3846759" cy="1047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3,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02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eqArr>
                        </m:e>
                      </m:d>
                      <m:r>
                        <a:rPr lang="nb-NO" sz="1400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3,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340" y="1551276"/>
                <a:ext cx="3846759" cy="10470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359085" y="81489"/>
              <a:ext cx="1717584" cy="12273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9396">
                      <a:extLst>
                        <a:ext uri="{9D8B030D-6E8A-4147-A177-3AD203B41FA5}">
                          <a16:colId xmlns:a16="http://schemas.microsoft.com/office/drawing/2014/main" xmlns="" val="4132090626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xmlns="" val="1480361969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xmlns="" val="618680988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xmlns="" val="4066922096"/>
                        </a:ext>
                      </a:extLst>
                    </a:gridCol>
                  </a:tblGrid>
                  <a:tr h="31165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76239056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66358679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2894474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149167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806944"/>
                  </p:ext>
                </p:extLst>
              </p:nvPr>
            </p:nvGraphicFramePr>
            <p:xfrm>
              <a:off x="10359085" y="81489"/>
              <a:ext cx="1717584" cy="12273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9396">
                      <a:extLst>
                        <a:ext uri="{9D8B030D-6E8A-4147-A177-3AD203B41FA5}">
                          <a16:colId xmlns:a16="http://schemas.microsoft.com/office/drawing/2014/main" val="4132090626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1480361969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618680988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4066922096"/>
                        </a:ext>
                      </a:extLst>
                    </a:gridCol>
                  </a:tblGrid>
                  <a:tr h="31165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1961" r="-301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1961" r="-201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1961" r="-1042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961" r="-281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239056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101961" r="-3014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101961" r="-2014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101961" r="-1042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01961" r="-281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6358679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206000" r="-301408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206000" r="-201408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206000" r="-104286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206000" r="-2817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94474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306000" r="-30140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306000" r="-20140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306000" r="-104286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306000" r="-2817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9167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93492" y="2947080"/>
                <a:ext cx="6565557" cy="1888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02</m:t>
                                  </m:r>
                                </m:e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03</m:t>
                                  </m:r>
                                </m:e>
                              </m:eqArr>
                            </m:e>
                          </m:d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nb-NO" sz="16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                 ⊕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3,</m:t>
                                          </m:r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492" y="2947080"/>
                <a:ext cx="6565557" cy="18884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625460"/>
                  </p:ext>
                </p:extLst>
              </p:nvPr>
            </p:nvGraphicFramePr>
            <p:xfrm>
              <a:off x="623392" y="5312304"/>
              <a:ext cx="10145588" cy="13482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36397">
                      <a:extLst>
                        <a:ext uri="{9D8B030D-6E8A-4147-A177-3AD203B41FA5}">
                          <a16:colId xmlns:a16="http://schemas.microsoft.com/office/drawing/2014/main" xmlns="" val="95979139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val="1092093053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val="257285783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val="32652443"/>
                        </a:ext>
                      </a:extLst>
                    </a:gridCol>
                  </a:tblGrid>
                  <a:tr h="13482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02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03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52732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625460"/>
                  </p:ext>
                </p:extLst>
              </p:nvPr>
            </p:nvGraphicFramePr>
            <p:xfrm>
              <a:off x="623392" y="5312304"/>
              <a:ext cx="10145588" cy="13482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95979139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92093053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7285783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652443"/>
                        </a:ext>
                      </a:extLst>
                    </a:gridCol>
                  </a:tblGrid>
                  <a:tr h="13482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40" t="-450" r="-300721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00000" t="-450" r="-200000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00481" t="-450" r="-100481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300481" t="-450" r="-481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527329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2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563823"/>
                  </p:ext>
                </p:extLst>
              </p:nvPr>
            </p:nvGraphicFramePr>
            <p:xfrm>
              <a:off x="623392" y="1041023"/>
              <a:ext cx="5489083" cy="40330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4965">
                      <a:extLst>
                        <a:ext uri="{9D8B030D-6E8A-4147-A177-3AD203B41FA5}">
                          <a16:colId xmlns:a16="http://schemas.microsoft.com/office/drawing/2014/main" xmlns="" val="3190401982"/>
                        </a:ext>
                      </a:extLst>
                    </a:gridCol>
                    <a:gridCol w="3814118">
                      <a:extLst>
                        <a:ext uri="{9D8B030D-6E8A-4147-A177-3AD203B41FA5}">
                          <a16:colId xmlns:a16="http://schemas.microsoft.com/office/drawing/2014/main" xmlns="" val="246462725"/>
                        </a:ext>
                      </a:extLst>
                    </a:gridCol>
                  </a:tblGrid>
                  <a:tr h="423902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SubBytes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435690939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ShiftRows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−3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854347897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MixColumns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02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02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863547128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AddRoundKey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872063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563823"/>
                  </p:ext>
                </p:extLst>
              </p:nvPr>
            </p:nvGraphicFramePr>
            <p:xfrm>
              <a:off x="623392" y="1041023"/>
              <a:ext cx="5489083" cy="40330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496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90401982"/>
                        </a:ext>
                      </a:extLst>
                    </a:gridCol>
                    <a:gridCol w="381411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6462725"/>
                        </a:ext>
                      </a:extLst>
                    </a:gridCol>
                  </a:tblGrid>
                  <a:tr h="423902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SubBytes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1429" r="-319" b="-8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435690939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ShiftRows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36041" r="-319" b="-202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54347897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MixColumns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135354" r="-319" b="-101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63547128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AddRoundKey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235354" r="-319" b="-1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872063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359085" y="81489"/>
              <a:ext cx="1717584" cy="12273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9396">
                      <a:extLst>
                        <a:ext uri="{9D8B030D-6E8A-4147-A177-3AD203B41FA5}">
                          <a16:colId xmlns:a16="http://schemas.microsoft.com/office/drawing/2014/main" xmlns="" val="4132090626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xmlns="" val="1480361969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xmlns="" val="618680988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xmlns="" val="4066922096"/>
                        </a:ext>
                      </a:extLst>
                    </a:gridCol>
                  </a:tblGrid>
                  <a:tr h="31165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76239056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66358679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2894474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149167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806944"/>
                  </p:ext>
                </p:extLst>
              </p:nvPr>
            </p:nvGraphicFramePr>
            <p:xfrm>
              <a:off x="10359085" y="81489"/>
              <a:ext cx="1717584" cy="12273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9396">
                      <a:extLst>
                        <a:ext uri="{9D8B030D-6E8A-4147-A177-3AD203B41FA5}">
                          <a16:colId xmlns:a16="http://schemas.microsoft.com/office/drawing/2014/main" val="4132090626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1480361969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618680988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4066922096"/>
                        </a:ext>
                      </a:extLst>
                    </a:gridCol>
                  </a:tblGrid>
                  <a:tr h="31165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1961" r="-301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1961" r="-201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1961" r="-1042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961" r="-281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239056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101961" r="-3014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101961" r="-2014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101961" r="-1042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01961" r="-281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6358679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206000" r="-301408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206000" r="-201408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206000" r="-104286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206000" r="-2817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94474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306000" r="-30140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306000" r="-20140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306000" r="-104286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306000" r="-2817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9167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625460"/>
                  </p:ext>
                </p:extLst>
              </p:nvPr>
            </p:nvGraphicFramePr>
            <p:xfrm>
              <a:off x="623392" y="5312304"/>
              <a:ext cx="10145588" cy="13482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36397">
                      <a:extLst>
                        <a:ext uri="{9D8B030D-6E8A-4147-A177-3AD203B41FA5}">
                          <a16:colId xmlns:a16="http://schemas.microsoft.com/office/drawing/2014/main" xmlns="" val="95979139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val="1092093053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val="257285783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val="32652443"/>
                        </a:ext>
                      </a:extLst>
                    </a:gridCol>
                  </a:tblGrid>
                  <a:tr h="13482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02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03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52732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625460"/>
                  </p:ext>
                </p:extLst>
              </p:nvPr>
            </p:nvGraphicFramePr>
            <p:xfrm>
              <a:off x="623392" y="5312304"/>
              <a:ext cx="10145588" cy="13482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95979139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92093053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7285783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652443"/>
                        </a:ext>
                      </a:extLst>
                    </a:gridCol>
                  </a:tblGrid>
                  <a:tr h="13482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40" t="-450" r="-300721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00000" t="-450" r="-200000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00481" t="-450" r="-100481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300481" t="-450" r="-481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527329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97298" y="2790410"/>
                <a:ext cx="5085509" cy="1040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3,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</m:sSub>
                        </m:e>
                      </m:d>
                      <m:r>
                        <a:rPr lang="nb-NO" sz="1400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3,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298" y="2790410"/>
                <a:ext cx="5085509" cy="10403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performance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AES is reasonably efficient in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T-table implementation very fast </a:t>
            </a:r>
            <a:br>
              <a:rPr lang="en-US" dirty="0" smtClean="0"/>
            </a:br>
            <a:r>
              <a:rPr lang="en-US" dirty="0" smtClean="0"/>
              <a:t>(but not secure!)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Hard to implement fast and constant-time</a:t>
            </a:r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Intel introduced dedicated AES instructions into their CPUs (AES-NI):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 smtClean="0"/>
              <a:t>aesenc</a:t>
            </a:r>
            <a:r>
              <a:rPr lang="en-US" dirty="0" smtClean="0"/>
              <a:t>, </a:t>
            </a:r>
            <a:r>
              <a:rPr lang="en-US" b="1" dirty="0" err="1" smtClean="0"/>
              <a:t>aesenclast</a:t>
            </a:r>
            <a:r>
              <a:rPr lang="en-US" dirty="0"/>
              <a:t>:</a:t>
            </a:r>
            <a:r>
              <a:rPr lang="en-US" dirty="0" smtClean="0"/>
              <a:t> do one round of AES in one cycle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 smtClean="0"/>
              <a:t>aeskeygenassist</a:t>
            </a:r>
            <a:r>
              <a:rPr lang="en-US" b="1" dirty="0" smtClean="0"/>
              <a:t>: </a:t>
            </a:r>
            <a:r>
              <a:rPr lang="en-US" dirty="0" smtClean="0"/>
              <a:t>do AES key expansion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 smtClean="0"/>
              <a:t>aesdec</a:t>
            </a:r>
            <a:r>
              <a:rPr lang="en-US" b="1" dirty="0" smtClean="0"/>
              <a:t>, </a:t>
            </a:r>
            <a:r>
              <a:rPr lang="en-US" b="1" dirty="0" err="1" smtClean="0"/>
              <a:t>aesdeclast</a:t>
            </a:r>
            <a:r>
              <a:rPr lang="en-US" b="1" dirty="0" smtClean="0"/>
              <a:t>:</a:t>
            </a:r>
            <a:r>
              <a:rPr lang="en-US" dirty="0" smtClean="0"/>
              <a:t> do one round of AES decryption in one cycle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 smtClean="0"/>
              <a:t>aesimc</a:t>
            </a:r>
            <a:r>
              <a:rPr lang="en-US" b="1" dirty="0" smtClean="0"/>
              <a:t>: </a:t>
            </a:r>
            <a:r>
              <a:rPr lang="en-US" dirty="0" smtClean="0"/>
              <a:t>do AES </a:t>
            </a:r>
            <a:r>
              <a:rPr lang="en-US" dirty="0" err="1" smtClean="0"/>
              <a:t>inverser</a:t>
            </a:r>
            <a:r>
              <a:rPr lang="en-US" dirty="0" smtClean="0"/>
              <a:t> </a:t>
            </a:r>
            <a:r>
              <a:rPr lang="en-US" dirty="0" err="1" smtClean="0"/>
              <a:t>MixColumns</a:t>
            </a:r>
            <a:r>
              <a:rPr lang="en-US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Now standard in all modern CPUs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64459"/>
              </p:ext>
            </p:extLst>
          </p:nvPr>
        </p:nvGraphicFramePr>
        <p:xfrm>
          <a:off x="6796761" y="1304316"/>
          <a:ext cx="4862650" cy="161900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76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34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Throughput </a:t>
                      </a:r>
                    </a:p>
                    <a:p>
                      <a:pPr algn="ctr"/>
                      <a:r>
                        <a:rPr lang="en-US" dirty="0" smtClean="0"/>
                        <a:t>(my</a:t>
                      </a:r>
                      <a:r>
                        <a:rPr lang="en-US" baseline="0" dirty="0" smtClean="0"/>
                        <a:t> laptop)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464">
                <a:tc>
                  <a:txBody>
                    <a:bodyPr/>
                    <a:lstStyle/>
                    <a:p>
                      <a:r>
                        <a:rPr lang="en-US" dirty="0" smtClean="0"/>
                        <a:t>AES-128 (in software)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 GB/s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464">
                <a:tc>
                  <a:txBody>
                    <a:bodyPr/>
                    <a:lstStyle/>
                    <a:p>
                      <a:r>
                        <a:rPr lang="en-US" dirty="0" smtClean="0"/>
                        <a:t>AES-128</a:t>
                      </a:r>
                      <a:r>
                        <a:rPr lang="en-US" baseline="0" dirty="0" smtClean="0"/>
                        <a:t> (w/AES-NI)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3.45 GB/s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36372" y="5081588"/>
            <a:ext cx="7751762" cy="1776412"/>
          </a:xfrm>
        </p:spPr>
        <p:txBody>
          <a:bodyPr/>
          <a:lstStyle/>
          <a:p>
            <a:r>
              <a:rPr lang="en-US" dirty="0" smtClean="0"/>
              <a:t>Attacking block ciphers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375" y="3067282"/>
            <a:ext cx="2016224" cy="1179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07" y="1455516"/>
            <a:ext cx="3087835" cy="322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on block ciphers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Brute force attacks: search through every possible key in key space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Generic: works for all block ciphers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Not practical for large key spaces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Advanced attacks: try to exploit the concrete details of the block cipher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Differential cryptanalysis ('90, but known by the designers of DES + NSA since mid '70 )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Linear cryptanalysis ('92)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AES designed to resist both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Implementation attacks: vulnerabilities due to implementation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Power draw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Timing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Cache misses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 applications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Encryption of messages of 128 bits (block length)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However: </a:t>
            </a:r>
            <a:r>
              <a:rPr lang="en-US" sz="1800" dirty="0" smtClean="0"/>
              <a:t>we usually want to encrypt messages of </a:t>
            </a:r>
            <a:r>
              <a:rPr lang="en-US" sz="1800" i="1" dirty="0" smtClean="0"/>
              <a:t>arbitrary</a:t>
            </a:r>
            <a:r>
              <a:rPr lang="en-US" sz="1800" dirty="0" smtClean="0"/>
              <a:t> length!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Splitting the message into multiple 128 bit blocks (like above) is </a:t>
            </a:r>
            <a:r>
              <a:rPr lang="en-US" sz="1600" b="1" dirty="0" smtClean="0"/>
              <a:t>not secure!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Need to use them in a proper </a:t>
            </a:r>
            <a:r>
              <a:rPr lang="en-US" sz="1600" b="1" dirty="0" smtClean="0"/>
              <a:t>mode-of-operation </a:t>
            </a:r>
            <a:r>
              <a:rPr lang="en-US" sz="1600" dirty="0" smtClean="0"/>
              <a:t>(covered later in the course)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Correct viewpoint: block ciphers are </a:t>
            </a:r>
            <a:r>
              <a:rPr lang="en-US" sz="1800" b="1" dirty="0" smtClean="0"/>
              <a:t>not</a:t>
            </a:r>
            <a:r>
              <a:rPr lang="en-US" sz="1800" dirty="0"/>
              <a:t> </a:t>
            </a:r>
            <a:r>
              <a:rPr lang="en-US" sz="1800" dirty="0" smtClean="0"/>
              <a:t>encryption schemes!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Block ciphers are </a:t>
            </a:r>
            <a:r>
              <a:rPr lang="en-US" sz="1600" b="1" dirty="0" smtClean="0"/>
              <a:t>primitives</a:t>
            </a:r>
            <a:r>
              <a:rPr lang="en-US" sz="1600" dirty="0"/>
              <a:t> </a:t>
            </a:r>
            <a:r>
              <a:rPr lang="en-US" sz="1600" dirty="0" smtClean="0"/>
              <a:t>used to construct other things  </a:t>
            </a:r>
            <a:endParaRPr lang="en-US" sz="1600" b="1" dirty="0" smtClean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936511" y="1426692"/>
            <a:ext cx="5528759" cy="2135069"/>
            <a:chOff x="2936511" y="1563852"/>
            <a:chExt cx="6569468" cy="2536965"/>
          </a:xfrm>
        </p:grpSpPr>
        <p:pic>
          <p:nvPicPr>
            <p:cNvPr id="5" name="Content Placeholder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8560" y="2030823"/>
              <a:ext cx="864096" cy="1608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096" y="2156180"/>
              <a:ext cx="774859" cy="14549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823985" y="1746868"/>
                  <a:ext cx="609100" cy="438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b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3985" y="1746868"/>
                  <a:ext cx="609100" cy="43885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416807" y="2646597"/>
                  <a:ext cx="2808312" cy="438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nb-NO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6807" y="2646597"/>
                  <a:ext cx="2808312" cy="43885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936511" y="3661964"/>
                  <a:ext cx="1932143" cy="438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nb-NO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b-NO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6511" y="3661964"/>
                  <a:ext cx="1932143" cy="43885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418134" y="3653302"/>
                  <a:ext cx="2087845" cy="442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←</m:t>
                        </m:r>
                        <m:sSubSup>
                          <m:sSubSupPr>
                            <m:ctrlPr>
                              <a:rPr lang="nb-NO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nb-NO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b-NO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8134" y="3653302"/>
                  <a:ext cx="2087845" cy="44274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ight Arrow 11"/>
            <p:cNvSpPr/>
            <p:nvPr/>
          </p:nvSpPr>
          <p:spPr bwMode="auto">
            <a:xfrm>
              <a:off x="4776847" y="2415611"/>
              <a:ext cx="2520280" cy="936104"/>
            </a:xfrm>
            <a:prstGeom prst="rightArrow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88233" y="1563852"/>
                  <a:ext cx="609100" cy="438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1600" b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233" y="1563852"/>
                  <a:ext cx="609100" cy="43885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Block ciphers are very important </a:t>
            </a:r>
            <a:r>
              <a:rPr lang="en-US" b="1" dirty="0" smtClean="0"/>
              <a:t>primitives </a:t>
            </a:r>
            <a:r>
              <a:rPr lang="en-US" dirty="0" smtClean="0"/>
              <a:t>(building blocks) – but they are not encryption schemes!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Correct abstraction: block ciphers = PRPs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Right security notion for PRFs/PRPs: </a:t>
            </a:r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	indistinguishability from random function/permutation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Concrete block cipher designs: DES and AES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 applications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“work horse” of crypto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be used to build:</a:t>
            </a:r>
          </a:p>
          <a:p>
            <a:pPr marL="817563" lvl="1">
              <a:buFont typeface="Arial" panose="020B0604020202020204" pitchFamily="34" charset="0"/>
              <a:buChar char="•"/>
            </a:pPr>
            <a:r>
              <a:rPr lang="en-US" dirty="0"/>
              <a:t>Encryption of arbitrary length messages (including stream ciphers)</a:t>
            </a:r>
          </a:p>
          <a:p>
            <a:pPr marL="817563" lvl="1" indent="-342900">
              <a:buFont typeface="Arial" panose="020B0604020202020204" pitchFamily="34" charset="0"/>
              <a:buChar char="•"/>
            </a:pPr>
            <a:r>
              <a:rPr lang="en-US" dirty="0"/>
              <a:t>Message authentication codes</a:t>
            </a:r>
          </a:p>
          <a:p>
            <a:pPr marL="817563" lvl="1" indent="-342900">
              <a:buFont typeface="Arial" panose="020B0604020202020204" pitchFamily="34" charset="0"/>
              <a:buChar char="•"/>
            </a:pPr>
            <a:r>
              <a:rPr lang="en-US" dirty="0"/>
              <a:t>Authenticated encryption</a:t>
            </a:r>
          </a:p>
          <a:p>
            <a:pPr marL="817563" lvl="1" indent="-342900">
              <a:buFont typeface="Arial" panose="020B0604020202020204" pitchFamily="34" charset="0"/>
              <a:buChar char="•"/>
            </a:pPr>
            <a:r>
              <a:rPr lang="en-US" dirty="0"/>
              <a:t>Hash functions</a:t>
            </a:r>
          </a:p>
          <a:p>
            <a:pPr marL="817563" lvl="1" indent="-342900">
              <a:buFont typeface="Arial" panose="020B0604020202020204" pitchFamily="34" charset="0"/>
              <a:buChar char="•"/>
            </a:pPr>
            <a:r>
              <a:rPr lang="en-US" dirty="0"/>
              <a:t>(Cryptographically secure) pseudorandom </a:t>
            </a:r>
            <a:r>
              <a:rPr lang="en-US" dirty="0" smtClean="0"/>
              <a:t>generators</a:t>
            </a:r>
            <a:endParaRPr lang="en-US" dirty="0"/>
          </a:p>
          <a:p>
            <a:pPr marL="817563" lvl="1" indent="-342900">
              <a:buFont typeface="Arial" panose="020B0604020202020204" pitchFamily="34" charset="0"/>
              <a:buChar char="•"/>
            </a:pPr>
            <a:r>
              <a:rPr lang="en-US" dirty="0"/>
              <a:t>Key derivation functions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47989" y="5052115"/>
            <a:ext cx="7751762" cy="1292124"/>
          </a:xfrm>
        </p:spPr>
        <p:txBody>
          <a:bodyPr/>
          <a:lstStyle/>
          <a:p>
            <a:r>
              <a:rPr lang="en-US" dirty="0" smtClean="0"/>
              <a:t>Defining block ciphers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36" y="1422097"/>
            <a:ext cx="4369668" cy="330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 bwMode="auto">
              <a:xfrm>
                <a:off x="1625603" y="3344170"/>
                <a:ext cx="1125373" cy="2027624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50000"/>
                  </a:schemeClr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00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01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10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nb-NO" b="0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5603" y="3344170"/>
                <a:ext cx="1125373" cy="2027624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accent5">
                    <a:lumMod val="50000"/>
                  </a:schemeClr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623392" y="1195784"/>
                <a:ext cx="10330554" cy="1132637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function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is a </a:t>
                </a:r>
                <a:r>
                  <a:rPr lang="en-US" b="1" dirty="0" smtClean="0"/>
                  <a:t>permutation </a:t>
                </a:r>
                <a:r>
                  <a:rPr lang="en-US" dirty="0" smtClean="0"/>
                  <a:t>if there exists an inverse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: </a:t>
                </a: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95784"/>
                <a:ext cx="10330554" cy="1132637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3872742" y="3355876"/>
                <a:ext cx="1147156" cy="20276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00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01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10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nb-NO" b="0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2742" y="3355876"/>
                <a:ext cx="1147156" cy="2027624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 bwMode="auto">
          <a:xfrm flipV="1">
            <a:off x="2439441" y="3772160"/>
            <a:ext cx="1778611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439441" y="4191802"/>
            <a:ext cx="1778611" cy="3863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476732" y="4586547"/>
            <a:ext cx="1741320" cy="3799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2439441" y="4200151"/>
            <a:ext cx="1778611" cy="794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2562482" y="5800519"/>
            <a:ext cx="2577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Permutation</a:t>
            </a:r>
            <a:endParaRPr lang="en-US" sz="2000" b="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08225" y="5800519"/>
            <a:ext cx="2577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 a permutation</a:t>
            </a:r>
            <a:endParaRPr lang="en-US" sz="2000" b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09355" y="2983731"/>
                <a:ext cx="4891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355" y="2983731"/>
                <a:ext cx="489131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92615" y="2983731"/>
                <a:ext cx="4891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615" y="2983731"/>
                <a:ext cx="489131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/>
              <p:cNvSpPr/>
              <p:nvPr/>
            </p:nvSpPr>
            <p:spPr bwMode="auto">
              <a:xfrm>
                <a:off x="6663298" y="3344170"/>
                <a:ext cx="1125373" cy="2027624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50000"/>
                  </a:schemeClr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00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01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10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nb-NO" b="0" dirty="0"/>
              </a:p>
            </p:txBody>
          </p:sp>
        </mc:Choice>
        <mc:Fallback xmlns=""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3298" y="3344170"/>
                <a:ext cx="1125373" cy="2027624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>
                <a:solidFill>
                  <a:schemeClr val="accent5">
                    <a:lumMod val="50000"/>
                  </a:schemeClr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/>
              <p:cNvSpPr/>
              <p:nvPr/>
            </p:nvSpPr>
            <p:spPr bwMode="auto">
              <a:xfrm>
                <a:off x="8939012" y="3355876"/>
                <a:ext cx="1147156" cy="20276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00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01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10</m:t>
                      </m:r>
                    </m:oMath>
                    <m:oMath xmlns:m="http://schemas.openxmlformats.org/officeDocument/2006/math">
                      <m:r>
                        <a:rPr lang="nb-NO" b="0" i="1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nb-NO" b="0" dirty="0"/>
              </a:p>
            </p:txBody>
          </p:sp>
        </mc:Choice>
        <mc:Fallback xmlns="">
          <p:sp>
            <p:nvSpPr>
              <p:cNvPr id="40" name="Oval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39012" y="3355876"/>
                <a:ext cx="1147156" cy="2027624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 bwMode="auto">
          <a:xfrm flipV="1">
            <a:off x="7505711" y="3772160"/>
            <a:ext cx="1778611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505711" y="4191802"/>
            <a:ext cx="1778611" cy="3863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7543002" y="4586547"/>
            <a:ext cx="1741320" cy="3799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7505711" y="4673600"/>
            <a:ext cx="1778611" cy="3210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281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7956CE9B-5D63-4B87-A989-DA7CD1F170FB}" vid="{1AE45AA9-27B5-4B56-B075-B66CFC0D7770}"/>
    </a:ext>
  </a:extLst>
</a:theme>
</file>

<file path=ppt/theme/theme2.xml><?xml version="1.0" encoding="utf-8"?>
<a:theme xmlns:a="http://schemas.openxmlformats.org/drawingml/2006/main" name="1_TEK4500-UIO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EB81B55-F791-4803-888B-7743A58A759A}" vid="{F26A13B7-FD25-4D65-8304-6D437B4B287E}"/>
    </a:ext>
  </a:extLst>
</a:theme>
</file>

<file path=ppt/theme/theme3.xml><?xml version="1.0" encoding="utf-8"?>
<a:theme xmlns:a="http://schemas.openxmlformats.org/drawingml/2006/main" name="2_TEK4500-UIO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00B050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CB4AA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b="1" dirty="0" smtClean="0"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6991</TotalTime>
  <Words>2075</Words>
  <Application>Microsoft Office PowerPoint</Application>
  <PresentationFormat>Widescreen</PresentationFormat>
  <Paragraphs>1230</Paragraphs>
  <Slides>60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Calibri</vt:lpstr>
      <vt:lpstr>Cambria</vt:lpstr>
      <vt:lpstr>Cambria Math</vt:lpstr>
      <vt:lpstr>Lucida Handwriting</vt:lpstr>
      <vt:lpstr>Times New Roman</vt:lpstr>
      <vt:lpstr>Wingdings</vt:lpstr>
      <vt:lpstr>TEK4500-UIO</vt:lpstr>
      <vt:lpstr>1_TEK4500-UIO</vt:lpstr>
      <vt:lpstr>2_TEK4500-UIO</vt:lpstr>
      <vt:lpstr>Lecture 2 – Block ciphers, PRFs/PRPs,  DES, AES </vt:lpstr>
      <vt:lpstr>Ideal solution: secure channels</vt:lpstr>
      <vt:lpstr>Basic goals of cryptography</vt:lpstr>
      <vt:lpstr>Encryption schemes</vt:lpstr>
      <vt:lpstr>Block ciphers</vt:lpstr>
      <vt:lpstr>Block cipher applications (1)</vt:lpstr>
      <vt:lpstr>Block cipher applications (2)</vt:lpstr>
      <vt:lpstr>PowerPoint Presentation</vt:lpstr>
      <vt:lpstr>Permutations</vt:lpstr>
      <vt:lpstr>Permutations</vt:lpstr>
      <vt:lpstr>Pseudorandom functions (PRFs) and permutations (PRP)</vt:lpstr>
      <vt:lpstr>Block cipher security</vt:lpstr>
      <vt:lpstr>Random functions</vt:lpstr>
      <vt:lpstr>Random functions</vt:lpstr>
      <vt:lpstr>PRF – security; formal definition </vt:lpstr>
      <vt:lpstr>PRF – security; formal definition </vt:lpstr>
      <vt:lpstr>Understanding "advantage"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Why is this definition good?</vt:lpstr>
      <vt:lpstr>PRF – security; equivalent view</vt:lpstr>
      <vt:lpstr>PRF – security; equivalent view</vt:lpstr>
      <vt:lpstr>PRF – security; equivalent view</vt:lpstr>
      <vt:lpstr>PRF – security; equivalent view</vt:lpstr>
      <vt:lpstr>PRF – security; formal definition </vt:lpstr>
      <vt:lpstr>Block ciphers – security</vt:lpstr>
      <vt:lpstr>Block ciphers – security</vt:lpstr>
      <vt:lpstr>PRF PRP – security; formal definition </vt:lpstr>
      <vt:lpstr>PRP security ⟹ PRF security</vt:lpstr>
      <vt:lpstr>PowerPoint Presentation</vt:lpstr>
      <vt:lpstr>PRF – security; formal definition </vt:lpstr>
      <vt:lpstr>PRF PRP – security; formal definition </vt:lpstr>
      <vt:lpstr>Principles for designing block ciphers</vt:lpstr>
      <vt:lpstr>Block ciphers</vt:lpstr>
      <vt:lpstr>PRPs from PRFs – the Feistel construction</vt:lpstr>
      <vt:lpstr>Feistel network security – theory </vt:lpstr>
      <vt:lpstr>Data Encryption Standard (DES)</vt:lpstr>
      <vt:lpstr>Block ciphers</vt:lpstr>
      <vt:lpstr>DES</vt:lpstr>
      <vt:lpstr>DES round function</vt:lpstr>
      <vt:lpstr>DES properties</vt:lpstr>
      <vt:lpstr>Advanced Encryption Standard </vt:lpstr>
      <vt:lpstr>AES-128</vt:lpstr>
      <vt:lpstr>AES round function</vt:lpstr>
      <vt:lpstr>AES round function - SubBytes</vt:lpstr>
      <vt:lpstr>AES round function - ShiftRows</vt:lpstr>
      <vt:lpstr>AES round function - MixColumns</vt:lpstr>
      <vt:lpstr>AES-128</vt:lpstr>
      <vt:lpstr>AES round</vt:lpstr>
      <vt:lpstr>AES round</vt:lpstr>
      <vt:lpstr>AES performance</vt:lpstr>
      <vt:lpstr>PowerPoint Presentation</vt:lpstr>
      <vt:lpstr>Attacks on block ciphers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282</cp:revision>
  <dcterms:created xsi:type="dcterms:W3CDTF">2020-06-02T10:31:43Z</dcterms:created>
  <dcterms:modified xsi:type="dcterms:W3CDTF">2021-09-28T20:51:18Z</dcterms:modified>
</cp:coreProperties>
</file>