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3" r:id="rId2"/>
    <p:sldMasterId id="2147483701" r:id="rId3"/>
    <p:sldMasterId id="2147483718" r:id="rId4"/>
  </p:sldMasterIdLst>
  <p:notesMasterIdLst>
    <p:notesMasterId r:id="rId53"/>
  </p:notesMasterIdLst>
  <p:handoutMasterIdLst>
    <p:handoutMasterId r:id="rId54"/>
  </p:handoutMasterIdLst>
  <p:sldIdLst>
    <p:sldId id="327" r:id="rId5"/>
    <p:sldId id="398" r:id="rId6"/>
    <p:sldId id="339" r:id="rId7"/>
    <p:sldId id="432" r:id="rId8"/>
    <p:sldId id="422" r:id="rId9"/>
    <p:sldId id="429" r:id="rId10"/>
    <p:sldId id="431" r:id="rId11"/>
    <p:sldId id="401" r:id="rId12"/>
    <p:sldId id="406" r:id="rId13"/>
    <p:sldId id="342" r:id="rId14"/>
    <p:sldId id="404" r:id="rId15"/>
    <p:sldId id="403" r:id="rId16"/>
    <p:sldId id="328" r:id="rId17"/>
    <p:sldId id="343" r:id="rId18"/>
    <p:sldId id="350" r:id="rId19"/>
    <p:sldId id="333" r:id="rId20"/>
    <p:sldId id="345" r:id="rId21"/>
    <p:sldId id="407" r:id="rId22"/>
    <p:sldId id="409" r:id="rId23"/>
    <p:sldId id="347" r:id="rId24"/>
    <p:sldId id="354" r:id="rId25"/>
    <p:sldId id="352" r:id="rId26"/>
    <p:sldId id="356" r:id="rId27"/>
    <p:sldId id="355" r:id="rId28"/>
    <p:sldId id="358" r:id="rId29"/>
    <p:sldId id="374" r:id="rId30"/>
    <p:sldId id="375" r:id="rId31"/>
    <p:sldId id="376" r:id="rId32"/>
    <p:sldId id="377" r:id="rId33"/>
    <p:sldId id="378" r:id="rId34"/>
    <p:sldId id="381" r:id="rId35"/>
    <p:sldId id="412" r:id="rId36"/>
    <p:sldId id="415" r:id="rId37"/>
    <p:sldId id="416" r:id="rId38"/>
    <p:sldId id="417" r:id="rId39"/>
    <p:sldId id="418" r:id="rId40"/>
    <p:sldId id="387" r:id="rId41"/>
    <p:sldId id="423" r:id="rId42"/>
    <p:sldId id="360" r:id="rId43"/>
    <p:sldId id="366" r:id="rId44"/>
    <p:sldId id="433" r:id="rId45"/>
    <p:sldId id="365" r:id="rId46"/>
    <p:sldId id="421" r:id="rId47"/>
    <p:sldId id="428" r:id="rId48"/>
    <p:sldId id="369" r:id="rId49"/>
    <p:sldId id="425" r:id="rId50"/>
    <p:sldId id="426" r:id="rId51"/>
    <p:sldId id="39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9DA"/>
    <a:srgbClr val="FFF5F3"/>
    <a:srgbClr val="E4E4F8"/>
    <a:srgbClr val="EEF9F4"/>
    <a:srgbClr val="FFDFDA"/>
    <a:srgbClr val="FCB4AA"/>
    <a:srgbClr val="FF8585"/>
    <a:srgbClr val="FCEDC8"/>
    <a:srgbClr val="F9DB8F"/>
    <a:srgbClr val="F8C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4" autoAdjust="0"/>
    <p:restoredTop sz="89988" autoAdjust="0"/>
  </p:normalViewPr>
  <p:slideViewPr>
    <p:cSldViewPr snapToGrid="0" showGuides="1">
      <p:cViewPr varScale="1">
        <p:scale>
          <a:sx n="63" d="100"/>
          <a:sy n="63" d="100"/>
        </p:scale>
        <p:origin x="1158" y="7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5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0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Delivery</a:t>
            </a:r>
            <a:r>
              <a:rPr lang="en-US" baseline="0" dirty="0" smtClean="0"/>
              <a:t> of K outside the "responsibility" of encryption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3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8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0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02980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4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3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8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4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6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053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3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5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4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5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8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6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5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228674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5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1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9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0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182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3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2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51.png"/><Relationship Id="rId21" Type="http://schemas.openxmlformats.org/officeDocument/2006/relationships/image" Target="../media/image33.png"/><Relationship Id="rId7" Type="http://schemas.openxmlformats.org/officeDocument/2006/relationships/image" Target="../media/image55.png"/><Relationship Id="rId12" Type="http://schemas.openxmlformats.org/officeDocument/2006/relationships/image" Target="../media/image42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20" Type="http://schemas.openxmlformats.org/officeDocument/2006/relationships/image" Target="../media/image3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11" Type="http://schemas.openxmlformats.org/officeDocument/2006/relationships/image" Target="../media/image41.png"/><Relationship Id="rId5" Type="http://schemas.openxmlformats.org/officeDocument/2006/relationships/image" Target="../media/image53.png"/><Relationship Id="rId15" Type="http://schemas.openxmlformats.org/officeDocument/2006/relationships/image" Target="../media/image36.png"/><Relationship Id="rId10" Type="http://schemas.openxmlformats.org/officeDocument/2006/relationships/image" Target="../media/image57.png"/><Relationship Id="rId19" Type="http://schemas.openxmlformats.org/officeDocument/2006/relationships/image" Target="../media/image40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36.png"/><Relationship Id="rId18" Type="http://schemas.openxmlformats.org/officeDocument/2006/relationships/image" Target="../media/image33.png"/><Relationship Id="rId7" Type="http://schemas.openxmlformats.org/officeDocument/2006/relationships/image" Target="../media/image45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43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63.png"/><Relationship Id="rId15" Type="http://schemas.openxmlformats.org/officeDocument/2006/relationships/image" Target="../media/image38.png"/><Relationship Id="rId10" Type="http://schemas.openxmlformats.org/officeDocument/2006/relationships/image" Target="../media/image321.png"/><Relationship Id="rId9" Type="http://schemas.openxmlformats.org/officeDocument/2006/relationships/image" Target="../media/image51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81.png"/><Relationship Id="rId4" Type="http://schemas.openxmlformats.org/officeDocument/2006/relationships/image" Target="../media/image72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0.pn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90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96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9.png"/><Relationship Id="rId7" Type="http://schemas.openxmlformats.org/officeDocument/2006/relationships/image" Target="../media/image8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62.png"/><Relationship Id="rId10" Type="http://schemas.openxmlformats.org/officeDocument/2006/relationships/image" Target="../media/image102.png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image" Target="../media/image64.png"/><Relationship Id="rId18" Type="http://schemas.openxmlformats.org/officeDocument/2006/relationships/image" Target="../media/image61.png"/><Relationship Id="rId12" Type="http://schemas.openxmlformats.org/officeDocument/2006/relationships/image" Target="../media/image1020.png"/><Relationship Id="rId17" Type="http://schemas.openxmlformats.org/officeDocument/2006/relationships/image" Target="../media/image60.png"/><Relationship Id="rId2" Type="http://schemas.openxmlformats.org/officeDocument/2006/relationships/image" Target="../media/image102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1010.png"/><Relationship Id="rId15" Type="http://schemas.openxmlformats.org/officeDocument/2006/relationships/image" Target="../media/image100.png"/><Relationship Id="rId19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21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105.png"/><Relationship Id="rId16" Type="http://schemas.openxmlformats.org/officeDocument/2006/relationships/image" Target="../media/image102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15" Type="http://schemas.openxmlformats.org/officeDocument/2006/relationships/image" Target="../media/image1010.png"/><Relationship Id="rId23" Type="http://schemas.openxmlformats.org/officeDocument/2006/relationships/image" Target="../media/image62.png"/><Relationship Id="rId19" Type="http://schemas.openxmlformats.org/officeDocument/2006/relationships/image" Target="../media/image69.png"/><Relationship Id="rId22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40.png"/><Relationship Id="rId3" Type="http://schemas.openxmlformats.org/officeDocument/2006/relationships/image" Target="../media/image64.png"/><Relationship Id="rId7" Type="http://schemas.openxmlformats.org/officeDocument/2006/relationships/image" Target="../media/image61.png"/><Relationship Id="rId17" Type="http://schemas.openxmlformats.org/officeDocument/2006/relationships/image" Target="../media/image62.png"/><Relationship Id="rId2" Type="http://schemas.openxmlformats.org/officeDocument/2006/relationships/image" Target="../media/image65.png"/><Relationship Id="rId16" Type="http://schemas.openxmlformats.org/officeDocument/2006/relationships/image" Target="../media/image10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15" Type="http://schemas.openxmlformats.org/officeDocument/2006/relationships/image" Target="../media/image101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9" Type="http://schemas.openxmlformats.org/officeDocument/2006/relationships/image" Target="../media/image7.png"/><Relationship Id="rId4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97.png"/><Relationship Id="rId18" Type="http://schemas.openxmlformats.org/officeDocument/2006/relationships/image" Target="../media/image104.png"/><Relationship Id="rId3" Type="http://schemas.openxmlformats.org/officeDocument/2006/relationships/image" Target="../media/image80.png"/><Relationship Id="rId21" Type="http://schemas.openxmlformats.org/officeDocument/2006/relationships/image" Target="../media/image108.png"/><Relationship Id="rId7" Type="http://schemas.openxmlformats.org/officeDocument/2006/relationships/image" Target="../media/image58.png"/><Relationship Id="rId12" Type="http://schemas.openxmlformats.org/officeDocument/2006/relationships/image" Target="../media/image95.png"/><Relationship Id="rId17" Type="http://schemas.openxmlformats.org/officeDocument/2006/relationships/image" Target="../media/image103.png"/><Relationship Id="rId2" Type="http://schemas.openxmlformats.org/officeDocument/2006/relationships/image" Target="../media/image70.png"/><Relationship Id="rId16" Type="http://schemas.openxmlformats.org/officeDocument/2006/relationships/image" Target="../media/image101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11" Type="http://schemas.openxmlformats.org/officeDocument/2006/relationships/image" Target="../media/image93.png"/><Relationship Id="rId5" Type="http://schemas.openxmlformats.org/officeDocument/2006/relationships/image" Target="../media/image64.png"/><Relationship Id="rId15" Type="http://schemas.openxmlformats.org/officeDocument/2006/relationships/image" Target="../media/image99.png"/><Relationship Id="rId10" Type="http://schemas.openxmlformats.org/officeDocument/2006/relationships/image" Target="../media/image102.png"/><Relationship Id="rId19" Type="http://schemas.openxmlformats.org/officeDocument/2006/relationships/image" Target="../media/image106.png"/><Relationship Id="rId4" Type="http://schemas.openxmlformats.org/officeDocument/2006/relationships/image" Target="../media/image65.png"/><Relationship Id="rId9" Type="http://schemas.openxmlformats.org/officeDocument/2006/relationships/image" Target="../media/image61.png"/><Relationship Id="rId1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2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6.png"/><Relationship Id="rId7" Type="http://schemas.openxmlformats.org/officeDocument/2006/relationships/image" Target="../media/image12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8.xml"/><Relationship Id="rId10" Type="http://schemas.openxmlformats.org/officeDocument/2006/relationships/image" Target="../media/image117.png"/><Relationship Id="rId9" Type="http://schemas.openxmlformats.org/officeDocument/2006/relationships/image" Target="../media/image1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7" Type="http://schemas.openxmlformats.org/officeDocument/2006/relationships/image" Target="../media/image124.png"/><Relationship Id="rId12" Type="http://schemas.openxmlformats.org/officeDocument/2006/relationships/image" Target="../media/image12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21.png"/><Relationship Id="rId10" Type="http://schemas.openxmlformats.org/officeDocument/2006/relationships/image" Target="../media/image120.png"/><Relationship Id="rId9" Type="http://schemas.openxmlformats.org/officeDocument/2006/relationships/image" Target="../media/image119.png"/><Relationship Id="rId14" Type="http://schemas.openxmlformats.org/officeDocument/2006/relationships/image" Target="../media/image1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8.png"/><Relationship Id="rId7" Type="http://schemas.openxmlformats.org/officeDocument/2006/relationships/image" Target="../media/image124.png"/><Relationship Id="rId12" Type="http://schemas.openxmlformats.org/officeDocument/2006/relationships/image" Target="../media/image127.png"/><Relationship Id="rId17" Type="http://schemas.openxmlformats.org/officeDocument/2006/relationships/image" Target="../media/image125.png"/><Relationship Id="rId2" Type="http://schemas.openxmlformats.org/officeDocument/2006/relationships/image" Target="../media/image116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26.png"/><Relationship Id="rId15" Type="http://schemas.openxmlformats.org/officeDocument/2006/relationships/image" Target="../media/image123.png"/><Relationship Id="rId10" Type="http://schemas.openxmlformats.org/officeDocument/2006/relationships/image" Target="../media/image120.png"/><Relationship Id="rId9" Type="http://schemas.openxmlformats.org/officeDocument/2006/relationships/image" Target="../media/image119.png"/><Relationship Id="rId14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23.png"/><Relationship Id="rId18" Type="http://schemas.openxmlformats.org/officeDocument/2006/relationships/image" Target="../media/image132.png"/><Relationship Id="rId3" Type="http://schemas.openxmlformats.org/officeDocument/2006/relationships/image" Target="../media/image116.png"/><Relationship Id="rId7" Type="http://schemas.openxmlformats.org/officeDocument/2006/relationships/image" Target="../media/image124.png"/><Relationship Id="rId12" Type="http://schemas.openxmlformats.org/officeDocument/2006/relationships/image" Target="../media/image120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9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19.png"/><Relationship Id="rId15" Type="http://schemas.openxmlformats.org/officeDocument/2006/relationships/image" Target="../media/image130.png"/><Relationship Id="rId10" Type="http://schemas.openxmlformats.org/officeDocument/2006/relationships/image" Target="../media/image122.png"/><Relationship Id="rId19" Type="http://schemas.openxmlformats.org/officeDocument/2006/relationships/image" Target="../media/image133.png"/><Relationship Id="rId9" Type="http://schemas.openxmlformats.org/officeDocument/2006/relationships/image" Target="../media/image118.png"/><Relationship Id="rId14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6.png"/><Relationship Id="rId18" Type="http://schemas.openxmlformats.org/officeDocument/2006/relationships/image" Target="../media/image133.png"/><Relationship Id="rId3" Type="http://schemas.openxmlformats.org/officeDocument/2006/relationships/image" Target="../media/image116.png"/><Relationship Id="rId21" Type="http://schemas.openxmlformats.org/officeDocument/2006/relationships/image" Target="../media/image137.png"/><Relationship Id="rId7" Type="http://schemas.openxmlformats.org/officeDocument/2006/relationships/image" Target="../media/image124.png"/><Relationship Id="rId12" Type="http://schemas.openxmlformats.org/officeDocument/2006/relationships/image" Target="../media/image123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1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20.png"/><Relationship Id="rId15" Type="http://schemas.openxmlformats.org/officeDocument/2006/relationships/image" Target="../media/image129.png"/><Relationship Id="rId23" Type="http://schemas.openxmlformats.org/officeDocument/2006/relationships/image" Target="../media/image125.png"/><Relationship Id="rId10" Type="http://schemas.openxmlformats.org/officeDocument/2006/relationships/image" Target="../media/image119.png"/><Relationship Id="rId19" Type="http://schemas.openxmlformats.org/officeDocument/2006/relationships/image" Target="../media/image135.png"/><Relationship Id="rId9" Type="http://schemas.openxmlformats.org/officeDocument/2006/relationships/image" Target="../media/image122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21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139.png"/><Relationship Id="rId16" Type="http://schemas.openxmlformats.org/officeDocument/2006/relationships/image" Target="../media/image102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15" Type="http://schemas.openxmlformats.org/officeDocument/2006/relationships/image" Target="../media/image1010.png"/><Relationship Id="rId23" Type="http://schemas.openxmlformats.org/officeDocument/2006/relationships/image" Target="../media/image93.png"/><Relationship Id="rId19" Type="http://schemas.openxmlformats.org/officeDocument/2006/relationships/image" Target="../media/image69.png"/><Relationship Id="rId22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210.png"/><Relationship Id="rId3" Type="http://schemas.openxmlformats.org/officeDocument/2006/relationships/image" Target="../media/image94.png"/><Relationship Id="rId12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69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0.png"/><Relationship Id="rId11" Type="http://schemas.openxmlformats.org/officeDocument/2006/relationships/image" Target="../media/image990.png"/><Relationship Id="rId5" Type="http://schemas.openxmlformats.org/officeDocument/2006/relationships/image" Target="../media/image950.png"/><Relationship Id="rId15" Type="http://schemas.openxmlformats.org/officeDocument/2006/relationships/image" Target="../media/image980.png"/><Relationship Id="rId10" Type="http://schemas.openxmlformats.org/officeDocument/2006/relationships/image" Target="../media/image971.png"/><Relationship Id="rId4" Type="http://schemas.openxmlformats.org/officeDocument/2006/relationships/image" Target="../media/image96.png"/><Relationship Id="rId9" Type="http://schemas.openxmlformats.org/officeDocument/2006/relationships/image" Target="../media/image981.png"/><Relationship Id="rId14" Type="http://schemas.openxmlformats.org/officeDocument/2006/relationships/image" Target="../media/image12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210.png"/><Relationship Id="rId3" Type="http://schemas.openxmlformats.org/officeDocument/2006/relationships/image" Target="../media/image142.png"/><Relationship Id="rId7" Type="http://schemas.openxmlformats.org/officeDocument/2006/relationships/image" Target="../media/image1090.png"/><Relationship Id="rId12" Type="http://schemas.openxmlformats.org/officeDocument/2006/relationships/image" Target="../media/image119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80.png"/><Relationship Id="rId11" Type="http://schemas.openxmlformats.org/officeDocument/2006/relationships/image" Target="../media/image1170.png"/><Relationship Id="rId5" Type="http://schemas.openxmlformats.org/officeDocument/2006/relationships/image" Target="../media/image144.png"/><Relationship Id="rId10" Type="http://schemas.openxmlformats.org/officeDocument/2006/relationships/image" Target="../media/image145.png"/><Relationship Id="rId4" Type="http://schemas.openxmlformats.org/officeDocument/2006/relationships/image" Target="../media/image143.png"/><Relationship Id="rId9" Type="http://schemas.openxmlformats.org/officeDocument/2006/relationships/image" Target="../media/image1130.png"/><Relationship Id="rId14" Type="http://schemas.openxmlformats.org/officeDocument/2006/relationships/image" Target="../media/image12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539.png"/><Relationship Id="rId26" Type="http://schemas.openxmlformats.org/officeDocument/2006/relationships/image" Target="../media/image549.png"/><Relationship Id="rId3" Type="http://schemas.openxmlformats.org/officeDocument/2006/relationships/image" Target="../media/image165.png"/><Relationship Id="rId21" Type="http://schemas.openxmlformats.org/officeDocument/2006/relationships/image" Target="../media/image178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538.png"/><Relationship Id="rId25" Type="http://schemas.openxmlformats.org/officeDocument/2006/relationships/image" Target="../media/image548.png"/><Relationship Id="rId2" Type="http://schemas.openxmlformats.org/officeDocument/2006/relationships/image" Target="../media/image164.png"/><Relationship Id="rId20" Type="http://schemas.openxmlformats.org/officeDocument/2006/relationships/image" Target="../media/image5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23" Type="http://schemas.openxmlformats.org/officeDocument/2006/relationships/image" Target="../media/image546.png"/><Relationship Id="rId10" Type="http://schemas.openxmlformats.org/officeDocument/2006/relationships/image" Target="../media/image172.png"/><Relationship Id="rId19" Type="http://schemas.openxmlformats.org/officeDocument/2006/relationships/image" Target="../media/image540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Relationship Id="rId22" Type="http://schemas.openxmlformats.org/officeDocument/2006/relationships/image" Target="../media/image545.png"/><Relationship Id="rId27" Type="http://schemas.openxmlformats.org/officeDocument/2006/relationships/image" Target="../media/image5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0.png"/><Relationship Id="rId13" Type="http://schemas.openxmlformats.org/officeDocument/2006/relationships/image" Target="../media/image1750.png"/><Relationship Id="rId3" Type="http://schemas.openxmlformats.org/officeDocument/2006/relationships/image" Target="../media/image1650.png"/><Relationship Id="rId7" Type="http://schemas.openxmlformats.org/officeDocument/2006/relationships/image" Target="../media/image1690.png"/><Relationship Id="rId12" Type="http://schemas.openxmlformats.org/officeDocument/2006/relationships/image" Target="../media/image174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80.png"/><Relationship Id="rId11" Type="http://schemas.openxmlformats.org/officeDocument/2006/relationships/image" Target="../media/image1730.png"/><Relationship Id="rId5" Type="http://schemas.openxmlformats.org/officeDocument/2006/relationships/image" Target="../media/image1670.png"/><Relationship Id="rId10" Type="http://schemas.openxmlformats.org/officeDocument/2006/relationships/image" Target="../media/image1720.png"/><Relationship Id="rId4" Type="http://schemas.openxmlformats.org/officeDocument/2006/relationships/image" Target="../media/image1660.png"/><Relationship Id="rId9" Type="http://schemas.openxmlformats.org/officeDocument/2006/relationships/image" Target="../media/image1710.png"/><Relationship Id="rId14" Type="http://schemas.openxmlformats.org/officeDocument/2006/relationships/image" Target="../media/image1760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70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10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0.png"/><Relationship Id="rId4" Type="http://schemas.microsoft.com/office/2007/relationships/hdphoto" Target="../media/hdphoto1.wdp"/><Relationship Id="rId9" Type="http://schemas.openxmlformats.org/officeDocument/2006/relationships/image" Target="../media/image5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4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90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3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0.png"/><Relationship Id="rId11" Type="http://schemas.openxmlformats.org/officeDocument/2006/relationships/image" Target="../media/image371.png"/><Relationship Id="rId5" Type="http://schemas.openxmlformats.org/officeDocument/2006/relationships/image" Target="../media/image320.png"/><Relationship Id="rId10" Type="http://schemas.openxmlformats.org/officeDocument/2006/relationships/image" Target="../media/image360.png"/><Relationship Id="rId4" Type="http://schemas.microsoft.com/office/2007/relationships/hdphoto" Target="../media/hdphoto1.wdp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90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380.png"/><Relationship Id="rId2" Type="http://schemas.openxmlformats.org/officeDocument/2006/relationships/image" Target="../media/image29.png"/><Relationship Id="rId16" Type="http://schemas.openxmlformats.org/officeDocument/2006/relationships/image" Target="../media/image4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0.png"/><Relationship Id="rId11" Type="http://schemas.openxmlformats.org/officeDocument/2006/relationships/image" Target="../media/image370.png"/><Relationship Id="rId5" Type="http://schemas.openxmlformats.org/officeDocument/2006/relationships/image" Target="../media/image320.png"/><Relationship Id="rId15" Type="http://schemas.openxmlformats.org/officeDocument/2006/relationships/image" Target="../media/image32.png"/><Relationship Id="rId10" Type="http://schemas.openxmlformats.org/officeDocument/2006/relationships/image" Target="../media/image360.png"/><Relationship Id="rId4" Type="http://schemas.microsoft.com/office/2007/relationships/hdphoto" Target="../media/hdphoto1.wdp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Lecture 3 – Symmetric encryption, IND-CPA,</a:t>
            </a:r>
            <a:br>
              <a:rPr lang="nb-NO" dirty="0" smtClean="0"/>
            </a:br>
            <a:r>
              <a:rPr lang="nb-NO" dirty="0" smtClean="0"/>
              <a:t>CTR, CBC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08.09.2021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IND-CPA insecurity of ECB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98941" y="6131235"/>
            <a:ext cx="650587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180781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r>
                            <a:rPr lang="nb-NO" sz="1600" b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Adversary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Query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else,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180781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6" t="-5172" r="-393" b="-3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6" t="-26754" r="-393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302444"/>
                  </p:ext>
                </p:extLst>
              </p:nvPr>
            </p:nvGraphicFramePr>
            <p:xfrm>
              <a:off x="8948947" y="1013894"/>
              <a:ext cx="2803442" cy="3276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344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4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ECB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84610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7302444"/>
                  </p:ext>
                </p:extLst>
              </p:nvPr>
            </p:nvGraphicFramePr>
            <p:xfrm>
              <a:off x="8948947" y="1013894"/>
              <a:ext cx="2803442" cy="3276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3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989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5" t="-1408" r="-435" b="-660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461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5" t="-15418" r="-435" b="-4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4937189" y="1812314"/>
                <a:ext cx="2867026" cy="857250"/>
              </a:xfrm>
              <a:prstGeom prst="roundRect">
                <a:avLst/>
              </a:prstGeom>
              <a:solidFill>
                <a:schemeClr val="accent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7189" y="1812314"/>
                <a:ext cx="2867026" cy="85725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5607572" y="2007222"/>
                <a:ext cx="538207" cy="4986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7572" y="2007222"/>
                <a:ext cx="538207" cy="4986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30" idx="2"/>
            <a:endCxn id="28" idx="0"/>
          </p:cNvCxnSpPr>
          <p:nvPr/>
        </p:nvCxnSpPr>
        <p:spPr bwMode="auto">
          <a:xfrm>
            <a:off x="5876676" y="1625154"/>
            <a:ext cx="0" cy="38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86126" y="1255822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0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26" y="1255822"/>
                <a:ext cx="118109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8" idx="2"/>
            <a:endCxn id="32" idx="0"/>
          </p:cNvCxnSpPr>
          <p:nvPr/>
        </p:nvCxnSpPr>
        <p:spPr bwMode="auto">
          <a:xfrm>
            <a:off x="5876676" y="2505883"/>
            <a:ext cx="0" cy="382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86126" y="2887950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26" y="2887950"/>
                <a:ext cx="118109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6675237" y="2005836"/>
                <a:ext cx="538207" cy="4986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5237" y="2005836"/>
                <a:ext cx="538207" cy="4986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35" idx="2"/>
            <a:endCxn id="33" idx="0"/>
          </p:cNvCxnSpPr>
          <p:nvPr/>
        </p:nvCxnSpPr>
        <p:spPr bwMode="auto">
          <a:xfrm>
            <a:off x="6944341" y="1623768"/>
            <a:ext cx="0" cy="38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53791" y="1254436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b="0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91" y="1254436"/>
                <a:ext cx="118109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3" idx="2"/>
            <a:endCxn id="37" idx="0"/>
          </p:cNvCxnSpPr>
          <p:nvPr/>
        </p:nvCxnSpPr>
        <p:spPr bwMode="auto">
          <a:xfrm>
            <a:off x="6944341" y="2504497"/>
            <a:ext cx="0" cy="382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53791" y="2886564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91" y="2886564"/>
                <a:ext cx="118109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8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/>
      <p:bldP spid="32" grpId="0"/>
      <p:bldP spid="33" grpId="0" animBg="1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IND-CPA insecurity of ECB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98941" y="6131235"/>
            <a:ext cx="650587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7131" y="3423763"/>
                <a:ext cx="2516650" cy="459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ECB</m:t>
                                  </m:r>
                                  <m: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ind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cpa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1" y="3423763"/>
                <a:ext cx="2516650" cy="459036"/>
              </a:xfrm>
              <a:prstGeom prst="rect">
                <a:avLst/>
              </a:prstGeom>
              <a:blipFill rotWithShape="0"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98368" y="6067877"/>
                <a:ext cx="3350353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1 −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6067877"/>
                <a:ext cx="3350353" cy="5533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8368" y="4000779"/>
                <a:ext cx="59020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func>
                    <m:r>
                      <a:rPr lang="nb-NO" sz="160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e>
                    </m:fun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4000779"/>
                <a:ext cx="5902059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98368" y="4517554"/>
                <a:ext cx="639835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func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4517554"/>
                <a:ext cx="6398353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3484004"/>
                <a:ext cx="1563391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98368" y="5034329"/>
                <a:ext cx="62017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func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             1                     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5034329"/>
                <a:ext cx="6201708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98368" y="5551104"/>
                <a:ext cx="620170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sepChr m:val="∣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</m:e>
                        </m:func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      1                     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2    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5551104"/>
                <a:ext cx="6201708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130612" y="6067877"/>
                <a:ext cx="2025476" cy="568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1 −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2" y="6067877"/>
                <a:ext cx="2025476" cy="5682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570813" y="6067877"/>
                <a:ext cx="1753835" cy="568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1 −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813" y="6067877"/>
                <a:ext cx="1753835" cy="5682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4937189" y="1812314"/>
                <a:ext cx="2867026" cy="857250"/>
              </a:xfrm>
              <a:prstGeom prst="roundRect">
                <a:avLst/>
              </a:prstGeom>
              <a:solidFill>
                <a:schemeClr val="accent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7189" y="1812314"/>
                <a:ext cx="2867026" cy="85725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5607572" y="2007222"/>
                <a:ext cx="538207" cy="4986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7572" y="2007222"/>
                <a:ext cx="538207" cy="4986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41" idx="2"/>
            <a:endCxn id="39" idx="0"/>
          </p:cNvCxnSpPr>
          <p:nvPr/>
        </p:nvCxnSpPr>
        <p:spPr bwMode="auto">
          <a:xfrm>
            <a:off x="5876676" y="1625154"/>
            <a:ext cx="0" cy="38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86126" y="1255822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0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26" y="1255822"/>
                <a:ext cx="118109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stCxn id="39" idx="2"/>
            <a:endCxn id="43" idx="0"/>
          </p:cNvCxnSpPr>
          <p:nvPr/>
        </p:nvCxnSpPr>
        <p:spPr bwMode="auto">
          <a:xfrm>
            <a:off x="5876676" y="2505883"/>
            <a:ext cx="0" cy="382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86126" y="2887950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26" y="2887950"/>
                <a:ext cx="118109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>
                <a:off x="6675237" y="2005836"/>
                <a:ext cx="538207" cy="4986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5237" y="2005836"/>
                <a:ext cx="538207" cy="49866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>
            <a:stCxn id="46" idx="2"/>
            <a:endCxn id="44" idx="0"/>
          </p:cNvCxnSpPr>
          <p:nvPr/>
        </p:nvCxnSpPr>
        <p:spPr bwMode="auto">
          <a:xfrm>
            <a:off x="6944341" y="1623768"/>
            <a:ext cx="0" cy="38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353791" y="1254436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b="0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91" y="1254436"/>
                <a:ext cx="118109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4" idx="2"/>
            <a:endCxn id="48" idx="0"/>
          </p:cNvCxnSpPr>
          <p:nvPr/>
        </p:nvCxnSpPr>
        <p:spPr bwMode="auto">
          <a:xfrm>
            <a:off x="6944341" y="2504497"/>
            <a:ext cx="0" cy="382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353791" y="2886564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91" y="2886564"/>
                <a:ext cx="1181099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9908066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r>
                            <a:rPr lang="nb-NO" sz="1600" b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Adversary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Query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else,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9908066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96" t="-5172" r="-393" b="-3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96" t="-26754" r="-393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820336"/>
                  </p:ext>
                </p:extLst>
              </p:nvPr>
            </p:nvGraphicFramePr>
            <p:xfrm>
              <a:off x="8948947" y="1013894"/>
              <a:ext cx="2803442" cy="3276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344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4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ECB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84610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820336"/>
                  </p:ext>
                </p:extLst>
              </p:nvPr>
            </p:nvGraphicFramePr>
            <p:xfrm>
              <a:off x="8948947" y="1013894"/>
              <a:ext cx="2803442" cy="3276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3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989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435" t="-1408" r="-435" b="-660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461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435" t="-15418" r="-435" b="-4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4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  <p:bldP spid="17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IND-CPA insecurity of ECB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98941" y="6131235"/>
            <a:ext cx="650587" cy="324680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98368" y="3355826"/>
                <a:ext cx="1753835" cy="568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1 −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68" y="3355826"/>
                <a:ext cx="1753835" cy="5682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837131" y="4800641"/>
                <a:ext cx="9083617" cy="921390"/>
              </a:xfrm>
              <a:prstGeom prst="roundRect">
                <a:avLst/>
              </a:prstGeom>
              <a:solidFill>
                <a:srgbClr val="FFF1EF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600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 sz="160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 sz="1600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6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131" y="4800641"/>
                <a:ext cx="9083617" cy="92139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1944" y="4948387"/>
                <a:ext cx="2312236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944" y="4948387"/>
                <a:ext cx="2312236" cy="6455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537225" y="4965869"/>
                <a:ext cx="1117229" cy="568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225" y="4965869"/>
                <a:ext cx="1117229" cy="5682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658104" y="5095101"/>
                <a:ext cx="6087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104" y="5095101"/>
                <a:ext cx="608756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37131" y="3423763"/>
                <a:ext cx="2516650" cy="459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600" b="1" i="1">
                                      <a:latin typeface="Cambria Math" panose="02040503050406030204" pitchFamily="18" charset="0"/>
                                    </a:rPr>
                                    <m:t>𝐄𝐱𝐩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ECB</m:t>
                                  </m:r>
                                  <m: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ind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cpa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31" y="3423763"/>
                <a:ext cx="2516650" cy="459036"/>
              </a:xfrm>
              <a:prstGeom prst="rect">
                <a:avLst/>
              </a:prstGeom>
              <a:blipFill rotWithShape="0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3781155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r>
                            <a:rPr lang="nb-NO" sz="1600" b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Adversary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16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Query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m:rPr>
                                  <m:lit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Receive back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else, 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3781155"/>
                  </p:ext>
                </p:extLst>
              </p:nvPr>
            </p:nvGraphicFramePr>
            <p:xfrm>
              <a:off x="837132" y="1281833"/>
              <a:ext cx="3096694" cy="1737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669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494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196" t="-5172" r="-393" b="-396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88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0"/>
                          <a:stretch>
                            <a:fillRect l="-196" t="-26754" r="-393" b="-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 bwMode="auto">
              <a:xfrm>
                <a:off x="4937189" y="1812314"/>
                <a:ext cx="2867026" cy="857250"/>
              </a:xfrm>
              <a:prstGeom prst="roundRect">
                <a:avLst/>
              </a:prstGeom>
              <a:solidFill>
                <a:schemeClr val="accent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7189" y="1812314"/>
                <a:ext cx="2867026" cy="857250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 bwMode="auto">
              <a:xfrm>
                <a:off x="5607572" y="2007222"/>
                <a:ext cx="538207" cy="4986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7572" y="2007222"/>
                <a:ext cx="538207" cy="4986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stCxn id="51" idx="2"/>
            <a:endCxn id="49" idx="0"/>
          </p:cNvCxnSpPr>
          <p:nvPr/>
        </p:nvCxnSpPr>
        <p:spPr bwMode="auto">
          <a:xfrm>
            <a:off x="5876676" y="1625154"/>
            <a:ext cx="0" cy="38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86126" y="1255822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0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26" y="1255822"/>
                <a:ext cx="118109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stCxn id="49" idx="2"/>
            <a:endCxn id="53" idx="0"/>
          </p:cNvCxnSpPr>
          <p:nvPr/>
        </p:nvCxnSpPr>
        <p:spPr bwMode="auto">
          <a:xfrm>
            <a:off x="5876676" y="2505883"/>
            <a:ext cx="0" cy="382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286126" y="2887950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26" y="2887950"/>
                <a:ext cx="1181099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 bwMode="auto">
              <a:xfrm>
                <a:off x="6675237" y="2005836"/>
                <a:ext cx="538207" cy="4986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5237" y="2005836"/>
                <a:ext cx="538207" cy="49866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56" idx="2"/>
            <a:endCxn id="54" idx="0"/>
          </p:cNvCxnSpPr>
          <p:nvPr/>
        </p:nvCxnSpPr>
        <p:spPr bwMode="auto">
          <a:xfrm>
            <a:off x="6944341" y="1623768"/>
            <a:ext cx="0" cy="38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53791" y="1254436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b="0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91" y="1254436"/>
                <a:ext cx="1181099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4" idx="2"/>
            <a:endCxn id="58" idx="0"/>
          </p:cNvCxnSpPr>
          <p:nvPr/>
        </p:nvCxnSpPr>
        <p:spPr bwMode="auto">
          <a:xfrm>
            <a:off x="6944341" y="2504497"/>
            <a:ext cx="0" cy="382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53791" y="2886564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91" y="2886564"/>
                <a:ext cx="1181099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820336"/>
                  </p:ext>
                </p:extLst>
              </p:nvPr>
            </p:nvGraphicFramePr>
            <p:xfrm>
              <a:off x="8948947" y="1013894"/>
              <a:ext cx="2803442" cy="3276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344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4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ECB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d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84610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ECB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820336"/>
                  </p:ext>
                </p:extLst>
              </p:nvPr>
            </p:nvGraphicFramePr>
            <p:xfrm>
              <a:off x="8948947" y="1013894"/>
              <a:ext cx="2803442" cy="3276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3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989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435" t="-1408" r="-435" b="-660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461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435" t="-15418" r="-435" b="-4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80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18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the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An IND-CPA secure scheme </a:t>
                </a:r>
                <a:r>
                  <a:rPr lang="en-US" i="1" dirty="0" smtClean="0"/>
                  <a:t>cannot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be deterministic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IND-CPA security implies other properties that we want: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P1: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secret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P2: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P3: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P4:</a:t>
                </a:r>
                <a:r>
                  <a:rPr lang="en-US" dirty="0"/>
                  <a:t> 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 …  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P5:</a:t>
                </a:r>
                <a:r>
                  <a:rPr lang="en-US" dirty="0"/>
                  <a:t> Should be hard to learn </a:t>
                </a:r>
                <a:r>
                  <a:rPr lang="en-US" i="1" dirty="0"/>
                  <a:t>any </a:t>
                </a:r>
                <a:r>
                  <a:rPr lang="en-US" dirty="0"/>
                  <a:t>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← 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effectLst/>
                  </a:rPr>
                  <a:t>P6: </a:t>
                </a:r>
                <a:r>
                  <a:rPr lang="en-US" dirty="0">
                    <a:effectLst/>
                  </a:rPr>
                  <a:t>Should be hard to detect </a:t>
                </a:r>
                <a:r>
                  <a:rPr lang="en-US" i="1" dirty="0">
                    <a:effectLst/>
                  </a:rPr>
                  <a:t>repetitions </a:t>
                </a:r>
                <a:r>
                  <a:rPr lang="en-US" dirty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strike="sngStrike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But does it give us </a:t>
                </a:r>
                <a:r>
                  <a:rPr lang="en-US" i="1" dirty="0" smtClean="0"/>
                  <a:t>all</a:t>
                </a:r>
                <a:r>
                  <a:rPr lang="en-US" dirty="0"/>
                  <a:t> </a:t>
                </a:r>
                <a:r>
                  <a:rPr lang="en-US" dirty="0" smtClean="0"/>
                  <a:t>the properties we want? I.e., is IND-CPA the "master property"?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conceptually "right" definition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High level idea: an encryption scheme is </a:t>
                </a:r>
                <a:r>
                  <a:rPr lang="en-US" b="1" dirty="0" smtClean="0"/>
                  <a:t>semantically secure</a:t>
                </a:r>
                <a:r>
                  <a:rPr lang="en-US" dirty="0" smtClean="0"/>
                  <a:t> if by observing a ciphertext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the adversary learns </a:t>
                </a:r>
                <a:r>
                  <a:rPr lang="en-US" i="1" dirty="0" smtClean="0"/>
                  <a:t>nothing </a:t>
                </a:r>
                <a:r>
                  <a:rPr lang="en-US" dirty="0" smtClean="0"/>
                  <a:t>about the plaintext (except its length)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Harder to formalize; IND-CPA easier to work with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916888" y="4355552"/>
                <a:ext cx="10550244" cy="1740449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2000" b="1" dirty="0" smtClean="0"/>
                  <a:t>Theorem: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Goldwasser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&amp; </a:t>
                </a:r>
                <a:r>
                  <a:rPr lang="en-US" sz="2000" dirty="0" err="1" smtClean="0"/>
                  <a:t>Micali</a:t>
                </a:r>
                <a:r>
                  <a:rPr lang="en-US" sz="2000" dirty="0" smtClean="0"/>
                  <a:t> '83)</a:t>
                </a:r>
                <a:r>
                  <a:rPr lang="en-US" sz="2000" b="1" dirty="0" smtClean="0"/>
                  <a:t> 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b="1" dirty="0"/>
              </a:p>
              <a:p>
                <a:pPr indent="0" algn="ctr">
                  <a:spcBef>
                    <a:spcPct val="0"/>
                  </a:spcBef>
                </a:pPr>
                <a:r>
                  <a:rPr lang="en-US" sz="2000" dirty="0" smtClean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dirty="0" smtClean="0"/>
                  <a:t> is IND-CPA secure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is semantically secure.</a:t>
                </a:r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i="1" dirty="0"/>
              </a:p>
              <a:p>
                <a:endParaRPr lang="en-US" sz="2000" i="1" dirty="0"/>
              </a:p>
              <a:p>
                <a:pPr indent="0">
                  <a:spcBef>
                    <a:spcPct val="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88" y="4355552"/>
                <a:ext cx="10550244" cy="174044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9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Length-leaking attacks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Google maps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World regions have unique "fingerprints" based on length of data (based on map tiles)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Variable-bitrate encoding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e.g., fingerprint movies streamed over Netflix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combat length-leaking attacks: message padding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be 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Supported in TLS, but seldom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Used by 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27062" y="4772819"/>
            <a:ext cx="7751762" cy="1776412"/>
          </a:xfrm>
        </p:spPr>
        <p:txBody>
          <a:bodyPr/>
          <a:lstStyle/>
          <a:p>
            <a:r>
              <a:rPr lang="en-US" dirty="0" smtClean="0"/>
              <a:t>Constructing symmetric </a:t>
            </a:r>
          </a:p>
          <a:p>
            <a:r>
              <a:rPr lang="en-US" dirty="0" smtClean="0"/>
              <a:t>encryption schemes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14" y="1722519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61" y="2409145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achieve non-deterministic encryption?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229662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Randomized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Coins flipped internally by the algorithm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74663" lvl="1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Nonce-based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Encryption scheme itself is deterministic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Non-determinism injected from the </a:t>
            </a:r>
            <a:r>
              <a:rPr lang="en-US" dirty="0" smtClean="0"/>
              <a:t>outside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086599" y="1371600"/>
            <a:ext cx="4674029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47940" y="2311361"/>
            <a:ext cx="3729149" cy="2327793"/>
            <a:chOff x="7559040" y="3441661"/>
            <a:chExt cx="3729149" cy="232779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7559040" y="3864454"/>
              <a:ext cx="1264920" cy="1905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0023269" y="3864454"/>
              <a:ext cx="1264920" cy="1905000"/>
            </a:xfrm>
            <a:prstGeom prst="roundRect">
              <a:avLst/>
            </a:prstGeom>
            <a:solidFill>
              <a:schemeClr val="accent6">
                <a:lumMod val="9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001163" y="4597251"/>
                  <a:ext cx="2948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163" y="4597251"/>
                  <a:ext cx="353750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241" r="-1724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11" idx="6"/>
              <a:endCxn id="12" idx="2"/>
            </p:cNvCxnSpPr>
            <p:nvPr/>
          </p:nvCxnSpPr>
          <p:spPr bwMode="auto">
            <a:xfrm flipV="1">
              <a:off x="8203995" y="4461815"/>
              <a:ext cx="2022106" cy="51378"/>
            </a:xfrm>
            <a:prstGeom prst="straightConnector1">
              <a:avLst/>
            </a:prstGeom>
            <a:ln w="19050">
              <a:headEnd type="none" w="med" len="med"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8030016" y="4429135"/>
              <a:ext cx="173979" cy="168116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0226101" y="4094486"/>
              <a:ext cx="814411" cy="734658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10464934" y="4209195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10703767" y="4299353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5" name="5-Point Star 14"/>
            <p:cNvSpPr/>
            <p:nvPr/>
          </p:nvSpPr>
          <p:spPr bwMode="auto">
            <a:xfrm>
              <a:off x="10492644" y="4545112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71434" y="3441661"/>
              <a:ext cx="116859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Ciphertext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001163" y="5362953"/>
                  <a:ext cx="3542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163" y="5362953"/>
                  <a:ext cx="42639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286" r="-18571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 bwMode="auto">
            <a:xfrm>
              <a:off x="8075655" y="5170308"/>
              <a:ext cx="173979" cy="168116"/>
            </a:xfrm>
            <a:prstGeom prst="ellipse">
              <a:avLst/>
            </a:prstGeom>
            <a:solidFill>
              <a:srgbClr val="FCB4AA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0240232" y="4955554"/>
              <a:ext cx="814411" cy="734658"/>
            </a:xfrm>
            <a:prstGeom prst="ellipse">
              <a:avLst/>
            </a:prstGeom>
            <a:solidFill>
              <a:srgbClr val="FFFF00">
                <a:alpha val="94000"/>
              </a:srgb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cxnSp>
          <p:nvCxnSpPr>
            <p:cNvPr id="20" name="Straight Arrow Connector 19"/>
            <p:cNvCxnSpPr>
              <a:stCxn id="18" idx="6"/>
              <a:endCxn id="19" idx="2"/>
            </p:cNvCxnSpPr>
            <p:nvPr/>
          </p:nvCxnSpPr>
          <p:spPr bwMode="auto">
            <a:xfrm>
              <a:off x="8249634" y="5254366"/>
              <a:ext cx="1990598" cy="68517"/>
            </a:xfrm>
            <a:prstGeom prst="straightConnector1">
              <a:avLst/>
            </a:prstGeom>
            <a:ln w="19050">
              <a:headEnd type="none" w="med" len="med"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5-Point Star 22"/>
            <p:cNvSpPr/>
            <p:nvPr/>
          </p:nvSpPr>
          <p:spPr bwMode="auto">
            <a:xfrm>
              <a:off x="10655729" y="5362953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10418436" y="5166144"/>
              <a:ext cx="168372" cy="164615"/>
            </a:xfrm>
            <a:prstGeom prst="star5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86172" y="3445285"/>
              <a:ext cx="98424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/>
                <a:t>Plaintext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8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CTR$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31" name="Straight Arrow Connector 30"/>
          <p:cNvCxnSpPr>
            <a:stCxn id="42" idx="2"/>
            <a:endCxn id="44" idx="0"/>
          </p:cNvCxnSpPr>
          <p:nvPr/>
        </p:nvCxnSpPr>
        <p:spPr bwMode="auto">
          <a:xfrm>
            <a:off x="2750459" y="2307147"/>
            <a:ext cx="0" cy="2989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159909" y="1937815"/>
            <a:ext cx="11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ctr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000145" y="1937815"/>
            <a:ext cx="1181099" cy="1589720"/>
            <a:chOff x="4109111" y="1579333"/>
            <a:chExt cx="1181099" cy="1589720"/>
          </a:xfrm>
        </p:grpSpPr>
        <p:cxnSp>
          <p:nvCxnSpPr>
            <p:cNvPr id="6" name="Straight Arrow Connector 5"/>
            <p:cNvCxnSpPr>
              <a:stCxn id="7" idx="2"/>
              <a:endCxn id="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ctr+1</a:t>
              </a:r>
            </a:p>
          </p:txBody>
        </p:sp>
        <p:cxnSp>
          <p:nvCxnSpPr>
            <p:cNvPr id="27" name="Straight Arrow Connector 26"/>
            <p:cNvCxnSpPr>
              <a:stCxn id="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ounded Rectangle 7"/>
          <p:cNvSpPr/>
          <p:nvPr/>
        </p:nvSpPr>
        <p:spPr bwMode="auto">
          <a:xfrm>
            <a:off x="4025908" y="3565619"/>
            <a:ext cx="4598188" cy="361940"/>
          </a:xfrm>
          <a:prstGeom prst="round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 smtClean="0">
              <a:ea typeface="Cambria Math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000145" y="4383478"/>
            <a:ext cx="4649714" cy="3656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 smtClean="0">
              <a:ea typeface="Cambria Math" panose="02040503050406030204" pitchFamily="18" charset="0"/>
            </a:endParaRPr>
          </a:p>
        </p:txBody>
      </p:sp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6169364" y="4016576"/>
            <a:ext cx="276588" cy="276717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4000145" y="5205035"/>
                <a:ext cx="4649714" cy="374219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145" y="5205035"/>
                <a:ext cx="4649714" cy="37421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709917" y="4760645"/>
            <a:ext cx="11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7109" y="3561923"/>
            <a:ext cx="125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keystream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78393" y="4391313"/>
                <a:ext cx="1258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93" y="4391313"/>
                <a:ext cx="12585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64010" y="5222549"/>
                <a:ext cx="1258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10" y="5222549"/>
                <a:ext cx="12585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 rot="20161463">
            <a:off x="1430878" y="1445391"/>
            <a:ext cx="15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 randomly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>
            <a:off x="2302505" y="1798790"/>
            <a:ext cx="274579" cy="237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6" name="Group 85"/>
          <p:cNvGrpSpPr/>
          <p:nvPr/>
        </p:nvGrpSpPr>
        <p:grpSpPr>
          <a:xfrm>
            <a:off x="5717109" y="1937815"/>
            <a:ext cx="1181099" cy="1589720"/>
            <a:chOff x="4109111" y="1579333"/>
            <a:chExt cx="1181099" cy="1589720"/>
          </a:xfrm>
        </p:grpSpPr>
        <p:cxnSp>
          <p:nvCxnSpPr>
            <p:cNvPr id="87" name="Straight Arrow Connector 86"/>
            <p:cNvCxnSpPr>
              <a:stCxn id="103" idx="2"/>
              <a:endCxn id="10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TextBox 102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ctr+2</a:t>
              </a:r>
            </a:p>
          </p:txBody>
        </p:sp>
        <p:cxnSp>
          <p:nvCxnSpPr>
            <p:cNvPr id="104" name="Straight Arrow Connector 103"/>
            <p:cNvCxnSpPr>
              <a:stCxn id="10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7434073" y="1937815"/>
            <a:ext cx="1181099" cy="1589720"/>
            <a:chOff x="4109111" y="1579333"/>
            <a:chExt cx="1181099" cy="1589720"/>
          </a:xfrm>
        </p:grpSpPr>
        <p:cxnSp>
          <p:nvCxnSpPr>
            <p:cNvPr id="107" name="Straight Arrow Connector 106"/>
            <p:cNvCxnSpPr>
              <a:stCxn id="108" idx="2"/>
              <a:endCxn id="110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ctr+3</a:t>
              </a:r>
            </a:p>
          </p:txBody>
        </p:sp>
        <p:cxnSp>
          <p:nvCxnSpPr>
            <p:cNvPr id="109" name="Straight Arrow Connector 108"/>
            <p:cNvCxnSpPr>
              <a:stCxn id="110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82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CTR$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31" name="Straight Arrow Connector 30"/>
          <p:cNvCxnSpPr>
            <a:stCxn id="42" idx="2"/>
            <a:endCxn id="44" idx="0"/>
          </p:cNvCxnSpPr>
          <p:nvPr/>
        </p:nvCxnSpPr>
        <p:spPr bwMode="auto">
          <a:xfrm>
            <a:off x="2750459" y="2307147"/>
            <a:ext cx="0" cy="2989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159909" y="1937815"/>
            <a:ext cx="118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ctr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09" y="5296156"/>
                <a:ext cx="11810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000145" y="1937815"/>
            <a:ext cx="1181099" cy="1589720"/>
            <a:chOff x="4109111" y="1579333"/>
            <a:chExt cx="1181099" cy="1589720"/>
          </a:xfrm>
        </p:grpSpPr>
        <p:cxnSp>
          <p:nvCxnSpPr>
            <p:cNvPr id="6" name="Straight Arrow Connector 5"/>
            <p:cNvCxnSpPr>
              <a:stCxn id="7" idx="2"/>
              <a:endCxn id="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ctr+1</a:t>
              </a:r>
            </a:p>
          </p:txBody>
        </p:sp>
        <p:cxnSp>
          <p:nvCxnSpPr>
            <p:cNvPr id="27" name="Straight Arrow Connector 26"/>
            <p:cNvCxnSpPr>
              <a:stCxn id="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ounded Rectangle 7"/>
          <p:cNvSpPr/>
          <p:nvPr/>
        </p:nvSpPr>
        <p:spPr bwMode="auto">
          <a:xfrm>
            <a:off x="4025908" y="3565619"/>
            <a:ext cx="4598188" cy="361940"/>
          </a:xfrm>
          <a:prstGeom prst="roundRect">
            <a:avLst/>
          </a:prstGeom>
          <a:solidFill>
            <a:srgbClr val="FFF5F3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 smtClean="0">
              <a:ea typeface="Cambria Math" panose="020405030504060302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4000145" y="4383478"/>
            <a:ext cx="4196688" cy="3656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 smtClean="0">
              <a:ea typeface="Cambria Math" panose="02040503050406030204" pitchFamily="18" charset="0"/>
            </a:endParaRPr>
          </a:p>
        </p:txBody>
      </p:sp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6169364" y="4016576"/>
            <a:ext cx="276588" cy="276717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4000145" y="5205035"/>
                <a:ext cx="4196688" cy="374219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145" y="5205035"/>
                <a:ext cx="4196688" cy="374219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709917" y="4760645"/>
            <a:ext cx="118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78393" y="4391313"/>
                <a:ext cx="1258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93" y="4391313"/>
                <a:ext cx="125853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64010" y="5222549"/>
                <a:ext cx="12585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010" y="5222549"/>
                <a:ext cx="12585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 rot="20161463">
            <a:off x="1430878" y="1445391"/>
            <a:ext cx="15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 randomly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>
            <a:off x="2302505" y="1798790"/>
            <a:ext cx="274579" cy="2376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6" name="Group 85"/>
          <p:cNvGrpSpPr/>
          <p:nvPr/>
        </p:nvGrpSpPr>
        <p:grpSpPr>
          <a:xfrm>
            <a:off x="5717109" y="1937815"/>
            <a:ext cx="1181099" cy="1589720"/>
            <a:chOff x="4109111" y="1579333"/>
            <a:chExt cx="1181099" cy="1589720"/>
          </a:xfrm>
        </p:grpSpPr>
        <p:cxnSp>
          <p:nvCxnSpPr>
            <p:cNvPr id="87" name="Straight Arrow Connector 86"/>
            <p:cNvCxnSpPr>
              <a:stCxn id="103" idx="2"/>
              <a:endCxn id="105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TextBox 102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ctr+2</a:t>
              </a:r>
            </a:p>
          </p:txBody>
        </p:sp>
        <p:cxnSp>
          <p:nvCxnSpPr>
            <p:cNvPr id="104" name="Straight Arrow Connector 103"/>
            <p:cNvCxnSpPr>
              <a:stCxn id="105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5" name="Rectangle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ounded Rectangle 31"/>
          <p:cNvSpPr/>
          <p:nvPr/>
        </p:nvSpPr>
        <p:spPr bwMode="auto">
          <a:xfrm>
            <a:off x="4025908" y="3565619"/>
            <a:ext cx="4170925" cy="361940"/>
          </a:xfrm>
          <a:prstGeom prst="round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0" dirty="0" smtClean="0">
              <a:ea typeface="Cambria Math" panose="02040503050406030204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7434073" y="1937815"/>
            <a:ext cx="1181099" cy="1589720"/>
            <a:chOff x="4109111" y="1579333"/>
            <a:chExt cx="1181099" cy="1589720"/>
          </a:xfrm>
        </p:grpSpPr>
        <p:cxnSp>
          <p:nvCxnSpPr>
            <p:cNvPr id="107" name="Straight Arrow Connector 106"/>
            <p:cNvCxnSpPr>
              <a:stCxn id="108" idx="2"/>
              <a:endCxn id="110" idx="0"/>
            </p:cNvCxnSpPr>
            <p:nvPr/>
          </p:nvCxnSpPr>
          <p:spPr bwMode="auto">
            <a:xfrm>
              <a:off x="4699661" y="1948665"/>
              <a:ext cx="0" cy="30444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>
            <a:xfrm>
              <a:off x="4109111" y="1579333"/>
              <a:ext cx="118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ctr+3</a:t>
              </a:r>
            </a:p>
          </p:txBody>
        </p:sp>
        <p:cxnSp>
          <p:nvCxnSpPr>
            <p:cNvPr id="109" name="Straight Arrow Connector 108"/>
            <p:cNvCxnSpPr>
              <a:stCxn id="110" idx="2"/>
            </p:cNvCxnSpPr>
            <p:nvPr/>
          </p:nvCxnSpPr>
          <p:spPr bwMode="auto">
            <a:xfrm>
              <a:off x="4699661" y="2803417"/>
              <a:ext cx="0" cy="36563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/>
                <p:cNvSpPr/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0" name="Rectangle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16648" y="2253114"/>
                  <a:ext cx="566025" cy="5503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5717109" y="3561923"/>
            <a:ext cx="125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keystream</a:t>
            </a:r>
          </a:p>
        </p:txBody>
      </p:sp>
    </p:spTree>
    <p:extLst>
      <p:ext uri="{BB962C8B-B14F-4D97-AF65-F5344CB8AC3E}">
        <p14:creationId xmlns:p14="http://schemas.microsoft.com/office/powerpoint/2010/main" val="14843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CTR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Fully parallelizable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Inverse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 not needed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use a PRF instead of a PRP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stream can be generated in advance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padding needed for messages not a multiple of block length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about security?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7573301" y="1229052"/>
            <a:ext cx="4018468" cy="2359372"/>
            <a:chOff x="2024271" y="3323101"/>
            <a:chExt cx="4018468" cy="2359372"/>
          </a:xfrm>
        </p:grpSpPr>
        <p:grpSp>
          <p:nvGrpSpPr>
            <p:cNvPr id="66" name="Group 65"/>
            <p:cNvGrpSpPr/>
            <p:nvPr/>
          </p:nvGrpSpPr>
          <p:grpSpPr>
            <a:xfrm>
              <a:off x="3442510" y="3619776"/>
              <a:ext cx="865903" cy="830159"/>
              <a:chOff x="3442510" y="3619776"/>
              <a:chExt cx="865903" cy="830159"/>
            </a:xfrm>
          </p:grpSpPr>
          <p:cxnSp>
            <p:nvCxnSpPr>
              <p:cNvPr id="93" name="Straight Arrow Connector 92"/>
              <p:cNvCxnSpPr>
                <a:stCxn id="94" idx="2"/>
                <a:endCxn id="96" idx="0"/>
              </p:cNvCxnSpPr>
              <p:nvPr/>
            </p:nvCxnSpPr>
            <p:spPr bwMode="auto">
              <a:xfrm flipH="1">
                <a:off x="3875460" y="3881386"/>
                <a:ext cx="2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TextBox 93"/>
              <p:cNvSpPr txBox="1"/>
              <p:nvPr/>
            </p:nvSpPr>
            <p:spPr>
              <a:xfrm>
                <a:off x="3442510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ctr+1</a:t>
                </a:r>
              </a:p>
            </p:txBody>
          </p:sp>
          <p:cxnSp>
            <p:nvCxnSpPr>
              <p:cNvPr id="95" name="Straight Arrow Connector 94"/>
              <p:cNvCxnSpPr>
                <a:stCxn id="96" idx="2"/>
                <a:endCxn id="77" idx="0"/>
              </p:cNvCxnSpPr>
              <p:nvPr/>
            </p:nvCxnSpPr>
            <p:spPr bwMode="auto">
              <a:xfrm>
                <a:off x="3875460" y="4275746"/>
                <a:ext cx="1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96" name="Rectangle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7" name="Rounded Rectangle 66"/>
            <p:cNvSpPr/>
            <p:nvPr/>
          </p:nvSpPr>
          <p:spPr bwMode="auto">
            <a:xfrm>
              <a:off x="3648075" y="4502787"/>
              <a:ext cx="2214563" cy="179446"/>
            </a:xfrm>
            <a:prstGeom prst="roundRect">
              <a:avLst/>
            </a:prstGeom>
            <a:solidFill>
              <a:srgbClr val="FFF5F3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0" dirty="0" smtClean="0">
                <a:ea typeface="Cambria Math" panose="02040503050406030204" pitchFamily="18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3648075" y="4912379"/>
              <a:ext cx="2014539" cy="1961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0" dirty="0" smtClean="0">
                <a:ea typeface="Cambria Math" panose="02040503050406030204" pitchFamily="18" charset="0"/>
              </a:endParaRPr>
            </a:p>
          </p:txBody>
        </p:sp>
        <p:sp>
          <p:nvSpPr>
            <p:cNvPr id="69" name="Flowchart: Or 68"/>
            <p:cNvSpPr>
              <a:spLocks/>
            </p:cNvSpPr>
            <p:nvPr/>
          </p:nvSpPr>
          <p:spPr bwMode="auto">
            <a:xfrm>
              <a:off x="4687745" y="4744009"/>
              <a:ext cx="108000" cy="108000"/>
            </a:xfrm>
            <a:prstGeom prst="flowChartOr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 bwMode="auto">
                <a:xfrm>
                  <a:off x="3648075" y="5382120"/>
                  <a:ext cx="2014539" cy="20077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05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48075" y="5382120"/>
                  <a:ext cx="2014539" cy="20077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/>
            <p:cNvSpPr txBox="1"/>
            <p:nvPr/>
          </p:nvSpPr>
          <p:spPr>
            <a:xfrm>
              <a:off x="4306688" y="5108553"/>
              <a:ext cx="865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278305" y="4893996"/>
                  <a:ext cx="92267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050" dirty="0" smtClean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305" y="4893996"/>
                  <a:ext cx="922671" cy="2616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277052" y="5351780"/>
                  <a:ext cx="922671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050" dirty="0" smtClean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052" y="5351780"/>
                  <a:ext cx="922671" cy="2616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/>
            <p:cNvGrpSpPr/>
            <p:nvPr/>
          </p:nvGrpSpPr>
          <p:grpSpPr>
            <a:xfrm>
              <a:off x="2024271" y="3323101"/>
              <a:ext cx="1400380" cy="2359372"/>
              <a:chOff x="1558894" y="3323850"/>
              <a:chExt cx="1400380" cy="2359372"/>
            </a:xfrm>
          </p:grpSpPr>
          <p:cxnSp>
            <p:nvCxnSpPr>
              <p:cNvPr id="88" name="Straight Arrow Connector 87"/>
              <p:cNvCxnSpPr>
                <a:stCxn id="89" idx="2"/>
                <a:endCxn id="90" idx="0"/>
              </p:cNvCxnSpPr>
              <p:nvPr/>
            </p:nvCxnSpPr>
            <p:spPr bwMode="auto">
              <a:xfrm>
                <a:off x="2526323" y="3881386"/>
                <a:ext cx="0" cy="1540226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9" name="TextBox 88"/>
              <p:cNvSpPr txBox="1"/>
              <p:nvPr/>
            </p:nvSpPr>
            <p:spPr>
              <a:xfrm>
                <a:off x="2093371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err="1" smtClean="0"/>
                  <a:t>ctr</a:t>
                </a:r>
                <a:endParaRPr lang="en-US" sz="1050" dirty="0" smtClean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093371" y="5421612"/>
                    <a:ext cx="86590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05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05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105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3371" y="5421612"/>
                    <a:ext cx="865903" cy="2616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TextBox 90"/>
              <p:cNvSpPr txBox="1"/>
              <p:nvPr/>
            </p:nvSpPr>
            <p:spPr>
              <a:xfrm rot="20161463">
                <a:off x="1558894" y="3323850"/>
                <a:ext cx="11680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pick randomly</a:t>
                </a:r>
              </a:p>
            </p:txBody>
          </p:sp>
          <p:cxnSp>
            <p:nvCxnSpPr>
              <p:cNvPr id="92" name="Straight Arrow Connector 91"/>
              <p:cNvCxnSpPr>
                <a:stCxn id="91" idx="2"/>
              </p:cNvCxnSpPr>
              <p:nvPr/>
            </p:nvCxnSpPr>
            <p:spPr bwMode="auto">
              <a:xfrm>
                <a:off x="2196051" y="3574174"/>
                <a:ext cx="203165" cy="9852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5" name="Rounded Rectangle 74"/>
            <p:cNvSpPr/>
            <p:nvPr/>
          </p:nvSpPr>
          <p:spPr bwMode="auto">
            <a:xfrm>
              <a:off x="3648076" y="4493135"/>
              <a:ext cx="2014538" cy="189098"/>
            </a:xfrm>
            <a:prstGeom prst="roundRect">
              <a:avLst/>
            </a:prstGeom>
            <a:solidFill>
              <a:srgbClr val="FFDFD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50" b="0" dirty="0" smtClean="0">
                <a:ea typeface="Cambria Math" panose="020405030504060302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0787" y="4452613"/>
              <a:ext cx="9226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keystream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442509" y="4449935"/>
              <a:ext cx="8659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" dirty="0" smtClean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4309673" y="3619776"/>
              <a:ext cx="865903" cy="830159"/>
              <a:chOff x="3442510" y="3619776"/>
              <a:chExt cx="865903" cy="830159"/>
            </a:xfrm>
          </p:grpSpPr>
          <p:cxnSp>
            <p:nvCxnSpPr>
              <p:cNvPr id="84" name="Straight Arrow Connector 83"/>
              <p:cNvCxnSpPr>
                <a:stCxn id="85" idx="2"/>
                <a:endCxn id="87" idx="0"/>
              </p:cNvCxnSpPr>
              <p:nvPr/>
            </p:nvCxnSpPr>
            <p:spPr bwMode="auto">
              <a:xfrm flipH="1">
                <a:off x="3875460" y="3881386"/>
                <a:ext cx="2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5" name="TextBox 84"/>
              <p:cNvSpPr txBox="1"/>
              <p:nvPr/>
            </p:nvSpPr>
            <p:spPr>
              <a:xfrm>
                <a:off x="3442510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ctr+2</a:t>
                </a:r>
              </a:p>
            </p:txBody>
          </p:sp>
          <p:cxnSp>
            <p:nvCxnSpPr>
              <p:cNvPr id="86" name="Straight Arrow Connector 85"/>
              <p:cNvCxnSpPr>
                <a:stCxn id="87" idx="2"/>
              </p:cNvCxnSpPr>
              <p:nvPr/>
            </p:nvCxnSpPr>
            <p:spPr bwMode="auto">
              <a:xfrm>
                <a:off x="3875460" y="4275746"/>
                <a:ext cx="1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/>
            <p:cNvGrpSpPr/>
            <p:nvPr/>
          </p:nvGrpSpPr>
          <p:grpSpPr>
            <a:xfrm>
              <a:off x="5176836" y="3619776"/>
              <a:ext cx="865903" cy="830159"/>
              <a:chOff x="3442510" y="3619776"/>
              <a:chExt cx="865903" cy="830159"/>
            </a:xfrm>
          </p:grpSpPr>
          <p:cxnSp>
            <p:nvCxnSpPr>
              <p:cNvPr id="80" name="Straight Arrow Connector 79"/>
              <p:cNvCxnSpPr>
                <a:stCxn id="81" idx="2"/>
                <a:endCxn id="83" idx="0"/>
              </p:cNvCxnSpPr>
              <p:nvPr/>
            </p:nvCxnSpPr>
            <p:spPr bwMode="auto">
              <a:xfrm flipH="1">
                <a:off x="3875460" y="3881386"/>
                <a:ext cx="2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1" name="TextBox 80"/>
              <p:cNvSpPr txBox="1"/>
              <p:nvPr/>
            </p:nvSpPr>
            <p:spPr>
              <a:xfrm>
                <a:off x="3442510" y="3619776"/>
                <a:ext cx="8659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/>
                  <a:t>ctr+3</a:t>
                </a:r>
              </a:p>
            </p:txBody>
          </p:sp>
          <p:cxnSp>
            <p:nvCxnSpPr>
              <p:cNvPr id="82" name="Straight Arrow Connector 81"/>
              <p:cNvCxnSpPr>
                <a:stCxn id="83" idx="2"/>
              </p:cNvCxnSpPr>
              <p:nvPr/>
            </p:nvCxnSpPr>
            <p:spPr bwMode="auto">
              <a:xfrm>
                <a:off x="3875460" y="4275746"/>
                <a:ext cx="1" cy="174189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solidFill>
                    <a:srgbClr val="FCEDC8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1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37773" y="4055575"/>
                    <a:ext cx="275374" cy="22017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381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 approach to cryptography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Trying to make cryptography more a </a:t>
            </a:r>
            <a:r>
              <a:rPr lang="nb-NO" b="1" dirty="0" smtClean="0"/>
              <a:t>science</a:t>
            </a:r>
            <a:r>
              <a:rPr lang="nb-NO" dirty="0" smtClean="0"/>
              <a:t> than an </a:t>
            </a:r>
            <a:r>
              <a:rPr lang="nb-NO" b="1" dirty="0" smtClean="0"/>
              <a:t>art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Focus on </a:t>
            </a:r>
            <a:r>
              <a:rPr lang="nb-NO" b="1" dirty="0" smtClean="0"/>
              <a:t>formal definitions</a:t>
            </a:r>
            <a:r>
              <a:rPr lang="nb-NO" dirty="0" smtClean="0"/>
              <a:t> of security (and insecurity)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Clearly stated </a:t>
            </a:r>
            <a:r>
              <a:rPr lang="nb-NO" b="1" dirty="0" smtClean="0"/>
              <a:t>assumptions</a:t>
            </a: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Analysis supported by mathematical </a:t>
            </a:r>
            <a:r>
              <a:rPr lang="nb-NO" b="1" dirty="0" smtClean="0"/>
              <a:t>proofs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 marL="0" indent="0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E5E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E5E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872236" y="1285387"/>
                <a:ext cx="10125333" cy="1494390"/>
              </a:xfrm>
              <a:prstGeom prst="roundRect">
                <a:avLst/>
              </a:prstGeom>
              <a:solidFill>
                <a:srgbClr val="EEF9F4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 (idea)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 smtClean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a </a:t>
                </a:r>
                <a:r>
                  <a:rPr lang="en-US" i="1" dirty="0" smtClean="0"/>
                  <a:t>secure</a:t>
                </a:r>
                <a:r>
                  <a:rPr lang="en-US" dirty="0" smtClean="0"/>
                  <a:t> PRF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IND-CPA secure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236" y="1285387"/>
                <a:ext cx="10125333" cy="149439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 bwMode="auto">
              <a:xfrm rot="16200000">
                <a:off x="9683966" y="301415"/>
                <a:ext cx="2258272" cy="2206198"/>
              </a:xfrm>
              <a:prstGeom prst="horizontalScroll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</a:t>
                </a:r>
                <a:r>
                  <a:rPr lang="en-US" sz="1400" b="1" u="sng" dirty="0" smtClean="0">
                    <a:latin typeface="Lucida Handwriting" panose="03010101010101010101" pitchFamily="66" charset="0"/>
                  </a:rPr>
                  <a:t>Logic 101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nb-NO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dirty="0" smtClean="0"/>
                  <a:t>  </a:t>
                </a:r>
                <a:r>
                  <a:rPr lang="en-US" sz="1400" dirty="0" smtClean="0"/>
                  <a:t>is </a:t>
                </a:r>
                <a:r>
                  <a:rPr lang="en-US" sz="1400" i="1" dirty="0" smtClean="0"/>
                  <a:t>equivalent to: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b="1" i="1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nb-NO" sz="1400" b="1" i="1" smtClean="0">
                          <a:latin typeface="Cambria Math" panose="02040503050406030204" pitchFamily="18" charset="0"/>
                        </a:rPr>
                        <m:t>⇐</m:t>
                      </m:r>
                      <m:acc>
                        <m:accPr>
                          <m:chr m:val="̅"/>
                          <m:ctrlPr>
                            <a:rPr lang="nb-NO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r>
                  <a:rPr lang="en-US" sz="1400" b="1" dirty="0" smtClean="0"/>
                  <a:t/>
                </a:r>
                <a:br>
                  <a:rPr lang="en-US" sz="1400" b="1" dirty="0" smtClean="0"/>
                </a:br>
                <a:endParaRPr lang="en-US" sz="1400" b="1" dirty="0"/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9683966" y="301415"/>
                <a:ext cx="2258272" cy="220619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876039" y="4031283"/>
                <a:ext cx="10125333" cy="150286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 (idea)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 smtClean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IND-CPA secure then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a secure PRF. 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9" y="4031283"/>
                <a:ext cx="10125333" cy="15028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047840" y="2806928"/>
            <a:ext cx="2749868" cy="1325531"/>
            <a:chOff x="5415485" y="2845740"/>
            <a:chExt cx="2749868" cy="1325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16200000">
                  <a:off x="4998941" y="3262284"/>
                  <a:ext cx="1325531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</m:oMath>
                    </m:oMathPara>
                  </a14:m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98941" y="3231506"/>
                  <a:ext cx="1325531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907928" y="3314120"/>
              <a:ext cx="2257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equivalent!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6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 smtClean="0"/>
              </a:p>
              <a:p>
                <a:endParaRPr lang="en-US" sz="1800" dirty="0" smtClean="0"/>
              </a:p>
              <a:p>
                <a:pPr marL="0" indent="0"/>
                <a:r>
                  <a:rPr lang="nb-NO" sz="1800" b="1" dirty="0" smtClean="0"/>
                  <a:t>Proof idea:</a:t>
                </a:r>
                <a:endParaRPr lang="nb-NO" sz="1800" b="1" i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 smtClean="0"/>
                  <a:t> not IND-CPA secure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 smtClean="0"/>
                  <a:t> there exists adversary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 smtClean="0"/>
                  <a:t> with good advantage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1800">
                            <a:latin typeface="Cambria Math" panose="02040503050406030204" pitchFamily="18" charset="0"/>
                          </a:rPr>
                          <m:t>$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</m:t>
                        </m:r>
                        <m:r>
                          <a:rPr lang="nb-NO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800" dirty="0" smtClean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Can use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to create a </a:t>
                </a:r>
                <a:r>
                  <a:rPr lang="en-US" sz="1800" i="1" dirty="0" smtClean="0"/>
                  <a:t>new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adversary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 smtClean="0"/>
                  <a:t> that has good advantage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800" dirty="0" smtClean="0"/>
                  <a:t> against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nb-NO" sz="1800" b="0" i="1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1800" dirty="0"/>
                  <a:t>	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nb-NO" sz="1800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 smtClean="0"/>
                  <a:t> is not a secure PRF! 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 bwMode="auto">
              <a:xfrm>
                <a:off x="876039" y="1286339"/>
                <a:ext cx="10125333" cy="1502864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 (idea)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</a:p>
              <a:p>
                <a:pPr indent="0">
                  <a:spcBef>
                    <a:spcPct val="0"/>
                  </a:spcBef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indent="0">
                  <a:spcBef>
                    <a:spcPct val="0"/>
                  </a:spcBef>
                </a:pPr>
                <a:r>
                  <a:rPr lang="en-US" dirty="0" smtClean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IND-CPA secure then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not</a:t>
                </a:r>
                <a:r>
                  <a:rPr lang="en-US" dirty="0" smtClean="0"/>
                  <a:t> a secure PRF. 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039" y="1286339"/>
                <a:ext cx="10125333" cy="150286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5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 bwMode="auto">
              <a:xfrm>
                <a:off x="1412016" y="1257779"/>
                <a:ext cx="9367969" cy="247297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 (actual)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:r>
                  <a:rPr lang="en-US" dirty="0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/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$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 smtClean="0"/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blocks), there is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 smtClean="0"/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PRF-queries.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16" y="1257779"/>
                <a:ext cx="9367969" cy="247297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4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3151" y="5389989"/>
                <a:ext cx="1255799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ℓ≪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151" y="5389989"/>
                <a:ext cx="1255799" cy="370294"/>
              </a:xfrm>
              <a:prstGeom prst="rect">
                <a:avLst/>
              </a:prstGeom>
              <a:blipFill rotWithShape="0"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45326" y="4089076"/>
                <a:ext cx="3657600" cy="20312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Example: AES-128</a:t>
                </a:r>
              </a:p>
              <a:p>
                <a:endParaRPr lang="en-US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=128</m:t>
                      </m:r>
                    </m:oMath>
                  </m:oMathPara>
                </a14:m>
                <a:endParaRPr lang="en-US" sz="1400" dirty="0" smtClean="0"/>
              </a:p>
              <a:p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r>
                  <a:rPr lang="en-US" sz="1400" dirty="0" smtClean="0">
                    <a:solidFill>
                      <a:schemeClr val="accent2"/>
                    </a:solidFill>
                  </a:rPr>
                  <a:t> </a:t>
                </a:r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sz="140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40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86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</m:den>
                      </m:f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  <a:p>
                <a:endParaRPr lang="en-US" sz="1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326" y="4089076"/>
                <a:ext cx="3657600" cy="2031262"/>
              </a:xfrm>
              <a:prstGeom prst="rect">
                <a:avLst/>
              </a:prstGeom>
              <a:blipFill rotWithShape="0">
                <a:blip r:embed="rId3"/>
                <a:stretch>
                  <a:fillRect l="-332" t="-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 txBox="1">
                <a:spLocks/>
              </p:cNvSpPr>
              <p:nvPr/>
            </p:nvSpPr>
            <p:spPr bwMode="auto">
              <a:xfrm>
                <a:off x="1412016" y="1257780"/>
                <a:ext cx="9367969" cy="2472972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 (actual)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$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 blocks)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, </a:t>
                </a:r>
                <a:r>
                  <a:rPr lang="en-US" dirty="0" smtClean="0"/>
                  <a:t>there is </a:t>
                </a: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 PRF-queries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16" y="1257780"/>
                <a:ext cx="9367969" cy="247297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333814" y="4545914"/>
            <a:ext cx="1085540" cy="471977"/>
            <a:chOff x="9696449" y="4833448"/>
            <a:chExt cx="1085540" cy="471977"/>
          </a:xfrm>
        </p:grpSpPr>
        <p:sp>
          <p:nvSpPr>
            <p:cNvPr id="12" name="Right Brace 11"/>
            <p:cNvSpPr/>
            <p:nvPr/>
          </p:nvSpPr>
          <p:spPr bwMode="auto">
            <a:xfrm>
              <a:off x="9696449" y="4833448"/>
              <a:ext cx="119817" cy="471977"/>
            </a:xfrm>
            <a:prstGeom prst="rightBrace">
              <a:avLst>
                <a:gd name="adj1" fmla="val 93395"/>
                <a:gd name="adj2" fmla="val 50597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814263" y="4889595"/>
                  <a:ext cx="9677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≈70 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TB</m:t>
                        </m:r>
                      </m:oMath>
                    </m:oMathPara>
                  </a14:m>
                  <a:endParaRPr lang="en-US" sz="1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4263" y="4889595"/>
                  <a:ext cx="967726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67140" y="4217726"/>
                <a:ext cx="6096000" cy="20083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 secure PRF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nb-NO" sz="160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	   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$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ℓ</m:t>
                        </m:r>
                      </m:num>
                      <m:den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	       </a:t>
                </a:r>
                <a14:m>
                  <m:oMath xmlns:m="http://schemas.openxmlformats.org/officeDocument/2006/math">
                    <m:r>
                      <a:rPr lang="nb-NO" sz="160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CTR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$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1600" dirty="0"/>
                  <a:t> </a:t>
                </a:r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1600" dirty="0" smtClean="0"/>
                  <a:t>	     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$[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 is IND-CPA secure!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140" y="4217726"/>
                <a:ext cx="6096000" cy="2008307"/>
              </a:xfrm>
              <a:prstGeom prst="rect">
                <a:avLst/>
              </a:prstGeom>
              <a:blipFill rotWithShape="0">
                <a:blip r:embed="rId6"/>
                <a:stretch>
                  <a:fillRect b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6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62312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62312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59199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b>
                                </m:sSub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059199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712817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712817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is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Or 22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699727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699727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28" t="-1613" r="-456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28" t="-14720" r="-456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065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is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Or 21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40109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401094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6844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68447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14364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14364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" name="Right Brace 40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386903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386903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9"/>
                          <a:stretch>
                            <a:fillRect l="-228" t="-1613" r="-456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9"/>
                          <a:stretch>
                            <a:fillRect l="-228" t="-14720" r="-456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52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lowchart: Or 47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7972199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7972199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269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269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34984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334984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Right Brace 54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386903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5386903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28" t="-1613" r="-456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28" t="-14720" r="-456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48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Or 28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746902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746902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54706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754706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533750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533750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Right Brace 45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</a:t>
                </a:r>
                <a:r>
                  <a:rPr lang="en-US" dirty="0"/>
                  <a:t>i</a:t>
                </a:r>
                <a:r>
                  <a:rPr lang="en-US" dirty="0" smtClean="0"/>
                  <a:t>s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OTP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476" r="-95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 flipV="1">
            <a:off x="2088107" y="4415052"/>
            <a:ext cx="551570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stCxn id="32" idx="0"/>
          </p:cNvCxnSpPr>
          <p:nvPr/>
        </p:nvCxnSpPr>
        <p:spPr bwMode="auto">
          <a:xfrm flipV="1">
            <a:off x="2764897" y="4415052"/>
            <a:ext cx="676789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945819" y="4415052"/>
            <a:ext cx="1697067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3112400" y="4400802"/>
            <a:ext cx="4270573" cy="14787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827900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2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827900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228" t="-1613" r="-456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228" t="-14720" r="-456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47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Encryption schemes – syntax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6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</a:t>
                </a:r>
                <a:r>
                  <a:rPr lang="en-US" b="1" dirty="0" smtClean="0"/>
                  <a:t>symmetric encryption scheme </a:t>
                </a:r>
                <a:r>
                  <a:rPr lang="en-US" dirty="0" smtClean="0"/>
                  <a:t>is a triple of algorithms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space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Message space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Ciphertext space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dirty="0" smtClean="0"/>
                  <a:t> may be randomized (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 smtClean="0"/>
                  <a:t>),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Dec</m:t>
                    </m:r>
                  </m:oMath>
                </a14:m>
                <a:r>
                  <a:rPr lang="en-US" dirty="0" smtClean="0"/>
                  <a:t> must be deterministic</a:t>
                </a:r>
              </a:p>
            </p:txBody>
          </p:sp>
        </mc:Choice>
        <mc:Fallback xmlns="">
          <p:sp>
            <p:nvSpPr>
              <p:cNvPr id="62" name="Content Placeholder 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602" b="-9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le 91"/>
              <p:cNvSpPr/>
              <p:nvPr/>
            </p:nvSpPr>
            <p:spPr bwMode="auto">
              <a:xfrm>
                <a:off x="6767525" y="1946849"/>
                <a:ext cx="4711786" cy="119766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 smtClean="0"/>
                  <a:t>Correctness: </a:t>
                </a:r>
                <a:r>
                  <a:rPr lang="nb-NO" sz="1600" dirty="0" smtClean="0"/>
                  <a:t>for all</a:t>
                </a:r>
                <a:r>
                  <a:rPr lang="nb-NO" sz="1600" b="1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nb-NO" sz="1600" b="0" i="0" dirty="0" smtClean="0">
                    <a:latin typeface="Cambria Math" panose="02040503050406030204" pitchFamily="18" charset="0"/>
                  </a:rPr>
                  <a:t> </a:t>
                </a:r>
                <a:r>
                  <a:rPr lang="nb-NO" sz="1600" b="0" i="0" dirty="0" smtClean="0"/>
                  <a:t>and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 smtClean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Rounded 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67525" y="1946849"/>
                <a:ext cx="4711786" cy="1197667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143603" y="2350535"/>
            <a:ext cx="7565175" cy="3521377"/>
            <a:chOff x="2143603" y="2350535"/>
            <a:chExt cx="7565175" cy="3521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363168" y="4357500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168" y="4357500"/>
                  <a:ext cx="481436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2143603" y="2350535"/>
              <a:ext cx="7565175" cy="3521377"/>
              <a:chOff x="2143603" y="2350535"/>
              <a:chExt cx="7565175" cy="352137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023668" y="5471802"/>
                <a:ext cx="18278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Adversary</a:t>
                </a:r>
                <a:endParaRPr lang="en-US" sz="2000" dirty="0" smtClean="0"/>
              </a:p>
            </p:txBody>
          </p:sp>
          <p:cxnSp>
            <p:nvCxnSpPr>
              <p:cNvPr id="21" name="Straight Arrow Connector 20"/>
              <p:cNvCxnSpPr>
                <a:stCxn id="10" idx="3"/>
                <a:endCxn id="45" idx="1"/>
              </p:cNvCxnSpPr>
              <p:nvPr/>
            </p:nvCxnSpPr>
            <p:spPr bwMode="auto">
              <a:xfrm>
                <a:off x="4129095" y="4764070"/>
                <a:ext cx="2923926" cy="259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/>
              <p:cNvCxnSpPr>
                <a:stCxn id="46" idx="3"/>
                <a:endCxn id="10" idx="1"/>
              </p:cNvCxnSpPr>
              <p:nvPr/>
            </p:nvCxnSpPr>
            <p:spPr bwMode="auto">
              <a:xfrm>
                <a:off x="2624946" y="4764069"/>
                <a:ext cx="651948" cy="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Elbow Connector 41"/>
              <p:cNvCxnSpPr>
                <a:stCxn id="70" idx="1"/>
                <a:endCxn id="10" idx="0"/>
              </p:cNvCxnSpPr>
              <p:nvPr/>
            </p:nvCxnSpPr>
            <p:spPr bwMode="auto">
              <a:xfrm rot="10800000" flipV="1">
                <a:off x="3702996" y="3746579"/>
                <a:ext cx="1582923" cy="633488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143603" y="4564014"/>
                    <a:ext cx="4813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3603" y="4564014"/>
                    <a:ext cx="481343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/>
              <p:cNvCxnSpPr>
                <a:stCxn id="45" idx="3"/>
                <a:endCxn id="50" idx="1"/>
              </p:cNvCxnSpPr>
              <p:nvPr/>
            </p:nvCxnSpPr>
            <p:spPr bwMode="auto">
              <a:xfrm flipV="1">
                <a:off x="7915001" y="4764069"/>
                <a:ext cx="623057" cy="259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8538058" y="4564014"/>
                    <a:ext cx="11707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a14:m>
                    <a:r>
                      <a:rPr lang="nb-NO" sz="2000" dirty="0" smtClean="0"/>
                      <a:t>  </a:t>
                    </a:r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8058" y="4564014"/>
                    <a:ext cx="1170720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Down Arrow 62"/>
              <p:cNvSpPr/>
              <p:nvPr/>
            </p:nvSpPr>
            <p:spPr bwMode="auto">
              <a:xfrm>
                <a:off x="5449256" y="4773124"/>
                <a:ext cx="301839" cy="646170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285918" y="3546524"/>
                    <a:ext cx="51006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b-NO" sz="200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85918" y="3546524"/>
                    <a:ext cx="510061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Straight Arrow Connector 78"/>
              <p:cNvCxnSpPr>
                <a:stCxn id="27" idx="2"/>
                <a:endCxn id="70" idx="0"/>
              </p:cNvCxnSpPr>
              <p:nvPr/>
            </p:nvCxnSpPr>
            <p:spPr bwMode="auto">
              <a:xfrm>
                <a:off x="5540949" y="3083155"/>
                <a:ext cx="0" cy="46336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ounded Rectangle 9"/>
                  <p:cNvSpPr/>
                  <p:nvPr/>
                </p:nvSpPr>
                <p:spPr bwMode="auto">
                  <a:xfrm>
                    <a:off x="3276894" y="4380067"/>
                    <a:ext cx="852201" cy="768005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10" name="Rounded 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76894" y="4380067"/>
                    <a:ext cx="852201" cy="768005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ounded Rectangle 26"/>
                  <p:cNvSpPr/>
                  <p:nvPr/>
                </p:nvSpPr>
                <p:spPr bwMode="auto">
                  <a:xfrm>
                    <a:off x="5022728" y="2350535"/>
                    <a:ext cx="1036442" cy="7326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KeyGen</m:t>
                          </m:r>
                        </m:oMath>
                      </m:oMathPara>
                    </a14:m>
                    <a:endParaRPr kumimoji="0" lang="en-US" sz="20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27" name="Rounded 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22728" y="2350535"/>
                    <a:ext cx="1036442" cy="732620"/>
                  </a:xfrm>
                  <a:prstGeom prst="roundRect">
                    <a:avLst/>
                  </a:prstGeom>
                  <a:blipFill rotWithShape="0">
                    <a:blip r:embed="rId12"/>
                    <a:stretch>
                      <a:fillRect l="-1143"/>
                    </a:stretch>
                  </a:blip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ounded Rectangle 44"/>
                  <p:cNvSpPr/>
                  <p:nvPr/>
                </p:nvSpPr>
                <p:spPr bwMode="auto">
                  <a:xfrm>
                    <a:off x="7053021" y="4380066"/>
                    <a:ext cx="861980" cy="773196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Dec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45" name="Rounded 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053021" y="4380066"/>
                    <a:ext cx="861980" cy="773196"/>
                  </a:xfrm>
                  <a:prstGeom prst="round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 w="28575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Elbow Connector 40"/>
              <p:cNvCxnSpPr>
                <a:stCxn id="70" idx="3"/>
                <a:endCxn id="45" idx="0"/>
              </p:cNvCxnSpPr>
              <p:nvPr/>
            </p:nvCxnSpPr>
            <p:spPr bwMode="auto">
              <a:xfrm>
                <a:off x="5795979" y="3746579"/>
                <a:ext cx="1688032" cy="633487"/>
              </a:xfrm>
              <a:prstGeom prst="bent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672802" y="2357142"/>
                  <a:ext cx="4814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802" y="2357142"/>
                  <a:ext cx="48143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3744128" y="4380066"/>
                  <a:ext cx="4814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128" y="4380066"/>
                  <a:ext cx="481436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34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Or 19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477011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477011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87099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7870995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40226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402269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Right Brace 37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4287170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endParaRPr lang="nb-NO" sz="12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4287170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28" t="-1613" r="-456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28" t="-14720" r="-456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Connector 12"/>
          <p:cNvCxnSpPr/>
          <p:nvPr/>
        </p:nvCxnSpPr>
        <p:spPr bwMode="auto">
          <a:xfrm>
            <a:off x="4610851" y="209120"/>
            <a:ext cx="9446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OTP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94" y="5840438"/>
                <a:ext cx="642805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0476" r="-952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2088107" y="4415052"/>
            <a:ext cx="551570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53" idx="0"/>
          </p:cNvCxnSpPr>
          <p:nvPr/>
        </p:nvCxnSpPr>
        <p:spPr bwMode="auto">
          <a:xfrm flipV="1">
            <a:off x="2764897" y="4415052"/>
            <a:ext cx="676789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2945819" y="4415052"/>
            <a:ext cx="1697067" cy="1425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3112400" y="4400802"/>
            <a:ext cx="4270573" cy="14787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 bwMode="auto">
              <a:xfrm>
                <a:off x="924175" y="4424499"/>
                <a:ext cx="7904287" cy="1800558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b="1" dirty="0" smtClean="0"/>
                  <a:t>Event </a:t>
                </a:r>
                <a14:m>
                  <m:oMath xmlns:m="http://schemas.openxmlformats.org/officeDocument/2006/math"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𝐂𝐨𝐥𝐥</m:t>
                    </m:r>
                  </m:oMath>
                </a14:m>
                <a:r>
                  <a:rPr lang="nb-NO" sz="1600" b="1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600" b="0" dirty="0" smtClean="0">
                  <a:latin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nb-NO" sz="1600" b="0" dirty="0" smtClean="0"/>
                  <a:t>	        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600" dirty="0"/>
                  <a:t>	</a:t>
                </a:r>
                <a:endParaRPr lang="en-US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175" y="4424499"/>
                <a:ext cx="7904287" cy="1800558"/>
              </a:xfrm>
              <a:prstGeom prst="rect">
                <a:avLst/>
              </a:prstGeom>
              <a:blipFill rotWithShape="0">
                <a:blip r:embed="rId13"/>
                <a:stretch>
                  <a:fillRect l="-307" t="-667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526469" y="4941125"/>
                <a:ext cx="2939138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nb-NO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69" y="4941125"/>
                <a:ext cx="2939138" cy="341376"/>
              </a:xfrm>
              <a:prstGeom prst="rect">
                <a:avLst/>
              </a:prstGeom>
              <a:blipFill rotWithShape="0"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26469" y="5442838"/>
                <a:ext cx="6100709" cy="34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69" y="5442838"/>
                <a:ext cx="6100709" cy="341376"/>
              </a:xfrm>
              <a:prstGeom prst="rect">
                <a:avLst/>
              </a:prstGeom>
              <a:blipFill rotWithShape="0">
                <a:blip r:embed="rId1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1489433" y="1208561"/>
                <a:ext cx="6483476" cy="248340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b-NO" sz="1600" dirty="0"/>
                  <a:t> </a:t>
                </a:r>
                <a:r>
                  <a:rPr lang="nb-NO" sz="16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↦"/>
                        <m:vertJc m:val="bot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dirty="0" smtClean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nb-NO" sz="16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↦"/>
                        <m:vertJc m:val="bot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dirty="0" smtClean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nb-NO" sz="1600" b="0" dirty="0" smtClean="0"/>
                  <a:t>		</a:t>
                </a:r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:r>
                  <a:rPr lang="nb-NO" sz="16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groupChr>
                      <m:groupChrPr>
                        <m:chr m:val="↦"/>
                        <m:vertJc m:val="bot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ℰ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433" y="1208561"/>
                <a:ext cx="6483476" cy="248340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6382" y="2503437"/>
                <a:ext cx="147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382" y="2503437"/>
                <a:ext cx="1470557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 bwMode="auto">
          <a:xfrm>
            <a:off x="5264140" y="1404077"/>
            <a:ext cx="724337" cy="62393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78954" y="1571177"/>
                <a:ext cx="315547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  <m:r>
                      <a:rPr lang="nb-NO" sz="1600" i="1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mr>
                    </m:m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54" y="1571177"/>
                <a:ext cx="3155479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78954" y="2095125"/>
                <a:ext cx="31744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mr>
                    </m:m>
                    <m:r>
                      <a:rPr lang="nb-NO" sz="1600" i="1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mr>
                    </m:m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54" y="2095125"/>
                <a:ext cx="3174459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78954" y="2978829"/>
                <a:ext cx="32054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mr>
                    </m:m>
                    <m:r>
                      <a:rPr lang="nb-NO" sz="1600" i="1">
                        <a:latin typeface="Cambria Math" panose="02040503050406030204" pitchFamily="18" charset="0"/>
                      </a:rPr>
                      <m:t>    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+ℓ</m:t>
                          </m:r>
                        </m:e>
                      </m:mr>
                    </m:m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954" y="2978829"/>
                <a:ext cx="3205493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 bwMode="auto">
          <a:xfrm>
            <a:off x="4478253" y="2882573"/>
            <a:ext cx="724337" cy="623938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960081" y="2581650"/>
                <a:ext cx="147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81" y="2581650"/>
                <a:ext cx="1470557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8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0" grpId="0" animBg="1"/>
      <p:bldP spid="11" grpId="0"/>
      <p:bldP spid="41" grpId="0" animBg="1"/>
      <p:bldP spid="8" grpId="0"/>
      <p:bldP spid="9" grpId="0"/>
      <p:bldP spid="10" grpId="0"/>
      <p:bldP spid="49" grpId="0" animBg="1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2259842" y="2288770"/>
                <a:ext cx="1583141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9842" y="2288770"/>
                <a:ext cx="1583141" cy="328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4438153" y="2288770"/>
                <a:ext cx="1112434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8153" y="2288770"/>
                <a:ext cx="1112434" cy="32848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7955250" y="2288769"/>
                <a:ext cx="1114708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5250" y="2288769"/>
                <a:ext cx="1114708" cy="328483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1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7955250" y="2288769"/>
                <a:ext cx="1114708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5250" y="2288769"/>
                <a:ext cx="1114708" cy="32848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3362931" y="2288770"/>
                <a:ext cx="1583141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2931" y="2288770"/>
                <a:ext cx="1583141" cy="328483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4438153" y="2288770"/>
                <a:ext cx="1112434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8153" y="2288770"/>
                <a:ext cx="1112434" cy="32848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23"/>
          <p:cNvSpPr/>
          <p:nvPr/>
        </p:nvSpPr>
        <p:spPr bwMode="auto">
          <a:xfrm>
            <a:off x="4438153" y="2288768"/>
            <a:ext cx="705347" cy="328483"/>
          </a:xfrm>
          <a:custGeom>
            <a:avLst/>
            <a:gdLst>
              <a:gd name="connsiteX0" fmla="*/ 54748 w 705347"/>
              <a:gd name="connsiteY0" fmla="*/ 0 h 328483"/>
              <a:gd name="connsiteX1" fmla="*/ 650599 w 705347"/>
              <a:gd name="connsiteY1" fmla="*/ 0 h 328483"/>
              <a:gd name="connsiteX2" fmla="*/ 705347 w 705347"/>
              <a:gd name="connsiteY2" fmla="*/ 54748 h 328483"/>
              <a:gd name="connsiteX3" fmla="*/ 705347 w 705347"/>
              <a:gd name="connsiteY3" fmla="*/ 273735 h 328483"/>
              <a:gd name="connsiteX4" fmla="*/ 650599 w 705347"/>
              <a:gd name="connsiteY4" fmla="*/ 328483 h 328483"/>
              <a:gd name="connsiteX5" fmla="*/ 54748 w 705347"/>
              <a:gd name="connsiteY5" fmla="*/ 328483 h 328483"/>
              <a:gd name="connsiteX6" fmla="*/ 0 w 705347"/>
              <a:gd name="connsiteY6" fmla="*/ 273735 h 328483"/>
              <a:gd name="connsiteX7" fmla="*/ 0 w 705347"/>
              <a:gd name="connsiteY7" fmla="*/ 54748 h 328483"/>
              <a:gd name="connsiteX8" fmla="*/ 54748 w 705347"/>
              <a:gd name="connsiteY8" fmla="*/ 0 h 32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347" h="328483">
                <a:moveTo>
                  <a:pt x="54748" y="0"/>
                </a:moveTo>
                <a:lnTo>
                  <a:pt x="650599" y="0"/>
                </a:lnTo>
                <a:cubicBezTo>
                  <a:pt x="680835" y="0"/>
                  <a:pt x="705347" y="24512"/>
                  <a:pt x="705347" y="54748"/>
                </a:cubicBezTo>
                <a:lnTo>
                  <a:pt x="705347" y="273735"/>
                </a:lnTo>
                <a:cubicBezTo>
                  <a:pt x="705347" y="303971"/>
                  <a:pt x="680835" y="328483"/>
                  <a:pt x="650599" y="328483"/>
                </a:cubicBezTo>
                <a:lnTo>
                  <a:pt x="54748" y="328483"/>
                </a:lnTo>
                <a:cubicBezTo>
                  <a:pt x="24512" y="328483"/>
                  <a:pt x="0" y="303971"/>
                  <a:pt x="0" y="273735"/>
                </a:cubicBezTo>
                <a:lnTo>
                  <a:pt x="0" y="54748"/>
                </a:lnTo>
                <a:cubicBezTo>
                  <a:pt x="0" y="24512"/>
                  <a:pt x="24512" y="0"/>
                  <a:pt x="5474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33736" y="1949606"/>
                <a:ext cx="514180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Col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736" y="1949606"/>
                <a:ext cx="514180" cy="299313"/>
              </a:xfrm>
              <a:prstGeom prst="rect">
                <a:avLst/>
              </a:prstGeom>
              <a:blipFill rotWithShape="0">
                <a:blip r:embed="rId10"/>
                <a:stretch>
                  <a:fillRect l="-9524" r="-7143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5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2803515" y="2283257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257"/>
                <a:ext cx="1348242" cy="32848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14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5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0.02291 0.00023 " pathEditMode="relative" rAng="0" ptsTypes="AA">
                                      <p:cBhvr>
                                        <p:cTn id="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0.00023 L 0.04323 -0.00023 " pathEditMode="relative" rAng="0" ptsTypes="AA">
                                      <p:cBhvr>
                                        <p:cTn id="1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023 L 0.06718 0.00023 " pathEditMode="relative" rAng="0" ptsTypes="AA">
                                      <p:cBhvr>
                                        <p:cTn id="1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8 0.00023 L 0.08958 -0.00023 " pathEditMode="relative" rAng="0" ptsTypes="AA">
                                      <p:cBhvr>
                                        <p:cTn id="1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211 0.00023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0.00023 L -0.04375 0.00023 " pathEditMode="relative" rAng="0" ptsTypes="AA">
                                      <p:cBhvr>
                                        <p:cTn id="2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0023 L -0.06667 0.00023 " pathEditMode="relative" rAng="0" ptsTypes="AA">
                                      <p:cBhvr>
                                        <p:cTn id="3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8" animBg="1"/>
      <p:bldP spid="28" grpId="0"/>
      <p:bldP spid="29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320187" y="1954375"/>
            <a:ext cx="1348242" cy="276999"/>
            <a:chOff x="829293" y="1435397"/>
            <a:chExt cx="1589313" cy="484656"/>
          </a:xfrm>
        </p:grpSpPr>
        <p:grpSp>
          <p:nvGrpSpPr>
            <p:cNvPr id="31" name="Group 30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077363" y="2283257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7363" y="2283257"/>
                <a:ext cx="1348242" cy="328483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8492869" y="2283257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2869" y="2283257"/>
                <a:ext cx="1348242" cy="328483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blipFill rotWithShape="0">
                <a:blip r:embed="rId16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17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5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0.02292 0.00023 " pathEditMode="relative" rAng="0" ptsTypes="AA">
                                      <p:cBhvr>
                                        <p:cTn id="1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0023 L 0.04323 -0.00023 " pathEditMode="relative" rAng="0" ptsTypes="AA">
                                      <p:cBhvr>
                                        <p:cTn id="14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023 L 0.06524 -0.00023 " pathEditMode="relative" rAng="0" ptsTypes="AA">
                                      <p:cBhvr>
                                        <p:cTn id="18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7" grpId="8" animBg="1"/>
      <p:bldP spid="38" grpId="0" animBg="1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8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9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320187" y="1954375"/>
            <a:ext cx="1348242" cy="276999"/>
            <a:chOff x="829293" y="1435397"/>
            <a:chExt cx="1589313" cy="484656"/>
          </a:xfrm>
        </p:grpSpPr>
        <p:grpSp>
          <p:nvGrpSpPr>
            <p:cNvPr id="31" name="Group 30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blipFill rotWithShape="0">
                <a:blip r:embed="rId16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5756596" y="2283829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6596" y="2283829"/>
                <a:ext cx="1348242" cy="328483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719020" y="1950252"/>
            <a:ext cx="1348242" cy="276999"/>
            <a:chOff x="829293" y="1435397"/>
            <a:chExt cx="1589313" cy="484656"/>
          </a:xfrm>
        </p:grpSpPr>
        <p:grpSp>
          <p:nvGrpSpPr>
            <p:cNvPr id="40" name="Group 3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blipFill rotWithShape="0">
                <a:blip r:embed="rId19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8711608" y="2289631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1608" y="2289631"/>
                <a:ext cx="1348242" cy="328483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>
                <a:off x="2998924" y="2295306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8924" y="2295306"/>
                <a:ext cx="1348242" cy="328483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95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5" grpId="0"/>
      <p:bldP spid="46" grpId="0" animBg="1"/>
      <p:bldP spid="46" grpId="1" animBg="1"/>
      <p:bldP spid="4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CTR$ </a:t>
            </a:r>
            <a:r>
              <a:rPr lang="en-US" dirty="0"/>
              <a:t>–</a:t>
            </a:r>
            <a:r>
              <a:rPr lang="en-US" dirty="0" smtClean="0"/>
              <a:t> proof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0833"/>
              </p:ext>
            </p:extLst>
          </p:nvPr>
        </p:nvGraphicFramePr>
        <p:xfrm>
          <a:off x="623388" y="227235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3" y="1883819"/>
                <a:ext cx="83035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735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77" y="1883819"/>
                <a:ext cx="557525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6593" r="-659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3692673"/>
                <a:ext cx="5416170" cy="318164"/>
              </a:xfrm>
              <a:prstGeom prst="rect">
                <a:avLst/>
              </a:prstGeom>
              <a:blipFill rotWithShape="0">
                <a:blip r:embed="rId8"/>
                <a:stretch>
                  <a:fillRect l="-1577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  0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3" y="4294069"/>
                <a:ext cx="105934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804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solidFill>
                <a:srgbClr val="E4E4F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3515" y="2283829"/>
                <a:ext cx="1348242" cy="328483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2803515" y="1954375"/>
            <a:ext cx="1348242" cy="276999"/>
            <a:chOff x="829293" y="1435397"/>
            <a:chExt cx="1589313" cy="484656"/>
          </a:xfrm>
        </p:grpSpPr>
        <p:grpSp>
          <p:nvGrpSpPr>
            <p:cNvPr id="20" name="Group 1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226" y="4170477"/>
                <a:ext cx="795528" cy="5241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0187" y="2283829"/>
                <a:ext cx="1348242" cy="328483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9320187" y="1954375"/>
            <a:ext cx="1348242" cy="276999"/>
            <a:chOff x="829293" y="1435397"/>
            <a:chExt cx="1589313" cy="484656"/>
          </a:xfrm>
        </p:grpSpPr>
        <p:grpSp>
          <p:nvGrpSpPr>
            <p:cNvPr id="31" name="Group 30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9702" y="2283829"/>
                <a:ext cx="1348242" cy="328483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452" y="4170477"/>
                <a:ext cx="795528" cy="524182"/>
              </a:xfrm>
              <a:prstGeom prst="rect">
                <a:avLst/>
              </a:prstGeom>
              <a:blipFill rotWithShape="0">
                <a:blip r:embed="rId15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065583" y="2283829"/>
                <a:ext cx="1348242" cy="32848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7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sz="1200" b="0" i="1" spc="-15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200" b="0" i="1" spc="-15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,…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5583" y="2283829"/>
                <a:ext cx="1348242" cy="328483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719020" y="1950252"/>
            <a:ext cx="1348242" cy="276999"/>
            <a:chOff x="829293" y="1435397"/>
            <a:chExt cx="1589313" cy="484656"/>
          </a:xfrm>
        </p:grpSpPr>
        <p:grpSp>
          <p:nvGrpSpPr>
            <p:cNvPr id="40" name="Group 39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67" y="4170477"/>
                <a:ext cx="795528" cy="524182"/>
              </a:xfrm>
              <a:prstGeom prst="rect">
                <a:avLst/>
              </a:prstGeom>
              <a:blipFill rotWithShape="0">
                <a:blip r:embed="rId18"/>
                <a:stretch>
                  <a:fillRect r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076499" y="1950251"/>
            <a:ext cx="1348242" cy="276999"/>
            <a:chOff x="829293" y="1435397"/>
            <a:chExt cx="1589313" cy="484656"/>
          </a:xfrm>
        </p:grpSpPr>
        <p:grpSp>
          <p:nvGrpSpPr>
            <p:cNvPr id="46" name="Group 45"/>
            <p:cNvGrpSpPr/>
            <p:nvPr/>
          </p:nvGrpSpPr>
          <p:grpSpPr>
            <a:xfrm>
              <a:off x="829293" y="1637969"/>
              <a:ext cx="1589313" cy="152400"/>
              <a:chOff x="829293" y="1637969"/>
              <a:chExt cx="1589313" cy="152400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831272" y="1713481"/>
                <a:ext cx="1585355" cy="13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2416627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97" y="1435397"/>
                  <a:ext cx="259030" cy="48465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53488" y="4170477"/>
                <a:ext cx="2037395" cy="525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 ⋯ +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−1)⋅2ℓ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488" y="4170477"/>
                <a:ext cx="2037395" cy="52578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74712" y="4930073"/>
                <a:ext cx="4950143" cy="523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1+2+3+⋯+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12" y="4930073"/>
                <a:ext cx="4950143" cy="52354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91736" y="5707866"/>
                <a:ext cx="790760" cy="408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36" y="5707866"/>
                <a:ext cx="790760" cy="408958"/>
              </a:xfrm>
              <a:prstGeom prst="rect">
                <a:avLst/>
              </a:prstGeom>
              <a:blipFill rotWithShape="0">
                <a:blip r:embed="rId21"/>
                <a:stretch>
                  <a:fillRect l="-769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836613" y="5839825"/>
                <a:ext cx="89744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13" y="5839825"/>
                <a:ext cx="897444" cy="5539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H="1" flipV="1">
            <a:off x="3918127" y="5474557"/>
            <a:ext cx="1026478" cy="3013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mtClean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⋯∨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Col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01" y="3084264"/>
                <a:ext cx="5416170" cy="321435"/>
              </a:xfrm>
              <a:prstGeom prst="rect">
                <a:avLst/>
              </a:prstGeom>
              <a:blipFill rotWithShape="0">
                <a:blip r:embed="rId23"/>
                <a:stretch>
                  <a:fillRect l="-1462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CTR</a:t>
            </a:r>
            <a:r>
              <a:rPr lang="en-US" dirty="0"/>
              <a:t>$ </a:t>
            </a:r>
            <a:r>
              <a:rPr lang="en-US" dirty="0" smtClean="0"/>
              <a:t>– 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6"/>
            <a:ext cx="11137237" cy="568408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… there is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2479" y="1064231"/>
                <a:ext cx="7804322" cy="96306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Func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936" y="5751024"/>
                <a:ext cx="1632691" cy="43511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000" dirty="0" smtClean="0"/>
                  <a:t> by PRF-security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826" y="5879521"/>
                <a:ext cx="2491259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451" t="-23529" r="-563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Or 18"/>
          <p:cNvSpPr>
            <a:spLocks noChangeAspect="1"/>
          </p:cNvSpPr>
          <p:nvPr/>
        </p:nvSpPr>
        <p:spPr bwMode="auto">
          <a:xfrm>
            <a:off x="4572351" y="3485554"/>
            <a:ext cx="252000" cy="252000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58" y="4324801"/>
                <a:ext cx="419987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/>
          <p:cNvSpPr/>
          <p:nvPr/>
        </p:nvSpPr>
        <p:spPr bwMode="auto">
          <a:xfrm rot="16200000">
            <a:off x="4650258" y="-806917"/>
            <a:ext cx="243012" cy="6994611"/>
          </a:xfrm>
          <a:prstGeom prst="rightBrace">
            <a:avLst>
              <a:gd name="adj1" fmla="val 93395"/>
              <a:gd name="adj2" fmla="val 49032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67456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+ℓ)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674568"/>
                  </p:ext>
                </p:extLst>
              </p:nvPr>
            </p:nvGraphicFramePr>
            <p:xfrm>
              <a:off x="1274457" y="3926589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35" t="-1786" r="-4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100873" t="-1786" r="-301747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200000" t="-1786" r="-200435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01310" t="-1786" r="-10131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399565" t="-1786" r="-870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95" y="2184875"/>
                <a:ext cx="294824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8750" r="-1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1431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[ℓ]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143186"/>
                  </p:ext>
                </p:extLst>
              </p:nvPr>
            </p:nvGraphicFramePr>
            <p:xfrm>
              <a:off x="1274457" y="2930760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68723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829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[2]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[3]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FF9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0687231"/>
                  </p:ext>
                </p:extLst>
              </p:nvPr>
            </p:nvGraphicFramePr>
            <p:xfrm>
              <a:off x="1274457" y="4849696"/>
              <a:ext cx="6994610" cy="335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9892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35" t="-1786" r="-4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00873" t="-1786" r="-301747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200000" t="-1786" r="-200435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01310" t="-1786" r="-10131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399565" t="-1786" r="-87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ight Brace 36"/>
          <p:cNvSpPr/>
          <p:nvPr/>
        </p:nvSpPr>
        <p:spPr bwMode="auto">
          <a:xfrm rot="5400000">
            <a:off x="4650255" y="1948979"/>
            <a:ext cx="243012" cy="6994611"/>
          </a:xfrm>
          <a:prstGeom prst="rightBrace">
            <a:avLst>
              <a:gd name="adj1" fmla="val 93395"/>
              <a:gd name="adj2" fmla="val 50597"/>
            </a:avLst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11" y="5632538"/>
                <a:ext cx="234103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21053" r="-210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3917285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101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CTR</m:t>
                                    </m:r>
                                    <m: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2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p>
                            </m:oMath>
                          </a14:m>
                          <a:endParaRPr lang="nb-NO" sz="1200" b="0" i="1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200" b="0" i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3917285"/>
                  </p:ext>
                </p:extLst>
              </p:nvPr>
            </p:nvGraphicFramePr>
            <p:xfrm>
              <a:off x="9068414" y="1064231"/>
              <a:ext cx="2668791" cy="29775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6879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73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28" t="-1613" r="-456" b="-693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6038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3"/>
                          <a:stretch>
                            <a:fillRect l="-228" t="-14720" r="-456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98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70799" y="1386180"/>
            <a:ext cx="2521524" cy="782146"/>
            <a:chOff x="1129842" y="1528578"/>
            <a:chExt cx="2521524" cy="782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129842" y="1528578"/>
                  <a:ext cx="20381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1528578"/>
                  <a:ext cx="2038122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2090" r="-1791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129842" y="2002947"/>
                  <a:ext cx="25215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nc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200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2002947"/>
                  <a:ext cx="252152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44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8851982" y="3297875"/>
            <a:ext cx="2177528" cy="1452856"/>
            <a:chOff x="8853916" y="1319186"/>
            <a:chExt cx="2552208" cy="1702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nb-NO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nb-NO" sz="2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36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 bwMode="auto">
            <a:xfrm flipV="1">
              <a:off x="9282003" y="224456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853916" y="1954456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954456"/>
                  <a:ext cx="37782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774" r="-28302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853916" y="1635341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635341"/>
                  <a:ext cx="37782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774" r="-43396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 bwMode="auto">
            <a:xfrm flipV="1">
              <a:off x="9282002" y="195357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 flipV="1">
              <a:off x="10675937" y="198908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9282002" y="166615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853916" y="1319186"/>
                  <a:ext cx="377825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319186"/>
                  <a:ext cx="377825" cy="461666"/>
                </a:xfrm>
                <a:prstGeom prst="rect">
                  <a:avLst/>
                </a:prstGeom>
                <a:blipFill>
                  <a:blip r:embed="rId9"/>
                  <a:stretch>
                    <a:fillRect l="-3774" r="-32075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9376559" y="2652698"/>
              <a:ext cx="192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Nonce-based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846558" y="1397117"/>
            <a:ext cx="2210632" cy="1391653"/>
            <a:chOff x="8853916" y="3243957"/>
            <a:chExt cx="2552208" cy="1606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6"/>
                <p:cNvSpPr/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2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1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V="1">
              <a:off x="9282003" y="404253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853916" y="3740282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740282"/>
                  <a:ext cx="377825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704" r="-25926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853916" y="3394032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394032"/>
                  <a:ext cx="377825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3704" r="-40741" b="-1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 bwMode="auto">
            <a:xfrm flipV="1">
              <a:off x="9282002" y="375154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 bwMode="auto">
            <a:xfrm flipV="1">
              <a:off x="10675937" y="378705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9429105" y="4481309"/>
              <a:ext cx="192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Randomized</a:t>
              </a:r>
            </a:p>
          </p:txBody>
        </p:sp>
      </p:grpSp>
      <p:sp>
        <p:nvSpPr>
          <p:cNvPr id="14" name="Freeform 13"/>
          <p:cNvSpPr/>
          <p:nvPr/>
        </p:nvSpPr>
        <p:spPr bwMode="auto">
          <a:xfrm>
            <a:off x="9732924" y="1278339"/>
            <a:ext cx="1074128" cy="501793"/>
          </a:xfrm>
          <a:custGeom>
            <a:avLst/>
            <a:gdLst>
              <a:gd name="connsiteX0" fmla="*/ 0 w 1099127"/>
              <a:gd name="connsiteY0" fmla="*/ 10055 h 584486"/>
              <a:gd name="connsiteX1" fmla="*/ 230909 w 1099127"/>
              <a:gd name="connsiteY1" fmla="*/ 47000 h 584486"/>
              <a:gd name="connsiteX2" fmla="*/ 387927 w 1099127"/>
              <a:gd name="connsiteY2" fmla="*/ 379509 h 584486"/>
              <a:gd name="connsiteX3" fmla="*/ 581891 w 1099127"/>
              <a:gd name="connsiteY3" fmla="*/ 555000 h 584486"/>
              <a:gd name="connsiteX4" fmla="*/ 1099127 w 1099127"/>
              <a:gd name="connsiteY4" fmla="*/ 582709 h 584486"/>
              <a:gd name="connsiteX0" fmla="*/ 0 w 1099127"/>
              <a:gd name="connsiteY0" fmla="*/ 3288 h 577719"/>
              <a:gd name="connsiteX1" fmla="*/ 230909 w 1099127"/>
              <a:gd name="connsiteY1" fmla="*/ 74523 h 577719"/>
              <a:gd name="connsiteX2" fmla="*/ 387927 w 1099127"/>
              <a:gd name="connsiteY2" fmla="*/ 372742 h 577719"/>
              <a:gd name="connsiteX3" fmla="*/ 581891 w 1099127"/>
              <a:gd name="connsiteY3" fmla="*/ 548233 h 577719"/>
              <a:gd name="connsiteX4" fmla="*/ 1099127 w 1099127"/>
              <a:gd name="connsiteY4" fmla="*/ 575942 h 577719"/>
              <a:gd name="connsiteX0" fmla="*/ 0 w 1240097"/>
              <a:gd name="connsiteY0" fmla="*/ 3288 h 579327"/>
              <a:gd name="connsiteX1" fmla="*/ 230909 w 1240097"/>
              <a:gd name="connsiteY1" fmla="*/ 74523 h 579327"/>
              <a:gd name="connsiteX2" fmla="*/ 387927 w 1240097"/>
              <a:gd name="connsiteY2" fmla="*/ 372742 h 579327"/>
              <a:gd name="connsiteX3" fmla="*/ 581891 w 1240097"/>
              <a:gd name="connsiteY3" fmla="*/ 548233 h 579327"/>
              <a:gd name="connsiteX4" fmla="*/ 1240097 w 1240097"/>
              <a:gd name="connsiteY4" fmla="*/ 577847 h 57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97" h="579327">
                <a:moveTo>
                  <a:pt x="0" y="3288"/>
                </a:moveTo>
                <a:cubicBezTo>
                  <a:pt x="83127" y="-9028"/>
                  <a:pt x="166255" y="12947"/>
                  <a:pt x="230909" y="74523"/>
                </a:cubicBezTo>
                <a:cubicBezTo>
                  <a:pt x="295564" y="136099"/>
                  <a:pt x="329430" y="293790"/>
                  <a:pt x="387927" y="372742"/>
                </a:cubicBezTo>
                <a:cubicBezTo>
                  <a:pt x="446424" y="451694"/>
                  <a:pt x="439863" y="514049"/>
                  <a:pt x="581891" y="548233"/>
                </a:cubicBezTo>
                <a:cubicBezTo>
                  <a:pt x="723919" y="582417"/>
                  <a:pt x="1040745" y="580926"/>
                  <a:pt x="1240097" y="57784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70799" y="3227042"/>
            <a:ext cx="4442563" cy="709404"/>
            <a:chOff x="1129842" y="3477873"/>
            <a:chExt cx="4442563" cy="709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129842" y="3875012"/>
                  <a:ext cx="4442563" cy="3122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latin typeface="Cambria Math" panose="02040503050406030204" pitchFamily="18" charset="0"/>
                              </a:rPr>
                              <m:t>Enc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3875012"/>
                  <a:ext cx="4442563" cy="312265"/>
                </a:xfrm>
                <a:prstGeom prst="rect">
                  <a:avLst/>
                </a:prstGeom>
                <a:blipFill>
                  <a:blip r:embed="rId15"/>
                  <a:stretch>
                    <a:fillRect l="-1920"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129842" y="3477873"/>
                  <a:ext cx="259333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𝒩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842" y="3477873"/>
                  <a:ext cx="2593339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286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/>
          <p:cNvSpPr/>
          <p:nvPr/>
        </p:nvSpPr>
        <p:spPr>
          <a:xfrm>
            <a:off x="881206" y="4617087"/>
            <a:ext cx="4394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How to </a:t>
            </a:r>
            <a:r>
              <a:rPr lang="nb-NO" b="1" dirty="0" err="1" smtClean="0"/>
              <a:t>create</a:t>
            </a:r>
            <a:r>
              <a:rPr lang="nb-NO" b="1" dirty="0" smtClean="0"/>
              <a:t>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nonce</a:t>
            </a:r>
            <a:r>
              <a:rPr lang="nb-NO" b="1" dirty="0" smtClean="0"/>
              <a:t>?</a:t>
            </a:r>
          </a:p>
          <a:p>
            <a:endParaRPr lang="nb-NO" dirty="0"/>
          </a:p>
          <a:p>
            <a:pPr marL="531813" indent="-285750">
              <a:buFontTx/>
              <a:buChar char="-"/>
            </a:pPr>
            <a:r>
              <a:rPr lang="nb-NO" dirty="0" err="1" smtClean="0"/>
              <a:t>Randomly</a:t>
            </a:r>
            <a:r>
              <a:rPr lang="nb-NO" dirty="0" smtClean="0"/>
              <a:t> (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called</a:t>
            </a:r>
            <a:r>
              <a:rPr lang="nb-NO" dirty="0" smtClean="0"/>
              <a:t> IV-</a:t>
            </a:r>
            <a:r>
              <a:rPr lang="nb-NO" dirty="0" err="1" smtClean="0"/>
              <a:t>based</a:t>
            </a:r>
            <a:r>
              <a:rPr lang="nb-NO" dirty="0" smtClean="0"/>
              <a:t>)</a:t>
            </a:r>
          </a:p>
          <a:p>
            <a:pPr marL="531813" indent="-285750">
              <a:buFontTx/>
              <a:buChar char="-"/>
            </a:pPr>
            <a:r>
              <a:rPr lang="nb-NO" dirty="0" smtClean="0"/>
              <a:t>Counter</a:t>
            </a:r>
          </a:p>
          <a:p>
            <a:pPr marL="531813" indent="-285750">
              <a:buFontTx/>
              <a:buChar char="-"/>
            </a:pPr>
            <a:r>
              <a:rPr lang="nb-NO" dirty="0" smtClean="0"/>
              <a:t>Combination</a:t>
            </a:r>
            <a:endParaRPr lang="en-US" dirty="0"/>
          </a:p>
        </p:txBody>
      </p:sp>
      <p:cxnSp>
        <p:nvCxnSpPr>
          <p:cNvPr id="55" name="Straight Arrow Connector 54"/>
          <p:cNvCxnSpPr>
            <a:endCxn id="18" idx="1"/>
          </p:cNvCxnSpPr>
          <p:nvPr/>
        </p:nvCxnSpPr>
        <p:spPr bwMode="auto">
          <a:xfrm>
            <a:off x="8566488" y="3101453"/>
            <a:ext cx="343853" cy="3029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8845886" y="3346722"/>
            <a:ext cx="440125" cy="3938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927099" y="2764650"/>
            <a:ext cx="91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Nonce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00085" y="5065739"/>
            <a:ext cx="193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Deterministic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8738413" y="4031273"/>
            <a:ext cx="1106627" cy="9415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43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/>
      <p:bldP spid="18" grpId="0" animBg="1"/>
      <p:bldP spid="56" grpId="0"/>
      <p:bldP spid="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encryption – new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Enc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now a deterministic </a:t>
                </a:r>
                <a:r>
                  <a:rPr lang="en-US" i="1" dirty="0" smtClean="0"/>
                  <a:t>function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Non-determinism comes from varying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at random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recover probabilistic notion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0605" y="1304925"/>
                <a:ext cx="25933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05" y="1304925"/>
                <a:ext cx="2593339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647" r="-117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0605" y="1866900"/>
                <a:ext cx="4442563" cy="31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nc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nb-NO" sz="200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05" y="1866900"/>
                <a:ext cx="4442563" cy="312265"/>
              </a:xfrm>
              <a:prstGeom prst="rect">
                <a:avLst/>
              </a:prstGeom>
              <a:blipFill rotWithShape="0">
                <a:blip r:embed="rId4"/>
                <a:stretch>
                  <a:fillRect l="-823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8906914" y="1103444"/>
            <a:ext cx="2552208" cy="1572204"/>
            <a:chOff x="8853916" y="925317"/>
            <a:chExt cx="2552208" cy="1572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nb-NO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nb-NO" sz="2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4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145890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 bwMode="auto">
            <a:xfrm flipV="1">
              <a:off x="9282003" y="224456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853916" y="2035856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2035856"/>
                  <a:ext cx="377825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226" r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853916" y="1689607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689607"/>
                  <a:ext cx="377825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6" r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 bwMode="auto">
            <a:xfrm flipV="1">
              <a:off x="9282002" y="195357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1758258"/>
                  <a:ext cx="377825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 flipV="1">
              <a:off x="10675937" y="198908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9282002" y="166615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853916" y="1346320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1346320"/>
                  <a:ext cx="377825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226"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/>
            <p:cNvSpPr txBox="1"/>
            <p:nvPr/>
          </p:nvSpPr>
          <p:spPr>
            <a:xfrm>
              <a:off x="9412017" y="925317"/>
              <a:ext cx="192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Nonce-based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06914" y="3372613"/>
            <a:ext cx="2552208" cy="1606875"/>
            <a:chOff x="8853916" y="3243957"/>
            <a:chExt cx="2552208" cy="1606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6"/>
                <p:cNvSpPr/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sz="32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1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90100" y="3256871"/>
                  <a:ext cx="985837" cy="993798"/>
                </a:xfrm>
                <a:custGeom>
                  <a:avLst/>
                  <a:gdLst>
                    <a:gd name="connsiteX0" fmla="*/ 0 w 983319"/>
                    <a:gd name="connsiteY0" fmla="*/ 163890 h 993798"/>
                    <a:gd name="connsiteX1" fmla="*/ 163890 w 983319"/>
                    <a:gd name="connsiteY1" fmla="*/ 0 h 993798"/>
                    <a:gd name="connsiteX2" fmla="*/ 819429 w 983319"/>
                    <a:gd name="connsiteY2" fmla="*/ 0 h 993798"/>
                    <a:gd name="connsiteX3" fmla="*/ 983319 w 983319"/>
                    <a:gd name="connsiteY3" fmla="*/ 163890 h 993798"/>
                    <a:gd name="connsiteX4" fmla="*/ 983319 w 983319"/>
                    <a:gd name="connsiteY4" fmla="*/ 829908 h 993798"/>
                    <a:gd name="connsiteX5" fmla="*/ 819429 w 983319"/>
                    <a:gd name="connsiteY5" fmla="*/ 993798 h 993798"/>
                    <a:gd name="connsiteX6" fmla="*/ 163890 w 983319"/>
                    <a:gd name="connsiteY6" fmla="*/ 993798 h 993798"/>
                    <a:gd name="connsiteX7" fmla="*/ 0 w 983319"/>
                    <a:gd name="connsiteY7" fmla="*/ 829908 h 993798"/>
                    <a:gd name="connsiteX8" fmla="*/ 0 w 983319"/>
                    <a:gd name="connsiteY8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  <a:gd name="connsiteX0" fmla="*/ 2518 w 985837"/>
                    <a:gd name="connsiteY0" fmla="*/ 163890 h 993798"/>
                    <a:gd name="connsiteX1" fmla="*/ 166408 w 985837"/>
                    <a:gd name="connsiteY1" fmla="*/ 0 h 993798"/>
                    <a:gd name="connsiteX2" fmla="*/ 821947 w 985837"/>
                    <a:gd name="connsiteY2" fmla="*/ 0 h 993798"/>
                    <a:gd name="connsiteX3" fmla="*/ 985837 w 985837"/>
                    <a:gd name="connsiteY3" fmla="*/ 163890 h 993798"/>
                    <a:gd name="connsiteX4" fmla="*/ 985837 w 985837"/>
                    <a:gd name="connsiteY4" fmla="*/ 829908 h 993798"/>
                    <a:gd name="connsiteX5" fmla="*/ 821947 w 985837"/>
                    <a:gd name="connsiteY5" fmla="*/ 993798 h 993798"/>
                    <a:gd name="connsiteX6" fmla="*/ 166408 w 985837"/>
                    <a:gd name="connsiteY6" fmla="*/ 993798 h 993798"/>
                    <a:gd name="connsiteX7" fmla="*/ 2518 w 985837"/>
                    <a:gd name="connsiteY7" fmla="*/ 829908 h 993798"/>
                    <a:gd name="connsiteX8" fmla="*/ 0 w 985837"/>
                    <a:gd name="connsiteY8" fmla="*/ 428626 h 993798"/>
                    <a:gd name="connsiteX9" fmla="*/ 2518 w 985837"/>
                    <a:gd name="connsiteY9" fmla="*/ 163890 h 993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85837" h="993798">
                      <a:moveTo>
                        <a:pt x="2518" y="163890"/>
                      </a:moveTo>
                      <a:cubicBezTo>
                        <a:pt x="2518" y="73376"/>
                        <a:pt x="75894" y="0"/>
                        <a:pt x="166408" y="0"/>
                      </a:cubicBezTo>
                      <a:lnTo>
                        <a:pt x="821947" y="0"/>
                      </a:lnTo>
                      <a:cubicBezTo>
                        <a:pt x="912461" y="0"/>
                        <a:pt x="985837" y="73376"/>
                        <a:pt x="985837" y="163890"/>
                      </a:cubicBezTo>
                      <a:lnTo>
                        <a:pt x="985837" y="829908"/>
                      </a:lnTo>
                      <a:cubicBezTo>
                        <a:pt x="985837" y="920422"/>
                        <a:pt x="912461" y="993798"/>
                        <a:pt x="821947" y="993798"/>
                      </a:cubicBezTo>
                      <a:lnTo>
                        <a:pt x="166408" y="993798"/>
                      </a:lnTo>
                      <a:cubicBezTo>
                        <a:pt x="75894" y="993798"/>
                        <a:pt x="2518" y="920422"/>
                        <a:pt x="2518" y="829908"/>
                      </a:cubicBezTo>
                      <a:cubicBezTo>
                        <a:pt x="1679" y="696147"/>
                        <a:pt x="839" y="562387"/>
                        <a:pt x="0" y="428626"/>
                      </a:cubicBezTo>
                      <a:cubicBezTo>
                        <a:pt x="839" y="340381"/>
                        <a:pt x="1679" y="252135"/>
                        <a:pt x="2518" y="163890"/>
                      </a:cubicBezTo>
                      <a:close/>
                    </a:path>
                  </a:pathLst>
                </a:cu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 bwMode="auto">
            <a:xfrm flipV="1">
              <a:off x="9282003" y="4042537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8853916" y="3833826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833826"/>
                  <a:ext cx="377825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226" r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853916" y="3487577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916" y="3487577"/>
                  <a:ext cx="377825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226" r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 bwMode="auto">
            <a:xfrm flipV="1">
              <a:off x="9282002" y="3751546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8299" y="3556228"/>
                  <a:ext cx="377825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/>
            <p:nvPr/>
          </p:nvCxnSpPr>
          <p:spPr bwMode="auto">
            <a:xfrm flipV="1">
              <a:off x="10675937" y="3787059"/>
              <a:ext cx="400953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7904" y="3243957"/>
                  <a:ext cx="377825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9450546" y="4481500"/>
              <a:ext cx="192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Randomized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8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encryption – security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When is an encryption scheme </a:t>
                </a:r>
                <a:r>
                  <a:rPr lang="en-US" i="1" dirty="0" smtClean="0"/>
                  <a:t>secure</a:t>
                </a:r>
                <a:r>
                  <a:rPr lang="en-US" dirty="0" smtClean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Some suggestions: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P1: </a:t>
                </a:r>
                <a:r>
                  <a:rPr lang="en-US" dirty="0"/>
                  <a:t>Should be hard to </a:t>
                </a:r>
                <a:r>
                  <a:rPr lang="en-US" dirty="0" smtClean="0"/>
                  <a:t>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secret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P2: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P3</a:t>
                </a:r>
                <a:r>
                  <a:rPr lang="en-US" b="1" dirty="0"/>
                  <a:t>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P4:</a:t>
                </a:r>
                <a:r>
                  <a:rPr lang="en-US" dirty="0" smtClean="0"/>
                  <a:t> </a:t>
                </a:r>
                <a:r>
                  <a:rPr lang="en-US" dirty="0"/>
                  <a:t>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P5:</a:t>
                </a:r>
                <a:r>
                  <a:rPr lang="en-US" dirty="0" smtClean="0"/>
                  <a:t> Should be hard to learn any</a:t>
                </a:r>
                <a:r>
                  <a:rPr lang="en-US" i="1" dirty="0" smtClean="0"/>
                  <a:t> bit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effectLst/>
                  </a:rPr>
                  <a:t>P6: </a:t>
                </a:r>
                <a:r>
                  <a:rPr lang="en-US" dirty="0" smtClean="0">
                    <a:effectLst/>
                  </a:rPr>
                  <a:t>Should be hard to detect </a:t>
                </a:r>
                <a:r>
                  <a:rPr lang="en-US" i="1" dirty="0" smtClean="0">
                    <a:effectLst/>
                  </a:rPr>
                  <a:t>repetitions </a:t>
                </a:r>
                <a:r>
                  <a:rPr lang="en-US" dirty="0" smtClean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 smtClean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 smtClean="0">
                    <a:effectLst/>
                  </a:rPr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P7: </a:t>
                </a:r>
                <a:r>
                  <a:rPr lang="en-US" dirty="0" smtClean="0"/>
                  <a:t>…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CTR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8006259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Nonce value must be updated and </a:t>
            </a:r>
            <a:r>
              <a:rPr lang="en-US" i="1" dirty="0" smtClean="0"/>
              <a:t>stored </a:t>
            </a:r>
            <a:r>
              <a:rPr lang="en-US" dirty="0" smtClean="0"/>
              <a:t>by sender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Stateful</a:t>
            </a:r>
            <a:r>
              <a:rPr lang="en-US" dirty="0" smtClean="0"/>
              <a:t>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Receiver doesn't need to store state</a:t>
            </a:r>
          </a:p>
          <a:p>
            <a:pPr marL="474663" lvl="1" indent="0"/>
            <a:endParaRPr lang="en-US" dirty="0" smtClean="0"/>
          </a:p>
          <a:p>
            <a:pPr marL="474663" lvl="1" indent="0"/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Alternatively: pick nonce at random</a:t>
            </a:r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 smtClean="0"/>
              <a:t>Gives CTR$ </a:t>
            </a:r>
          </a:p>
          <a:p>
            <a:pPr marL="817563" lvl="1">
              <a:buFont typeface="Arial" panose="020B0604020202020204" pitchFamily="34" charset="0"/>
              <a:buChar char="•"/>
            </a:pPr>
            <a:endParaRPr lang="en-US" i="1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Common in practice:</a:t>
            </a:r>
            <a:endParaRPr lang="en-US" dirty="0"/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ick some parts of </a:t>
            </a:r>
            <a:r>
              <a:rPr lang="en-US" i="1" dirty="0" smtClean="0"/>
              <a:t>N</a:t>
            </a:r>
            <a:r>
              <a:rPr lang="en-US" dirty="0" smtClean="0"/>
              <a:t> at random</a:t>
            </a:r>
            <a:r>
              <a:rPr lang="en-US" dirty="0"/>
              <a:t> </a:t>
            </a:r>
            <a:r>
              <a:rPr lang="en-US" dirty="0" smtClean="0"/>
              <a:t>and let the rest be a counter (always starting at 0)</a:t>
            </a:r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 smtClean="0"/>
              <a:t>e.g., 96 bits random and 32 bits counter for 128-bits </a:t>
            </a:r>
            <a:r>
              <a:rPr lang="en-US" i="1" dirty="0" smtClean="0"/>
              <a:t>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782620"/>
                  </p:ext>
                </p:extLst>
              </p:nvPr>
            </p:nvGraphicFramePr>
            <p:xfrm>
              <a:off x="8705390" y="1371600"/>
              <a:ext cx="3055239" cy="3171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5523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71224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CTR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trike="sngStrike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trike="sngStrike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trike="sngStrike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trike="sngStrike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trike="sngStrike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trike="sngStrike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trike="sngStrike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ℓ</m:t>
                              </m:r>
                            </m:oMath>
                          </a14:m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4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CTR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Dec</m:t>
                                </m:r>
                                <m:d>
                                  <m:d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---------------------------------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for</a:t>
                          </a: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ℓ</m:t>
                              </m:r>
                            </m:oMath>
                          </a14:m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4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return</a:t>
                          </a:r>
                          <a:r>
                            <a:rPr lang="nb-NO" sz="14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oMath>
                          </a14:m>
                          <a:endParaRPr lang="nb-NO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782620"/>
                  </p:ext>
                </p:extLst>
              </p:nvPr>
            </p:nvGraphicFramePr>
            <p:xfrm>
              <a:off x="8705390" y="1371600"/>
              <a:ext cx="3055239" cy="317122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5523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171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9" t="-384" r="-398" b="-3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72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CTR$ vs. (nonce-based) CTR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1769" y="2505731"/>
              <a:ext cx="3483671" cy="2142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011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CTR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$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6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ℓ</m:t>
                              </m:r>
                            </m:oMath>
                          </a14:m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6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return</a:t>
                          </a: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oMath>
                          </a14:m>
                          <a:endParaRPr lang="nb-NO" sz="160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8766176"/>
                  </p:ext>
                </p:extLst>
              </p:nvPr>
            </p:nvGraphicFramePr>
            <p:xfrm>
              <a:off x="1941769" y="2505731"/>
              <a:ext cx="3483671" cy="2142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4274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5" t="-284" r="-524" b="-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08409" y="2505732"/>
              <a:ext cx="3483671" cy="21427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42743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CTR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ℰ</m:t>
                                    </m:r>
                                  </m:e>
                                </m:d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nb-NO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nb-NO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6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noFill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noFill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endParaRPr lang="nb-NO" sz="16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ctr</m:t>
                              </m:r>
                            </m:oMath>
                          </a14:m>
                          <a:endParaRPr lang="nb-NO" sz="16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</a:t>
                          </a: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 …, ℓ</m:t>
                              </m:r>
                            </m:oMath>
                          </a14:m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do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ctr</m:t>
                                  </m:r>
                                  <m:r>
                                    <a:rPr lang="nb-NO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nb-NO" sz="16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return</a:t>
                          </a:r>
                          <a:r>
                            <a:rPr lang="nb-NO" sz="16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oMath>
                          </a14:m>
                          <a:endParaRPr lang="nb-NO" sz="160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209337"/>
                  </p:ext>
                </p:extLst>
              </p:nvPr>
            </p:nvGraphicFramePr>
            <p:xfrm>
              <a:off x="6808409" y="2505732"/>
              <a:ext cx="3483671" cy="214274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836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4274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5" t="-284" r="-349" b="-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967474" y="3551420"/>
            <a:ext cx="42875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b="0" dirty="0" smtClean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1259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Nonce-based CTR – IND-CPA 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1412016" y="1257779"/>
                <a:ext cx="9367969" cy="2116357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 (CTR)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ym typeface="Wingdings" panose="05000000000000000000" pitchFamily="2" charset="2"/>
                  </a:rPr>
                  <a:t>any </a:t>
                </a:r>
                <a:r>
                  <a:rPr lang="en-US" dirty="0" smtClean="0">
                    <a:sym typeface="Wingdings" panose="05000000000000000000" pitchFamily="2" charset="2"/>
                  </a:rPr>
                  <a:t>I</a:t>
                </a:r>
                <a:r>
                  <a:rPr lang="en-US" dirty="0" smtClean="0"/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CTR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 smtClean="0"/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en-US" dirty="0" smtClean="0"/>
                  <a:t>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blocks), there is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such that </a:t>
                </a:r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 smtClean="0"/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 PRF-queries.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16" y="1257779"/>
                <a:ext cx="9367969" cy="211635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1412015" y="3991835"/>
                <a:ext cx="9367969" cy="2317525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 (CTR$)</a:t>
                </a:r>
                <a:r>
                  <a:rPr lang="en-US" b="1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  <a:sym typeface="Wingdings" panose="05000000000000000000" pitchFamily="2" charset="2"/>
                  </a:rPr>
                  <a:t>For </a:t>
                </a:r>
                <a:r>
                  <a:rPr lang="en-US" i="1" dirty="0" smtClean="0">
                    <a:solidFill>
                      <a:schemeClr val="bg1">
                        <a:lumMod val="85000"/>
                      </a:schemeClr>
                    </a:solidFill>
                    <a:sym typeface="Wingdings" panose="05000000000000000000" pitchFamily="2" charset="2"/>
                  </a:rPr>
                  <a:t>any 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  <a:sym typeface="Wingdings" panose="05000000000000000000" pitchFamily="2" charset="2"/>
                  </a:rPr>
                  <a:t>I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ND-CPA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against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CTR</m:t>
                    </m:r>
                    <m:r>
                      <a:rPr lang="nb-NO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$</m:t>
                    </m:r>
                    <m:d>
                      <m:dPr>
                        <m:begChr m:val="["/>
                        <m:endChr m:val="]"/>
                        <m:ctrlP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that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queries (each of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blocks), there is</a:t>
                </a:r>
                <a:r>
                  <a:rPr lang="en-US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a PRF-adversary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such that </a:t>
                </a:r>
                <a:endParaRPr lang="en-US" dirty="0" smtClean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CTR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$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indent="0">
                  <a:spcBef>
                    <a:spcPct val="0"/>
                  </a:spcBef>
                </a:pPr>
                <a:endParaRPr lang="en-US" dirty="0"/>
              </a:p>
              <a:p>
                <a:pPr indent="0">
                  <a:spcBef>
                    <a:spcPct val="0"/>
                  </a:spcBef>
                </a:pPr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ℓ)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and asks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>
                    <a:solidFill>
                      <a:schemeClr val="bg1">
                        <a:lumMod val="85000"/>
                      </a:schemeClr>
                    </a:solidFill>
                  </a:rPr>
                  <a:t> PRF-queries.</a:t>
                </a:r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15" y="3991835"/>
                <a:ext cx="9367969" cy="23175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14416" y="3467155"/>
            <a:ext cx="197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4469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CBC$ – Cipher Block Chaining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1394077" y="1546404"/>
            <a:ext cx="7918442" cy="3675889"/>
            <a:chOff x="1394077" y="1546404"/>
            <a:chExt cx="7918442" cy="3675889"/>
          </a:xfrm>
        </p:grpSpPr>
        <p:cxnSp>
          <p:nvCxnSpPr>
            <p:cNvPr id="5" name="Straight Arrow Connector 4"/>
            <p:cNvCxnSpPr>
              <a:stCxn id="60" idx="2"/>
              <a:endCxn id="9" idx="0"/>
            </p:cNvCxnSpPr>
            <p:nvPr/>
          </p:nvCxnSpPr>
          <p:spPr bwMode="auto">
            <a:xfrm>
              <a:off x="4209687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>
              <a:stCxn id="8" idx="2"/>
              <a:endCxn id="65" idx="0"/>
            </p:cNvCxnSpPr>
            <p:nvPr/>
          </p:nvCxnSpPr>
          <p:spPr bwMode="auto">
            <a:xfrm flipH="1">
              <a:off x="4209687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 bwMode="auto">
                <a:xfrm>
                  <a:off x="3926677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26677" y="3545563"/>
                  <a:ext cx="566025" cy="5503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lowchart: Or 8"/>
            <p:cNvSpPr>
              <a:spLocks noChangeAspect="1"/>
            </p:cNvSpPr>
            <p:nvPr/>
          </p:nvSpPr>
          <p:spPr bwMode="auto">
            <a:xfrm>
              <a:off x="4077476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25" name="Straight Arrow Connector 24"/>
            <p:cNvCxnSpPr>
              <a:stCxn id="9" idx="4"/>
              <a:endCxn id="8" idx="0"/>
            </p:cNvCxnSpPr>
            <p:nvPr/>
          </p:nvCxnSpPr>
          <p:spPr bwMode="auto">
            <a:xfrm>
              <a:off x="4209688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>
              <a:stCxn id="77" idx="2"/>
              <a:endCxn id="43" idx="0"/>
            </p:cNvCxnSpPr>
            <p:nvPr/>
          </p:nvCxnSpPr>
          <p:spPr bwMode="auto">
            <a:xfrm>
              <a:off x="5751593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>
              <a:stCxn id="42" idx="2"/>
              <a:endCxn id="80" idx="0"/>
            </p:cNvCxnSpPr>
            <p:nvPr/>
          </p:nvCxnSpPr>
          <p:spPr bwMode="auto">
            <a:xfrm flipH="1">
              <a:off x="5751593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 bwMode="auto">
                <a:xfrm>
                  <a:off x="5468583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68583" y="3545563"/>
                  <a:ext cx="566025" cy="5503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Flowchart: Or 42"/>
            <p:cNvSpPr>
              <a:spLocks noChangeAspect="1"/>
            </p:cNvSpPr>
            <p:nvPr/>
          </p:nvSpPr>
          <p:spPr bwMode="auto">
            <a:xfrm>
              <a:off x="5619382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44" name="Straight Arrow Connector 43"/>
            <p:cNvCxnSpPr>
              <a:stCxn id="43" idx="4"/>
              <a:endCxn id="42" idx="0"/>
            </p:cNvCxnSpPr>
            <p:nvPr/>
          </p:nvCxnSpPr>
          <p:spPr bwMode="auto">
            <a:xfrm>
              <a:off x="5751594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Elbow Connector 54"/>
            <p:cNvCxnSpPr>
              <a:endCxn id="43" idx="2"/>
            </p:cNvCxnSpPr>
            <p:nvPr/>
          </p:nvCxnSpPr>
          <p:spPr bwMode="auto">
            <a:xfrm flipV="1">
              <a:off x="4209687" y="3086244"/>
              <a:ext cx="1409695" cy="132625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3732573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Rounded 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2573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/>
                <p:cNvSpPr/>
                <p:nvPr/>
              </p:nvSpPr>
              <p:spPr bwMode="auto">
                <a:xfrm>
                  <a:off x="3732573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ounded 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2573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/>
                <p:cNvSpPr/>
                <p:nvPr/>
              </p:nvSpPr>
              <p:spPr bwMode="auto">
                <a:xfrm>
                  <a:off x="5274479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7" name="Rounded 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4479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ounded Rectangle 79"/>
                <p:cNvSpPr/>
                <p:nvPr/>
              </p:nvSpPr>
              <p:spPr bwMode="auto">
                <a:xfrm>
                  <a:off x="5274479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0" name="Rounded 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4479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/>
            <p:cNvCxnSpPr>
              <a:stCxn id="87" idx="2"/>
              <a:endCxn id="85" idx="0"/>
            </p:cNvCxnSpPr>
            <p:nvPr/>
          </p:nvCxnSpPr>
          <p:spPr bwMode="auto">
            <a:xfrm>
              <a:off x="7293499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>
              <a:stCxn id="84" idx="2"/>
              <a:endCxn id="88" idx="0"/>
            </p:cNvCxnSpPr>
            <p:nvPr/>
          </p:nvCxnSpPr>
          <p:spPr bwMode="auto">
            <a:xfrm flipH="1">
              <a:off x="7293499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 bwMode="auto">
                <a:xfrm>
                  <a:off x="7010489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0489" y="3545563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lowchart: Or 84"/>
            <p:cNvSpPr>
              <a:spLocks noChangeAspect="1"/>
            </p:cNvSpPr>
            <p:nvPr/>
          </p:nvSpPr>
          <p:spPr bwMode="auto">
            <a:xfrm>
              <a:off x="7161288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86" name="Straight Arrow Connector 85"/>
            <p:cNvCxnSpPr>
              <a:stCxn id="85" idx="4"/>
              <a:endCxn id="84" idx="0"/>
            </p:cNvCxnSpPr>
            <p:nvPr/>
          </p:nvCxnSpPr>
          <p:spPr bwMode="auto">
            <a:xfrm>
              <a:off x="7293500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ounded Rectangle 86"/>
                <p:cNvSpPr/>
                <p:nvPr/>
              </p:nvSpPr>
              <p:spPr bwMode="auto">
                <a:xfrm>
                  <a:off x="6816385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Rounded 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6385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/>
                <p:cNvSpPr/>
                <p:nvPr/>
              </p:nvSpPr>
              <p:spPr bwMode="auto">
                <a:xfrm>
                  <a:off x="6816385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8" name="Rounded 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6385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/>
            <p:cNvCxnSpPr>
              <a:stCxn id="94" idx="2"/>
              <a:endCxn id="92" idx="0"/>
            </p:cNvCxnSpPr>
            <p:nvPr/>
          </p:nvCxnSpPr>
          <p:spPr bwMode="auto">
            <a:xfrm>
              <a:off x="8835405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>
              <a:stCxn id="91" idx="2"/>
              <a:endCxn id="95" idx="0"/>
            </p:cNvCxnSpPr>
            <p:nvPr/>
          </p:nvCxnSpPr>
          <p:spPr bwMode="auto">
            <a:xfrm flipH="1">
              <a:off x="8835405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 bwMode="auto">
                <a:xfrm>
                  <a:off x="8552395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52395" y="3545563"/>
                  <a:ext cx="566025" cy="55030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Flowchart: Or 91"/>
            <p:cNvSpPr>
              <a:spLocks noChangeAspect="1"/>
            </p:cNvSpPr>
            <p:nvPr/>
          </p:nvSpPr>
          <p:spPr bwMode="auto">
            <a:xfrm>
              <a:off x="8703194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cxnSp>
          <p:nvCxnSpPr>
            <p:cNvPr id="93" name="Straight Arrow Connector 92"/>
            <p:cNvCxnSpPr>
              <a:stCxn id="92" idx="4"/>
              <a:endCxn id="91" idx="0"/>
            </p:cNvCxnSpPr>
            <p:nvPr/>
          </p:nvCxnSpPr>
          <p:spPr bwMode="auto">
            <a:xfrm>
              <a:off x="8835406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ounded Rectangle 93"/>
                <p:cNvSpPr/>
                <p:nvPr/>
              </p:nvSpPr>
              <p:spPr bwMode="auto">
                <a:xfrm>
                  <a:off x="8358291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4" name="Rounded 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8291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8358291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8291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Elbow Connector 95"/>
            <p:cNvCxnSpPr>
              <a:endCxn id="85" idx="2"/>
            </p:cNvCxnSpPr>
            <p:nvPr/>
          </p:nvCxnSpPr>
          <p:spPr bwMode="auto">
            <a:xfrm flipV="1">
              <a:off x="5751593" y="3086244"/>
              <a:ext cx="1409695" cy="13666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Elbow Connector 100"/>
            <p:cNvCxnSpPr>
              <a:endCxn id="92" idx="2"/>
            </p:cNvCxnSpPr>
            <p:nvPr/>
          </p:nvCxnSpPr>
          <p:spPr bwMode="auto">
            <a:xfrm flipV="1">
              <a:off x="7293499" y="3086244"/>
              <a:ext cx="1409695" cy="13666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ounded Rectangle 103"/>
                <p:cNvSpPr/>
                <p:nvPr/>
              </p:nvSpPr>
              <p:spPr bwMode="auto">
                <a:xfrm>
                  <a:off x="2190667" y="2275794"/>
                  <a:ext cx="954228" cy="34886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4" name="Rounded Rectangle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0667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Elbow Connector 105"/>
            <p:cNvCxnSpPr>
              <a:stCxn id="104" idx="2"/>
              <a:endCxn id="9" idx="2"/>
            </p:cNvCxnSpPr>
            <p:nvPr/>
          </p:nvCxnSpPr>
          <p:spPr bwMode="auto">
            <a:xfrm rot="16200000" flipH="1">
              <a:off x="3141837" y="2150605"/>
              <a:ext cx="461582" cy="140969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ounded Rectangle 108"/>
                <p:cNvSpPr/>
                <p:nvPr/>
              </p:nvSpPr>
              <p:spPr bwMode="auto">
                <a:xfrm>
                  <a:off x="2190666" y="4873424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9" name="Rounded 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0666" y="4873424"/>
                  <a:ext cx="954228" cy="348868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Arrow Connector 109"/>
            <p:cNvCxnSpPr>
              <a:stCxn id="104" idx="2"/>
              <a:endCxn id="109" idx="0"/>
            </p:cNvCxnSpPr>
            <p:nvPr/>
          </p:nvCxnSpPr>
          <p:spPr bwMode="auto">
            <a:xfrm flipH="1">
              <a:off x="2667780" y="2624662"/>
              <a:ext cx="1" cy="22487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116"/>
            <p:cNvSpPr txBox="1"/>
            <p:nvPr/>
          </p:nvSpPr>
          <p:spPr>
            <a:xfrm rot="20161463">
              <a:off x="1394077" y="1546404"/>
              <a:ext cx="1593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pick randomly</a:t>
              </a:r>
            </a:p>
          </p:txBody>
        </p:sp>
        <p:cxnSp>
          <p:nvCxnSpPr>
            <p:cNvPr id="118" name="Straight Arrow Connector 117"/>
            <p:cNvCxnSpPr>
              <a:stCxn id="117" idx="2"/>
            </p:cNvCxnSpPr>
            <p:nvPr/>
          </p:nvCxnSpPr>
          <p:spPr bwMode="auto">
            <a:xfrm>
              <a:off x="2265704" y="1899803"/>
              <a:ext cx="210796" cy="26553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228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CBC$ – Cipher Block Chaining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5" name="Straight Arrow Connector 4"/>
          <p:cNvCxnSpPr>
            <a:stCxn id="60" idx="2"/>
            <a:endCxn id="9" idx="0"/>
          </p:cNvCxnSpPr>
          <p:nvPr/>
        </p:nvCxnSpPr>
        <p:spPr bwMode="auto">
          <a:xfrm>
            <a:off x="2558930" y="2993389"/>
            <a:ext cx="1" cy="2143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8" idx="2"/>
            <a:endCxn id="65" idx="0"/>
          </p:cNvCxnSpPr>
          <p:nvPr/>
        </p:nvCxnSpPr>
        <p:spPr bwMode="auto">
          <a:xfrm flipH="1">
            <a:off x="2558930" y="3951024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2380122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122" y="3592821"/>
                <a:ext cx="357619" cy="3582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Or 8"/>
          <p:cNvSpPr>
            <a:spLocks noChangeAspect="1"/>
          </p:cNvSpPr>
          <p:nvPr/>
        </p:nvSpPr>
        <p:spPr bwMode="auto">
          <a:xfrm>
            <a:off x="2475398" y="3207743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25" name="Straight Arrow Connector 24"/>
          <p:cNvCxnSpPr>
            <a:stCxn id="9" idx="4"/>
            <a:endCxn id="8" idx="0"/>
          </p:cNvCxnSpPr>
          <p:nvPr/>
        </p:nvCxnSpPr>
        <p:spPr bwMode="auto">
          <a:xfrm>
            <a:off x="2558930" y="3379941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77" idx="2"/>
            <a:endCxn id="43" idx="0"/>
          </p:cNvCxnSpPr>
          <p:nvPr/>
        </p:nvCxnSpPr>
        <p:spPr bwMode="auto">
          <a:xfrm>
            <a:off x="3533117" y="2993389"/>
            <a:ext cx="1" cy="2143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42" idx="2"/>
            <a:endCxn id="80" idx="0"/>
          </p:cNvCxnSpPr>
          <p:nvPr/>
        </p:nvCxnSpPr>
        <p:spPr bwMode="auto">
          <a:xfrm flipH="1">
            <a:off x="3533117" y="3951024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3354309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4309" y="3592821"/>
                <a:ext cx="357619" cy="35820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owchart: Or 42"/>
          <p:cNvSpPr>
            <a:spLocks noChangeAspect="1"/>
          </p:cNvSpPr>
          <p:nvPr/>
        </p:nvSpPr>
        <p:spPr bwMode="auto">
          <a:xfrm>
            <a:off x="3449585" y="3207743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44" name="Straight Arrow Connector 43"/>
          <p:cNvCxnSpPr>
            <a:stCxn id="43" idx="4"/>
            <a:endCxn id="42" idx="0"/>
          </p:cNvCxnSpPr>
          <p:nvPr/>
        </p:nvCxnSpPr>
        <p:spPr bwMode="auto">
          <a:xfrm>
            <a:off x="3533118" y="3379941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Elbow Connector 54"/>
          <p:cNvCxnSpPr>
            <a:endCxn id="43" idx="2"/>
          </p:cNvCxnSpPr>
          <p:nvPr/>
        </p:nvCxnSpPr>
        <p:spPr bwMode="auto">
          <a:xfrm flipV="1">
            <a:off x="2558930" y="3293842"/>
            <a:ext cx="890656" cy="8632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 bwMode="auto">
              <a:xfrm>
                <a:off x="2257486" y="2766305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7486" y="2766305"/>
                <a:ext cx="602888" cy="22708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/>
              <p:cNvSpPr/>
              <p:nvPr/>
            </p:nvSpPr>
            <p:spPr bwMode="auto">
              <a:xfrm>
                <a:off x="2257486" y="4457152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ounded 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7486" y="4457152"/>
                <a:ext cx="602888" cy="22708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le 76"/>
              <p:cNvSpPr/>
              <p:nvPr/>
            </p:nvSpPr>
            <p:spPr bwMode="auto">
              <a:xfrm>
                <a:off x="3231673" y="2766305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Rounded 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673" y="2766305"/>
                <a:ext cx="602888" cy="22708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ounded Rectangle 79"/>
              <p:cNvSpPr/>
              <p:nvPr/>
            </p:nvSpPr>
            <p:spPr bwMode="auto">
              <a:xfrm>
                <a:off x="3231673" y="4457152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Rounded 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673" y="4457152"/>
                <a:ext cx="602888" cy="227085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87" idx="2"/>
            <a:endCxn id="85" idx="0"/>
          </p:cNvCxnSpPr>
          <p:nvPr/>
        </p:nvCxnSpPr>
        <p:spPr bwMode="auto">
          <a:xfrm>
            <a:off x="4507305" y="2993389"/>
            <a:ext cx="1" cy="2143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>
            <a:stCxn id="84" idx="2"/>
            <a:endCxn id="88" idx="0"/>
          </p:cNvCxnSpPr>
          <p:nvPr/>
        </p:nvCxnSpPr>
        <p:spPr bwMode="auto">
          <a:xfrm flipH="1">
            <a:off x="4507305" y="3951024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 bwMode="auto">
              <a:xfrm>
                <a:off x="4328497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8497" y="3592821"/>
                <a:ext cx="357619" cy="3582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Flowchart: Or 84"/>
          <p:cNvSpPr>
            <a:spLocks noChangeAspect="1"/>
          </p:cNvSpPr>
          <p:nvPr/>
        </p:nvSpPr>
        <p:spPr bwMode="auto">
          <a:xfrm>
            <a:off x="4423773" y="3207743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86" name="Straight Arrow Connector 85"/>
          <p:cNvCxnSpPr>
            <a:stCxn id="85" idx="4"/>
            <a:endCxn id="84" idx="0"/>
          </p:cNvCxnSpPr>
          <p:nvPr/>
        </p:nvCxnSpPr>
        <p:spPr bwMode="auto">
          <a:xfrm>
            <a:off x="4507305" y="3379941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/>
              <p:cNvSpPr/>
              <p:nvPr/>
            </p:nvSpPr>
            <p:spPr bwMode="auto">
              <a:xfrm>
                <a:off x="4205860" y="2766305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Rounded 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5860" y="2766305"/>
                <a:ext cx="602888" cy="227085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 bwMode="auto">
              <a:xfrm>
                <a:off x="4205860" y="4457152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5860" y="4457152"/>
                <a:ext cx="602888" cy="227085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stCxn id="94" idx="2"/>
            <a:endCxn id="92" idx="0"/>
          </p:cNvCxnSpPr>
          <p:nvPr/>
        </p:nvCxnSpPr>
        <p:spPr bwMode="auto">
          <a:xfrm>
            <a:off x="5481492" y="2993389"/>
            <a:ext cx="1" cy="2143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>
            <a:stCxn id="91" idx="2"/>
            <a:endCxn id="95" idx="0"/>
          </p:cNvCxnSpPr>
          <p:nvPr/>
        </p:nvCxnSpPr>
        <p:spPr bwMode="auto">
          <a:xfrm flipH="1">
            <a:off x="5481492" y="3951024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 bwMode="auto">
              <a:xfrm>
                <a:off x="5302684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2684" y="3592821"/>
                <a:ext cx="357619" cy="3582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Flowchart: Or 91"/>
          <p:cNvSpPr>
            <a:spLocks noChangeAspect="1"/>
          </p:cNvSpPr>
          <p:nvPr/>
        </p:nvSpPr>
        <p:spPr bwMode="auto">
          <a:xfrm>
            <a:off x="5397960" y="3207743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93" name="Straight Arrow Connector 92"/>
          <p:cNvCxnSpPr>
            <a:stCxn id="92" idx="4"/>
            <a:endCxn id="91" idx="0"/>
          </p:cNvCxnSpPr>
          <p:nvPr/>
        </p:nvCxnSpPr>
        <p:spPr bwMode="auto">
          <a:xfrm>
            <a:off x="5481493" y="3379941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ounded Rectangle 93"/>
              <p:cNvSpPr/>
              <p:nvPr/>
            </p:nvSpPr>
            <p:spPr bwMode="auto">
              <a:xfrm>
                <a:off x="5180048" y="2766305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Rounded 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0048" y="2766305"/>
                <a:ext cx="602888" cy="227085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 bwMode="auto">
              <a:xfrm>
                <a:off x="5180048" y="4457152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0048" y="4457152"/>
                <a:ext cx="602888" cy="227085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Elbow Connector 95"/>
          <p:cNvCxnSpPr>
            <a:endCxn id="85" idx="2"/>
          </p:cNvCxnSpPr>
          <p:nvPr/>
        </p:nvCxnSpPr>
        <p:spPr bwMode="auto">
          <a:xfrm flipV="1">
            <a:off x="3533117" y="3293842"/>
            <a:ext cx="890656" cy="8896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Elbow Connector 100"/>
          <p:cNvCxnSpPr>
            <a:endCxn id="92" idx="2"/>
          </p:cNvCxnSpPr>
          <p:nvPr/>
        </p:nvCxnSpPr>
        <p:spPr bwMode="auto">
          <a:xfrm flipV="1">
            <a:off x="4507305" y="3293842"/>
            <a:ext cx="890656" cy="8896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 bwMode="auto">
              <a:xfrm>
                <a:off x="1283298" y="2766305"/>
                <a:ext cx="602888" cy="22708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3298" y="2766305"/>
                <a:ext cx="602888" cy="227085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Elbow Connector 105"/>
          <p:cNvCxnSpPr>
            <a:stCxn id="104" idx="2"/>
            <a:endCxn id="9" idx="2"/>
          </p:cNvCxnSpPr>
          <p:nvPr/>
        </p:nvCxnSpPr>
        <p:spPr bwMode="auto">
          <a:xfrm rot="16200000" flipH="1">
            <a:off x="1879843" y="2698288"/>
            <a:ext cx="300453" cy="89065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ounded Rectangle 108"/>
              <p:cNvSpPr/>
              <p:nvPr/>
            </p:nvSpPr>
            <p:spPr bwMode="auto">
              <a:xfrm>
                <a:off x="1283298" y="4457152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9" name="Rounded 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3298" y="4457152"/>
                <a:ext cx="602888" cy="22708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/>
          <p:cNvCxnSpPr>
            <a:stCxn id="104" idx="2"/>
            <a:endCxn id="109" idx="0"/>
          </p:cNvCxnSpPr>
          <p:nvPr/>
        </p:nvCxnSpPr>
        <p:spPr bwMode="auto">
          <a:xfrm flipH="1">
            <a:off x="1584742" y="2993389"/>
            <a:ext cx="1" cy="14637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TextBox 116"/>
          <p:cNvSpPr txBox="1"/>
          <p:nvPr/>
        </p:nvSpPr>
        <p:spPr>
          <a:xfrm rot="20161463">
            <a:off x="894007" y="2103740"/>
            <a:ext cx="1006580" cy="43088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pick randomly</a:t>
            </a:r>
          </a:p>
        </p:txBody>
      </p:sp>
      <p:cxnSp>
        <p:nvCxnSpPr>
          <p:cNvPr id="118" name="Straight Arrow Connector 117"/>
          <p:cNvCxnSpPr>
            <a:stCxn id="117" idx="2"/>
          </p:cNvCxnSpPr>
          <p:nvPr/>
        </p:nvCxnSpPr>
        <p:spPr bwMode="auto">
          <a:xfrm>
            <a:off x="1330707" y="2521565"/>
            <a:ext cx="133182" cy="1728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58" idx="2"/>
            <a:endCxn id="49" idx="0"/>
          </p:cNvCxnSpPr>
          <p:nvPr/>
        </p:nvCxnSpPr>
        <p:spPr bwMode="auto">
          <a:xfrm>
            <a:off x="8140534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48" idx="2"/>
            <a:endCxn id="59" idx="0"/>
          </p:cNvCxnSpPr>
          <p:nvPr/>
        </p:nvCxnSpPr>
        <p:spPr bwMode="auto">
          <a:xfrm flipH="1">
            <a:off x="8140534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>
                <a:off x="7961726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1726" y="3592821"/>
                <a:ext cx="357619" cy="3582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lowchart: Or 48"/>
          <p:cNvSpPr>
            <a:spLocks noChangeAspect="1"/>
          </p:cNvSpPr>
          <p:nvPr/>
        </p:nvSpPr>
        <p:spPr bwMode="auto">
          <a:xfrm>
            <a:off x="8057002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50" name="Straight Arrow Connector 49"/>
          <p:cNvCxnSpPr>
            <a:stCxn id="49" idx="4"/>
            <a:endCxn id="48" idx="0"/>
          </p:cNvCxnSpPr>
          <p:nvPr/>
        </p:nvCxnSpPr>
        <p:spPr bwMode="auto">
          <a:xfrm>
            <a:off x="8140535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>
            <a:stCxn id="61" idx="2"/>
            <a:endCxn id="54" idx="0"/>
          </p:cNvCxnSpPr>
          <p:nvPr/>
        </p:nvCxnSpPr>
        <p:spPr bwMode="auto">
          <a:xfrm>
            <a:off x="9114721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53" idx="2"/>
            <a:endCxn id="62" idx="0"/>
          </p:cNvCxnSpPr>
          <p:nvPr/>
        </p:nvCxnSpPr>
        <p:spPr bwMode="auto">
          <a:xfrm flipH="1">
            <a:off x="9114721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>
                <a:off x="8935914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5914" y="3592821"/>
                <a:ext cx="357619" cy="3582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lowchart: Or 53"/>
          <p:cNvSpPr>
            <a:spLocks noChangeAspect="1"/>
          </p:cNvSpPr>
          <p:nvPr/>
        </p:nvSpPr>
        <p:spPr bwMode="auto">
          <a:xfrm>
            <a:off x="9031189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56" name="Straight Arrow Connector 55"/>
          <p:cNvCxnSpPr>
            <a:stCxn id="54" idx="4"/>
            <a:endCxn id="53" idx="0"/>
          </p:cNvCxnSpPr>
          <p:nvPr/>
        </p:nvCxnSpPr>
        <p:spPr bwMode="auto">
          <a:xfrm>
            <a:off x="9114722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Elbow Connector 56"/>
          <p:cNvCxnSpPr>
            <a:endCxn id="54" idx="2"/>
          </p:cNvCxnSpPr>
          <p:nvPr/>
        </p:nvCxnSpPr>
        <p:spPr bwMode="auto">
          <a:xfrm flipV="1">
            <a:off x="8140534" y="3293841"/>
            <a:ext cx="890655" cy="8632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 bwMode="auto">
              <a:xfrm>
                <a:off x="7839090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9090" y="2766304"/>
                <a:ext cx="602888" cy="227085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7839090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9090" y="4457151"/>
                <a:ext cx="602888" cy="227085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/>
              <p:cNvSpPr/>
              <p:nvPr/>
            </p:nvSpPr>
            <p:spPr bwMode="auto">
              <a:xfrm>
                <a:off x="8813277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ounded 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3277" y="2766304"/>
                <a:ext cx="602888" cy="227085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 bwMode="auto">
              <a:xfrm>
                <a:off x="8813277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3277" y="4457151"/>
                <a:ext cx="602888" cy="227085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stCxn id="69" idx="2"/>
            <a:endCxn id="67" idx="0"/>
          </p:cNvCxnSpPr>
          <p:nvPr/>
        </p:nvCxnSpPr>
        <p:spPr bwMode="auto">
          <a:xfrm>
            <a:off x="10088909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stCxn id="66" idx="2"/>
            <a:endCxn id="70" idx="0"/>
          </p:cNvCxnSpPr>
          <p:nvPr/>
        </p:nvCxnSpPr>
        <p:spPr bwMode="auto">
          <a:xfrm flipH="1">
            <a:off x="10088909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>
                <a:off x="9910101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10101" y="3592821"/>
                <a:ext cx="357619" cy="35820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lowchart: Or 66"/>
          <p:cNvSpPr>
            <a:spLocks noChangeAspect="1"/>
          </p:cNvSpPr>
          <p:nvPr/>
        </p:nvSpPr>
        <p:spPr bwMode="auto">
          <a:xfrm>
            <a:off x="10005377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68" name="Straight Arrow Connector 67"/>
          <p:cNvCxnSpPr>
            <a:stCxn id="67" idx="4"/>
            <a:endCxn id="66" idx="0"/>
          </p:cNvCxnSpPr>
          <p:nvPr/>
        </p:nvCxnSpPr>
        <p:spPr bwMode="auto">
          <a:xfrm>
            <a:off x="10088909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 bwMode="auto">
              <a:xfrm>
                <a:off x="9787465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7465" y="2766304"/>
                <a:ext cx="602888" cy="227085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9787465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7465" y="4457151"/>
                <a:ext cx="602888" cy="227085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/>
          <p:cNvCxnSpPr>
            <a:stCxn id="76" idx="2"/>
            <a:endCxn id="74" idx="0"/>
          </p:cNvCxnSpPr>
          <p:nvPr/>
        </p:nvCxnSpPr>
        <p:spPr bwMode="auto">
          <a:xfrm>
            <a:off x="11063096" y="2993389"/>
            <a:ext cx="1" cy="2143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>
            <a:stCxn id="73" idx="2"/>
            <a:endCxn id="78" idx="0"/>
          </p:cNvCxnSpPr>
          <p:nvPr/>
        </p:nvCxnSpPr>
        <p:spPr bwMode="auto">
          <a:xfrm flipH="1">
            <a:off x="11063096" y="3951023"/>
            <a:ext cx="2" cy="506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 bwMode="auto">
              <a:xfrm>
                <a:off x="10884288" y="3592821"/>
                <a:ext cx="357619" cy="358203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4288" y="3592821"/>
                <a:ext cx="357619" cy="3582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Flowchart: Or 73"/>
          <p:cNvSpPr>
            <a:spLocks noChangeAspect="1"/>
          </p:cNvSpPr>
          <p:nvPr/>
        </p:nvSpPr>
        <p:spPr bwMode="auto">
          <a:xfrm>
            <a:off x="10979564" y="3207742"/>
            <a:ext cx="167064" cy="172198"/>
          </a:xfrm>
          <a:prstGeom prst="flowChartOr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/>
          </a:p>
        </p:txBody>
      </p:sp>
      <p:cxnSp>
        <p:nvCxnSpPr>
          <p:cNvPr id="75" name="Straight Arrow Connector 74"/>
          <p:cNvCxnSpPr>
            <a:stCxn id="74" idx="4"/>
            <a:endCxn id="73" idx="0"/>
          </p:cNvCxnSpPr>
          <p:nvPr/>
        </p:nvCxnSpPr>
        <p:spPr bwMode="auto">
          <a:xfrm>
            <a:off x="11063097" y="3379940"/>
            <a:ext cx="1" cy="2128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/>
              <p:cNvSpPr/>
              <p:nvPr/>
            </p:nvSpPr>
            <p:spPr bwMode="auto">
              <a:xfrm>
                <a:off x="10761652" y="2766304"/>
                <a:ext cx="602888" cy="22708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ounded 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1652" y="2766304"/>
                <a:ext cx="602888" cy="227085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>
                <a:off x="10761652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1652" y="4457151"/>
                <a:ext cx="602888" cy="227085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Elbow Connector 78"/>
          <p:cNvCxnSpPr>
            <a:endCxn id="67" idx="2"/>
          </p:cNvCxnSpPr>
          <p:nvPr/>
        </p:nvCxnSpPr>
        <p:spPr bwMode="auto">
          <a:xfrm flipV="1">
            <a:off x="9114721" y="3293841"/>
            <a:ext cx="890655" cy="8896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Elbow Connector 80"/>
          <p:cNvCxnSpPr>
            <a:endCxn id="74" idx="2"/>
          </p:cNvCxnSpPr>
          <p:nvPr/>
        </p:nvCxnSpPr>
        <p:spPr bwMode="auto">
          <a:xfrm flipV="1">
            <a:off x="10088909" y="3293841"/>
            <a:ext cx="890655" cy="88960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 bwMode="auto">
              <a:xfrm>
                <a:off x="6864902" y="4457151"/>
                <a:ext cx="602888" cy="227085"/>
              </a:xfrm>
              <a:prstGeom prst="roundRect">
                <a:avLst/>
              </a:pr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1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4902" y="4457151"/>
                <a:ext cx="602888" cy="227085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Elbow Connector 104"/>
          <p:cNvCxnSpPr>
            <a:stCxn id="99" idx="0"/>
            <a:endCxn id="49" idx="2"/>
          </p:cNvCxnSpPr>
          <p:nvPr/>
        </p:nvCxnSpPr>
        <p:spPr bwMode="auto">
          <a:xfrm rot="5400000" flipH="1" flipV="1">
            <a:off x="7030019" y="3430168"/>
            <a:ext cx="1163310" cy="89065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endCxn id="70" idx="0"/>
          </p:cNvCxnSpPr>
          <p:nvPr/>
        </p:nvCxnSpPr>
        <p:spPr bwMode="auto">
          <a:xfrm>
            <a:off x="10088907" y="4183448"/>
            <a:ext cx="2" cy="273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>
            <a:endCxn id="62" idx="0"/>
          </p:cNvCxnSpPr>
          <p:nvPr/>
        </p:nvCxnSpPr>
        <p:spPr bwMode="auto">
          <a:xfrm>
            <a:off x="9114721" y="4183448"/>
            <a:ext cx="0" cy="273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83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3" grpId="0" animBg="1"/>
      <p:bldP spid="54" grpId="0" animBg="1"/>
      <p:bldP spid="58" grpId="0" animBg="1"/>
      <p:bldP spid="59" grpId="0" animBg="1"/>
      <p:bldP spid="61" grpId="0" animBg="1"/>
      <p:bldP spid="62" grpId="0" animBg="1"/>
      <p:bldP spid="66" grpId="0" animBg="1"/>
      <p:bldP spid="67" grpId="0" animBg="1"/>
      <p:bldP spid="69" grpId="0" animBg="1"/>
      <p:bldP spid="70" grpId="0" animBg="1"/>
      <p:bldP spid="73" grpId="0" animBg="1"/>
      <p:bldP spid="74" grpId="0" animBg="1"/>
      <p:bldP spid="76" grpId="0" animBg="1"/>
      <p:bldP spid="78" grpId="0" animBg="1"/>
      <p:bldP spid="9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Theorem: </a:t>
                </a:r>
                <a:r>
                  <a:rPr lang="en-US" sz="1800" dirty="0" smtClean="0"/>
                  <a:t>IND-CPA secure for </a:t>
                </a:r>
                <a:r>
                  <a:rPr lang="en-US" sz="1800" i="1" dirty="0" smtClean="0"/>
                  <a:t>random</a:t>
                </a:r>
                <a:r>
                  <a:rPr lang="en-US" sz="1800" dirty="0" smtClean="0"/>
                  <a:t> IV </a:t>
                </a:r>
                <a:br>
                  <a:rPr lang="en-US" sz="1800" dirty="0" smtClean="0"/>
                </a:br>
                <a:r>
                  <a:rPr lang="en-US" sz="1800" dirty="0" smtClean="0"/>
                  <a:t>(assuming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800" dirty="0" smtClean="0"/>
                  <a:t> is a good block cipher)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Not IND-CPA secure for nonce-based IV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(exercise: show this)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Not parallelizable; cannot precompute values 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Inverse of block cipher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800" dirty="0" smtClean="0"/>
                  <a:t> needed for decryption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Padding needed for messages not a multiple of block length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…historically one of the most used modes-of-operation </a:t>
                </a: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810344" y="1821019"/>
            <a:ext cx="4686331" cy="2114394"/>
            <a:chOff x="1059735" y="1498776"/>
            <a:chExt cx="8252784" cy="3723517"/>
          </a:xfrm>
        </p:grpSpPr>
        <p:cxnSp>
          <p:nvCxnSpPr>
            <p:cNvPr id="6" name="Straight Arrow Connector 5"/>
            <p:cNvCxnSpPr>
              <a:stCxn id="17" idx="2"/>
              <a:endCxn id="9" idx="0"/>
            </p:cNvCxnSpPr>
            <p:nvPr/>
          </p:nvCxnSpPr>
          <p:spPr bwMode="auto">
            <a:xfrm>
              <a:off x="4209687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>
              <a:stCxn id="8" idx="2"/>
              <a:endCxn id="18" idx="0"/>
            </p:cNvCxnSpPr>
            <p:nvPr/>
          </p:nvCxnSpPr>
          <p:spPr bwMode="auto">
            <a:xfrm flipH="1">
              <a:off x="4209687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 bwMode="auto">
                <a:xfrm>
                  <a:off x="3926677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26677" y="3545563"/>
                  <a:ext cx="566025" cy="5503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lowchart: Or 8"/>
            <p:cNvSpPr>
              <a:spLocks noChangeAspect="1"/>
            </p:cNvSpPr>
            <p:nvPr/>
          </p:nvSpPr>
          <p:spPr bwMode="auto">
            <a:xfrm>
              <a:off x="4077476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b="1" dirty="0"/>
            </a:p>
          </p:txBody>
        </p:sp>
        <p:cxnSp>
          <p:nvCxnSpPr>
            <p:cNvPr id="10" name="Straight Arrow Connector 9"/>
            <p:cNvCxnSpPr>
              <a:stCxn id="9" idx="4"/>
              <a:endCxn id="8" idx="0"/>
            </p:cNvCxnSpPr>
            <p:nvPr/>
          </p:nvCxnSpPr>
          <p:spPr bwMode="auto">
            <a:xfrm>
              <a:off x="4209688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stCxn id="19" idx="2"/>
              <a:endCxn id="14" idx="0"/>
            </p:cNvCxnSpPr>
            <p:nvPr/>
          </p:nvCxnSpPr>
          <p:spPr bwMode="auto">
            <a:xfrm>
              <a:off x="5751593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>
              <a:stCxn id="13" idx="2"/>
              <a:endCxn id="20" idx="0"/>
            </p:cNvCxnSpPr>
            <p:nvPr/>
          </p:nvCxnSpPr>
          <p:spPr bwMode="auto">
            <a:xfrm flipH="1">
              <a:off x="5751593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 bwMode="auto">
                <a:xfrm>
                  <a:off x="5468583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68583" y="3545563"/>
                  <a:ext cx="566025" cy="5503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lowchart: Or 13"/>
            <p:cNvSpPr>
              <a:spLocks noChangeAspect="1"/>
            </p:cNvSpPr>
            <p:nvPr/>
          </p:nvSpPr>
          <p:spPr bwMode="auto">
            <a:xfrm>
              <a:off x="5619382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b="1" dirty="0"/>
            </a:p>
          </p:txBody>
        </p:sp>
        <p:cxnSp>
          <p:nvCxnSpPr>
            <p:cNvPr id="15" name="Straight Arrow Connector 14"/>
            <p:cNvCxnSpPr>
              <a:stCxn id="14" idx="4"/>
              <a:endCxn id="13" idx="0"/>
            </p:cNvCxnSpPr>
            <p:nvPr/>
          </p:nvCxnSpPr>
          <p:spPr bwMode="auto">
            <a:xfrm>
              <a:off x="5751594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Elbow Connector 15"/>
            <p:cNvCxnSpPr>
              <a:endCxn id="14" idx="2"/>
            </p:cNvCxnSpPr>
            <p:nvPr/>
          </p:nvCxnSpPr>
          <p:spPr bwMode="auto">
            <a:xfrm flipV="1">
              <a:off x="4209687" y="3086244"/>
              <a:ext cx="1409695" cy="132625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3732573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2573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 bwMode="auto">
                <a:xfrm>
                  <a:off x="3732573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2573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5274479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Rounded 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4479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5274479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4479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26" idx="2"/>
              <a:endCxn id="24" idx="0"/>
            </p:cNvCxnSpPr>
            <p:nvPr/>
          </p:nvCxnSpPr>
          <p:spPr bwMode="auto">
            <a:xfrm>
              <a:off x="7293499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23" idx="2"/>
              <a:endCxn id="27" idx="0"/>
            </p:cNvCxnSpPr>
            <p:nvPr/>
          </p:nvCxnSpPr>
          <p:spPr bwMode="auto">
            <a:xfrm flipH="1">
              <a:off x="7293499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 bwMode="auto">
                <a:xfrm>
                  <a:off x="7010489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10489" y="3545563"/>
                  <a:ext cx="566025" cy="55030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lowchart: Or 23"/>
            <p:cNvSpPr>
              <a:spLocks noChangeAspect="1"/>
            </p:cNvSpPr>
            <p:nvPr/>
          </p:nvSpPr>
          <p:spPr bwMode="auto">
            <a:xfrm>
              <a:off x="7161288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b="1" dirty="0"/>
            </a:p>
          </p:txBody>
        </p:sp>
        <p:cxnSp>
          <p:nvCxnSpPr>
            <p:cNvPr id="25" name="Straight Arrow Connector 24"/>
            <p:cNvCxnSpPr>
              <a:stCxn id="24" idx="4"/>
              <a:endCxn id="23" idx="0"/>
            </p:cNvCxnSpPr>
            <p:nvPr/>
          </p:nvCxnSpPr>
          <p:spPr bwMode="auto">
            <a:xfrm>
              <a:off x="7293500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6816385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6385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/>
                <p:cNvSpPr/>
                <p:nvPr/>
              </p:nvSpPr>
              <p:spPr bwMode="auto">
                <a:xfrm>
                  <a:off x="6816385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Rounded 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16385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33" idx="2"/>
              <a:endCxn id="31" idx="0"/>
            </p:cNvCxnSpPr>
            <p:nvPr/>
          </p:nvCxnSpPr>
          <p:spPr bwMode="auto">
            <a:xfrm>
              <a:off x="8835405" y="2624662"/>
              <a:ext cx="1" cy="3293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30" idx="2"/>
              <a:endCxn id="34" idx="0"/>
            </p:cNvCxnSpPr>
            <p:nvPr/>
          </p:nvCxnSpPr>
          <p:spPr bwMode="auto">
            <a:xfrm flipH="1">
              <a:off x="8835405" y="4095866"/>
              <a:ext cx="3" cy="7775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 bwMode="auto">
                <a:xfrm>
                  <a:off x="8552395" y="3545563"/>
                  <a:ext cx="566025" cy="550303"/>
                </a:xfrm>
                <a:prstGeom prst="rect">
                  <a:avLst/>
                </a:pr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kumimoji="0" lang="en-US" sz="1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52395" y="3545563"/>
                  <a:ext cx="566025" cy="55030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Flowchart: Or 30"/>
            <p:cNvSpPr>
              <a:spLocks noChangeAspect="1"/>
            </p:cNvSpPr>
            <p:nvPr/>
          </p:nvSpPr>
          <p:spPr bwMode="auto">
            <a:xfrm>
              <a:off x="8703194" y="2953971"/>
              <a:ext cx="264423" cy="264546"/>
            </a:xfrm>
            <a:prstGeom prst="flowChartOr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0" b="1" dirty="0"/>
            </a:p>
          </p:txBody>
        </p:sp>
        <p:cxnSp>
          <p:nvCxnSpPr>
            <p:cNvPr id="32" name="Straight Arrow Connector 31"/>
            <p:cNvCxnSpPr>
              <a:stCxn id="31" idx="4"/>
              <a:endCxn id="30" idx="0"/>
            </p:cNvCxnSpPr>
            <p:nvPr/>
          </p:nvCxnSpPr>
          <p:spPr bwMode="auto">
            <a:xfrm>
              <a:off x="8835406" y="3218517"/>
              <a:ext cx="2" cy="32704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/>
                <p:cNvSpPr/>
                <p:nvPr/>
              </p:nvSpPr>
              <p:spPr bwMode="auto">
                <a:xfrm>
                  <a:off x="8358291" y="2275794"/>
                  <a:ext cx="954228" cy="348868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8291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ed Rectangle 33"/>
                <p:cNvSpPr/>
                <p:nvPr/>
              </p:nvSpPr>
              <p:spPr bwMode="auto">
                <a:xfrm>
                  <a:off x="8358291" y="4873425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Rounded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58291" y="4873425"/>
                  <a:ext cx="954228" cy="348868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Elbow Connector 34"/>
            <p:cNvCxnSpPr>
              <a:endCxn id="24" idx="2"/>
            </p:cNvCxnSpPr>
            <p:nvPr/>
          </p:nvCxnSpPr>
          <p:spPr bwMode="auto">
            <a:xfrm flipV="1">
              <a:off x="5751593" y="3086244"/>
              <a:ext cx="1409695" cy="13666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lbow Connector 35"/>
            <p:cNvCxnSpPr>
              <a:endCxn id="31" idx="2"/>
            </p:cNvCxnSpPr>
            <p:nvPr/>
          </p:nvCxnSpPr>
          <p:spPr bwMode="auto">
            <a:xfrm flipV="1">
              <a:off x="7293499" y="3086244"/>
              <a:ext cx="1409695" cy="136669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/>
                <p:cNvSpPr/>
                <p:nvPr/>
              </p:nvSpPr>
              <p:spPr bwMode="auto">
                <a:xfrm>
                  <a:off x="2190667" y="2275794"/>
                  <a:ext cx="954228" cy="34886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Rounded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0667" y="2275794"/>
                  <a:ext cx="954228" cy="3488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Elbow Connector 37"/>
            <p:cNvCxnSpPr>
              <a:stCxn id="37" idx="2"/>
              <a:endCxn id="9" idx="2"/>
            </p:cNvCxnSpPr>
            <p:nvPr/>
          </p:nvCxnSpPr>
          <p:spPr bwMode="auto">
            <a:xfrm rot="16200000" flipH="1">
              <a:off x="3141837" y="2150605"/>
              <a:ext cx="461582" cy="1409695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 bwMode="auto">
                <a:xfrm>
                  <a:off x="2190666" y="4873424"/>
                  <a:ext cx="954228" cy="348868"/>
                </a:xfrm>
                <a:prstGeom prst="roundRect">
                  <a:avLst/>
                </a:prstGeom>
                <a:solidFill>
                  <a:srgbClr val="CFF9DA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nb-NO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00" b="0" dirty="0" smtClean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0666" y="4873424"/>
                  <a:ext cx="954228" cy="348868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>
              <a:stCxn id="37" idx="2"/>
              <a:endCxn id="39" idx="0"/>
            </p:cNvCxnSpPr>
            <p:nvPr/>
          </p:nvCxnSpPr>
          <p:spPr bwMode="auto">
            <a:xfrm flipH="1">
              <a:off x="2667780" y="2624662"/>
              <a:ext cx="1" cy="22487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lgDash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 rot="20161463">
              <a:off x="1059735" y="1498776"/>
              <a:ext cx="2261861" cy="386473"/>
            </a:xfrm>
            <a:prstGeom prst="rect">
              <a:avLst/>
            </a:prstGeom>
            <a:noFill/>
            <a:ln w="12700">
              <a:noFill/>
              <a:tailEnd w="sm" len="sm"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pick randomly</a:t>
              </a:r>
            </a:p>
          </p:txBody>
        </p:sp>
        <p:cxnSp>
          <p:nvCxnSpPr>
            <p:cNvPr id="42" name="Straight Arrow Connector 41"/>
            <p:cNvCxnSpPr>
              <a:stCxn id="41" idx="2"/>
            </p:cNvCxnSpPr>
            <p:nvPr/>
          </p:nvCxnSpPr>
          <p:spPr bwMode="auto">
            <a:xfrm>
              <a:off x="2269188" y="1868576"/>
              <a:ext cx="136150" cy="2548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713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IND-CPA – Indistinguishability against chosen-</a:t>
            </a:r>
            <a:r>
              <a:rPr lang="en-US" dirty="0" smtClean="0">
                <a:solidFill>
                  <a:srgbClr val="FF0000"/>
                </a:solidFill>
              </a:rPr>
              <a:t>plaintext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43624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6173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61730" y="1993856"/>
              <a:ext cx="2014521" cy="164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6022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859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56" y="2847428"/>
            <a:ext cx="382564" cy="5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7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 smtClean="0"/>
              <a:t>IND-</a:t>
            </a:r>
            <a:r>
              <a:rPr lang="en-US" dirty="0" smtClean="0">
                <a:solidFill>
                  <a:srgbClr val="FF0000"/>
                </a:solidFill>
              </a:rPr>
              <a:t>CCA</a:t>
            </a:r>
            <a:r>
              <a:rPr lang="en-US" dirty="0" smtClean="0"/>
              <a:t> – Indistinguishability against chosen-</a:t>
            </a:r>
            <a:r>
              <a:rPr lang="en-US" dirty="0" smtClean="0">
                <a:solidFill>
                  <a:srgbClr val="FF0000"/>
                </a:solidFill>
              </a:rPr>
              <a:t>ciphertext</a:t>
            </a:r>
            <a:r>
              <a:rPr lang="en-US" dirty="0" smtClean="0"/>
              <a:t> attacks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655209" y="4358512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690892"/>
                  </p:ext>
                </p:extLst>
              </p:nvPr>
            </p:nvGraphicFramePr>
            <p:xfrm>
              <a:off x="3497909" y="1996134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28302" r="-602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6173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963946"/>
                  </p:ext>
                </p:extLst>
              </p:nvPr>
            </p:nvGraphicFramePr>
            <p:xfrm>
              <a:off x="6861730" y="1993856"/>
              <a:ext cx="2014521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28436" r="-602" b="-1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750346" y="3836779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464300" y="3836779"/>
            <a:ext cx="784862" cy="637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56" y="2847428"/>
            <a:ext cx="382564" cy="5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410" y="4578515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376160" y="5047030"/>
                <a:ext cx="42443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Restriction: </a:t>
                </a:r>
                <a:r>
                  <a:rPr lang="en-US" sz="1600" dirty="0" smtClean="0"/>
                  <a:t>not allowed to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Dec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/>
                  <a:t>after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600" dirty="0" smtClean="0"/>
                  <a:t> call returned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160" y="5047030"/>
                <a:ext cx="4244339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718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2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IND-CCA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None of the schemes we have looked at today are IND-CCA secure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Attacks are easy to demonstrate (exercise)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techniques are needed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Next week: message </a:t>
            </a:r>
            <a:r>
              <a:rPr lang="en-US" smtClean="0"/>
              <a:t>authentication codes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Code Book (ECB)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3352260" y="4175429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260" y="4175429"/>
                <a:ext cx="592114" cy="5558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31" idx="2"/>
            <a:endCxn id="5" idx="0"/>
          </p:cNvCxnSpPr>
          <p:nvPr/>
        </p:nvCxnSpPr>
        <p:spPr bwMode="auto">
          <a:xfrm>
            <a:off x="3648317" y="368376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5" idx="2"/>
            <a:endCxn id="33" idx="0"/>
          </p:cNvCxnSpPr>
          <p:nvPr/>
        </p:nvCxnSpPr>
        <p:spPr bwMode="auto">
          <a:xfrm>
            <a:off x="3648317" y="473130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876917" y="2325124"/>
                <a:ext cx="4451070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1" i="1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6917" y="2325124"/>
                <a:ext cx="4451070" cy="294516"/>
              </a:xfrm>
              <a:prstGeom prst="roundRect">
                <a:avLst/>
              </a:prstGeom>
              <a:blipFill rotWithShape="0">
                <a:blip r:embed="rId3"/>
                <a:stretch>
                  <a:fillRect b="-1923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3138510" y="3389244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1" i="1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8510" y="3389244"/>
                <a:ext cx="1019614" cy="294516"/>
              </a:xfrm>
              <a:prstGeom prst="roundRect">
                <a:avLst/>
              </a:prstGeom>
              <a:blipFill rotWithShape="0">
                <a:blip r:embed="rId4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3137453" y="5222969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1" i="1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7453" y="5222969"/>
                <a:ext cx="1021728" cy="294516"/>
              </a:xfrm>
              <a:prstGeom prst="roundRect">
                <a:avLst/>
              </a:prstGeom>
              <a:blipFill rotWithShape="0">
                <a:blip r:embed="rId5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4971670" y="4180626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1670" y="4180626"/>
                <a:ext cx="592114" cy="5558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45" idx="2"/>
            <a:endCxn id="42" idx="0"/>
          </p:cNvCxnSpPr>
          <p:nvPr/>
        </p:nvCxnSpPr>
        <p:spPr bwMode="auto">
          <a:xfrm>
            <a:off x="5267727" y="3688957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42" idx="2"/>
            <a:endCxn id="46" idx="0"/>
          </p:cNvCxnSpPr>
          <p:nvPr/>
        </p:nvCxnSpPr>
        <p:spPr bwMode="auto">
          <a:xfrm>
            <a:off x="5267727" y="4736497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4757920" y="3394441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1" i="1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7920" y="3394441"/>
                <a:ext cx="1019614" cy="294516"/>
              </a:xfrm>
              <a:prstGeom prst="roundRect">
                <a:avLst/>
              </a:prstGeom>
              <a:blipFill rotWithShape="0">
                <a:blip r:embed="rId7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4756863" y="5228166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1" i="1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6863" y="5228166"/>
                <a:ext cx="1021728" cy="294516"/>
              </a:xfrm>
              <a:prstGeom prst="roundRect">
                <a:avLst/>
              </a:prstGeom>
              <a:blipFill rotWithShape="0">
                <a:blip r:embed="rId8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 bwMode="auto">
              <a:xfrm>
                <a:off x="6591080" y="4175429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1080" y="4175429"/>
                <a:ext cx="592114" cy="5558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50" idx="2"/>
            <a:endCxn id="47" idx="0"/>
          </p:cNvCxnSpPr>
          <p:nvPr/>
        </p:nvCxnSpPr>
        <p:spPr bwMode="auto">
          <a:xfrm>
            <a:off x="6887137" y="368376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7" idx="2"/>
            <a:endCxn id="51" idx="0"/>
          </p:cNvCxnSpPr>
          <p:nvPr/>
        </p:nvCxnSpPr>
        <p:spPr bwMode="auto">
          <a:xfrm>
            <a:off x="6887137" y="473130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6377330" y="3389244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b="1" i="1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7330" y="3389244"/>
                <a:ext cx="1019614" cy="294516"/>
              </a:xfrm>
              <a:prstGeom prst="roundRect">
                <a:avLst/>
              </a:prstGeom>
              <a:blipFill rotWithShape="0">
                <a:blip r:embed="rId10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>
                <a:off x="6376273" y="5222969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b="1" i="1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6273" y="5222969"/>
                <a:ext cx="1021728" cy="294516"/>
              </a:xfrm>
              <a:prstGeom prst="roundRect">
                <a:avLst/>
              </a:prstGeom>
              <a:blipFill rotWithShape="0">
                <a:blip r:embed="rId11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 bwMode="auto">
              <a:xfrm>
                <a:off x="8210491" y="4175429"/>
                <a:ext cx="592114" cy="555871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kumimoji="0" lang="en-US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0491" y="4175429"/>
                <a:ext cx="592114" cy="5558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>
            <a:stCxn id="56" idx="2"/>
            <a:endCxn id="52" idx="0"/>
          </p:cNvCxnSpPr>
          <p:nvPr/>
        </p:nvCxnSpPr>
        <p:spPr bwMode="auto">
          <a:xfrm>
            <a:off x="8506548" y="368376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52" idx="2"/>
            <a:endCxn id="57" idx="0"/>
          </p:cNvCxnSpPr>
          <p:nvPr/>
        </p:nvCxnSpPr>
        <p:spPr bwMode="auto">
          <a:xfrm>
            <a:off x="8506548" y="4731300"/>
            <a:ext cx="0" cy="4916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7996741" y="3389244"/>
                <a:ext cx="1019614" cy="29451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b="1" i="1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6741" y="3389244"/>
                <a:ext cx="1019614" cy="294516"/>
              </a:xfrm>
              <a:prstGeom prst="roundRect">
                <a:avLst/>
              </a:prstGeom>
              <a:blipFill rotWithShape="0">
                <a:blip r:embed="rId13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7995684" y="5222969"/>
                <a:ext cx="1021728" cy="294516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b="1" i="1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5684" y="5222969"/>
                <a:ext cx="1021728" cy="294516"/>
              </a:xfrm>
              <a:prstGeom prst="roundRect">
                <a:avLst/>
              </a:prstGeom>
              <a:blipFill rotWithShape="0">
                <a:blip r:embed="rId14"/>
                <a:stretch>
                  <a:fillRect b="-1961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H="1">
            <a:off x="3876917" y="2724577"/>
            <a:ext cx="505342" cy="450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5267726" y="2724577"/>
            <a:ext cx="0" cy="450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6887137" y="2724577"/>
            <a:ext cx="0" cy="4509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7777656" y="2740011"/>
            <a:ext cx="550331" cy="435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3392" y="1298001"/>
                <a:ext cx="422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Block cipher: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98001"/>
                <a:ext cx="4229100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15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3" grpId="0" animBg="1"/>
      <p:bldP spid="42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ECB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Problem: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   ⟹    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Example: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Yes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Buy</m:t>
                        </m:r>
                        <m:r>
                          <a:rPr lang="nb-NO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Sell</m:t>
                        </m:r>
                      </m:e>
                    </m:d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nb-NO" i="1" dirty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Launch</m:t>
                        </m:r>
                        <m:r>
                          <a:rPr lang="nb-NO" b="0" i="0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Don</m:t>
                            </m:r>
                          </m:e>
                          <m:sup>
                            <m:r>
                              <a:rPr lang="nb-NO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nb-NO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dirty="0" smtClean="0">
                            <a:latin typeface="Cambria Math" panose="02040503050406030204" pitchFamily="18" charset="0"/>
                          </a:rPr>
                          <m:t>launch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b="-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98053" y="1762718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Plaintext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9589" y="1762718"/>
            <a:ext cx="2309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ECB encrypted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67" y="2400558"/>
            <a:ext cx="2175623" cy="2397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8876" y="1762718"/>
            <a:ext cx="293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Properly encrypted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52" y="2400558"/>
            <a:ext cx="2021390" cy="2382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5" r="24183"/>
          <a:stretch/>
        </p:blipFill>
        <p:spPr>
          <a:xfrm>
            <a:off x="1722384" y="2400558"/>
            <a:ext cx="2018903" cy="23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cryptography –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 smtClean="0"/>
                  <a:t>Perfect privacy:</a:t>
                </a:r>
                <a:r>
                  <a:rPr lang="nb-NO" dirty="0" smtClean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nb-NO" dirty="0" smtClean="0"/>
                  <a:t> and any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b-NO" dirty="0" smtClean="0"/>
                  <a:t>  </a:t>
                </a:r>
              </a:p>
              <a:p>
                <a:pPr marL="0" indent="0"/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Security holds for </a:t>
                </a:r>
                <a:r>
                  <a:rPr lang="en-US" i="1" dirty="0" smtClean="0"/>
                  <a:t>any </a:t>
                </a:r>
                <a:r>
                  <a:rPr lang="en-US" dirty="0" smtClean="0"/>
                  <a:t>adversary (no limit on resource usage)</a:t>
                </a:r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Key can only be used for one message…want to encrypt many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86812" y="1608663"/>
            <a:ext cx="95584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 rot="20595406">
            <a:off x="663742" y="1066269"/>
            <a:ext cx="196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Computational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70552" y="2148151"/>
            <a:ext cx="442913" cy="606781"/>
            <a:chOff x="5970552" y="2148151"/>
            <a:chExt cx="442913" cy="606781"/>
          </a:xfrm>
        </p:grpSpPr>
        <p:sp>
          <p:nvSpPr>
            <p:cNvPr id="10" name="Multiply 9"/>
            <p:cNvSpPr/>
            <p:nvPr/>
          </p:nvSpPr>
          <p:spPr bwMode="auto">
            <a:xfrm>
              <a:off x="6038592" y="2148151"/>
              <a:ext cx="306835" cy="279401"/>
            </a:xfrm>
            <a:prstGeom prst="mathMultiply">
              <a:avLst>
                <a:gd name="adj1" fmla="val 10764"/>
              </a:avLst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70552" y="2293267"/>
                  <a:ext cx="4429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0552" y="2293267"/>
                  <a:ext cx="442913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Connector 12"/>
          <p:cNvCxnSpPr/>
          <p:nvPr/>
        </p:nvCxnSpPr>
        <p:spPr bwMode="auto">
          <a:xfrm>
            <a:off x="4785644" y="3378408"/>
            <a:ext cx="3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84329" y="2813977"/>
            <a:ext cx="302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resource bounded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37460" y="3159312"/>
            <a:ext cx="1996440" cy="411480"/>
            <a:chOff x="2537460" y="2806887"/>
            <a:chExt cx="1996440" cy="411480"/>
          </a:xfrm>
        </p:grpSpPr>
        <p:sp>
          <p:nvSpPr>
            <p:cNvPr id="19" name="Arc 18"/>
            <p:cNvSpPr/>
            <p:nvPr/>
          </p:nvSpPr>
          <p:spPr bwMode="auto">
            <a:xfrm>
              <a:off x="253746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 bwMode="auto">
            <a:xfrm flipH="1">
              <a:off x="353568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439213" y="4454733"/>
            <a:ext cx="37891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448738" y="4788108"/>
            <a:ext cx="39741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201150" y="4254678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1149" y="4600229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 smtClean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IND-CPA – </a:t>
            </a:r>
            <a:r>
              <a:rPr lang="en-US" dirty="0" smtClean="0"/>
              <a:t>indistinguishability </a:t>
            </a:r>
            <a:r>
              <a:rPr lang="en-US" dirty="0"/>
              <a:t>against chosen-plaintext attacks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933052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1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4282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6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1933052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35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408" r="-388" b="-846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45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2020" r="-388" b="-3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53930" y="3332666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700806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735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700806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37956" r="-60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1229677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1229677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49206" r="-602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77" y="1821582"/>
            <a:ext cx="382564" cy="5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76594">
                <a:off x="7469305" y="2930386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469305" y="2930386"/>
                <a:ext cx="1169551" cy="3078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2176594">
                <a:off x="7153984" y="3154943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153984" y="3154943"/>
                <a:ext cx="1169551" cy="3078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67131" y="3552669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7131" y="3552669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534002">
                <a:off x="8875676" y="2870601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8875676" y="2870601"/>
                <a:ext cx="1169551" cy="3078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291403">
                <a:off x="9089174" y="3144424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1403">
                <a:off x="9089174" y="3144424"/>
                <a:ext cx="1169551" cy="3078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5395685" y="4687462"/>
                <a:ext cx="6364944" cy="140109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IND-CPA 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685" y="4687462"/>
                <a:ext cx="6364944" cy="1401096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9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6" grpId="0" animBg="1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0729846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1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42820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6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6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6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6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6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0729846"/>
                  </p:ext>
                </p:extLst>
              </p:nvPr>
            </p:nvGraphicFramePr>
            <p:xfrm>
              <a:off x="809785" y="1330893"/>
              <a:ext cx="3133565" cy="40806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4350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408" r="-388" b="-846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6455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2020" r="-388" b="-3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IND-CPA – </a:t>
            </a:r>
            <a:r>
              <a:rPr lang="en-US" dirty="0" smtClean="0"/>
              <a:t>indistinguishability </a:t>
            </a:r>
            <a:r>
              <a:rPr lang="en-US" dirty="0"/>
              <a:t>against chosen-plaintext attacks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53930" y="3332666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700806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7354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9700806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37956" r="-60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1229677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1229677"/>
                  </p:ext>
                </p:extLst>
              </p:nvPr>
            </p:nvGraphicFramePr>
            <p:xfrm>
              <a:off x="9385729" y="1565661"/>
              <a:ext cx="2014521" cy="11307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795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7627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1" t="-49206" r="-602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77" y="1821582"/>
            <a:ext cx="382564" cy="5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76594">
                <a:off x="7469305" y="2930386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469305" y="2930386"/>
                <a:ext cx="1169551" cy="3078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2176594">
                <a:off x="7153984" y="3154943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153984" y="3154943"/>
                <a:ext cx="1169551" cy="3078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52324" y="3249650"/>
                <a:ext cx="1827788" cy="817164"/>
              </a:xfrm>
              <a:prstGeom prst="wedgeEllipseCallout">
                <a:avLst>
                  <a:gd name="adj1" fmla="val 67120"/>
                  <a:gd name="adj2" fmla="val 5075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 smtClean="0"/>
                  <a:t>I’m in </a:t>
                </a:r>
                <a:r>
                  <a:rPr lang="en-US" sz="1600" b="1" dirty="0"/>
                  <a:t>W</a:t>
                </a:r>
                <a:r>
                  <a:rPr lang="en-US" sz="1600" b="1" dirty="0" smtClean="0"/>
                  <a:t>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2324" y="3249650"/>
                <a:ext cx="1827788" cy="817164"/>
              </a:xfrm>
              <a:prstGeom prst="wedgeEllipseCallout">
                <a:avLst>
                  <a:gd name="adj1" fmla="val 67120"/>
                  <a:gd name="adj2" fmla="val 5075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534002">
                <a:off x="8875676" y="2870601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8875676" y="2870601"/>
                <a:ext cx="1169551" cy="3078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291403">
                <a:off x="9089174" y="3144424"/>
                <a:ext cx="1169551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1403">
                <a:off x="9089174" y="3144424"/>
                <a:ext cx="1169551" cy="3078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5395685" y="4687462"/>
                <a:ext cx="6364944" cy="140109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IND-CPA 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ind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–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cpa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685" y="4687462"/>
                <a:ext cx="6364944" cy="1401096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25402" y="2824671"/>
                <a:ext cx="6105509" cy="1655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 smtClean="0"/>
                  <a:t> = adversary is doing well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/>
                  <a:t> = adversary is doing poorly</a:t>
                </a:r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402" y="2824671"/>
                <a:ext cx="6105509" cy="16553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Callout 22"/>
              <p:cNvSpPr/>
              <p:nvPr/>
            </p:nvSpPr>
            <p:spPr bwMode="auto">
              <a:xfrm>
                <a:off x="774385" y="3332666"/>
                <a:ext cx="4404262" cy="1752533"/>
              </a:xfrm>
              <a:prstGeom prst="wedgeEllipseCallout">
                <a:avLst>
                  <a:gd name="adj1" fmla="val 72602"/>
                  <a:gd name="adj2" fmla="val 66938"/>
                </a:avLst>
              </a:prstGeom>
              <a:solidFill>
                <a:srgbClr val="FCB4AA"/>
              </a:solid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r>
                  <a:rPr lang="en-US" dirty="0" smtClean="0"/>
                  <a:t>Intuition: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IND-CPA secure  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ind</m:t>
                        </m:r>
                        <m:r>
                          <a:rPr lang="nb-NO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­–</m:t>
                        </m:r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“</a:t>
                </a:r>
                <a:r>
                  <a:rPr lang="en-US" dirty="0" smtClean="0"/>
                  <a:t>small” for </a:t>
                </a:r>
                <a:r>
                  <a:rPr lang="en-US" dirty="0"/>
                  <a:t>all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“practical”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Oval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385" y="3332666"/>
                <a:ext cx="4404262" cy="1752533"/>
              </a:xfrm>
              <a:prstGeom prst="wedgeEllipseCallout">
                <a:avLst>
                  <a:gd name="adj1" fmla="val 72602"/>
                  <a:gd name="adj2" fmla="val 66938"/>
                </a:avLst>
              </a:prstGeom>
              <a:blipFill rotWithShape="0">
                <a:blip r:embed="rId16"/>
                <a:stretch>
                  <a:fillRect/>
                </a:stretch>
              </a:blip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3.xml><?xml version="1.0" encoding="utf-8"?>
<a:theme xmlns:a="http://schemas.openxmlformats.org/drawingml/2006/main" name="2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4.xml><?xml version="1.0" encoding="utf-8"?>
<a:theme xmlns:a="http://schemas.openxmlformats.org/drawingml/2006/main" name="3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6335</TotalTime>
  <Words>1720</Words>
  <Application>Microsoft Office PowerPoint</Application>
  <PresentationFormat>Widescreen</PresentationFormat>
  <Paragraphs>1029</Paragraphs>
  <Slides>48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Cambria</vt:lpstr>
      <vt:lpstr>Cambria Math</vt:lpstr>
      <vt:lpstr>Lucida Handwriting</vt:lpstr>
      <vt:lpstr>Times New Roman</vt:lpstr>
      <vt:lpstr>Wingdings</vt:lpstr>
      <vt:lpstr>1_TEK4500-UIO</vt:lpstr>
      <vt:lpstr>TEK4500-UIO</vt:lpstr>
      <vt:lpstr>2_TEK4500-UIO</vt:lpstr>
      <vt:lpstr>3_TEK4500-UIO</vt:lpstr>
      <vt:lpstr>Lecture 3 – Symmetric encryption, IND-CPA, CTR, CBC</vt:lpstr>
      <vt:lpstr>Basic goals of cryptography</vt:lpstr>
      <vt:lpstr>Encryption schemes – syntax </vt:lpstr>
      <vt:lpstr>Symmetric encryption – security definition</vt:lpstr>
      <vt:lpstr>Electronic Code Book (ECB) mode</vt:lpstr>
      <vt:lpstr>ECB problem</vt:lpstr>
      <vt:lpstr>Modern cryptography – idea</vt:lpstr>
      <vt:lpstr>IND-CPA – indistinguishability against chosen-plaintext attacks </vt:lpstr>
      <vt:lpstr>IND-CPA – indistinguishability against chosen-plaintext attacks </vt:lpstr>
      <vt:lpstr>Example: IND-CPA insecurity of ECB mode</vt:lpstr>
      <vt:lpstr>Example: IND-CPA insecurity of ECB mode</vt:lpstr>
      <vt:lpstr>Example: IND-CPA insecurity of ECB mode</vt:lpstr>
      <vt:lpstr>Consequences of the definition</vt:lpstr>
      <vt:lpstr>Semantic security</vt:lpstr>
      <vt:lpstr>Length-leaking attacks</vt:lpstr>
      <vt:lpstr>PowerPoint Presentation</vt:lpstr>
      <vt:lpstr>How to achieve non-deterministic encryption?</vt:lpstr>
      <vt:lpstr>CTR$ mode</vt:lpstr>
      <vt:lpstr>CTR$ mode</vt:lpstr>
      <vt:lpstr>CTR properties</vt:lpstr>
      <vt:lpstr>Modern approach to cryptography</vt:lpstr>
      <vt:lpstr>Security of CTR$</vt:lpstr>
      <vt:lpstr>Security of CTR$</vt:lpstr>
      <vt:lpstr>Security of CTR$</vt:lpstr>
      <vt:lpstr>Security of CTR$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Security of CTR$ – proof idea</vt:lpstr>
      <vt:lpstr>Nonce-based encryption</vt:lpstr>
      <vt:lpstr>Nonce-based encryption – new syntax</vt:lpstr>
      <vt:lpstr>Nonce-based CTR</vt:lpstr>
      <vt:lpstr>CTR$ vs. (nonce-based) CTR</vt:lpstr>
      <vt:lpstr>Nonce-based CTR – IND-CPA security</vt:lpstr>
      <vt:lpstr>CBC$ – Cipher Block Chaining mode</vt:lpstr>
      <vt:lpstr>CBC$ – Cipher Block Chaining mode</vt:lpstr>
      <vt:lpstr>CBC</vt:lpstr>
      <vt:lpstr>IND-CPA – Indistinguishability against chosen-plaintext attacks </vt:lpstr>
      <vt:lpstr>IND-CCA – Indistinguishability against chosen-ciphertext attacks </vt:lpstr>
      <vt:lpstr>IND-CCA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351</cp:revision>
  <dcterms:created xsi:type="dcterms:W3CDTF">2020-06-02T10:31:43Z</dcterms:created>
  <dcterms:modified xsi:type="dcterms:W3CDTF">2021-09-18T07:43:54Z</dcterms:modified>
</cp:coreProperties>
</file>